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06" r:id="rId3"/>
    <p:sldId id="267" r:id="rId4"/>
    <p:sldId id="270" r:id="rId5"/>
    <p:sldId id="261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7" r:id="rId23"/>
    <p:sldId id="303" r:id="rId24"/>
    <p:sldId id="304" r:id="rId25"/>
    <p:sldId id="305" r:id="rId26"/>
    <p:sldId id="273" r:id="rId27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29" userDrawn="1">
          <p15:clr>
            <a:srgbClr val="A4A3A4"/>
          </p15:clr>
        </p15:guide>
        <p15:guide id="4" pos="69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3" autoAdjust="0"/>
    <p:restoredTop sz="77203" autoAdjust="0"/>
  </p:normalViewPr>
  <p:slideViewPr>
    <p:cSldViewPr snapToGrid="0" snapToObjects="1">
      <p:cViewPr varScale="1">
        <p:scale>
          <a:sx n="88" d="100"/>
          <a:sy n="88" d="100"/>
        </p:scale>
        <p:origin x="1644" y="84"/>
      </p:cViewPr>
      <p:guideLst>
        <p:guide orient="horz" pos="2160"/>
        <p:guide pos="3840"/>
        <p:guide pos="529"/>
        <p:guide pos="69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5" d="100"/>
          <a:sy n="115" d="100"/>
        </p:scale>
        <p:origin x="24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68B47B1-CD59-7142-AAA3-21818FBDBB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FEFF7C-35B1-2D4C-825D-C11C443372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CD363-E5C0-1742-8182-7F5B7622D2C6}" type="datetimeFigureOut">
              <a:rPr lang="en-US" smtClean="0">
                <a:latin typeface="Arial" panose="020B0604020202020204" pitchFamily="34" charset="0"/>
              </a:rPr>
              <a:t>19-Sep-2019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E9B3E2-FAA6-574D-B2E8-6E1D26DC11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55118-65AC-2141-BA88-B7723C4B7B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A8699-945C-2F44-8FA3-2DCFEC0C2781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366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10AAC2C-0086-BD4A-96CB-5B53248D5F36}" type="datetimeFigureOut">
              <a:rPr lang="en-US" smtClean="0"/>
              <a:pPr/>
              <a:t>19-Sep-2019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AF183F98-A384-F947-B52B-C2E52B489C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3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78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List of all TAUGs in the TCG with previous section numbers</a:t>
            </a:r>
          </a:p>
          <a:p>
            <a:r>
              <a:rPr lang="en-US" noProof="0" dirty="0"/>
              <a:t>5.2.1 Chronic Hepatitis C Therapeutic Area User Guide v1.0</a:t>
            </a:r>
          </a:p>
          <a:p>
            <a:r>
              <a:rPr lang="en-US" noProof="0" dirty="0"/>
              <a:t>5.2.2 Chronic Obstructive Pulmonary Disease (COPD) Therapeutic Area User Guide (TAUG) Version 1.0  -&gt; NEW</a:t>
            </a:r>
          </a:p>
          <a:p>
            <a:r>
              <a:rPr lang="en-US" noProof="0" dirty="0"/>
              <a:t>5.2.3 Colorectal Cancer (</a:t>
            </a:r>
            <a:r>
              <a:rPr lang="en-US" noProof="0" dirty="0" err="1"/>
              <a:t>CrCa</a:t>
            </a:r>
            <a:r>
              <a:rPr lang="en-US" noProof="0" dirty="0"/>
              <a:t>) Therapeutic Area User Guide (TAUG) v1.0  -&gt; NEW</a:t>
            </a:r>
          </a:p>
          <a:p>
            <a:r>
              <a:rPr lang="en-US" noProof="0" dirty="0"/>
              <a:t>5.2.4 Dyslipidemia Therapeutic Area User Guide v1.0  -&gt; was section 5.2.2</a:t>
            </a:r>
          </a:p>
          <a:p>
            <a:r>
              <a:rPr lang="en-US" noProof="0" dirty="0"/>
              <a:t>5.2.5 Diabetes Therapeutic Area User Guide v1.0 – Supplement for ADaM  -&gt; was section 5.2.3</a:t>
            </a:r>
          </a:p>
          <a:p>
            <a:r>
              <a:rPr lang="en-US" noProof="0" dirty="0"/>
              <a:t>5.2.6 Diabetic Kidney Disease Therapeutic Area User Guide v1.0  -&gt; was section 5.2.4</a:t>
            </a:r>
          </a:p>
          <a:p>
            <a:r>
              <a:rPr lang="en-US" noProof="0" dirty="0"/>
              <a:t>5.2.7 Duchenne Muscular Dystrophy Therapeutic Area User Guide v1.0  -&gt; was section 5.2.5</a:t>
            </a:r>
          </a:p>
          <a:p>
            <a:r>
              <a:rPr lang="en-US" noProof="0" dirty="0"/>
              <a:t>5.2.8 Ebola Therapeutic Area User Guide v1.0  -&gt; was section 5.2.6</a:t>
            </a:r>
          </a:p>
          <a:p>
            <a:r>
              <a:rPr lang="en-US" noProof="0" dirty="0"/>
              <a:t>5.2.9 Huntington’s Disease Therapeutic Area User Guide v1.0 -&gt; NEW</a:t>
            </a:r>
          </a:p>
          <a:p>
            <a:r>
              <a:rPr lang="en-US" noProof="0" dirty="0"/>
              <a:t>5.2.10 Influenza Therapeutic Area User Guide v1.1  -&gt; was section 5.2.7</a:t>
            </a:r>
          </a:p>
          <a:p>
            <a:r>
              <a:rPr lang="en-US" noProof="0" dirty="0"/>
              <a:t>5.2.11 Kidney Transplant Therapeutic Area User Guide v1.0  -&gt; was section 5.2.8</a:t>
            </a:r>
          </a:p>
          <a:p>
            <a:r>
              <a:rPr lang="en-US" noProof="0" dirty="0"/>
              <a:t>5.2.12 Major Depressive Disorder Therapeutic Area User Guide v1.0  -&gt; was section 5.2.9</a:t>
            </a:r>
          </a:p>
          <a:p>
            <a:r>
              <a:rPr lang="en-US" noProof="0" dirty="0"/>
              <a:t>5.2.13 Malaria Therapeutic Area User Guide v1.0  -&gt; was section 5.2.10</a:t>
            </a:r>
          </a:p>
          <a:p>
            <a:r>
              <a:rPr lang="en-US" noProof="0" dirty="0"/>
              <a:t>5.2.14 Prostate Cancer Therapeutic Area User Guide v1.0  -&gt; was section 5.2.11</a:t>
            </a:r>
          </a:p>
          <a:p>
            <a:r>
              <a:rPr lang="en-US" noProof="0" dirty="0"/>
              <a:t>5.2.15 QT Studies Therapeutic Area User Guide v1.0  -&gt; was section 5.2.12</a:t>
            </a:r>
          </a:p>
          <a:p>
            <a:r>
              <a:rPr lang="en-US" noProof="0" dirty="0"/>
              <a:t>5.2.16 Rheumatoid Arthritis Therapeutic Area User Guide v1.0  -&gt; was section 5.2.13</a:t>
            </a:r>
          </a:p>
          <a:p>
            <a:r>
              <a:rPr lang="en-US" noProof="0" dirty="0"/>
              <a:t>5.2.17 Schizophrenia Therapeutic Area User Guide v1.1  -&gt; was section 5.2.14</a:t>
            </a:r>
          </a:p>
          <a:p>
            <a:r>
              <a:rPr lang="en-US" noProof="0" dirty="0"/>
              <a:t>5.2.18 Traumatic Brain Injury Therapeutic Area User Guide v1.0  -&gt; was section 5.2.15</a:t>
            </a:r>
          </a:p>
          <a:p>
            <a:r>
              <a:rPr lang="en-US" noProof="0" dirty="0"/>
              <a:t>5.2.19 Tuberculosis Therapeutic Area User Guide v2.0  -&gt; was section 5.2.16</a:t>
            </a:r>
          </a:p>
          <a:p>
            <a:r>
              <a:rPr lang="en-US" noProof="0" dirty="0"/>
              <a:t>5.2.20 Vaccines Therapeutic Area User Guide v1.1  -&gt; was section 5.2.17</a:t>
            </a:r>
          </a:p>
          <a:p>
            <a:r>
              <a:rPr lang="en-US" noProof="0" dirty="0"/>
              <a:t>5.2.21 Virology Therapeutic Area User Guide v2.1  -&gt; was section 5.2.18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17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STTDTC </a:t>
            </a:r>
            <a:r>
              <a:rPr lang="de-DE" dirty="0" err="1"/>
              <a:t>already</a:t>
            </a:r>
            <a:r>
              <a:rPr lang="de-DE" dirty="0"/>
              <a:t> in TSPARMCD CT (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years</a:t>
            </a:r>
            <a:r>
              <a:rPr lang="de-DE" dirty="0"/>
              <a:t> </a:t>
            </a:r>
            <a:r>
              <a:rPr lang="de-DE" dirty="0" err="1"/>
              <a:t>ago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 err="1"/>
              <a:t>Changed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old</a:t>
            </a:r>
            <a:r>
              <a:rPr lang="de-DE" dirty="0"/>
              <a:t> TSPARMs</a:t>
            </a:r>
            <a:br>
              <a:rPr lang="de-DE" dirty="0"/>
            </a:br>
            <a:r>
              <a:rPr lang="en-US" sz="1600" dirty="0"/>
              <a:t>CTAUG (CDISC Therapeutic Area User Guide), Previously TAUG (Title and version of TAUG used for study data)</a:t>
            </a:r>
            <a:br>
              <a:rPr lang="en-US" sz="1600" dirty="0"/>
            </a:br>
            <a:r>
              <a:rPr lang="en-US" sz="1600" dirty="0"/>
              <a:t>FDATCHSP (FDA Technical Specification), Previously TECHSP (Title and version of Tech Spec used for study data)</a:t>
            </a:r>
            <a:br>
              <a:rPr lang="en-US" sz="1600" dirty="0"/>
            </a:br>
            <a:r>
              <a:rPr lang="en-US" sz="1600" dirty="0"/>
              <a:t>SDTMVER (SDTM Version), Previously SDTM (Version of SDTM model used)</a:t>
            </a:r>
            <a:br>
              <a:rPr lang="en-US" sz="1600" dirty="0"/>
            </a:br>
            <a:r>
              <a:rPr lang="en-US" sz="1600" dirty="0"/>
              <a:t>SDTIGVER (SDTM </a:t>
            </a:r>
            <a:r>
              <a:rPr lang="en-US" sz="1600" dirty="0" err="1"/>
              <a:t>IGVersion</a:t>
            </a:r>
            <a:r>
              <a:rPr lang="en-US" sz="1600" dirty="0"/>
              <a:t>), Previously SDTMIG (Version of SDTM </a:t>
            </a:r>
            <a:r>
              <a:rPr lang="en-US" sz="1600" dirty="0" err="1"/>
              <a:t>Implemtation</a:t>
            </a:r>
            <a:r>
              <a:rPr lang="en-US" sz="1600" dirty="0"/>
              <a:t> Guide used)</a:t>
            </a:r>
          </a:p>
          <a:p>
            <a:br>
              <a:rPr lang="en-US" sz="1600" dirty="0"/>
            </a:br>
            <a:r>
              <a:rPr lang="en-US" sz="1600" dirty="0"/>
              <a:t>Note “…the every version should be listed on each row” is very, very confusing.</a:t>
            </a:r>
          </a:p>
          <a:p>
            <a:r>
              <a:rPr lang="en-US" sz="1600" dirty="0"/>
              <a:t>Corresponding note in in section 4.1.1.3 “</a:t>
            </a:r>
            <a:r>
              <a:rPr lang="en-US" sz="1200" b="0" i="1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If multiple SDTM IG Versions are used for a study, then each version used should have a unique value for TSPARM. “</a:t>
            </a:r>
            <a:endParaRPr lang="en-US" sz="1600" dirty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09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06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5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378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06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CAE658-C516-B945-85F3-C6F226FA24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457ABB-8BD5-C74C-A6C6-34529A5750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60001" y="1754685"/>
            <a:ext cx="6493800" cy="692497"/>
          </a:xfrm>
        </p:spPr>
        <p:txBody>
          <a:bodyPr anchor="b">
            <a:spAutoFit/>
          </a:bodyPr>
          <a:lstStyle>
            <a:lvl1pPr algn="l">
              <a:defRPr sz="45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A3357-D3A2-9A40-93F8-F3A7DAD94B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60001" y="2610000"/>
            <a:ext cx="6493800" cy="37471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Presenter Name, Date, </a:t>
            </a:r>
            <a:r>
              <a:rPr lang="en-US" dirty="0" err="1"/>
              <a:t>etc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22FD187-6C69-F44C-B892-029C870CB3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801" y="6221520"/>
            <a:ext cx="1440000" cy="3733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4976AD-7CD3-8342-9908-E4CF9F733A9D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17096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2C09280-56AC-8B46-855F-7C44FC3265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622045-0D35-0848-9258-895B8E9489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7BA8757-3B0F-BB4D-A8D7-14985DF38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84E1B6-8B07-FF4C-A81C-08ACFA0387B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46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6A38C49-019F-0642-B2E3-CC4F61FA934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449BF9-F21A-EB48-957D-1BAAF6C9C246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418917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31DD07E-C533-B84E-B406-55FBA83488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F766BE-79F2-2E42-8644-46814EEFB7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598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070000"/>
            <a:ext cx="10515600" cy="40582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5FC8CC7-1EC4-5442-A5A2-590CF73DC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10515598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A59C84-8B7F-4E46-9081-DF27B64530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FF2C6B3A-1202-1445-96FA-CF2DED238D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D88802-E62A-0F45-9883-86C47B3D66B0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50859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03916B4-9664-C64C-9B45-276A44CD9D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4224C-B4AD-BA42-A8AB-0F25C851B9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DF37261-B2A3-FF49-85AD-A1DF3A8C42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6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3D649E25-0B99-DE4F-B0C8-065BC85227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D10C0F-BF3D-4044-B4ED-6C5901B0B873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03758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A84BD53-2F56-594B-B4A0-4AE10BF2F7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326"/>
            <a:ext cx="10515600" cy="4156674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8D174A-2426-6D46-8F96-DA96C0D924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61684A8-48A3-6F4C-8A90-6F0B6D7F38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DBCFC21-6A2F-3345-A88A-6A0DC153D6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7772400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F1195BB-97A0-1E4F-9894-61D501DF54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F78BC2-9141-9F41-99EA-928CB279EFF8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0859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7AEBFD-8037-5049-BB62-70359C0702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644000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D7277E9-E1D1-134D-BA3F-1F79EC934A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61556D60-5E87-B641-AA8A-EACB32C824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C69E3C-E476-A74B-99BD-030A1679908D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81563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E0D1870-0B12-3649-AAF2-0EF9646CF5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679873-1799-E440-8EA3-0CFE01C91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ACD2845-B9DA-BB42-8C89-5B23A7CA9D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391419"/>
            <a:ext cx="10522131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69E4EF7-C150-C945-96E7-152B5A0720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C4B04A-8BD7-A34E-80AA-D09C0C0A55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246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73F2C6B-408A-6645-9441-DC660D42C7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C0C1A5-13BA-424C-BB8A-EE2FBFAEF26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 / CONFIDENTIAL</a:t>
            </a:r>
          </a:p>
        </p:txBody>
      </p:sp>
    </p:spTree>
    <p:extLst>
      <p:ext uri="{BB962C8B-B14F-4D97-AF65-F5344CB8AC3E}">
        <p14:creationId xmlns:p14="http://schemas.microsoft.com/office/powerpoint/2010/main" val="8049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C50D0E3-0B51-604E-A97F-64F46CD125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622045-0D35-0848-9258-895B8E9489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7BA8757-3B0F-BB4D-A8D7-14985DF38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84E1B6-8B07-FF4C-A81C-08ACFA0387B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46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CCA7F98-585D-814D-9F67-AF0E0E87941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246A74-7577-DE45-BD51-E817C3E251ED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 / CONFIDENTIAL</a:t>
            </a:r>
          </a:p>
        </p:txBody>
      </p:sp>
    </p:spTree>
    <p:extLst>
      <p:ext uri="{BB962C8B-B14F-4D97-AF65-F5344CB8AC3E}">
        <p14:creationId xmlns:p14="http://schemas.microsoft.com/office/powerpoint/2010/main" val="348362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2D7797-AD78-6E41-914E-DC3F0E45C1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C1296B2-61D9-DB4E-B6A9-D4AB862994F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DAEBC0-2E3F-9748-B904-9B05FADA7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BE99B5-D4D5-ED4F-A392-30F09541E67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77688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E6C4BD-2C84-2F4C-8042-1C1037F67C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C4F321A-A6F4-4F4C-8379-76C81E05E0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10993" y="2160159"/>
            <a:ext cx="6795656" cy="1231106"/>
          </a:xfrm>
        </p:spPr>
        <p:txBody>
          <a:bodyPr anchor="b" anchorCtr="0">
            <a:spAutoFit/>
          </a:bodyPr>
          <a:lstStyle>
            <a:lvl1pPr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83F6B-E4C8-BD4E-A590-6F6C4300F4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801" y="6223408"/>
            <a:ext cx="1440000" cy="3695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B66C3A-8266-D646-9296-87C3B08422BF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89657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2F187A-FF27-3141-B409-73DF0CEA0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2EA630B-58E2-DD49-9EF0-DB15A7BB4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DB37A45-E5A7-8C4A-8D2A-538518797B1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499689"/>
          </a:xfrm>
        </p:spPr>
        <p:txBody>
          <a:bodyPr>
            <a:spAutoFit/>
          </a:bodyPr>
          <a:lstStyle>
            <a:lvl1pPr marL="0" indent="0">
              <a:spcBef>
                <a:spcPts val="90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426955-914A-8042-A52C-AF08D3C83B65}"/>
              </a:ext>
            </a:extLst>
          </p:cNvPr>
          <p:cNvSpPr txBox="1"/>
          <p:nvPr userDrawn="1"/>
        </p:nvSpPr>
        <p:spPr>
          <a:xfrm>
            <a:off x="4860000" y="6593240"/>
            <a:ext cx="2870836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70B0A3-A029-1440-B044-61668D0E5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9325"/>
            <a:ext cx="1080000" cy="27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3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8C1451-885C-6046-A9B7-7B5F577CE2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11A9828-ABC8-E94F-B0B9-6CAF3C59F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AB2F1F0-1DF6-2347-883D-28C6F562FC6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562077"/>
          </a:xfrm>
        </p:spPr>
        <p:txBody>
          <a:bodyPr>
            <a:spAutoFit/>
          </a:bodyPr>
          <a:lstStyle>
            <a:lvl1pPr marL="0" indent="0">
              <a:spcBef>
                <a:spcPts val="900"/>
              </a:spcBef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19CDBC-D699-5241-A8B5-27BB45E0E4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9325"/>
            <a:ext cx="1080000" cy="277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7013FC-49FB-6748-9B7C-EA297EC31237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76802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841668-8A28-2745-871A-CBF862906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C4F321A-A6F4-4F4C-8379-76C81E05E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DCA3EE6-36B1-E348-B1F8-DCE19DDD55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562077"/>
          </a:xfrm>
        </p:spPr>
        <p:txBody>
          <a:bodyPr>
            <a:spAutoFit/>
          </a:bodyPr>
          <a:lstStyle>
            <a:lvl1pPr marL="0" indent="0"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DBF28D-5B47-4849-8A07-D24BEAD40F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7905"/>
            <a:ext cx="1080000" cy="2800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225550-DAE1-CC4C-ADF2-E4533A8149EC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35077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58C312-728D-4C48-B8E1-18E3C724BD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F766BE-79F2-2E42-8644-46814EEFB7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598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070000"/>
            <a:ext cx="10515600" cy="40582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5FC8CC7-1EC4-5442-A5A2-590CF73DC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10515598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D747DD-894E-5B41-A353-B6947B69D4FF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A59C84-8B7F-4E46-9081-DF27B64530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A053D1B-F3A7-A14F-8356-BA7FDC1378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</p:spTree>
    <p:extLst>
      <p:ext uri="{BB962C8B-B14F-4D97-AF65-F5344CB8AC3E}">
        <p14:creationId xmlns:p14="http://schemas.microsoft.com/office/powerpoint/2010/main" val="358927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91D2EBC-97ED-E14B-A4D6-B76E9D39DE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4224C-B4AD-BA42-A8AB-0F25C851B9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DF37261-B2A3-FF49-85AD-A1DF3A8C42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600" cy="964591"/>
          </a:xfrm>
        </p:spPr>
        <p:txBody>
          <a:bodyPr anchor="b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08B638B-A06A-444A-9BA7-BCC4A37035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0579D1-0865-3448-B1F4-3AF8AA6B610A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78939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D66639-4D44-DD4F-90D6-A39895466E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326"/>
            <a:ext cx="10515600" cy="4156674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8D174A-2426-6D46-8F96-DA96C0D924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61684A8-48A3-6F4C-8A90-6F0B6D7F38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DBCFC21-6A2F-3345-A88A-6A0DC153D6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7772400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558A5CC-982F-2740-9AA7-719113D82A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47B969-E3FC-A24E-BF21-330133E69451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7573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FCCAD5-C41B-274F-BFA6-219DEFD6CD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644000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D7277E9-E1D1-134D-BA3F-1F79EC934A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E114F69-DFC0-BE43-A91D-85033535BE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C10A65-7AC0-A546-97FF-10923C6D2E5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426526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9B8B19-1354-B64B-8B7B-99A724FDB6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679873-1799-E440-8EA3-0CFE01C91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ACD2845-B9DA-BB42-8C89-5B23A7CA9D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391419"/>
            <a:ext cx="10522131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69E4EF7-C150-C945-96E7-152B5A0720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C4B04A-8BD7-A34E-80AA-D09C0C0A55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246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24AF614-F245-4E47-8CDE-B901CC6DF4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B2A7-C7FF-E543-8E22-09F53A2BD18B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54013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193C9D-1385-3643-AA73-F00C6F4BF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185"/>
            <a:ext cx="10515600" cy="864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7B941-DEE5-3243-9B6B-59462039C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28000"/>
            <a:ext cx="10515600" cy="45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D2ED3-797A-E94E-91FE-769AC67CAD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228000"/>
            <a:ext cx="7315200" cy="30835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spcBef>
                <a:spcPts val="300"/>
              </a:spcBef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Footnote, reference or source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F3918-3A1D-5742-A639-12CA214DCF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782" y="6594852"/>
            <a:ext cx="360000" cy="12149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9547543-1012-3B42-87D3-9C910E88F9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52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9" r:id="rId3"/>
    <p:sldLayoutId id="2147483660" r:id="rId4"/>
    <p:sldLayoutId id="2147483661" r:id="rId5"/>
    <p:sldLayoutId id="2147483650" r:id="rId6"/>
    <p:sldLayoutId id="2147483657" r:id="rId7"/>
    <p:sldLayoutId id="2147483656" r:id="rId8"/>
    <p:sldLayoutId id="2147483662" r:id="rId9"/>
    <p:sldLayoutId id="2147483652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63" r:id="rId17"/>
    <p:sldLayoutId id="2147483664" r:id="rId18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4000" indent="-234000" algn="l" defTabSz="914400" rtl="0" eaLnBrk="1" latinLnBrk="0" hangingPunct="1">
        <a:lnSpc>
          <a:spcPct val="110000"/>
        </a:lnSpc>
        <a:spcBef>
          <a:spcPts val="900"/>
        </a:spcBef>
        <a:buFontTx/>
        <a:buBlip>
          <a:blip r:embed="rId20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68000" indent="-216000" algn="l" defTabSz="914400" rtl="0" eaLnBrk="1" latinLnBrk="0" hangingPunct="1">
        <a:lnSpc>
          <a:spcPct val="110000"/>
        </a:lnSpc>
        <a:spcBef>
          <a:spcPts val="600"/>
        </a:spcBef>
        <a:buFontTx/>
        <a:buBlip>
          <a:blip r:embed="rId21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4000" indent="-198000" algn="l" defTabSz="914400" rtl="0" eaLnBrk="1" latinLnBrk="0" hangingPunct="1">
        <a:lnSpc>
          <a:spcPct val="110000"/>
        </a:lnSpc>
        <a:spcBef>
          <a:spcPts val="600"/>
        </a:spcBef>
        <a:buFontTx/>
        <a:buBlip>
          <a:blip r:embed="rId21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C001-574B-C544-B983-021C3A581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0001" y="973860"/>
            <a:ext cx="6493800" cy="1800493"/>
          </a:xfrm>
        </p:spPr>
        <p:txBody>
          <a:bodyPr/>
          <a:lstStyle/>
          <a:p>
            <a:r>
              <a:rPr lang="en-US" dirty="0"/>
              <a:t>Regulatory Update</a:t>
            </a:r>
            <a:br>
              <a:rPr lang="en-US" dirty="0"/>
            </a:br>
            <a:r>
              <a:rPr lang="de-DE" sz="3600" dirty="0"/>
              <a:t>FDA SDTCG 4.3, </a:t>
            </a:r>
            <a:br>
              <a:rPr lang="de-DE" sz="3600" dirty="0"/>
            </a:br>
            <a:r>
              <a:rPr lang="de-DE" sz="3600" dirty="0"/>
              <a:t>Data Standards Catalog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EE910-A4A6-494F-80DA-7828956234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0001" y="2945560"/>
            <a:ext cx="6493800" cy="764312"/>
          </a:xfrm>
        </p:spPr>
        <p:txBody>
          <a:bodyPr/>
          <a:lstStyle/>
          <a:p>
            <a:r>
              <a:rPr lang="en-US" dirty="0"/>
              <a:t>Antje Simon, Parexel</a:t>
            </a:r>
          </a:p>
          <a:p>
            <a:r>
              <a:rPr lang="en-US" sz="1800" dirty="0"/>
              <a:t>25 September 2019, 29th CDISC DACH UG Meeting, </a:t>
            </a:r>
            <a:r>
              <a:rPr lang="en-US" sz="1800" dirty="0" err="1"/>
              <a:t>Eschborn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53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4.1.3.3 (SEND Domain Specification) – in 4.1.3 SEND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List of domains extended</a:t>
            </a:r>
          </a:p>
          <a:p>
            <a:pPr lvl="2"/>
            <a:r>
              <a:rPr lang="en-US" dirty="0"/>
              <a:t>SUPPTF (Supplemental Qualifiers for Tumor Findings) added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18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1B64E9-20F2-47BD-9A11-5C4A9F069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62" y="2032539"/>
            <a:ext cx="2781300" cy="276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FFA058-6B72-400C-A98C-C5980AB12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474" y="2315056"/>
            <a:ext cx="5667375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96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4.1.3.3 (SEND Domain Specification) – in 4.1.3 SEND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0D6FB7-924A-4CB9-9434-20DC3CEA4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502" y="2000338"/>
            <a:ext cx="2524125" cy="323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1BED91-2796-4FFD-A6FE-8213667F5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797" y="2240015"/>
            <a:ext cx="5572125" cy="9810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BEFEB5-C97B-40E5-B27D-3B39C92F0E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797" y="3221090"/>
            <a:ext cx="5638800" cy="20574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CF2891-765D-4459-9D49-4090A040E243}"/>
              </a:ext>
            </a:extLst>
          </p:cNvPr>
          <p:cNvSpPr txBox="1">
            <a:spLocks/>
          </p:cNvSpPr>
          <p:nvPr/>
        </p:nvSpPr>
        <p:spPr>
          <a:xfrm>
            <a:off x="7231310" y="1736400"/>
            <a:ext cx="4274890" cy="453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000" indent="-2340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Tx/>
              <a:buBlip>
                <a:blip r:embed="rId5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8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4000" indent="-198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endParaRPr lang="en-US" dirty="0"/>
          </a:p>
          <a:p>
            <a:pPr lvl="1"/>
            <a:r>
              <a:rPr lang="en-US" dirty="0"/>
              <a:t>Guidance for LB amended</a:t>
            </a:r>
          </a:p>
          <a:p>
            <a:pPr marL="252000" lvl="1" indent="0">
              <a:buNone/>
            </a:pPr>
            <a:endParaRPr lang="en-US" dirty="0"/>
          </a:p>
          <a:p>
            <a:pPr marL="252000" lvl="1" indent="0">
              <a:buNone/>
            </a:pPr>
            <a:endParaRPr lang="en-US" dirty="0"/>
          </a:p>
          <a:p>
            <a:pPr lvl="2"/>
            <a:r>
              <a:rPr lang="en-US" dirty="0"/>
              <a:t>NEW: Explain categorical results in </a:t>
            </a:r>
            <a:r>
              <a:rPr lang="en-US" dirty="0" err="1"/>
              <a:t>nSDRG</a:t>
            </a:r>
            <a:endParaRPr lang="en-US" dirty="0"/>
          </a:p>
          <a:p>
            <a:pPr marL="486000" lvl="2" indent="0">
              <a:buNone/>
            </a:pPr>
            <a:endParaRPr lang="en-US" dirty="0"/>
          </a:p>
          <a:p>
            <a:pPr marL="486000" lvl="2" indent="0">
              <a:buNone/>
            </a:pPr>
            <a:endParaRPr lang="en-US" dirty="0"/>
          </a:p>
          <a:p>
            <a:pPr lvl="2"/>
            <a:r>
              <a:rPr lang="en-US" dirty="0"/>
              <a:t>NEW: Use LBFAST for fasting status</a:t>
            </a:r>
          </a:p>
        </p:txBody>
      </p:sp>
    </p:spTree>
    <p:extLst>
      <p:ext uri="{BB962C8B-B14F-4D97-AF65-F5344CB8AC3E}">
        <p14:creationId xmlns:p14="http://schemas.microsoft.com/office/powerpoint/2010/main" val="355146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4.1.3.3 (SEND Domain Specification) – in 4.1.3 SEND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252000" lvl="1" indent="0">
              <a:buNone/>
            </a:pPr>
            <a:br>
              <a:rPr lang="en-US" sz="1100" dirty="0"/>
            </a:br>
            <a:br>
              <a:rPr lang="en-US" sz="1100" dirty="0"/>
            </a:br>
            <a:r>
              <a:rPr lang="en-US" sz="1100" b="1" dirty="0"/>
              <a:t>…</a:t>
            </a:r>
            <a:endParaRPr lang="en-US" dirty="0"/>
          </a:p>
          <a:p>
            <a:pPr lvl="1"/>
            <a:r>
              <a:rPr lang="en-US" dirty="0"/>
              <a:t>Small clarifications</a:t>
            </a:r>
          </a:p>
          <a:p>
            <a:pPr marL="252000" lvl="1" indent="0">
              <a:buNone/>
            </a:pPr>
            <a:r>
              <a:rPr lang="en-US" dirty="0"/>
              <a:t>   Wording in 4.2.1:</a:t>
            </a:r>
          </a:p>
          <a:p>
            <a:pPr lvl="2"/>
            <a:r>
              <a:rPr lang="en-US" dirty="0"/>
              <a:t>“… ISO 8601 format …” (“duration” added)</a:t>
            </a:r>
          </a:p>
          <a:p>
            <a:pPr lvl="2"/>
            <a:r>
              <a:rPr lang="en-US" dirty="0"/>
              <a:t>Wording in 4.2.1: “… actual dates …” (“dose” added)</a:t>
            </a:r>
          </a:p>
          <a:p>
            <a:pPr lvl="2"/>
            <a:r>
              <a:rPr lang="en-US" dirty="0"/>
              <a:t>Wording in 4.2.1: “</a:t>
            </a:r>
            <a:r>
              <a:rPr lang="en-US" i="1" dirty="0"/>
              <a:t>The value of </a:t>
            </a:r>
            <a:r>
              <a:rPr lang="en-US" dirty="0"/>
              <a:t>‘BLQ’ should be in PCSTRESC …”</a:t>
            </a:r>
          </a:p>
          <a:p>
            <a:pPr lvl="2"/>
            <a:r>
              <a:rPr lang="en-US" dirty="0"/>
              <a:t>“… with the lower limit of quantitation for the analyte.” added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A32D6C-3D2D-4C42-8B8F-088E248DE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253" y="1887141"/>
            <a:ext cx="5543550" cy="1914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5150B3-9FC5-420B-A58D-D86E38DDF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638" y="2325478"/>
            <a:ext cx="5562600" cy="276225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4DFA17E-3275-4394-865F-7280632D44C4}"/>
              </a:ext>
            </a:extLst>
          </p:cNvPr>
          <p:cNvCxnSpPr>
            <a:cxnSpLocks/>
          </p:cNvCxnSpPr>
          <p:nvPr/>
        </p:nvCxnSpPr>
        <p:spPr>
          <a:xfrm flipV="1">
            <a:off x="2788990" y="3221372"/>
            <a:ext cx="2236016" cy="1728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BA840F4-725D-4726-88E3-658C7F2AA9DE}"/>
              </a:ext>
            </a:extLst>
          </p:cNvPr>
          <p:cNvCxnSpPr>
            <a:cxnSpLocks/>
          </p:cNvCxnSpPr>
          <p:nvPr/>
        </p:nvCxnSpPr>
        <p:spPr>
          <a:xfrm flipV="1">
            <a:off x="4347419" y="2525087"/>
            <a:ext cx="2819577" cy="2823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8866802-A030-443F-A8C0-79AC7C7E26CE}"/>
              </a:ext>
            </a:extLst>
          </p:cNvPr>
          <p:cNvCxnSpPr>
            <a:cxnSpLocks/>
          </p:cNvCxnSpPr>
          <p:nvPr/>
        </p:nvCxnSpPr>
        <p:spPr>
          <a:xfrm flipV="1">
            <a:off x="5217953" y="3615658"/>
            <a:ext cx="1577130" cy="2110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C3FA6EA-C18C-43ED-B378-FF5CC6AAE3AA}"/>
              </a:ext>
            </a:extLst>
          </p:cNvPr>
          <p:cNvCxnSpPr>
            <a:cxnSpLocks/>
          </p:cNvCxnSpPr>
          <p:nvPr/>
        </p:nvCxnSpPr>
        <p:spPr>
          <a:xfrm flipV="1">
            <a:off x="6725175" y="4194496"/>
            <a:ext cx="2008464" cy="1895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47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4.1.3.3 (SEND Domain Specification) – in 4.1.3 SEND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Reference to simplified TS removed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Guidance for abbreviations added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8AD91E-1B95-45FA-91F9-F32EF55C6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26" y="2176462"/>
            <a:ext cx="5762625" cy="676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106FBC-1C52-4A03-9CDD-CC08C28D2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271" y="3768450"/>
            <a:ext cx="561975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4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4.1.4.5 (Data Definition Files for SDTM, SEND, and ADaM)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r>
              <a:rPr lang="en-US" dirty="0"/>
              <a:t>Clarification added</a:t>
            </a:r>
          </a:p>
          <a:p>
            <a:pPr lvl="2"/>
            <a:r>
              <a:rPr lang="en-US" dirty="0"/>
              <a:t>Guidance for eCTD STF</a:t>
            </a:r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C8CAB8-971D-42FE-ADAC-DA03EA398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608" y="1980763"/>
            <a:ext cx="56959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36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5.2 (Supported Therapeutic Areas)</a:t>
            </a:r>
            <a:endParaRPr lang="en-US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24-26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37ABE6-D376-4742-AF6C-2D72EE13E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06018"/>
            <a:ext cx="5543550" cy="3886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FF638E-BC31-4D6C-8F0F-8F4A3878F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938616"/>
            <a:ext cx="4381500" cy="295275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36FE62A-2A30-4557-859F-D3DDCE821C41}"/>
              </a:ext>
            </a:extLst>
          </p:cNvPr>
          <p:cNvSpPr txBox="1">
            <a:spLocks/>
          </p:cNvSpPr>
          <p:nvPr/>
        </p:nvSpPr>
        <p:spPr>
          <a:xfrm>
            <a:off x="7231310" y="1723724"/>
            <a:ext cx="4274890" cy="3886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000" indent="-2340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Tx/>
              <a:buBlip>
                <a:blip r:embed="rId5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8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4000" indent="-198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endParaRPr lang="en-US" dirty="0"/>
          </a:p>
          <a:p>
            <a:pPr lvl="1"/>
            <a:r>
              <a:rPr lang="en-US" dirty="0"/>
              <a:t>New TAUGs added</a:t>
            </a:r>
          </a:p>
          <a:p>
            <a:pPr lvl="2"/>
            <a:r>
              <a:rPr lang="en-US" dirty="0"/>
              <a:t>COPD version v1.0</a:t>
            </a:r>
          </a:p>
          <a:p>
            <a:pPr lvl="2"/>
            <a:r>
              <a:rPr lang="en-US" dirty="0"/>
              <a:t>Colorectal Cancer v1.0</a:t>
            </a:r>
          </a:p>
          <a:p>
            <a:pPr lvl="2"/>
            <a:r>
              <a:rPr lang="en-US" dirty="0"/>
              <a:t>Huntington’s Disease v1.0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TAUGs are listed in alphabetical order =&gt; section numbers of the other TAUGs changed</a:t>
            </a:r>
          </a:p>
        </p:txBody>
      </p:sp>
    </p:spTree>
    <p:extLst>
      <p:ext uri="{BB962C8B-B14F-4D97-AF65-F5344CB8AC3E}">
        <p14:creationId xmlns:p14="http://schemas.microsoft.com/office/powerpoint/2010/main" val="31445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6.4.1.1 (General Considerations) – in 6.4.1 FDA Unique Ingredient Identifier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r>
              <a:rPr lang="en-US" dirty="0"/>
              <a:t>Correction: variable name “TSPARM” was used in 4.2.1 but it should be “TSPARMCD”</a:t>
            </a:r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30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7C9310-6621-47B5-9E2D-74BE0D421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320" y="2332070"/>
            <a:ext cx="56007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22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6.4.2.1 (General Considerations) – in 6.4.2 </a:t>
            </a:r>
            <a:r>
              <a:rPr lang="en-US" dirty="0" err="1"/>
              <a:t>WHODrug</a:t>
            </a:r>
            <a:r>
              <a:rPr lang="en-US" dirty="0"/>
              <a:t> Global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TCG 4.2.1					TCG 4.3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r>
              <a:rPr lang="en-US" dirty="0"/>
              <a:t>ATC coding</a:t>
            </a:r>
          </a:p>
          <a:p>
            <a:pPr lvl="2"/>
            <a:r>
              <a:rPr lang="en-US" dirty="0"/>
              <a:t>Use of --CLAS for intended use with other classes in SUPPCM was the only option per TCG 4.2.1</a:t>
            </a:r>
          </a:p>
          <a:p>
            <a:pPr lvl="2"/>
            <a:r>
              <a:rPr lang="en-US" dirty="0"/>
              <a:t>Alternative added in 4.3: Use SUPPCM or FACM for </a:t>
            </a:r>
            <a:r>
              <a:rPr lang="en-US" u="sng" dirty="0"/>
              <a:t>all</a:t>
            </a:r>
            <a:r>
              <a:rPr lang="en-US" dirty="0"/>
              <a:t> ATC classes.</a:t>
            </a:r>
          </a:p>
          <a:p>
            <a:pPr lvl="2"/>
            <a:r>
              <a:rPr lang="en-US" dirty="0"/>
              <a:t>Guidance about medications in ISS removed</a:t>
            </a:r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31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B95AEA-0607-4144-9CC2-75F1BD1AF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20" y="2847975"/>
            <a:ext cx="5619750" cy="1162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3616EB-0647-45B3-AEDC-A2B4D98C8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9976" y="2847975"/>
            <a:ext cx="558165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9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6.4.2.1 (General Considerations) – in 6.4.2 </a:t>
            </a:r>
            <a:r>
              <a:rPr lang="en-US" dirty="0" err="1"/>
              <a:t>WHODrug</a:t>
            </a:r>
            <a:r>
              <a:rPr lang="en-US" dirty="0"/>
              <a:t> Global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r>
              <a:rPr lang="en-US" dirty="0"/>
              <a:t>New paragraph about required dictionary version and re-coding.</a:t>
            </a:r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31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AAB68A-E568-4ACC-97E5-AA45C154B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471" y="2073145"/>
            <a:ext cx="5667375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4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6.5.1 (Medication - Reference Terminology)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31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E54D2E-027E-4924-9A53-F890AFCDF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633" y="2137584"/>
            <a:ext cx="5600700" cy="3571875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B147CB-2332-46B6-821F-7E2E7E2F04BE}"/>
              </a:ext>
            </a:extLst>
          </p:cNvPr>
          <p:cNvSpPr txBox="1">
            <a:spLocks/>
          </p:cNvSpPr>
          <p:nvPr/>
        </p:nvSpPr>
        <p:spPr>
          <a:xfrm>
            <a:off x="7231310" y="1723724"/>
            <a:ext cx="4274890" cy="41732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000" indent="-2340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8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4000" indent="-198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endParaRPr lang="en-US" dirty="0"/>
          </a:p>
          <a:p>
            <a:pPr lvl="1"/>
            <a:r>
              <a:rPr lang="en-US" dirty="0"/>
              <a:t>Corrections for consistency of an “incomplete” update in 4.2</a:t>
            </a:r>
          </a:p>
          <a:p>
            <a:pPr lvl="2"/>
            <a:r>
              <a:rPr lang="en-US" dirty="0"/>
              <a:t>Reference to “National Drug File” updated to “Medication Reference Terminology” in section header and Footnote/link.</a:t>
            </a:r>
          </a:p>
          <a:p>
            <a:pPr lvl="3"/>
            <a:r>
              <a:rPr lang="en-US" dirty="0"/>
              <a:t>This change was already made in the 6.5.1.1 text (update from TCG 4.1 to 4.2)</a:t>
            </a:r>
          </a:p>
          <a:p>
            <a:pPr lvl="3"/>
            <a:r>
              <a:rPr lang="en-US" dirty="0"/>
              <a:t>MED-RT is a replacement and successor to NDF-RT.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E9C4EBA-835F-4FA8-82F2-FF11D1516C8D}"/>
              </a:ext>
            </a:extLst>
          </p:cNvPr>
          <p:cNvCxnSpPr>
            <a:cxnSpLocks/>
          </p:cNvCxnSpPr>
          <p:nvPr/>
        </p:nvCxnSpPr>
        <p:spPr>
          <a:xfrm flipH="1" flipV="1">
            <a:off x="4169229" y="2590800"/>
            <a:ext cx="3624943" cy="1012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8CEA3F7-AC4B-4EF7-86BA-AE2704C0C29F}"/>
              </a:ext>
            </a:extLst>
          </p:cNvPr>
          <p:cNvCxnSpPr>
            <a:cxnSpLocks/>
          </p:cNvCxnSpPr>
          <p:nvPr/>
        </p:nvCxnSpPr>
        <p:spPr>
          <a:xfrm flipH="1">
            <a:off x="4321630" y="3940629"/>
            <a:ext cx="3472542" cy="1143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2F749E-B791-4F90-8AB5-2170696A7DE8}"/>
              </a:ext>
            </a:extLst>
          </p:cNvPr>
          <p:cNvCxnSpPr>
            <a:cxnSpLocks/>
          </p:cNvCxnSpPr>
          <p:nvPr/>
        </p:nvCxnSpPr>
        <p:spPr>
          <a:xfrm flipH="1" flipV="1">
            <a:off x="6215744" y="3221373"/>
            <a:ext cx="1709056" cy="126354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49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DD9F4D9-90A8-4227-BBBB-E5193949A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FDA Study Data Technical </a:t>
            </a:r>
            <a:r>
              <a:rPr lang="de-DE" dirty="0" err="1"/>
              <a:t>Conformance</a:t>
            </a:r>
            <a:r>
              <a:rPr lang="de-DE" dirty="0"/>
              <a:t> Guide v4.3 </a:t>
            </a:r>
            <a:r>
              <a:rPr lang="de-DE" dirty="0" err="1"/>
              <a:t>updates</a:t>
            </a:r>
            <a:r>
              <a:rPr lang="de-DE" dirty="0"/>
              <a:t> (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v4.2.1)</a:t>
            </a:r>
          </a:p>
          <a:p>
            <a:r>
              <a:rPr lang="de-DE" dirty="0"/>
              <a:t>FDA Data Standards Catalog v6.1 (09-09-2019)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ECBBFE-5168-4AA6-B8A8-7D5DF0933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2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E54FEF-4D56-4C8A-BCA7-A9A11FA21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71DAA99-B930-4757-B801-ED47E5021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8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Appendix B: Trial Summary (TS) Parameters for Submission – Clinical</a:t>
            </a:r>
          </a:p>
          <a:p>
            <a:pPr lvl="1"/>
            <a:r>
              <a:rPr lang="en-US" dirty="0"/>
              <a:t>NEW parameter </a:t>
            </a:r>
          </a:p>
          <a:p>
            <a:pPr lvl="4"/>
            <a:r>
              <a:rPr lang="en-US" dirty="0"/>
              <a:t>SSTDTC (Study Start Date) </a:t>
            </a:r>
          </a:p>
          <a:p>
            <a:pPr lvl="1"/>
            <a:r>
              <a:rPr lang="en-US" dirty="0"/>
              <a:t>CHANGE to recently added parameters about specs versions:</a:t>
            </a:r>
          </a:p>
          <a:p>
            <a:pPr lvl="4"/>
            <a:r>
              <a:rPr lang="en-US" sz="1600" i="1" dirty="0"/>
              <a:t>TAUG </a:t>
            </a:r>
            <a:r>
              <a:rPr lang="en-US" sz="1600" dirty="0"/>
              <a:t>(v4.2.1) is now CTAUG (CDISC Therapeutic Area User Guide) </a:t>
            </a:r>
          </a:p>
          <a:p>
            <a:pPr lvl="4"/>
            <a:r>
              <a:rPr lang="en-US" sz="1600" i="1" dirty="0"/>
              <a:t>TECHSP </a:t>
            </a:r>
            <a:r>
              <a:rPr lang="en-US" sz="1600" dirty="0"/>
              <a:t>(v4.2.1) is now FDATCHSP (FDA Technical Specification) </a:t>
            </a:r>
          </a:p>
          <a:p>
            <a:pPr lvl="4"/>
            <a:r>
              <a:rPr lang="en-US" sz="1600" i="1" dirty="0"/>
              <a:t>SDTM </a:t>
            </a:r>
            <a:r>
              <a:rPr lang="en-US" sz="1600" dirty="0"/>
              <a:t>(v4.2.1) is now SDTMVER (SDTM Version)</a:t>
            </a:r>
          </a:p>
          <a:p>
            <a:pPr lvl="4"/>
            <a:r>
              <a:rPr lang="en-US" sz="1600" i="1" dirty="0"/>
              <a:t>SDTMIG </a:t>
            </a:r>
            <a:r>
              <a:rPr lang="en-US" sz="1600" dirty="0"/>
              <a:t>(v4.2.1) is now SDTIGVER (SDTM </a:t>
            </a:r>
            <a:r>
              <a:rPr lang="en-US" sz="1600" dirty="0" err="1"/>
              <a:t>IGVersion</a:t>
            </a:r>
            <a:r>
              <a:rPr lang="en-US" sz="1600" dirty="0"/>
              <a:t>)</a:t>
            </a:r>
          </a:p>
          <a:p>
            <a:pPr lvl="1"/>
            <a:r>
              <a:rPr lang="en-US" sz="1800" dirty="0"/>
              <a:t>Note about multiple versions added for SDTMVER and SDTIGVER</a:t>
            </a:r>
          </a:p>
          <a:p>
            <a:pPr lvl="3"/>
            <a:r>
              <a:rPr lang="en-US" dirty="0"/>
              <a:t>“If multiple SDTM Versions are used for a study the every version should be listed on each row.”</a:t>
            </a:r>
          </a:p>
          <a:p>
            <a:pPr lvl="1"/>
            <a:r>
              <a:rPr lang="en-US" sz="1800" dirty="0"/>
              <a:t>Column TSPARM updated to the Submission Value of TSPARM CT </a:t>
            </a:r>
            <a:br>
              <a:rPr lang="en-US" sz="1800" dirty="0"/>
            </a:br>
            <a:r>
              <a:rPr lang="en-US" sz="1800" dirty="0"/>
              <a:t>(v4.2.1 showed the CDISC Synonym)</a:t>
            </a:r>
          </a:p>
          <a:p>
            <a:pPr lvl="1"/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44-46</a:t>
            </a:r>
          </a:p>
        </p:txBody>
      </p:sp>
    </p:spTree>
    <p:extLst>
      <p:ext uri="{BB962C8B-B14F-4D97-AF65-F5344CB8AC3E}">
        <p14:creationId xmlns:p14="http://schemas.microsoft.com/office/powerpoint/2010/main" val="88549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Appendix C: Trial Summary (TS) Parameters for Submission – Nonclinical</a:t>
            </a:r>
          </a:p>
          <a:p>
            <a:pPr lvl="1"/>
            <a:r>
              <a:rPr lang="en-US" dirty="0"/>
              <a:t>NEW parameters </a:t>
            </a:r>
          </a:p>
          <a:p>
            <a:pPr lvl="4"/>
            <a:r>
              <a:rPr lang="en-US" dirty="0"/>
              <a:t>INTSAC (Time to Interim Sacrifice)</a:t>
            </a:r>
          </a:p>
          <a:p>
            <a:pPr lvl="4"/>
            <a:r>
              <a:rPr lang="en-US" dirty="0"/>
              <a:t>RECSAC (Recovery Sacrifice Period)</a:t>
            </a:r>
          </a:p>
          <a:p>
            <a:pPr lvl="1"/>
            <a:r>
              <a:rPr lang="en-US" sz="1800" dirty="0"/>
              <a:t>REMOVED parameters</a:t>
            </a:r>
          </a:p>
          <a:p>
            <a:pPr lvl="4"/>
            <a:r>
              <a:rPr lang="en-US" sz="1600" dirty="0"/>
              <a:t>WATER (Drinking Water)</a:t>
            </a:r>
          </a:p>
          <a:p>
            <a:pPr lvl="1"/>
            <a:r>
              <a:rPr lang="en-US" sz="1800" dirty="0"/>
              <a:t>“FDA Desired” condition added for AGE and AGETXT (only one is required)</a:t>
            </a:r>
          </a:p>
          <a:p>
            <a:pPr lvl="1"/>
            <a:r>
              <a:rPr lang="en-US" sz="1800" dirty="0"/>
              <a:t>Column TSPARM updated to the Submission Value of TSPARM CT </a:t>
            </a:r>
            <a:br>
              <a:rPr lang="en-US" sz="1800" dirty="0"/>
            </a:br>
            <a:r>
              <a:rPr lang="en-US" sz="1800" dirty="0"/>
              <a:t>(v4.2.1 showed the CDISC Synonym)</a:t>
            </a:r>
          </a:p>
          <a:p>
            <a:pPr lvl="1"/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47-48</a:t>
            </a:r>
          </a:p>
        </p:txBody>
      </p:sp>
    </p:spTree>
    <p:extLst>
      <p:ext uri="{BB962C8B-B14F-4D97-AF65-F5344CB8AC3E}">
        <p14:creationId xmlns:p14="http://schemas.microsoft.com/office/powerpoint/2010/main" val="288953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Summary </a:t>
            </a:r>
            <a:r>
              <a:rPr lang="en-US"/>
              <a:t>of changes</a:t>
            </a:r>
            <a:endParaRPr lang="en-US" dirty="0"/>
          </a:p>
          <a:p>
            <a:pPr lvl="1"/>
            <a:r>
              <a:rPr lang="en-US" sz="1800" dirty="0"/>
              <a:t>A few small clarifications here and there (no change to requirements)</a:t>
            </a:r>
          </a:p>
          <a:p>
            <a:pPr lvl="1"/>
            <a:r>
              <a:rPr lang="en-US" sz="1800" dirty="0"/>
              <a:t>A few clarifications that are new requirements</a:t>
            </a:r>
          </a:p>
          <a:p>
            <a:pPr lvl="1"/>
            <a:r>
              <a:rPr lang="en-US" sz="1800" dirty="0"/>
              <a:t>SDTM TSPARM(CD) names updated (they were introduced in 4.2)</a:t>
            </a:r>
          </a:p>
          <a:p>
            <a:pPr lvl="1"/>
            <a:r>
              <a:rPr lang="en-US" sz="1800" dirty="0"/>
              <a:t>List of SEND TSPARM(CD) extended</a:t>
            </a:r>
          </a:p>
          <a:p>
            <a:pPr lvl="1"/>
            <a:r>
              <a:rPr lang="en-US" sz="1800" dirty="0"/>
              <a:t>3 additional TAUGs supported</a:t>
            </a:r>
          </a:p>
          <a:p>
            <a:pPr lvl="1"/>
            <a:r>
              <a:rPr lang="en-US" sz="1800" dirty="0"/>
              <a:t>Alternative way to report ATC classes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47-48</a:t>
            </a:r>
          </a:p>
        </p:txBody>
      </p:sp>
    </p:spTree>
    <p:extLst>
      <p:ext uri="{BB962C8B-B14F-4D97-AF65-F5344CB8AC3E}">
        <p14:creationId xmlns:p14="http://schemas.microsoft.com/office/powerpoint/2010/main" val="387326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B3E09-1605-474C-A0E4-A7BA06F7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Data Standards Catalog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71CD83-8D12-3046-82E7-EB2EC32048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v6.1 (09-09-2019)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10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SDTM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define.xml</a:t>
            </a:r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FDA Data Standards </a:t>
            </a:r>
            <a:r>
              <a:rPr lang="en-US" dirty="0"/>
              <a:t>Catalog</a:t>
            </a:r>
            <a:r>
              <a:rPr lang="it-IT" dirty="0"/>
              <a:t> v6.1 (09-09-2019)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https://www.fda.gov/media/122913/download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0B2BA25-89BD-41A5-BC28-9E10E26B30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263073"/>
              </p:ext>
            </p:extLst>
          </p:nvPr>
        </p:nvGraphicFramePr>
        <p:xfrm>
          <a:off x="1981200" y="1616424"/>
          <a:ext cx="7772401" cy="2447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4449">
                  <a:extLst>
                    <a:ext uri="{9D8B030D-6E8A-4147-A177-3AD203B41FA5}">
                      <a16:colId xmlns:a16="http://schemas.microsoft.com/office/drawing/2014/main" val="1978334597"/>
                    </a:ext>
                  </a:extLst>
                </a:gridCol>
                <a:gridCol w="1244092">
                  <a:extLst>
                    <a:ext uri="{9D8B030D-6E8A-4147-A177-3AD203B41FA5}">
                      <a16:colId xmlns:a16="http://schemas.microsoft.com/office/drawing/2014/main" val="67353617"/>
                    </a:ext>
                  </a:extLst>
                </a:gridCol>
                <a:gridCol w="952111">
                  <a:extLst>
                    <a:ext uri="{9D8B030D-6E8A-4147-A177-3AD203B41FA5}">
                      <a16:colId xmlns:a16="http://schemas.microsoft.com/office/drawing/2014/main" val="2307269804"/>
                    </a:ext>
                  </a:extLst>
                </a:gridCol>
                <a:gridCol w="1018759">
                  <a:extLst>
                    <a:ext uri="{9D8B030D-6E8A-4147-A177-3AD203B41FA5}">
                      <a16:colId xmlns:a16="http://schemas.microsoft.com/office/drawing/2014/main" val="3967896470"/>
                    </a:ext>
                  </a:extLst>
                </a:gridCol>
                <a:gridCol w="1117144">
                  <a:extLst>
                    <a:ext uri="{9D8B030D-6E8A-4147-A177-3AD203B41FA5}">
                      <a16:colId xmlns:a16="http://schemas.microsoft.com/office/drawing/2014/main" val="2393637389"/>
                    </a:ext>
                  </a:extLst>
                </a:gridCol>
                <a:gridCol w="1244092">
                  <a:extLst>
                    <a:ext uri="{9D8B030D-6E8A-4147-A177-3AD203B41FA5}">
                      <a16:colId xmlns:a16="http://schemas.microsoft.com/office/drawing/2014/main" val="2772589930"/>
                    </a:ext>
                  </a:extLst>
                </a:gridCol>
                <a:gridCol w="1091754">
                  <a:extLst>
                    <a:ext uri="{9D8B030D-6E8A-4147-A177-3AD203B41FA5}">
                      <a16:colId xmlns:a16="http://schemas.microsoft.com/office/drawing/2014/main" val="1996399206"/>
                    </a:ext>
                  </a:extLst>
                </a:gridCol>
              </a:tblGrid>
              <a:tr h="69342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Supported Version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Supported Implementation Guide Version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 dirty="0">
                          <a:effectLst/>
                        </a:rPr>
                        <a:t>FDA Center(s)</a:t>
                      </a:r>
                      <a:endParaRPr lang="de-DE" sz="1000" b="1" i="0" u="none" strike="noStrike" dirty="0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Date Support Begins (MM/DD/YYYY)</a:t>
                      </a:r>
                      <a:br>
                        <a:rPr lang="en-US" sz="1000" u="none" strike="noStrike">
                          <a:effectLst/>
                        </a:rPr>
                      </a:br>
                      <a:r>
                        <a:rPr lang="en-US" sz="1000" u="none" strike="noStrike">
                          <a:effectLst/>
                        </a:rPr>
                        <a:t> </a:t>
                      </a:r>
                      <a:endParaRPr lang="en-US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Date Support Ends (MM/DD/YYYY)</a:t>
                      </a:r>
                      <a:endParaRPr lang="fr-FR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Date Requirement Begins (MM/DD/YYYY)</a:t>
                      </a:r>
                      <a:endParaRPr lang="en-US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Date Requirement Ends 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71666318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1.2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3.1.2 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CDER, CBER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30-10-2009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03/15/2019 [1] 03/15/2020 [2]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12/17/2016 [1] </a:t>
                      </a:r>
                      <a:br>
                        <a:rPr lang="de-DE" sz="1000" u="none" strike="noStrike">
                          <a:effectLst/>
                        </a:rPr>
                      </a:br>
                      <a:r>
                        <a:rPr lang="de-DE" sz="1000" u="none" strike="noStrike">
                          <a:effectLst/>
                        </a:rPr>
                        <a:t>12/17/2017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03/15/2019 [1] 03/15/2020 [2]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4335124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1.2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Version 3.1.2 Amendment 1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CDER, CBER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08-07-2013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03/15/2019 [1] 03/15/2020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12/17/2016 [1] </a:t>
                      </a:r>
                      <a:br>
                        <a:rPr lang="de-DE" sz="1000" u="none" strike="noStrike">
                          <a:effectLst/>
                        </a:rPr>
                      </a:br>
                      <a:r>
                        <a:rPr lang="de-DE" sz="1000" u="none" strike="noStrike">
                          <a:effectLst/>
                        </a:rPr>
                        <a:t>12/17/2017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03/15/2019 [1] 03/15/2020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948602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1.3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3.1.3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CDER, CBER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12-01-2012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 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12/17/2016 [1] </a:t>
                      </a:r>
                      <a:br>
                        <a:rPr lang="de-DE" sz="1000" u="none" strike="noStrike">
                          <a:effectLst/>
                        </a:rPr>
                      </a:br>
                      <a:r>
                        <a:rPr lang="de-DE" sz="1000" u="none" strike="noStrike">
                          <a:effectLst/>
                        </a:rPr>
                        <a:t>12/17/2017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 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5063088"/>
                  </a:ext>
                </a:extLst>
              </a:tr>
              <a:tr h="44323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1.4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3.2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CDER, CBER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08-17-2015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 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03/15/2018 [1] 03/15/2019 [2]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 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167394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812D1E8-5C3E-49AA-96EF-93DF945BC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662789"/>
              </p:ext>
            </p:extLst>
          </p:nvPr>
        </p:nvGraphicFramePr>
        <p:xfrm>
          <a:off x="1981199" y="4860343"/>
          <a:ext cx="7772401" cy="10019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4449">
                  <a:extLst>
                    <a:ext uri="{9D8B030D-6E8A-4147-A177-3AD203B41FA5}">
                      <a16:colId xmlns:a16="http://schemas.microsoft.com/office/drawing/2014/main" val="732621092"/>
                    </a:ext>
                  </a:extLst>
                </a:gridCol>
                <a:gridCol w="1244092">
                  <a:extLst>
                    <a:ext uri="{9D8B030D-6E8A-4147-A177-3AD203B41FA5}">
                      <a16:colId xmlns:a16="http://schemas.microsoft.com/office/drawing/2014/main" val="4155284358"/>
                    </a:ext>
                  </a:extLst>
                </a:gridCol>
                <a:gridCol w="952111">
                  <a:extLst>
                    <a:ext uri="{9D8B030D-6E8A-4147-A177-3AD203B41FA5}">
                      <a16:colId xmlns:a16="http://schemas.microsoft.com/office/drawing/2014/main" val="2321166018"/>
                    </a:ext>
                  </a:extLst>
                </a:gridCol>
                <a:gridCol w="1018759">
                  <a:extLst>
                    <a:ext uri="{9D8B030D-6E8A-4147-A177-3AD203B41FA5}">
                      <a16:colId xmlns:a16="http://schemas.microsoft.com/office/drawing/2014/main" val="2675695522"/>
                    </a:ext>
                  </a:extLst>
                </a:gridCol>
                <a:gridCol w="1117144">
                  <a:extLst>
                    <a:ext uri="{9D8B030D-6E8A-4147-A177-3AD203B41FA5}">
                      <a16:colId xmlns:a16="http://schemas.microsoft.com/office/drawing/2014/main" val="1852333388"/>
                    </a:ext>
                  </a:extLst>
                </a:gridCol>
                <a:gridCol w="1244092">
                  <a:extLst>
                    <a:ext uri="{9D8B030D-6E8A-4147-A177-3AD203B41FA5}">
                      <a16:colId xmlns:a16="http://schemas.microsoft.com/office/drawing/2014/main" val="4214485575"/>
                    </a:ext>
                  </a:extLst>
                </a:gridCol>
                <a:gridCol w="1091754">
                  <a:extLst>
                    <a:ext uri="{9D8B030D-6E8A-4147-A177-3AD203B41FA5}">
                      <a16:colId xmlns:a16="http://schemas.microsoft.com/office/drawing/2014/main" val="401000956"/>
                    </a:ext>
                  </a:extLst>
                </a:gridCol>
              </a:tblGrid>
              <a:tr h="4771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Supported Version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 dirty="0">
                          <a:effectLst/>
                        </a:rPr>
                        <a:t>Supported Implementation Guide Version</a:t>
                      </a:r>
                      <a:endParaRPr lang="de-DE" sz="1000" b="1" i="0" u="none" strike="noStrike" dirty="0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FDA Center(s)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Date Support Begins (MM/DD/YYYY)</a:t>
                      </a:r>
                      <a:br>
                        <a:rPr lang="en-US" sz="1000" u="none" strike="noStrike" dirty="0">
                          <a:effectLst/>
                        </a:rPr>
                      </a:b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endParaRPr lang="en-US" sz="1000" b="1" i="0" u="none" strike="noStrike" dirty="0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Date Support Ends (MM/DD/YYYY)</a:t>
                      </a:r>
                      <a:endParaRPr lang="fr-FR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Date Requirement Begins (MM/DD/YYYY)</a:t>
                      </a:r>
                      <a:endParaRPr lang="en-US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Date Requirement Ends 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2960274"/>
                  </a:ext>
                </a:extLst>
              </a:tr>
              <a:tr h="38281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2.0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N/A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CDER, CBER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08-07-2013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 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12/17/2016 [1] </a:t>
                      </a:r>
                      <a:br>
                        <a:rPr lang="de-DE" sz="1000" u="none" strike="noStrike">
                          <a:effectLst/>
                        </a:rPr>
                      </a:br>
                      <a:r>
                        <a:rPr lang="de-DE" sz="1000" u="none" strike="noStrike">
                          <a:effectLst/>
                        </a:rPr>
                        <a:t>12/17/2017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 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967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11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FDA Data Standards </a:t>
            </a:r>
            <a:r>
              <a:rPr lang="en-US" dirty="0"/>
              <a:t>Catalog</a:t>
            </a:r>
            <a:r>
              <a:rPr lang="it-IT" dirty="0"/>
              <a:t> v6.1 (09-09-2019)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https://www.fda.gov/media/122913/download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864EF6C-2C1A-4E04-A0D9-2E6DA9D94A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145907"/>
              </p:ext>
            </p:extLst>
          </p:nvPr>
        </p:nvGraphicFramePr>
        <p:xfrm>
          <a:off x="2209799" y="1813560"/>
          <a:ext cx="7772401" cy="1615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4449">
                  <a:extLst>
                    <a:ext uri="{9D8B030D-6E8A-4147-A177-3AD203B41FA5}">
                      <a16:colId xmlns:a16="http://schemas.microsoft.com/office/drawing/2014/main" val="1523072213"/>
                    </a:ext>
                  </a:extLst>
                </a:gridCol>
                <a:gridCol w="1244092">
                  <a:extLst>
                    <a:ext uri="{9D8B030D-6E8A-4147-A177-3AD203B41FA5}">
                      <a16:colId xmlns:a16="http://schemas.microsoft.com/office/drawing/2014/main" val="194989346"/>
                    </a:ext>
                  </a:extLst>
                </a:gridCol>
                <a:gridCol w="952111">
                  <a:extLst>
                    <a:ext uri="{9D8B030D-6E8A-4147-A177-3AD203B41FA5}">
                      <a16:colId xmlns:a16="http://schemas.microsoft.com/office/drawing/2014/main" val="243845040"/>
                    </a:ext>
                  </a:extLst>
                </a:gridCol>
                <a:gridCol w="1018759">
                  <a:extLst>
                    <a:ext uri="{9D8B030D-6E8A-4147-A177-3AD203B41FA5}">
                      <a16:colId xmlns:a16="http://schemas.microsoft.com/office/drawing/2014/main" val="496776685"/>
                    </a:ext>
                  </a:extLst>
                </a:gridCol>
                <a:gridCol w="1117144">
                  <a:extLst>
                    <a:ext uri="{9D8B030D-6E8A-4147-A177-3AD203B41FA5}">
                      <a16:colId xmlns:a16="http://schemas.microsoft.com/office/drawing/2014/main" val="732588776"/>
                    </a:ext>
                  </a:extLst>
                </a:gridCol>
                <a:gridCol w="1244092">
                  <a:extLst>
                    <a:ext uri="{9D8B030D-6E8A-4147-A177-3AD203B41FA5}">
                      <a16:colId xmlns:a16="http://schemas.microsoft.com/office/drawing/2014/main" val="2714913795"/>
                    </a:ext>
                  </a:extLst>
                </a:gridCol>
                <a:gridCol w="1091754">
                  <a:extLst>
                    <a:ext uri="{9D8B030D-6E8A-4147-A177-3AD203B41FA5}">
                      <a16:colId xmlns:a16="http://schemas.microsoft.com/office/drawing/2014/main" val="43293909"/>
                    </a:ext>
                  </a:extLst>
                </a:gridCol>
              </a:tblGrid>
              <a:tr h="69342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Supported Version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Supported Implementation Guide Version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 dirty="0">
                          <a:effectLst/>
                        </a:rPr>
                        <a:t>FDA Center(s)</a:t>
                      </a:r>
                      <a:endParaRPr lang="de-DE" sz="1000" b="1" i="0" u="none" strike="noStrike" dirty="0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Date Support Begins (MM/DD/YYYY)</a:t>
                      </a:r>
                      <a:br>
                        <a:rPr lang="en-US" sz="1000" u="none" strike="noStrike">
                          <a:effectLst/>
                        </a:rPr>
                      </a:br>
                      <a:r>
                        <a:rPr lang="en-US" sz="1000" u="none" strike="noStrike">
                          <a:effectLst/>
                        </a:rPr>
                        <a:t> </a:t>
                      </a:r>
                      <a:endParaRPr lang="en-US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Date Support Ends (MM/DD/YYYY)</a:t>
                      </a:r>
                      <a:endParaRPr lang="fr-FR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Date Requirement Begins (MM/DD/YYYY)</a:t>
                      </a:r>
                      <a:endParaRPr lang="en-US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Date Requirement Ends 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043410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2.1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1.0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CDER, CBER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Ongoing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03/15/2019 [1] 03/15/2020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12/17/2016 [1] </a:t>
                      </a:r>
                      <a:br>
                        <a:rPr lang="de-DE" sz="1000" u="none" strike="noStrike">
                          <a:effectLst/>
                        </a:rPr>
                      </a:br>
                      <a:r>
                        <a:rPr lang="de-DE" sz="1000" u="none" strike="noStrike">
                          <a:effectLst/>
                        </a:rPr>
                        <a:t>12/17/2017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03/15/2019 [1] 03/15/2020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3239749"/>
                  </a:ext>
                </a:extLst>
              </a:tr>
              <a:tr h="46482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2.1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1.1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CDER, CBER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03-15-2018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 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03/15/2019 [1] 03/15/2020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 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425008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95237F1-41D3-43A0-BA7D-8CB45AF724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354336"/>
              </p:ext>
            </p:extLst>
          </p:nvPr>
        </p:nvGraphicFramePr>
        <p:xfrm>
          <a:off x="2209799" y="4023865"/>
          <a:ext cx="7772401" cy="20961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4449">
                  <a:extLst>
                    <a:ext uri="{9D8B030D-6E8A-4147-A177-3AD203B41FA5}">
                      <a16:colId xmlns:a16="http://schemas.microsoft.com/office/drawing/2014/main" val="1945382560"/>
                    </a:ext>
                  </a:extLst>
                </a:gridCol>
                <a:gridCol w="1244092">
                  <a:extLst>
                    <a:ext uri="{9D8B030D-6E8A-4147-A177-3AD203B41FA5}">
                      <a16:colId xmlns:a16="http://schemas.microsoft.com/office/drawing/2014/main" val="1123162080"/>
                    </a:ext>
                  </a:extLst>
                </a:gridCol>
                <a:gridCol w="952111">
                  <a:extLst>
                    <a:ext uri="{9D8B030D-6E8A-4147-A177-3AD203B41FA5}">
                      <a16:colId xmlns:a16="http://schemas.microsoft.com/office/drawing/2014/main" val="877869918"/>
                    </a:ext>
                  </a:extLst>
                </a:gridCol>
                <a:gridCol w="1018759">
                  <a:extLst>
                    <a:ext uri="{9D8B030D-6E8A-4147-A177-3AD203B41FA5}">
                      <a16:colId xmlns:a16="http://schemas.microsoft.com/office/drawing/2014/main" val="1554242386"/>
                    </a:ext>
                  </a:extLst>
                </a:gridCol>
                <a:gridCol w="1117144">
                  <a:extLst>
                    <a:ext uri="{9D8B030D-6E8A-4147-A177-3AD203B41FA5}">
                      <a16:colId xmlns:a16="http://schemas.microsoft.com/office/drawing/2014/main" val="548928569"/>
                    </a:ext>
                  </a:extLst>
                </a:gridCol>
                <a:gridCol w="1244092">
                  <a:extLst>
                    <a:ext uri="{9D8B030D-6E8A-4147-A177-3AD203B41FA5}">
                      <a16:colId xmlns:a16="http://schemas.microsoft.com/office/drawing/2014/main" val="475570725"/>
                    </a:ext>
                  </a:extLst>
                </a:gridCol>
                <a:gridCol w="1091754">
                  <a:extLst>
                    <a:ext uri="{9D8B030D-6E8A-4147-A177-3AD203B41FA5}">
                      <a16:colId xmlns:a16="http://schemas.microsoft.com/office/drawing/2014/main" val="2988176135"/>
                    </a:ext>
                  </a:extLst>
                </a:gridCol>
              </a:tblGrid>
              <a:tr h="69342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Supported Version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Supported Implementation Guide Version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FDA Center(s)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Date Support Begins (MM/DD/YYYY)</a:t>
                      </a:r>
                      <a:br>
                        <a:rPr lang="en-US" sz="1000" u="none" strike="noStrike" dirty="0">
                          <a:effectLst/>
                        </a:rPr>
                      </a:b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endParaRPr lang="en-US" sz="1000" b="1" i="0" u="none" strike="noStrike" dirty="0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Date Support Ends (MM/DD/YYYY)</a:t>
                      </a:r>
                      <a:endParaRPr lang="fr-FR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Date Requirement Begins (MM/DD/YYYY)</a:t>
                      </a:r>
                      <a:endParaRPr lang="en-US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u="none" strike="noStrike">
                          <a:effectLst/>
                        </a:rPr>
                        <a:t>Date Requirement Ends </a:t>
                      </a:r>
                      <a:endParaRPr lang="de-DE" sz="1000" b="1" i="0" u="none" strike="noStrike">
                        <a:solidFill>
                          <a:srgbClr val="FFFF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94198081"/>
                  </a:ext>
                </a:extLst>
              </a:tr>
              <a:tr h="75501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1.2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 dirty="0">
                          <a:effectLst/>
                        </a:rPr>
                        <a:t>3.0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06-13-2011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03/15/2019 [1] 03/15/2020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12/17/2016 [1] </a:t>
                      </a:r>
                      <a:br>
                        <a:rPr lang="de-DE" sz="1000" u="none" strike="noStrike">
                          <a:effectLst/>
                        </a:rPr>
                      </a:br>
                      <a:r>
                        <a:rPr lang="de-DE" sz="1000" u="none" strike="noStrike">
                          <a:effectLst/>
                        </a:rPr>
                        <a:t>12/17/2017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03/15/2019 [1] 03/15/2020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366796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1.5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3.1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CDER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08-21-2017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 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>
                          <a:effectLst/>
                        </a:rPr>
                        <a:t>3/15/2019 [1] 3/15/2020 [2]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 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4319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88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DAF20-2E1A-FB4E-9A08-3B7DD11AB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2160159"/>
            <a:ext cx="6795656" cy="1231106"/>
          </a:xfrm>
        </p:spPr>
        <p:txBody>
          <a:bodyPr/>
          <a:lstStyle/>
          <a:p>
            <a:r>
              <a:rPr lang="en-US" sz="8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7605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B3E09-1605-474C-A0E4-A7BA06F75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/>
          <a:lstStyle/>
          <a:p>
            <a:r>
              <a:rPr lang="en-US" dirty="0"/>
              <a:t>FDA Technical Conformance Guide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71CD83-8D12-3046-82E7-EB2EC32048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Changes from version 4.2.1 to 4.3</a:t>
            </a:r>
          </a:p>
        </p:txBody>
      </p:sp>
    </p:spTree>
    <p:extLst>
      <p:ext uri="{BB962C8B-B14F-4D97-AF65-F5344CB8AC3E}">
        <p14:creationId xmlns:p14="http://schemas.microsoft.com/office/powerpoint/2010/main" val="364419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History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236E02-8C90-4E4E-BFE6-5C36B9816D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391419"/>
            <a:ext cx="10101943" cy="4671924"/>
          </a:xfrm>
        </p:spPr>
        <p:txBody>
          <a:bodyPr/>
          <a:lstStyle/>
          <a:p>
            <a:r>
              <a:rPr lang="en-US" dirty="0"/>
              <a:t>FDA Study Data Technical Conformance Guide 4.3 (March 2019)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2"/>
            <a:r>
              <a:rPr lang="en-US" sz="1600" dirty="0"/>
              <a:t>Note: version 4.2.1 was backdated to “December 2018” in the Revision History.</a:t>
            </a:r>
            <a:br>
              <a:rPr lang="en-US" sz="1600" dirty="0"/>
            </a:br>
            <a:r>
              <a:rPr lang="en-US" sz="1600" dirty="0"/>
              <a:t>Version date in 4.2.1 is “January 2019”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25B8187-7541-A641-84AB-66EED2F5BA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https://www.fda.gov/media/122913/download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79EB66-BA4E-4E62-8790-1800ACB315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9762" y="2057400"/>
            <a:ext cx="837247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89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2.3 (Analysis Data Reviewer’s Guide)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Small clarification</a:t>
            </a:r>
          </a:p>
          <a:p>
            <a:pPr lvl="2"/>
            <a:r>
              <a:rPr lang="en-US" dirty="0"/>
              <a:t>Wording in 4.2.1: “… the data </a:t>
            </a:r>
            <a:r>
              <a:rPr lang="en-US" i="1" dirty="0"/>
              <a:t>definition</a:t>
            </a:r>
            <a:r>
              <a:rPr lang="en-US" dirty="0"/>
              <a:t> folder (i.e., define.xml) …”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9EF200-B989-4929-B96C-9697B9826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650" y="2000250"/>
            <a:ext cx="71247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97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4.1.1.3 (SDTM Domain Specifications)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Small clarification</a:t>
            </a:r>
          </a:p>
          <a:p>
            <a:pPr lvl="2"/>
            <a:r>
              <a:rPr lang="en-US" dirty="0"/>
              <a:t>Wording in 4.2.1: “…(see </a:t>
            </a:r>
            <a:r>
              <a:rPr lang="en-US" i="1" dirty="0"/>
              <a:t>section 7.3</a:t>
            </a:r>
            <a:r>
              <a:rPr lang="en-US" dirty="0"/>
              <a:t>) …”</a:t>
            </a:r>
            <a:br>
              <a:rPr lang="en-US" dirty="0"/>
            </a:br>
            <a:r>
              <a:rPr lang="en-US" dirty="0"/>
              <a:t>(… but there was no section 7.3 in TCG 4.2.1)</a:t>
            </a:r>
          </a:p>
          <a:p>
            <a:pPr lvl="2"/>
            <a:r>
              <a:rPr lang="en-US" dirty="0"/>
              <a:t>The paragraph about use of a simplified TS was already removed in 4.2.1.</a:t>
            </a:r>
            <a:br>
              <a:rPr lang="en-US" dirty="0"/>
            </a:br>
            <a:r>
              <a:rPr lang="en-US" dirty="0"/>
              <a:t>Thus “see below” does not refer to anything.</a:t>
            </a:r>
          </a:p>
          <a:p>
            <a:pPr lvl="2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12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F1ADB2-C7D4-453B-AFD2-A3FEFC4AE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998" y="2077498"/>
            <a:ext cx="702945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84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4.1.1.3 (SDTM Domain Specifications)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Type of change: Clarified text</a:t>
            </a:r>
          </a:p>
          <a:p>
            <a:pPr lvl="2"/>
            <a:r>
              <a:rPr lang="en-US" dirty="0"/>
              <a:t>Wording in 4.2.1: “…(see </a:t>
            </a:r>
            <a:r>
              <a:rPr lang="en-US" i="1" dirty="0"/>
              <a:t>section 7.3</a:t>
            </a:r>
            <a:r>
              <a:rPr lang="en-US" dirty="0"/>
              <a:t>) …”</a:t>
            </a:r>
            <a:br>
              <a:rPr lang="en-US" dirty="0"/>
            </a:br>
            <a:r>
              <a:rPr lang="en-US" dirty="0"/>
              <a:t>… but there was no section 7.3 in TCG 4.2.1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TSPARMCDs/TSPARMs about applicable specifications changed</a:t>
            </a:r>
          </a:p>
          <a:p>
            <a:pPr lvl="2"/>
            <a:r>
              <a:rPr lang="en-US" dirty="0"/>
              <a:t>Instruction about use of multiple SDTM versions added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352EDE-4788-4CD1-8EEA-76ADE30C45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98065"/>
            <a:ext cx="5839437" cy="340365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D4B35C5-C978-4854-9A49-E814F932E730}"/>
              </a:ext>
            </a:extLst>
          </p:cNvPr>
          <p:cNvSpPr txBox="1">
            <a:spLocks/>
          </p:cNvSpPr>
          <p:nvPr/>
        </p:nvSpPr>
        <p:spPr>
          <a:xfrm>
            <a:off x="6971250" y="1687922"/>
            <a:ext cx="4382550" cy="32329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4000" indent="-2340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8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4000" indent="-198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TSPARM(CD) in TCG 4.2.1: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D5C8E3-C8CD-4528-B458-470C1D1BB7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4645" y="1998065"/>
            <a:ext cx="2417252" cy="325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6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4.1.3.2 (General Considerations) – in 4.1.3 SEND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New paragraph regarding CDER submission of SEND datasets (and re-submission)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16/17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1871A6-C61A-4883-BF93-13C1952BA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248" y="1985890"/>
            <a:ext cx="7010400" cy="91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D22251-7720-4A49-A75D-65D038AC3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248" y="2862336"/>
            <a:ext cx="707707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8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4.1.3.2 (General Considerations) – in 4.1.3 SEND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252000" lvl="1" indent="0">
              <a:buNone/>
            </a:pPr>
            <a:endParaRPr lang="en-US" dirty="0"/>
          </a:p>
          <a:p>
            <a:pPr lvl="1"/>
            <a:r>
              <a:rPr lang="en-US" dirty="0"/>
              <a:t>Extended section about use of </a:t>
            </a:r>
            <a:br>
              <a:rPr lang="en-US" dirty="0"/>
            </a:br>
            <a:r>
              <a:rPr lang="en-US" dirty="0"/>
              <a:t>VISITDY, --NOMDY</a:t>
            </a:r>
          </a:p>
          <a:p>
            <a:pPr lvl="2"/>
            <a:r>
              <a:rPr lang="en-US" dirty="0"/>
              <a:t>More examples</a:t>
            </a:r>
          </a:p>
          <a:p>
            <a:pPr lvl="2"/>
            <a:r>
              <a:rPr lang="en-US" dirty="0"/>
              <a:t>Clear guidance that </a:t>
            </a:r>
            <a:br>
              <a:rPr lang="en-US" dirty="0"/>
            </a:br>
            <a:r>
              <a:rPr lang="en-US" sz="1600" i="1" dirty="0"/>
              <a:t>“VISITDY or --NOMDY should always contain </a:t>
            </a:r>
            <a:br>
              <a:rPr lang="en-US" sz="1600" i="1" dirty="0"/>
            </a:br>
            <a:r>
              <a:rPr lang="en-US" sz="1600" i="1" dirty="0"/>
              <a:t>the dose day, not the day of the test or observation.”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SDTCG changes 4.2.1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4.3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4.3 page 17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29894E-41C7-41A7-9A0F-08D8427E3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20" y="1999912"/>
            <a:ext cx="5629275" cy="2181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D69B12-6228-40B1-BCFC-F88E09C14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862" y="1999912"/>
            <a:ext cx="5638800" cy="2724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AA5163-2B4F-4F4E-B1B8-788FACEF9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862" y="4805550"/>
            <a:ext cx="543877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45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arexel Corporate Template 2019">
  <a:themeElements>
    <a:clrScheme name="Parexel colours Thursday">
      <a:dk1>
        <a:srgbClr val="4E5659"/>
      </a:dk1>
      <a:lt1>
        <a:srgbClr val="FFFFFF"/>
      </a:lt1>
      <a:dk2>
        <a:srgbClr val="8A0050"/>
      </a:dk2>
      <a:lt2>
        <a:srgbClr val="EBECED"/>
      </a:lt2>
      <a:accent1>
        <a:srgbClr val="D3D800"/>
      </a:accent1>
      <a:accent2>
        <a:srgbClr val="2AA834"/>
      </a:accent2>
      <a:accent3>
        <a:srgbClr val="00A9CB"/>
      </a:accent3>
      <a:accent4>
        <a:srgbClr val="0079A3"/>
      </a:accent4>
      <a:accent5>
        <a:srgbClr val="003E6E"/>
      </a:accent5>
      <a:accent6>
        <a:srgbClr val="E94E04"/>
      </a:accent6>
      <a:hlink>
        <a:srgbClr val="4D565B"/>
      </a:hlink>
      <a:folHlink>
        <a:srgbClr val="4E565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 anchorCtr="0">
        <a:spAutoFit/>
      </a:bodyPr>
      <a:lstStyle>
        <a:defPPr marL="234000" indent="-234000" algn="l">
          <a:lnSpc>
            <a:spcPct val="110000"/>
          </a:lnSpc>
          <a:spcBef>
            <a:spcPts val="900"/>
          </a:spcBef>
          <a:buBlip>
            <a:blip xmlns:r="http://schemas.openxmlformats.org/officeDocument/2006/relationships" r:embed="rId1"/>
          </a:buBlip>
          <a:defRPr sz="2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1035-19 Parexel PPT template-CORP v6 AW.pptx" id="{F7142EB6-E4CA-1F4F-99E3-61F63EB2A6B3}" vid="{624B2A95-73A0-214A-8371-5429382B44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1653</Words>
  <Application>Microsoft Office PowerPoint</Application>
  <PresentationFormat>Widescreen</PresentationFormat>
  <Paragraphs>402</Paragraphs>
  <Slides>26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Parexel Corporate Template 2019</vt:lpstr>
      <vt:lpstr>Regulatory Update FDA SDTCG 4.3,  Data Standards Catalog</vt:lpstr>
      <vt:lpstr>Agenda</vt:lpstr>
      <vt:lpstr>FDA Technical Conformance Guide</vt:lpstr>
      <vt:lpstr>Revision History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SDTCG changes 4.2.1  4.3</vt:lpstr>
      <vt:lpstr>FDA Data Standards Catalog</vt:lpstr>
      <vt:lpstr>FDA Data Standards Catalog v6.1 (09-09-2019)</vt:lpstr>
      <vt:lpstr>FDA Data Standards Catalog v6.1 (09-09-2019)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–  Arial Bold 45pt</dc:title>
  <dc:creator>Richard Jones</dc:creator>
  <cp:lastModifiedBy>Antje Simon</cp:lastModifiedBy>
  <cp:revision>57</cp:revision>
  <cp:lastPrinted>2019-04-10T15:23:54Z</cp:lastPrinted>
  <dcterms:created xsi:type="dcterms:W3CDTF">2019-04-18T17:00:26Z</dcterms:created>
  <dcterms:modified xsi:type="dcterms:W3CDTF">2019-09-19T07:49:58Z</dcterms:modified>
</cp:coreProperties>
</file>