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  <p:sldMasterId id="2147483660" r:id="rId2"/>
    <p:sldMasterId id="2147483672" r:id="rId3"/>
    <p:sldMasterId id="2147483684" r:id="rId4"/>
    <p:sldMasterId id="2147483688" r:id="rId5"/>
    <p:sldMasterId id="2147483697" r:id="rId6"/>
  </p:sldMasterIdLst>
  <p:notesMasterIdLst>
    <p:notesMasterId r:id="rId18"/>
  </p:notesMasterIdLst>
  <p:sldIdLst>
    <p:sldId id="268" r:id="rId7"/>
    <p:sldId id="267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7" r:id="rId16"/>
    <p:sldId id="28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 Rowe" initials="BR" lastIdx="1" clrIdx="0"/>
  <p:cmAuthor id="2" name="Ben Rowe" initials="BR [2]" lastIdx="1" clrIdx="1"/>
  <p:cmAuthor id="3" name="Ben Rowe" initials="BR [3]" lastIdx="1" clrIdx="2"/>
  <p:cmAuthor id="4" name="Ben Rowe" initials="BR [4]" lastIdx="1" clrIdx="3"/>
  <p:cmAuthor id="5" name="Cherie Squires" initials="CS" lastIdx="4" clrIdx="4">
    <p:extLst>
      <p:ext uri="{19B8F6BF-5375-455C-9EA6-DF929625EA0E}">
        <p15:presenceInfo xmlns:p15="http://schemas.microsoft.com/office/powerpoint/2012/main" userId="3d2a9c66eef00a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79"/>
    <p:restoredTop sz="94674"/>
  </p:normalViewPr>
  <p:slideViewPr>
    <p:cSldViewPr snapToGrid="0" snapToObjects="1">
      <p:cViewPr varScale="1">
        <p:scale>
          <a:sx n="87" d="100"/>
          <a:sy n="87" d="100"/>
        </p:scale>
        <p:origin x="114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D4CF8-90D4-1F49-9A5A-A1B27E45C49F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99C04-D24A-C84F-9384-15F1FF491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04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88BF9-051E-AD4F-95AA-CA1A2274EE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603" y="1434163"/>
            <a:ext cx="9843436" cy="2075799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E9655B-148D-0A45-B6D5-FC9CC2CE36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70379" y="3516932"/>
            <a:ext cx="9843436" cy="106649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22626-41E2-A94B-AD7E-4A00D338B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588303" y="647627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2002163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0C178D2-703B-8842-903D-184EE8F69FA3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56F83DA-A5CF-294A-8926-4C82F034B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129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0E37DC-DF6F-B148-A420-D1A431B26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1290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232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884B4D0-CEA2-B046-B9BB-341B672B6746}"/>
              </a:ext>
            </a:extLst>
          </p:cNvPr>
          <p:cNvSpPr/>
          <p:nvPr userDrawn="1"/>
        </p:nvSpPr>
        <p:spPr>
          <a:xfrm>
            <a:off x="0" y="0"/>
            <a:ext cx="12192000" cy="1491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A0C285-8F84-334E-9B29-E9CCC7E50B68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8F897B5-5DBE-954F-AEC0-D3961EB0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129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8327E0B-C129-5F4A-994C-4AAABE02A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1290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798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8A696-7640-2E40-BF10-052A4C5ECE4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88657" y="2300841"/>
            <a:ext cx="9144000" cy="1202755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transition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4635E3-80BD-124A-9806-0FD5E8FEFC9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727157" y="3503596"/>
            <a:ext cx="9144000" cy="93891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transition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2316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55AC9-2A92-6F4D-880A-F22C458C86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0341" y="1485899"/>
            <a:ext cx="9878784" cy="2024063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C153AB-FEE8-3944-A41E-24F089234E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9146" y="3521783"/>
            <a:ext cx="9878784" cy="105160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4102E01-2612-F44F-9A98-1C061FB98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588301" y="647627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3447459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40B47-4A95-4D41-904C-AEBE08A053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100" y="1453243"/>
            <a:ext cx="9878786" cy="205672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143681-2FE4-B942-AB29-DD02DD0937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8685" y="3521783"/>
            <a:ext cx="9878786" cy="98629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C009758-FF32-6347-83FC-49104DF74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569052" y="647627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3930189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C5C0E-AFBA-F04F-8295-D14DBA1631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016" y="1453243"/>
            <a:ext cx="9759043" cy="205672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5B8B3B-B790-5748-B38C-50D4DF54C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8601" y="3521783"/>
            <a:ext cx="9759043" cy="98629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264D15D-B7CB-364B-B895-89D7D01E3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587259" y="647627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3628027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9BDCD-4ECF-3048-BA69-BAF67AB0F9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22407"/>
            <a:ext cx="9144000" cy="2287555"/>
          </a:xfrm>
        </p:spPr>
        <p:txBody>
          <a:bodyPr anchor="b"/>
          <a:lstStyle>
            <a:lvl1pPr algn="ctr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CA1475-9955-824A-BD2A-2C3FCC1355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E2E99F-0A42-0249-85F4-085A21E08818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F61B74F-8008-394D-B6B4-FEED0FE93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3604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CB3C29D-C6B6-8740-82F1-55237A7AC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3604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89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C8352-BB2A-564D-B794-0F5076DD9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42761"/>
            <a:ext cx="8998819" cy="68339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08116-D1CF-384C-A03B-3F3863F5B0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28666"/>
          </a:xfrm>
        </p:spPr>
        <p:txBody>
          <a:bodyPr/>
          <a:lstStyle>
            <a:lvl1pPr marL="228600" indent="-228600">
              <a:buClr>
                <a:schemeClr val="accent4"/>
              </a:buClr>
              <a:buSzPct val="80000"/>
              <a:buFont typeface="ArialUnicodeMS" panose="020B0604020202020204" pitchFamily="34" charset="-128"/>
              <a:buChar char="▸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SzPct val="100000"/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B7EA6E-9BDB-954E-9E22-AB4725744EF6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98BCEC4-F2FB-0347-8365-23D0A259B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129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CD77B71-69FC-6047-8E56-187A740DD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1290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627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94958-80B6-5949-BB76-6FC970475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42761"/>
            <a:ext cx="8989195" cy="683396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5A2D2-0CE6-764C-9603-33A42DB21E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>
              <a:buClr>
                <a:schemeClr val="accent4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8431A1-B0B8-5D49-BB1B-D4BF953E7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>
              <a:buClr>
                <a:schemeClr val="accent4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9DA7658-B09C-4449-ABA2-5E358EC07FA8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3FC6EF5-D3CF-E844-910B-6066CC09A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129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D7E5082-12CE-7049-B7F6-04770D0D3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1290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945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A58211E-78B0-0846-BF62-BE9F23088F7E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4DC51B-1235-4C40-A25A-28B8E14EC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42760"/>
            <a:ext cx="8989195" cy="68339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5E18CD-B4DC-2749-86EB-7E09B1C87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C1F56-5CCC-A44F-BFF8-3E1DF77E39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 marL="228600" indent="-228600">
              <a:buClr>
                <a:schemeClr val="accent4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09CFBE-5DF4-D344-A4E2-9C485BF846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C7B834-CA66-314F-90AD-0E1BF2A2A3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 marL="228600" indent="-228600">
              <a:buClr>
                <a:schemeClr val="accent4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accent5"/>
              </a:buClr>
              <a:buFont typeface="Wingdings" pitchFamily="2" charset="2"/>
              <a:buChar char="§"/>
              <a:defRPr>
                <a:solidFill>
                  <a:schemeClr val="accent2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accent3"/>
              </a:buClr>
              <a:buFont typeface="Helvetica" pitchFamily="2" charset="0"/>
              <a:buChar char="‣"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4BE1BB50-94D9-494B-AB75-1B550FAC9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3604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80EF5829-EBA7-5048-866B-254331A8E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3604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191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5B05D-368B-B346-8B34-971D8D245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2761"/>
            <a:ext cx="8989194" cy="68339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0A7570-A3DF-8D4D-BCC3-D8F85B48DA29}"/>
              </a:ext>
            </a:extLst>
          </p:cNvPr>
          <p:cNvSpPr/>
          <p:nvPr userDrawn="1"/>
        </p:nvSpPr>
        <p:spPr>
          <a:xfrm>
            <a:off x="10465420" y="6573644"/>
            <a:ext cx="1481114" cy="172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8BA0D03-FAFC-B14D-B39A-FFB38840F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37218" y="6451290"/>
            <a:ext cx="4114800" cy="365125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/>
              <a:t>© </a:t>
            </a:r>
            <a:r>
              <a:rPr lang="en-US" dirty="0" err="1"/>
              <a:t>Clinipace</a:t>
            </a:r>
            <a:r>
              <a:rPr lang="en-US" dirty="0"/>
              <a:t> 2018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3CC85F9-3225-B842-8689-13BA162CB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2020" y="6451290"/>
            <a:ext cx="394514" cy="365125"/>
          </a:xfrm>
        </p:spPr>
        <p:txBody>
          <a:bodyPr/>
          <a:lstStyle>
            <a:lvl1pPr>
              <a:defRPr sz="1000"/>
            </a:lvl1pPr>
          </a:lstStyle>
          <a:p>
            <a:fld id="{10A34416-6FAD-9E4E-8A1A-739C6568E5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718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5.jp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6958A1-AF32-014B-97E4-74AF1FAC3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81464-91E6-1E4D-B2D4-5D064C18B3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4A10EF-B4BF-374D-B316-0BD03BFEC3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7AACD-3DA1-AE42-BD87-FB5D5DEAAB4E}" type="datetime1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7D9705-5093-4447-85A0-A8194967C6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7E3DA9-749D-EA4A-B214-FC485AAE2B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34416-6FAD-9E4E-8A1A-739C6568E51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E21476-541D-F84E-9D59-92AFFC80965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18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8492EB-0BAA-3044-B3B8-CFFD828F8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5F4F43-CFA9-1948-9845-3A922A5D9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A8655-9246-494F-AB9D-12756FB271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91350-356C-4E43-B999-367B0896FED2}" type="datetime1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B4D91-6559-F243-8EE1-32B03EB565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16823-F93D-0344-A09D-3A49C1DBCC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4BF4A-8510-E246-AFD7-9D9BCD75C23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D584E1-3B0F-784D-BC8A-2EC0FAC3A12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64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ACA8EA-A4CB-5E4C-AA2D-0ACC4CD60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A8D407-F1BF-884A-9E0F-7B4E0D5C4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9B73C-643B-8948-835D-00ADB4F643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AB358-C87D-2544-B24C-C3E940C65CB8}" type="datetime1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B7162-AA3D-EF42-9E90-70492A0301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6B9AB-F5A2-8E4E-A16A-0841005571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05E67-13F7-B644-AC33-C69F547EB78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A76BBF-C879-6140-B4F4-54849EFE94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846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4E0E10-BD11-744C-BC3F-FF0012394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364495-D867-E044-94E0-131DD0E53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C7C83-DA5B-A148-9187-0D6B1F0F76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F599C-CEAE-8449-94B8-8180BFC23178}" type="datetime1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E08653-A24E-3C41-B4D4-882E955CAA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C2BE1-8A5B-7546-A1D7-9EEC199EFC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1126-A6C7-5D42-9CE9-DC7F0D8FB1F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9311B8-710D-F44F-ADE7-7635BCF773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838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63E11C-A026-C545-B966-8685ED910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4EA893-681C-6840-B2D6-BDF9AA16C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1782F-26CE-9C4B-8963-FCA9E4DF2F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33A83-9CD3-A344-9F2A-09B30FC1EF1C}" type="datetime1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04D98-BE13-4B4B-BFA9-546C6062E1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85031-951F-5F4A-A42C-314C03D5B8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E6408-3167-4246-B07A-F679367E3EEC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65BE0C-8595-8B44-A4B3-91CD3988D228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341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2" r:id="rId3"/>
    <p:sldLayoutId id="2147483693" r:id="rId4"/>
    <p:sldLayoutId id="2147483694" r:id="rId5"/>
    <p:sldLayoutId id="2147483695" r:id="rId6"/>
    <p:sldLayoutId id="2147483696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C1ACC7-27AE-7649-A54A-E3AF2D996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E3069E-7CC0-014D-9336-D05837EC84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B12C6C-5521-1140-99CC-E98B2ECE46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36C7F-D6CB-714E-8676-7BDDC6F89977}" type="datetime1">
              <a:rPr lang="en-US" smtClean="0"/>
              <a:t>9/25/2019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BD1B3-A3B3-F042-A619-29FF6143DD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Clinipace 2018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8F294-7829-F24F-B43C-DC8BC5C852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A294A-D862-064D-998D-AFCEB5FAD97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158DE8-0921-9244-9C47-2546C778F2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625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F00AA-3AB7-DC4B-9E8E-C4DF2071BE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Splitting SDTM variables according to SDTMIG 3.3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001645-C2AB-8A40-A2ED-D068B5028B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Kristina Zweier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9BB2BC-E9CD-854E-828E-EAC2A0602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Clinipace 2019</a:t>
            </a:r>
          </a:p>
        </p:txBody>
      </p:sp>
    </p:spTree>
    <p:extLst>
      <p:ext uri="{BB962C8B-B14F-4D97-AF65-F5344CB8AC3E}">
        <p14:creationId xmlns:p14="http://schemas.microsoft.com/office/powerpoint/2010/main" val="3839991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086CE-D941-4EE0-A0E9-CC07646AD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4.5.3.2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84A5F0-24F2-4B4F-B4B9-DF5E7EE8E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Clinipace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904B37-0C1A-4CB5-A59F-5CA0BFDBA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9724ED2-F0DB-448B-B8B8-174486323E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130553"/>
              </p:ext>
            </p:extLst>
          </p:nvPr>
        </p:nvGraphicFramePr>
        <p:xfrm>
          <a:off x="157910" y="1289363"/>
          <a:ext cx="11394110" cy="49987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882747">
                  <a:extLst>
                    <a:ext uri="{9D8B030D-6E8A-4147-A177-3AD203B41FA5}">
                      <a16:colId xmlns:a16="http://schemas.microsoft.com/office/drawing/2014/main" val="2894321293"/>
                    </a:ext>
                  </a:extLst>
                </a:gridCol>
                <a:gridCol w="2721167">
                  <a:extLst>
                    <a:ext uri="{9D8B030D-6E8A-4147-A177-3AD203B41FA5}">
                      <a16:colId xmlns:a16="http://schemas.microsoft.com/office/drawing/2014/main" val="1432007389"/>
                    </a:ext>
                  </a:extLst>
                </a:gridCol>
                <a:gridCol w="3216925">
                  <a:extLst>
                    <a:ext uri="{9D8B030D-6E8A-4147-A177-3AD203B41FA5}">
                      <a16:colId xmlns:a16="http://schemas.microsoft.com/office/drawing/2014/main" val="266096186"/>
                    </a:ext>
                  </a:extLst>
                </a:gridCol>
                <a:gridCol w="2573271">
                  <a:extLst>
                    <a:ext uri="{9D8B030D-6E8A-4147-A177-3AD203B41FA5}">
                      <a16:colId xmlns:a16="http://schemas.microsoft.com/office/drawing/2014/main" val="3245252701"/>
                    </a:ext>
                  </a:extLst>
                </a:gridCol>
              </a:tblGrid>
              <a:tr h="495080">
                <a:tc>
                  <a:txBody>
                    <a:bodyPr/>
                    <a:lstStyle/>
                    <a:p>
                      <a:r>
                        <a:rPr lang="de-DE" sz="1600" dirty="0"/>
                        <a:t>Text Strings &gt;200 Char Conventions</a:t>
                      </a:r>
                    </a:p>
                    <a:p>
                      <a:endParaRPr lang="de-DE" sz="1600" dirty="0"/>
                    </a:p>
                    <a:p>
                      <a:r>
                        <a:rPr lang="de-DE" sz="1600" dirty="0"/>
                        <a:t>General Observation Class &amp; Supplemental Qualifier Variables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Text Strings &gt;200 Char Conventions</a:t>
                      </a:r>
                    </a:p>
                    <a:p>
                      <a:endParaRPr lang="de-DE" sz="1600" dirty="0"/>
                    </a:p>
                    <a:p>
                      <a:r>
                        <a:rPr lang="de-DE" sz="1600" dirty="0"/>
                        <a:t>CO.COVAL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Text Strings &gt;200 Char Conventions</a:t>
                      </a:r>
                    </a:p>
                    <a:p>
                      <a:endParaRPr lang="de-DE" sz="1600" dirty="0"/>
                    </a:p>
                    <a:p>
                      <a:r>
                        <a:rPr lang="de-DE" sz="1600" dirty="0"/>
                        <a:t>TS.TSVAL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Text Strings &gt;200 Char Conventions</a:t>
                      </a:r>
                    </a:p>
                    <a:p>
                      <a:endParaRPr lang="en-US" sz="1600" dirty="0"/>
                    </a:p>
                    <a:p>
                      <a:r>
                        <a:rPr lang="en-US" sz="1600" dirty="0"/>
                        <a:t>TI.IETEST and IE.IETEST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6531181"/>
                  </a:ext>
                </a:extLst>
              </a:tr>
              <a:tr h="669995">
                <a:tc>
                  <a:txBody>
                    <a:bodyPr/>
                    <a:lstStyle/>
                    <a:p>
                      <a:r>
                        <a:rPr lang="en-US" sz="1600" dirty="0"/>
                        <a:t>The first 200 characters of text should be stored in the variable and each additional 200 characters of text should be stored as a record in the SUPP-- dataset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The first 200 characters of text should be stored in COVAL and each additional 200 characters of text should be stored in COVAL1 to </a:t>
                      </a:r>
                      <a:r>
                        <a:rPr lang="en-US" sz="1600" dirty="0" err="1"/>
                        <a:t>COVALn</a:t>
                      </a:r>
                      <a:r>
                        <a:rPr lang="en-US" sz="1600" dirty="0"/>
                        <a:t>.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The first 200 characters of text should be stored in TSVAL and each additional 200 characters of text should be stored in TSVAL1 to </a:t>
                      </a:r>
                      <a:r>
                        <a:rPr lang="en-US" sz="1600" dirty="0" err="1"/>
                        <a:t>TSVALn</a:t>
                      </a:r>
                      <a:r>
                        <a:rPr lang="en-US" sz="1600" dirty="0"/>
                        <a:t>.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If the inclusion/exclusion criteria text is &gt;200 characters, put meaningful text in IETEST and describe the full text in the study metadata.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247396"/>
                  </a:ext>
                </a:extLst>
              </a:tr>
              <a:tr h="669995">
                <a:tc>
                  <a:txBody>
                    <a:bodyPr/>
                    <a:lstStyle/>
                    <a:p>
                      <a:r>
                        <a:rPr lang="en-US" sz="1600" dirty="0"/>
                        <a:t>When splitting a text string into several records, the text should be split between words to improve readability.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When splitting a text string into several records, the text should be split between words to improve readability.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When splitting a text string into several records, the text should be split between words to improve readability.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Not applicable.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6099072"/>
                  </a:ext>
                </a:extLst>
              </a:tr>
              <a:tr h="669995">
                <a:tc>
                  <a:txBody>
                    <a:bodyPr/>
                    <a:lstStyle/>
                    <a:p>
                      <a:r>
                        <a:rPr lang="en-US" sz="1600" dirty="0"/>
                        <a:t>The value for QLABEL should be the original domain variable label.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The variable labels for COVAL1 to </a:t>
                      </a:r>
                      <a:r>
                        <a:rPr lang="en-US" sz="1600" dirty="0" err="1"/>
                        <a:t>COVALn</a:t>
                      </a:r>
                      <a:r>
                        <a:rPr lang="en-US" sz="1600" dirty="0"/>
                        <a:t> should be "Comment".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The variable labels for TSVAL1 to </a:t>
                      </a:r>
                      <a:r>
                        <a:rPr lang="en-US" sz="1600" dirty="0" err="1"/>
                        <a:t>TSVALn</a:t>
                      </a:r>
                      <a:r>
                        <a:rPr lang="en-US" sz="1600" dirty="0"/>
                        <a:t> should be "Parameter Value".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Not applicable.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713525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6052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D6E00-5A4C-A44A-8A8B-4FC953E832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0673" y="2201067"/>
            <a:ext cx="8572905" cy="1357381"/>
          </a:xfrm>
        </p:spPr>
        <p:txBody>
          <a:bodyPr>
            <a:normAutofit/>
          </a:bodyPr>
          <a:lstStyle/>
          <a:p>
            <a:r>
              <a:rPr lang="en-US" b="1" dirty="0"/>
              <a:t>		        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182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D6E00-5A4C-A44A-8A8B-4FC953E832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0673" y="2201067"/>
            <a:ext cx="8572905" cy="1202755"/>
          </a:xfrm>
        </p:spPr>
        <p:txBody>
          <a:bodyPr>
            <a:normAutofit/>
          </a:bodyPr>
          <a:lstStyle/>
          <a:p>
            <a:r>
              <a:rPr lang="en-US" b="1" dirty="0"/>
              <a:t>Chapter 4.5.3.2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ECAFB4-8BDA-7843-8FE6-F7AF832F15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09173" y="3479143"/>
            <a:ext cx="8534405" cy="938911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solidFill>
                  <a:schemeClr val="accent1"/>
                </a:solidFill>
              </a:rPr>
              <a:t>Text Strings Greater than 200 Characters in Other Variables</a:t>
            </a:r>
          </a:p>
        </p:txBody>
      </p:sp>
    </p:spTree>
    <p:extLst>
      <p:ext uri="{BB962C8B-B14F-4D97-AF65-F5344CB8AC3E}">
        <p14:creationId xmlns:p14="http://schemas.microsoft.com/office/powerpoint/2010/main" val="3501608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086CE-D941-4EE0-A0E9-CC07646AD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4.5.3.2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BC001-2641-4DD1-A33C-7C86B0FAD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Current submission requirement: SAS v5 Transport file format</a:t>
            </a:r>
          </a:p>
          <a:p>
            <a:pPr marL="457200" lvl="1" indent="0">
              <a:buNone/>
            </a:pPr>
            <a:r>
              <a:rPr lang="de-DE" dirty="0">
                <a:sym typeface="Wingdings" panose="05000000000000000000" pitchFamily="2" charset="2"/>
              </a:rPr>
              <a:t> Not possible to store long text strings (over 200 characters) using only one variable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SDTMIG provides conventions for the splitting of variables of the general observation classes (Interventions, Events, Findings) and supplemental qualifiers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84A5F0-24F2-4B4F-B4B9-DF5E7EE8E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Clinipace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904B37-0C1A-4CB5-A59F-5CA0BFDBA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62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086CE-D941-4EE0-A0E9-CC07646AD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4.5.3.2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BC001-2641-4DD1-A33C-7C86B0FAD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The first 200 characters are to be stored in the parent domain variable, resp. the first supplemental qualifier if the value is to be stored in a SUPP--dataset only</a:t>
            </a:r>
          </a:p>
          <a:p>
            <a:r>
              <a:rPr lang="de-DE" dirty="0"/>
              <a:t>Each additional 200 characters should be stored in a record in the SUPP--dataset </a:t>
            </a:r>
          </a:p>
          <a:p>
            <a:r>
              <a:rPr lang="en-US" dirty="0"/>
              <a:t>When splitting a text string into several records, the text should be split between words to improve readability </a:t>
            </a:r>
          </a:p>
          <a:p>
            <a:r>
              <a:rPr lang="en-US" dirty="0"/>
              <a:t>The newly split values can be under 200 characters long, but never over 200 characters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84A5F0-24F2-4B4F-B4B9-DF5E7EE8E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Clinipace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904B37-0C1A-4CB5-A59F-5CA0BFDBA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554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086CE-D941-4EE0-A0E9-CC07646AD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4.5.3.2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BC001-2641-4DD1-A33C-7C86B0FAD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the value that is longer than 200 characters is for a supplemental qualifier (to be stored only in a SUPP--domain), the first QNAM should describe the non-standard variable without any numeric suffix</a:t>
            </a:r>
          </a:p>
          <a:p>
            <a:r>
              <a:rPr lang="en-US" dirty="0"/>
              <a:t>The values of QNAM for the additional SUPP--variables that store the text should contain a sequential variable name, which is formed by appending a one-digit integer, beginning with 1, to the original domain variable name</a:t>
            </a:r>
          </a:p>
          <a:p>
            <a:endParaRPr lang="de-DE" i="1" u="sng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84A5F0-24F2-4B4F-B4B9-DF5E7EE8E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Clinipace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904B37-0C1A-4CB5-A59F-5CA0BFDBA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87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086CE-D941-4EE0-A0E9-CC07646AD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4.5.3.2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BC001-2641-4DD1-A33C-7C86B0FAD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 name of the parent domain variable, resp. the first supplemental qualifiers is already 8 characters long (SDTM naming convention </a:t>
            </a:r>
            <a:r>
              <a:rPr lang="en-US" dirty="0">
                <a:sym typeface="Wingdings" panose="05000000000000000000" pitchFamily="2" charset="2"/>
              </a:rPr>
              <a:t> length of a variable name can never be over 8 characters long), the last character is replaced with a digit for the values of QNAM for the following supplemental qualifiers (e.g. variable AEACNOTH in domain AE  AEACNOT1, AEACNOT2, etc. in SUPPAE)</a:t>
            </a:r>
            <a:endParaRPr lang="en-US" dirty="0"/>
          </a:p>
          <a:p>
            <a:endParaRPr lang="de-DE" i="1" u="sng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84A5F0-24F2-4B4F-B4B9-DF5E7EE8E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Clinipace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904B37-0C1A-4CB5-A59F-5CA0BFDBA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86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086CE-D941-4EE0-A0E9-CC07646AD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4.5.3.2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BC001-2641-4DD1-A33C-7C86B0FAD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Values for QLABEL of the additional supplemental qualifiers remain the same as the variable label of the original variable, resp. the value for QLABEL of the first supplemental qualifier</a:t>
            </a:r>
          </a:p>
          <a:p>
            <a:pPr lvl="1"/>
            <a:r>
              <a:rPr lang="en-US" i="1" u="sng" dirty="0">
                <a:sym typeface="Wingdings" panose="05000000000000000000" pitchFamily="2" charset="2"/>
              </a:rPr>
              <a:t> a digit integer or suffix is not appended to the label</a:t>
            </a:r>
          </a:p>
          <a:p>
            <a:pPr lvl="1"/>
            <a:r>
              <a:rPr lang="en-US" i="1" u="sng" dirty="0">
                <a:sym typeface="Wingdings" panose="05000000000000000000" pitchFamily="2" charset="2"/>
              </a:rPr>
              <a:t>reason: the long text string represents a single value for a variable</a:t>
            </a:r>
          </a:p>
          <a:p>
            <a:endParaRPr lang="en-US" i="1" u="sng" dirty="0">
              <a:sym typeface="Wingdings" panose="05000000000000000000" pitchFamily="2" charset="2"/>
            </a:endParaRPr>
          </a:p>
          <a:p>
            <a:r>
              <a:rPr lang="en-US" dirty="0"/>
              <a:t>This is opposed to storing multiple values for a non-result qualifier variable (usually used for “Check all that apply”-CRF sections) where values are stored individually in a SUPP--domain. In that case, both QNAM and QLABEL must be uniquely named because they represent multiple values for a single variable.</a:t>
            </a:r>
          </a:p>
          <a:p>
            <a:endParaRPr lang="de-DE" i="1" u="sng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84A5F0-24F2-4B4F-B4B9-DF5E7EE8E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Clinipace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904B37-0C1A-4CB5-A59F-5CA0BFDBA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913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086CE-D941-4EE0-A0E9-CC07646AD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4.5.3.2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BC001-2641-4DD1-A33C-7C86B0FAD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Example: MHTERM with 500 characters</a:t>
            </a:r>
          </a:p>
          <a:p>
            <a:r>
              <a:rPr lang="en-US" sz="2400" i="1" dirty="0" err="1">
                <a:solidFill>
                  <a:schemeClr val="tx2"/>
                </a:solidFill>
              </a:rPr>
              <a:t>mh.xpt</a:t>
            </a:r>
            <a:endParaRPr lang="en-US" sz="2400" i="1" dirty="0">
              <a:solidFill>
                <a:schemeClr val="tx2"/>
              </a:solidFill>
            </a:endParaRPr>
          </a:p>
          <a:p>
            <a:endParaRPr lang="en-US" i="1" dirty="0"/>
          </a:p>
          <a:p>
            <a:endParaRPr lang="en-US" dirty="0"/>
          </a:p>
          <a:p>
            <a:r>
              <a:rPr lang="de-DE" sz="2400" i="1" dirty="0">
                <a:solidFill>
                  <a:schemeClr val="tx2"/>
                </a:solidFill>
              </a:rPr>
              <a:t>suppmh.xpt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84A5F0-24F2-4B4F-B4B9-DF5E7EE8E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Clinipace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904B37-0C1A-4CB5-A59F-5CA0BFDBA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6C0ACDD-8704-4782-A7C3-976856FE80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602626"/>
              </p:ext>
            </p:extLst>
          </p:nvPr>
        </p:nvGraphicFramePr>
        <p:xfrm>
          <a:off x="985398" y="2746473"/>
          <a:ext cx="8851620" cy="68252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60132">
                  <a:extLst>
                    <a:ext uri="{9D8B030D-6E8A-4147-A177-3AD203B41FA5}">
                      <a16:colId xmlns:a16="http://schemas.microsoft.com/office/drawing/2014/main" val="2894321293"/>
                    </a:ext>
                  </a:extLst>
                </a:gridCol>
                <a:gridCol w="1004782">
                  <a:extLst>
                    <a:ext uri="{9D8B030D-6E8A-4147-A177-3AD203B41FA5}">
                      <a16:colId xmlns:a16="http://schemas.microsoft.com/office/drawing/2014/main" val="1432007389"/>
                    </a:ext>
                  </a:extLst>
                </a:gridCol>
                <a:gridCol w="998737">
                  <a:extLst>
                    <a:ext uri="{9D8B030D-6E8A-4147-A177-3AD203B41FA5}">
                      <a16:colId xmlns:a16="http://schemas.microsoft.com/office/drawing/2014/main" val="266096186"/>
                    </a:ext>
                  </a:extLst>
                </a:gridCol>
                <a:gridCol w="957972">
                  <a:extLst>
                    <a:ext uri="{9D8B030D-6E8A-4147-A177-3AD203B41FA5}">
                      <a16:colId xmlns:a16="http://schemas.microsoft.com/office/drawing/2014/main" val="3245252701"/>
                    </a:ext>
                  </a:extLst>
                </a:gridCol>
                <a:gridCol w="907018">
                  <a:extLst>
                    <a:ext uri="{9D8B030D-6E8A-4147-A177-3AD203B41FA5}">
                      <a16:colId xmlns:a16="http://schemas.microsoft.com/office/drawing/2014/main" val="3430880474"/>
                    </a:ext>
                  </a:extLst>
                </a:gridCol>
                <a:gridCol w="4422979">
                  <a:extLst>
                    <a:ext uri="{9D8B030D-6E8A-4147-A177-3AD203B41FA5}">
                      <a16:colId xmlns:a16="http://schemas.microsoft.com/office/drawing/2014/main" val="1657387354"/>
                    </a:ext>
                  </a:extLst>
                </a:gridCol>
              </a:tblGrid>
              <a:tr h="341264">
                <a:tc>
                  <a:txBody>
                    <a:bodyPr/>
                    <a:lstStyle/>
                    <a:p>
                      <a:r>
                        <a:rPr lang="de-DE" sz="1600" dirty="0"/>
                        <a:t>Row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STUDYID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DOMAIN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USUBJID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MHSEQ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MHTERM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6531181"/>
                  </a:ext>
                </a:extLst>
              </a:tr>
              <a:tr h="341264">
                <a:tc>
                  <a:txBody>
                    <a:bodyPr/>
                    <a:lstStyle/>
                    <a:p>
                      <a:r>
                        <a:rPr lang="de-DE" sz="16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12345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MH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99-123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1st ~ 200 characters of text, split between words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4247396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9724ED2-F0DB-448B-B8B8-174486323E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353083"/>
              </p:ext>
            </p:extLst>
          </p:nvPr>
        </p:nvGraphicFramePr>
        <p:xfrm>
          <a:off x="154235" y="4329252"/>
          <a:ext cx="11876184" cy="167527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05929">
                  <a:extLst>
                    <a:ext uri="{9D8B030D-6E8A-4147-A177-3AD203B41FA5}">
                      <a16:colId xmlns:a16="http://schemas.microsoft.com/office/drawing/2014/main" val="2894321293"/>
                    </a:ext>
                  </a:extLst>
                </a:gridCol>
                <a:gridCol w="925417">
                  <a:extLst>
                    <a:ext uri="{9D8B030D-6E8A-4147-A177-3AD203B41FA5}">
                      <a16:colId xmlns:a16="http://schemas.microsoft.com/office/drawing/2014/main" val="1432007389"/>
                    </a:ext>
                  </a:extLst>
                </a:gridCol>
                <a:gridCol w="1046602">
                  <a:extLst>
                    <a:ext uri="{9D8B030D-6E8A-4147-A177-3AD203B41FA5}">
                      <a16:colId xmlns:a16="http://schemas.microsoft.com/office/drawing/2014/main" val="266096186"/>
                    </a:ext>
                  </a:extLst>
                </a:gridCol>
                <a:gridCol w="1035586">
                  <a:extLst>
                    <a:ext uri="{9D8B030D-6E8A-4147-A177-3AD203B41FA5}">
                      <a16:colId xmlns:a16="http://schemas.microsoft.com/office/drawing/2014/main" val="3245252701"/>
                    </a:ext>
                  </a:extLst>
                </a:gridCol>
                <a:gridCol w="881349">
                  <a:extLst>
                    <a:ext uri="{9D8B030D-6E8A-4147-A177-3AD203B41FA5}">
                      <a16:colId xmlns:a16="http://schemas.microsoft.com/office/drawing/2014/main" val="3430880474"/>
                    </a:ext>
                  </a:extLst>
                </a:gridCol>
                <a:gridCol w="1079653">
                  <a:extLst>
                    <a:ext uri="{9D8B030D-6E8A-4147-A177-3AD203B41FA5}">
                      <a16:colId xmlns:a16="http://schemas.microsoft.com/office/drawing/2014/main" val="1657387354"/>
                    </a:ext>
                  </a:extLst>
                </a:gridCol>
                <a:gridCol w="1134737">
                  <a:extLst>
                    <a:ext uri="{9D8B030D-6E8A-4147-A177-3AD203B41FA5}">
                      <a16:colId xmlns:a16="http://schemas.microsoft.com/office/drawing/2014/main" val="2214644358"/>
                    </a:ext>
                  </a:extLst>
                </a:gridCol>
                <a:gridCol w="2816193">
                  <a:extLst>
                    <a:ext uri="{9D8B030D-6E8A-4147-A177-3AD203B41FA5}">
                      <a16:colId xmlns:a16="http://schemas.microsoft.com/office/drawing/2014/main" val="825579972"/>
                    </a:ext>
                  </a:extLst>
                </a:gridCol>
                <a:gridCol w="2350718">
                  <a:extLst>
                    <a:ext uri="{9D8B030D-6E8A-4147-A177-3AD203B41FA5}">
                      <a16:colId xmlns:a16="http://schemas.microsoft.com/office/drawing/2014/main" val="376856724"/>
                    </a:ext>
                  </a:extLst>
                </a:gridCol>
              </a:tblGrid>
              <a:tr h="277833">
                <a:tc>
                  <a:txBody>
                    <a:bodyPr/>
                    <a:lstStyle/>
                    <a:p>
                      <a:r>
                        <a:rPr lang="de-DE" sz="1600" dirty="0"/>
                        <a:t>Row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STUDYID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DOMAIN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USUBJID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IDVAR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IDVARVAL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QNAM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QLABEL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QVAL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6531181"/>
                  </a:ext>
                </a:extLst>
              </a:tr>
              <a:tr h="669995">
                <a:tc>
                  <a:txBody>
                    <a:bodyPr/>
                    <a:lstStyle/>
                    <a:p>
                      <a:r>
                        <a:rPr lang="de-DE" sz="16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12345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MH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99-123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MHSEQ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MHTERM1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Reported Term for the Medical History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2nd ~ 200 characters of text, split between words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247396"/>
                  </a:ext>
                </a:extLst>
              </a:tr>
              <a:tr h="669995">
                <a:tc>
                  <a:txBody>
                    <a:bodyPr/>
                    <a:lstStyle/>
                    <a:p>
                      <a:r>
                        <a:rPr lang="de-DE" sz="16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12345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MH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99-123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MHSEQ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MHTERM2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Reported Term for the Medical History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last 100 or more chars of text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56099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572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086CE-D941-4EE0-A0E9-CC07646AD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4.5.3.2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BC001-2641-4DD1-A33C-7C86B0FAD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Opposed to SDTMIG v.3.2, SDTMIG v.3.3 makes it more clear, that splitting character values in domains CO (COVAL) and TS (TSVAL) should also be done between words for more readability</a:t>
            </a:r>
          </a:p>
          <a:p>
            <a:endParaRPr lang="en-US" i="1" u="sng" dirty="0"/>
          </a:p>
          <a:p>
            <a:r>
              <a:rPr lang="en-US" dirty="0"/>
              <a:t>SDTMIG v.3.3 provides a clear table for the different instances within SDTM where splitting character values may be necessary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84A5F0-24F2-4B4F-B4B9-DF5E7EE8E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Clinipace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904B37-0C1A-4CB5-A59F-5CA0BFDBA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34416-6FAD-9E4E-8A1A-739C6568E51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519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urple Cover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range Cover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al Cover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ue Cover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ayout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ransition">
  <a:themeElements>
    <a:clrScheme name="Clinipa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008C"/>
      </a:accent1>
      <a:accent2>
        <a:srgbClr val="5C2C91"/>
      </a:accent2>
      <a:accent3>
        <a:srgbClr val="F68B1F"/>
      </a:accent3>
      <a:accent4>
        <a:srgbClr val="6FC7B6"/>
      </a:accent4>
      <a:accent5>
        <a:srgbClr val="FEC340"/>
      </a:accent5>
      <a:accent6>
        <a:srgbClr val="0099D6"/>
      </a:accent6>
      <a:hlink>
        <a:srgbClr val="0099D6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872</Words>
  <Application>Microsoft Office PowerPoint</Application>
  <PresentationFormat>Widescreen</PresentationFormat>
  <Paragraphs>117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Arial</vt:lpstr>
      <vt:lpstr>ArialUnicodeMS</vt:lpstr>
      <vt:lpstr>Calibri</vt:lpstr>
      <vt:lpstr>Calibri Light</vt:lpstr>
      <vt:lpstr>Helvetica</vt:lpstr>
      <vt:lpstr>Wingdings</vt:lpstr>
      <vt:lpstr>Purple Cover</vt:lpstr>
      <vt:lpstr>Orange Cover</vt:lpstr>
      <vt:lpstr>Teal Cover</vt:lpstr>
      <vt:lpstr>Blue Cover</vt:lpstr>
      <vt:lpstr>Layout</vt:lpstr>
      <vt:lpstr>Transition</vt:lpstr>
      <vt:lpstr>Splitting SDTM variables according to SDTMIG 3.3</vt:lpstr>
      <vt:lpstr>Chapter 4.5.3.2</vt:lpstr>
      <vt:lpstr>Chapter 4.5.3.2</vt:lpstr>
      <vt:lpstr>Chapter 4.5.3.2</vt:lpstr>
      <vt:lpstr>Chapter 4.5.3.2</vt:lpstr>
      <vt:lpstr>Chapter 4.5.3.2</vt:lpstr>
      <vt:lpstr>Chapter 4.5.3.2</vt:lpstr>
      <vt:lpstr>Chapter 4.5.3.2</vt:lpstr>
      <vt:lpstr>Chapter 4.5.3.2</vt:lpstr>
      <vt:lpstr>Chapter 4.5.3.2</vt:lpstr>
      <vt:lpstr>          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Karges</dc:creator>
  <cp:lastModifiedBy>Zweier, Kristina</cp:lastModifiedBy>
  <cp:revision>97</cp:revision>
  <dcterms:created xsi:type="dcterms:W3CDTF">2018-05-03T13:59:28Z</dcterms:created>
  <dcterms:modified xsi:type="dcterms:W3CDTF">2019-09-25T05:23:18Z</dcterms:modified>
</cp:coreProperties>
</file>