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60" r:id="rId2"/>
    <p:sldMasterId id="2147483672" r:id="rId3"/>
    <p:sldMasterId id="2147483684" r:id="rId4"/>
    <p:sldMasterId id="2147483688" r:id="rId5"/>
    <p:sldMasterId id="2147483697" r:id="rId6"/>
  </p:sldMasterIdLst>
  <p:notesMasterIdLst>
    <p:notesMasterId r:id="rId22"/>
  </p:notesMasterIdLst>
  <p:sldIdLst>
    <p:sldId id="268" r:id="rId7"/>
    <p:sldId id="272" r:id="rId8"/>
    <p:sldId id="275" r:id="rId9"/>
    <p:sldId id="283" r:id="rId10"/>
    <p:sldId id="276" r:id="rId11"/>
    <p:sldId id="277" r:id="rId12"/>
    <p:sldId id="278" r:id="rId13"/>
    <p:sldId id="279" r:id="rId14"/>
    <p:sldId id="280" r:id="rId15"/>
    <p:sldId id="285" r:id="rId16"/>
    <p:sldId id="286" r:id="rId17"/>
    <p:sldId id="281" r:id="rId18"/>
    <p:sldId id="282" r:id="rId19"/>
    <p:sldId id="284" r:id="rId20"/>
    <p:sldId id="28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Rowe" initials="BR" lastIdx="1" clrIdx="0">
    <p:extLst/>
  </p:cmAuthor>
  <p:cmAuthor id="2" name="Ben Rowe" initials="BR [2]" lastIdx="1" clrIdx="1">
    <p:extLst/>
  </p:cmAuthor>
  <p:cmAuthor id="3" name="Ben Rowe" initials="BR [3]" lastIdx="1" clrIdx="2">
    <p:extLst/>
  </p:cmAuthor>
  <p:cmAuthor id="4" name="Ben Rowe" initials="BR [4]" lastIdx="1" clrIdx="3">
    <p:extLst/>
  </p:cmAuthor>
  <p:cmAuthor id="5" name="Cherie Squires" initials="CS" lastIdx="4" clrIdx="4">
    <p:extLst>
      <p:ext uri="{19B8F6BF-5375-455C-9EA6-DF929625EA0E}">
        <p15:presenceInfo xmlns:p15="http://schemas.microsoft.com/office/powerpoint/2012/main" userId="3d2a9c66eef00a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9"/>
    <p:restoredTop sz="94674"/>
  </p:normalViewPr>
  <p:slideViewPr>
    <p:cSldViewPr snapToGrid="0" snapToObjects="1">
      <p:cViewPr varScale="1">
        <p:scale>
          <a:sx n="67" d="100"/>
          <a:sy n="67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D4CF8-90D4-1F49-9A5A-A1B27E45C49F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99C04-D24A-C84F-9384-15F1FF491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0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8BF9-051E-AD4F-95AA-CA1A2274E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603" y="1434163"/>
            <a:ext cx="9843436" cy="2075799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9655B-148D-0A45-B6D5-FC9CC2CE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0379" y="3516932"/>
            <a:ext cx="9843436" cy="10664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2626-41E2-A94B-AD7E-4A00D338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3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200216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C178D2-703B-8842-903D-184EE8F69FA3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6F83DA-A5CF-294A-8926-4C82F034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0E37DC-DF6F-B148-A420-D1A431B2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3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84B4D0-CEA2-B046-B9BB-341B672B6746}"/>
              </a:ext>
            </a:extLst>
          </p:cNvPr>
          <p:cNvSpPr/>
          <p:nvPr userDrawn="1"/>
        </p:nvSpPr>
        <p:spPr>
          <a:xfrm>
            <a:off x="0" y="0"/>
            <a:ext cx="12192000" cy="1491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A0C285-8F84-334E-9B29-E9CCC7E50B6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F897B5-5DBE-954F-AEC0-D3961EB0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8327E0B-C129-5F4A-994C-4AAABE02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9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A696-7640-2E40-BF10-052A4C5ECE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88657" y="2300841"/>
            <a:ext cx="9144000" cy="1202755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transition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635E3-80BD-124A-9806-0FD5E8FEFC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27157" y="3503596"/>
            <a:ext cx="9144000" cy="9389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transition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2316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55AC9-2A92-6F4D-880A-F22C458C8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0341" y="1485899"/>
            <a:ext cx="9878784" cy="202406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153AB-FEE8-3944-A41E-24F089234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9146" y="3521783"/>
            <a:ext cx="9878784" cy="105160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102E01-2612-F44F-9A98-1C061FB9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1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4474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0B47-4A95-4D41-904C-AEBE08A05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453243"/>
            <a:ext cx="9878786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43681-2FE4-B942-AB29-DD02DD093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85" y="3521783"/>
            <a:ext cx="9878786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009758-FF32-6347-83FC-49104DF74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69052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93018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C5C0E-AFBA-F04F-8295-D14DBA163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016" y="1453243"/>
            <a:ext cx="9759043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5B8B3B-B790-5748-B38C-50D4DF54C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01" y="3521783"/>
            <a:ext cx="9759043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264D15D-B7CB-364B-B895-89D7D01E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7259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62802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9BDCD-4ECF-3048-BA69-BAF67AB0F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22407"/>
            <a:ext cx="9144000" cy="2287555"/>
          </a:xfr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A1475-9955-824A-BD2A-2C3FCC135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E2E99F-0A42-0249-85F4-085A21E0881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61B74F-8008-394D-B6B4-FEED0FE9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B3C29D-C6B6-8740-82F1-55237A7A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89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8352-BB2A-564D-B794-0F5076DD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98819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08116-D1CF-384C-A03B-3F3863F5B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28666"/>
          </a:xfrm>
        </p:spPr>
        <p:txBody>
          <a:bodyPr/>
          <a:lstStyle>
            <a:lvl1pPr marL="228600" indent="-228600">
              <a:buClr>
                <a:schemeClr val="accent4"/>
              </a:buClr>
              <a:buSzPct val="80000"/>
              <a:buFont typeface="ArialUnicodeMS" panose="020B0604020202020204" pitchFamily="34" charset="-128"/>
              <a:buChar char="▸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SzPct val="100000"/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B7EA6E-9BDB-954E-9E22-AB4725744EF6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98BCEC4-F2FB-0347-8365-23D0A259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CD77B71-69FC-6047-8E56-187A740D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4958-80B6-5949-BB76-6FC970475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89195" cy="683396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5A2D2-0CE6-764C-9603-33A42DB21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431A1-B0B8-5D49-BB1B-D4BF953E7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DA7658-B09C-4449-ABA2-5E358EC07FA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3FC6EF5-D3CF-E844-910B-6066CC09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D7E5082-12CE-7049-B7F6-04770D0D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4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58211E-78B0-0846-BF62-BE9F23088F7E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DC51B-1235-4C40-A25A-28B8E14EC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0"/>
            <a:ext cx="8989195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E18CD-B4DC-2749-86EB-7E09B1C87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C1F56-5CCC-A44F-BFF8-3E1DF77E3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9CFBE-5DF4-D344-A4E2-9C485BF84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C7B834-CA66-314F-90AD-0E1BF2A2A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BE1BB50-94D9-494B-AB75-1B550FAC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80EF5829-EBA7-5048-866B-254331A8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9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B05D-368B-B346-8B34-971D8D24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761"/>
            <a:ext cx="8989194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A7570-A3DF-8D4D-BCC3-D8F85B48DA29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8BA0D03-FAFC-B14D-B39A-FFB3884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CC85F9-3225-B842-8689-13BA162C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1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958A1-AF32-014B-97E4-74AF1FAC3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81464-91E6-1E4D-B2D4-5D064C18B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A10EF-B4BF-374D-B316-0BD03BFEC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AACD-3DA1-AE42-BD87-FB5D5DEAAB4E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D9705-5093-4447-85A0-A8194967C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E3DA9-749D-EA4A-B214-FC485AAE2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4416-6FAD-9E4E-8A1A-739C6568E51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E21476-541D-F84E-9D59-92AFFC8096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1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8492EB-0BAA-3044-B3B8-CFFD828F8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F4F43-CFA9-1948-9845-3A922A5D9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8655-9246-494F-AB9D-12756FB27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1350-356C-4E43-B999-367B0896FED2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B4D91-6559-F243-8EE1-32B03EB56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16823-F93D-0344-A09D-3A49C1DBC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4BF4A-8510-E246-AFD7-9D9BCD75C23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D584E1-3B0F-784D-BC8A-2EC0FAC3A1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4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ACA8EA-A4CB-5E4C-AA2D-0ACC4CD6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A8D407-F1BF-884A-9E0F-7B4E0D5C4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9B73C-643B-8948-835D-00ADB4F64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B358-C87D-2544-B24C-C3E940C65CB8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B7162-AA3D-EF42-9E90-70492A030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6B9AB-F5A2-8E4E-A16A-084100557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05E67-13F7-B644-AC33-C69F547EB78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76BBF-C879-6140-B4F4-54849EFE94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E0E10-BD11-744C-BC3F-FF001239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64495-D867-E044-94E0-131DD0E53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C7C83-DA5B-A148-9187-0D6B1F0F7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F599C-CEAE-8449-94B8-8180BFC23178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08653-A24E-3C41-B4D4-882E955CA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C2BE1-8A5B-7546-A1D7-9EEC199EF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1126-A6C7-5D42-9CE9-DC7F0D8FB1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311B8-710D-F44F-ADE7-7635BCF773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3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3E11C-A026-C545-B966-8685ED910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EA893-681C-6840-B2D6-BDF9AA16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1782F-26CE-9C4B-8963-FCA9E4DF2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3A83-9CD3-A344-9F2A-09B30FC1EF1C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04D98-BE13-4B4B-BFA9-546C6062E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5031-951F-5F4A-A42C-314C03D5B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E6408-3167-4246-B07A-F679367E3EE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65BE0C-8595-8B44-A4B3-91CD3988D22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4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C1ACC7-27AE-7649-A54A-E3AF2D99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3069E-7CC0-014D-9336-D05837EC8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12C6C-5521-1140-99CC-E98B2ECE4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36C7F-D6CB-714E-8676-7BDDC6F89977}" type="datetime1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BD1B3-A3B3-F042-A619-29FF6143D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8F294-7829-F24F-B43C-DC8BC5C85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294A-D862-064D-998D-AFCEB5FAD97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158DE8-0921-9244-9C47-2546C778F2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2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00AA-3AB7-DC4B-9E8E-C4DF2071BE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603" y="2196163"/>
            <a:ext cx="7990972" cy="1232837"/>
          </a:xfrm>
        </p:spPr>
        <p:txBody>
          <a:bodyPr>
            <a:normAutofit fontScale="90000"/>
          </a:bodyPr>
          <a:lstStyle/>
          <a:p>
            <a:r>
              <a:rPr lang="de-DE" dirty="0"/>
              <a:t>CDISC UG 25-Sep-2019</a:t>
            </a:r>
            <a:br>
              <a:rPr lang="de-DE" dirty="0"/>
            </a:br>
            <a:br>
              <a:rPr lang="de-DE" sz="2400" dirty="0"/>
            </a:br>
            <a:r>
              <a:rPr lang="de-DE" dirty="0"/>
              <a:t>SDTM IG v3.3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01645-C2AB-8A40-A2ED-D068B5028B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6.3.10 </a:t>
            </a:r>
            <a:r>
              <a:rPr lang="de-DE" dirty="0" err="1"/>
              <a:t>Findings</a:t>
            </a:r>
            <a:r>
              <a:rPr lang="de-DE" dirty="0"/>
              <a:t> I (</a:t>
            </a:r>
            <a:r>
              <a:rPr lang="de-DE" dirty="0" err="1"/>
              <a:t>Morphology</a:t>
            </a:r>
            <a:r>
              <a:rPr lang="de-DE" dirty="0"/>
              <a:t>/</a:t>
            </a:r>
            <a:r>
              <a:rPr lang="de-DE" dirty="0" err="1"/>
              <a:t>Physiology</a:t>
            </a:r>
            <a:r>
              <a:rPr lang="de-DE" dirty="0"/>
              <a:t> Domains </a:t>
            </a:r>
            <a:r>
              <a:rPr lang="de-DE" dirty="0" err="1"/>
              <a:t>Subgroup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BB2BC-E9CD-854E-828E-EAC2A060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991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0BE8A-10F5-4E4A-B566-B03240BF5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MK: Musculoskeletal System Findings – Examples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31B5D7-CD29-4DB9-8AC5-C6071EB50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1320143"/>
            <a:ext cx="7627217" cy="534174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3235D-BE19-4CC8-9A4F-A21C33FD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3B100-65DD-4C08-A9C2-ED98AA4B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93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EA239-BACD-4498-BCE2-1D025E7E1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MK: Musculoskeletal System Findings – Examples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4E2DF0D-8E65-47EC-9476-6DB35089E0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849" y="2308610"/>
            <a:ext cx="10141906" cy="38195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8BD1D-FBDC-4218-B059-2E66D045F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A98B4-D0F5-4D91-B7B2-0C1CAD43D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DAEDD9-9613-45E9-8852-BDA5F5D49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413260"/>
            <a:ext cx="8315325" cy="895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D24A54-378B-4A6B-A71B-59D9834C6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5906582"/>
            <a:ext cx="10008556" cy="76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96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AABCE-8A9C-4207-B643-CF8FC934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NV - </a:t>
            </a:r>
            <a:r>
              <a:rPr lang="en-US" dirty="0"/>
              <a:t>Nervous System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78142-019C-4134-B311-D2F0FE839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Nervous System Findings</a:t>
            </a:r>
            <a:br>
              <a:rPr lang="en-US" b="1" dirty="0"/>
            </a:br>
            <a:r>
              <a:rPr lang="en-US" dirty="0"/>
              <a:t>A domain for </a:t>
            </a:r>
            <a:r>
              <a:rPr lang="en-US" i="1" dirty="0"/>
              <a:t>morphological and </a:t>
            </a:r>
            <a:r>
              <a:rPr lang="en-US" dirty="0"/>
              <a:t>physiological findings related to the nervous system based on neurological examinations or procedures, involving the brain, spinal cord, the cranial and spinal nerves, autonomic ganglia, and plexuses.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Assumptions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Methods of assessment for nervous system findings may include </a:t>
            </a:r>
            <a:br>
              <a:rPr lang="en-US" dirty="0"/>
            </a:br>
            <a:r>
              <a:rPr lang="en-US" dirty="0"/>
              <a:t>nerve conduction studies, EEG, EMG, and imaging.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Any Identifier variables, Timing variables, or Findings general observation class Qualifiers may be added to the NV domain, but the following Qualifiers would not generally be used in NV: </a:t>
            </a:r>
            <a:br>
              <a:rPr lang="en-US" dirty="0"/>
            </a:br>
            <a:r>
              <a:rPr lang="en-US" dirty="0"/>
              <a:t>--MODIFY, --BODSYS,--LOINC, --TOX,--TOXGR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DF5A0D-E367-4F58-8879-553F20D29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524B0-8E57-4AF5-8987-94F2B9604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02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B6BA8-AA5B-460F-B865-1A162C2D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NV - </a:t>
            </a:r>
            <a:r>
              <a:rPr lang="en-US" dirty="0"/>
              <a:t>Nervous System Findings – special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2B290-097B-4ECA-820C-96D407613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USUBJID/</a:t>
            </a:r>
            <a:r>
              <a:rPr lang="de-DE" dirty="0" err="1"/>
              <a:t>before</a:t>
            </a:r>
            <a:r>
              <a:rPr lang="de-DE" dirty="0"/>
              <a:t> NVSEQ:</a:t>
            </a:r>
            <a:br>
              <a:rPr lang="de-DE" dirty="0"/>
            </a:br>
            <a:endParaRPr lang="de-DE" dirty="0"/>
          </a:p>
          <a:p>
            <a:endParaRPr lang="de-DE" dirty="0">
              <a:highlight>
                <a:srgbClr val="FFFF00"/>
              </a:highlight>
            </a:endParaRPr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--POS does not exist in NV</a:t>
            </a:r>
            <a:br>
              <a:rPr lang="en-US" dirty="0"/>
            </a:br>
            <a:r>
              <a:rPr lang="en-US" dirty="0"/>
              <a:t>(‘SITTING’, ’SUPINE’) is not used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883F6-0A66-4ABC-8028-5248E2618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4042F-9197-499F-9D02-F44D3AB9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B0665E-1B6F-4D60-AC4C-3DE266CB9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368" y="2844583"/>
            <a:ext cx="80962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44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90517-3072-4815-A34F-6F7E3684A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NV - </a:t>
            </a:r>
            <a:r>
              <a:rPr lang="en-US" dirty="0"/>
              <a:t>Nervous System Findings - Examples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D0F25D4-9D18-46A2-9303-1F5D3703D4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632" y="2066925"/>
            <a:ext cx="10612118" cy="331628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E80D4-5E06-488F-A197-6CACF3CB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12542-33AD-4366-B175-02C8F735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191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947D7-EA1A-440B-BA80-C463D5FB4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6.3.10 </a:t>
            </a:r>
            <a:r>
              <a:rPr lang="de-DE" dirty="0" err="1"/>
              <a:t>Findings</a:t>
            </a:r>
            <a:r>
              <a:rPr lang="de-DE" dirty="0"/>
              <a:t> I (</a:t>
            </a:r>
            <a:r>
              <a:rPr lang="de-DE" dirty="0" err="1"/>
              <a:t>Morphology</a:t>
            </a:r>
            <a:r>
              <a:rPr lang="de-DE" dirty="0"/>
              <a:t>/</a:t>
            </a:r>
            <a:r>
              <a:rPr lang="de-DE" dirty="0" err="1"/>
              <a:t>Physiology</a:t>
            </a:r>
            <a:r>
              <a:rPr lang="de-DE" dirty="0"/>
              <a:t> Domains)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80CF9-0FF6-4426-8297-0ED1DD0A8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QUESTIONS ???</a:t>
            </a:r>
          </a:p>
          <a:p>
            <a:endParaRPr lang="de-DE" dirty="0"/>
          </a:p>
          <a:p>
            <a:r>
              <a:rPr lang="de-DE" dirty="0"/>
              <a:t>COMMENTS ???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THANKS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/>
              <a:t> </a:t>
            </a:r>
            <a:r>
              <a:rPr lang="de-DE">
                <a:sym typeface="Wingdings" panose="05000000000000000000" pitchFamily="2" charset="2"/>
              </a:rPr>
              <a:t>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8B687-8F6B-4589-A588-37915926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6C4099-E233-4424-BF67-EE3D3C10D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31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EEBCA-0E1E-BB42-B9CE-49E16B30F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6.3.10 </a:t>
            </a:r>
            <a:r>
              <a:rPr lang="de-DE" dirty="0" err="1"/>
              <a:t>Findings</a:t>
            </a:r>
            <a:r>
              <a:rPr lang="de-DE" dirty="0"/>
              <a:t> I (</a:t>
            </a:r>
            <a:r>
              <a:rPr lang="de-DE" dirty="0" err="1"/>
              <a:t>Morphology</a:t>
            </a:r>
            <a:r>
              <a:rPr lang="de-DE" dirty="0"/>
              <a:t>/</a:t>
            </a:r>
            <a:r>
              <a:rPr lang="de-DE" dirty="0" err="1"/>
              <a:t>Physiology</a:t>
            </a:r>
            <a:r>
              <a:rPr lang="de-DE" dirty="0"/>
              <a:t> Domains)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661DF-3C59-1A40-9C39-8FF8E5CB5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Helvetica" pitchFamily="2" charset="0"/>
              <a:buChar char="‣"/>
            </a:pPr>
            <a:r>
              <a:rPr lang="en-US" dirty="0"/>
              <a:t>CV: Cardiovascular System Findings</a:t>
            </a:r>
          </a:p>
          <a:p>
            <a:pPr>
              <a:buSzPct val="100000"/>
              <a:buFont typeface="Helvetica" pitchFamily="2" charset="0"/>
              <a:buChar char="‣"/>
            </a:pPr>
            <a:r>
              <a:rPr lang="en-US" dirty="0"/>
              <a:t>MK: </a:t>
            </a:r>
            <a:r>
              <a:rPr lang="en-US" dirty="0" err="1"/>
              <a:t>Muscoloskeletal</a:t>
            </a:r>
            <a:r>
              <a:rPr lang="en-US" dirty="0"/>
              <a:t> System Findings</a:t>
            </a:r>
          </a:p>
          <a:p>
            <a:pPr>
              <a:buSzPct val="100000"/>
              <a:buFont typeface="Helvetica" pitchFamily="2" charset="0"/>
              <a:buChar char="‣"/>
            </a:pPr>
            <a:r>
              <a:rPr lang="en-US" dirty="0"/>
              <a:t>NV: Nervous System Findings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A0C49-0681-9143-9F7C-F6053293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191DD-0460-A848-BBC8-9DD1BF46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4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711EF-8B98-6043-B782-068640B9F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  <a:buFont typeface="Helvetica" pitchFamily="2" charset="0"/>
              <a:buChar char="‣"/>
            </a:pPr>
            <a:r>
              <a:rPr lang="en-US" dirty="0"/>
              <a:t>CV: Cardiovascular System Findings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7FD8130-4C3F-40AE-B730-EE26D198E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 </a:t>
            </a:r>
            <a:r>
              <a:rPr lang="de-DE" dirty="0" err="1"/>
              <a:t>domain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b="1" i="1" dirty="0" err="1"/>
              <a:t>morphological</a:t>
            </a:r>
            <a:r>
              <a:rPr lang="de-DE" b="1" i="1" dirty="0"/>
              <a:t> and </a:t>
            </a:r>
            <a:r>
              <a:rPr lang="de-DE" dirty="0" err="1"/>
              <a:t>physiological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br>
              <a:rPr lang="de-DE" dirty="0"/>
            </a:br>
            <a:r>
              <a:rPr lang="de-DE" dirty="0"/>
              <a:t> </a:t>
            </a:r>
            <a:r>
              <a:rPr lang="de-DE" dirty="0" err="1"/>
              <a:t>cardiovascular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the</a:t>
            </a:r>
            <a:br>
              <a:rPr lang="de-DE" dirty="0"/>
            </a:br>
            <a:r>
              <a:rPr lang="de-DE" dirty="0" err="1"/>
              <a:t>heart</a:t>
            </a:r>
            <a:r>
              <a:rPr lang="de-DE" dirty="0"/>
              <a:t>, </a:t>
            </a:r>
            <a:r>
              <a:rPr lang="de-DE" dirty="0" err="1"/>
              <a:t>blood</a:t>
            </a:r>
            <a:r>
              <a:rPr lang="de-DE" dirty="0"/>
              <a:t> </a:t>
            </a:r>
            <a:r>
              <a:rPr lang="de-DE" dirty="0" err="1"/>
              <a:t>vessels</a:t>
            </a:r>
            <a:r>
              <a:rPr lang="de-DE" dirty="0"/>
              <a:t>, </a:t>
            </a:r>
            <a:r>
              <a:rPr lang="de-DE" dirty="0" err="1"/>
              <a:t>lymphatic</a:t>
            </a:r>
            <a:r>
              <a:rPr lang="de-DE" dirty="0"/>
              <a:t> </a:t>
            </a:r>
            <a:r>
              <a:rPr lang="de-DE" dirty="0" err="1"/>
              <a:t>vessels</a:t>
            </a:r>
            <a:br>
              <a:rPr lang="de-DE" dirty="0"/>
            </a:br>
            <a:endParaRPr lang="de-DE" dirty="0"/>
          </a:p>
          <a:p>
            <a:r>
              <a:rPr lang="de-DE" dirty="0" err="1"/>
              <a:t>Assumptions</a:t>
            </a:r>
            <a:r>
              <a:rPr lang="de-DE" dirty="0"/>
              <a:t>:</a:t>
            </a:r>
            <a:endParaRPr lang="en-US" b="1" dirty="0"/>
          </a:p>
          <a:p>
            <a:r>
              <a:rPr lang="en-US" dirty="0"/>
              <a:t>This domain is used to represent results and findings of cardiovascular diagnostic procedures. </a:t>
            </a:r>
            <a:r>
              <a:rPr lang="en-US" b="1" dirty="0"/>
              <a:t>Information about the conduct of the procedure(s), </a:t>
            </a:r>
            <a:r>
              <a:rPr lang="en-US" dirty="0"/>
              <a:t>if collected, is submitted in the </a:t>
            </a:r>
            <a:r>
              <a:rPr lang="en-US" b="1" dirty="0"/>
              <a:t>Procedure Domain (PR)</a:t>
            </a:r>
            <a:r>
              <a:rPr lang="en-US" dirty="0"/>
              <a:t>.</a:t>
            </a:r>
          </a:p>
          <a:p>
            <a:r>
              <a:rPr lang="en-US" dirty="0"/>
              <a:t>Any identifiers, timing variables, or findings general observation class qualifiers may be added to the CV domain, but the following Qualifiers would generally </a:t>
            </a:r>
            <a:r>
              <a:rPr lang="en-US" b="1" dirty="0"/>
              <a:t>not </a:t>
            </a:r>
            <a:r>
              <a:rPr lang="en-US" dirty="0"/>
              <a:t>be used in CV: MODIFY, BODSYS, FAST, ORNRLO, ORNRHI, TNRLO, STNRHI, and LOINC.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329803-ACE1-8E43-924E-64255760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31DF6-A24E-3646-AA81-C6D12DD6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1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D6C9D-A1ED-45D9-B674-B82E70A42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CV: Cardiovascular System Findings – Examples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A8311-4089-4312-A7A6-37BBA1DD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EEF00-E966-4533-A516-78728D6D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D868A-F137-43E2-825E-4225813D9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9A9DE4-9297-40C8-92C1-583DFB578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93" y="1428626"/>
            <a:ext cx="8020050" cy="28670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C959CF-5228-44FB-A45D-9551E70A5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5" y="4184371"/>
            <a:ext cx="84201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74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35D4-0184-444B-82FF-EAEAC3025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CV: Cardiovascular System Findings - Variables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777CED-D00B-43B0-A2E5-E116FF763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847E2-4581-4450-9B76-091F31480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4FC45EC-85ED-412D-A14F-D80619115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3451" y="1825625"/>
            <a:ext cx="7565098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1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2969-0628-4461-9C9D-133C380BC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CV: Cardiovascular System Findings – Variables 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CF3E1A-BF88-499D-8693-EA8F7CBDF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5CFBF-C059-48E7-B598-89AC8928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76FC7B-9014-433D-B515-FE1E3D5CE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162" y="5291137"/>
            <a:ext cx="8067675" cy="790575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DFEA4B1-01B6-4579-9ABC-A8500DAFC1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62162" y="2843212"/>
            <a:ext cx="8134350" cy="2447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635452-38BE-46ED-9CE6-C0918A1CC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4062" y="1774186"/>
            <a:ext cx="81057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7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782F6-C478-451F-B762-4D3C614B9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CV: Cardiovascular System Findings – Variables III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52A10-B0D4-44B3-8432-1B3EE5893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E45FC-308B-4B42-B4EB-3C6518F1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55EE3D7-DE4A-4886-897D-12948E46A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7956" y="1825625"/>
            <a:ext cx="7776087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13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A0C3B-F688-4B40-A346-8D7FBAC1F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CV: Cardiovascular System Findings – Variables IV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A680484-D34A-4D59-AEE8-72E8AC15F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2709" y="1825625"/>
            <a:ext cx="7826581" cy="42291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BB5ED-AFB2-4A7D-97A4-C2757A1F5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25D751-273B-4760-B1B7-DEADD42C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37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5A7F5-F70B-44AF-84E2-5F1427B3A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MK: Musculoskeletal System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A640D-412F-4F46-9D31-52E5461AB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25624"/>
            <a:ext cx="11108335" cy="462566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Musculoskeletal System Findings:</a:t>
            </a:r>
            <a:br>
              <a:rPr lang="en-US" b="1" dirty="0"/>
            </a:br>
            <a:r>
              <a:rPr lang="en-US" dirty="0"/>
              <a:t>A domain for morphological and physiological findings related to the system of muscles, tendons, ligaments, bones, joints and associated tissues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Assumptions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This domain should not be used for oncology data related to the musculoskeletal system (e.g., bone lesions). Such data should be placed in the appropriate oncology domains: TU, TR, and/or RS.</a:t>
            </a:r>
          </a:p>
          <a:p>
            <a:r>
              <a:rPr lang="en-US" dirty="0"/>
              <a:t>Musculoskeletal assessment examples that may have results represented in the MK domain include the </a:t>
            </a:r>
            <a:r>
              <a:rPr lang="en-US" dirty="0" err="1"/>
              <a:t>following:morphology</a:t>
            </a:r>
            <a:r>
              <a:rPr lang="en-US" dirty="0"/>
              <a:t>/physiology observations such as </a:t>
            </a:r>
            <a:br>
              <a:rPr lang="en-US" dirty="0"/>
            </a:br>
            <a:r>
              <a:rPr lang="en-US" dirty="0"/>
              <a:t>swollen/tender joint count, limb movement, and strength/grip measurements.</a:t>
            </a:r>
          </a:p>
          <a:p>
            <a:r>
              <a:rPr lang="en-US" dirty="0"/>
              <a:t>Note that --BLFL is retained for backward compatibility. The authoritative baseline flag for statistical analysis is in an </a:t>
            </a:r>
            <a:r>
              <a:rPr lang="en-US" dirty="0" err="1"/>
              <a:t>ADaM</a:t>
            </a:r>
            <a:r>
              <a:rPr lang="en-US" dirty="0"/>
              <a:t> dataset.</a:t>
            </a:r>
          </a:p>
          <a:p>
            <a:r>
              <a:rPr lang="en-US" dirty="0"/>
              <a:t>Any Identifier variables, Timing variables, or Findings general-observation-class qualifiers may be added to the MK domain, but the following qualifiers would generally not be used in MK: </a:t>
            </a:r>
            <a:br>
              <a:rPr lang="en-US" dirty="0"/>
            </a:br>
            <a:r>
              <a:rPr lang="en-US" dirty="0"/>
              <a:t>--MODIFY, --BODSYS,--LOINC, --TOX, --TOXGR,--FAST, --ORNRLO, --ORNRHI, –STNRLO, --STNRHI,--ORREF,–STREFC, --STREFN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081448-DE77-409F-AE28-586E9888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Clinipace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EAE9E7-3378-43E4-B42D-A5B9C53A0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58106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ang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al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u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yout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ransition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Widescreen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ArialUnicodeMS</vt:lpstr>
      <vt:lpstr>Calibri</vt:lpstr>
      <vt:lpstr>Calibri Light</vt:lpstr>
      <vt:lpstr>Helvetica</vt:lpstr>
      <vt:lpstr>Wingdings</vt:lpstr>
      <vt:lpstr>Purple Cover</vt:lpstr>
      <vt:lpstr>Orange Cover</vt:lpstr>
      <vt:lpstr>Teal Cover</vt:lpstr>
      <vt:lpstr>Blue Cover</vt:lpstr>
      <vt:lpstr>Layout</vt:lpstr>
      <vt:lpstr>Transition</vt:lpstr>
      <vt:lpstr>CDISC UG 25-Sep-2019  SDTM IG v3.3</vt:lpstr>
      <vt:lpstr>6.3.10 Findings I (Morphology/Physiology Domains)</vt:lpstr>
      <vt:lpstr>CV: Cardiovascular System Findings</vt:lpstr>
      <vt:lpstr>CV: Cardiovascular System Findings – Examples </vt:lpstr>
      <vt:lpstr>CV: Cardiovascular System Findings - Variables</vt:lpstr>
      <vt:lpstr>CV: Cardiovascular System Findings – Variables II</vt:lpstr>
      <vt:lpstr>CV: Cardiovascular System Findings – Variables III</vt:lpstr>
      <vt:lpstr>CV: Cardiovascular System Findings – Variables IV</vt:lpstr>
      <vt:lpstr>MK: Musculoskeletal System Findings</vt:lpstr>
      <vt:lpstr>MK: Musculoskeletal System Findings – Examples</vt:lpstr>
      <vt:lpstr>MK: Musculoskeletal System Findings – Examples</vt:lpstr>
      <vt:lpstr>NV - Nervous System Findings</vt:lpstr>
      <vt:lpstr>NV - Nervous System Findings – special variables</vt:lpstr>
      <vt:lpstr>NV - Nervous System Findings - Examples</vt:lpstr>
      <vt:lpstr>6.3.10 Findings I (Morphology/Physiology Domains)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Karges</dc:creator>
  <cp:lastModifiedBy>Jasky-Gamb, Silke</cp:lastModifiedBy>
  <cp:revision>94</cp:revision>
  <dcterms:created xsi:type="dcterms:W3CDTF">2018-05-03T13:59:28Z</dcterms:created>
  <dcterms:modified xsi:type="dcterms:W3CDTF">2019-09-23T09:52:59Z</dcterms:modified>
</cp:coreProperties>
</file>