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9.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0.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1.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4"/>
    <p:sldMasterId id="2147483655" r:id="rId5"/>
    <p:sldMasterId id="2147483664" r:id="rId6"/>
    <p:sldMasterId id="2147483694" r:id="rId7"/>
    <p:sldMasterId id="2147483674" r:id="rId8"/>
    <p:sldMasterId id="2147483678" r:id="rId9"/>
    <p:sldMasterId id="2147483682" r:id="rId10"/>
    <p:sldMasterId id="2147483686" r:id="rId11"/>
    <p:sldMasterId id="2147483690" r:id="rId12"/>
    <p:sldMasterId id="2147483699" r:id="rId13"/>
    <p:sldMasterId id="2147483705" r:id="rId14"/>
    <p:sldMasterId id="2147483713" r:id="rId15"/>
  </p:sldMasterIdLst>
  <p:notesMasterIdLst>
    <p:notesMasterId r:id="rId31"/>
  </p:notesMasterIdLst>
  <p:sldIdLst>
    <p:sldId id="258" r:id="rId16"/>
    <p:sldId id="416" r:id="rId17"/>
    <p:sldId id="426" r:id="rId18"/>
    <p:sldId id="427" r:id="rId19"/>
    <p:sldId id="435" r:id="rId20"/>
    <p:sldId id="436" r:id="rId21"/>
    <p:sldId id="437" r:id="rId22"/>
    <p:sldId id="438" r:id="rId23"/>
    <p:sldId id="439" r:id="rId24"/>
    <p:sldId id="430" r:id="rId25"/>
    <p:sldId id="431" r:id="rId26"/>
    <p:sldId id="440" r:id="rId27"/>
    <p:sldId id="432" r:id="rId28"/>
    <p:sldId id="433" r:id="rId29"/>
    <p:sldId id="434" r:id="rId3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7">
          <p15:clr>
            <a:srgbClr val="A4A3A4"/>
          </p15:clr>
        </p15:guide>
        <p15:guide id="2" orient="horz" pos="227">
          <p15:clr>
            <a:srgbClr val="A4A3A4"/>
          </p15:clr>
        </p15:guide>
        <p15:guide id="3" orient="horz" pos="439">
          <p15:clr>
            <a:srgbClr val="A4A3A4"/>
          </p15:clr>
        </p15:guide>
        <p15:guide id="4" orient="horz" pos="833">
          <p15:clr>
            <a:srgbClr val="A4A3A4"/>
          </p15:clr>
        </p15:guide>
        <p15:guide id="5" pos="5527">
          <p15:clr>
            <a:srgbClr val="A4A3A4"/>
          </p15:clr>
        </p15:guide>
        <p15:guide id="6" pos="229">
          <p15:clr>
            <a:srgbClr val="A4A3A4"/>
          </p15:clr>
        </p15:guide>
        <p15:guide id="7" pos="4897">
          <p15:clr>
            <a:srgbClr val="A4A3A4"/>
          </p15:clr>
        </p15:guide>
        <p15:guide id="8" pos="5701">
          <p15:clr>
            <a:srgbClr val="A4A3A4"/>
          </p15:clr>
        </p15:guide>
        <p15:guide id="9" pos="72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 Michael" initials="RM" lastIdx="7" clrIdx="0">
    <p:extLst>
      <p:ext uri="{19B8F6BF-5375-455C-9EA6-DF929625EA0E}">
        <p15:presenceInfo xmlns:p15="http://schemas.microsoft.com/office/powerpoint/2012/main" userId="S-1-5-21-1176135540-167580912-538272213-149799" providerId="AD"/>
      </p:ext>
    </p:extLst>
  </p:cmAuthor>
  <p:cmAuthor id="2" name="Witt, James" initials="WJ" lastIdx="4" clrIdx="1">
    <p:extLst>
      <p:ext uri="{19B8F6BF-5375-455C-9EA6-DF929625EA0E}">
        <p15:presenceInfo xmlns:p15="http://schemas.microsoft.com/office/powerpoint/2012/main" userId="S-1-5-21-1176135540-167580912-538272213-110113" providerId="AD"/>
      </p:ext>
    </p:extLst>
  </p:cmAuthor>
  <p:cmAuthor id="3" name="Burmenko, Paul" initials="BP" lastIdx="3" clrIdx="2">
    <p:extLst>
      <p:ext uri="{19B8F6BF-5375-455C-9EA6-DF929625EA0E}">
        <p15:presenceInfo xmlns:p15="http://schemas.microsoft.com/office/powerpoint/2012/main" userId="S-1-5-21-1176135540-167580912-538272213-209920" providerId="AD"/>
      </p:ext>
    </p:extLst>
  </p:cmAuthor>
  <p:cmAuthor id="4" name="Witt, James" initials="WJ [2]" lastIdx="5" clrIdx="3">
    <p:extLst>
      <p:ext uri="{19B8F6BF-5375-455C-9EA6-DF929625EA0E}">
        <p15:presenceInfo xmlns:p15="http://schemas.microsoft.com/office/powerpoint/2012/main" userId="S::WittJames@praintl.com::0a4b297b-f044-4dd3-b194-75aa225d1bb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37" autoAdjust="0"/>
  </p:normalViewPr>
  <p:slideViewPr>
    <p:cSldViewPr snapToGrid="0">
      <p:cViewPr varScale="1">
        <p:scale>
          <a:sx n="77" d="100"/>
          <a:sy n="77" d="100"/>
        </p:scale>
        <p:origin x="1188" y="90"/>
      </p:cViewPr>
      <p:guideLst>
        <p:guide orient="horz" pos="617"/>
        <p:guide orient="horz" pos="227"/>
        <p:guide orient="horz" pos="439"/>
        <p:guide orient="horz" pos="833"/>
        <p:guide pos="5527"/>
        <p:guide pos="229"/>
        <p:guide pos="4897"/>
        <p:guide pos="5701"/>
        <p:guide pos="72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3.xml"/><Relationship Id="rId26"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slide" Target="slides/slide6.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9.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image" Target="../media/image28.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0C80F6D7-1BDE-4D99-B476-8D818B26DD6C}" type="datetimeFigureOut">
              <a:rPr lang="en-US" smtClean="0"/>
              <a:t>9/23/2019</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E9D331E2-E143-45C7-901B-B9E077EFBDA7}" type="slidenum">
              <a:rPr lang="en-US" smtClean="0"/>
              <a:t>‹#›</a:t>
            </a:fld>
            <a:endParaRPr lang="en-US" dirty="0"/>
          </a:p>
        </p:txBody>
      </p:sp>
    </p:spTree>
    <p:extLst>
      <p:ext uri="{BB962C8B-B14F-4D97-AF65-F5344CB8AC3E}">
        <p14:creationId xmlns:p14="http://schemas.microsoft.com/office/powerpoint/2010/main" val="1339906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3</a:t>
            </a:fld>
            <a:endParaRPr lang="en-US" dirty="0"/>
          </a:p>
        </p:txBody>
      </p:sp>
    </p:spTree>
    <p:extLst>
      <p:ext uri="{BB962C8B-B14F-4D97-AF65-F5344CB8AC3E}">
        <p14:creationId xmlns:p14="http://schemas.microsoft.com/office/powerpoint/2010/main" val="4145658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RE.XPT: </a:t>
            </a:r>
          </a:p>
          <a:p>
            <a:pPr marL="171450" indent="-171450">
              <a:buFontTx/>
              <a:buChar char="-"/>
            </a:pPr>
            <a:r>
              <a:rPr lang="de-DE" dirty="0"/>
              <a:t>1st: row: predicted value is 3.37 -&gt; mapped to REORREF</a:t>
            </a:r>
          </a:p>
          <a:p>
            <a:pPr marL="171450" indent="-171450">
              <a:buFontTx/>
              <a:buChar char="-"/>
            </a:pPr>
            <a:r>
              <a:rPr lang="de-DE" dirty="0"/>
              <a:t>2nd row: percent of predicted value - &gt; stem from spirometry, no derived value </a:t>
            </a:r>
          </a:p>
          <a:p>
            <a:pPr marL="171450" indent="-171450">
              <a:buFontTx/>
              <a:buChar char="-"/>
            </a:pPr>
            <a:r>
              <a:rPr lang="en-US" dirty="0"/>
              <a:t>3</a:t>
            </a:r>
            <a:r>
              <a:rPr lang="en-US" baseline="0" dirty="0"/>
              <a:t>rd</a:t>
            </a:r>
            <a:r>
              <a:rPr lang="en-US" dirty="0"/>
              <a:t>  row: other device is used -&gt; different device id, </a:t>
            </a:r>
          </a:p>
          <a:p>
            <a:pPr marL="0" indent="0">
              <a:buFontTx/>
              <a:buNone/>
            </a:pPr>
            <a:r>
              <a:rPr lang="en-US" dirty="0"/>
              <a:t>DI.XPT -&gt; information about the 2 devices</a:t>
            </a:r>
          </a:p>
          <a:p>
            <a:pPr marL="0" indent="0">
              <a:buFontTx/>
              <a:buNone/>
            </a:pPr>
            <a:r>
              <a:rPr lang="en-US" dirty="0"/>
              <a:t>DU.XPT -&gt; S</a:t>
            </a:r>
            <a:r>
              <a:rPr lang="en-US" sz="1200" b="0" i="0" kern="1200" dirty="0">
                <a:solidFill>
                  <a:schemeClr val="tx1"/>
                </a:solidFill>
                <a:effectLst/>
                <a:latin typeface="+mn-lt"/>
                <a:ea typeface="+mn-ea"/>
                <a:cs typeface="+mn-cs"/>
              </a:rPr>
              <a:t>ettings used on the devices with identifier "ABC001". The device was set to use the NHANES III reference equation. Setting is the same for all spirometers used in the study, i.e. is independent from subject and thus usubjid is null. </a:t>
            </a:r>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4</a:t>
            </a:fld>
            <a:endParaRPr lang="en-US" dirty="0"/>
          </a:p>
        </p:txBody>
      </p:sp>
    </p:spTree>
    <p:extLst>
      <p:ext uri="{BB962C8B-B14F-4D97-AF65-F5344CB8AC3E}">
        <p14:creationId xmlns:p14="http://schemas.microsoft.com/office/powerpoint/2010/main" val="3410143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5</a:t>
            </a:fld>
            <a:endParaRPr lang="en-US" dirty="0"/>
          </a:p>
        </p:txBody>
      </p:sp>
    </p:spTree>
    <p:extLst>
      <p:ext uri="{BB962C8B-B14F-4D97-AF65-F5344CB8AC3E}">
        <p14:creationId xmlns:p14="http://schemas.microsoft.com/office/powerpoint/2010/main" val="3550803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Re: </a:t>
            </a:r>
          </a:p>
          <a:p>
            <a:r>
              <a:rPr lang="de-DE" dirty="0"/>
              <a:t>1st row  - length of Kidney</a:t>
            </a:r>
          </a:p>
          <a:p>
            <a:r>
              <a:rPr lang="de-DE" dirty="0"/>
              <a:t>2nd row -  count of renal ateries</a:t>
            </a:r>
          </a:p>
          <a:p>
            <a:r>
              <a:rPr lang="en-US" dirty="0"/>
              <a:t>3rd row   -  </a:t>
            </a:r>
            <a:r>
              <a:rPr lang="de-DE" dirty="0"/>
              <a:t>count of renal veins</a:t>
            </a:r>
          </a:p>
          <a:p>
            <a:r>
              <a:rPr lang="de-DE" dirty="0"/>
              <a:t>4th row  - no hematomas found </a:t>
            </a:r>
          </a:p>
          <a:p>
            <a:r>
              <a:rPr lang="de-DE" dirty="0"/>
              <a:t>5th row -  surgical damage was noted in the superior protion of the kidney cortex. </a:t>
            </a:r>
          </a:p>
          <a:p>
            <a:r>
              <a:rPr lang="en-US" dirty="0">
                <a:effectLst/>
              </a:rPr>
              <a:t>SDTM, there is no way to clearly distinguish between the use of --LOC as a qualifier of --TEST vs. as a qualifier of results, as it is used here.</a:t>
            </a:r>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8</a:t>
            </a:fld>
            <a:endParaRPr lang="en-US" dirty="0"/>
          </a:p>
        </p:txBody>
      </p:sp>
    </p:spTree>
    <p:extLst>
      <p:ext uri="{BB962C8B-B14F-4D97-AF65-F5344CB8AC3E}">
        <p14:creationId xmlns:p14="http://schemas.microsoft.com/office/powerpoint/2010/main" val="3835226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9</a:t>
            </a:fld>
            <a:endParaRPr lang="en-US" dirty="0"/>
          </a:p>
        </p:txBody>
      </p:sp>
    </p:spTree>
    <p:extLst>
      <p:ext uri="{BB962C8B-B14F-4D97-AF65-F5344CB8AC3E}">
        <p14:creationId xmlns:p14="http://schemas.microsoft.com/office/powerpoint/2010/main" val="1607710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11</a:t>
            </a:fld>
            <a:endParaRPr lang="en-US" dirty="0"/>
          </a:p>
        </p:txBody>
      </p:sp>
    </p:spTree>
    <p:extLst>
      <p:ext uri="{BB962C8B-B14F-4D97-AF65-F5344CB8AC3E}">
        <p14:creationId xmlns:p14="http://schemas.microsoft.com/office/powerpoint/2010/main" val="4018521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FOCID: in  augen bezogenen studien sind die Augen Orte der medikation. Daher sollte bzw. wird FOCID hinzugefügt. </a:t>
            </a:r>
          </a:p>
          <a:p>
            <a:r>
              <a:rPr lang="de-DE" dirty="0"/>
              <a:t>Wird hinzugefüt. </a:t>
            </a:r>
            <a:endParaRPr lang="en-US" dirty="0"/>
          </a:p>
        </p:txBody>
      </p:sp>
      <p:sp>
        <p:nvSpPr>
          <p:cNvPr id="4" name="Slide Number Placeholder 3"/>
          <p:cNvSpPr>
            <a:spLocks noGrp="1"/>
          </p:cNvSpPr>
          <p:nvPr>
            <p:ph type="sldNum" sz="quarter" idx="5"/>
          </p:nvPr>
        </p:nvSpPr>
        <p:spPr/>
        <p:txBody>
          <a:bodyPr/>
          <a:lstStyle/>
          <a:p>
            <a:fld id="{E9D331E2-E143-45C7-901B-B9E077EFBDA7}" type="slidenum">
              <a:rPr lang="en-US" smtClean="0"/>
              <a:t>12</a:t>
            </a:fld>
            <a:endParaRPr lang="en-US" dirty="0"/>
          </a:p>
        </p:txBody>
      </p:sp>
    </p:spTree>
    <p:extLst>
      <p:ext uri="{BB962C8B-B14F-4D97-AF65-F5344CB8AC3E}">
        <p14:creationId xmlns:p14="http://schemas.microsoft.com/office/powerpoint/2010/main" val="3961654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94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tx1"/>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535160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9"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402506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53367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2684491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814992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865034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662948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21173149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7504069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182542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0950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6353591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371585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2673068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702717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0962351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6008551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34987138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20526376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8"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2773606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211115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828800" y="2824607"/>
            <a:ext cx="5486400" cy="461665"/>
          </a:xfrm>
          <a:prstGeom prst="rect">
            <a:avLst/>
          </a:prstGeom>
        </p:spPr>
        <p:txBody>
          <a:bodyPr>
            <a:spAutoFit/>
          </a:bodyPr>
          <a:lstStyle>
            <a:lvl1pPr algn="ctr">
              <a:defRPr lang="en-US" sz="2400" b="1" dirty="0">
                <a:solidFill>
                  <a:schemeClr val="tx1"/>
                </a:solidFill>
              </a:defRPr>
            </a:lvl1pPr>
          </a:lstStyle>
          <a:p>
            <a:pPr marL="0" lvl="0"/>
            <a:r>
              <a:rPr lang="en-US"/>
              <a:t>Click to edit Master Title Style</a:t>
            </a:r>
          </a:p>
        </p:txBody>
      </p:sp>
      <p:sp>
        <p:nvSpPr>
          <p:cNvPr id="3" name="Subtitle 2"/>
          <p:cNvSpPr>
            <a:spLocks noGrp="1"/>
          </p:cNvSpPr>
          <p:nvPr>
            <p:ph type="subTitle" idx="1" hasCustomPrompt="1"/>
          </p:nvPr>
        </p:nvSpPr>
        <p:spPr>
          <a:xfrm>
            <a:off x="2286000" y="3353532"/>
            <a:ext cx="4572000" cy="400110"/>
          </a:xfrm>
          <a:prstGeom prst="rect">
            <a:avLst/>
          </a:prstGeom>
        </p:spPr>
        <p:txBody>
          <a:bodyPr anchor="ctr" anchorCtr="0">
            <a:spAutoFit/>
          </a:bodyPr>
          <a:lstStyle>
            <a:lvl1pPr marL="342900" indent="-342900" algn="ctr">
              <a:buNone/>
              <a:defRPr lang="en-US" sz="2000" dirty="0">
                <a:solidFill>
                  <a:schemeClr val="tx2"/>
                </a:solidFill>
              </a:defRPr>
            </a:lvl1pPr>
          </a:lstStyle>
          <a:p>
            <a:pPr marL="0" lvl="0" indent="0"/>
            <a:r>
              <a:rPr lang="en-US"/>
              <a:t>Click to edit Master Subtitle Style</a:t>
            </a:r>
          </a:p>
        </p:txBody>
      </p:sp>
      <p:sp>
        <p:nvSpPr>
          <p:cNvPr id="10" name="Text Placeholder 9"/>
          <p:cNvSpPr>
            <a:spLocks noGrp="1"/>
          </p:cNvSpPr>
          <p:nvPr>
            <p:ph type="body" sz="quarter" idx="10" hasCustomPrompt="1"/>
          </p:nvPr>
        </p:nvSpPr>
        <p:spPr>
          <a:xfrm>
            <a:off x="3200400" y="4590288"/>
            <a:ext cx="2743200" cy="270843"/>
          </a:xfrm>
          <a:prstGeom prst="rect">
            <a:avLst/>
          </a:prstGeom>
        </p:spPr>
        <p:txBody>
          <a:bodyPr tIns="27432" bIns="27432">
            <a:spAutoFit/>
          </a:bodyPr>
          <a:lstStyle>
            <a:lvl1pPr marL="0" indent="0" algn="ctr">
              <a:spcBef>
                <a:spcPts val="0"/>
              </a:spcBef>
              <a:buNone/>
              <a:defRPr sz="1400" baseline="0">
                <a:solidFill>
                  <a:schemeClr val="tx2"/>
                </a:solidFill>
              </a:defRPr>
            </a:lvl1pPr>
          </a:lstStyle>
          <a:p>
            <a:pPr lvl="0"/>
            <a:r>
              <a:rPr lang="en-US"/>
              <a:t>Click to enter date</a:t>
            </a:r>
          </a:p>
        </p:txBody>
      </p:sp>
      <p:sp>
        <p:nvSpPr>
          <p:cNvPr id="11" name="Text Placeholder 9"/>
          <p:cNvSpPr>
            <a:spLocks noGrp="1"/>
          </p:cNvSpPr>
          <p:nvPr>
            <p:ph type="body" sz="quarter" idx="11" hasCustomPrompt="1"/>
          </p:nvPr>
        </p:nvSpPr>
        <p:spPr>
          <a:xfrm>
            <a:off x="2743200" y="4943856"/>
            <a:ext cx="3657600" cy="270843"/>
          </a:xfrm>
          <a:prstGeom prst="rect">
            <a:avLst/>
          </a:prstGeom>
        </p:spPr>
        <p:txBody>
          <a:bodyPr tIns="27432" bIns="27432">
            <a:spAutoFit/>
          </a:bodyPr>
          <a:lstStyle>
            <a:lvl1pPr marL="0" indent="0" algn="ctr">
              <a:spcBef>
                <a:spcPts val="300"/>
              </a:spcBef>
              <a:buNone/>
              <a:defRPr sz="1400" baseline="0">
                <a:solidFill>
                  <a:schemeClr val="tx2"/>
                </a:solidFill>
              </a:defRPr>
            </a:lvl1pPr>
          </a:lstStyle>
          <a:p>
            <a:pPr lvl="0"/>
            <a:r>
              <a:rPr lang="en-US"/>
              <a:t>Click to enter presenter(s)</a:t>
            </a:r>
          </a:p>
        </p:txBody>
      </p:sp>
      <p:sp>
        <p:nvSpPr>
          <p:cNvPr id="5" name="Picture Placeholder 4"/>
          <p:cNvSpPr>
            <a:spLocks noGrp="1"/>
          </p:cNvSpPr>
          <p:nvPr>
            <p:ph type="pic" sz="quarter" idx="12" hasCustomPrompt="1"/>
          </p:nvPr>
        </p:nvSpPr>
        <p:spPr>
          <a:xfrm>
            <a:off x="1243838" y="336550"/>
            <a:ext cx="2468880" cy="685800"/>
          </a:xfrm>
          <a:prstGeom prst="rect">
            <a:avLst/>
          </a:prstGeom>
        </p:spPr>
        <p:txBody>
          <a:bodyPr anchor="ctr" anchorCtr="0"/>
          <a:lstStyle>
            <a:lvl1pPr marL="45720" indent="0">
              <a:buNone/>
              <a:defRPr sz="2000" b="0">
                <a:solidFill>
                  <a:schemeClr val="tx2"/>
                </a:solidFill>
              </a:defRPr>
            </a:lvl1pPr>
          </a:lstStyle>
          <a:p>
            <a:r>
              <a:rPr lang="en-US" dirty="0"/>
              <a:t>Insert Client Logo</a:t>
            </a:r>
          </a:p>
        </p:txBody>
      </p:sp>
    </p:spTree>
    <p:extLst>
      <p:ext uri="{BB962C8B-B14F-4D97-AF65-F5344CB8AC3E}">
        <p14:creationId xmlns:p14="http://schemas.microsoft.com/office/powerpoint/2010/main" val="10032508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7453980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8"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089109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15578782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6338" y="152400"/>
            <a:ext cx="7721600" cy="1143000"/>
          </a:xfrm>
        </p:spPr>
        <p:txBody>
          <a:bodyPr/>
          <a:lstStyle/>
          <a:p>
            <a:r>
              <a:rPr lang="en-US"/>
              <a:t>Click to edit Master title style</a:t>
            </a:r>
          </a:p>
        </p:txBody>
      </p:sp>
      <p:sp>
        <p:nvSpPr>
          <p:cNvPr id="3" name="Content Placeholder 2"/>
          <p:cNvSpPr>
            <a:spLocks noGrp="1"/>
          </p:cNvSpPr>
          <p:nvPr>
            <p:ph idx="1"/>
          </p:nvPr>
        </p:nvSpPr>
        <p:spPr>
          <a:xfrm>
            <a:off x="401638" y="1455738"/>
            <a:ext cx="8496300" cy="4730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916738" y="6464300"/>
            <a:ext cx="2133600" cy="365125"/>
          </a:xfrm>
          <a:prstGeom prst="rect">
            <a:avLst/>
          </a:prstGeom>
          <a:ln/>
        </p:spPr>
        <p:txBody>
          <a:bodyPr/>
          <a:lstStyle>
            <a:lvl1pPr>
              <a:defRPr/>
            </a:lvl1pPr>
          </a:lstStyle>
          <a:p>
            <a:pPr>
              <a:defRPr/>
            </a:pPr>
            <a:fld id="{791FE681-4757-4835-9233-11FB5EE4A4D2}" type="datetime1">
              <a:rPr lang="en-US">
                <a:solidFill>
                  <a:srgbClr val="736D6E"/>
                </a:solidFill>
              </a:rPr>
              <a:pPr>
                <a:defRPr/>
              </a:pPr>
              <a:t>9/23/2019</a:t>
            </a:fld>
            <a:endParaRPr lang="en-US" dirty="0">
              <a:solidFill>
                <a:srgbClr val="736D6E"/>
              </a:solidFill>
            </a:endParaRPr>
          </a:p>
        </p:txBody>
      </p:sp>
      <p:sp>
        <p:nvSpPr>
          <p:cNvPr id="5" name="Footer Placeholder 4"/>
          <p:cNvSpPr>
            <a:spLocks noGrp="1"/>
          </p:cNvSpPr>
          <p:nvPr>
            <p:ph type="ftr" sz="quarter" idx="11"/>
          </p:nvPr>
        </p:nvSpPr>
        <p:spPr>
          <a:xfrm>
            <a:off x="911225" y="6461125"/>
            <a:ext cx="4930775" cy="365125"/>
          </a:xfrm>
          <a:prstGeom prst="rect">
            <a:avLst/>
          </a:prstGeom>
        </p:spPr>
        <p:txBody>
          <a:bodyPr/>
          <a:lstStyle>
            <a:lvl1pPr>
              <a:defRPr/>
            </a:lvl1pPr>
          </a:lstStyle>
          <a:p>
            <a:pPr>
              <a:defRPr/>
            </a:pPr>
            <a:r>
              <a:rPr lang="en-US" dirty="0">
                <a:solidFill>
                  <a:srgbClr val="736D6E"/>
                </a:solidFill>
              </a:rPr>
              <a:t>A Clear Difference</a:t>
            </a:r>
          </a:p>
        </p:txBody>
      </p:sp>
      <p:sp>
        <p:nvSpPr>
          <p:cNvPr id="6" name="Slide Number Placeholder 5"/>
          <p:cNvSpPr>
            <a:spLocks noGrp="1"/>
          </p:cNvSpPr>
          <p:nvPr>
            <p:ph type="sldNum" sz="quarter" idx="12"/>
          </p:nvPr>
        </p:nvSpPr>
        <p:spPr>
          <a:xfrm>
            <a:off x="88900" y="6472238"/>
            <a:ext cx="625475" cy="365125"/>
          </a:xfrm>
          <a:prstGeom prst="rect">
            <a:avLst/>
          </a:prstGeom>
          <a:ln/>
        </p:spPr>
        <p:txBody>
          <a:bodyPr/>
          <a:lstStyle>
            <a:lvl1pPr>
              <a:defRPr/>
            </a:lvl1pPr>
          </a:lstStyle>
          <a:p>
            <a:pPr>
              <a:defRPr/>
            </a:pPr>
            <a:fld id="{7D8D5245-DD5A-43E8-B4CC-24FDACB52060}" type="slidenum">
              <a:rPr lang="en-US">
                <a:solidFill>
                  <a:srgbClr val="736D6E"/>
                </a:solidFill>
              </a:rPr>
              <a:pPr>
                <a:defRPr/>
              </a:pPr>
              <a:t>‹#›</a:t>
            </a:fld>
            <a:endParaRPr lang="en-US" dirty="0">
              <a:solidFill>
                <a:srgbClr val="736D6E"/>
              </a:solidFill>
            </a:endParaRPr>
          </a:p>
        </p:txBody>
      </p:sp>
    </p:spTree>
    <p:extLst>
      <p:ext uri="{BB962C8B-B14F-4D97-AF65-F5344CB8AC3E}">
        <p14:creationId xmlns:p14="http://schemas.microsoft.com/office/powerpoint/2010/main" val="24895490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4"/>
          <p:cNvSpPr>
            <a:spLocks noGrp="1"/>
          </p:cNvSpPr>
          <p:nvPr>
            <p:ph type="body" sz="quarter" idx="11"/>
          </p:nvPr>
        </p:nvSpPr>
        <p:spPr>
          <a:xfrm>
            <a:off x="1261872" y="676656"/>
            <a:ext cx="7507224" cy="310896"/>
          </a:xfrm>
        </p:spPr>
        <p:txBody>
          <a:bodyPr lIns="64008" rIns="64008">
            <a:normAutofit/>
          </a:bodyPr>
          <a:lstStyle>
            <a:lvl1pPr marL="45720" indent="0">
              <a:buNone/>
              <a:defRPr sz="1400"/>
            </a:lvl1pPr>
          </a:lstStyle>
          <a:p>
            <a:pPr lvl="0"/>
            <a:r>
              <a:rPr lang="en-US"/>
              <a:t>Click to edit Master text styles</a:t>
            </a:r>
          </a:p>
        </p:txBody>
      </p:sp>
    </p:spTree>
    <p:extLst>
      <p:ext uri="{BB962C8B-B14F-4D97-AF65-F5344CB8AC3E}">
        <p14:creationId xmlns:p14="http://schemas.microsoft.com/office/powerpoint/2010/main" val="14620125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dirty="0"/>
              <a:t>Click to edit Master title style</a:t>
            </a:r>
          </a:p>
        </p:txBody>
      </p:sp>
      <p:sp>
        <p:nvSpPr>
          <p:cNvPr id="8" name="Text Placeholder 4"/>
          <p:cNvSpPr>
            <a:spLocks noGrp="1"/>
          </p:cNvSpPr>
          <p:nvPr>
            <p:ph type="body" sz="quarter" idx="11"/>
          </p:nvPr>
        </p:nvSpPr>
        <p:spPr>
          <a:xfrm>
            <a:off x="1261872" y="676656"/>
            <a:ext cx="7507224" cy="310896"/>
          </a:xfrm>
        </p:spPr>
        <p:txBody>
          <a:bodyPr lIns="64008" rIns="64008">
            <a:normAutofit/>
          </a:bodyPr>
          <a:lstStyle>
            <a:lvl1pPr marL="45720" indent="0">
              <a:buNone/>
              <a:defRPr sz="1400"/>
            </a:lvl1pPr>
          </a:lstStyle>
          <a:p>
            <a:pPr lvl="0"/>
            <a:r>
              <a:rPr lang="en-US"/>
              <a:t>Click to edit Master text styles</a:t>
            </a:r>
          </a:p>
        </p:txBody>
      </p:sp>
    </p:spTree>
    <p:extLst>
      <p:ext uri="{BB962C8B-B14F-4D97-AF65-F5344CB8AC3E}">
        <p14:creationId xmlns:p14="http://schemas.microsoft.com/office/powerpoint/2010/main" val="36672580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dirty="0"/>
              <a:t>Click to edit Master title style</a:t>
            </a:r>
          </a:p>
        </p:txBody>
      </p:sp>
      <p:sp>
        <p:nvSpPr>
          <p:cNvPr id="5" name="Text Placeholder 4"/>
          <p:cNvSpPr>
            <a:spLocks noGrp="1"/>
          </p:cNvSpPr>
          <p:nvPr>
            <p:ph type="body" sz="quarter" idx="11"/>
          </p:nvPr>
        </p:nvSpPr>
        <p:spPr>
          <a:xfrm>
            <a:off x="1265237" y="676656"/>
            <a:ext cx="7507224" cy="307777"/>
          </a:xfrm>
        </p:spPr>
        <p:txBody>
          <a:bodyPr rtlCol="0" anchor="ctr">
            <a:spAutoFit/>
          </a:bodyPr>
          <a:lstStyle>
            <a:lvl1pPr marL="285750" indent="-285750">
              <a:buNone/>
              <a:defRPr lang="en-US" sz="1400" b="0" dirty="0">
                <a:solidFill>
                  <a:schemeClr val="bg1"/>
                </a:solidFill>
                <a:latin typeface="+mj-lt"/>
                <a:ea typeface="+mj-ea"/>
                <a:cs typeface="+mj-cs"/>
              </a:defRPr>
            </a:lvl1pPr>
          </a:lstStyle>
          <a:p>
            <a:pPr lvl="0"/>
            <a:r>
              <a:rPr lang="en-US"/>
              <a:t>Click to edit Master text styles</a:t>
            </a:r>
          </a:p>
        </p:txBody>
      </p:sp>
      <p:sp>
        <p:nvSpPr>
          <p:cNvPr id="7" name="Text Placeholder 6"/>
          <p:cNvSpPr>
            <a:spLocks noGrp="1"/>
          </p:cNvSpPr>
          <p:nvPr>
            <p:ph type="body" sz="quarter" idx="12"/>
          </p:nvPr>
        </p:nvSpPr>
        <p:spPr>
          <a:xfrm>
            <a:off x="1370013" y="1322387"/>
            <a:ext cx="6403975" cy="4526280"/>
          </a:xfrm>
        </p:spPr>
        <p:txBody>
          <a:bodyPr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064604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ajor Section Divider">
    <p:bg>
      <p:bgPr>
        <a:gradFill rotWithShape="0">
          <a:gsLst>
            <a:gs pos="0">
              <a:srgbClr val="F72E90"/>
            </a:gs>
            <a:gs pos="100000">
              <a:srgbClr val="FF527F"/>
            </a:gs>
          </a:gsLst>
          <a:lin ang="5400000"/>
        </a:gradFill>
        <a:effectLst/>
      </p:bgPr>
    </p:bg>
    <p:spTree>
      <p:nvGrpSpPr>
        <p:cNvPr id="1" name=""/>
        <p:cNvGrpSpPr/>
        <p:nvPr/>
      </p:nvGrpSpPr>
      <p:grpSpPr>
        <a:xfrm>
          <a:off x="0" y="0"/>
          <a:ext cx="0" cy="0"/>
          <a:chOff x="0" y="0"/>
          <a:chExt cx="0" cy="0"/>
        </a:xfrm>
      </p:grpSpPr>
      <p:sp>
        <p:nvSpPr>
          <p:cNvPr id="4" name="Shape 119">
            <a:extLst>
              <a:ext uri="{FF2B5EF4-FFF2-40B4-BE49-F238E27FC236}">
                <a16:creationId xmlns:a16="http://schemas.microsoft.com/office/drawing/2014/main" id="{6B242F1F-903B-4327-AA7C-52988CC209B1}"/>
              </a:ext>
            </a:extLst>
          </p:cNvPr>
          <p:cNvSpPr/>
          <p:nvPr userDrawn="1"/>
        </p:nvSpPr>
        <p:spPr>
          <a:xfrm flipH="1">
            <a:off x="0" y="0"/>
            <a:ext cx="9144000" cy="6858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gradFill>
            <a:gsLst>
              <a:gs pos="0">
                <a:srgbClr val="FF527F"/>
              </a:gs>
              <a:gs pos="100000">
                <a:srgbClr val="F72E90"/>
              </a:gs>
            </a:gsLst>
          </a:gradFill>
          <a:ln w="12700">
            <a:miter lim="400000"/>
          </a:ln>
        </p:spPr>
        <p:txBody>
          <a:bodyPr lIns="30480" tIns="30480" rIns="30480" bIns="30480" anchor="ctr"/>
          <a:lstStyle/>
          <a:p>
            <a:pPr>
              <a:defRPr sz="3200">
                <a:solidFill>
                  <a:srgbClr val="FFFFFF"/>
                </a:solidFill>
              </a:defRPr>
            </a:pPr>
            <a:endParaRPr sz="1920" dirty="0">
              <a:solidFill>
                <a:srgbClr val="FFFFFF"/>
              </a:solidFill>
            </a:endParaRPr>
          </a:p>
        </p:txBody>
      </p:sp>
      <p:sp>
        <p:nvSpPr>
          <p:cNvPr id="5" name="Shape 394">
            <a:extLst>
              <a:ext uri="{FF2B5EF4-FFF2-40B4-BE49-F238E27FC236}">
                <a16:creationId xmlns:a16="http://schemas.microsoft.com/office/drawing/2014/main" id="{A736FD7F-9785-441A-9BF7-F109DA9F41E1}"/>
              </a:ext>
            </a:extLst>
          </p:cNvPr>
          <p:cNvSpPr/>
          <p:nvPr userDrawn="1"/>
        </p:nvSpPr>
        <p:spPr>
          <a:xfrm flipV="1">
            <a:off x="341313" y="204788"/>
            <a:ext cx="0" cy="596900"/>
          </a:xfrm>
          <a:prstGeom prst="line">
            <a:avLst/>
          </a:prstGeom>
          <a:ln w="38100">
            <a:solidFill>
              <a:srgbClr val="FFFFFF"/>
            </a:solidFill>
            <a:miter lim="400000"/>
          </a:ln>
        </p:spPr>
        <p:txBody>
          <a:bodyPr lIns="30480" tIns="30480" rIns="30480" bIns="30480" anchor="ctr"/>
          <a:lstStyle/>
          <a:p>
            <a:pPr>
              <a:defRPr sz="3200"/>
            </a:pPr>
            <a:endParaRPr sz="1920" dirty="0">
              <a:solidFill>
                <a:srgbClr val="736D6E"/>
              </a:solidFill>
            </a:endParaRPr>
          </a:p>
        </p:txBody>
      </p:sp>
      <p:pic>
        <p:nvPicPr>
          <p:cNvPr id="6" name="pasted-image.pdf">
            <a:extLst>
              <a:ext uri="{FF2B5EF4-FFF2-40B4-BE49-F238E27FC236}">
                <a16:creationId xmlns:a16="http://schemas.microsoft.com/office/drawing/2014/main" id="{F5077DD7-8A90-411C-922B-AE3B664D0C7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66138" y="250825"/>
            <a:ext cx="50482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 name="Shape 397">
            <a:extLst>
              <a:ext uri="{FF2B5EF4-FFF2-40B4-BE49-F238E27FC236}">
                <a16:creationId xmlns:a16="http://schemas.microsoft.com/office/drawing/2014/main" id="{59B780AE-EB1E-48EA-9AD3-EDB29853EE20}"/>
              </a:ext>
            </a:extLst>
          </p:cNvPr>
          <p:cNvSpPr/>
          <p:nvPr userDrawn="1"/>
        </p:nvSpPr>
        <p:spPr>
          <a:xfrm>
            <a:off x="341313" y="6281738"/>
            <a:ext cx="2487612" cy="228600"/>
          </a:xfrm>
          <a:prstGeom prst="rect">
            <a:avLst/>
          </a:prstGeom>
          <a:ln w="12700">
            <a:miter lim="400000"/>
          </a:ln>
          <a:extLst>
            <a:ext uri="{C572A759-6A51-4108-AA02-DFA0A04FC94B}"/>
          </a:extLst>
        </p:spPr>
        <p:txBody>
          <a:bodyPr wrap="none" lIns="30480" tIns="30480" rIns="30480" bIns="30480" anchor="ctr">
            <a:spAutoFit/>
          </a:bodyPr>
          <a:lstStyle/>
          <a:p>
            <a:pPr>
              <a:defRPr sz="1800" b="1" spc="450">
                <a:solidFill>
                  <a:srgbClr val="FFFFFF"/>
                </a:solidFill>
                <a:latin typeface="Klinic Slab"/>
                <a:ea typeface="Klinic Slab"/>
                <a:cs typeface="Klinic Slab"/>
                <a:sym typeface="Klinic Slab"/>
              </a:defRPr>
            </a:pPr>
            <a:r>
              <a:rPr sz="1080" b="1" spc="450" dirty="0">
                <a:solidFill>
                  <a:srgbClr val="FFFFFF"/>
                </a:solidFill>
                <a:latin typeface="Klinic Slab Medium" charset="0"/>
                <a:ea typeface="Klinic Slab Medium" charset="0"/>
                <a:cs typeface="Klinic Slab Medium" charset="0"/>
                <a:sym typeface="Klinic Slab"/>
              </a:rPr>
              <a:t>PRA</a:t>
            </a:r>
            <a:r>
              <a:rPr sz="1080" b="1" spc="450" dirty="0">
                <a:solidFill>
                  <a:srgbClr val="FFFFFF"/>
                </a:solidFill>
                <a:latin typeface="Klinic Slab Medium" charset="0"/>
                <a:ea typeface="Klinic Slab Medium" charset="0"/>
                <a:cs typeface="Klinic Slab Medium" charset="0"/>
                <a:sym typeface="Klinic Slab Medium"/>
              </a:rPr>
              <a:t>HEALTH</a:t>
            </a:r>
            <a:r>
              <a:rPr sz="1080" b="1" spc="450" dirty="0">
                <a:solidFill>
                  <a:srgbClr val="FFFFFF"/>
                </a:solidFill>
                <a:latin typeface="Klinic Slab Medium" charset="0"/>
                <a:ea typeface="Klinic Slab Medium" charset="0"/>
                <a:cs typeface="Klinic Slab Medium" charset="0"/>
                <a:sym typeface="Klinic Slab"/>
              </a:rPr>
              <a:t>SCIENCES</a:t>
            </a:r>
          </a:p>
        </p:txBody>
      </p:sp>
      <p:sp>
        <p:nvSpPr>
          <p:cNvPr id="14" name="Text Placeholder 37"/>
          <p:cNvSpPr>
            <a:spLocks noGrp="1"/>
          </p:cNvSpPr>
          <p:nvPr>
            <p:ph type="body" sz="quarter" idx="11"/>
          </p:nvPr>
        </p:nvSpPr>
        <p:spPr>
          <a:xfrm>
            <a:off x="506413" y="227447"/>
            <a:ext cx="7868660" cy="550862"/>
          </a:xfrm>
        </p:spPr>
        <p:txBody>
          <a:bodyPr anchor="ctr">
            <a:normAutofit/>
          </a:bodyPr>
          <a:lstStyle>
            <a:lvl1pPr marL="0" indent="0">
              <a:buNone/>
              <a:defRPr sz="1800" b="0" i="0" spc="300">
                <a:solidFill>
                  <a:schemeClr val="bg1"/>
                </a:solidFill>
                <a:latin typeface="Klinic Slab Medium" charset="0"/>
                <a:ea typeface="Klinic Slab Medium" charset="0"/>
                <a:cs typeface="Klinic Slab Medium" charset="0"/>
              </a:defRPr>
            </a:lvl1pPr>
          </a:lstStyle>
          <a:p>
            <a:pPr lvl="0"/>
            <a:r>
              <a:rPr lang="en-US"/>
              <a:t>Edit Master text styles</a:t>
            </a:r>
          </a:p>
        </p:txBody>
      </p:sp>
      <p:sp>
        <p:nvSpPr>
          <p:cNvPr id="19" name="Text Placeholder 18"/>
          <p:cNvSpPr>
            <a:spLocks noGrp="1"/>
          </p:cNvSpPr>
          <p:nvPr>
            <p:ph type="body" sz="quarter" idx="12"/>
          </p:nvPr>
        </p:nvSpPr>
        <p:spPr>
          <a:xfrm>
            <a:off x="637670" y="1849438"/>
            <a:ext cx="7868661" cy="3159125"/>
          </a:xfrm>
        </p:spPr>
        <p:txBody>
          <a:bodyPr anchor="ctr"/>
          <a:lstStyle>
            <a:lvl1pPr marL="45720" indent="0" algn="ctr">
              <a:buFontTx/>
              <a:buNone/>
              <a:defRPr b="0" i="0" spc="300">
                <a:solidFill>
                  <a:schemeClr val="bg1"/>
                </a:solidFill>
                <a:latin typeface="Klinic Slab Medium" charset="0"/>
                <a:ea typeface="Klinic Slab Medium" charset="0"/>
                <a:cs typeface="Klinic Slab Medium" charset="0"/>
              </a:defRPr>
            </a:lvl1pPr>
          </a:lstStyle>
          <a:p>
            <a:pPr lvl="0"/>
            <a:r>
              <a:rPr lang="en-US"/>
              <a:t>Edit Master text styles</a:t>
            </a:r>
          </a:p>
        </p:txBody>
      </p:sp>
    </p:spTree>
    <p:extLst>
      <p:ext uri="{BB962C8B-B14F-4D97-AF65-F5344CB8AC3E}">
        <p14:creationId xmlns:p14="http://schemas.microsoft.com/office/powerpoint/2010/main" val="1506223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3363" y="282575"/>
            <a:ext cx="2466975" cy="1470025"/>
          </a:xfrm>
          <a:prstGeom prst="rect">
            <a:avLst/>
          </a:prstGeom>
        </p:spPr>
        <p:txBody>
          <a:bodyPr/>
          <a:lstStyle>
            <a:lvl1pPr>
              <a:defRPr lang="en-US" sz="2000" b="1" dirty="0">
                <a:solidFill>
                  <a:schemeClr val="tx1"/>
                </a:solidFill>
              </a:defRPr>
            </a:lvl1pPr>
          </a:lstStyle>
          <a:p>
            <a:pPr marL="0" lvl="0"/>
            <a:r>
              <a:rPr lang="en-US"/>
              <a:t>Click to edit Master Title Style</a:t>
            </a:r>
          </a:p>
        </p:txBody>
      </p:sp>
      <p:sp>
        <p:nvSpPr>
          <p:cNvPr id="3" name="Subtitle 2"/>
          <p:cNvSpPr>
            <a:spLocks noGrp="1"/>
          </p:cNvSpPr>
          <p:nvPr>
            <p:ph type="subTitle" idx="1" hasCustomPrompt="1"/>
          </p:nvPr>
        </p:nvSpPr>
        <p:spPr>
          <a:xfrm>
            <a:off x="6583363" y="1790700"/>
            <a:ext cx="2466975" cy="819150"/>
          </a:xfrm>
          <a:prstGeom prst="rect">
            <a:avLst/>
          </a:prstGeom>
        </p:spPr>
        <p:txBody>
          <a:bodyPr/>
          <a:lstStyle>
            <a:lvl1pPr marL="342900" indent="-342900">
              <a:buNone/>
              <a:defRPr lang="en-US" sz="1800" dirty="0">
                <a:solidFill>
                  <a:schemeClr val="tx2"/>
                </a:solidFill>
              </a:defRPr>
            </a:lvl1pPr>
          </a:lstStyle>
          <a:p>
            <a:pPr marL="0" lvl="0" indent="0"/>
            <a:r>
              <a:rPr lang="en-US"/>
              <a:t>Click to edit Master Subtitle Style</a:t>
            </a:r>
          </a:p>
        </p:txBody>
      </p:sp>
      <p:sp>
        <p:nvSpPr>
          <p:cNvPr id="10" name="Text Placeholder 9"/>
          <p:cNvSpPr>
            <a:spLocks noGrp="1"/>
          </p:cNvSpPr>
          <p:nvPr>
            <p:ph type="body" sz="quarter" idx="10" hasCustomPrompt="1"/>
          </p:nvPr>
        </p:nvSpPr>
        <p:spPr>
          <a:xfrm>
            <a:off x="6583680" y="4800600"/>
            <a:ext cx="2466975" cy="270843"/>
          </a:xfrm>
          <a:prstGeom prst="rect">
            <a:avLst/>
          </a:prstGeom>
        </p:spPr>
        <p:txBody>
          <a:bodyPr tIns="27432" bIns="27432">
            <a:spAutoFit/>
          </a:bodyPr>
          <a:lstStyle>
            <a:lvl1pPr marL="0" indent="0">
              <a:spcBef>
                <a:spcPts val="0"/>
              </a:spcBef>
              <a:buNone/>
              <a:defRPr sz="1400" baseline="0">
                <a:solidFill>
                  <a:schemeClr val="tx2"/>
                </a:solidFill>
              </a:defRPr>
            </a:lvl1pPr>
          </a:lstStyle>
          <a:p>
            <a:pPr lvl="0"/>
            <a:r>
              <a:rPr lang="en-US"/>
              <a:t>Click to enter date</a:t>
            </a:r>
          </a:p>
        </p:txBody>
      </p:sp>
      <p:sp>
        <p:nvSpPr>
          <p:cNvPr id="11" name="Text Placeholder 9"/>
          <p:cNvSpPr>
            <a:spLocks noGrp="1"/>
          </p:cNvSpPr>
          <p:nvPr>
            <p:ph type="body" sz="quarter" idx="11" hasCustomPrompt="1"/>
          </p:nvPr>
        </p:nvSpPr>
        <p:spPr>
          <a:xfrm>
            <a:off x="6583363" y="5574792"/>
            <a:ext cx="2466975" cy="270843"/>
          </a:xfrm>
          <a:prstGeom prst="rect">
            <a:avLst/>
          </a:prstGeom>
        </p:spPr>
        <p:txBody>
          <a:bodyPr tIns="27432" bIns="27432">
            <a:spAutoFit/>
          </a:bodyPr>
          <a:lstStyle>
            <a:lvl1pPr marL="0" indent="0">
              <a:spcBef>
                <a:spcPts val="300"/>
              </a:spcBef>
              <a:buNone/>
              <a:defRPr sz="1400" baseline="0">
                <a:solidFill>
                  <a:schemeClr val="tx2"/>
                </a:solidFill>
              </a:defRPr>
            </a:lvl1pPr>
          </a:lstStyle>
          <a:p>
            <a:pPr lvl="0"/>
            <a:r>
              <a:rPr lang="en-US"/>
              <a:t>Click to enter presenter(s)</a:t>
            </a:r>
          </a:p>
        </p:txBody>
      </p:sp>
      <p:sp>
        <p:nvSpPr>
          <p:cNvPr id="6" name="TextBox 5"/>
          <p:cNvSpPr txBox="1"/>
          <p:nvPr userDrawn="1"/>
        </p:nvSpPr>
        <p:spPr>
          <a:xfrm>
            <a:off x="6583680" y="4572000"/>
            <a:ext cx="24685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200" b="1" i="0" u="none" strike="noStrike" kern="1200" cap="none" spc="0" normalizeH="0" baseline="0" noProof="0" dirty="0">
                <a:ln>
                  <a:noFill/>
                </a:ln>
                <a:solidFill>
                  <a:srgbClr val="736D6E"/>
                </a:solidFill>
                <a:effectLst/>
                <a:uLnTx/>
                <a:uFillTx/>
                <a:latin typeface="+mn-lt"/>
              </a:rPr>
              <a:t>DATE</a:t>
            </a:r>
          </a:p>
        </p:txBody>
      </p:sp>
      <p:sp>
        <p:nvSpPr>
          <p:cNvPr id="7" name="TextBox 6"/>
          <p:cNvSpPr txBox="1"/>
          <p:nvPr userDrawn="1"/>
        </p:nvSpPr>
        <p:spPr>
          <a:xfrm>
            <a:off x="6583680" y="5343960"/>
            <a:ext cx="24685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200" b="1" i="0" u="none" strike="noStrike" kern="1200" cap="none" spc="0" normalizeH="0" baseline="0" noProof="0" dirty="0">
                <a:ln>
                  <a:noFill/>
                </a:ln>
                <a:solidFill>
                  <a:srgbClr val="736D6E"/>
                </a:solidFill>
                <a:effectLst/>
                <a:uLnTx/>
                <a:uFillTx/>
                <a:latin typeface="+mn-lt"/>
              </a:rPr>
              <a:t>PRESENTED BY</a:t>
            </a:r>
          </a:p>
        </p:txBody>
      </p:sp>
    </p:spTree>
    <p:extLst>
      <p:ext uri="{BB962C8B-B14F-4D97-AF65-F5344CB8AC3E}">
        <p14:creationId xmlns:p14="http://schemas.microsoft.com/office/powerpoint/2010/main" val="139252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6338" y="152400"/>
            <a:ext cx="7721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01638" y="1455738"/>
            <a:ext cx="8496300" cy="47307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916738" y="6464300"/>
            <a:ext cx="2133600" cy="365125"/>
          </a:xfrm>
          <a:prstGeom prst="rect">
            <a:avLst/>
          </a:prstGeom>
          <a:ln/>
        </p:spPr>
        <p:txBody>
          <a:bodyPr/>
          <a:lstStyle>
            <a:lvl1pPr>
              <a:defRPr/>
            </a:lvl1pPr>
          </a:lstStyle>
          <a:p>
            <a:pPr>
              <a:defRPr/>
            </a:pPr>
            <a:fld id="{791FE681-4757-4835-9233-11FB5EE4A4D2}" type="datetime1">
              <a:rPr lang="en-US">
                <a:solidFill>
                  <a:srgbClr val="736D6E"/>
                </a:solidFill>
              </a:rPr>
              <a:pPr>
                <a:defRPr/>
              </a:pPr>
              <a:t>9/23/2019</a:t>
            </a:fld>
            <a:endParaRPr lang="en-US" dirty="0">
              <a:solidFill>
                <a:srgbClr val="736D6E"/>
              </a:solidFill>
            </a:endParaRPr>
          </a:p>
        </p:txBody>
      </p:sp>
      <p:sp>
        <p:nvSpPr>
          <p:cNvPr id="5" name="Footer Placeholder 4"/>
          <p:cNvSpPr>
            <a:spLocks noGrp="1"/>
          </p:cNvSpPr>
          <p:nvPr>
            <p:ph type="ftr" sz="quarter" idx="11"/>
          </p:nvPr>
        </p:nvSpPr>
        <p:spPr>
          <a:xfrm>
            <a:off x="911225" y="6461125"/>
            <a:ext cx="4930775" cy="365125"/>
          </a:xfrm>
          <a:prstGeom prst="rect">
            <a:avLst/>
          </a:prstGeom>
        </p:spPr>
        <p:txBody>
          <a:bodyPr/>
          <a:lstStyle>
            <a:lvl1pPr>
              <a:defRPr/>
            </a:lvl1pPr>
          </a:lstStyle>
          <a:p>
            <a:pPr>
              <a:defRPr/>
            </a:pPr>
            <a:r>
              <a:rPr lang="en-US" dirty="0">
                <a:solidFill>
                  <a:srgbClr val="736D6E"/>
                </a:solidFill>
              </a:rPr>
              <a:t>A Clear Difference</a:t>
            </a:r>
          </a:p>
        </p:txBody>
      </p:sp>
      <p:sp>
        <p:nvSpPr>
          <p:cNvPr id="6" name="Slide Number Placeholder 5"/>
          <p:cNvSpPr>
            <a:spLocks noGrp="1"/>
          </p:cNvSpPr>
          <p:nvPr>
            <p:ph type="sldNum" sz="quarter" idx="12"/>
          </p:nvPr>
        </p:nvSpPr>
        <p:spPr>
          <a:xfrm>
            <a:off x="88900" y="6472238"/>
            <a:ext cx="625475" cy="365125"/>
          </a:xfrm>
          <a:prstGeom prst="rect">
            <a:avLst/>
          </a:prstGeom>
          <a:ln/>
        </p:spPr>
        <p:txBody>
          <a:bodyPr/>
          <a:lstStyle>
            <a:lvl1pPr>
              <a:defRPr/>
            </a:lvl1pPr>
          </a:lstStyle>
          <a:p>
            <a:pPr>
              <a:defRPr/>
            </a:pPr>
            <a:fld id="{7D8D5245-DD5A-43E8-B4CC-24FDACB52060}" type="slidenum">
              <a:rPr lang="en-US">
                <a:solidFill>
                  <a:srgbClr val="736D6E"/>
                </a:solidFill>
              </a:rPr>
              <a:pPr>
                <a:defRPr/>
              </a:pPr>
              <a:t>‹#›</a:t>
            </a:fld>
            <a:endParaRPr lang="en-US" dirty="0">
              <a:solidFill>
                <a:srgbClr val="736D6E"/>
              </a:solidFill>
            </a:endParaRPr>
          </a:p>
        </p:txBody>
      </p:sp>
    </p:spTree>
    <p:extLst>
      <p:ext uri="{BB962C8B-B14F-4D97-AF65-F5344CB8AC3E}">
        <p14:creationId xmlns:p14="http://schemas.microsoft.com/office/powerpoint/2010/main" val="1869619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363537" y="1322388"/>
            <a:ext cx="8410575" cy="48037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
          <p:cNvSpPr>
            <a:spLocks noGrp="1"/>
          </p:cNvSpPr>
          <p:nvPr>
            <p:ph type="body" sz="quarter" idx="11" hasCustomPrompt="1"/>
          </p:nvPr>
        </p:nvSpPr>
        <p:spPr>
          <a:xfrm>
            <a:off x="1261872" y="676656"/>
            <a:ext cx="7507224" cy="310896"/>
          </a:xfrm>
          <a:prstGeom prst="rect">
            <a:avLst/>
          </a:prstGeo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3397049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1289822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3538" y="1322388"/>
            <a:ext cx="4132262"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322388"/>
            <a:ext cx="4125913" cy="4803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p:cNvSpPr>
            <a:spLocks noGrp="1"/>
          </p:cNvSpPr>
          <p:nvPr>
            <p:ph type="title"/>
          </p:nvPr>
        </p:nvSpPr>
        <p:spPr>
          <a:xfrm>
            <a:off x="1263469" y="369890"/>
            <a:ext cx="7510644" cy="315912"/>
          </a:xfrm>
        </p:spPr>
        <p:txBody>
          <a:bodyPr/>
          <a:lstStyle/>
          <a:p>
            <a:r>
              <a:rPr lang="en-US"/>
              <a:t>Click to edit Master title style</a:t>
            </a:r>
          </a:p>
        </p:txBody>
      </p:sp>
      <p:sp>
        <p:nvSpPr>
          <p:cNvPr id="8" name="Text Placeholder 4"/>
          <p:cNvSpPr>
            <a:spLocks noGrp="1"/>
          </p:cNvSpPr>
          <p:nvPr>
            <p:ph type="body" sz="quarter" idx="11" hasCustomPrompt="1"/>
          </p:nvPr>
        </p:nvSpPr>
        <p:spPr>
          <a:xfrm>
            <a:off x="1261872" y="676656"/>
            <a:ext cx="7507224" cy="310896"/>
          </a:xfrm>
        </p:spPr>
        <p:txBody>
          <a:bodyPr lIns="64008" rIns="64008">
            <a:normAutofit/>
          </a:bodyPr>
          <a:lstStyle>
            <a:lvl1pPr marL="45720" indent="0">
              <a:buNone/>
              <a:defRPr sz="1400"/>
            </a:lvl1pPr>
          </a:lstStyle>
          <a:p>
            <a:pPr lvl="0"/>
            <a:r>
              <a:rPr lang="en-US"/>
              <a:t>Click to edit subtitle</a:t>
            </a:r>
          </a:p>
        </p:txBody>
      </p:sp>
    </p:spTree>
    <p:extLst>
      <p:ext uri="{BB962C8B-B14F-4D97-AF65-F5344CB8AC3E}">
        <p14:creationId xmlns:p14="http://schemas.microsoft.com/office/powerpoint/2010/main" val="283110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Cente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3469" y="369890"/>
            <a:ext cx="7510644" cy="315912"/>
          </a:xfrm>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1" hasCustomPrompt="1"/>
          </p:nvPr>
        </p:nvSpPr>
        <p:spPr>
          <a:xfrm>
            <a:off x="1265237" y="676656"/>
            <a:ext cx="7507224" cy="307777"/>
          </a:xfrm>
        </p:spPr>
        <p:txBody>
          <a:bodyPr vert="horz" wrap="square" lIns="91440" tIns="45720" rIns="91440" bIns="45720" rtlCol="0" anchor="ctr">
            <a:spAutoFit/>
          </a:bodyPr>
          <a:lstStyle>
            <a:lvl1pPr marL="285750" indent="-285750">
              <a:buNone/>
              <a:defRPr lang="en-US" sz="1400" b="0" dirty="0">
                <a:solidFill>
                  <a:schemeClr val="bg1"/>
                </a:solidFill>
                <a:latin typeface="+mj-lt"/>
                <a:ea typeface="+mj-ea"/>
                <a:cs typeface="+mj-cs"/>
              </a:defRPr>
            </a:lvl1pPr>
          </a:lstStyle>
          <a:p>
            <a:pPr marL="0" lvl="0" indent="0">
              <a:spcBef>
                <a:spcPct val="0"/>
              </a:spcBef>
            </a:pPr>
            <a:r>
              <a:rPr lang="en-US"/>
              <a:t>Click to edit subtitle</a:t>
            </a:r>
          </a:p>
        </p:txBody>
      </p:sp>
      <p:sp>
        <p:nvSpPr>
          <p:cNvPr id="7" name="Text Placeholder 6"/>
          <p:cNvSpPr>
            <a:spLocks noGrp="1"/>
          </p:cNvSpPr>
          <p:nvPr>
            <p:ph type="body" sz="quarter" idx="12"/>
          </p:nvPr>
        </p:nvSpPr>
        <p:spPr>
          <a:xfrm>
            <a:off x="1370013" y="1322387"/>
            <a:ext cx="6403975" cy="4526280"/>
          </a:xfrm>
        </p:spPr>
        <p:txBody>
          <a:bodyPr vert="horz" lIns="91440" tIns="45720" rIns="91440" bIns="45720" rtlCol="0" anchor="ctr">
            <a:normAutofit/>
          </a:bodyPr>
          <a:lstStyle>
            <a:lvl1pPr algn="ctr">
              <a:defRPr lang="en-US" smtClean="0">
                <a:solidFill>
                  <a:schemeClr val="bg1"/>
                </a:solidFill>
              </a:defRPr>
            </a:lvl1pPr>
            <a:lvl2pPr algn="ctr">
              <a:defRPr lang="en-US" smtClean="0">
                <a:solidFill>
                  <a:schemeClr val="bg1"/>
                </a:solidFill>
              </a:defRPr>
            </a:lvl2pPr>
            <a:lvl3pPr algn="ctr">
              <a:defRPr lang="en-US" smtClean="0">
                <a:solidFill>
                  <a:schemeClr val="bg1"/>
                </a:solidFill>
              </a:defRPr>
            </a:lvl3pPr>
            <a:lvl4pPr algn="ctr">
              <a:defRPr lang="en-US" smtClean="0">
                <a:solidFill>
                  <a:schemeClr val="bg1"/>
                </a:solidFill>
              </a:defRPr>
            </a:lvl4pPr>
            <a:lvl5pPr algn="ctr">
              <a:defRPr lang="en-US">
                <a:solidFill>
                  <a:schemeClr val="bg1"/>
                </a:solidFill>
              </a:defRPr>
            </a:lvl5pPr>
          </a:lstStyle>
          <a:p>
            <a:pPr marL="45720" lvl="0" indent="0" algn="ctr">
              <a:buClr>
                <a:schemeClr val="bg1"/>
              </a:buClr>
              <a:buNone/>
            </a:pPr>
            <a:r>
              <a:rPr lang="en-US"/>
              <a:t>Click to edit Master text styles</a:t>
            </a:r>
          </a:p>
          <a:p>
            <a:pPr marL="0" lvl="1" indent="0" algn="ctr">
              <a:buClr>
                <a:schemeClr val="bg1"/>
              </a:buClr>
              <a:buNone/>
            </a:pPr>
            <a:r>
              <a:rPr lang="en-US"/>
              <a:t>Second level</a:t>
            </a:r>
          </a:p>
          <a:p>
            <a:pPr marL="0" lvl="2" indent="0" algn="ctr">
              <a:buClr>
                <a:schemeClr val="bg1"/>
              </a:buClr>
              <a:buNone/>
            </a:pPr>
            <a:r>
              <a:rPr lang="en-US"/>
              <a:t>Third level</a:t>
            </a:r>
          </a:p>
          <a:p>
            <a:pPr marL="0" lvl="3" indent="0" algn="ctr">
              <a:buClr>
                <a:schemeClr val="bg1"/>
              </a:buClr>
              <a:buNone/>
            </a:pPr>
            <a:r>
              <a:rPr lang="en-US"/>
              <a:t>Fourth level</a:t>
            </a:r>
          </a:p>
          <a:p>
            <a:pPr marL="0" lvl="4" indent="0" algn="ctr">
              <a:buClr>
                <a:schemeClr val="bg1"/>
              </a:buClr>
              <a:buNone/>
            </a:pPr>
            <a:r>
              <a:rPr lang="en-US"/>
              <a:t>Fifth level</a:t>
            </a:r>
          </a:p>
        </p:txBody>
      </p:sp>
    </p:spTree>
    <p:extLst>
      <p:ext uri="{BB962C8B-B14F-4D97-AF65-F5344CB8AC3E}">
        <p14:creationId xmlns:p14="http://schemas.microsoft.com/office/powerpoint/2010/main" val="24706116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5.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5.png"/><Relationship Id="rId5" Type="http://schemas.openxmlformats.org/officeDocument/2006/relationships/theme" Target="../theme/theme11.xml"/><Relationship Id="rId4" Type="http://schemas.openxmlformats.org/officeDocument/2006/relationships/slideLayout" Target="../slideLayouts/slideLayout33.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image" Target="../media/image5.png"/><Relationship Id="rId5" Type="http://schemas.openxmlformats.org/officeDocument/2006/relationships/theme" Target="../theme/theme12.xml"/><Relationship Id="rId4" Type="http://schemas.openxmlformats.org/officeDocument/2006/relationships/slideLayout" Target="../slideLayouts/slideLayout3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2.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14.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image" Target="../media/image16.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494666"/>
      </p:ext>
    </p:extLst>
  </p:cSld>
  <p:clrMap bg1="lt1" tx1="dk1" bg2="lt2" tx2="dk2" accent1="accent1" accent2="accent2" accent3="accent3" accent4="accent4" accent5="accent5" accent6="accent6" hlink="hlink" folHlink="folHlink"/>
  <p:sldLayoutIdLst>
    <p:sldLayoutId id="2147483660" r:id="rId1"/>
    <p:sldLayoutId id="2147483662" r:id="rId2"/>
  </p:sldLayoutIdLst>
  <p:txStyles>
    <p:titleStyle>
      <a:lvl1pPr algn="l" defTabSz="914400" rtl="0" eaLnBrk="1" latinLnBrk="0" hangingPunct="1">
        <a:spcBef>
          <a:spcPct val="0"/>
        </a:spcBef>
        <a:buNone/>
        <a:defRPr sz="40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32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4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20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prstClr val="white"/>
                </a:solidFill>
              </a:rPr>
              <a:pPr algn="r"/>
              <a:t>9/23/2019</a:t>
            </a:fld>
            <a:endParaRPr lang="en-US" sz="1100" b="1" dirty="0">
              <a:solidFill>
                <a:prstClr val="white"/>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prstClr val="white"/>
                </a:solidFill>
              </a:rPr>
              <a:pPr/>
              <a:t>‹#›</a:t>
            </a:fld>
            <a:endParaRPr lang="en-US" sz="1050" b="1" dirty="0">
              <a:solidFill>
                <a:prstClr val="white"/>
              </a:solidFill>
            </a:endParaRPr>
          </a:p>
        </p:txBody>
      </p:sp>
    </p:spTree>
    <p:extLst>
      <p:ext uri="{BB962C8B-B14F-4D97-AF65-F5344CB8AC3E}">
        <p14:creationId xmlns:p14="http://schemas.microsoft.com/office/powerpoint/2010/main" val="55512143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prstClr val="white"/>
                </a:solidFill>
              </a:rPr>
              <a:pPr algn="r"/>
              <a:t>9/23/2019</a:t>
            </a:fld>
            <a:endParaRPr lang="en-US" sz="1100" b="1" dirty="0">
              <a:solidFill>
                <a:prstClr val="white"/>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prstClr val="white"/>
                </a:solidFill>
              </a:rPr>
              <a:pPr/>
              <a:t>‹#›</a:t>
            </a:fld>
            <a:endParaRPr lang="en-US" sz="1050" b="1" dirty="0">
              <a:solidFill>
                <a:prstClr val="white"/>
              </a:solidFill>
            </a:endParaRPr>
          </a:p>
        </p:txBody>
      </p:sp>
    </p:spTree>
    <p:extLst>
      <p:ext uri="{BB962C8B-B14F-4D97-AF65-F5344CB8AC3E}">
        <p14:creationId xmlns:p14="http://schemas.microsoft.com/office/powerpoint/2010/main" val="279379750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BC45E21-AA46-4D0A-BB67-869AD4AA3460}"/>
              </a:ext>
            </a:extLst>
          </p:cNvPr>
          <p:cNvSpPr>
            <a:spLocks noGrp="1"/>
          </p:cNvSpPr>
          <p:nvPr>
            <p:ph type="title"/>
          </p:nvPr>
        </p:nvSpPr>
        <p:spPr bwMode="auto">
          <a:xfrm>
            <a:off x="1262063" y="274638"/>
            <a:ext cx="750093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81337A19-16D8-4FB2-A0C6-567CB97CD17F}"/>
              </a:ext>
            </a:extLst>
          </p:cNvPr>
          <p:cNvSpPr>
            <a:spLocks noGrp="1"/>
          </p:cNvSpPr>
          <p:nvPr>
            <p:ph type="body" idx="1"/>
          </p:nvPr>
        </p:nvSpPr>
        <p:spPr bwMode="auto">
          <a:xfrm>
            <a:off x="363538" y="1322388"/>
            <a:ext cx="8410575" cy="480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TextBox 6">
            <a:extLst>
              <a:ext uri="{FF2B5EF4-FFF2-40B4-BE49-F238E27FC236}">
                <a16:creationId xmlns:a16="http://schemas.microsoft.com/office/drawing/2014/main" id="{6EE0758C-ABEE-4DF6-90BE-A5E06476F622}"/>
              </a:ext>
            </a:extLst>
          </p:cNvPr>
          <p:cNvSpPr txBox="1">
            <a:spLocks noChangeArrowheads="1"/>
          </p:cNvSpPr>
          <p:nvPr/>
        </p:nvSpPr>
        <p:spPr bwMode="auto">
          <a:xfrm>
            <a:off x="7519988" y="6510338"/>
            <a:ext cx="12430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r" eaLnBrk="1" hangingPunct="1">
              <a:defRPr/>
            </a:pPr>
            <a:fld id="{E6E8FBB0-AC46-45AA-84D3-72530B852E7F}" type="datetime1">
              <a:rPr lang="en-US" sz="1000" b="1" smtClean="0">
                <a:solidFill>
                  <a:schemeClr val="bg1"/>
                </a:solidFill>
              </a:rPr>
              <a:pPr algn="r" eaLnBrk="1" hangingPunct="1">
                <a:defRPr/>
              </a:pPr>
              <a:t>9/23/2019</a:t>
            </a:fld>
            <a:endParaRPr lang="en-US" sz="1100" b="1" dirty="0">
              <a:solidFill>
                <a:schemeClr val="bg1"/>
              </a:solidFill>
            </a:endParaRPr>
          </a:p>
        </p:txBody>
      </p:sp>
      <p:sp>
        <p:nvSpPr>
          <p:cNvPr id="8" name="TextBox 7">
            <a:extLst>
              <a:ext uri="{FF2B5EF4-FFF2-40B4-BE49-F238E27FC236}">
                <a16:creationId xmlns:a16="http://schemas.microsoft.com/office/drawing/2014/main" id="{C61ECB14-BC55-4803-A58F-873C2C096F02}"/>
              </a:ext>
            </a:extLst>
          </p:cNvPr>
          <p:cNvSpPr txBox="1"/>
          <p:nvPr/>
        </p:nvSpPr>
        <p:spPr>
          <a:xfrm>
            <a:off x="363538" y="6507163"/>
            <a:ext cx="708025" cy="247650"/>
          </a:xfrm>
          <a:prstGeom prst="rect">
            <a:avLst/>
          </a:prstGeom>
          <a:noFill/>
        </p:spPr>
        <p:txBody>
          <a:bodyPr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9ABE753B-C646-47AA-BED2-272AEBBC9594}" type="slidenum">
              <a:rPr lang="en-US" altLang="en-US" sz="1000" b="1" smtClean="0">
                <a:solidFill>
                  <a:schemeClr val="bg1"/>
                </a:solidFill>
              </a:rPr>
              <a:pPr eaLnBrk="1" hangingPunct="1">
                <a:defRPr/>
              </a:pPr>
              <a:t>‹#›</a:t>
            </a:fld>
            <a:endParaRPr lang="en-US" altLang="en-US" sz="1000" b="1" dirty="0">
              <a:solidFill>
                <a:schemeClr val="bg1"/>
              </a:solidFill>
            </a:endParaRPr>
          </a:p>
        </p:txBody>
      </p:sp>
    </p:spTree>
    <p:extLst>
      <p:ext uri="{BB962C8B-B14F-4D97-AF65-F5344CB8AC3E}">
        <p14:creationId xmlns:p14="http://schemas.microsoft.com/office/powerpoint/2010/main" val="255945233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Lst>
  <p:txStyles>
    <p:titleStyle>
      <a:lvl1pPr algn="l" rtl="0" eaLnBrk="0" fontAlgn="base" hangingPunct="0">
        <a:spcBef>
          <a:spcPct val="0"/>
        </a:spcBef>
        <a:spcAft>
          <a:spcPct val="0"/>
        </a:spcAft>
        <a:defRPr kern="1200">
          <a:solidFill>
            <a:schemeClr val="tx1"/>
          </a:solidFill>
          <a:latin typeface="+mj-lt"/>
          <a:ea typeface="+mj-ea"/>
          <a:cs typeface="+mj-cs"/>
        </a:defRPr>
      </a:lvl1pPr>
      <a:lvl2pPr algn="l" rtl="0" eaLnBrk="0" fontAlgn="base" hangingPunct="0">
        <a:spcBef>
          <a:spcPct val="0"/>
        </a:spcBef>
        <a:spcAft>
          <a:spcPct val="0"/>
        </a:spcAft>
        <a:defRPr>
          <a:solidFill>
            <a:schemeClr val="tx1"/>
          </a:solidFill>
          <a:latin typeface="Arial" pitchFamily="34" charset="0"/>
        </a:defRPr>
      </a:lvl2pPr>
      <a:lvl3pPr algn="l" rtl="0" eaLnBrk="0" fontAlgn="base" hangingPunct="0">
        <a:spcBef>
          <a:spcPct val="0"/>
        </a:spcBef>
        <a:spcAft>
          <a:spcPct val="0"/>
        </a:spcAft>
        <a:defRPr>
          <a:solidFill>
            <a:schemeClr val="tx1"/>
          </a:solidFill>
          <a:latin typeface="Arial" pitchFamily="34" charset="0"/>
        </a:defRPr>
      </a:lvl3pPr>
      <a:lvl4pPr algn="l" rtl="0" eaLnBrk="0" fontAlgn="base" hangingPunct="0">
        <a:spcBef>
          <a:spcPct val="0"/>
        </a:spcBef>
        <a:spcAft>
          <a:spcPct val="0"/>
        </a:spcAft>
        <a:defRPr>
          <a:solidFill>
            <a:schemeClr val="tx1"/>
          </a:solidFill>
          <a:latin typeface="Arial" pitchFamily="34" charset="0"/>
        </a:defRPr>
      </a:lvl4pPr>
      <a:lvl5pPr algn="l" rtl="0" eaLnBrk="0" fontAlgn="base" hangingPunct="0">
        <a:spcBef>
          <a:spcPct val="0"/>
        </a:spcBef>
        <a:spcAft>
          <a:spcPct val="0"/>
        </a:spcAft>
        <a:defRPr>
          <a:solidFill>
            <a:schemeClr val="tx1"/>
          </a:solidFill>
          <a:latin typeface="Arial" pitchFamily="34" charset="0"/>
        </a:defRPr>
      </a:lvl5pPr>
      <a:lvl6pPr marL="457200" algn="l" rtl="0" fontAlgn="base">
        <a:spcBef>
          <a:spcPct val="0"/>
        </a:spcBef>
        <a:spcAft>
          <a:spcPct val="0"/>
        </a:spcAft>
        <a:defRPr>
          <a:solidFill>
            <a:schemeClr val="tx1"/>
          </a:solidFill>
          <a:latin typeface="Arial" pitchFamily="34" charset="0"/>
        </a:defRPr>
      </a:lvl6pPr>
      <a:lvl7pPr marL="914400" algn="l" rtl="0" fontAlgn="base">
        <a:spcBef>
          <a:spcPct val="0"/>
        </a:spcBef>
        <a:spcAft>
          <a:spcPct val="0"/>
        </a:spcAft>
        <a:defRPr>
          <a:solidFill>
            <a:schemeClr val="tx1"/>
          </a:solidFill>
          <a:latin typeface="Arial" pitchFamily="34" charset="0"/>
        </a:defRPr>
      </a:lvl7pPr>
      <a:lvl8pPr marL="1371600" algn="l" rtl="0" fontAlgn="base">
        <a:spcBef>
          <a:spcPct val="0"/>
        </a:spcBef>
        <a:spcAft>
          <a:spcPct val="0"/>
        </a:spcAft>
        <a:defRPr>
          <a:solidFill>
            <a:schemeClr val="tx1"/>
          </a:solidFill>
          <a:latin typeface="Arial" pitchFamily="34" charset="0"/>
        </a:defRPr>
      </a:lvl8pPr>
      <a:lvl9pPr marL="1828800" algn="l" rtl="0" fontAlgn="base">
        <a:spcBef>
          <a:spcPct val="0"/>
        </a:spcBef>
        <a:spcAft>
          <a:spcPct val="0"/>
        </a:spcAft>
        <a:defRPr>
          <a:solidFill>
            <a:schemeClr val="tx1"/>
          </a:solidFill>
          <a:latin typeface="Arial" pitchFamily="34" charset="0"/>
        </a:defRPr>
      </a:lvl9pPr>
    </p:titleStyle>
    <p:bodyStyle>
      <a:lvl1pPr marL="273050" indent="-228600" algn="l" rtl="0" eaLnBrk="0" fontAlgn="base" hangingPunct="0">
        <a:spcBef>
          <a:spcPts val="1200"/>
        </a:spcBef>
        <a:spcAft>
          <a:spcPct val="0"/>
        </a:spcAft>
        <a:buClr>
          <a:schemeClr val="accent1"/>
        </a:buClr>
        <a:buSzPct val="110000"/>
        <a:buFont typeface="Arial" panose="020B0604020202020204" pitchFamily="34" charset="0"/>
        <a:buChar char="•"/>
        <a:defRPr sz="2800" kern="1200">
          <a:solidFill>
            <a:schemeClr val="tx1"/>
          </a:solidFill>
          <a:latin typeface="+mn-lt"/>
          <a:ea typeface="+mn-ea"/>
          <a:cs typeface="+mn-cs"/>
        </a:defRPr>
      </a:lvl1pPr>
      <a:lvl2pPr marL="730250" indent="-273050" algn="l" rtl="0" eaLnBrk="0" fontAlgn="base" hangingPunct="0">
        <a:spcBef>
          <a:spcPts val="600"/>
        </a:spcBef>
        <a:spcAft>
          <a:spcPct val="0"/>
        </a:spcAft>
        <a:buClr>
          <a:schemeClr val="accent1"/>
        </a:buClr>
        <a:buFont typeface="Arial" panose="020B0604020202020204" pitchFamily="34" charset="0"/>
        <a:buChar char="–"/>
        <a:defRPr sz="2400" kern="1200">
          <a:solidFill>
            <a:schemeClr val="tx1"/>
          </a:solidFill>
          <a:latin typeface="+mn-lt"/>
          <a:ea typeface="+mn-ea"/>
          <a:cs typeface="+mn-cs"/>
        </a:defRPr>
      </a:lvl2pPr>
      <a:lvl3pPr marL="1096963" indent="-228600" algn="l" rtl="0" eaLnBrk="0" fontAlgn="base" hangingPunct="0">
        <a:spcBef>
          <a:spcPts val="300"/>
        </a:spcBef>
        <a:spcAft>
          <a:spcPct val="0"/>
        </a:spcAft>
        <a:buClr>
          <a:schemeClr val="accent1"/>
        </a:buClr>
        <a:buFont typeface="Wingdings" panose="05000000000000000000" pitchFamily="2" charset="2"/>
        <a:buChar char="§"/>
        <a:defRPr sz="2000" kern="1200">
          <a:solidFill>
            <a:schemeClr val="tx1"/>
          </a:solidFill>
          <a:latin typeface="+mn-lt"/>
          <a:ea typeface="+mn-ea"/>
          <a:cs typeface="+mn-cs"/>
        </a:defRPr>
      </a:lvl3pPr>
      <a:lvl4pPr marL="1508125" indent="-228600" algn="l" rtl="0" eaLnBrk="0" fontAlgn="base" hangingPunct="0">
        <a:spcBef>
          <a:spcPts val="300"/>
        </a:spcBef>
        <a:spcAft>
          <a:spcPct val="0"/>
        </a:spcAft>
        <a:buClr>
          <a:schemeClr val="accent1"/>
        </a:buClr>
        <a:buFont typeface="Arial" panose="020B0604020202020204" pitchFamily="34" charset="0"/>
        <a:buChar char="–"/>
        <a:defRPr kern="1200">
          <a:solidFill>
            <a:schemeClr val="tx1"/>
          </a:solidFill>
          <a:latin typeface="+mn-lt"/>
          <a:ea typeface="+mn-ea"/>
          <a:cs typeface="+mn-cs"/>
        </a:defRPr>
      </a:lvl4pPr>
      <a:lvl5pPr marL="1873250" indent="-228600" algn="l" rtl="0" eaLnBrk="0" fontAlgn="base" hangingPunct="0">
        <a:spcBef>
          <a:spcPts val="300"/>
        </a:spcBef>
        <a:spcAft>
          <a:spcPct val="0"/>
        </a:spcAft>
        <a:buClr>
          <a:schemeClr val="accent1"/>
        </a:buClr>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7019692"/>
      </p:ext>
    </p:extLst>
  </p:cSld>
  <p:clrMap bg1="lt1" tx1="dk1" bg2="lt2" tx2="dk2" accent1="accent1" accent2="accent2" accent3="accent3" accent4="accent4" accent5="accent5" accent6="accent6" hlink="hlink" folHlink="folHlink"/>
  <p:sldLayoutIdLst>
    <p:sldLayoutId id="2147483658" r:id="rId1"/>
    <p:sldLayoutId id="2147483656" r:id="rId2"/>
    <p:sldLayoutId id="2147483710" r:id="rId3"/>
    <p:sldLayoutId id="2147483712" r:id="rId4"/>
  </p:sldLayoutIdLst>
  <p:txStyles>
    <p:titleStyle>
      <a:lvl1pPr algn="l" defTabSz="914400" rtl="0" eaLnBrk="1" latinLnBrk="0" hangingPunct="1">
        <a:spcBef>
          <a:spcPct val="0"/>
        </a:spcBef>
        <a:buNone/>
        <a:defRPr sz="40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32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4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20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280167053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3"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345936"/>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accent1"/>
                </a:solidFill>
              </a:rPr>
              <a:pPr algn="r"/>
              <a:t>9/23/2019</a:t>
            </a:fld>
            <a:endParaRPr lang="en-US" sz="1100" b="1" dirty="0">
              <a:solidFill>
                <a:schemeClr val="accent1"/>
              </a:solidFill>
            </a:endParaRPr>
          </a:p>
        </p:txBody>
      </p:sp>
      <p:sp>
        <p:nvSpPr>
          <p:cNvPr id="8" name="TextBox 7"/>
          <p:cNvSpPr txBox="1"/>
          <p:nvPr/>
        </p:nvSpPr>
        <p:spPr>
          <a:xfrm>
            <a:off x="364319" y="6345936"/>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accent1"/>
                </a:solidFill>
              </a:rPr>
              <a:t>‹#›</a:t>
            </a:fld>
            <a:endParaRPr lang="en-US" sz="1050" b="1" dirty="0">
              <a:solidFill>
                <a:schemeClr val="accent1"/>
              </a:solidFill>
            </a:endParaRPr>
          </a:p>
        </p:txBody>
      </p:sp>
    </p:spTree>
    <p:extLst>
      <p:ext uri="{BB962C8B-B14F-4D97-AF65-F5344CB8AC3E}">
        <p14:creationId xmlns:p14="http://schemas.microsoft.com/office/powerpoint/2010/main" val="4151563641"/>
      </p:ext>
    </p:extLst>
  </p:cSld>
  <p:clrMap bg1="lt1" tx1="dk1" bg2="lt2" tx2="dk2" accent1="accent1" accent2="accent2" accent3="accent3" accent4="accent4" accent5="accent5" accent6="accent6" hlink="hlink" folHlink="folHlink"/>
  <p:sldLayoutIdLst>
    <p:sldLayoutId id="2147483695" r:id="rId1"/>
    <p:sldLayoutId id="2147483696" r:id="rId2"/>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1"/>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1"/>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249630603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2"/>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2"/>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322952915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3"/>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3"/>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112994284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4"/>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4"/>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4"/>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4"/>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4"/>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266623841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5"/>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5"/>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5"/>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2050" y="274638"/>
            <a:ext cx="7500949" cy="792162"/>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363537" y="1322388"/>
            <a:ext cx="8410575" cy="4803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p:cNvSpPr txBox="1"/>
          <p:nvPr/>
        </p:nvSpPr>
        <p:spPr>
          <a:xfrm>
            <a:off x="7519796" y="6510528"/>
            <a:ext cx="1243203" cy="246221"/>
          </a:xfrm>
          <a:prstGeom prst="rect">
            <a:avLst/>
          </a:prstGeom>
          <a:noFill/>
        </p:spPr>
        <p:txBody>
          <a:bodyPr wrap="square" rtlCol="0" anchor="ctr" anchorCtr="0">
            <a:spAutoFit/>
          </a:bodyPr>
          <a:lstStyle/>
          <a:p>
            <a:pPr algn="r"/>
            <a:fld id="{7B4A3584-8B15-42C9-ABEF-CF651C55FC93}" type="datetime1">
              <a:rPr lang="en-US" sz="1000" b="1" smtClean="0">
                <a:solidFill>
                  <a:schemeClr val="bg1"/>
                </a:solidFill>
              </a:rPr>
              <a:pPr algn="r"/>
              <a:t>9/23/2019</a:t>
            </a:fld>
            <a:endParaRPr lang="en-US" sz="1100" b="1" dirty="0">
              <a:solidFill>
                <a:schemeClr val="bg1"/>
              </a:solidFill>
            </a:endParaRPr>
          </a:p>
        </p:txBody>
      </p:sp>
      <p:sp>
        <p:nvSpPr>
          <p:cNvPr id="8" name="TextBox 7"/>
          <p:cNvSpPr txBox="1"/>
          <p:nvPr/>
        </p:nvSpPr>
        <p:spPr>
          <a:xfrm>
            <a:off x="364319" y="6507879"/>
            <a:ext cx="707136" cy="246221"/>
          </a:xfrm>
          <a:prstGeom prst="rect">
            <a:avLst/>
          </a:prstGeom>
          <a:noFill/>
        </p:spPr>
        <p:txBody>
          <a:bodyPr wrap="square" rtlCol="0" anchor="ctr" anchorCtr="0">
            <a:spAutoFit/>
          </a:bodyPr>
          <a:lstStyle/>
          <a:p>
            <a:fld id="{295BD941-6FCC-4B84-9B4A-8F54A1A2927D}" type="slidenum">
              <a:rPr lang="en-US" sz="1000" b="1" smtClean="0">
                <a:solidFill>
                  <a:schemeClr val="bg1"/>
                </a:solidFill>
              </a:rPr>
              <a:t>‹#›</a:t>
            </a:fld>
            <a:endParaRPr lang="en-US" sz="1050" b="1" dirty="0">
              <a:solidFill>
                <a:schemeClr val="bg1"/>
              </a:solidFill>
            </a:endParaRPr>
          </a:p>
        </p:txBody>
      </p:sp>
    </p:spTree>
    <p:extLst>
      <p:ext uri="{BB962C8B-B14F-4D97-AF65-F5344CB8AC3E}">
        <p14:creationId xmlns:p14="http://schemas.microsoft.com/office/powerpoint/2010/main" val="140432288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Lst>
  <p:txStyles>
    <p:titleStyle>
      <a:lvl1pPr algn="l" defTabSz="914400" rtl="0" eaLnBrk="1" latinLnBrk="0" hangingPunct="1">
        <a:spcBef>
          <a:spcPct val="0"/>
        </a:spcBef>
        <a:buNone/>
        <a:defRPr sz="1800" b="0" kern="1200">
          <a:solidFill>
            <a:schemeClr val="tx1"/>
          </a:solidFill>
          <a:latin typeface="+mj-lt"/>
          <a:ea typeface="+mj-ea"/>
          <a:cs typeface="+mj-cs"/>
        </a:defRPr>
      </a:lvl1pPr>
    </p:titleStyle>
    <p:bodyStyle>
      <a:lvl1pPr marL="274320" indent="-228600" algn="l" defTabSz="914400" rtl="0" eaLnBrk="1" latinLnBrk="0" hangingPunct="1">
        <a:spcBef>
          <a:spcPts val="1200"/>
        </a:spcBef>
        <a:buClr>
          <a:schemeClr val="accent6"/>
        </a:buClr>
        <a:buSzPct val="110000"/>
        <a:buFont typeface="Arial" panose="020B0604020202020204" pitchFamily="34" charset="0"/>
        <a:buChar char="•"/>
        <a:defRPr sz="2800" kern="1200">
          <a:solidFill>
            <a:schemeClr val="tx1"/>
          </a:solidFill>
          <a:latin typeface="+mn-lt"/>
          <a:ea typeface="+mn-ea"/>
          <a:cs typeface="+mn-cs"/>
        </a:defRPr>
      </a:lvl1pPr>
      <a:lvl2pPr marL="731520" indent="-273050" algn="l" defTabSz="914400" rtl="0" eaLnBrk="1" latinLnBrk="0" hangingPunct="1">
        <a:spcBef>
          <a:spcPts val="600"/>
        </a:spcBef>
        <a:buClr>
          <a:schemeClr val="accent6"/>
        </a:buClr>
        <a:buFont typeface="Arial" panose="020B0604020202020204" pitchFamily="34" charset="0"/>
        <a:buChar char="–"/>
        <a:defRPr sz="2400" kern="1200">
          <a:solidFill>
            <a:schemeClr val="tx1"/>
          </a:solidFill>
          <a:latin typeface="+mn-lt"/>
          <a:ea typeface="+mn-ea"/>
          <a:cs typeface="+mn-cs"/>
        </a:defRPr>
      </a:lvl2pPr>
      <a:lvl3pPr marL="1097280" indent="-228600" algn="l" defTabSz="914400" rtl="0" eaLnBrk="1" latinLnBrk="0" hangingPunct="1">
        <a:spcBef>
          <a:spcPts val="300"/>
        </a:spcBef>
        <a:buClr>
          <a:schemeClr val="accent6"/>
        </a:buClr>
        <a:buFont typeface="Wingdings" panose="05000000000000000000" pitchFamily="2" charset="2"/>
        <a:buChar char="§"/>
        <a:defRPr sz="2000" kern="1200">
          <a:solidFill>
            <a:schemeClr val="tx1"/>
          </a:solidFill>
          <a:latin typeface="+mn-lt"/>
          <a:ea typeface="+mn-ea"/>
          <a:cs typeface="+mn-cs"/>
        </a:defRPr>
      </a:lvl3pPr>
      <a:lvl4pPr marL="1508760" indent="-228600" algn="l" defTabSz="914400" rtl="0" eaLnBrk="1" latinLnBrk="0" hangingPunct="1">
        <a:spcBef>
          <a:spcPts val="300"/>
        </a:spcBef>
        <a:buClr>
          <a:schemeClr val="accent6"/>
        </a:buClr>
        <a:buFont typeface="Arial" panose="020B0604020202020204" pitchFamily="34" charset="0"/>
        <a:buChar char="–"/>
        <a:defRPr sz="1800" kern="1200">
          <a:solidFill>
            <a:schemeClr val="tx1"/>
          </a:solidFill>
          <a:latin typeface="+mn-lt"/>
          <a:ea typeface="+mn-ea"/>
          <a:cs typeface="+mn-cs"/>
        </a:defRPr>
      </a:lvl4pPr>
      <a:lvl5pPr marL="1874520" indent="-228600" algn="l" defTabSz="914400" rtl="0" eaLnBrk="1" latinLnBrk="0" hangingPunct="1">
        <a:spcBef>
          <a:spcPts val="300"/>
        </a:spcBef>
        <a:buClr>
          <a:schemeClr val="accent6"/>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7.emf"/><Relationship Id="rId5" Type="http://schemas.openxmlformats.org/officeDocument/2006/relationships/package" Target="../embeddings/Microsoft_Excel_Worksheet8.xlsx"/><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package" Target="../embeddings/Microsoft_Excel_Worksheet9.xlsx"/><Relationship Id="rId7" Type="http://schemas.openxmlformats.org/officeDocument/2006/relationships/package" Target="../embeddings/Microsoft_Excel_Worksheet11.xlsx"/><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9.emf"/><Relationship Id="rId5" Type="http://schemas.openxmlformats.org/officeDocument/2006/relationships/package" Target="../embeddings/Microsoft_Excel_Worksheet10.xlsx"/><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package" Target="../embeddings/Microsoft_Excel_Worksheet12.xlsx"/><Relationship Id="rId7" Type="http://schemas.openxmlformats.org/officeDocument/2006/relationships/package" Target="../embeddings/Microsoft_Excel_Worksheet14.xlsx"/><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2.emf"/><Relationship Id="rId5" Type="http://schemas.openxmlformats.org/officeDocument/2006/relationships/package" Target="../embeddings/Microsoft_Excel_Worksheet13.xlsx"/><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package" Target="../embeddings/Microsoft_Excel_Worksheet2.xlsx"/><Relationship Id="rId3" Type="http://schemas.openxmlformats.org/officeDocument/2006/relationships/notesSlide" Target="../notesSlides/notesSlide2.xml"/><Relationship Id="rId7" Type="http://schemas.openxmlformats.org/officeDocument/2006/relationships/image" Target="../media/image20.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package" Target="../embeddings/Microsoft_Excel_Worksheet1.xlsx"/><Relationship Id="rId5" Type="http://schemas.openxmlformats.org/officeDocument/2006/relationships/image" Target="../media/image19.emf"/><Relationship Id="rId4" Type="http://schemas.openxmlformats.org/officeDocument/2006/relationships/package" Target="../embeddings/Microsoft_Excel_Worksheet.xlsx"/><Relationship Id="rId9" Type="http://schemas.openxmlformats.org/officeDocument/2006/relationships/image" Target="../media/image21.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3.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package" Target="../embeddings/Microsoft_Excel_Worksheet4.xlsx"/><Relationship Id="rId5" Type="http://schemas.openxmlformats.org/officeDocument/2006/relationships/image" Target="../media/image22.emf"/><Relationship Id="rId4" Type="http://schemas.openxmlformats.org/officeDocument/2006/relationships/package" Target="../embeddings/Microsoft_Excel_Worksheet3.xlsx"/></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4.emf"/><Relationship Id="rId4" Type="http://schemas.openxmlformats.org/officeDocument/2006/relationships/package" Target="../embeddings/Microsoft_Excel_Worksheet5.xls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5.emf"/><Relationship Id="rId4" Type="http://schemas.openxmlformats.org/officeDocument/2006/relationships/package" Target="../embeddings/Microsoft_Excel_Worksheet6.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90106" y="1819672"/>
            <a:ext cx="6600826" cy="2308324"/>
          </a:xfrm>
        </p:spPr>
        <p:txBody>
          <a:bodyPr/>
          <a:lstStyle/>
          <a:p>
            <a:r>
              <a:rPr lang="en-US" dirty="0"/>
              <a:t>SDTM User Guide</a:t>
            </a:r>
            <a:br>
              <a:rPr lang="en-US" dirty="0"/>
            </a:br>
            <a:r>
              <a:rPr lang="en-US" dirty="0"/>
              <a:t>Focus on changes, new and dropped elements</a:t>
            </a:r>
            <a:br>
              <a:rPr lang="en-US" dirty="0"/>
            </a:br>
            <a:br>
              <a:rPr lang="en-US" dirty="0"/>
            </a:br>
            <a:r>
              <a:rPr lang="en-US" dirty="0"/>
              <a:t>RE/UR/OE</a:t>
            </a:r>
            <a:br>
              <a:rPr lang="en-US" dirty="0"/>
            </a:br>
            <a:endParaRPr lang="en-US" dirty="0"/>
          </a:p>
        </p:txBody>
      </p:sp>
      <p:sp>
        <p:nvSpPr>
          <p:cNvPr id="7" name="Subtitle 6"/>
          <p:cNvSpPr>
            <a:spLocks noGrp="1"/>
          </p:cNvSpPr>
          <p:nvPr>
            <p:ph type="subTitle" idx="1"/>
          </p:nvPr>
        </p:nvSpPr>
        <p:spPr>
          <a:xfrm>
            <a:off x="606583" y="4420233"/>
            <a:ext cx="7514376" cy="707886"/>
          </a:xfrm>
        </p:spPr>
        <p:txBody>
          <a:bodyPr/>
          <a:lstStyle/>
          <a:p>
            <a:r>
              <a:rPr lang="de-DE" dirty="0"/>
              <a:t>Andrea Weber, CDISC DACH meeting 25 September 2019</a:t>
            </a:r>
            <a:endParaRPr lang="en-US" dirty="0"/>
          </a:p>
        </p:txBody>
      </p:sp>
    </p:spTree>
    <p:extLst>
      <p:ext uri="{BB962C8B-B14F-4D97-AF65-F5344CB8AC3E}">
        <p14:creationId xmlns:p14="http://schemas.microsoft.com/office/powerpoint/2010/main" val="3447142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77B9C9-624F-4C5F-AD6D-163301066C1D}"/>
              </a:ext>
            </a:extLst>
          </p:cNvPr>
          <p:cNvSpPr>
            <a:spLocks noGrp="1"/>
          </p:cNvSpPr>
          <p:nvPr>
            <p:ph type="body" sz="quarter" idx="12"/>
          </p:nvPr>
        </p:nvSpPr>
        <p:spPr>
          <a:xfrm>
            <a:off x="638175" y="1849437"/>
            <a:ext cx="7867650" cy="3159125"/>
          </a:xfrm>
        </p:spPr>
        <p:txBody>
          <a:bodyPr/>
          <a:lstStyle/>
          <a:p>
            <a:pPr>
              <a:lnSpc>
                <a:spcPct val="100000"/>
              </a:lnSpc>
              <a:spcBef>
                <a:spcPts val="0"/>
              </a:spcBef>
            </a:pPr>
            <a:r>
              <a:rPr lang="en-US" b="1" dirty="0"/>
              <a:t>Ophthalmic Examinations </a:t>
            </a:r>
            <a:r>
              <a:rPr lang="en-US" dirty="0"/>
              <a:t>(OE)</a:t>
            </a:r>
          </a:p>
        </p:txBody>
      </p:sp>
    </p:spTree>
    <p:extLst>
      <p:ext uri="{BB962C8B-B14F-4D97-AF65-F5344CB8AC3E}">
        <p14:creationId xmlns:p14="http://schemas.microsoft.com/office/powerpoint/2010/main" val="3664981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5" name="Content Placeholder 4"/>
          <p:cNvSpPr>
            <a:spLocks noGrp="1"/>
          </p:cNvSpPr>
          <p:nvPr>
            <p:ph idx="1"/>
          </p:nvPr>
        </p:nvSpPr>
        <p:spPr>
          <a:xfrm>
            <a:off x="355101" y="1317498"/>
            <a:ext cx="8410575" cy="4841773"/>
          </a:xfrm>
        </p:spPr>
        <p:txBody>
          <a:bodyPr>
            <a:normAutofit fontScale="70000" lnSpcReduction="20000"/>
          </a:bodyPr>
          <a:lstStyle/>
          <a:p>
            <a:pPr>
              <a:spcBef>
                <a:spcPts val="600"/>
              </a:spcBef>
            </a:pPr>
            <a:r>
              <a:rPr lang="en-US" sz="3300" dirty="0"/>
              <a:t>Person's ocular health and visual status to </a:t>
            </a:r>
          </a:p>
          <a:p>
            <a:pPr lvl="1"/>
            <a:r>
              <a:rPr lang="en-US" sz="2600" dirty="0"/>
              <a:t>detect abnormalities in the components of the visual system</a:t>
            </a:r>
          </a:p>
          <a:p>
            <a:pPr lvl="1"/>
            <a:r>
              <a:rPr lang="en-US" sz="2600" dirty="0"/>
              <a:t>determine how well the person can see</a:t>
            </a:r>
          </a:p>
          <a:p>
            <a:pPr>
              <a:spcBef>
                <a:spcPts val="2400"/>
              </a:spcBef>
            </a:pPr>
            <a:r>
              <a:rPr lang="en-US" sz="3300" dirty="0"/>
              <a:t>One record per subject, ophthalmic finding, method, location, timepoint, visit</a:t>
            </a:r>
          </a:p>
          <a:p>
            <a:pPr marL="45720" indent="0">
              <a:buNone/>
            </a:pPr>
            <a:endParaRPr lang="en-US" sz="3200" dirty="0"/>
          </a:p>
          <a:p>
            <a:pPr>
              <a:spcBef>
                <a:spcPts val="600"/>
              </a:spcBef>
            </a:pPr>
            <a:r>
              <a:rPr lang="en-US" sz="3300" dirty="0"/>
              <a:t>Required variables</a:t>
            </a:r>
          </a:p>
          <a:p>
            <a:pPr lvl="1"/>
            <a:r>
              <a:rPr lang="en-US" sz="2600" dirty="0"/>
              <a:t>The usual ones </a:t>
            </a:r>
          </a:p>
          <a:p>
            <a:pPr marL="458470" lvl="1" indent="0">
              <a:buNone/>
            </a:pPr>
            <a:endParaRPr lang="en-US" sz="2600" dirty="0"/>
          </a:p>
          <a:p>
            <a:pPr>
              <a:spcBef>
                <a:spcPts val="600"/>
              </a:spcBef>
            </a:pPr>
            <a:r>
              <a:rPr lang="en-US" sz="3300" dirty="0"/>
              <a:t>Expected variables </a:t>
            </a:r>
          </a:p>
          <a:p>
            <a:pPr lvl="1">
              <a:spcBef>
                <a:spcPts val="1200"/>
              </a:spcBef>
            </a:pPr>
            <a:r>
              <a:rPr lang="en-US" sz="2600" dirty="0"/>
              <a:t>OEORRES/U, QSSTRES/N/U, OELOC, OELAT, OEMETHOD, OELOBXFL, VISITNUM, OEDTC, OEDY, </a:t>
            </a:r>
          </a:p>
          <a:p>
            <a:pPr lvl="1"/>
            <a:r>
              <a:rPr lang="en-US" sz="2600" dirty="0"/>
              <a:t>OELOC may be ‘EYE’ or part of an eye (RETINA, CORNEA etc.)</a:t>
            </a:r>
          </a:p>
          <a:p>
            <a:pPr lvl="1"/>
            <a:r>
              <a:rPr lang="en-US" sz="2600" dirty="0"/>
              <a:t>OELAT can be ‘LEFT’ ‘RIGHT’ ‘BILATERAL’ </a:t>
            </a:r>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Ophthalmic Examinations </a:t>
            </a:r>
            <a:r>
              <a:rPr lang="en-US" sz="1600" dirty="0"/>
              <a:t>(OE)</a:t>
            </a:r>
          </a:p>
          <a:p>
            <a:endParaRPr lang="en-GB" b="1" dirty="0"/>
          </a:p>
        </p:txBody>
      </p:sp>
    </p:spTree>
    <p:extLst>
      <p:ext uri="{BB962C8B-B14F-4D97-AF65-F5344CB8AC3E}">
        <p14:creationId xmlns:p14="http://schemas.microsoft.com/office/powerpoint/2010/main" val="439058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5" name="Content Placeholder 4"/>
          <p:cNvSpPr>
            <a:spLocks noGrp="1"/>
          </p:cNvSpPr>
          <p:nvPr>
            <p:ph idx="1"/>
          </p:nvPr>
        </p:nvSpPr>
        <p:spPr>
          <a:xfrm>
            <a:off x="363537" y="1140737"/>
            <a:ext cx="8410575" cy="4746496"/>
          </a:xfrm>
        </p:spPr>
        <p:txBody>
          <a:bodyPr>
            <a:normAutofit/>
          </a:bodyPr>
          <a:lstStyle/>
          <a:p>
            <a:pPr>
              <a:spcBef>
                <a:spcPts val="1800"/>
              </a:spcBef>
            </a:pPr>
            <a:r>
              <a:rPr lang="en-US" sz="2300" dirty="0"/>
              <a:t>Assumptions</a:t>
            </a:r>
          </a:p>
          <a:p>
            <a:pPr lvl="1">
              <a:spcBef>
                <a:spcPts val="1200"/>
              </a:spcBef>
            </a:pPr>
            <a:r>
              <a:rPr lang="en-US" sz="1800" dirty="0"/>
              <a:t>FOCID (Focus of Study-Specific Interest) to be added</a:t>
            </a:r>
          </a:p>
          <a:p>
            <a:pPr lvl="2">
              <a:spcBef>
                <a:spcPts val="1200"/>
              </a:spcBef>
            </a:pPr>
            <a:r>
              <a:rPr lang="en-US" sz="1700" dirty="0"/>
              <a:t>CT OEFOCUS</a:t>
            </a:r>
          </a:p>
          <a:p>
            <a:pPr lvl="3">
              <a:spcBef>
                <a:spcPts val="600"/>
              </a:spcBef>
            </a:pPr>
            <a:r>
              <a:rPr lang="en-US" sz="1700" dirty="0"/>
              <a:t>OD (Oculus Dexter = right eye)</a:t>
            </a:r>
          </a:p>
          <a:p>
            <a:pPr lvl="3">
              <a:spcBef>
                <a:spcPts val="600"/>
              </a:spcBef>
            </a:pPr>
            <a:r>
              <a:rPr lang="en-US" sz="1700" dirty="0"/>
              <a:t>OS (Oculus Sinister = left eye)</a:t>
            </a:r>
          </a:p>
          <a:p>
            <a:pPr lvl="3">
              <a:spcBef>
                <a:spcPts val="600"/>
              </a:spcBef>
            </a:pPr>
            <a:r>
              <a:rPr lang="en-US" sz="1700" dirty="0"/>
              <a:t>OU (Oculus Uterque = both eye) </a:t>
            </a:r>
          </a:p>
          <a:p>
            <a:pPr lvl="2">
              <a:spcBef>
                <a:spcPts val="1200"/>
              </a:spcBef>
            </a:pPr>
            <a:r>
              <a:rPr lang="en-US" sz="1700" dirty="0"/>
              <a:t>Added to any subject –level finding, intervention or event datasets related to the eyes. </a:t>
            </a:r>
          </a:p>
          <a:p>
            <a:pPr marL="868680" lvl="2" indent="0">
              <a:buNone/>
            </a:pPr>
            <a:endParaRPr lang="en-US" dirty="0"/>
          </a:p>
          <a:p>
            <a:pPr lvl="1">
              <a:spcBef>
                <a:spcPts val="1200"/>
              </a:spcBef>
            </a:pPr>
            <a:r>
              <a:rPr lang="en-US" sz="1800" dirty="0"/>
              <a:t>Generally not used: --MODIFY, --POS, --BODSYS, --ORREF, --STREFC, --STREFN, --LEAD, --FAST, --TOX, --TOXGR, --LLOQ, --ULOQ</a:t>
            </a:r>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Ophthalmic Examinations </a:t>
            </a:r>
            <a:r>
              <a:rPr lang="en-US" sz="1600" dirty="0"/>
              <a:t>(OE)</a:t>
            </a:r>
          </a:p>
          <a:p>
            <a:endParaRPr lang="en-GB" b="1" dirty="0"/>
          </a:p>
        </p:txBody>
      </p:sp>
    </p:spTree>
    <p:extLst>
      <p:ext uri="{BB962C8B-B14F-4D97-AF65-F5344CB8AC3E}">
        <p14:creationId xmlns:p14="http://schemas.microsoft.com/office/powerpoint/2010/main" val="583998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Ophthalmic Examinations </a:t>
            </a:r>
            <a:r>
              <a:rPr lang="en-US" sz="1600" dirty="0"/>
              <a:t>(OE)</a:t>
            </a:r>
          </a:p>
          <a:p>
            <a:endParaRPr lang="en-GB" b="1" dirty="0"/>
          </a:p>
        </p:txBody>
      </p:sp>
      <p:sp>
        <p:nvSpPr>
          <p:cNvPr id="7" name="Content Placeholder 2">
            <a:extLst>
              <a:ext uri="{FF2B5EF4-FFF2-40B4-BE49-F238E27FC236}">
                <a16:creationId xmlns:a16="http://schemas.microsoft.com/office/drawing/2014/main" id="{5B0B2A12-B4A7-4EE2-BD20-F468F28B59C5}"/>
              </a:ext>
            </a:extLst>
          </p:cNvPr>
          <p:cNvSpPr>
            <a:spLocks noGrp="1"/>
          </p:cNvSpPr>
          <p:nvPr>
            <p:ph idx="1"/>
          </p:nvPr>
        </p:nvSpPr>
        <p:spPr>
          <a:xfrm>
            <a:off x="97073" y="1175300"/>
            <a:ext cx="8417028" cy="1667188"/>
          </a:xfrm>
        </p:spPr>
        <p:txBody>
          <a:bodyPr>
            <a:normAutofit/>
          </a:bodyPr>
          <a:lstStyle/>
          <a:p>
            <a:pPr marL="0" indent="0">
              <a:buNone/>
            </a:pPr>
            <a:r>
              <a:rPr lang="en-US" sz="2000" dirty="0"/>
              <a:t>Example 1</a:t>
            </a:r>
          </a:p>
          <a:p>
            <a:pPr>
              <a:spcBef>
                <a:spcPts val="600"/>
              </a:spcBef>
            </a:pPr>
            <a:r>
              <a:rPr lang="en-US" sz="1700" dirty="0"/>
              <a:t>general anterior segment examination performed on each eye at one visit, with the purpose of evaluating general abnormalities.</a:t>
            </a:r>
          </a:p>
          <a:p>
            <a:pPr>
              <a:spcBef>
                <a:spcPts val="600"/>
              </a:spcBef>
            </a:pPr>
            <a:r>
              <a:rPr lang="en-US" sz="1700" dirty="0"/>
              <a:t>Multiple directions explained further in SUPPOE</a:t>
            </a:r>
          </a:p>
        </p:txBody>
      </p:sp>
      <p:graphicFrame>
        <p:nvGraphicFramePr>
          <p:cNvPr id="13" name="Object 12">
            <a:extLst>
              <a:ext uri="{FF2B5EF4-FFF2-40B4-BE49-F238E27FC236}">
                <a16:creationId xmlns:a16="http://schemas.microsoft.com/office/drawing/2014/main" id="{3BF9EED5-0B85-4CC1-A4A2-AFBCD83BCD29}"/>
              </a:ext>
            </a:extLst>
          </p:cNvPr>
          <p:cNvGraphicFramePr>
            <a:graphicFrameLocks noChangeAspect="1"/>
          </p:cNvGraphicFramePr>
          <p:nvPr>
            <p:extLst>
              <p:ext uri="{D42A27DB-BD31-4B8C-83A1-F6EECF244321}">
                <p14:modId xmlns:p14="http://schemas.microsoft.com/office/powerpoint/2010/main" val="4281538008"/>
              </p:ext>
            </p:extLst>
          </p:nvPr>
        </p:nvGraphicFramePr>
        <p:xfrm>
          <a:off x="97073" y="2972113"/>
          <a:ext cx="8949854" cy="1604801"/>
        </p:xfrm>
        <a:graphic>
          <a:graphicData uri="http://schemas.openxmlformats.org/presentationml/2006/ole">
            <mc:AlternateContent xmlns:mc="http://schemas.openxmlformats.org/markup-compatibility/2006">
              <mc:Choice xmlns:v="urn:schemas-microsoft-com:vml" Requires="v">
                <p:oleObj spid="_x0000_s6264" name="Worksheet" r:id="rId3" imgW="8286782" imgH="1485984" progId="Excel.Sheet.12">
                  <p:embed/>
                </p:oleObj>
              </mc:Choice>
              <mc:Fallback>
                <p:oleObj name="Worksheet" r:id="rId3" imgW="8286782" imgH="1485984" progId="Excel.Sheet.12">
                  <p:embed/>
                  <p:pic>
                    <p:nvPicPr>
                      <p:cNvPr id="0" name=""/>
                      <p:cNvPicPr/>
                      <p:nvPr/>
                    </p:nvPicPr>
                    <p:blipFill>
                      <a:blip r:embed="rId4"/>
                      <a:stretch>
                        <a:fillRect/>
                      </a:stretch>
                    </p:blipFill>
                    <p:spPr>
                      <a:xfrm>
                        <a:off x="97073" y="2972113"/>
                        <a:ext cx="8949854" cy="1604801"/>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707EE906-ED03-4D4D-A6DE-546BBB3ABC1F}"/>
              </a:ext>
            </a:extLst>
          </p:cNvPr>
          <p:cNvGraphicFramePr>
            <a:graphicFrameLocks noChangeAspect="1"/>
          </p:cNvGraphicFramePr>
          <p:nvPr>
            <p:extLst>
              <p:ext uri="{D42A27DB-BD31-4B8C-83A1-F6EECF244321}">
                <p14:modId xmlns:p14="http://schemas.microsoft.com/office/powerpoint/2010/main" val="2209697416"/>
              </p:ext>
            </p:extLst>
          </p:nvPr>
        </p:nvGraphicFramePr>
        <p:xfrm>
          <a:off x="97073" y="4706539"/>
          <a:ext cx="5511571" cy="1604801"/>
        </p:xfrm>
        <a:graphic>
          <a:graphicData uri="http://schemas.openxmlformats.org/presentationml/2006/ole">
            <mc:AlternateContent xmlns:mc="http://schemas.openxmlformats.org/markup-compatibility/2006">
              <mc:Choice xmlns:v="urn:schemas-microsoft-com:vml" Requires="v">
                <p:oleObj spid="_x0000_s6265" name="Worksheet" r:id="rId5" imgW="3990912" imgH="1162064" progId="Excel.Sheet.12">
                  <p:embed/>
                </p:oleObj>
              </mc:Choice>
              <mc:Fallback>
                <p:oleObj name="Worksheet" r:id="rId5" imgW="3990912" imgH="1162064" progId="Excel.Sheet.12">
                  <p:embed/>
                  <p:pic>
                    <p:nvPicPr>
                      <p:cNvPr id="0" name=""/>
                      <p:cNvPicPr/>
                      <p:nvPr/>
                    </p:nvPicPr>
                    <p:blipFill>
                      <a:blip r:embed="rId6"/>
                      <a:stretch>
                        <a:fillRect/>
                      </a:stretch>
                    </p:blipFill>
                    <p:spPr>
                      <a:xfrm>
                        <a:off x="97073" y="4706539"/>
                        <a:ext cx="5511571" cy="1604801"/>
                      </a:xfrm>
                      <a:prstGeom prst="rect">
                        <a:avLst/>
                      </a:prstGeom>
                    </p:spPr>
                  </p:pic>
                </p:oleObj>
              </mc:Fallback>
            </mc:AlternateContent>
          </a:graphicData>
        </a:graphic>
      </p:graphicFrame>
    </p:spTree>
    <p:extLst>
      <p:ext uri="{BB962C8B-B14F-4D97-AF65-F5344CB8AC3E}">
        <p14:creationId xmlns:p14="http://schemas.microsoft.com/office/powerpoint/2010/main" val="4103664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Ophthalmic Examinations </a:t>
            </a:r>
            <a:r>
              <a:rPr lang="en-US" sz="1600" dirty="0"/>
              <a:t>(OE)</a:t>
            </a:r>
          </a:p>
          <a:p>
            <a:endParaRPr lang="en-GB" b="1" dirty="0"/>
          </a:p>
        </p:txBody>
      </p:sp>
      <p:sp>
        <p:nvSpPr>
          <p:cNvPr id="10" name="Content Placeholder 2">
            <a:extLst>
              <a:ext uri="{FF2B5EF4-FFF2-40B4-BE49-F238E27FC236}">
                <a16:creationId xmlns:a16="http://schemas.microsoft.com/office/drawing/2014/main" id="{0B916E93-2759-4EBE-8A06-D4A9D1598783}"/>
              </a:ext>
            </a:extLst>
          </p:cNvPr>
          <p:cNvSpPr>
            <a:spLocks noGrp="1"/>
          </p:cNvSpPr>
          <p:nvPr>
            <p:ph idx="1"/>
          </p:nvPr>
        </p:nvSpPr>
        <p:spPr>
          <a:xfrm>
            <a:off x="98322" y="1143001"/>
            <a:ext cx="8417028" cy="1663843"/>
          </a:xfrm>
        </p:spPr>
        <p:txBody>
          <a:bodyPr>
            <a:normAutofit/>
          </a:bodyPr>
          <a:lstStyle/>
          <a:p>
            <a:pPr marL="0" indent="0">
              <a:buNone/>
            </a:pPr>
            <a:r>
              <a:rPr lang="en-US" sz="2000" dirty="0"/>
              <a:t>Example 2</a:t>
            </a:r>
          </a:p>
          <a:p>
            <a:pPr>
              <a:spcBef>
                <a:spcPts val="600"/>
              </a:spcBef>
            </a:pPr>
            <a:r>
              <a:rPr lang="en-US" sz="1600" dirty="0"/>
              <a:t>Partial results of the macula examination</a:t>
            </a:r>
          </a:p>
          <a:p>
            <a:pPr>
              <a:spcBef>
                <a:spcPts val="600"/>
              </a:spcBef>
            </a:pPr>
            <a:r>
              <a:rPr lang="en-US" sz="1600" dirty="0"/>
              <a:t>The use of the PR domain to represent the Optical Coherence Tomography (OCT) procedure details</a:t>
            </a:r>
          </a:p>
          <a:p>
            <a:pPr>
              <a:spcBef>
                <a:spcPts val="600"/>
              </a:spcBef>
            </a:pPr>
            <a:r>
              <a:rPr lang="en-US" sz="1600" dirty="0"/>
              <a:t>The relationship between the OE and PR domains in the RELREC dataset.</a:t>
            </a:r>
          </a:p>
          <a:p>
            <a:pPr marL="458470" lvl="1" indent="0">
              <a:buNone/>
            </a:pPr>
            <a:endParaRPr lang="en-US" dirty="0"/>
          </a:p>
        </p:txBody>
      </p:sp>
      <p:graphicFrame>
        <p:nvGraphicFramePr>
          <p:cNvPr id="15" name="Object 14">
            <a:extLst>
              <a:ext uri="{FF2B5EF4-FFF2-40B4-BE49-F238E27FC236}">
                <a16:creationId xmlns:a16="http://schemas.microsoft.com/office/drawing/2014/main" id="{E4901D31-2B84-4F2E-81BF-8DCAAE5E2312}"/>
              </a:ext>
            </a:extLst>
          </p:cNvPr>
          <p:cNvGraphicFramePr>
            <a:graphicFrameLocks noChangeAspect="1"/>
          </p:cNvGraphicFramePr>
          <p:nvPr/>
        </p:nvGraphicFramePr>
        <p:xfrm>
          <a:off x="83158" y="2806844"/>
          <a:ext cx="8962520" cy="1188000"/>
        </p:xfrm>
        <a:graphic>
          <a:graphicData uri="http://schemas.openxmlformats.org/presentationml/2006/ole">
            <mc:AlternateContent xmlns:mc="http://schemas.openxmlformats.org/markup-compatibility/2006">
              <mc:Choice xmlns:v="urn:schemas-microsoft-com:vml" Requires="v">
                <p:oleObj spid="_x0000_s7347" name="Worksheet" r:id="rId3" imgW="9486833" imgH="1257431" progId="Excel.Sheet.12">
                  <p:embed/>
                </p:oleObj>
              </mc:Choice>
              <mc:Fallback>
                <p:oleObj name="Worksheet" r:id="rId3" imgW="9486833" imgH="1257431" progId="Excel.Sheet.12">
                  <p:embed/>
                  <p:pic>
                    <p:nvPicPr>
                      <p:cNvPr id="15" name="Object 14">
                        <a:extLst>
                          <a:ext uri="{FF2B5EF4-FFF2-40B4-BE49-F238E27FC236}">
                            <a16:creationId xmlns:a16="http://schemas.microsoft.com/office/drawing/2014/main" id="{E4901D31-2B84-4F2E-81BF-8DCAAE5E2312}"/>
                          </a:ext>
                        </a:extLst>
                      </p:cNvPr>
                      <p:cNvPicPr/>
                      <p:nvPr/>
                    </p:nvPicPr>
                    <p:blipFill>
                      <a:blip r:embed="rId4"/>
                      <a:stretch>
                        <a:fillRect/>
                      </a:stretch>
                    </p:blipFill>
                    <p:spPr>
                      <a:xfrm>
                        <a:off x="83158" y="2806844"/>
                        <a:ext cx="8962520" cy="118800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1A6BF331-2529-440C-8513-BF8B6484ADD9}"/>
              </a:ext>
            </a:extLst>
          </p:cNvPr>
          <p:cNvGraphicFramePr>
            <a:graphicFrameLocks noChangeAspect="1"/>
          </p:cNvGraphicFramePr>
          <p:nvPr>
            <p:extLst>
              <p:ext uri="{D42A27DB-BD31-4B8C-83A1-F6EECF244321}">
                <p14:modId xmlns:p14="http://schemas.microsoft.com/office/powerpoint/2010/main" val="76979500"/>
              </p:ext>
            </p:extLst>
          </p:nvPr>
        </p:nvGraphicFramePr>
        <p:xfrm>
          <a:off x="98322" y="3963157"/>
          <a:ext cx="8432192" cy="1567588"/>
        </p:xfrm>
        <a:graphic>
          <a:graphicData uri="http://schemas.openxmlformats.org/presentationml/2006/ole">
            <mc:AlternateContent xmlns:mc="http://schemas.openxmlformats.org/markup-compatibility/2006">
              <mc:Choice xmlns:v="urn:schemas-microsoft-com:vml" Requires="v">
                <p:oleObj spid="_x0000_s7348" name="Worksheet" r:id="rId5" imgW="7839024" imgH="1457366" progId="Excel.Sheet.12">
                  <p:embed/>
                </p:oleObj>
              </mc:Choice>
              <mc:Fallback>
                <p:oleObj name="Worksheet" r:id="rId5" imgW="7839024" imgH="1457366" progId="Excel.Sheet.12">
                  <p:embed/>
                  <p:pic>
                    <p:nvPicPr>
                      <p:cNvPr id="16" name="Object 15">
                        <a:extLst>
                          <a:ext uri="{FF2B5EF4-FFF2-40B4-BE49-F238E27FC236}">
                            <a16:creationId xmlns:a16="http://schemas.microsoft.com/office/drawing/2014/main" id="{1A6BF331-2529-440C-8513-BF8B6484ADD9}"/>
                          </a:ext>
                        </a:extLst>
                      </p:cNvPr>
                      <p:cNvPicPr/>
                      <p:nvPr/>
                    </p:nvPicPr>
                    <p:blipFill>
                      <a:blip r:embed="rId6"/>
                      <a:stretch>
                        <a:fillRect/>
                      </a:stretch>
                    </p:blipFill>
                    <p:spPr>
                      <a:xfrm>
                        <a:off x="98322" y="3963157"/>
                        <a:ext cx="8432192" cy="1567588"/>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3D240CA-228C-44B9-9CDB-3CF4D42BEEFB}"/>
              </a:ext>
            </a:extLst>
          </p:cNvPr>
          <p:cNvGraphicFramePr>
            <a:graphicFrameLocks noChangeAspect="1"/>
          </p:cNvGraphicFramePr>
          <p:nvPr>
            <p:extLst>
              <p:ext uri="{D42A27DB-BD31-4B8C-83A1-F6EECF244321}">
                <p14:modId xmlns:p14="http://schemas.microsoft.com/office/powerpoint/2010/main" val="1573879490"/>
              </p:ext>
            </p:extLst>
          </p:nvPr>
        </p:nvGraphicFramePr>
        <p:xfrm>
          <a:off x="98322" y="5499057"/>
          <a:ext cx="4181612" cy="856475"/>
        </p:xfrm>
        <a:graphic>
          <a:graphicData uri="http://schemas.openxmlformats.org/presentationml/2006/ole">
            <mc:AlternateContent xmlns:mc="http://schemas.openxmlformats.org/markup-compatibility/2006">
              <mc:Choice xmlns:v="urn:schemas-microsoft-com:vml" Requires="v">
                <p:oleObj spid="_x0000_s7349" name="Worksheet" r:id="rId7" imgW="3952959" imgH="809738" progId="Excel.Sheet.12">
                  <p:embed/>
                </p:oleObj>
              </mc:Choice>
              <mc:Fallback>
                <p:oleObj name="Worksheet" r:id="rId7" imgW="3952959" imgH="809738" progId="Excel.Sheet.12">
                  <p:embed/>
                  <p:pic>
                    <p:nvPicPr>
                      <p:cNvPr id="17" name="Object 16">
                        <a:extLst>
                          <a:ext uri="{FF2B5EF4-FFF2-40B4-BE49-F238E27FC236}">
                            <a16:creationId xmlns:a16="http://schemas.microsoft.com/office/drawing/2014/main" id="{63D240CA-228C-44B9-9CDB-3CF4D42BEEFB}"/>
                          </a:ext>
                        </a:extLst>
                      </p:cNvPr>
                      <p:cNvPicPr/>
                      <p:nvPr/>
                    </p:nvPicPr>
                    <p:blipFill>
                      <a:blip r:embed="rId8"/>
                      <a:stretch>
                        <a:fillRect/>
                      </a:stretch>
                    </p:blipFill>
                    <p:spPr>
                      <a:xfrm>
                        <a:off x="98322" y="5499057"/>
                        <a:ext cx="4181612" cy="856475"/>
                      </a:xfrm>
                      <a:prstGeom prst="rect">
                        <a:avLst/>
                      </a:prstGeom>
                    </p:spPr>
                  </p:pic>
                </p:oleObj>
              </mc:Fallback>
            </mc:AlternateContent>
          </a:graphicData>
        </a:graphic>
      </p:graphicFrame>
    </p:spTree>
    <p:extLst>
      <p:ext uri="{BB962C8B-B14F-4D97-AF65-F5344CB8AC3E}">
        <p14:creationId xmlns:p14="http://schemas.microsoft.com/office/powerpoint/2010/main" val="1446471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Ophthalmic Examinations </a:t>
            </a:r>
            <a:r>
              <a:rPr lang="en-US" sz="1600" dirty="0"/>
              <a:t>(OE)</a:t>
            </a:r>
          </a:p>
          <a:p>
            <a:endParaRPr lang="en-GB" b="1" dirty="0"/>
          </a:p>
        </p:txBody>
      </p:sp>
      <p:sp>
        <p:nvSpPr>
          <p:cNvPr id="10" name="Content Placeholder 2">
            <a:extLst>
              <a:ext uri="{FF2B5EF4-FFF2-40B4-BE49-F238E27FC236}">
                <a16:creationId xmlns:a16="http://schemas.microsoft.com/office/drawing/2014/main" id="{0B916E93-2759-4EBE-8A06-D4A9D1598783}"/>
              </a:ext>
            </a:extLst>
          </p:cNvPr>
          <p:cNvSpPr>
            <a:spLocks noGrp="1"/>
          </p:cNvSpPr>
          <p:nvPr>
            <p:ph idx="1"/>
          </p:nvPr>
        </p:nvSpPr>
        <p:spPr>
          <a:xfrm>
            <a:off x="98322" y="1143001"/>
            <a:ext cx="8417028" cy="1663843"/>
          </a:xfrm>
        </p:spPr>
        <p:txBody>
          <a:bodyPr>
            <a:normAutofit fontScale="92500" lnSpcReduction="10000"/>
          </a:bodyPr>
          <a:lstStyle/>
          <a:p>
            <a:pPr marL="0" indent="0">
              <a:buNone/>
            </a:pPr>
            <a:r>
              <a:rPr lang="en-US" sz="2200" dirty="0"/>
              <a:t>Example 3</a:t>
            </a:r>
          </a:p>
          <a:p>
            <a:pPr>
              <a:spcBef>
                <a:spcPts val="600"/>
              </a:spcBef>
            </a:pPr>
            <a:r>
              <a:rPr lang="en-US" sz="1700" dirty="0"/>
              <a:t>subject's comfort of a lubricant eye drop for keratoconjunctivitis sicca (dry eye) on a numeric scale (i.e., 1 to 10 with 1 meaning most comfortable and 10 meaning most uncomfortable).</a:t>
            </a:r>
          </a:p>
          <a:p>
            <a:pPr>
              <a:spcBef>
                <a:spcPts val="600"/>
              </a:spcBef>
            </a:pPr>
            <a:r>
              <a:rPr lang="en-US" sz="1700" dirty="0"/>
              <a:t>Adverse events affecting the eyes The relationship between the OE and PR domains in the RELREC dataset.</a:t>
            </a:r>
          </a:p>
          <a:p>
            <a:pPr marL="458470" lvl="1" indent="0">
              <a:buNone/>
            </a:pPr>
            <a:endParaRPr lang="en-US" dirty="0"/>
          </a:p>
        </p:txBody>
      </p:sp>
      <p:graphicFrame>
        <p:nvGraphicFramePr>
          <p:cNvPr id="9" name="Object 8">
            <a:extLst>
              <a:ext uri="{FF2B5EF4-FFF2-40B4-BE49-F238E27FC236}">
                <a16:creationId xmlns:a16="http://schemas.microsoft.com/office/drawing/2014/main" id="{33C82E68-839C-4889-BFCD-7A040CE79097}"/>
              </a:ext>
            </a:extLst>
          </p:cNvPr>
          <p:cNvGraphicFramePr>
            <a:graphicFrameLocks noChangeAspect="1"/>
          </p:cNvGraphicFramePr>
          <p:nvPr/>
        </p:nvGraphicFramePr>
        <p:xfrm>
          <a:off x="132503" y="4226479"/>
          <a:ext cx="8696637" cy="817941"/>
        </p:xfrm>
        <a:graphic>
          <a:graphicData uri="http://schemas.openxmlformats.org/presentationml/2006/ole">
            <mc:AlternateContent xmlns:mc="http://schemas.openxmlformats.org/markup-compatibility/2006">
              <mc:Choice xmlns:v="urn:schemas-microsoft-com:vml" Requires="v">
                <p:oleObj spid="_x0000_s8371" name="Worksheet" r:id="rId3" imgW="6886592" imgH="647628" progId="Excel.Sheet.12">
                  <p:embed/>
                </p:oleObj>
              </mc:Choice>
              <mc:Fallback>
                <p:oleObj name="Worksheet" r:id="rId3" imgW="6886592" imgH="647628" progId="Excel.Sheet.12">
                  <p:embed/>
                  <p:pic>
                    <p:nvPicPr>
                      <p:cNvPr id="9" name="Object 8">
                        <a:extLst>
                          <a:ext uri="{FF2B5EF4-FFF2-40B4-BE49-F238E27FC236}">
                            <a16:creationId xmlns:a16="http://schemas.microsoft.com/office/drawing/2014/main" id="{33C82E68-839C-4889-BFCD-7A040CE79097}"/>
                          </a:ext>
                        </a:extLst>
                      </p:cNvPr>
                      <p:cNvPicPr/>
                      <p:nvPr/>
                    </p:nvPicPr>
                    <p:blipFill>
                      <a:blip r:embed="rId4"/>
                      <a:stretch>
                        <a:fillRect/>
                      </a:stretch>
                    </p:blipFill>
                    <p:spPr>
                      <a:xfrm>
                        <a:off x="132503" y="4226479"/>
                        <a:ext cx="8696637" cy="817941"/>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A7F47CB5-8481-4F55-A668-19E0B9ED1C9E}"/>
              </a:ext>
            </a:extLst>
          </p:cNvPr>
          <p:cNvGraphicFramePr>
            <a:graphicFrameLocks noChangeAspect="1"/>
          </p:cNvGraphicFramePr>
          <p:nvPr/>
        </p:nvGraphicFramePr>
        <p:xfrm>
          <a:off x="132503" y="5101882"/>
          <a:ext cx="8562099" cy="1180212"/>
        </p:xfrm>
        <a:graphic>
          <a:graphicData uri="http://schemas.openxmlformats.org/presentationml/2006/ole">
            <mc:AlternateContent xmlns:mc="http://schemas.openxmlformats.org/markup-compatibility/2006">
              <mc:Choice xmlns:v="urn:schemas-microsoft-com:vml" Requires="v">
                <p:oleObj spid="_x0000_s8372" name="Worksheet" r:id="rId5" imgW="7324641" imgH="1009673" progId="Excel.Sheet.12">
                  <p:embed/>
                </p:oleObj>
              </mc:Choice>
              <mc:Fallback>
                <p:oleObj name="Worksheet" r:id="rId5" imgW="7324641" imgH="1009673" progId="Excel.Sheet.12">
                  <p:embed/>
                  <p:pic>
                    <p:nvPicPr>
                      <p:cNvPr id="11" name="Object 10">
                        <a:extLst>
                          <a:ext uri="{FF2B5EF4-FFF2-40B4-BE49-F238E27FC236}">
                            <a16:creationId xmlns:a16="http://schemas.microsoft.com/office/drawing/2014/main" id="{A7F47CB5-8481-4F55-A668-19E0B9ED1C9E}"/>
                          </a:ext>
                        </a:extLst>
                      </p:cNvPr>
                      <p:cNvPicPr/>
                      <p:nvPr/>
                    </p:nvPicPr>
                    <p:blipFill>
                      <a:blip r:embed="rId6"/>
                      <a:stretch>
                        <a:fillRect/>
                      </a:stretch>
                    </p:blipFill>
                    <p:spPr>
                      <a:xfrm>
                        <a:off x="132503" y="5101882"/>
                        <a:ext cx="8562099" cy="1180212"/>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713C1650-32E4-4904-B626-FE15C1AB8882}"/>
              </a:ext>
            </a:extLst>
          </p:cNvPr>
          <p:cNvGraphicFramePr>
            <a:graphicFrameLocks noChangeAspect="1"/>
          </p:cNvGraphicFramePr>
          <p:nvPr/>
        </p:nvGraphicFramePr>
        <p:xfrm>
          <a:off x="132503" y="2719387"/>
          <a:ext cx="8810625" cy="1419225"/>
        </p:xfrm>
        <a:graphic>
          <a:graphicData uri="http://schemas.openxmlformats.org/presentationml/2006/ole">
            <mc:AlternateContent xmlns:mc="http://schemas.openxmlformats.org/markup-compatibility/2006">
              <mc:Choice xmlns:v="urn:schemas-microsoft-com:vml" Requires="v">
                <p:oleObj spid="_x0000_s8373" name="Worksheet" r:id="rId7" imgW="8810608" imgH="1419270" progId="Excel.Sheet.12">
                  <p:embed/>
                </p:oleObj>
              </mc:Choice>
              <mc:Fallback>
                <p:oleObj name="Worksheet" r:id="rId7" imgW="8810608" imgH="1419270" progId="Excel.Sheet.12">
                  <p:embed/>
                  <p:pic>
                    <p:nvPicPr>
                      <p:cNvPr id="3" name="Object 2">
                        <a:extLst>
                          <a:ext uri="{FF2B5EF4-FFF2-40B4-BE49-F238E27FC236}">
                            <a16:creationId xmlns:a16="http://schemas.microsoft.com/office/drawing/2014/main" id="{713C1650-32E4-4904-B626-FE15C1AB8882}"/>
                          </a:ext>
                        </a:extLst>
                      </p:cNvPr>
                      <p:cNvPicPr/>
                      <p:nvPr/>
                    </p:nvPicPr>
                    <p:blipFill>
                      <a:blip r:embed="rId8"/>
                      <a:stretch>
                        <a:fillRect/>
                      </a:stretch>
                    </p:blipFill>
                    <p:spPr>
                      <a:xfrm>
                        <a:off x="132503" y="2719387"/>
                        <a:ext cx="8810625" cy="1419225"/>
                      </a:xfrm>
                      <a:prstGeom prst="rect">
                        <a:avLst/>
                      </a:prstGeom>
                    </p:spPr>
                  </p:pic>
                </p:oleObj>
              </mc:Fallback>
            </mc:AlternateContent>
          </a:graphicData>
        </a:graphic>
      </p:graphicFrame>
    </p:spTree>
    <p:extLst>
      <p:ext uri="{BB962C8B-B14F-4D97-AF65-F5344CB8AC3E}">
        <p14:creationId xmlns:p14="http://schemas.microsoft.com/office/powerpoint/2010/main" val="127119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77B9C9-624F-4C5F-AD6D-163301066C1D}"/>
              </a:ext>
            </a:extLst>
          </p:cNvPr>
          <p:cNvSpPr>
            <a:spLocks noGrp="1"/>
          </p:cNvSpPr>
          <p:nvPr>
            <p:ph type="body" sz="quarter" idx="12"/>
          </p:nvPr>
        </p:nvSpPr>
        <p:spPr>
          <a:xfrm>
            <a:off x="638175" y="1849437"/>
            <a:ext cx="7867650" cy="3159125"/>
          </a:xfrm>
        </p:spPr>
        <p:txBody>
          <a:bodyPr/>
          <a:lstStyle/>
          <a:p>
            <a:pPr>
              <a:lnSpc>
                <a:spcPct val="100000"/>
              </a:lnSpc>
              <a:spcBef>
                <a:spcPts val="0"/>
              </a:spcBef>
            </a:pPr>
            <a:r>
              <a:rPr lang="en-US" b="1" dirty="0"/>
              <a:t>Respiratory  Domain (RE)</a:t>
            </a:r>
            <a:endParaRPr lang="en-US" dirty="0"/>
          </a:p>
        </p:txBody>
      </p:sp>
    </p:spTree>
    <p:extLst>
      <p:ext uri="{BB962C8B-B14F-4D97-AF65-F5344CB8AC3E}">
        <p14:creationId xmlns:p14="http://schemas.microsoft.com/office/powerpoint/2010/main" val="2941019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a:t>
            </a:r>
            <a:endParaRPr lang="en-GB" sz="1400" dirty="0"/>
          </a:p>
        </p:txBody>
      </p:sp>
      <p:sp>
        <p:nvSpPr>
          <p:cNvPr id="5" name="Content Placeholder 4"/>
          <p:cNvSpPr>
            <a:spLocks noGrp="1"/>
          </p:cNvSpPr>
          <p:nvPr>
            <p:ph idx="1"/>
          </p:nvPr>
        </p:nvSpPr>
        <p:spPr>
          <a:xfrm>
            <a:off x="363537" y="1140737"/>
            <a:ext cx="8410575" cy="5182242"/>
          </a:xfrm>
        </p:spPr>
        <p:txBody>
          <a:bodyPr>
            <a:normAutofit fontScale="70000" lnSpcReduction="20000"/>
          </a:bodyPr>
          <a:lstStyle/>
          <a:p>
            <a:pPr>
              <a:spcBef>
                <a:spcPts val="600"/>
              </a:spcBef>
            </a:pPr>
            <a:r>
              <a:rPr lang="en-US" sz="3300" dirty="0"/>
              <a:t>Contains physiological and morphological findings</a:t>
            </a:r>
            <a:endParaRPr lang="en-US" sz="3200" dirty="0"/>
          </a:p>
          <a:p>
            <a:pPr lvl="1"/>
            <a:r>
              <a:rPr lang="en-US" sz="2600" dirty="0"/>
              <a:t>related to the respiratory system</a:t>
            </a:r>
          </a:p>
          <a:p>
            <a:pPr lvl="1"/>
            <a:r>
              <a:rPr lang="en-US" sz="2600" dirty="0"/>
              <a:t>including the organs that are involved in breathing such as the nose, throat, larynx, trachea, bronchia and lungs</a:t>
            </a:r>
          </a:p>
          <a:p>
            <a:r>
              <a:rPr lang="en-US" sz="3300" dirty="0"/>
              <a:t>One record per subject, finding or result, timepoint, visit</a:t>
            </a:r>
          </a:p>
          <a:p>
            <a:r>
              <a:rPr lang="en-US" sz="3300" dirty="0"/>
              <a:t>Required variables</a:t>
            </a:r>
          </a:p>
          <a:p>
            <a:pPr lvl="1"/>
            <a:r>
              <a:rPr lang="en-US" sz="2600" dirty="0"/>
              <a:t>The usual ones </a:t>
            </a:r>
          </a:p>
          <a:p>
            <a:r>
              <a:rPr lang="en-US" sz="3300" dirty="0"/>
              <a:t>Expected variables </a:t>
            </a:r>
          </a:p>
          <a:p>
            <a:pPr lvl="1"/>
            <a:r>
              <a:rPr lang="en-US" sz="2600" dirty="0"/>
              <a:t>REORRES, RESTRESC, RELOBXFL, VISITNUM</a:t>
            </a:r>
          </a:p>
          <a:p>
            <a:r>
              <a:rPr lang="en-US" sz="3300" dirty="0"/>
              <a:t>Assumptions:</a:t>
            </a:r>
          </a:p>
          <a:p>
            <a:pPr lvl="1"/>
            <a:r>
              <a:rPr lang="en-US" sz="2600" dirty="0"/>
              <a:t>Results/ findings of a respiratory diagnostic procedure (e.g. spirometry)</a:t>
            </a:r>
          </a:p>
          <a:p>
            <a:pPr lvl="1"/>
            <a:r>
              <a:rPr lang="en-US" sz="2600" dirty="0"/>
              <a:t>Conduct of the procedure(s), if collected, belongs to PR. </a:t>
            </a:r>
          </a:p>
          <a:p>
            <a:pPr lvl="1"/>
            <a:r>
              <a:rPr lang="en-US" sz="2600" dirty="0"/>
              <a:t>Data about device belongs to </a:t>
            </a:r>
          </a:p>
          <a:p>
            <a:pPr lvl="2"/>
            <a:r>
              <a:rPr lang="en-US" sz="2200" dirty="0"/>
              <a:t>the device domains</a:t>
            </a:r>
          </a:p>
          <a:p>
            <a:pPr lvl="2"/>
            <a:r>
              <a:rPr lang="en-US" sz="2200" dirty="0"/>
              <a:t>requires </a:t>
            </a:r>
            <a:r>
              <a:rPr lang="en-US" dirty="0"/>
              <a:t>SPDEVID to be added to RE</a:t>
            </a:r>
          </a:p>
          <a:p>
            <a:pPr lvl="1"/>
            <a:r>
              <a:rPr lang="en-US" sz="2600" dirty="0"/>
              <a:t>Generally not used: </a:t>
            </a:r>
            <a:r>
              <a:rPr lang="en-US" dirty="0"/>
              <a:t>--MODIFY, --BODSYS, and --FAST</a:t>
            </a:r>
            <a:endParaRPr lang="en-US" sz="2600" dirty="0"/>
          </a:p>
          <a:p>
            <a:pPr lvl="1"/>
            <a:endParaRPr lang="en-US" sz="2600" dirty="0"/>
          </a:p>
          <a:p>
            <a:pPr lvl="1"/>
            <a:endParaRPr lang="de-DE" dirty="0"/>
          </a:p>
          <a:p>
            <a:pPr marL="868680" lvl="2" indent="0">
              <a:buNone/>
            </a:pPr>
            <a:endParaRPr lang="de-DE" dirty="0"/>
          </a:p>
          <a:p>
            <a:endParaRPr lang="en-US"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Respiratory  Domain (RE)</a:t>
            </a:r>
            <a:endParaRPr lang="en-US" sz="1600" dirty="0"/>
          </a:p>
          <a:p>
            <a:endParaRPr lang="en-GB" b="1" dirty="0"/>
          </a:p>
        </p:txBody>
      </p:sp>
    </p:spTree>
    <p:extLst>
      <p:ext uri="{BB962C8B-B14F-4D97-AF65-F5344CB8AC3E}">
        <p14:creationId xmlns:p14="http://schemas.microsoft.com/office/powerpoint/2010/main" val="101889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Respiratory  Domain (RE)</a:t>
            </a:r>
            <a:endParaRPr lang="en-US" sz="1600" dirty="0"/>
          </a:p>
          <a:p>
            <a:endParaRPr lang="en-GB" b="1" dirty="0"/>
          </a:p>
        </p:txBody>
      </p:sp>
      <p:sp>
        <p:nvSpPr>
          <p:cNvPr id="7" name="Content Placeholder 2">
            <a:extLst>
              <a:ext uri="{FF2B5EF4-FFF2-40B4-BE49-F238E27FC236}">
                <a16:creationId xmlns:a16="http://schemas.microsoft.com/office/drawing/2014/main" id="{5B0B2A12-B4A7-4EE2-BD20-F468F28B59C5}"/>
              </a:ext>
            </a:extLst>
          </p:cNvPr>
          <p:cNvSpPr>
            <a:spLocks noGrp="1"/>
          </p:cNvSpPr>
          <p:nvPr>
            <p:ph idx="1"/>
          </p:nvPr>
        </p:nvSpPr>
        <p:spPr>
          <a:xfrm>
            <a:off x="98322" y="1286001"/>
            <a:ext cx="8417028" cy="1513887"/>
          </a:xfrm>
        </p:spPr>
        <p:txBody>
          <a:bodyPr>
            <a:normAutofit/>
          </a:bodyPr>
          <a:lstStyle/>
          <a:p>
            <a:pPr marL="0" indent="0">
              <a:buNone/>
            </a:pPr>
            <a:r>
              <a:rPr lang="en-US" sz="2000" dirty="0"/>
              <a:t>Example 1</a:t>
            </a:r>
          </a:p>
          <a:p>
            <a:pPr>
              <a:spcBef>
                <a:spcPts val="600"/>
              </a:spcBef>
            </a:pPr>
            <a:r>
              <a:rPr lang="en-US" sz="1700" dirty="0"/>
              <a:t>Results from several spirometry tests, with either spirometer or peak flow meter. </a:t>
            </a:r>
          </a:p>
          <a:p>
            <a:pPr>
              <a:spcBef>
                <a:spcPts val="600"/>
              </a:spcBef>
            </a:pPr>
            <a:r>
              <a:rPr lang="en-US" sz="1700" dirty="0"/>
              <a:t>Best results are recorded</a:t>
            </a:r>
          </a:p>
          <a:p>
            <a:pPr>
              <a:spcBef>
                <a:spcPts val="600"/>
              </a:spcBef>
            </a:pPr>
            <a:r>
              <a:rPr lang="en-US" sz="1700" dirty="0"/>
              <a:t>Information about the device</a:t>
            </a:r>
          </a:p>
        </p:txBody>
      </p:sp>
      <p:graphicFrame>
        <p:nvGraphicFramePr>
          <p:cNvPr id="3" name="Object 2">
            <a:extLst>
              <a:ext uri="{FF2B5EF4-FFF2-40B4-BE49-F238E27FC236}">
                <a16:creationId xmlns:a16="http://schemas.microsoft.com/office/drawing/2014/main" id="{C81F9ED3-A407-4709-8A8D-38F707F5CDC8}"/>
              </a:ext>
            </a:extLst>
          </p:cNvPr>
          <p:cNvGraphicFramePr>
            <a:graphicFrameLocks noChangeAspect="1"/>
          </p:cNvGraphicFramePr>
          <p:nvPr>
            <p:extLst>
              <p:ext uri="{D42A27DB-BD31-4B8C-83A1-F6EECF244321}">
                <p14:modId xmlns:p14="http://schemas.microsoft.com/office/powerpoint/2010/main" val="1076020694"/>
              </p:ext>
            </p:extLst>
          </p:nvPr>
        </p:nvGraphicFramePr>
        <p:xfrm>
          <a:off x="167726" y="2799888"/>
          <a:ext cx="8417028" cy="1733886"/>
        </p:xfrm>
        <a:graphic>
          <a:graphicData uri="http://schemas.openxmlformats.org/presentationml/2006/ole">
            <mc:AlternateContent xmlns:mc="http://schemas.openxmlformats.org/markup-compatibility/2006">
              <mc:Choice xmlns:v="urn:schemas-microsoft-com:vml" Requires="v">
                <p:oleObj spid="_x0000_s3282" name="Worksheet" r:id="rId4" imgW="7305759" imgH="1504918" progId="Excel.Sheet.12">
                  <p:embed/>
                </p:oleObj>
              </mc:Choice>
              <mc:Fallback>
                <p:oleObj name="Worksheet" r:id="rId4" imgW="7305759" imgH="1504918" progId="Excel.Sheet.12">
                  <p:embed/>
                  <p:pic>
                    <p:nvPicPr>
                      <p:cNvPr id="0" name=""/>
                      <p:cNvPicPr/>
                      <p:nvPr/>
                    </p:nvPicPr>
                    <p:blipFill>
                      <a:blip r:embed="rId5"/>
                      <a:stretch>
                        <a:fillRect/>
                      </a:stretch>
                    </p:blipFill>
                    <p:spPr>
                      <a:xfrm>
                        <a:off x="167726" y="2799888"/>
                        <a:ext cx="8417028" cy="1733886"/>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8FDE5C9-F136-42BF-9C10-0BB657E15CC6}"/>
              </a:ext>
            </a:extLst>
          </p:cNvPr>
          <p:cNvGraphicFramePr>
            <a:graphicFrameLocks noChangeAspect="1"/>
          </p:cNvGraphicFramePr>
          <p:nvPr>
            <p:extLst>
              <p:ext uri="{D42A27DB-BD31-4B8C-83A1-F6EECF244321}">
                <p14:modId xmlns:p14="http://schemas.microsoft.com/office/powerpoint/2010/main" val="2351968308"/>
              </p:ext>
            </p:extLst>
          </p:nvPr>
        </p:nvGraphicFramePr>
        <p:xfrm>
          <a:off x="167726" y="4533774"/>
          <a:ext cx="3924300" cy="1038225"/>
        </p:xfrm>
        <a:graphic>
          <a:graphicData uri="http://schemas.openxmlformats.org/presentationml/2006/ole">
            <mc:AlternateContent xmlns:mc="http://schemas.openxmlformats.org/markup-compatibility/2006">
              <mc:Choice xmlns:v="urn:schemas-microsoft-com:vml" Requires="v">
                <p:oleObj spid="_x0000_s3283" name="Worksheet" r:id="rId6" imgW="3924367" imgH="1038313" progId="Excel.Sheet.12">
                  <p:embed/>
                </p:oleObj>
              </mc:Choice>
              <mc:Fallback>
                <p:oleObj name="Worksheet" r:id="rId6" imgW="3924367" imgH="1038313" progId="Excel.Sheet.12">
                  <p:embed/>
                  <p:pic>
                    <p:nvPicPr>
                      <p:cNvPr id="0" name=""/>
                      <p:cNvPicPr/>
                      <p:nvPr/>
                    </p:nvPicPr>
                    <p:blipFill>
                      <a:blip r:embed="rId7"/>
                      <a:stretch>
                        <a:fillRect/>
                      </a:stretch>
                    </p:blipFill>
                    <p:spPr>
                      <a:xfrm>
                        <a:off x="167726" y="4533774"/>
                        <a:ext cx="3924300" cy="103822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118796C-5C28-4FCA-A370-A9C20AAD9870}"/>
              </a:ext>
            </a:extLst>
          </p:cNvPr>
          <p:cNvGraphicFramePr>
            <a:graphicFrameLocks noChangeAspect="1"/>
          </p:cNvGraphicFramePr>
          <p:nvPr>
            <p:extLst>
              <p:ext uri="{D42A27DB-BD31-4B8C-83A1-F6EECF244321}">
                <p14:modId xmlns:p14="http://schemas.microsoft.com/office/powerpoint/2010/main" val="2066794261"/>
              </p:ext>
            </p:extLst>
          </p:nvPr>
        </p:nvGraphicFramePr>
        <p:xfrm>
          <a:off x="167726" y="5571999"/>
          <a:ext cx="6315075" cy="723900"/>
        </p:xfrm>
        <a:graphic>
          <a:graphicData uri="http://schemas.openxmlformats.org/presentationml/2006/ole">
            <mc:AlternateContent xmlns:mc="http://schemas.openxmlformats.org/markup-compatibility/2006">
              <mc:Choice xmlns:v="urn:schemas-microsoft-com:vml" Requires="v">
                <p:oleObj spid="_x0000_s3284" name="Worksheet" r:id="rId8" imgW="6315024" imgH="723820" progId="Excel.Sheet.12">
                  <p:embed/>
                </p:oleObj>
              </mc:Choice>
              <mc:Fallback>
                <p:oleObj name="Worksheet" r:id="rId8" imgW="6315024" imgH="723820" progId="Excel.Sheet.12">
                  <p:embed/>
                  <p:pic>
                    <p:nvPicPr>
                      <p:cNvPr id="0" name=""/>
                      <p:cNvPicPr/>
                      <p:nvPr/>
                    </p:nvPicPr>
                    <p:blipFill>
                      <a:blip r:embed="rId9"/>
                      <a:stretch>
                        <a:fillRect/>
                      </a:stretch>
                    </p:blipFill>
                    <p:spPr>
                      <a:xfrm>
                        <a:off x="167726" y="5571999"/>
                        <a:ext cx="6315075" cy="723900"/>
                      </a:xfrm>
                      <a:prstGeom prst="rect">
                        <a:avLst/>
                      </a:prstGeom>
                    </p:spPr>
                  </p:pic>
                </p:oleObj>
              </mc:Fallback>
            </mc:AlternateContent>
          </a:graphicData>
        </a:graphic>
      </p:graphicFrame>
    </p:spTree>
    <p:extLst>
      <p:ext uri="{BB962C8B-B14F-4D97-AF65-F5344CB8AC3E}">
        <p14:creationId xmlns:p14="http://schemas.microsoft.com/office/powerpoint/2010/main" val="3797465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Respiratory  Domain (RE)</a:t>
            </a:r>
            <a:endParaRPr lang="en-US" sz="1600" dirty="0"/>
          </a:p>
          <a:p>
            <a:endParaRPr lang="en-GB" b="1" dirty="0"/>
          </a:p>
        </p:txBody>
      </p:sp>
      <p:sp>
        <p:nvSpPr>
          <p:cNvPr id="7" name="Content Placeholder 2">
            <a:extLst>
              <a:ext uri="{FF2B5EF4-FFF2-40B4-BE49-F238E27FC236}">
                <a16:creationId xmlns:a16="http://schemas.microsoft.com/office/drawing/2014/main" id="{5B0B2A12-B4A7-4EE2-BD20-F468F28B59C5}"/>
              </a:ext>
            </a:extLst>
          </p:cNvPr>
          <p:cNvSpPr>
            <a:spLocks noGrp="1"/>
          </p:cNvSpPr>
          <p:nvPr>
            <p:ph idx="1"/>
          </p:nvPr>
        </p:nvSpPr>
        <p:spPr>
          <a:xfrm>
            <a:off x="55047" y="1155383"/>
            <a:ext cx="8417028" cy="1603699"/>
          </a:xfrm>
        </p:spPr>
        <p:txBody>
          <a:bodyPr>
            <a:normAutofit lnSpcReduction="10000"/>
          </a:bodyPr>
          <a:lstStyle/>
          <a:p>
            <a:pPr marL="0" indent="0">
              <a:buNone/>
            </a:pPr>
            <a:r>
              <a:rPr lang="en-US" sz="2000" dirty="0"/>
              <a:t>Example 2</a:t>
            </a:r>
          </a:p>
          <a:p>
            <a:pPr>
              <a:spcBef>
                <a:spcPts val="600"/>
              </a:spcBef>
            </a:pPr>
            <a:r>
              <a:rPr lang="en-US" sz="1700" dirty="0"/>
              <a:t>Results from spirometry test for which subject made 4 attempts. </a:t>
            </a:r>
          </a:p>
          <a:p>
            <a:pPr>
              <a:spcBef>
                <a:spcPts val="600"/>
              </a:spcBef>
            </a:pPr>
            <a:r>
              <a:rPr lang="en-US" sz="1700" dirty="0"/>
              <a:t>All results are collected</a:t>
            </a:r>
          </a:p>
          <a:p>
            <a:pPr>
              <a:spcBef>
                <a:spcPts val="600"/>
              </a:spcBef>
            </a:pPr>
            <a:r>
              <a:rPr lang="en-US" sz="1700" dirty="0"/>
              <a:t>Spirometry report includes indicator for the best result, inadequate result and reason for inadequate result</a:t>
            </a:r>
            <a:endParaRPr lang="en-US" sz="1600" dirty="0"/>
          </a:p>
        </p:txBody>
      </p:sp>
      <p:graphicFrame>
        <p:nvGraphicFramePr>
          <p:cNvPr id="8" name="Object 7">
            <a:extLst>
              <a:ext uri="{FF2B5EF4-FFF2-40B4-BE49-F238E27FC236}">
                <a16:creationId xmlns:a16="http://schemas.microsoft.com/office/drawing/2014/main" id="{8023307F-0E09-4DDD-B044-9AAD1677509D}"/>
              </a:ext>
            </a:extLst>
          </p:cNvPr>
          <p:cNvGraphicFramePr>
            <a:graphicFrameLocks noChangeAspect="1"/>
          </p:cNvGraphicFramePr>
          <p:nvPr>
            <p:extLst>
              <p:ext uri="{D42A27DB-BD31-4B8C-83A1-F6EECF244321}">
                <p14:modId xmlns:p14="http://schemas.microsoft.com/office/powerpoint/2010/main" val="396238756"/>
              </p:ext>
            </p:extLst>
          </p:nvPr>
        </p:nvGraphicFramePr>
        <p:xfrm>
          <a:off x="120101" y="2759082"/>
          <a:ext cx="8939432" cy="1957759"/>
        </p:xfrm>
        <a:graphic>
          <a:graphicData uri="http://schemas.openxmlformats.org/presentationml/2006/ole">
            <mc:AlternateContent xmlns:mc="http://schemas.openxmlformats.org/markup-compatibility/2006">
              <mc:Choice xmlns:v="urn:schemas-microsoft-com:vml" Requires="v">
                <p:oleObj spid="_x0000_s9328" name="Worksheet" r:id="rId4" imgW="7943951" imgH="1781045" progId="Excel.Sheet.12">
                  <p:embed/>
                </p:oleObj>
              </mc:Choice>
              <mc:Fallback>
                <p:oleObj name="Worksheet" r:id="rId4" imgW="7943951" imgH="1781045" progId="Excel.Sheet.12">
                  <p:embed/>
                  <p:pic>
                    <p:nvPicPr>
                      <p:cNvPr id="0" name=""/>
                      <p:cNvPicPr/>
                      <p:nvPr/>
                    </p:nvPicPr>
                    <p:blipFill>
                      <a:blip r:embed="rId5"/>
                      <a:stretch>
                        <a:fillRect/>
                      </a:stretch>
                    </p:blipFill>
                    <p:spPr>
                      <a:xfrm>
                        <a:off x="120101" y="2759082"/>
                        <a:ext cx="8939432" cy="1957759"/>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A179A6B-8DB2-4E2A-8864-2A6EFA555485}"/>
              </a:ext>
            </a:extLst>
          </p:cNvPr>
          <p:cNvGraphicFramePr>
            <a:graphicFrameLocks noChangeAspect="1"/>
          </p:cNvGraphicFramePr>
          <p:nvPr>
            <p:extLst>
              <p:ext uri="{D42A27DB-BD31-4B8C-83A1-F6EECF244321}">
                <p14:modId xmlns:p14="http://schemas.microsoft.com/office/powerpoint/2010/main" val="3926666289"/>
              </p:ext>
            </p:extLst>
          </p:nvPr>
        </p:nvGraphicFramePr>
        <p:xfrm>
          <a:off x="120101" y="4724585"/>
          <a:ext cx="8741797" cy="1626127"/>
        </p:xfrm>
        <a:graphic>
          <a:graphicData uri="http://schemas.openxmlformats.org/presentationml/2006/ole">
            <mc:AlternateContent xmlns:mc="http://schemas.openxmlformats.org/markup-compatibility/2006">
              <mc:Choice xmlns:v="urn:schemas-microsoft-com:vml" Requires="v">
                <p:oleObj spid="_x0000_s9329" name="Worksheet" r:id="rId6" imgW="7629441" imgH="1419270" progId="Excel.Sheet.12">
                  <p:embed/>
                </p:oleObj>
              </mc:Choice>
              <mc:Fallback>
                <p:oleObj name="Worksheet" r:id="rId6" imgW="7629441" imgH="1419270" progId="Excel.Sheet.12">
                  <p:embed/>
                  <p:pic>
                    <p:nvPicPr>
                      <p:cNvPr id="0" name=""/>
                      <p:cNvPicPr/>
                      <p:nvPr/>
                    </p:nvPicPr>
                    <p:blipFill>
                      <a:blip r:embed="rId7"/>
                      <a:stretch>
                        <a:fillRect/>
                      </a:stretch>
                    </p:blipFill>
                    <p:spPr>
                      <a:xfrm>
                        <a:off x="120101" y="4724585"/>
                        <a:ext cx="8741797" cy="1626127"/>
                      </a:xfrm>
                      <a:prstGeom prst="rect">
                        <a:avLst/>
                      </a:prstGeom>
                    </p:spPr>
                  </p:pic>
                </p:oleObj>
              </mc:Fallback>
            </mc:AlternateContent>
          </a:graphicData>
        </a:graphic>
      </p:graphicFrame>
    </p:spTree>
    <p:extLst>
      <p:ext uri="{BB962C8B-B14F-4D97-AF65-F5344CB8AC3E}">
        <p14:creationId xmlns:p14="http://schemas.microsoft.com/office/powerpoint/2010/main" val="2309235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77B9C9-624F-4C5F-AD6D-163301066C1D}"/>
              </a:ext>
            </a:extLst>
          </p:cNvPr>
          <p:cNvSpPr>
            <a:spLocks noGrp="1"/>
          </p:cNvSpPr>
          <p:nvPr>
            <p:ph type="body" sz="quarter" idx="12"/>
          </p:nvPr>
        </p:nvSpPr>
        <p:spPr>
          <a:xfrm>
            <a:off x="638175" y="1849437"/>
            <a:ext cx="7867650" cy="3159125"/>
          </a:xfrm>
        </p:spPr>
        <p:txBody>
          <a:bodyPr/>
          <a:lstStyle/>
          <a:p>
            <a:pPr>
              <a:lnSpc>
                <a:spcPct val="100000"/>
              </a:lnSpc>
              <a:spcBef>
                <a:spcPts val="0"/>
              </a:spcBef>
            </a:pPr>
            <a:r>
              <a:rPr lang="en-US" b="1" dirty="0"/>
              <a:t>Urinary System  Domain (UR)</a:t>
            </a:r>
            <a:endParaRPr lang="en-US" dirty="0"/>
          </a:p>
        </p:txBody>
      </p:sp>
    </p:spTree>
    <p:extLst>
      <p:ext uri="{BB962C8B-B14F-4D97-AF65-F5344CB8AC3E}">
        <p14:creationId xmlns:p14="http://schemas.microsoft.com/office/powerpoint/2010/main" val="6224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5" name="Content Placeholder 4"/>
          <p:cNvSpPr>
            <a:spLocks noGrp="1"/>
          </p:cNvSpPr>
          <p:nvPr>
            <p:ph idx="1"/>
          </p:nvPr>
        </p:nvSpPr>
        <p:spPr>
          <a:xfrm>
            <a:off x="363537" y="1361585"/>
            <a:ext cx="8410575" cy="4688485"/>
          </a:xfrm>
        </p:spPr>
        <p:txBody>
          <a:bodyPr>
            <a:normAutofit fontScale="70000" lnSpcReduction="20000"/>
          </a:bodyPr>
          <a:lstStyle/>
          <a:p>
            <a:r>
              <a:rPr lang="en-US" sz="3300" dirty="0"/>
              <a:t>Contains physiological and morphological findings</a:t>
            </a:r>
          </a:p>
          <a:p>
            <a:pPr lvl="1"/>
            <a:r>
              <a:rPr lang="en-US" sz="2600" dirty="0"/>
              <a:t>related to the urinary tract</a:t>
            </a:r>
          </a:p>
          <a:p>
            <a:pPr lvl="1"/>
            <a:r>
              <a:rPr lang="en-US" sz="2600" dirty="0"/>
              <a:t>including organs involved in the creation and excretion of urine such as the kidneys, ureters, bladder and urethra</a:t>
            </a:r>
          </a:p>
          <a:p>
            <a:pPr>
              <a:spcBef>
                <a:spcPts val="1800"/>
              </a:spcBef>
            </a:pPr>
            <a:r>
              <a:rPr lang="en-US" sz="3300" dirty="0"/>
              <a:t>One record per subject, finding, location, visit</a:t>
            </a:r>
          </a:p>
          <a:p>
            <a:pPr>
              <a:spcBef>
                <a:spcPts val="1800"/>
              </a:spcBef>
            </a:pPr>
            <a:r>
              <a:rPr lang="en-US" sz="3300" dirty="0"/>
              <a:t>Required variables</a:t>
            </a:r>
          </a:p>
          <a:p>
            <a:pPr lvl="1"/>
            <a:r>
              <a:rPr lang="en-US" sz="2600" dirty="0"/>
              <a:t>The usual ones </a:t>
            </a:r>
          </a:p>
          <a:p>
            <a:pPr>
              <a:spcBef>
                <a:spcPts val="1800"/>
              </a:spcBef>
            </a:pPr>
            <a:r>
              <a:rPr lang="en-US" sz="3300" dirty="0"/>
              <a:t>Expected variables </a:t>
            </a:r>
          </a:p>
          <a:p>
            <a:pPr lvl="1"/>
            <a:r>
              <a:rPr lang="en-US" sz="2600" dirty="0"/>
              <a:t>URORRES, URSTRESC, URLOBXFL, VISITNUM, URDTC</a:t>
            </a:r>
          </a:p>
          <a:p>
            <a:pPr>
              <a:spcBef>
                <a:spcPts val="1800"/>
              </a:spcBef>
            </a:pPr>
            <a:r>
              <a:rPr lang="en-US" sz="3300" dirty="0"/>
              <a:t>Assumptions:</a:t>
            </a:r>
          </a:p>
          <a:p>
            <a:pPr lvl="1"/>
            <a:r>
              <a:rPr lang="en-US" sz="2600" dirty="0"/>
              <a:t>Generally not used: --MODIFY, --BODSYS, --ORNRLO, --ORNRHI, </a:t>
            </a:r>
            <a:br>
              <a:rPr lang="en-US" sz="2600" dirty="0"/>
            </a:br>
            <a:r>
              <a:rPr lang="en-US" sz="2600" dirty="0"/>
              <a:t>--STNRLO, --STNRHI, --NRIND, --LOINC, --SPCCND, --FAST, --TOX,</a:t>
            </a:r>
            <a:br>
              <a:rPr lang="en-US" sz="2600" dirty="0"/>
            </a:br>
            <a:r>
              <a:rPr lang="en-US" sz="2600" dirty="0"/>
              <a:t> --TOXGR, --SEV and --LLOQ</a:t>
            </a:r>
          </a:p>
          <a:p>
            <a:pPr lvl="1"/>
            <a:endParaRPr lang="en-US" sz="2600" dirty="0"/>
          </a:p>
          <a:p>
            <a:pPr lvl="1"/>
            <a:endParaRPr lang="de-DE" dirty="0"/>
          </a:p>
          <a:p>
            <a:pPr marL="868680" lvl="2" indent="0">
              <a:buNone/>
            </a:pPr>
            <a:endParaRPr lang="de-DE" dirty="0"/>
          </a:p>
          <a:p>
            <a:endParaRPr lang="en-US"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Urinary System  Domain (UR)</a:t>
            </a:r>
            <a:endParaRPr lang="en-US" sz="1600" dirty="0"/>
          </a:p>
          <a:p>
            <a:endParaRPr lang="en-GB" b="1" dirty="0"/>
          </a:p>
        </p:txBody>
      </p:sp>
    </p:spTree>
    <p:extLst>
      <p:ext uri="{BB962C8B-B14F-4D97-AF65-F5344CB8AC3E}">
        <p14:creationId xmlns:p14="http://schemas.microsoft.com/office/powerpoint/2010/main" val="2491116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Urinary System  Domain (UR)</a:t>
            </a:r>
            <a:endParaRPr lang="en-US" sz="1600" dirty="0"/>
          </a:p>
          <a:p>
            <a:endParaRPr lang="en-GB" b="1" dirty="0"/>
          </a:p>
        </p:txBody>
      </p:sp>
      <p:sp>
        <p:nvSpPr>
          <p:cNvPr id="7" name="Content Placeholder 2">
            <a:extLst>
              <a:ext uri="{FF2B5EF4-FFF2-40B4-BE49-F238E27FC236}">
                <a16:creationId xmlns:a16="http://schemas.microsoft.com/office/drawing/2014/main" id="{5B0B2A12-B4A7-4EE2-BD20-F468F28B59C5}"/>
              </a:ext>
            </a:extLst>
          </p:cNvPr>
          <p:cNvSpPr>
            <a:spLocks noGrp="1"/>
          </p:cNvSpPr>
          <p:nvPr>
            <p:ph idx="1"/>
          </p:nvPr>
        </p:nvSpPr>
        <p:spPr>
          <a:xfrm>
            <a:off x="98322" y="1142318"/>
            <a:ext cx="8417028" cy="3000232"/>
          </a:xfrm>
        </p:spPr>
        <p:txBody>
          <a:bodyPr>
            <a:normAutofit lnSpcReduction="10000"/>
          </a:bodyPr>
          <a:lstStyle/>
          <a:p>
            <a:pPr marL="0" indent="0">
              <a:buNone/>
            </a:pPr>
            <a:r>
              <a:rPr lang="en-US" sz="2000" dirty="0"/>
              <a:t>Example 1</a:t>
            </a:r>
          </a:p>
          <a:p>
            <a:pPr>
              <a:spcBef>
                <a:spcPts val="600"/>
              </a:spcBef>
            </a:pPr>
            <a:r>
              <a:rPr lang="en-US" sz="1800" dirty="0"/>
              <a:t>Results from </a:t>
            </a:r>
          </a:p>
          <a:p>
            <a:pPr lvl="1">
              <a:lnSpc>
                <a:spcPct val="120000"/>
              </a:lnSpc>
            </a:pPr>
            <a:r>
              <a:rPr lang="en-US" sz="1700" dirty="0"/>
              <a:t>measurements of the kidney, </a:t>
            </a:r>
          </a:p>
          <a:p>
            <a:pPr lvl="1">
              <a:lnSpc>
                <a:spcPct val="120000"/>
              </a:lnSpc>
            </a:pPr>
            <a:r>
              <a:rPr lang="en-US" sz="1700" dirty="0"/>
              <a:t>number of renal arteries and veins, </a:t>
            </a:r>
          </a:p>
          <a:p>
            <a:pPr lvl="1">
              <a:lnSpc>
                <a:spcPct val="120000"/>
              </a:lnSpc>
            </a:pPr>
            <a:r>
              <a:rPr lang="en-US" sz="1700" dirty="0"/>
              <a:t>presence/absence results for pre-specified abnormalities of the kidneys.</a:t>
            </a:r>
          </a:p>
          <a:p>
            <a:r>
              <a:rPr lang="en-US" sz="1800" dirty="0"/>
              <a:t>LOC </a:t>
            </a:r>
          </a:p>
          <a:p>
            <a:pPr lvl="1">
              <a:lnSpc>
                <a:spcPct val="130000"/>
              </a:lnSpc>
            </a:pPr>
            <a:r>
              <a:rPr lang="en-US" sz="1700" dirty="0"/>
              <a:t>in row 1-3 used as test qualifier</a:t>
            </a:r>
          </a:p>
          <a:p>
            <a:pPr lvl="1">
              <a:lnSpc>
                <a:spcPct val="130000"/>
              </a:lnSpc>
            </a:pPr>
            <a:r>
              <a:rPr lang="en-US" sz="1700" dirty="0"/>
              <a:t>In row 4-5 used as result qualifier</a:t>
            </a:r>
          </a:p>
          <a:p>
            <a:pPr>
              <a:lnSpc>
                <a:spcPct val="120000"/>
              </a:lnSpc>
            </a:pPr>
            <a:endParaRPr lang="en-US" sz="1900" dirty="0"/>
          </a:p>
        </p:txBody>
      </p:sp>
      <p:graphicFrame>
        <p:nvGraphicFramePr>
          <p:cNvPr id="9" name="Object 8">
            <a:extLst>
              <a:ext uri="{FF2B5EF4-FFF2-40B4-BE49-F238E27FC236}">
                <a16:creationId xmlns:a16="http://schemas.microsoft.com/office/drawing/2014/main" id="{FA391835-7B17-4DBB-8AAF-D98BC50E63B5}"/>
              </a:ext>
            </a:extLst>
          </p:cNvPr>
          <p:cNvGraphicFramePr>
            <a:graphicFrameLocks noChangeAspect="1"/>
          </p:cNvGraphicFramePr>
          <p:nvPr>
            <p:extLst>
              <p:ext uri="{D42A27DB-BD31-4B8C-83A1-F6EECF244321}">
                <p14:modId xmlns:p14="http://schemas.microsoft.com/office/powerpoint/2010/main" val="3915365936"/>
              </p:ext>
            </p:extLst>
          </p:nvPr>
        </p:nvGraphicFramePr>
        <p:xfrm>
          <a:off x="79025" y="4142550"/>
          <a:ext cx="8966653" cy="2287620"/>
        </p:xfrm>
        <a:graphic>
          <a:graphicData uri="http://schemas.openxmlformats.org/presentationml/2006/ole">
            <mc:AlternateContent xmlns:mc="http://schemas.openxmlformats.org/markup-compatibility/2006">
              <mc:Choice xmlns:v="urn:schemas-microsoft-com:vml" Requires="v">
                <p:oleObj spid="_x0000_s10305" name="Worksheet" r:id="rId4" imgW="8362849" imgH="2133634" progId="Excel.Sheet.12">
                  <p:embed/>
                </p:oleObj>
              </mc:Choice>
              <mc:Fallback>
                <p:oleObj name="Worksheet" r:id="rId4" imgW="8362849" imgH="2133634" progId="Excel.Sheet.12">
                  <p:embed/>
                  <p:pic>
                    <p:nvPicPr>
                      <p:cNvPr id="0" name=""/>
                      <p:cNvPicPr/>
                      <p:nvPr/>
                    </p:nvPicPr>
                    <p:blipFill>
                      <a:blip r:embed="rId5"/>
                      <a:stretch>
                        <a:fillRect/>
                      </a:stretch>
                    </p:blipFill>
                    <p:spPr>
                      <a:xfrm>
                        <a:off x="79025" y="4142550"/>
                        <a:ext cx="8966653" cy="2287620"/>
                      </a:xfrm>
                      <a:prstGeom prst="rect">
                        <a:avLst/>
                      </a:prstGeom>
                    </p:spPr>
                  </p:pic>
                </p:oleObj>
              </mc:Fallback>
            </mc:AlternateContent>
          </a:graphicData>
        </a:graphic>
      </p:graphicFrame>
    </p:spTree>
    <p:extLst>
      <p:ext uri="{BB962C8B-B14F-4D97-AF65-F5344CB8AC3E}">
        <p14:creationId xmlns:p14="http://schemas.microsoft.com/office/powerpoint/2010/main" val="3742986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452" y="329057"/>
            <a:ext cx="7510644" cy="315912"/>
          </a:xfrm>
        </p:spPr>
        <p:txBody>
          <a:bodyPr/>
          <a:lstStyle/>
          <a:p>
            <a:r>
              <a:rPr lang="en-US" sz="1400" dirty="0"/>
              <a:t>SDTM User Guide - RE/UR/OE </a:t>
            </a:r>
            <a:endParaRPr lang="en-GB" sz="1400" dirty="0"/>
          </a:p>
        </p:txBody>
      </p:sp>
      <p:sp>
        <p:nvSpPr>
          <p:cNvPr id="6" name="Text Placeholder 5"/>
          <p:cNvSpPr>
            <a:spLocks noGrp="1"/>
          </p:cNvSpPr>
          <p:nvPr>
            <p:ph type="body" sz="quarter" idx="11"/>
          </p:nvPr>
        </p:nvSpPr>
        <p:spPr>
          <a:xfrm>
            <a:off x="1258452" y="644969"/>
            <a:ext cx="7507224" cy="400706"/>
          </a:xfrm>
        </p:spPr>
        <p:txBody>
          <a:bodyPr>
            <a:normAutofit/>
          </a:bodyPr>
          <a:lstStyle/>
          <a:p>
            <a:pPr>
              <a:lnSpc>
                <a:spcPct val="100000"/>
              </a:lnSpc>
              <a:spcBef>
                <a:spcPts val="0"/>
              </a:spcBef>
            </a:pPr>
            <a:r>
              <a:rPr lang="en-US" sz="1600" b="1" dirty="0"/>
              <a:t>Urinary System  Domain (UR)</a:t>
            </a:r>
            <a:endParaRPr lang="en-US" sz="1600" dirty="0"/>
          </a:p>
          <a:p>
            <a:endParaRPr lang="en-GB" b="1" dirty="0"/>
          </a:p>
        </p:txBody>
      </p:sp>
      <p:sp>
        <p:nvSpPr>
          <p:cNvPr id="7" name="Content Placeholder 2">
            <a:extLst>
              <a:ext uri="{FF2B5EF4-FFF2-40B4-BE49-F238E27FC236}">
                <a16:creationId xmlns:a16="http://schemas.microsoft.com/office/drawing/2014/main" id="{5B0B2A12-B4A7-4EE2-BD20-F468F28B59C5}"/>
              </a:ext>
            </a:extLst>
          </p:cNvPr>
          <p:cNvSpPr>
            <a:spLocks noGrp="1"/>
          </p:cNvSpPr>
          <p:nvPr>
            <p:ph idx="1"/>
          </p:nvPr>
        </p:nvSpPr>
        <p:spPr>
          <a:xfrm>
            <a:off x="101217" y="1269833"/>
            <a:ext cx="8417028" cy="1874200"/>
          </a:xfrm>
        </p:spPr>
        <p:txBody>
          <a:bodyPr>
            <a:normAutofit fontScale="92500"/>
          </a:bodyPr>
          <a:lstStyle/>
          <a:p>
            <a:pPr marL="0" indent="0">
              <a:buNone/>
            </a:pPr>
            <a:r>
              <a:rPr lang="en-US" sz="2600" dirty="0"/>
              <a:t>Example 2</a:t>
            </a:r>
          </a:p>
          <a:p>
            <a:pPr>
              <a:spcBef>
                <a:spcPts val="600"/>
              </a:spcBef>
            </a:pPr>
            <a:r>
              <a:rPr lang="en-US" sz="1900" dirty="0"/>
              <a:t>subject's renal blood flow measurement for each visit </a:t>
            </a:r>
          </a:p>
          <a:p>
            <a:pPr lvl="1">
              <a:lnSpc>
                <a:spcPct val="140000"/>
              </a:lnSpc>
            </a:pPr>
            <a:r>
              <a:rPr lang="en-US" sz="1800" dirty="0"/>
              <a:t>based on the subject's para-amino hippuric acid (PAH) clearance</a:t>
            </a:r>
          </a:p>
          <a:p>
            <a:pPr lvl="1">
              <a:lnSpc>
                <a:spcPct val="140000"/>
              </a:lnSpc>
            </a:pPr>
            <a:r>
              <a:rPr lang="en-US" sz="1800" dirty="0"/>
              <a:t>Indicated by  URMETHOD = "PARA-AMINO HIPPURIC ACID CLEARANCE"</a:t>
            </a:r>
          </a:p>
        </p:txBody>
      </p:sp>
      <p:graphicFrame>
        <p:nvGraphicFramePr>
          <p:cNvPr id="9" name="Object 8">
            <a:extLst>
              <a:ext uri="{FF2B5EF4-FFF2-40B4-BE49-F238E27FC236}">
                <a16:creationId xmlns:a16="http://schemas.microsoft.com/office/drawing/2014/main" id="{84D1087E-9479-4BE3-B1C9-71299BA94E10}"/>
              </a:ext>
            </a:extLst>
          </p:cNvPr>
          <p:cNvGraphicFramePr>
            <a:graphicFrameLocks noChangeAspect="1"/>
          </p:cNvGraphicFramePr>
          <p:nvPr>
            <p:extLst>
              <p:ext uri="{D42A27DB-BD31-4B8C-83A1-F6EECF244321}">
                <p14:modId xmlns:p14="http://schemas.microsoft.com/office/powerpoint/2010/main" val="2677838698"/>
              </p:ext>
            </p:extLst>
          </p:nvPr>
        </p:nvGraphicFramePr>
        <p:xfrm>
          <a:off x="101217" y="3429000"/>
          <a:ext cx="8941566" cy="2580861"/>
        </p:xfrm>
        <a:graphic>
          <a:graphicData uri="http://schemas.openxmlformats.org/presentationml/2006/ole">
            <mc:AlternateContent xmlns:mc="http://schemas.openxmlformats.org/markup-compatibility/2006">
              <mc:Choice xmlns:v="urn:schemas-microsoft-com:vml" Requires="v">
                <p:oleObj spid="_x0000_s11328" name="Worksheet" r:id="rId4" imgW="8382000" imgH="2419217" progId="Excel.Sheet.12">
                  <p:embed/>
                </p:oleObj>
              </mc:Choice>
              <mc:Fallback>
                <p:oleObj name="Worksheet" r:id="rId4" imgW="8382000" imgH="2419217" progId="Excel.Sheet.12">
                  <p:embed/>
                  <p:pic>
                    <p:nvPicPr>
                      <p:cNvPr id="0" name=""/>
                      <p:cNvPicPr/>
                      <p:nvPr/>
                    </p:nvPicPr>
                    <p:blipFill>
                      <a:blip r:embed="rId5"/>
                      <a:stretch>
                        <a:fillRect/>
                      </a:stretch>
                    </p:blipFill>
                    <p:spPr>
                      <a:xfrm>
                        <a:off x="101217" y="3429000"/>
                        <a:ext cx="8941566" cy="2580861"/>
                      </a:xfrm>
                      <a:prstGeom prst="rect">
                        <a:avLst/>
                      </a:prstGeom>
                    </p:spPr>
                  </p:pic>
                </p:oleObj>
              </mc:Fallback>
            </mc:AlternateContent>
          </a:graphicData>
        </a:graphic>
      </p:graphicFrame>
    </p:spTree>
    <p:extLst>
      <p:ext uri="{BB962C8B-B14F-4D97-AF65-F5344CB8AC3E}">
        <p14:creationId xmlns:p14="http://schemas.microsoft.com/office/powerpoint/2010/main" val="3532377604"/>
      </p:ext>
    </p:extLst>
  </p:cSld>
  <p:clrMapOvr>
    <a:masterClrMapping/>
  </p:clrMapOvr>
</p:sld>
</file>

<file path=ppt/theme/theme1.xml><?xml version="1.0" encoding="utf-8"?>
<a:theme xmlns:a="http://schemas.openxmlformats.org/drawingml/2006/main" name="PRA Presentation Template (1)">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PRA_Content_Pink">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2_PRA_Content_Pink">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PRA_Content_Pink">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A_Title Slide">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A_Content_Pink">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RA_Content_Grey">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RA_Content_Orange">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RA_Content_Purple">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PRA_Content_Light Green">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PRA_Content_Green">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PRA_Content_Teal">
  <a:themeElements>
    <a:clrScheme name="PRA">
      <a:dk1>
        <a:srgbClr val="736D6E"/>
      </a:dk1>
      <a:lt1>
        <a:sysClr val="window" lastClr="FFFFFF"/>
      </a:lt1>
      <a:dk2>
        <a:srgbClr val="1E1E1E"/>
      </a:dk2>
      <a:lt2>
        <a:srgbClr val="F1F1F1"/>
      </a:lt2>
      <a:accent1>
        <a:srgbClr val="E31B75"/>
      </a:accent1>
      <a:accent2>
        <a:srgbClr val="FF6900"/>
      </a:accent2>
      <a:accent3>
        <a:srgbClr val="C800A1"/>
      </a:accent3>
      <a:accent4>
        <a:srgbClr val="CEDC00"/>
      </a:accent4>
      <a:accent5>
        <a:srgbClr val="6CC24A"/>
      </a:accent5>
      <a:accent6>
        <a:srgbClr val="00A9CE"/>
      </a:accent6>
      <a:hlink>
        <a:srgbClr val="00A9CE"/>
      </a:hlink>
      <a:folHlink>
        <a:srgbClr val="C800A1"/>
      </a:folHlink>
    </a:clrScheme>
    <a:fontScheme name="P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A2943205477A49A3C615998D201AA1" ma:contentTypeVersion="1" ma:contentTypeDescription="Create a new document." ma:contentTypeScope="" ma:versionID="69f8545352a1d61e3aa0e93e3ad38d55">
  <xsd:schema xmlns:xsd="http://www.w3.org/2001/XMLSchema" xmlns:xs="http://www.w3.org/2001/XMLSchema" xmlns:p="http://schemas.microsoft.com/office/2006/metadata/properties" xmlns:ns2="b051d33b-d312-4712-a4c1-107bcc5df55b" targetNamespace="http://schemas.microsoft.com/office/2006/metadata/properties" ma:root="true" ma:fieldsID="d928d92f96b32b06fa202ab1b6b97db8" ns2:_="">
    <xsd:import namespace="b051d33b-d312-4712-a4c1-107bcc5df55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51d33b-d312-4712-a4c1-107bcc5df55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b051d33b-d312-4712-a4c1-107bcc5df55b">
      <UserInfo>
        <DisplayName>Guille, Valerie</DisplayName>
        <AccountId>565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56A03F-DB45-4640-AD61-50C0B5FC21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51d33b-d312-4712-a4c1-107bcc5df5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441A9D-A7CB-4B01-90F5-9E7EB7694C84}">
  <ds:schemaRefs>
    <ds:schemaRef ds:uri="http://purl.org/dc/terms/"/>
    <ds:schemaRef ds:uri="http://schemas.openxmlformats.org/package/2006/metadata/core-properties"/>
    <ds:schemaRef ds:uri="http://schemas.microsoft.com/office/2006/documentManagement/types"/>
    <ds:schemaRef ds:uri="b051d33b-d312-4712-a4c1-107bcc5df55b"/>
    <ds:schemaRef ds:uri="http://www.w3.org/XML/1998/namespace"/>
    <ds:schemaRef ds:uri="http://purl.org/dc/elements/1.1/"/>
    <ds:schemaRef ds:uri="http://purl.org/dc/dcmitype/"/>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BD81024-A3F1-4235-8BD0-2DF0934F73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4665</TotalTime>
  <Words>978</Words>
  <Application>Microsoft Office PowerPoint</Application>
  <PresentationFormat>On-screen Show (4:3)</PresentationFormat>
  <Paragraphs>129</Paragraphs>
  <Slides>15</Slides>
  <Notes>7</Notes>
  <HiddenSlides>0</HiddenSlides>
  <MMClips>0</MMClips>
  <ScaleCrop>false</ScaleCrop>
  <HeadingPairs>
    <vt:vector size="8" baseType="variant">
      <vt:variant>
        <vt:lpstr>Fonts Used</vt:lpstr>
      </vt:variant>
      <vt:variant>
        <vt:i4>4</vt:i4>
      </vt:variant>
      <vt:variant>
        <vt:lpstr>Theme</vt:lpstr>
      </vt:variant>
      <vt:variant>
        <vt:i4>12</vt:i4>
      </vt:variant>
      <vt:variant>
        <vt:lpstr>Embedded OLE Servers</vt:lpstr>
      </vt:variant>
      <vt:variant>
        <vt:i4>1</vt:i4>
      </vt:variant>
      <vt:variant>
        <vt:lpstr>Slide Titles</vt:lpstr>
      </vt:variant>
      <vt:variant>
        <vt:i4>15</vt:i4>
      </vt:variant>
    </vt:vector>
  </HeadingPairs>
  <TitlesOfParts>
    <vt:vector size="32" baseType="lpstr">
      <vt:lpstr>Arial</vt:lpstr>
      <vt:lpstr>Calibri</vt:lpstr>
      <vt:lpstr>Klinic Slab Medium</vt:lpstr>
      <vt:lpstr>Wingdings</vt:lpstr>
      <vt:lpstr>PRA Presentation Template (1)</vt:lpstr>
      <vt:lpstr>PRA_Title Slide</vt:lpstr>
      <vt:lpstr>PRA_Content_Pink</vt:lpstr>
      <vt:lpstr>PRA_Content_Grey</vt:lpstr>
      <vt:lpstr>PRA_Content_Orange</vt:lpstr>
      <vt:lpstr>PRA_Content_Purple</vt:lpstr>
      <vt:lpstr>PRA_Content_Light Green</vt:lpstr>
      <vt:lpstr>PRA_Content_Green</vt:lpstr>
      <vt:lpstr>PRA_Content_Teal</vt:lpstr>
      <vt:lpstr>1_PRA_Content_Pink</vt:lpstr>
      <vt:lpstr>2_PRA_Content_Pink</vt:lpstr>
      <vt:lpstr>3_PRA_Content_Pink</vt:lpstr>
      <vt:lpstr>Worksheet</vt:lpstr>
      <vt:lpstr>SDTM User Guide Focus on changes, new and dropped elements  RE/UR/OE </vt:lpstr>
      <vt:lpstr>PowerPoint Presentation</vt:lpstr>
      <vt:lpstr>SDTM User Guide - RE/UR/OE</vt:lpstr>
      <vt:lpstr>SDTM User Guide - RE/UR/OE </vt:lpstr>
      <vt:lpstr>SDTM User Guide - RE/UR/OE </vt:lpstr>
      <vt:lpstr>PowerPoint Presentation</vt:lpstr>
      <vt:lpstr>SDTM User Guide - RE/UR/OE </vt:lpstr>
      <vt:lpstr>SDTM User Guide - RE/UR/OE </vt:lpstr>
      <vt:lpstr>SDTM User Guide - RE/UR/OE </vt:lpstr>
      <vt:lpstr>PowerPoint Presentation</vt:lpstr>
      <vt:lpstr>SDTM User Guide - RE/UR/OE </vt:lpstr>
      <vt:lpstr>SDTM User Guide - RE/UR/OE </vt:lpstr>
      <vt:lpstr>SDTM User Guide - RE/UR/OE </vt:lpstr>
      <vt:lpstr>SDTM User Guide - RE/UR/OE </vt:lpstr>
      <vt:lpstr>SDTM User Guide - RE/UR/OE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Witt, James</dc:creator>
  <cp:lastModifiedBy>Weber, Andrea</cp:lastModifiedBy>
  <cp:revision>173</cp:revision>
  <dcterms:modified xsi:type="dcterms:W3CDTF">2019-09-23T21:02:02Z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0x010100A9A2943205477A49A3C615998D201AA1</vt:lpwstr>
  </property>
</Properties>
</file>