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75" r:id="rId2"/>
  </p:sldMasterIdLst>
  <p:handoutMasterIdLst>
    <p:handoutMasterId r:id="rId16"/>
  </p:handoutMasterIdLst>
  <p:sldIdLst>
    <p:sldId id="256" r:id="rId3"/>
    <p:sldId id="319" r:id="rId4"/>
    <p:sldId id="320" r:id="rId5"/>
    <p:sldId id="321" r:id="rId6"/>
    <p:sldId id="301" r:id="rId7"/>
    <p:sldId id="312" r:id="rId8"/>
    <p:sldId id="317" r:id="rId9"/>
    <p:sldId id="318" r:id="rId10"/>
    <p:sldId id="315" r:id="rId11"/>
    <p:sldId id="316" r:id="rId12"/>
    <p:sldId id="278" r:id="rId13"/>
    <p:sldId id="322" r:id="rId14"/>
    <p:sldId id="299" r:id="rId15"/>
  </p:sldIdLst>
  <p:sldSz cx="9144000" cy="6858000" type="screen4x3"/>
  <p:notesSz cx="6669088" cy="9928225"/>
  <p:defaultTextStyle>
    <a:defPPr>
      <a:defRPr lang="en-US"/>
    </a:defPPr>
    <a:lvl1pPr algn="ctr" rtl="0" fontAlgn="base">
      <a:spcBef>
        <a:spcPct val="20000"/>
      </a:spcBef>
      <a:spcAft>
        <a:spcPct val="0"/>
      </a:spcAft>
      <a:buChar char=" "/>
      <a:defRPr sz="3200" kern="1200">
        <a:solidFill>
          <a:srgbClr val="CC0000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20000"/>
      </a:spcBef>
      <a:spcAft>
        <a:spcPct val="0"/>
      </a:spcAft>
      <a:buChar char=" "/>
      <a:defRPr sz="3200" kern="1200">
        <a:solidFill>
          <a:srgbClr val="CC0000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20000"/>
      </a:spcBef>
      <a:spcAft>
        <a:spcPct val="0"/>
      </a:spcAft>
      <a:buChar char=" "/>
      <a:defRPr sz="3200" kern="1200">
        <a:solidFill>
          <a:srgbClr val="CC0000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20000"/>
      </a:spcBef>
      <a:spcAft>
        <a:spcPct val="0"/>
      </a:spcAft>
      <a:buChar char=" "/>
      <a:defRPr sz="3200" kern="1200">
        <a:solidFill>
          <a:srgbClr val="CC0000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20000"/>
      </a:spcBef>
      <a:spcAft>
        <a:spcPct val="0"/>
      </a:spcAft>
      <a:buChar char=" "/>
      <a:defRPr sz="3200" kern="1200">
        <a:solidFill>
          <a:srgbClr val="CC0000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rgbClr val="CC0000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rgbClr val="CC0000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rgbClr val="CC0000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rgbClr val="CC0000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pos="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AA4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93" autoAdjust="0"/>
  </p:normalViewPr>
  <p:slideViewPr>
    <p:cSldViewPr>
      <p:cViewPr varScale="1">
        <p:scale>
          <a:sx n="104" d="100"/>
          <a:sy n="104" d="100"/>
        </p:scale>
        <p:origin x="1836" y="108"/>
      </p:cViewPr>
      <p:guideLst>
        <p:guide orient="horz" pos="4065"/>
        <p:guide pos="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de-DE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de-DE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de-DE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fld id="{6959C64D-70FF-4C3D-B3B2-0550970CB51D}" type="slidenum">
              <a:rPr lang="en-US" altLang="de-DE"/>
              <a:pPr/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8351216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88BF9-051E-AD4F-95AA-CA1A2274EE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7702" y="1434164"/>
            <a:ext cx="7382577" cy="2075799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E9655B-148D-0A45-B6D5-FC9CC2CE36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7784" y="3516935"/>
            <a:ext cx="7382577" cy="106649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22626-41E2-A94B-AD7E-4A00D338B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1227" y="6476273"/>
            <a:ext cx="30861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Clinipace 2018</a:t>
            </a:r>
          </a:p>
        </p:txBody>
      </p:sp>
    </p:spTree>
    <p:extLst>
      <p:ext uri="{BB962C8B-B14F-4D97-AF65-F5344CB8AC3E}">
        <p14:creationId xmlns:p14="http://schemas.microsoft.com/office/powerpoint/2010/main" val="2002163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9BDCD-4ECF-3048-BA69-BAF67AB0F9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222409"/>
            <a:ext cx="6858000" cy="2287555"/>
          </a:xfrm>
        </p:spPr>
        <p:txBody>
          <a:bodyPr anchor="b"/>
          <a:lstStyle>
            <a:lvl1pPr algn="ctr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CA1475-9955-824A-BD2A-2C3FCC1355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16895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C8352-BB2A-564D-B794-0F5076DD9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42763"/>
            <a:ext cx="6749114" cy="68339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08116-D1CF-384C-A03B-3F3863F5B0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228666"/>
          </a:xfrm>
        </p:spPr>
        <p:txBody>
          <a:bodyPr/>
          <a:lstStyle>
            <a:lvl1pPr marL="228600" indent="-228600">
              <a:buClr>
                <a:schemeClr val="accent4"/>
              </a:buClr>
              <a:buSzPct val="80000"/>
              <a:buFont typeface="ArialUnicodeMS" panose="020B0604020202020204" pitchFamily="34" charset="-128"/>
              <a:buChar char="▸"/>
              <a:defRPr>
                <a:solidFill>
                  <a:schemeClr val="accent2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2"/>
                </a:solidFill>
              </a:defRPr>
            </a:lvl2pPr>
            <a:lvl3pPr marL="1143000" indent="-228600">
              <a:buClr>
                <a:schemeClr val="accent5"/>
              </a:buClr>
              <a:buSzPct val="100000"/>
              <a:buFont typeface="Wingdings" pitchFamily="2" charset="2"/>
              <a:buChar char="§"/>
              <a:defRPr>
                <a:solidFill>
                  <a:schemeClr val="accent2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2"/>
                </a:solidFill>
              </a:defRPr>
            </a:lvl4pPr>
            <a:lvl5pPr marL="2057400" indent="-228600">
              <a:buClr>
                <a:schemeClr val="accent3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37627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94958-80B6-5949-BB76-6FC970475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442761"/>
            <a:ext cx="6741896" cy="683396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15A2D2-0CE6-764C-9603-33A42DB21E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 marL="228600" indent="-228600">
              <a:buClr>
                <a:schemeClr val="accent4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2"/>
                </a:solidFill>
              </a:defRPr>
            </a:lvl2pPr>
            <a:lvl3pPr marL="1143000" indent="-228600">
              <a:buClr>
                <a:schemeClr val="accent5"/>
              </a:buClr>
              <a:buFont typeface="Wingdings" pitchFamily="2" charset="2"/>
              <a:buChar char="§"/>
              <a:defRPr>
                <a:solidFill>
                  <a:schemeClr val="accent2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2"/>
                </a:solidFill>
              </a:defRPr>
            </a:lvl4pPr>
            <a:lvl5pPr marL="2057400" indent="-228600">
              <a:buClr>
                <a:schemeClr val="accent3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8431A1-B0B8-5D49-BB1B-D4BF953E7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 marL="228600" indent="-228600">
              <a:buClr>
                <a:schemeClr val="accent4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2"/>
                </a:solidFill>
              </a:defRPr>
            </a:lvl2pPr>
            <a:lvl3pPr marL="1143000" indent="-228600">
              <a:buClr>
                <a:schemeClr val="accent5"/>
              </a:buClr>
              <a:buFont typeface="Wingdings" pitchFamily="2" charset="2"/>
              <a:buChar char="§"/>
              <a:defRPr>
                <a:solidFill>
                  <a:schemeClr val="accent2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2"/>
                </a:solidFill>
              </a:defRPr>
            </a:lvl4pPr>
            <a:lvl5pPr marL="2057400" indent="-228600">
              <a:buClr>
                <a:schemeClr val="accent3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84945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DC51B-1235-4C40-A25A-28B8E14EC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442763"/>
            <a:ext cx="6741896" cy="68339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5E18CD-B4DC-2749-86EB-7E09B1C87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C1F56-5CCC-A44F-BFF8-3E1DF77E39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 marL="228600" indent="-228600">
              <a:buClr>
                <a:schemeClr val="accent4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2"/>
                </a:solidFill>
              </a:defRPr>
            </a:lvl2pPr>
            <a:lvl3pPr marL="1143000" indent="-228600">
              <a:buClr>
                <a:schemeClr val="accent5"/>
              </a:buClr>
              <a:buFont typeface="Wingdings" pitchFamily="2" charset="2"/>
              <a:buChar char="§"/>
              <a:defRPr>
                <a:solidFill>
                  <a:schemeClr val="accent2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2"/>
                </a:solidFill>
              </a:defRPr>
            </a:lvl4pPr>
            <a:lvl5pPr marL="2057400" indent="-228600">
              <a:buClr>
                <a:schemeClr val="accent3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09CFBE-5DF4-D344-A4E2-9C485BF846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C7B834-CA66-314F-90AD-0E1BF2A2A3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>
            <a:lvl1pPr marL="228600" indent="-228600">
              <a:buClr>
                <a:schemeClr val="accent4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2"/>
                </a:solidFill>
              </a:defRPr>
            </a:lvl2pPr>
            <a:lvl3pPr marL="1143000" indent="-228600">
              <a:buClr>
                <a:schemeClr val="accent5"/>
              </a:buClr>
              <a:buFont typeface="Wingdings" pitchFamily="2" charset="2"/>
              <a:buChar char="§"/>
              <a:defRPr>
                <a:solidFill>
                  <a:schemeClr val="accent2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2"/>
                </a:solidFill>
              </a:defRPr>
            </a:lvl4pPr>
            <a:lvl5pPr marL="2057400" indent="-228600">
              <a:buClr>
                <a:schemeClr val="accent3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3191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5B05D-368B-B346-8B34-971D8D245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442763"/>
            <a:ext cx="6741896" cy="68339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70718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3232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884B4D0-CEA2-B046-B9BB-341B672B6746}"/>
              </a:ext>
            </a:extLst>
          </p:cNvPr>
          <p:cNvSpPr/>
          <p:nvPr userDrawn="1"/>
        </p:nvSpPr>
        <p:spPr>
          <a:xfrm>
            <a:off x="0" y="0"/>
            <a:ext cx="9144000" cy="1491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798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6958A1-AF32-014B-97E4-74AF1FAC3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181464-91E6-1E4D-B2D4-5D064C18B3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4A10EF-B4BF-374D-B316-0BD03BFEC3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7AACD-3DA1-AE42-BD87-FB5D5DEAAB4E}" type="datetime1">
              <a:rPr lang="en-US" smtClean="0"/>
              <a:pPr/>
              <a:t>9/23/2019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7D9705-5093-4447-85A0-A8194967C6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Clinipace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7E3DA9-749D-EA4A-B214-FC485AAE2B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34416-6FAD-9E4E-8A1A-739C6568E51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7E21476-541D-F84E-9D59-92AFFC8096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4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918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63E11C-A026-C545-B966-8685ED910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4EA893-681C-6840-B2D6-BDF9AA16C9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1782F-26CE-9C4B-8963-FCA9E4DF2F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33A83-9CD3-A344-9F2A-09B30FC1EF1C}" type="datetime1">
              <a:rPr lang="en-US" smtClean="0"/>
              <a:pPr/>
              <a:t>9/23/2019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04D98-BE13-4B4B-BFA9-546C6062E1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Clinipace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85031-951F-5F4A-A42C-314C03D5B8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E6408-3167-4246-B07A-F679367E3EE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165BE0C-8595-8B44-A4B3-91CD3988D22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4763" y="0"/>
            <a:ext cx="9134475" cy="6858000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98BCEC4-F2FB-0347-8365-23D0A259BC1C}"/>
              </a:ext>
            </a:extLst>
          </p:cNvPr>
          <p:cNvSpPr txBox="1">
            <a:spLocks/>
          </p:cNvSpPr>
          <p:nvPr userDrawn="1"/>
        </p:nvSpPr>
        <p:spPr>
          <a:xfrm>
            <a:off x="5508000" y="6451293"/>
            <a:ext cx="3086100" cy="365125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 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© Clinipace 2018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CD77B71-69FC-6047-8E56-187A740DD611}"/>
              </a:ext>
            </a:extLst>
          </p:cNvPr>
          <p:cNvSpPr txBox="1">
            <a:spLocks/>
          </p:cNvSpPr>
          <p:nvPr userDrawn="1"/>
        </p:nvSpPr>
        <p:spPr>
          <a:xfrm>
            <a:off x="8532000" y="6451293"/>
            <a:ext cx="5400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 "/>
              <a:tabLst/>
              <a:defRPr/>
            </a:pPr>
            <a:fld id="{10A34416-6FAD-9E4E-8A1A-739C6568E51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 "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6341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disc.org/standards/foundational/sdtmig/sdtmig-v3-3#Subject+Disease+Milestones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hyperlink" Target="mailto:serbsloeh@Clinipace.com" TargetMode="External"/><Relationship Id="rId4" Type="http://schemas.openxmlformats.org/officeDocument/2006/relationships/image" Target="../media/image9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3200" dirty="0"/>
              <a:t>German CDISC UN 25-Sep-2019</a:t>
            </a:r>
            <a:br>
              <a:rPr lang="de-DE" sz="1800" dirty="0"/>
            </a:br>
            <a:br>
              <a:rPr lang="de-DE" sz="3100" dirty="0"/>
            </a:br>
            <a:br>
              <a:rPr lang="de-DE" sz="1100" dirty="0"/>
            </a:br>
            <a:r>
              <a:rPr lang="de-DE" sz="3100" dirty="0"/>
              <a:t>SDTM IG v3.3</a:t>
            </a:r>
            <a:br>
              <a:rPr lang="de-DE" sz="3100" dirty="0"/>
            </a:br>
            <a:r>
              <a:rPr lang="de-DE" sz="3100" dirty="0"/>
              <a:t>5.4 SM, 7.3.3 TM - Disease Milestones</a:t>
            </a:r>
            <a:endParaRPr lang="en-US" altLang="de-DE" sz="31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800" b="1" dirty="0"/>
              <a:t>Special Purpose Domains – 7 TM</a:t>
            </a:r>
            <a:endParaRPr lang="en-US" altLang="de-DE" sz="2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E1BEF9D-9B5B-460B-B70A-8DCAD9A635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0768"/>
            <a:ext cx="9144000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770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800" b="1" dirty="0"/>
              <a:t>Things </a:t>
            </a:r>
            <a:r>
              <a:rPr lang="de-DE" sz="2800" b="1" dirty="0" err="1"/>
              <a:t>to</a:t>
            </a:r>
            <a:r>
              <a:rPr lang="de-DE" sz="2800" b="1" dirty="0"/>
              <a:t> </a:t>
            </a:r>
            <a:r>
              <a:rPr lang="de-DE" sz="2800" b="1" dirty="0" err="1"/>
              <a:t>note</a:t>
            </a:r>
            <a:endParaRPr lang="en-US" altLang="de-DE" sz="2800" dirty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692000"/>
            <a:ext cx="7886700" cy="4228666"/>
          </a:xfrm>
        </p:spPr>
        <p:txBody>
          <a:bodyPr>
            <a:noAutofit/>
          </a:bodyPr>
          <a:lstStyle/>
          <a:p>
            <a:r>
              <a:rPr lang="en-US" sz="2600" dirty="0">
                <a:cs typeface="Arial" charset="0"/>
              </a:rPr>
              <a:t>Timing related to milestone, not to study schedule</a:t>
            </a:r>
          </a:p>
          <a:p>
            <a:r>
              <a:rPr lang="en-US" sz="2600" dirty="0">
                <a:cs typeface="Arial" charset="0"/>
              </a:rPr>
              <a:t>If study without milestones, then disease milestone timing variables may not be included in other domains</a:t>
            </a:r>
          </a:p>
          <a:p>
            <a:r>
              <a:rPr lang="en-US" sz="2600" dirty="0">
                <a:cs typeface="Arial" charset="0"/>
              </a:rPr>
              <a:t>If milestone=event or intervention, some data triggered by the milestone may be modeled as FA. </a:t>
            </a:r>
          </a:p>
          <a:p>
            <a:pPr lvl="1"/>
            <a:r>
              <a:rPr lang="en-US" sz="2200" dirty="0">
                <a:cs typeface="Arial" charset="0"/>
              </a:rPr>
              <a:t>RELMIDS then related to subject of question in finding,</a:t>
            </a:r>
            <a:br>
              <a:rPr lang="en-US" sz="2200" dirty="0">
                <a:cs typeface="Arial" charset="0"/>
              </a:rPr>
            </a:br>
            <a:r>
              <a:rPr lang="en-US" sz="2200" dirty="0">
                <a:cs typeface="Arial" charset="0"/>
              </a:rPr>
              <a:t>not when question was asked</a:t>
            </a:r>
          </a:p>
          <a:p>
            <a:r>
              <a:rPr lang="en-US" sz="2600" dirty="0">
                <a:cs typeface="Arial" charset="0"/>
              </a:rPr>
              <a:t>MIDS to link observations associated with a milestone</a:t>
            </a:r>
          </a:p>
          <a:p>
            <a:pPr lvl="1"/>
            <a:r>
              <a:rPr lang="en-US" sz="2200" dirty="0">
                <a:cs typeface="Arial" charset="0"/>
              </a:rPr>
              <a:t>Similar to VISITNUM to link observations collected at a visit</a:t>
            </a:r>
          </a:p>
          <a:p>
            <a:pPr lvl="1"/>
            <a:r>
              <a:rPr lang="en-US" sz="2200" dirty="0">
                <a:cs typeface="Arial" charset="0"/>
              </a:rPr>
              <a:t>advantage over RELREC as nature of relationship is included</a:t>
            </a:r>
            <a:br>
              <a:rPr lang="en-US" sz="2200" dirty="0">
                <a:cs typeface="Arial" charset="0"/>
              </a:rPr>
            </a:br>
            <a:r>
              <a:rPr lang="en-US" sz="2200" dirty="0">
                <a:cs typeface="Arial" charset="0"/>
              </a:rPr>
              <a:t>RELREC not needed when milestones are defined</a:t>
            </a:r>
            <a:endParaRPr lang="en-GB" sz="2200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5873D-9D29-43A8-B35F-863DDD1D8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BC2D50-092C-439E-8656-A5FD8499E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CDISC SDTM IG 3.3</a:t>
            </a:r>
            <a:br>
              <a:rPr lang="de-DE" dirty="0"/>
            </a:br>
            <a:r>
              <a:rPr lang="de-DE" dirty="0">
                <a:hlinkClick r:id="rId2"/>
              </a:rPr>
              <a:t>https://www.cdisc.org/standards/foundational/sdtmig/sdtmig-v3-3#Subject+Disease+Milestones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75713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1881698"/>
              </p:ext>
            </p:extLst>
          </p:nvPr>
        </p:nvGraphicFramePr>
        <p:xfrm>
          <a:off x="3643313" y="1941513"/>
          <a:ext cx="1857375" cy="399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Clip" r:id="rId3" imgW="1857600" imgH="3995640" progId="">
                  <p:embed/>
                </p:oleObj>
              </mc:Choice>
              <mc:Fallback>
                <p:oleObj name="Clip" r:id="rId3" imgW="1857600" imgH="3995640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3313" y="1941513"/>
                        <a:ext cx="1857375" cy="3997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043608" y="1268760"/>
            <a:ext cx="7354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2500" lnSpcReduction="20000"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400" b="0" i="0" kern="1200" baseline="0">
                <a:solidFill>
                  <a:srgbClr val="254061"/>
                </a:solidFill>
                <a:latin typeface="Century Gothic"/>
                <a:ea typeface="ＭＳ Ｐゴシック" charset="0"/>
                <a:cs typeface="Century Gothic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None/>
            </a:pPr>
            <a:r>
              <a:rPr lang="de-DE" sz="3200" b="1" dirty="0" err="1"/>
              <a:t>Questions</a:t>
            </a:r>
            <a:endParaRPr lang="en-US" sz="32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9F538E-6253-477C-A65C-42C0111B49F2}"/>
              </a:ext>
            </a:extLst>
          </p:cNvPr>
          <p:cNvSpPr txBox="1"/>
          <p:nvPr/>
        </p:nvSpPr>
        <p:spPr>
          <a:xfrm>
            <a:off x="539552" y="4656684"/>
            <a:ext cx="2664296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eaLnBrk="0" hangingPunct="0">
              <a:spcBef>
                <a:spcPct val="0"/>
              </a:spcBef>
              <a:buNone/>
            </a:pPr>
            <a:r>
              <a:rPr lang="en-US" altLang="de-DE" sz="1800" b="1" dirty="0">
                <a:solidFill>
                  <a:srgbClr val="41546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Sabine </a:t>
            </a:r>
            <a:r>
              <a:rPr lang="en-US" altLang="de-DE" sz="1800" b="1" dirty="0" err="1">
                <a:solidFill>
                  <a:srgbClr val="41546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Erbslöh</a:t>
            </a:r>
            <a:endParaRPr lang="de-DE" altLang="de-DE" sz="600" dirty="0">
              <a:solidFill>
                <a:schemeClr val="tx1"/>
              </a:solidFill>
            </a:endParaRPr>
          </a:p>
          <a:p>
            <a:pPr lvl="0" algn="l" eaLnBrk="0" hangingPunct="0">
              <a:spcBef>
                <a:spcPct val="0"/>
              </a:spcBef>
              <a:buNone/>
            </a:pPr>
            <a:r>
              <a:rPr lang="en-US" altLang="de-DE" sz="1100" dirty="0">
                <a:solidFill>
                  <a:srgbClr val="5C2D9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Associate Director Statistical Programming</a:t>
            </a:r>
            <a:endParaRPr lang="de-DE" altLang="de-DE" sz="600" dirty="0">
              <a:solidFill>
                <a:schemeClr val="tx1"/>
              </a:solidFill>
            </a:endParaRPr>
          </a:p>
          <a:p>
            <a:pPr lvl="0" algn="l" eaLnBrk="0" hangingPunct="0">
              <a:spcBef>
                <a:spcPct val="0"/>
              </a:spcBef>
              <a:buNone/>
            </a:pPr>
            <a:br>
              <a:rPr lang="en-US" altLang="de-DE" sz="1000" dirty="0">
                <a:solidFill>
                  <a:srgbClr val="41546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de-DE" sz="1000" dirty="0" err="1">
                <a:solidFill>
                  <a:srgbClr val="41546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Helfmann</a:t>
            </a:r>
            <a:r>
              <a:rPr lang="en-US" altLang="de-DE" sz="1000" dirty="0">
                <a:solidFill>
                  <a:srgbClr val="41546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-Park 10</a:t>
            </a:r>
            <a:endParaRPr lang="de-DE" altLang="de-DE" sz="600" dirty="0">
              <a:solidFill>
                <a:schemeClr val="tx1"/>
              </a:solidFill>
            </a:endParaRPr>
          </a:p>
          <a:p>
            <a:pPr lvl="0" algn="l" eaLnBrk="0" hangingPunct="0">
              <a:spcBef>
                <a:spcPct val="0"/>
              </a:spcBef>
              <a:buNone/>
            </a:pPr>
            <a:r>
              <a:rPr lang="en-US" altLang="de-DE" sz="1000" dirty="0">
                <a:solidFill>
                  <a:srgbClr val="41546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D-65760 </a:t>
            </a:r>
            <a:r>
              <a:rPr lang="en-US" altLang="de-DE" sz="1000" dirty="0" err="1">
                <a:solidFill>
                  <a:srgbClr val="41546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Eschborn</a:t>
            </a:r>
            <a:r>
              <a:rPr lang="en-US" altLang="de-DE" sz="1000" dirty="0">
                <a:solidFill>
                  <a:srgbClr val="41546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Germany</a:t>
            </a:r>
            <a:endParaRPr lang="de-DE" altLang="de-DE" sz="600" dirty="0">
              <a:solidFill>
                <a:schemeClr val="tx1"/>
              </a:solidFill>
            </a:endParaRPr>
          </a:p>
          <a:p>
            <a:pPr lvl="0" algn="l" eaLnBrk="0" hangingPunct="0">
              <a:spcBef>
                <a:spcPct val="0"/>
              </a:spcBef>
              <a:buNone/>
            </a:pPr>
            <a:r>
              <a:rPr lang="en-US" altLang="de-DE" sz="1000" b="1" dirty="0">
                <a:solidFill>
                  <a:srgbClr val="41546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DIRECT:</a:t>
            </a:r>
            <a:r>
              <a:rPr lang="en-US" altLang="de-DE" sz="1000" dirty="0">
                <a:solidFill>
                  <a:srgbClr val="41546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+49 6196-7709-263</a:t>
            </a:r>
            <a:br>
              <a:rPr lang="en-US" altLang="de-DE" sz="1000" dirty="0">
                <a:solidFill>
                  <a:srgbClr val="41546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de-DE" sz="10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mailto: serbsloeh@Clinipace.com</a:t>
            </a:r>
            <a:endParaRPr lang="en-US" altLang="de-DE" sz="100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986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A3D57-C417-4F2D-8595-6FF1FBEF4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Disease Milestone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41DB7-E89D-487B-A066-74F2FA9EB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Event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activity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anticipated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course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disease</a:t>
            </a:r>
            <a:r>
              <a:rPr lang="de-DE" dirty="0"/>
              <a:t>, </a:t>
            </a:r>
            <a:r>
              <a:rPr lang="de-DE" dirty="0" err="1"/>
              <a:t>trigger</a:t>
            </a:r>
            <a:r>
              <a:rPr lang="de-DE" dirty="0"/>
              <a:t> </a:t>
            </a:r>
            <a:r>
              <a:rPr lang="de-DE" dirty="0" err="1"/>
              <a:t>collection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  <a:p>
            <a:r>
              <a:rPr lang="de-DE" dirty="0"/>
              <a:t>Timing not </a:t>
            </a:r>
            <a:r>
              <a:rPr lang="de-DE" dirty="0" err="1"/>
              <a:t>controlled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study</a:t>
            </a:r>
            <a:r>
              <a:rPr lang="de-DE" dirty="0"/>
              <a:t> </a:t>
            </a:r>
            <a:r>
              <a:rPr lang="de-DE" dirty="0" err="1"/>
              <a:t>schedule</a:t>
            </a:r>
            <a:endParaRPr lang="de-DE" dirty="0"/>
          </a:p>
          <a:p>
            <a:r>
              <a:rPr lang="de-DE" dirty="0" err="1"/>
              <a:t>Examples</a:t>
            </a:r>
            <a:r>
              <a:rPr lang="de-DE" dirty="0"/>
              <a:t>: Diagnosis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disease</a:t>
            </a:r>
            <a:r>
              <a:rPr lang="de-DE" dirty="0"/>
              <a:t>, AE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interest</a:t>
            </a:r>
            <a:endParaRPr lang="de-DE" dirty="0"/>
          </a:p>
          <a:p>
            <a:r>
              <a:rPr lang="de-DE" dirty="0" err="1"/>
              <a:t>For</a:t>
            </a:r>
            <a:r>
              <a:rPr lang="de-DE" dirty="0"/>
              <a:t> Study: </a:t>
            </a:r>
            <a:r>
              <a:rPr lang="de-DE" dirty="0" err="1"/>
              <a:t>Types</a:t>
            </a:r>
            <a:r>
              <a:rPr lang="de-DE" dirty="0"/>
              <a:t> </a:t>
            </a:r>
            <a:r>
              <a:rPr lang="de-DE" dirty="0" err="1"/>
              <a:t>defined</a:t>
            </a:r>
            <a:r>
              <a:rPr lang="de-DE" dirty="0"/>
              <a:t> in TM-Trial Disease Milestones</a:t>
            </a:r>
          </a:p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subject</a:t>
            </a:r>
            <a:r>
              <a:rPr lang="de-DE" dirty="0"/>
              <a:t>: Times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occurrence</a:t>
            </a:r>
            <a:r>
              <a:rPr lang="de-DE" dirty="0"/>
              <a:t> in SM-</a:t>
            </a:r>
            <a:r>
              <a:rPr lang="de-DE" dirty="0" err="1"/>
              <a:t>Subject</a:t>
            </a:r>
            <a:r>
              <a:rPr lang="de-DE" dirty="0"/>
              <a:t> Disease Milestones, </a:t>
            </a:r>
            <a:r>
              <a:rPr lang="de-DE" dirty="0" err="1"/>
              <a:t>structure</a:t>
            </a:r>
            <a:r>
              <a:rPr lang="de-DE" dirty="0"/>
              <a:t> </a:t>
            </a:r>
            <a:r>
              <a:rPr lang="de-DE" dirty="0" err="1"/>
              <a:t>similar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SV and SE</a:t>
            </a:r>
          </a:p>
          <a:p>
            <a:r>
              <a:rPr lang="de-DE" dirty="0"/>
              <a:t>Not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a </a:t>
            </a:r>
            <a:r>
              <a:rPr lang="de-DE" dirty="0" err="1"/>
              <a:t>study</a:t>
            </a:r>
            <a:r>
              <a:rPr lang="de-DE" dirty="0"/>
              <a:t> </a:t>
            </a:r>
            <a:r>
              <a:rPr lang="de-DE" dirty="0" err="1"/>
              <a:t>does</a:t>
            </a:r>
            <a:r>
              <a:rPr lang="de-DE" dirty="0"/>
              <a:t> not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milestones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3286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A3D57-C417-4F2D-8595-6FF1FBEF4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Disease Milestone Naming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41DB7-E89D-487B-A066-74F2FA9EB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</a:t>
            </a:r>
            <a:r>
              <a:rPr lang="de-DE" dirty="0" err="1"/>
              <a:t>names</a:t>
            </a:r>
            <a:r>
              <a:rPr lang="de-DE" dirty="0"/>
              <a:t> at </a:t>
            </a:r>
            <a:r>
              <a:rPr lang="de-DE" dirty="0" err="1"/>
              <a:t>subject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r>
              <a:rPr lang="de-DE" dirty="0"/>
              <a:t>TM:</a:t>
            </a:r>
          </a:p>
          <a:p>
            <a:pPr lvl="1"/>
            <a:r>
              <a:rPr lang="de-DE" dirty="0"/>
              <a:t> MIDSTYPE=</a:t>
            </a:r>
            <a:r>
              <a:rPr lang="de-DE" dirty="0" err="1"/>
              <a:t>character</a:t>
            </a:r>
            <a:r>
              <a:rPr lang="de-DE" dirty="0"/>
              <a:t> </a:t>
            </a:r>
            <a:r>
              <a:rPr lang="de-DE" dirty="0" err="1"/>
              <a:t>string</a:t>
            </a:r>
            <a:endParaRPr lang="de-DE" dirty="0"/>
          </a:p>
          <a:p>
            <a:r>
              <a:rPr lang="de-DE" dirty="0"/>
              <a:t>SM: </a:t>
            </a:r>
          </a:p>
          <a:p>
            <a:pPr lvl="1"/>
            <a:r>
              <a:rPr lang="de-DE" dirty="0"/>
              <a:t>MIDSTYPE=</a:t>
            </a:r>
            <a:r>
              <a:rPr lang="de-DE" dirty="0" err="1"/>
              <a:t>character</a:t>
            </a:r>
            <a:r>
              <a:rPr lang="de-DE" dirty="0"/>
              <a:t> </a:t>
            </a:r>
            <a:r>
              <a:rPr lang="de-DE" dirty="0" err="1"/>
              <a:t>string</a:t>
            </a:r>
            <a:endParaRPr lang="de-DE" dirty="0"/>
          </a:p>
          <a:p>
            <a:pPr lvl="1"/>
            <a:r>
              <a:rPr lang="de-DE" dirty="0"/>
              <a:t>MIDS=</a:t>
            </a:r>
            <a:r>
              <a:rPr lang="de-DE" dirty="0" err="1"/>
              <a:t>short</a:t>
            </a:r>
            <a:r>
              <a:rPr lang="de-DE" dirty="0"/>
              <a:t> form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character</a:t>
            </a:r>
            <a:r>
              <a:rPr lang="de-DE" dirty="0"/>
              <a:t> </a:t>
            </a:r>
            <a:r>
              <a:rPr lang="de-DE" dirty="0" err="1"/>
              <a:t>string</a:t>
            </a:r>
            <a:r>
              <a:rPr lang="de-DE" dirty="0"/>
              <a:t> + </a:t>
            </a:r>
            <a:r>
              <a:rPr lang="de-DE" dirty="0" err="1"/>
              <a:t>sequence</a:t>
            </a:r>
            <a:r>
              <a:rPr lang="de-DE" dirty="0"/>
              <a:t> </a:t>
            </a:r>
            <a:r>
              <a:rPr lang="de-DE" dirty="0" err="1"/>
              <a:t>number</a:t>
            </a:r>
            <a:endParaRPr lang="de-DE" dirty="0"/>
          </a:p>
          <a:p>
            <a:r>
              <a:rPr lang="de-DE" dirty="0" err="1"/>
              <a:t>Findings</a:t>
            </a:r>
            <a:r>
              <a:rPr lang="de-DE" dirty="0"/>
              <a:t>, </a:t>
            </a:r>
            <a:r>
              <a:rPr lang="de-DE" dirty="0" err="1"/>
              <a:t>intervention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</a:t>
            </a:r>
            <a:r>
              <a:rPr lang="de-DE" dirty="0" err="1"/>
              <a:t>class</a:t>
            </a:r>
            <a:r>
              <a:rPr lang="de-DE" dirty="0"/>
              <a:t> </a:t>
            </a:r>
            <a:r>
              <a:rPr lang="de-DE" dirty="0" err="1"/>
              <a:t>records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MIDS=</a:t>
            </a:r>
            <a:r>
              <a:rPr lang="de-DE" dirty="0" err="1"/>
              <a:t>short</a:t>
            </a:r>
            <a:r>
              <a:rPr lang="de-DE" dirty="0"/>
              <a:t> form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character</a:t>
            </a:r>
            <a:r>
              <a:rPr lang="de-DE" dirty="0"/>
              <a:t> </a:t>
            </a:r>
            <a:r>
              <a:rPr lang="de-DE" dirty="0" err="1"/>
              <a:t>string</a:t>
            </a:r>
            <a:r>
              <a:rPr lang="de-DE" dirty="0"/>
              <a:t> + </a:t>
            </a:r>
            <a:r>
              <a:rPr lang="de-DE" dirty="0" err="1"/>
              <a:t>sequence</a:t>
            </a:r>
            <a:r>
              <a:rPr lang="de-DE" dirty="0"/>
              <a:t> </a:t>
            </a:r>
            <a:r>
              <a:rPr lang="de-DE" dirty="0" err="1"/>
              <a:t>number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1847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F1776-0EC8-45D2-9055-B35BF06A4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Disease Milestone Timing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D760E8-2065-40E5-ABAF-A595D24B94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SM: SMSTDTC/SMENDTC, SMSTDY/SMENDY</a:t>
            </a:r>
          </a:p>
          <a:p>
            <a:pPr lvl="1"/>
            <a:r>
              <a:rPr lang="de-DE" dirty="0"/>
              <a:t>Date/time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disease</a:t>
            </a:r>
            <a:r>
              <a:rPr lang="de-DE" dirty="0"/>
              <a:t> </a:t>
            </a:r>
            <a:r>
              <a:rPr lang="de-DE" dirty="0" err="1"/>
              <a:t>milestone</a:t>
            </a:r>
            <a:r>
              <a:rPr lang="de-DE" dirty="0"/>
              <a:t>, </a:t>
            </a:r>
            <a:r>
              <a:rPr lang="de-DE" dirty="0" err="1"/>
              <a:t>study</a:t>
            </a:r>
            <a:r>
              <a:rPr lang="de-DE" dirty="0"/>
              <a:t> </a:t>
            </a:r>
            <a:r>
              <a:rPr lang="de-DE" dirty="0" err="1"/>
              <a:t>day</a:t>
            </a:r>
            <a:endParaRPr lang="de-DE" dirty="0"/>
          </a:p>
          <a:p>
            <a:r>
              <a:rPr lang="de-DE" dirty="0" err="1"/>
              <a:t>Related</a:t>
            </a:r>
            <a:r>
              <a:rPr lang="de-DE" dirty="0"/>
              <a:t> Domains: MIDS, RELMIDS, MIDSDTC</a:t>
            </a:r>
          </a:p>
          <a:p>
            <a:pPr lvl="1"/>
            <a:r>
              <a:rPr lang="de-DE" dirty="0"/>
              <a:t>MIDS: </a:t>
            </a:r>
            <a:r>
              <a:rPr lang="de-DE" dirty="0" err="1"/>
              <a:t>populated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milestone</a:t>
            </a:r>
            <a:r>
              <a:rPr lang="de-DE" dirty="0"/>
              <a:t> (</a:t>
            </a:r>
            <a:r>
              <a:rPr lang="de-DE" dirty="0" err="1"/>
              <a:t>anchor</a:t>
            </a:r>
            <a:r>
              <a:rPr lang="de-DE" dirty="0"/>
              <a:t>)</a:t>
            </a:r>
          </a:p>
          <a:p>
            <a:pPr lvl="2"/>
            <a:r>
              <a:rPr lang="de-DE" dirty="0" err="1"/>
              <a:t>Similar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--TPTREF</a:t>
            </a:r>
          </a:p>
          <a:p>
            <a:pPr lvl="1"/>
            <a:r>
              <a:rPr lang="de-DE" dirty="0"/>
              <a:t>RELMIDS: temporal </a:t>
            </a:r>
            <a:r>
              <a:rPr lang="de-DE" dirty="0" err="1"/>
              <a:t>relationship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observation</a:t>
            </a:r>
            <a:r>
              <a:rPr lang="de-DE" dirty="0"/>
              <a:t> and </a:t>
            </a:r>
            <a:r>
              <a:rPr lang="de-DE" dirty="0" err="1"/>
              <a:t>milestone</a:t>
            </a:r>
            <a:r>
              <a:rPr lang="de-DE" dirty="0"/>
              <a:t> </a:t>
            </a:r>
            <a:r>
              <a:rPr lang="de-DE" dirty="0" err="1"/>
              <a:t>named</a:t>
            </a:r>
            <a:r>
              <a:rPr lang="de-DE" dirty="0"/>
              <a:t> in MIDS (not </a:t>
            </a:r>
            <a:r>
              <a:rPr lang="de-DE" dirty="0" err="1"/>
              <a:t>study</a:t>
            </a:r>
            <a:r>
              <a:rPr lang="de-DE" dirty="0"/>
              <a:t> </a:t>
            </a:r>
            <a:r>
              <a:rPr lang="de-DE" dirty="0" err="1"/>
              <a:t>schedule</a:t>
            </a:r>
            <a:r>
              <a:rPr lang="de-DE" dirty="0"/>
              <a:t>)</a:t>
            </a:r>
          </a:p>
          <a:p>
            <a:pPr lvl="2"/>
            <a:r>
              <a:rPr lang="de-DE" dirty="0" err="1"/>
              <a:t>Currently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CT, </a:t>
            </a:r>
            <a:r>
              <a:rPr lang="de-DE" dirty="0" err="1"/>
              <a:t>example</a:t>
            </a:r>
            <a:r>
              <a:rPr lang="de-DE" dirty="0"/>
              <a:t>: IMMEDIATELY BEFORE, DURING</a:t>
            </a:r>
          </a:p>
          <a:p>
            <a:pPr lvl="2"/>
            <a:r>
              <a:rPr lang="de-DE" dirty="0" err="1"/>
              <a:t>Similar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--ELTM</a:t>
            </a:r>
          </a:p>
          <a:p>
            <a:pPr lvl="1"/>
            <a:r>
              <a:rPr lang="de-DE" dirty="0"/>
              <a:t>MIDSDTC: --DTC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finding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--STDTC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event</a:t>
            </a:r>
            <a:endParaRPr lang="de-DE" dirty="0"/>
          </a:p>
          <a:p>
            <a:pPr lvl="2"/>
            <a:r>
              <a:rPr lang="de-DE" dirty="0" err="1"/>
              <a:t>Similar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--RFTDTC</a:t>
            </a:r>
          </a:p>
        </p:txBody>
      </p:sp>
    </p:spTree>
    <p:extLst>
      <p:ext uri="{BB962C8B-B14F-4D97-AF65-F5344CB8AC3E}">
        <p14:creationId xmlns:p14="http://schemas.microsoft.com/office/powerpoint/2010/main" val="2993114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800" b="1" dirty="0"/>
              <a:t>Special Purpose Domains – 5 SM</a:t>
            </a:r>
            <a:endParaRPr lang="en-US" altLang="de-DE" sz="2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B34EF10-2499-42B1-A41B-8A05F88530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9811"/>
            <a:ext cx="9144000" cy="495348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800" b="1" dirty="0"/>
              <a:t>Special Purpose Domains – 5 SM</a:t>
            </a:r>
            <a:endParaRPr lang="en-US" altLang="de-DE" sz="2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1EFD1B-5190-4CD4-A28A-D300DE69D0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9274"/>
            <a:ext cx="9144000" cy="339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651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800" b="1" dirty="0"/>
              <a:t>Special Purpose Domains – 5 SM</a:t>
            </a:r>
            <a:endParaRPr lang="en-US" altLang="de-DE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93EA92-8CB3-40DB-B7DF-A06D4610A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0768"/>
            <a:ext cx="9144000" cy="3675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502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800" b="1" dirty="0"/>
              <a:t>Special Purpose Domains – 5 SM</a:t>
            </a:r>
            <a:endParaRPr lang="en-US" altLang="de-DE" sz="2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59BD01-FFE8-494B-8E15-1C207E3802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3048"/>
            <a:ext cx="9144000" cy="457623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D042CAF-6D58-4FC5-A716-2E52E31B78B8}"/>
              </a:ext>
            </a:extLst>
          </p:cNvPr>
          <p:cNvSpPr/>
          <p:nvPr/>
        </p:nvSpPr>
        <p:spPr>
          <a:xfrm>
            <a:off x="3996000" y="4140000"/>
            <a:ext cx="612000" cy="36000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3EA24C8-BE84-4CD1-9C96-63A94C67C42E}"/>
              </a:ext>
            </a:extLst>
          </p:cNvPr>
          <p:cNvSpPr/>
          <p:nvPr/>
        </p:nvSpPr>
        <p:spPr>
          <a:xfrm>
            <a:off x="2483768" y="1746000"/>
            <a:ext cx="1944216" cy="16200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86A621-E06F-4C6E-BEF4-71DDA23DAB8C}"/>
              </a:ext>
            </a:extLst>
          </p:cNvPr>
          <p:cNvSpPr/>
          <p:nvPr/>
        </p:nvSpPr>
        <p:spPr>
          <a:xfrm>
            <a:off x="2483768" y="2214000"/>
            <a:ext cx="1944216" cy="18000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80BBCA-6015-441C-8F63-73CCE4D5C587}"/>
              </a:ext>
            </a:extLst>
          </p:cNvPr>
          <p:cNvSpPr/>
          <p:nvPr/>
        </p:nvSpPr>
        <p:spPr>
          <a:xfrm>
            <a:off x="6120000" y="4140000"/>
            <a:ext cx="612000" cy="36000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A395EBF-974C-4D59-A773-3DE8093FAA68}"/>
              </a:ext>
            </a:extLst>
          </p:cNvPr>
          <p:cNvSpPr/>
          <p:nvPr/>
        </p:nvSpPr>
        <p:spPr>
          <a:xfrm>
            <a:off x="2483768" y="1944000"/>
            <a:ext cx="1944216" cy="252000"/>
          </a:xfrm>
          <a:prstGeom prst="rect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0660D7C-B151-4333-AE97-07093F77D282}"/>
              </a:ext>
            </a:extLst>
          </p:cNvPr>
          <p:cNvSpPr/>
          <p:nvPr/>
        </p:nvSpPr>
        <p:spPr>
          <a:xfrm>
            <a:off x="3869952" y="5490000"/>
            <a:ext cx="1134096" cy="360000"/>
          </a:xfrm>
          <a:prstGeom prst="rect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2EE05E4-B4EC-4163-894D-9D93504A3B30}"/>
              </a:ext>
            </a:extLst>
          </p:cNvPr>
          <p:cNvSpPr/>
          <p:nvPr/>
        </p:nvSpPr>
        <p:spPr>
          <a:xfrm>
            <a:off x="5939928" y="5482853"/>
            <a:ext cx="864320" cy="360000"/>
          </a:xfrm>
          <a:prstGeom prst="rect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70914F5-F0D3-4CD0-BCBB-6BAA2E15162D}"/>
              </a:ext>
            </a:extLst>
          </p:cNvPr>
          <p:cNvSpPr/>
          <p:nvPr/>
        </p:nvSpPr>
        <p:spPr>
          <a:xfrm>
            <a:off x="107504" y="3816000"/>
            <a:ext cx="468000" cy="18000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5609E27-27C9-4A28-A0EB-365D651CB43B}"/>
              </a:ext>
            </a:extLst>
          </p:cNvPr>
          <p:cNvSpPr/>
          <p:nvPr/>
        </p:nvSpPr>
        <p:spPr>
          <a:xfrm>
            <a:off x="108000" y="5184000"/>
            <a:ext cx="468000" cy="180000"/>
          </a:xfrm>
          <a:prstGeom prst="rect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6304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800" b="1" dirty="0"/>
              <a:t>Special Purpose Domains – 7 TM</a:t>
            </a:r>
            <a:endParaRPr lang="en-US" altLang="de-DE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6E92D0-AB15-4DF3-B5BB-F4AB07FA73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2776"/>
            <a:ext cx="9144000" cy="431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014532"/>
      </p:ext>
    </p:extLst>
  </p:cSld>
  <p:clrMapOvr>
    <a:masterClrMapping/>
  </p:clrMapOvr>
</p:sld>
</file>

<file path=ppt/theme/theme1.xml><?xml version="1.0" encoding="utf-8"?>
<a:theme xmlns:a="http://schemas.openxmlformats.org/drawingml/2006/main" name="Purple Cover">
  <a:themeElements>
    <a:clrScheme name="Clinipa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008C"/>
      </a:accent1>
      <a:accent2>
        <a:srgbClr val="5C2C91"/>
      </a:accent2>
      <a:accent3>
        <a:srgbClr val="F68B1F"/>
      </a:accent3>
      <a:accent4>
        <a:srgbClr val="6FC7B6"/>
      </a:accent4>
      <a:accent5>
        <a:srgbClr val="FEC340"/>
      </a:accent5>
      <a:accent6>
        <a:srgbClr val="0099D6"/>
      </a:accent6>
      <a:hlink>
        <a:srgbClr val="0099D6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yout">
  <a:themeElements>
    <a:clrScheme name="Clinipa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008C"/>
      </a:accent1>
      <a:accent2>
        <a:srgbClr val="5C2C91"/>
      </a:accent2>
      <a:accent3>
        <a:srgbClr val="F68B1F"/>
      </a:accent3>
      <a:accent4>
        <a:srgbClr val="6FC7B6"/>
      </a:accent4>
      <a:accent5>
        <a:srgbClr val="FEC340"/>
      </a:accent5>
      <a:accent6>
        <a:srgbClr val="0099D6"/>
      </a:accent6>
      <a:hlink>
        <a:srgbClr val="0099D6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321</Words>
  <Application>Microsoft Office PowerPoint</Application>
  <PresentationFormat>On-screen Show (4:3)</PresentationFormat>
  <Paragraphs>50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ArialUnicodeMS</vt:lpstr>
      <vt:lpstr>Calibri</vt:lpstr>
      <vt:lpstr>Calibri Light</vt:lpstr>
      <vt:lpstr>Century Gothic</vt:lpstr>
      <vt:lpstr>Helvetica</vt:lpstr>
      <vt:lpstr>Wingdings</vt:lpstr>
      <vt:lpstr>Purple Cover</vt:lpstr>
      <vt:lpstr>Layout</vt:lpstr>
      <vt:lpstr>Clip</vt:lpstr>
      <vt:lpstr>German CDISC UN 25-Sep-2019   SDTM IG v3.3 5.4 SM, 7.3.3 TM - Disease Milestones</vt:lpstr>
      <vt:lpstr>Disease Milestone</vt:lpstr>
      <vt:lpstr>Disease Milestone Naming</vt:lpstr>
      <vt:lpstr>Disease Milestone Timing</vt:lpstr>
      <vt:lpstr>Special Purpose Domains – 5 SM</vt:lpstr>
      <vt:lpstr>Special Purpose Domains – 5 SM</vt:lpstr>
      <vt:lpstr>Special Purpose Domains – 5 SM</vt:lpstr>
      <vt:lpstr>Special Purpose Domains – 5 SM</vt:lpstr>
      <vt:lpstr>Special Purpose Domains – 7 TM</vt:lpstr>
      <vt:lpstr>Special Purpose Domains – 7 TM</vt:lpstr>
      <vt:lpstr>Things to note</vt:lpstr>
      <vt:lpstr>Reference</vt:lpstr>
      <vt:lpstr>PowerPoint Presentation</vt:lpstr>
    </vt:vector>
  </TitlesOfParts>
  <Company>Accovion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MedDRA SMQ and Data Analysis</dc:title>
  <dc:creator>Kerstin Kühn</dc:creator>
  <cp:lastModifiedBy>Erbsloeh, Sabine</cp:lastModifiedBy>
  <cp:revision>230</cp:revision>
  <dcterms:created xsi:type="dcterms:W3CDTF">2012-04-11T10:44:43Z</dcterms:created>
  <dcterms:modified xsi:type="dcterms:W3CDTF">2019-09-23T20:10:46Z</dcterms:modified>
</cp:coreProperties>
</file>