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8" r:id="rId8"/>
    <p:sldId id="264" r:id="rId9"/>
    <p:sldId id="265" r:id="rId10"/>
    <p:sldId id="266" r:id="rId11"/>
    <p:sldId id="269" r:id="rId12"/>
    <p:sldId id="272" r:id="rId13"/>
    <p:sldId id="267" r:id="rId14"/>
    <p:sldId id="270" r:id="rId15"/>
    <p:sldId id="271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xml4pharmaserver.com/OpenRulesForCDISCStandards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cdisc.org/api/mdr/search?q=LBTESTCD&amp;domain=LB&amp;product=SDTMIG%20v3.3" TargetMode="External"/><Relationship Id="rId2" Type="http://schemas.openxmlformats.org/officeDocument/2006/relationships/hyperlink" Target="https://wiki.cdisc.org/display/LIBSUPRT/Search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cdisc.org/display/LIBSUPRT/Getting+Started%3A+Programmatically+connect+to+CDISC+Library+AP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B10C17-608C-465B-9B23-0D13D626F5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F</a:t>
            </a:r>
            <a:r>
              <a:rPr lang="en-US" cap="none" dirty="0"/>
              <a:t>irst Experiences with the </a:t>
            </a:r>
            <a:br>
              <a:rPr lang="en-US" cap="none" dirty="0"/>
            </a:br>
            <a:r>
              <a:rPr lang="en-US" cap="none" dirty="0"/>
              <a:t>CDISC Library API and </a:t>
            </a:r>
            <a:br>
              <a:rPr lang="en-US" cap="none" dirty="0"/>
            </a:br>
            <a:r>
              <a:rPr lang="en-US" cap="none" dirty="0"/>
              <a:t>RESTful Web Services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D56EE3D-E0B3-403D-BF2C-E5A86125C0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AT" cap="none" dirty="0"/>
              <a:t>Jozef</a:t>
            </a:r>
            <a:r>
              <a:rPr lang="de-AT" dirty="0"/>
              <a:t> </a:t>
            </a:r>
            <a:r>
              <a:rPr lang="de-AT" cap="none" dirty="0" err="1"/>
              <a:t>Aerts</a:t>
            </a:r>
            <a:br>
              <a:rPr lang="de-AT" dirty="0"/>
            </a:br>
            <a:r>
              <a:rPr lang="de-AT" dirty="0"/>
              <a:t>XML4Pharma</a:t>
            </a:r>
          </a:p>
          <a:p>
            <a:r>
              <a:rPr lang="de-AT" dirty="0"/>
              <a:t>CDISC German </a:t>
            </a:r>
            <a:r>
              <a:rPr lang="de-AT" dirty="0" err="1"/>
              <a:t>Speaking</a:t>
            </a:r>
            <a:r>
              <a:rPr lang="de-AT" dirty="0"/>
              <a:t> USER GROUP</a:t>
            </a:r>
            <a:br>
              <a:rPr lang="de-AT" dirty="0"/>
            </a:br>
            <a:r>
              <a:rPr lang="de-AT" dirty="0"/>
              <a:t>September 2019</a:t>
            </a:r>
          </a:p>
          <a:p>
            <a:endParaRPr lang="de-AT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971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775" y="288318"/>
            <a:ext cx="10364451" cy="1095982"/>
          </a:xfrm>
        </p:spPr>
        <p:txBody>
          <a:bodyPr>
            <a:normAutofit/>
          </a:bodyPr>
          <a:lstStyle/>
          <a:p>
            <a:r>
              <a:rPr lang="de-AT" cap="none" dirty="0"/>
              <a:t>Implementation in Software: Java</a:t>
            </a:r>
            <a:br>
              <a:rPr lang="de-AT" cap="none" dirty="0"/>
            </a:br>
            <a:r>
              <a:rPr lang="de-AT" sz="3200" cap="none" dirty="0"/>
              <a:t>(</a:t>
            </a:r>
            <a:r>
              <a:rPr lang="de-AT" sz="3200" cap="none" dirty="0" err="1"/>
              <a:t>Using</a:t>
            </a:r>
            <a:r>
              <a:rPr lang="de-AT" sz="3200" cap="none" dirty="0"/>
              <a:t> Jersey-2 </a:t>
            </a:r>
            <a:r>
              <a:rPr lang="de-AT" sz="3200" cap="none" dirty="0" err="1"/>
              <a:t>libraries</a:t>
            </a:r>
            <a:r>
              <a:rPr lang="de-AT" sz="3200" cap="none" dirty="0"/>
              <a:t>)</a:t>
            </a:r>
            <a:endParaRPr lang="en-US" cap="non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7331F3-A5E6-4C0B-963E-38669732C9A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574800"/>
            <a:ext cx="10363826" cy="1095982"/>
          </a:xfrm>
        </p:spPr>
        <p:txBody>
          <a:bodyPr>
            <a:normAutofit/>
          </a:bodyPr>
          <a:lstStyle/>
          <a:p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CDISC Library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requires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"Basic Authentication"</a:t>
            </a:r>
          </a:p>
          <a:p>
            <a:pPr lvl="1"/>
            <a:r>
              <a:rPr lang="de-AT" sz="2000" cap="none" dirty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de-AT" sz="2000" cap="none" dirty="0" err="1">
                <a:latin typeface="Arial" panose="020B0604020202020204" pitchFamily="34" charset="0"/>
                <a:cs typeface="Arial" panose="020B0604020202020204" pitchFamily="34" charset="0"/>
              </a:rPr>
              <a:t>needs</a:t>
            </a:r>
            <a:r>
              <a:rPr lang="de-AT" sz="20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AT" sz="20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cap="none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AT" sz="20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taken</a:t>
            </a:r>
            <a:r>
              <a:rPr lang="de-AT" sz="20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cap="none" dirty="0" err="1"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de-AT" sz="20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cap="none" dirty="0" err="1">
                <a:latin typeface="Arial" panose="020B0604020202020204" pitchFamily="34" charset="0"/>
                <a:cs typeface="Arial" panose="020B0604020202020204" pitchFamily="34" charset="0"/>
              </a:rPr>
              <a:t>account</a:t>
            </a:r>
            <a:r>
              <a:rPr lang="de-AT" sz="2000" cap="non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AT" sz="2000" cap="none" dirty="0" err="1"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endParaRPr lang="de-AT" sz="20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A568224-DD5E-47F2-A71E-87778C7DA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774" y="2861282"/>
            <a:ext cx="10647962" cy="390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313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775" y="288318"/>
            <a:ext cx="10364451" cy="1095982"/>
          </a:xfrm>
        </p:spPr>
        <p:txBody>
          <a:bodyPr>
            <a:normAutofit/>
          </a:bodyPr>
          <a:lstStyle/>
          <a:p>
            <a:r>
              <a:rPr lang="de-AT" cap="none" dirty="0"/>
              <a:t>Implementation in Software: Java</a:t>
            </a:r>
            <a:br>
              <a:rPr lang="de-AT" cap="none" dirty="0"/>
            </a:br>
            <a:r>
              <a:rPr lang="de-AT" sz="3200" cap="none" dirty="0"/>
              <a:t>(</a:t>
            </a:r>
            <a:r>
              <a:rPr lang="de-AT" sz="3200" cap="none" dirty="0" err="1"/>
              <a:t>Using</a:t>
            </a:r>
            <a:r>
              <a:rPr lang="de-AT" sz="3200" cap="none" dirty="0"/>
              <a:t> Jersey-2 </a:t>
            </a:r>
            <a:r>
              <a:rPr lang="de-AT" sz="3200" cap="none" dirty="0" err="1"/>
              <a:t>libraries</a:t>
            </a:r>
            <a:r>
              <a:rPr lang="de-AT" sz="3200" cap="none" dirty="0"/>
              <a:t>)</a:t>
            </a:r>
            <a:endParaRPr lang="en-US" cap="non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7331F3-A5E6-4C0B-963E-38669732C9A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574800"/>
            <a:ext cx="10363826" cy="1095982"/>
          </a:xfrm>
        </p:spPr>
        <p:txBody>
          <a:bodyPr>
            <a:normAutofit/>
          </a:bodyPr>
          <a:lstStyle/>
          <a:p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get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SDTM Variable Properties,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parameters</a:t>
            </a:r>
            <a:b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"IG-version", "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domain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", "variable"</a:t>
            </a:r>
          </a:p>
          <a:p>
            <a:pPr lvl="1"/>
            <a:endParaRPr lang="de-AT" sz="20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3EAB2C3-171B-4A79-B332-BE2131B16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61282"/>
            <a:ext cx="12111796" cy="249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691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775" y="288318"/>
            <a:ext cx="10364451" cy="1095982"/>
          </a:xfrm>
        </p:spPr>
        <p:txBody>
          <a:bodyPr>
            <a:normAutofit/>
          </a:bodyPr>
          <a:lstStyle/>
          <a:p>
            <a:r>
              <a:rPr lang="de-AT" cap="none" dirty="0"/>
              <a:t>Implementation in Software: Java</a:t>
            </a:r>
            <a:br>
              <a:rPr lang="de-AT" cap="none" dirty="0"/>
            </a:br>
            <a:r>
              <a:rPr lang="de-AT" cap="none" dirty="0" err="1"/>
              <a:t>Example</a:t>
            </a:r>
            <a:r>
              <a:rPr lang="de-AT" cap="none" dirty="0"/>
              <a:t>: "Smart Submission Dataset Viewer"</a:t>
            </a:r>
            <a:endParaRPr lang="en-US" cap="non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5119023-C1CF-4022-B7B2-7E5407A92B3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24018" y="1384300"/>
            <a:ext cx="10743964" cy="5341964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0287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775" y="288318"/>
            <a:ext cx="10364451" cy="1095982"/>
          </a:xfrm>
        </p:spPr>
        <p:txBody>
          <a:bodyPr>
            <a:normAutofit/>
          </a:bodyPr>
          <a:lstStyle/>
          <a:p>
            <a:r>
              <a:rPr lang="de-AT" cap="none" dirty="0"/>
              <a:t>Implementation in Software: SAS</a:t>
            </a:r>
            <a:endParaRPr lang="en-US" cap="non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9393998-584E-4B6E-A6FE-BE42B5FD3D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794" y="1150672"/>
            <a:ext cx="11224411" cy="570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7893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143428"/>
            <a:ext cx="10364451" cy="1207666"/>
          </a:xfrm>
        </p:spPr>
        <p:txBody>
          <a:bodyPr>
            <a:normAutofit/>
          </a:bodyPr>
          <a:lstStyle/>
          <a:p>
            <a:r>
              <a:rPr lang="de-AT" cap="none" dirty="0"/>
              <a:t>Implementation in XSLT</a:t>
            </a:r>
            <a:endParaRPr lang="en-US" cap="non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41E6A3-7CF1-45B5-B55D-1AE4577F0B1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9" y="1334759"/>
            <a:ext cx="10363826" cy="744408"/>
          </a:xfrm>
        </p:spPr>
        <p:txBody>
          <a:bodyPr>
            <a:normAutofit fontScale="85000" lnSpcReduction="20000"/>
          </a:bodyPr>
          <a:lstStyle/>
          <a:p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Mapping Software "SDTM-ETL"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uses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XSLT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execute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mappings</a:t>
            </a:r>
            <a:br>
              <a:rPr lang="de-AT" cap="none" dirty="0"/>
            </a:br>
            <a:endParaRPr lang="en-US" cap="none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AF53EECC-4C91-4260-BAFD-2A230ACF3F92}"/>
              </a:ext>
            </a:extLst>
          </p:cNvPr>
          <p:cNvSpPr/>
          <p:nvPr/>
        </p:nvSpPr>
        <p:spPr>
          <a:xfrm>
            <a:off x="444068" y="2120030"/>
            <a:ext cx="2451100" cy="6612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CDISC ODM</a:t>
            </a:r>
            <a:br>
              <a:rPr lang="de-AT" dirty="0"/>
            </a:br>
            <a:r>
              <a:rPr lang="de-AT" dirty="0"/>
              <a:t>(e.g. </a:t>
            </a:r>
            <a:r>
              <a:rPr lang="de-AT" dirty="0" err="1"/>
              <a:t>from</a:t>
            </a:r>
            <a:r>
              <a:rPr lang="de-AT" dirty="0"/>
              <a:t> EDC)</a:t>
            </a:r>
            <a:endParaRPr lang="en-US" dirty="0"/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510318C1-7F0C-4F82-AA82-164984835E3F}"/>
              </a:ext>
            </a:extLst>
          </p:cNvPr>
          <p:cNvSpPr/>
          <p:nvPr/>
        </p:nvSpPr>
        <p:spPr>
          <a:xfrm>
            <a:off x="8597900" y="2120030"/>
            <a:ext cx="2946400" cy="66127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Mapping </a:t>
            </a:r>
            <a:r>
              <a:rPr lang="de-AT" dirty="0" err="1">
                <a:solidFill>
                  <a:schemeClr val="tx1"/>
                </a:solidFill>
              </a:rPr>
              <a:t>Instructions</a:t>
            </a:r>
            <a:br>
              <a:rPr lang="de-AT" dirty="0">
                <a:solidFill>
                  <a:schemeClr val="tx1"/>
                </a:solidFill>
              </a:rPr>
            </a:br>
            <a:r>
              <a:rPr lang="de-AT" dirty="0">
                <a:solidFill>
                  <a:schemeClr val="tx1"/>
                </a:solidFill>
              </a:rPr>
              <a:t>(</a:t>
            </a:r>
            <a:r>
              <a:rPr lang="de-AT" dirty="0" err="1">
                <a:solidFill>
                  <a:schemeClr val="tx1"/>
                </a:solidFill>
              </a:rPr>
              <a:t>propriety</a:t>
            </a:r>
            <a:r>
              <a:rPr lang="de-AT" dirty="0">
                <a:solidFill>
                  <a:schemeClr val="tx1"/>
                </a:solidFill>
              </a:rPr>
              <a:t> </a:t>
            </a:r>
            <a:r>
              <a:rPr lang="de-AT" dirty="0" err="1">
                <a:solidFill>
                  <a:schemeClr val="tx1"/>
                </a:solidFill>
              </a:rPr>
              <a:t>language</a:t>
            </a:r>
            <a:r>
              <a:rPr lang="de-AT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32E3BEF5-F1F3-42CF-AD34-D3DB97CFEF99}"/>
              </a:ext>
            </a:extLst>
          </p:cNvPr>
          <p:cNvSpPr/>
          <p:nvPr/>
        </p:nvSpPr>
        <p:spPr>
          <a:xfrm>
            <a:off x="8597900" y="3355384"/>
            <a:ext cx="2946400" cy="5715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Wizards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Pfeil: nach oben 7">
            <a:extLst>
              <a:ext uri="{FF2B5EF4-FFF2-40B4-BE49-F238E27FC236}">
                <a16:creationId xmlns:a16="http://schemas.microsoft.com/office/drawing/2014/main" id="{1D4CBA8E-E63C-4B19-8CEE-9FD4E03A888D}"/>
              </a:ext>
            </a:extLst>
          </p:cNvPr>
          <p:cNvSpPr/>
          <p:nvPr/>
        </p:nvSpPr>
        <p:spPr>
          <a:xfrm>
            <a:off x="9848850" y="2816353"/>
            <a:ext cx="444500" cy="503978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75CC76D8-41F2-4EA0-8CA2-6E7A85355F33}"/>
              </a:ext>
            </a:extLst>
          </p:cNvPr>
          <p:cNvSpPr/>
          <p:nvPr/>
        </p:nvSpPr>
        <p:spPr>
          <a:xfrm>
            <a:off x="4705243" y="2120030"/>
            <a:ext cx="2946400" cy="66127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Mapping </a:t>
            </a:r>
            <a:r>
              <a:rPr lang="de-AT" dirty="0" err="1">
                <a:solidFill>
                  <a:schemeClr val="tx1"/>
                </a:solidFill>
              </a:rPr>
              <a:t>Instructions</a:t>
            </a:r>
            <a:br>
              <a:rPr lang="de-AT" dirty="0">
                <a:solidFill>
                  <a:schemeClr val="tx1"/>
                </a:solidFill>
              </a:rPr>
            </a:br>
            <a:r>
              <a:rPr lang="de-AT" dirty="0">
                <a:solidFill>
                  <a:schemeClr val="tx1"/>
                </a:solidFill>
              </a:rPr>
              <a:t>(XSLT)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Pfeil: nach links 9">
            <a:extLst>
              <a:ext uri="{FF2B5EF4-FFF2-40B4-BE49-F238E27FC236}">
                <a16:creationId xmlns:a16="http://schemas.microsoft.com/office/drawing/2014/main" id="{1F32468F-4107-4A34-B5CA-F1C4E827EE1B}"/>
              </a:ext>
            </a:extLst>
          </p:cNvPr>
          <p:cNvSpPr/>
          <p:nvPr/>
        </p:nvSpPr>
        <p:spPr>
          <a:xfrm>
            <a:off x="7807056" y="2249417"/>
            <a:ext cx="635431" cy="402496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DE525A6C-A677-4655-B97A-11CC827A414B}"/>
              </a:ext>
            </a:extLst>
          </p:cNvPr>
          <p:cNvSpPr/>
          <p:nvPr/>
        </p:nvSpPr>
        <p:spPr>
          <a:xfrm>
            <a:off x="2338090" y="3567839"/>
            <a:ext cx="2946400" cy="66127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SDTM / SEND</a:t>
            </a:r>
          </a:p>
          <a:p>
            <a:pPr algn="ctr"/>
            <a:r>
              <a:rPr lang="de-AT" dirty="0"/>
              <a:t>(CDISC Dataset-XML)</a:t>
            </a:r>
            <a:endParaRPr lang="en-US" dirty="0"/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9194372E-0C95-453A-9A50-31E558447B09}"/>
              </a:ext>
            </a:extLst>
          </p:cNvPr>
          <p:cNvSpPr/>
          <p:nvPr/>
        </p:nvSpPr>
        <p:spPr>
          <a:xfrm>
            <a:off x="2326252" y="5161608"/>
            <a:ext cx="2946400" cy="66127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SDTM / SEND</a:t>
            </a:r>
          </a:p>
          <a:p>
            <a:pPr algn="ctr"/>
            <a:r>
              <a:rPr lang="de-AT" dirty="0"/>
              <a:t>(</a:t>
            </a:r>
            <a:r>
              <a:rPr lang="de-AT" dirty="0" err="1"/>
              <a:t>outdated</a:t>
            </a:r>
            <a:r>
              <a:rPr lang="de-AT" dirty="0"/>
              <a:t> XPT)</a:t>
            </a:r>
            <a:endParaRPr lang="en-US" dirty="0"/>
          </a:p>
        </p:txBody>
      </p:sp>
      <p:sp>
        <p:nvSpPr>
          <p:cNvPr id="14" name="Pfeil: nach unten 13">
            <a:extLst>
              <a:ext uri="{FF2B5EF4-FFF2-40B4-BE49-F238E27FC236}">
                <a16:creationId xmlns:a16="http://schemas.microsoft.com/office/drawing/2014/main" id="{9F99690F-2C79-4294-A63E-B46C15F03F44}"/>
              </a:ext>
            </a:extLst>
          </p:cNvPr>
          <p:cNvSpPr/>
          <p:nvPr/>
        </p:nvSpPr>
        <p:spPr>
          <a:xfrm>
            <a:off x="3655446" y="2651913"/>
            <a:ext cx="444500" cy="74440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Gewitterblitz 14">
            <a:extLst>
              <a:ext uri="{FF2B5EF4-FFF2-40B4-BE49-F238E27FC236}">
                <a16:creationId xmlns:a16="http://schemas.microsoft.com/office/drawing/2014/main" id="{C05B5DF7-97CE-4C52-B030-B04FDF6BC7B1}"/>
              </a:ext>
            </a:extLst>
          </p:cNvPr>
          <p:cNvSpPr/>
          <p:nvPr/>
        </p:nvSpPr>
        <p:spPr>
          <a:xfrm>
            <a:off x="3337730" y="2191837"/>
            <a:ext cx="1007390" cy="485634"/>
          </a:xfrm>
          <a:prstGeom prst="lightningBol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Pfeil: nach unten 15">
            <a:extLst>
              <a:ext uri="{FF2B5EF4-FFF2-40B4-BE49-F238E27FC236}">
                <a16:creationId xmlns:a16="http://schemas.microsoft.com/office/drawing/2014/main" id="{34675687-B1E3-4DAA-8C08-836435C74962}"/>
              </a:ext>
            </a:extLst>
          </p:cNvPr>
          <p:cNvSpPr/>
          <p:nvPr/>
        </p:nvSpPr>
        <p:spPr>
          <a:xfrm>
            <a:off x="3619175" y="4375069"/>
            <a:ext cx="444500" cy="640579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08FB1F2-4E0B-46E7-A326-DE5624AE5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7153" y="4034262"/>
            <a:ext cx="5954847" cy="279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813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415315"/>
            <a:ext cx="10364451" cy="1596177"/>
          </a:xfrm>
        </p:spPr>
        <p:txBody>
          <a:bodyPr>
            <a:normAutofit/>
          </a:bodyPr>
          <a:lstStyle/>
          <a:p>
            <a:r>
              <a:rPr lang="de-AT" cap="none" dirty="0"/>
              <a:t>Implementation in Software: XSLT</a:t>
            </a:r>
            <a:endParaRPr lang="en-US" cap="non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340F52-CDA2-45DA-841C-7EEC0AF7359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011492"/>
            <a:ext cx="10678958" cy="4420305"/>
          </a:xfrm>
        </p:spPr>
        <p:txBody>
          <a:bodyPr>
            <a:normAutofit fontScale="92500" lnSpcReduction="20000"/>
          </a:bodyPr>
          <a:lstStyle/>
          <a:p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Problem: </a:t>
            </a:r>
            <a:b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AT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XSLT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very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well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supports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RESTful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web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services</a:t>
            </a:r>
            <a:b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AT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cap="none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does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not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well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support "Basic Authentication"</a:t>
            </a:r>
            <a:b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AT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Most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Java-Library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XSLT "Saxon"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however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allows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write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XSLT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extensions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so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"Basic Authentication"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applied</a:t>
            </a:r>
            <a:b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AT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currently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implementing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"SDTM-ETL"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mapping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  <a:br>
              <a:rPr lang="de-AT" sz="2400" cap="none" dirty="0"/>
            </a:br>
            <a:endParaRPr lang="de-AT" sz="2400" cap="none" dirty="0"/>
          </a:p>
          <a:p>
            <a:endParaRPr lang="en-US" sz="2400" cap="none" dirty="0"/>
          </a:p>
        </p:txBody>
      </p:sp>
    </p:spTree>
    <p:extLst>
      <p:ext uri="{BB962C8B-B14F-4D97-AF65-F5344CB8AC3E}">
        <p14:creationId xmlns:p14="http://schemas.microsoft.com/office/powerpoint/2010/main" val="1676848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415315"/>
            <a:ext cx="10364451" cy="1596177"/>
          </a:xfrm>
        </p:spPr>
        <p:txBody>
          <a:bodyPr>
            <a:normAutofit/>
          </a:bodyPr>
          <a:lstStyle/>
          <a:p>
            <a:r>
              <a:rPr lang="de-AT" cap="none" dirty="0"/>
              <a:t>Implementation in Software: </a:t>
            </a:r>
            <a:r>
              <a:rPr lang="de-AT" cap="none" dirty="0" err="1"/>
              <a:t>XQuery</a:t>
            </a:r>
            <a:endParaRPr lang="en-US" cap="non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340F52-CDA2-45DA-841C-7EEC0AF7359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011492"/>
            <a:ext cx="10678958" cy="4420305"/>
          </a:xfrm>
        </p:spPr>
        <p:txBody>
          <a:bodyPr>
            <a:normAutofit fontScale="92500" lnSpcReduction="20000"/>
          </a:bodyPr>
          <a:lstStyle/>
          <a:p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"Open Rules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CDISC Standards" initiative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uses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XQuery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expressing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CDISC, FDA and PMDA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validation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rules</a:t>
            </a:r>
            <a:endParaRPr lang="de-AT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Thousands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rules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at:</a:t>
            </a:r>
            <a:b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http://xml4pharmaserver.com/OpenRulesForCDISCStandards/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de-AT" sz="2200" cap="none" dirty="0" err="1">
                <a:latin typeface="Arial" panose="020B0604020202020204" pitchFamily="34" charset="0"/>
                <a:cs typeface="Arial" panose="020B0604020202020204" pitchFamily="34" charset="0"/>
              </a:rPr>
              <a:t>Including</a:t>
            </a:r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200" cap="none" dirty="0" err="1">
                <a:latin typeface="Arial" panose="020B0604020202020204" pitchFamily="34" charset="0"/>
                <a:cs typeface="Arial" panose="020B0604020202020204" pitchFamily="34" charset="0"/>
              </a:rPr>
              <a:t>latest</a:t>
            </a:r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 FDA-SDTM-2019 </a:t>
            </a:r>
            <a:r>
              <a:rPr lang="de-AT" sz="2200" cap="none" dirty="0" err="1">
                <a:latin typeface="Arial" panose="020B0604020202020204" pitchFamily="34" charset="0"/>
                <a:cs typeface="Arial" panose="020B0604020202020204" pitchFamily="34" charset="0"/>
              </a:rPr>
              <a:t>rules</a:t>
            </a:r>
            <a:endParaRPr lang="de-AT" sz="22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sz="2400" cap="none" dirty="0"/>
          </a:p>
          <a:p>
            <a:r>
              <a:rPr lang="en-US" sz="2400" cap="none" dirty="0">
                <a:latin typeface="Arial" panose="020B0604020202020204" pitchFamily="34" charset="0"/>
                <a:cs typeface="Arial" panose="020B0604020202020204" pitchFamily="34" charset="0"/>
              </a:rPr>
              <a:t>XQuery very well supports RESTful web services</a:t>
            </a:r>
            <a:br>
              <a:rPr lang="en-US" sz="2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cap="none" dirty="0">
                <a:latin typeface="Arial" panose="020B0604020202020204" pitchFamily="34" charset="0"/>
                <a:cs typeface="Arial" panose="020B0604020202020204" pitchFamily="34" charset="0"/>
              </a:rPr>
              <a:t>but does not well support "Basic Authentication"</a:t>
            </a:r>
            <a:br>
              <a:rPr lang="en-US" sz="2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cap="none" dirty="0">
                <a:latin typeface="Arial" panose="020B0604020202020204" pitchFamily="34" charset="0"/>
                <a:cs typeface="Arial" panose="020B0604020202020204" pitchFamily="34" charset="0"/>
              </a:rPr>
              <a:t>This will be solved in near feature as W3C wants to add Authentication mechanisms to the XSLT/XQuery standard</a:t>
            </a:r>
          </a:p>
        </p:txBody>
      </p:sp>
    </p:spTree>
    <p:extLst>
      <p:ext uri="{BB962C8B-B14F-4D97-AF65-F5344CB8AC3E}">
        <p14:creationId xmlns:p14="http://schemas.microsoft.com/office/powerpoint/2010/main" val="673386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415315"/>
            <a:ext cx="10364451" cy="1596177"/>
          </a:xfrm>
        </p:spPr>
        <p:txBody>
          <a:bodyPr>
            <a:normAutofit/>
          </a:bodyPr>
          <a:lstStyle/>
          <a:p>
            <a:r>
              <a:rPr lang="de-AT" cap="none" dirty="0"/>
              <a:t>"Search" </a:t>
            </a:r>
            <a:r>
              <a:rPr lang="de-AT" cap="none" dirty="0" err="1"/>
              <a:t>function</a:t>
            </a:r>
            <a:r>
              <a:rPr lang="de-AT" cap="none" dirty="0"/>
              <a:t> in CDISC Library API</a:t>
            </a:r>
            <a:endParaRPr lang="en-US" cap="non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340F52-CDA2-45DA-841C-7EEC0AF7359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011492"/>
            <a:ext cx="10678958" cy="4420305"/>
          </a:xfrm>
        </p:spPr>
        <p:txBody>
          <a:bodyPr>
            <a:normAutofit lnSpcReduction="10000"/>
          </a:bodyPr>
          <a:lstStyle/>
          <a:p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a "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CDISC Library API</a:t>
            </a:r>
          </a:p>
          <a:p>
            <a:pPr lvl="1"/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https://wiki.cdisc.org/display/LIBSUPRT/Search</a:t>
            </a:r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AT" sz="22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functionality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extremely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powerful, but a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bit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complicated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b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AT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: "Search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LBTESTCD" in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"LB"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domain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IG-version "3.3":</a:t>
            </a:r>
            <a:b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u="sng" cap="none" dirty="0">
                <a:hlinkClick r:id="rId3"/>
              </a:rPr>
              <a:t>https://library.cdisc.org/api/mdr/search?q=LBTESTCD&amp;domain=LB&amp;product=SDTMIG%20v3.3</a:t>
            </a:r>
            <a:br>
              <a:rPr lang="en-US" u="sng" cap="none" dirty="0"/>
            </a:br>
            <a:endParaRPr lang="en-US" u="sng" cap="none" dirty="0"/>
          </a:p>
          <a:p>
            <a:r>
              <a:rPr lang="en-US" sz="2400" cap="none" dirty="0">
                <a:latin typeface="Arial" panose="020B0604020202020204" pitchFamily="34" charset="0"/>
                <a:cs typeface="Arial" panose="020B0604020202020204" pitchFamily="34" charset="0"/>
              </a:rPr>
              <a:t>Currently only a JSON implementation is available </a:t>
            </a:r>
            <a:endParaRPr lang="de-AT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771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415315"/>
            <a:ext cx="10364451" cy="1596177"/>
          </a:xfrm>
        </p:spPr>
        <p:txBody>
          <a:bodyPr>
            <a:normAutofit/>
          </a:bodyPr>
          <a:lstStyle/>
          <a:p>
            <a:r>
              <a:rPr lang="de-AT" cap="none" dirty="0"/>
              <a:t>Other </a:t>
            </a:r>
            <a:r>
              <a:rPr lang="de-AT" cap="none" dirty="0" err="1"/>
              <a:t>experiences</a:t>
            </a:r>
            <a:r>
              <a:rPr lang="de-AT" cap="none" dirty="0"/>
              <a:t> </a:t>
            </a:r>
            <a:r>
              <a:rPr lang="de-AT" cap="none" dirty="0" err="1"/>
              <a:t>with</a:t>
            </a:r>
            <a:r>
              <a:rPr lang="de-AT" cap="none" dirty="0"/>
              <a:t> </a:t>
            </a:r>
            <a:r>
              <a:rPr lang="de-AT" cap="none" dirty="0" err="1"/>
              <a:t>the</a:t>
            </a:r>
            <a:r>
              <a:rPr lang="de-AT" cap="none" dirty="0"/>
              <a:t> CDISC Library</a:t>
            </a:r>
            <a:endParaRPr lang="en-US" cap="non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340F52-CDA2-45DA-841C-7EEC0AF7359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011492"/>
            <a:ext cx="10678958" cy="4420305"/>
          </a:xfrm>
        </p:spPr>
        <p:txBody>
          <a:bodyPr>
            <a:normAutofit/>
          </a:bodyPr>
          <a:lstStyle/>
          <a:p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Speed: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acceptable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(0.5 -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several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seconds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Remedy: </a:t>
            </a:r>
            <a:r>
              <a:rPr lang="de-AT" sz="2200" cap="none" dirty="0" err="1">
                <a:latin typeface="Arial" panose="020B0604020202020204" pitchFamily="34" charset="0"/>
                <a:cs typeface="Arial" panose="020B0604020202020204" pitchFamily="34" charset="0"/>
              </a:rPr>
              <a:t>cache</a:t>
            </a:r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200" cap="none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de-AT" sz="22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Bandwidth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: 1.5-3 GB per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endParaRPr lang="de-AT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But extra </a:t>
            </a:r>
            <a:r>
              <a:rPr lang="de-AT" sz="2200" cap="none" dirty="0" err="1">
                <a:latin typeface="Arial" panose="020B0604020202020204" pitchFamily="34" charset="0"/>
                <a:cs typeface="Arial" panose="020B0604020202020204" pitchFamily="34" charset="0"/>
              </a:rPr>
              <a:t>bandwidth</a:t>
            </a:r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200" cap="none" dirty="0" err="1"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de-AT" sz="2200" cap="none" dirty="0" err="1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200" cap="none" dirty="0" err="1">
                <a:latin typeface="Arial" panose="020B0604020202020204" pitchFamily="34" charset="0"/>
                <a:cs typeface="Arial" panose="020B0604020202020204" pitchFamily="34" charset="0"/>
              </a:rPr>
              <a:t>cost</a:t>
            </a:r>
            <a:endParaRPr lang="de-AT" sz="22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Remedy: </a:t>
            </a:r>
            <a:r>
              <a:rPr lang="de-AT" sz="2200" cap="none" dirty="0" err="1">
                <a:latin typeface="Arial" panose="020B0604020202020204" pitchFamily="34" charset="0"/>
                <a:cs typeface="Arial" panose="020B0604020202020204" pitchFamily="34" charset="0"/>
              </a:rPr>
              <a:t>cache</a:t>
            </a:r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200" cap="none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de-AT" sz="22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API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documentation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very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good</a:t>
            </a:r>
            <a:endParaRPr lang="de-AT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(Technical) Support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CDISC: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very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good</a:t>
            </a:r>
            <a:endParaRPr lang="de-AT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994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F89791-D1D3-4DA5-8183-7738A00B0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415317"/>
            <a:ext cx="10364451" cy="1596177"/>
          </a:xfrm>
        </p:spPr>
        <p:txBody>
          <a:bodyPr/>
          <a:lstStyle/>
          <a:p>
            <a:r>
              <a:rPr lang="de-AT" cap="none" dirty="0"/>
              <a:t>The CDISC Library</a:t>
            </a:r>
            <a:br>
              <a:rPr lang="de-AT" cap="none" dirty="0"/>
            </a:br>
            <a:r>
              <a:rPr lang="de-AT" cap="none" dirty="0"/>
              <a:t>The CDISC Single Source </a:t>
            </a:r>
            <a:r>
              <a:rPr lang="de-AT" cap="none" dirty="0" err="1"/>
              <a:t>of</a:t>
            </a:r>
            <a:r>
              <a:rPr lang="de-AT" cap="none" dirty="0"/>
              <a:t> Truth</a:t>
            </a:r>
            <a:endParaRPr lang="en-US" cap="none" dirty="0"/>
          </a:p>
        </p:txBody>
      </p:sp>
      <p:pic>
        <p:nvPicPr>
          <p:cNvPr id="1026" name="Picture 2" descr="Bildergebnis für cdisc library logo">
            <a:extLst>
              <a:ext uri="{FF2B5EF4-FFF2-40B4-BE49-F238E27FC236}">
                <a16:creationId xmlns:a16="http://schemas.microsoft.com/office/drawing/2014/main" id="{D1B02125-459B-41CB-9C8D-B1BCEF5FA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06083"/>
            <a:ext cx="12192000" cy="4751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540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778483"/>
          </a:xfrm>
        </p:spPr>
        <p:txBody>
          <a:bodyPr/>
          <a:lstStyle/>
          <a:p>
            <a:r>
              <a:rPr lang="de-AT" cap="none" dirty="0" err="1"/>
              <a:t>What</a:t>
            </a:r>
            <a:r>
              <a:rPr lang="de-AT" cap="none" dirty="0"/>
              <a:t> </a:t>
            </a:r>
            <a:r>
              <a:rPr lang="de-AT" cap="none" dirty="0" err="1"/>
              <a:t>is</a:t>
            </a:r>
            <a:r>
              <a:rPr lang="de-AT" cap="none" dirty="0"/>
              <a:t> </a:t>
            </a:r>
            <a:r>
              <a:rPr lang="de-AT" cap="none" dirty="0" err="1"/>
              <a:t>the</a:t>
            </a:r>
            <a:r>
              <a:rPr lang="de-AT" cap="none" dirty="0"/>
              <a:t> CDISC Library API ?</a:t>
            </a:r>
            <a:endParaRPr lang="en-US" cap="non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7331F3-A5E6-4C0B-963E-38669732C9A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574800"/>
            <a:ext cx="10363826" cy="4216399"/>
          </a:xfrm>
        </p:spPr>
        <p:txBody>
          <a:bodyPr/>
          <a:lstStyle/>
          <a:p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huge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metadata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(MDR)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ultimately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containing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almost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all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CDISC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standards</a:t>
            </a:r>
            <a:b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cap="none" dirty="0">
                <a:latin typeface="Arial" panose="020B0604020202020204" pitchFamily="34" charset="0"/>
                <a:cs typeface="Arial" panose="020B0604020202020204" pitchFamily="34" charset="0"/>
              </a:rPr>
              <a:t>Machine-readable</a:t>
            </a:r>
            <a:br>
              <a:rPr lang="en-US" sz="2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Queryable</a:t>
            </a:r>
            <a:r>
              <a:rPr lang="en-US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using RESTful web services</a:t>
            </a:r>
            <a:endParaRPr lang="de-AT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929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cap="none" dirty="0" err="1"/>
              <a:t>What</a:t>
            </a:r>
            <a:r>
              <a:rPr lang="de-AT" cap="none" dirty="0"/>
              <a:t> </a:t>
            </a:r>
            <a:r>
              <a:rPr lang="de-AT" cap="none" dirty="0" err="1"/>
              <a:t>are</a:t>
            </a:r>
            <a:r>
              <a:rPr lang="de-AT" cap="none" dirty="0"/>
              <a:t> </a:t>
            </a:r>
            <a:r>
              <a:rPr lang="de-AT" cap="none" dirty="0" err="1"/>
              <a:t>RESTful</a:t>
            </a:r>
            <a:r>
              <a:rPr lang="de-AT" cap="none" dirty="0"/>
              <a:t> Web Services ?</a:t>
            </a:r>
            <a:br>
              <a:rPr lang="de-AT" cap="none" dirty="0"/>
            </a:br>
            <a:r>
              <a:rPr lang="de-AT" cap="none" dirty="0" err="1"/>
              <a:t>What</a:t>
            </a:r>
            <a:r>
              <a:rPr lang="de-AT" cap="none" dirty="0"/>
              <a:t> </a:t>
            </a:r>
            <a:r>
              <a:rPr lang="de-AT" cap="none" dirty="0" err="1"/>
              <a:t>is</a:t>
            </a:r>
            <a:r>
              <a:rPr lang="de-AT" cap="none" dirty="0"/>
              <a:t> an API ?</a:t>
            </a:r>
            <a:endParaRPr lang="en-US" cap="non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9FF7A5-BA09-49AD-AE30-47DDC5165CE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AT" sz="2900" cap="none" dirty="0" err="1">
                <a:latin typeface="Arial" panose="020B0604020202020204" pitchFamily="34" charset="0"/>
                <a:cs typeface="Arial" panose="020B0604020202020204" pitchFamily="34" charset="0"/>
              </a:rPr>
              <a:t>RESTful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web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services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services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running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over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internet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usually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HTTP/HTTPS)</a:t>
            </a:r>
            <a:b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AT" sz="28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GET / POST / PUT / POST / DELETE</a:t>
            </a:r>
            <a:b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AT" sz="28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Return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structured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formatted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XML, JSON, RDT-Turtle, …</a:t>
            </a:r>
            <a:b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AT" sz="28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usually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tested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browser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, but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meant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b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AT" sz="28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The API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describes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lang="de-AT" sz="28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8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endParaRPr lang="en-US" sz="28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822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778483"/>
          </a:xfrm>
        </p:spPr>
        <p:txBody>
          <a:bodyPr/>
          <a:lstStyle/>
          <a:p>
            <a:r>
              <a:rPr lang="de-AT" cap="none" dirty="0" err="1"/>
              <a:t>Example</a:t>
            </a:r>
            <a:r>
              <a:rPr lang="de-AT" cap="none" dirty="0"/>
              <a:t> in </a:t>
            </a:r>
            <a:r>
              <a:rPr lang="de-AT" cap="none" dirty="0" err="1"/>
              <a:t>browser</a:t>
            </a:r>
            <a:endParaRPr lang="en-US" cap="non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7331F3-A5E6-4C0B-963E-38669732C9A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5" y="1397000"/>
            <a:ext cx="11036926" cy="914399"/>
          </a:xfrm>
        </p:spPr>
        <p:txBody>
          <a:bodyPr>
            <a:normAutofit/>
          </a:bodyPr>
          <a:lstStyle/>
          <a:p>
            <a:r>
              <a:rPr lang="de-DE" sz="2400" cap="none" dirty="0">
                <a:latin typeface="Arial" panose="020B0604020202020204" pitchFamily="34" charset="0"/>
                <a:cs typeface="Arial" panose="020B0604020202020204" pitchFamily="34" charset="0"/>
              </a:rPr>
              <a:t>https://library.cdisc.org/api/mdr/sdtmig/</a:t>
            </a:r>
            <a:r>
              <a:rPr lang="de-DE" sz="2400" cap="none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3-3</a:t>
            </a:r>
            <a:r>
              <a:rPr lang="de-DE" sz="2400" cap="none" dirty="0">
                <a:latin typeface="Arial" panose="020B0604020202020204" pitchFamily="34" charset="0"/>
                <a:cs typeface="Arial" panose="020B0604020202020204" pitchFamily="34" charset="0"/>
              </a:rPr>
              <a:t>/datasets/</a:t>
            </a:r>
            <a:r>
              <a:rPr lang="de-DE" sz="2400" cap="none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de-DE" sz="2400" cap="none" dirty="0">
                <a:latin typeface="Arial" panose="020B0604020202020204" pitchFamily="34" charset="0"/>
                <a:cs typeface="Arial" panose="020B0604020202020204" pitchFamily="34" charset="0"/>
              </a:rPr>
              <a:t>/variables/</a:t>
            </a:r>
            <a:r>
              <a:rPr lang="de-DE" sz="2400" cap="none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RFSTDTC</a:t>
            </a:r>
            <a:br>
              <a:rPr lang="de-DE" sz="22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82A36E5-4B98-4584-AF46-828867E7D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721" y="1943101"/>
            <a:ext cx="92221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3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778483"/>
          </a:xfrm>
        </p:spPr>
        <p:txBody>
          <a:bodyPr/>
          <a:lstStyle/>
          <a:p>
            <a:r>
              <a:rPr lang="de-AT" cap="none" dirty="0"/>
              <a:t>HATEAOS </a:t>
            </a:r>
            <a:r>
              <a:rPr lang="de-AT" cap="none" dirty="0" err="1"/>
              <a:t>principles</a:t>
            </a:r>
            <a:endParaRPr lang="en-US" cap="non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7331F3-A5E6-4C0B-963E-38669732C9A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397001"/>
            <a:ext cx="10363826" cy="888999"/>
          </a:xfrm>
        </p:spPr>
        <p:txBody>
          <a:bodyPr>
            <a:normAutofit lnSpcReduction="10000"/>
          </a:bodyPr>
          <a:lstStyle/>
          <a:p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Response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contains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links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parent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child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related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b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: LB - </a:t>
            </a:r>
            <a:r>
              <a:rPr lang="de-AT" sz="2400" cap="none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LBTESTCD 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(SDTM-IG </a:t>
            </a:r>
            <a:r>
              <a:rPr lang="de-AT" sz="2400" cap="none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3.3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F7037C5-509B-4958-A7EC-1111749B5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0624" y="4940299"/>
            <a:ext cx="8751376" cy="1724856"/>
          </a:xfrm>
          <a:prstGeom prst="rect">
            <a:avLst/>
          </a:prstGeom>
        </p:spPr>
      </p:pic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088E7E33-12A8-43C8-917B-BA872E5D2CB6}"/>
              </a:ext>
            </a:extLst>
          </p:cNvPr>
          <p:cNvGrpSpPr/>
          <p:nvPr/>
        </p:nvGrpSpPr>
        <p:grpSpPr>
          <a:xfrm>
            <a:off x="288925" y="2476500"/>
            <a:ext cx="5173978" cy="2463799"/>
            <a:chOff x="288925" y="2476500"/>
            <a:chExt cx="5173978" cy="2463799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7D4CA0C4-61C2-4048-8C80-8AEC2D8513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8925" y="2476500"/>
              <a:ext cx="5173978" cy="2463799"/>
            </a:xfrm>
            <a:prstGeom prst="rect">
              <a:avLst/>
            </a:prstGeom>
          </p:spPr>
        </p:pic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91EC3750-4436-43DB-8E2B-03EE29113BAC}"/>
                </a:ext>
              </a:extLst>
            </p:cNvPr>
            <p:cNvSpPr/>
            <p:nvPr/>
          </p:nvSpPr>
          <p:spPr>
            <a:xfrm>
              <a:off x="288925" y="3429000"/>
              <a:ext cx="4593041" cy="622299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304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775" y="288318"/>
            <a:ext cx="10364451" cy="1095982"/>
          </a:xfrm>
        </p:spPr>
        <p:txBody>
          <a:bodyPr>
            <a:normAutofit/>
          </a:bodyPr>
          <a:lstStyle/>
          <a:p>
            <a:r>
              <a:rPr lang="de-AT" cap="none" dirty="0"/>
              <a:t>HATEAOS </a:t>
            </a:r>
            <a:r>
              <a:rPr lang="de-AT" cap="none" dirty="0" err="1"/>
              <a:t>principles</a:t>
            </a:r>
            <a:br>
              <a:rPr lang="de-AT" cap="none" dirty="0"/>
            </a:br>
            <a:r>
              <a:rPr lang="de-AT" cap="none" dirty="0"/>
              <a:t>LBTESTCD </a:t>
            </a:r>
            <a:r>
              <a:rPr lang="de-AT" cap="none" dirty="0" err="1"/>
              <a:t>Codelist</a:t>
            </a:r>
            <a:endParaRPr lang="en-US" cap="non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7331F3-A5E6-4C0B-963E-38669732C9A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86831" y="3656065"/>
            <a:ext cx="4557128" cy="863599"/>
          </a:xfrm>
        </p:spPr>
        <p:txBody>
          <a:bodyPr>
            <a:normAutofit/>
          </a:bodyPr>
          <a:lstStyle/>
          <a:p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CodeLists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…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versions</a:t>
            </a:r>
            <a:endParaRPr lang="en-US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9CE61208-117D-443F-A416-4A582075A312}"/>
              </a:ext>
            </a:extLst>
          </p:cNvPr>
          <p:cNvGrpSpPr/>
          <p:nvPr/>
        </p:nvGrpSpPr>
        <p:grpSpPr>
          <a:xfrm>
            <a:off x="5129937" y="1693021"/>
            <a:ext cx="5408910" cy="5164979"/>
            <a:chOff x="5129937" y="1693021"/>
            <a:chExt cx="5408910" cy="5164979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F7CC5FA9-F851-4635-B988-7996E83D76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29937" y="1693021"/>
              <a:ext cx="5408910" cy="5164979"/>
            </a:xfrm>
            <a:prstGeom prst="rect">
              <a:avLst/>
            </a:prstGeom>
          </p:spPr>
        </p:pic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5C29239C-B12D-4EEA-8794-6F2F78D4DF25}"/>
                </a:ext>
              </a:extLst>
            </p:cNvPr>
            <p:cNvSpPr/>
            <p:nvPr/>
          </p:nvSpPr>
          <p:spPr>
            <a:xfrm>
              <a:off x="5408908" y="5501898"/>
              <a:ext cx="4649492" cy="945397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3369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775" y="288318"/>
            <a:ext cx="10364451" cy="1095982"/>
          </a:xfrm>
        </p:spPr>
        <p:txBody>
          <a:bodyPr>
            <a:normAutofit/>
          </a:bodyPr>
          <a:lstStyle/>
          <a:p>
            <a:r>
              <a:rPr lang="de-AT" cap="none" dirty="0"/>
              <a:t>HATEAOS </a:t>
            </a:r>
            <a:r>
              <a:rPr lang="de-AT" cap="none" dirty="0" err="1"/>
              <a:t>principles</a:t>
            </a:r>
            <a:br>
              <a:rPr lang="de-AT" cap="none" dirty="0"/>
            </a:br>
            <a:r>
              <a:rPr lang="de-AT" cap="none" dirty="0"/>
              <a:t>LBTESTCD </a:t>
            </a:r>
            <a:r>
              <a:rPr lang="de-AT" cap="none" dirty="0" err="1"/>
              <a:t>Codelist</a:t>
            </a:r>
            <a:r>
              <a:rPr lang="de-AT" cap="none" dirty="0"/>
              <a:t> 2018-12-21</a:t>
            </a:r>
            <a:endParaRPr lang="en-US" cap="non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7331F3-A5E6-4C0B-963E-38669732C9A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6775" y="1796268"/>
            <a:ext cx="4557128" cy="1095982"/>
          </a:xfrm>
        </p:spPr>
        <p:txBody>
          <a:bodyPr>
            <a:normAutofit/>
          </a:bodyPr>
          <a:lstStyle/>
          <a:p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CodeLists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versions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b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terms</a:t>
            </a:r>
            <a:endParaRPr lang="en-US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D73E856-BAA2-4CF0-A497-CA34909DA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60881"/>
            <a:ext cx="5867400" cy="508635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290C5F3-98DF-407E-9322-62DAB12C2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179938"/>
            <a:ext cx="6138139" cy="1925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82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775" y="288318"/>
            <a:ext cx="10364451" cy="1095982"/>
          </a:xfrm>
        </p:spPr>
        <p:txBody>
          <a:bodyPr>
            <a:normAutofit/>
          </a:bodyPr>
          <a:lstStyle/>
          <a:p>
            <a:r>
              <a:rPr lang="de-AT" cap="none" dirty="0" err="1"/>
              <a:t>What</a:t>
            </a:r>
            <a:r>
              <a:rPr lang="de-AT" cap="none" dirty="0"/>
              <a:t> </a:t>
            </a:r>
            <a:r>
              <a:rPr lang="de-AT" cap="none" dirty="0" err="1"/>
              <a:t>is</a:t>
            </a:r>
            <a:r>
              <a:rPr lang="de-AT" cap="none" dirty="0"/>
              <a:t> </a:t>
            </a:r>
            <a:r>
              <a:rPr lang="de-AT" cap="none" dirty="0" err="1"/>
              <a:t>currently</a:t>
            </a:r>
            <a:r>
              <a:rPr lang="de-AT" cap="none" dirty="0"/>
              <a:t> </a:t>
            </a:r>
            <a:r>
              <a:rPr lang="de-AT" cap="none" dirty="0" err="1"/>
              <a:t>covered</a:t>
            </a:r>
            <a:r>
              <a:rPr lang="de-AT" cap="none" dirty="0"/>
              <a:t> ?</a:t>
            </a:r>
            <a:endParaRPr lang="en-US" cap="non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7331F3-A5E6-4C0B-963E-38669732C9A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574800"/>
            <a:ext cx="10363826" cy="3759200"/>
          </a:xfrm>
        </p:spPr>
        <p:txBody>
          <a:bodyPr>
            <a:normAutofit/>
          </a:bodyPr>
          <a:lstStyle/>
          <a:p>
            <a:r>
              <a:rPr lang="de-AT" sz="2200" cap="none" dirty="0" err="1">
                <a:latin typeface="Arial" panose="020B0604020202020204" pitchFamily="34" charset="0"/>
                <a:cs typeface="Arial" panose="020B0604020202020204" pitchFamily="34" charset="0"/>
              </a:rPr>
              <a:t>Controlled</a:t>
            </a:r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2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Terminology</a:t>
            </a:r>
            <a:endParaRPr lang="de-AT" sz="22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CDASH</a:t>
            </a:r>
          </a:p>
          <a:p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CDASH-IG</a:t>
            </a:r>
          </a:p>
          <a:p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SDTM</a:t>
            </a:r>
          </a:p>
          <a:p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SDTM-IG</a:t>
            </a:r>
          </a:p>
          <a:p>
            <a:r>
              <a:rPr lang="de-AT" sz="2200" cap="none" dirty="0">
                <a:latin typeface="Arial" panose="020B0604020202020204" pitchFamily="34" charset="0"/>
                <a:cs typeface="Arial" panose="020B0604020202020204" pitchFamily="34" charset="0"/>
              </a:rPr>
              <a:t>SEND-IG</a:t>
            </a:r>
          </a:p>
          <a:p>
            <a:r>
              <a:rPr lang="de-AT" sz="2200" cap="none" dirty="0" err="1">
                <a:latin typeface="Arial" panose="020B0604020202020204" pitchFamily="34" charset="0"/>
                <a:cs typeface="Arial" panose="020B0604020202020204" pitchFamily="34" charset="0"/>
              </a:rPr>
              <a:t>ADaM</a:t>
            </a:r>
            <a:endParaRPr lang="en-US" sz="22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BD7CBD8-FB56-4927-89E4-0B2CCBDFE843}"/>
              </a:ext>
            </a:extLst>
          </p:cNvPr>
          <p:cNvSpPr txBox="1"/>
          <p:nvPr/>
        </p:nvSpPr>
        <p:spPr>
          <a:xfrm>
            <a:off x="508000" y="5524500"/>
            <a:ext cx="105162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200" dirty="0"/>
              <a:t>Coming: TAUGs (</a:t>
            </a:r>
            <a:r>
              <a:rPr lang="de-AT" sz="2200" dirty="0" err="1"/>
              <a:t>Therapeutic</a:t>
            </a:r>
            <a:r>
              <a:rPr lang="de-AT" sz="2200" dirty="0"/>
              <a:t> Area User Guides)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37102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E20343-D989-4237-AC14-E7BAFF30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775" y="288318"/>
            <a:ext cx="10364451" cy="1095982"/>
          </a:xfrm>
        </p:spPr>
        <p:txBody>
          <a:bodyPr>
            <a:normAutofit/>
          </a:bodyPr>
          <a:lstStyle/>
          <a:p>
            <a:r>
              <a:rPr lang="de-AT" cap="none" dirty="0"/>
              <a:t>Implementation in Software</a:t>
            </a:r>
            <a:endParaRPr lang="en-US" cap="non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7331F3-A5E6-4C0B-963E-38669732C9A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574800"/>
            <a:ext cx="10363826" cy="4533900"/>
          </a:xfrm>
        </p:spPr>
        <p:txBody>
          <a:bodyPr>
            <a:normAutofit/>
          </a:bodyPr>
          <a:lstStyle/>
          <a:p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RESTful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web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services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extremely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easy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implement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in modern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  <a:endParaRPr lang="de-AT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different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computer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languages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AT" sz="2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Wiki:</a:t>
            </a:r>
            <a:b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https://wiki.cdisc.org/display/LIBSUPRT/Getting+Started%3A+Programmatically+connect+to+CDISC+Library+API</a:t>
            </a:r>
            <a:r>
              <a:rPr lang="de-AT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de-AT" cap="none" dirty="0">
                <a:latin typeface="Arial" panose="020B0604020202020204" pitchFamily="34" charset="0"/>
                <a:cs typeface="Arial" panose="020B0604020202020204" pitchFamily="34" charset="0"/>
              </a:rPr>
              <a:t>Python</a:t>
            </a:r>
          </a:p>
          <a:p>
            <a:pPr lvl="1"/>
            <a:r>
              <a:rPr lang="de-AT" cap="none" dirty="0">
                <a:latin typeface="Arial" panose="020B0604020202020204" pitchFamily="34" charset="0"/>
                <a:cs typeface="Arial" panose="020B0604020202020204" pitchFamily="34" charset="0"/>
              </a:rPr>
              <a:t>SAS</a:t>
            </a:r>
          </a:p>
          <a:p>
            <a:pPr lvl="1"/>
            <a:r>
              <a:rPr lang="de-AT" cap="none" dirty="0">
                <a:latin typeface="Arial" panose="020B0604020202020204" pitchFamily="34" charset="0"/>
                <a:cs typeface="Arial" panose="020B0604020202020204" pitchFamily="34" charset="0"/>
              </a:rPr>
              <a:t>Java</a:t>
            </a:r>
          </a:p>
          <a:p>
            <a:pPr lvl="1"/>
            <a:r>
              <a:rPr lang="de-AT" cap="none" dirty="0">
                <a:latin typeface="Arial" panose="020B0604020202020204" pitchFamily="34" charset="0"/>
                <a:cs typeface="Arial" panose="020B0604020202020204" pitchFamily="34" charset="0"/>
              </a:rPr>
              <a:t>Coming: XSLT, </a:t>
            </a:r>
            <a:r>
              <a:rPr lang="de-AT" cap="none" dirty="0" err="1">
                <a:latin typeface="Arial" panose="020B0604020202020204" pitchFamily="34" charset="0"/>
                <a:cs typeface="Arial" panose="020B0604020202020204" pitchFamily="34" charset="0"/>
              </a:rPr>
              <a:t>XQuery</a:t>
            </a:r>
            <a:endParaRPr lang="de-AT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2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621626"/>
      </p:ext>
    </p:extLst>
  </p:cSld>
  <p:clrMapOvr>
    <a:masterClrMapping/>
  </p:clrMapOvr>
</p:sld>
</file>

<file path=ppt/theme/theme1.xml><?xml version="1.0" encoding="utf-8"?>
<a:theme xmlns:a="http://schemas.openxmlformats.org/drawingml/2006/main" name="Tropfen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TM04033925[[fn=Tropfen]]</Template>
  <TotalTime>0</TotalTime>
  <Words>348</Words>
  <Application>Microsoft Office PowerPoint</Application>
  <PresentationFormat>Breitbild</PresentationFormat>
  <Paragraphs>82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2" baseType="lpstr">
      <vt:lpstr>Arial</vt:lpstr>
      <vt:lpstr>Tw Cen MT</vt:lpstr>
      <vt:lpstr>Tropfen</vt:lpstr>
      <vt:lpstr> First Experiences with the  CDISC Library API and  RESTful Web Services</vt:lpstr>
      <vt:lpstr>What is the CDISC Library API ?</vt:lpstr>
      <vt:lpstr>What are RESTful Web Services ? What is an API ?</vt:lpstr>
      <vt:lpstr>Example in browser</vt:lpstr>
      <vt:lpstr>HATEAOS principles</vt:lpstr>
      <vt:lpstr>HATEAOS principles LBTESTCD Codelist</vt:lpstr>
      <vt:lpstr>HATEAOS principles LBTESTCD Codelist 2018-12-21</vt:lpstr>
      <vt:lpstr>What is currently covered ?</vt:lpstr>
      <vt:lpstr>Implementation in Software</vt:lpstr>
      <vt:lpstr>Implementation in Software: Java (Using Jersey-2 libraries)</vt:lpstr>
      <vt:lpstr>Implementation in Software: Java (Using Jersey-2 libraries)</vt:lpstr>
      <vt:lpstr>Implementation in Software: Java Example: "Smart Submission Dataset Viewer"</vt:lpstr>
      <vt:lpstr>Implementation in Software: SAS</vt:lpstr>
      <vt:lpstr>Implementation in XSLT</vt:lpstr>
      <vt:lpstr>Implementation in Software: XSLT</vt:lpstr>
      <vt:lpstr>Implementation in Software: XQuery</vt:lpstr>
      <vt:lpstr>"Search" function in CDISC Library API</vt:lpstr>
      <vt:lpstr>Other experiences with the CDISC Library</vt:lpstr>
      <vt:lpstr>The CDISC Library The CDISC Single Source of Truth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Erste ErFAHRUNGEN MIT PINNACLE21 Validator 3.0</dc:title>
  <dc:creator>Jozef</dc:creator>
  <cp:lastModifiedBy>Jozef</cp:lastModifiedBy>
  <cp:revision>49</cp:revision>
  <dcterms:created xsi:type="dcterms:W3CDTF">2019-09-02T12:59:44Z</dcterms:created>
  <dcterms:modified xsi:type="dcterms:W3CDTF">2019-09-22T12:02:41Z</dcterms:modified>
</cp:coreProperties>
</file>