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8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1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2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3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4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59" r:id="rId2"/>
    <p:sldMasterId id="2147483771" r:id="rId3"/>
    <p:sldMasterId id="2147483784" r:id="rId4"/>
    <p:sldMasterId id="2147483797" r:id="rId5"/>
    <p:sldMasterId id="2147483810" r:id="rId6"/>
    <p:sldMasterId id="2147483839" r:id="rId7"/>
    <p:sldMasterId id="2147483851" r:id="rId8"/>
    <p:sldMasterId id="2147483859" r:id="rId9"/>
    <p:sldMasterId id="2147483868" r:id="rId10"/>
    <p:sldMasterId id="2147483877" r:id="rId11"/>
    <p:sldMasterId id="2147483889" r:id="rId12"/>
    <p:sldMasterId id="2147483899" r:id="rId13"/>
    <p:sldMasterId id="2147483909" r:id="rId14"/>
    <p:sldMasterId id="2147483937" r:id="rId15"/>
    <p:sldMasterId id="2147483964" r:id="rId16"/>
  </p:sldMasterIdLst>
  <p:notesMasterIdLst>
    <p:notesMasterId r:id="rId74"/>
  </p:notesMasterIdLst>
  <p:sldIdLst>
    <p:sldId id="331" r:id="rId17"/>
    <p:sldId id="384" r:id="rId18"/>
    <p:sldId id="341" r:id="rId19"/>
    <p:sldId id="347" r:id="rId20"/>
    <p:sldId id="348" r:id="rId21"/>
    <p:sldId id="349" r:id="rId22"/>
    <p:sldId id="350" r:id="rId23"/>
    <p:sldId id="378" r:id="rId24"/>
    <p:sldId id="359" r:id="rId25"/>
    <p:sldId id="388" r:id="rId26"/>
    <p:sldId id="360" r:id="rId27"/>
    <p:sldId id="361" r:id="rId28"/>
    <p:sldId id="445" r:id="rId29"/>
    <p:sldId id="446" r:id="rId30"/>
    <p:sldId id="363" r:id="rId31"/>
    <p:sldId id="405" r:id="rId32"/>
    <p:sldId id="364" r:id="rId33"/>
    <p:sldId id="351" r:id="rId34"/>
    <p:sldId id="365" r:id="rId35"/>
    <p:sldId id="426" r:id="rId36"/>
    <p:sldId id="366" r:id="rId37"/>
    <p:sldId id="379" r:id="rId38"/>
    <p:sldId id="368" r:id="rId39"/>
    <p:sldId id="369" r:id="rId40"/>
    <p:sldId id="370" r:id="rId41"/>
    <p:sldId id="389" r:id="rId42"/>
    <p:sldId id="392" r:id="rId43"/>
    <p:sldId id="420" r:id="rId44"/>
    <p:sldId id="421" r:id="rId45"/>
    <p:sldId id="425" r:id="rId46"/>
    <p:sldId id="423" r:id="rId47"/>
    <p:sldId id="424" r:id="rId48"/>
    <p:sldId id="418" r:id="rId49"/>
    <p:sldId id="375" r:id="rId50"/>
    <p:sldId id="427" r:id="rId51"/>
    <p:sldId id="429" r:id="rId52"/>
    <p:sldId id="430" r:id="rId53"/>
    <p:sldId id="442" r:id="rId54"/>
    <p:sldId id="443" r:id="rId55"/>
    <p:sldId id="444" r:id="rId56"/>
    <p:sldId id="376" r:id="rId57"/>
    <p:sldId id="354" r:id="rId58"/>
    <p:sldId id="395" r:id="rId59"/>
    <p:sldId id="396" r:id="rId60"/>
    <p:sldId id="433" r:id="rId61"/>
    <p:sldId id="434" r:id="rId62"/>
    <p:sldId id="435" r:id="rId63"/>
    <p:sldId id="436" r:id="rId64"/>
    <p:sldId id="419" r:id="rId65"/>
    <p:sldId id="382" r:id="rId66"/>
    <p:sldId id="377" r:id="rId67"/>
    <p:sldId id="397" r:id="rId68"/>
    <p:sldId id="439" r:id="rId69"/>
    <p:sldId id="352" r:id="rId70"/>
    <p:sldId id="383" r:id="rId71"/>
    <p:sldId id="437" r:id="rId72"/>
    <p:sldId id="438" r:id="rId73"/>
  </p:sldIdLst>
  <p:sldSz cx="12192000" cy="6858000"/>
  <p:notesSz cx="6858000" cy="9144000"/>
  <p:custDataLst>
    <p:tags r:id="rId7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433" autoAdjust="0"/>
  </p:normalViewPr>
  <p:slideViewPr>
    <p:cSldViewPr>
      <p:cViewPr>
        <p:scale>
          <a:sx n="42" d="100"/>
          <a:sy n="42" d="100"/>
        </p:scale>
        <p:origin x="1580" y="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0.xml"/><Relationship Id="rId21" Type="http://schemas.openxmlformats.org/officeDocument/2006/relationships/slide" Target="slides/slide5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63" Type="http://schemas.openxmlformats.org/officeDocument/2006/relationships/slide" Target="slides/slide47.xml"/><Relationship Id="rId68" Type="http://schemas.openxmlformats.org/officeDocument/2006/relationships/slide" Target="slides/slide52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3" Type="http://schemas.openxmlformats.org/officeDocument/2006/relationships/slide" Target="slides/slide37.xml"/><Relationship Id="rId58" Type="http://schemas.openxmlformats.org/officeDocument/2006/relationships/slide" Target="slides/slide42.xml"/><Relationship Id="rId66" Type="http://schemas.openxmlformats.org/officeDocument/2006/relationships/slide" Target="slides/slide50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5.xml"/><Relationship Id="rId19" Type="http://schemas.openxmlformats.org/officeDocument/2006/relationships/slide" Target="slides/slide3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56" Type="http://schemas.openxmlformats.org/officeDocument/2006/relationships/slide" Target="slides/slide40.xml"/><Relationship Id="rId64" Type="http://schemas.openxmlformats.org/officeDocument/2006/relationships/slide" Target="slides/slide48.xml"/><Relationship Id="rId69" Type="http://schemas.openxmlformats.org/officeDocument/2006/relationships/slide" Target="slides/slide53.xml"/><Relationship Id="rId77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5.xml"/><Relationship Id="rId72" Type="http://schemas.openxmlformats.org/officeDocument/2006/relationships/slide" Target="slides/slide56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59" Type="http://schemas.openxmlformats.org/officeDocument/2006/relationships/slide" Target="slides/slide43.xml"/><Relationship Id="rId67" Type="http://schemas.openxmlformats.org/officeDocument/2006/relationships/slide" Target="slides/slide51.xml"/><Relationship Id="rId20" Type="http://schemas.openxmlformats.org/officeDocument/2006/relationships/slide" Target="slides/slide4.xml"/><Relationship Id="rId41" Type="http://schemas.openxmlformats.org/officeDocument/2006/relationships/slide" Target="slides/slide25.xml"/><Relationship Id="rId54" Type="http://schemas.openxmlformats.org/officeDocument/2006/relationships/slide" Target="slides/slide38.xml"/><Relationship Id="rId62" Type="http://schemas.openxmlformats.org/officeDocument/2006/relationships/slide" Target="slides/slide46.xml"/><Relationship Id="rId70" Type="http://schemas.openxmlformats.org/officeDocument/2006/relationships/slide" Target="slides/slide54.xml"/><Relationship Id="rId75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slide" Target="slides/slide33.xml"/><Relationship Id="rId57" Type="http://schemas.openxmlformats.org/officeDocument/2006/relationships/slide" Target="slides/slide4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slide" Target="slides/slide36.xml"/><Relationship Id="rId60" Type="http://schemas.openxmlformats.org/officeDocument/2006/relationships/slide" Target="slides/slide44.xml"/><Relationship Id="rId65" Type="http://schemas.openxmlformats.org/officeDocument/2006/relationships/slide" Target="slides/slide49.xml"/><Relationship Id="rId73" Type="http://schemas.openxmlformats.org/officeDocument/2006/relationships/slide" Target="slides/slide57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39" Type="http://schemas.openxmlformats.org/officeDocument/2006/relationships/slide" Target="slides/slide23.xml"/><Relationship Id="rId34" Type="http://schemas.openxmlformats.org/officeDocument/2006/relationships/slide" Target="slides/slide18.xml"/><Relationship Id="rId50" Type="http://schemas.openxmlformats.org/officeDocument/2006/relationships/slide" Target="slides/slide34.xml"/><Relationship Id="rId55" Type="http://schemas.openxmlformats.org/officeDocument/2006/relationships/slide" Target="slides/slide39.xml"/><Relationship Id="rId76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37A1C82C-1F5D-4BA7-A885-0A38B073E105}" type="datetimeFigureOut">
              <a:rPr lang="de-DE" smtClean="0"/>
              <a:pPr/>
              <a:t>24.09.2019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3796781F-6B9B-4AA6-9CDD-4EAF5E80DF9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3205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Thema: Informatik</a:t>
            </a:r>
            <a:r>
              <a:rPr lang="de-DE" baseline="0" smtClean="0"/>
              <a:t> für personalisierte Medizin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6781F-6B9B-4AA6-9CDD-4EAF5E80DF9D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62313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Apple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96781F-6B9B-4AA6-9CDD-4EAF5E80DF9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1221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0AA0FC-F25B-42A7-A7C3-1AE1A4A9937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5056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Diabetes trial</a:t>
            </a:r>
          </a:p>
          <a:p>
            <a:endParaRPr lang="en-US" sz="1200" b="0" i="0" u="none" strike="noStrike" kern="1200" baseline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Cumulative coverage plot similarity matrix of selected sources.</a:t>
            </a:r>
          </a:p>
          <a:p>
            <a:r>
              <a:rPr lang="en-US" sz="1200" b="1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Notes: 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b="1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By hovering along the </a:t>
            </a:r>
            <a:r>
              <a:rPr lang="en-US" sz="1200" b="0" i="1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-axis, the user can choose the set size of the most frequent concepts and immediately see coverage of all concept occurrences. For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instance, the 13 most frequent concepts cover 28% of all 108 concept occurrences and the 20 most frequent concepts cover 35%. Those concepts can be viewed in detail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within the concept list (see Figures 2 and 3). The dashed diagonal line indicates a possible graph if all the concepts had occurred only once, and thus has a constant linear slope.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Therefore, initially high deviation of the actual graph (blue solid line) from the dashed line indicates existence of highly repetitive concepts within the sources. (</a:t>
            </a:r>
            <a:r>
              <a:rPr lang="en-US" sz="1200" b="1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Each cell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 the number of common concepts of two sources. Two additional numbers provide percentages that represent the relative overlap between source 1 and source 2.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instance, the second cell provides concept overlaps between eligibility criteria of studies NCT00592527 and NCT00641251. There are three common concepts, which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be reviewed in detail (see Figures 2 and 3) upon the user clicking. Since the first study contains only 12 concepts and the second 17, the relative overlap is higher in the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 study (25.0% vs 17.6%). The redder each cell is, the higher the first percentage value, which indicates the overlap of source 1 in source 2.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AA0FC-F25B-42A7-A7C3-1AE1A4A99376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500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i="1" kern="120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~900</a:t>
            </a:r>
            <a:r>
              <a:rPr lang="de-DE" sz="1200" i="1" kern="1200" baseline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 registered users</a:t>
            </a:r>
            <a:r>
              <a:rPr lang="de-DE" sz="1200" i="1" kern="120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 (green) and ~4.470 unregistered users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6781F-6B9B-4AA6-9CDD-4EAF5E80DF9D}" type="slidenum">
              <a:rPr lang="de-DE" smtClean="0"/>
              <a:pPr/>
              <a:t>52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2279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Thema: Informatik</a:t>
            </a:r>
            <a:r>
              <a:rPr lang="de-DE" baseline="0" smtClean="0"/>
              <a:t> für personalisierte Medizin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96781F-6B9B-4AA6-9CDD-4EAF5E80DF9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5866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selection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91CBF-09D0-4ABB-B869-35F430D80E6D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54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Electricity:</a:t>
            </a:r>
            <a:r>
              <a:rPr lang="de-DE" baseline="0" smtClean="0"/>
              <a:t> only 2 pins – data models: thousands of items!!</a:t>
            </a:r>
            <a:endParaRPr lang="de-DE" smtClean="0"/>
          </a:p>
          <a:p>
            <a:r>
              <a:rPr lang="de-DE" smtClean="0"/>
              <a:t>Both for EHR forms and</a:t>
            </a:r>
            <a:r>
              <a:rPr lang="de-DE" baseline="0" smtClean="0"/>
              <a:t> CRFs !!!</a:t>
            </a:r>
            <a:endParaRPr lang="de-DE" smtClean="0"/>
          </a:p>
          <a:p>
            <a:r>
              <a:rPr lang="de-DE" smtClean="0"/>
              <a:t>&gt;99%</a:t>
            </a:r>
            <a:r>
              <a:rPr lang="de-DE" baseline="0" smtClean="0"/>
              <a:t> of medical data models are secret</a:t>
            </a:r>
          </a:p>
          <a:p>
            <a:r>
              <a:rPr lang="de-DE" baseline="0" smtClean="0"/>
              <a:t>Only metadata, no sensitive patient data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91CBF-09D0-4ABB-B869-35F430D80E6D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72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Quelle: https://commons.wikimedia.org/wiki/File:BMI_180_cm_height.png</a:t>
            </a:r>
          </a:p>
          <a:p>
            <a:r>
              <a:rPr lang="de-DE" smtClean="0"/>
              <a:t>https://commons.wikimedia.org/wiki/File:Defense.gov_News_Photo_020514-A-6418B-043.jpg</a:t>
            </a:r>
          </a:p>
          <a:p>
            <a:r>
              <a:rPr lang="de-DE" smtClean="0"/>
              <a:t>https://commons.wikimedia.org/wiki/File:Contrast_enhanced_meningioma.jpg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6781F-6B9B-4AA6-9CDD-4EAF5E80DF9D}" type="slidenum">
              <a:rPr lang="de-DE" smtClean="0">
                <a:solidFill>
                  <a:prstClr val="black"/>
                </a:solidFill>
              </a:rPr>
              <a:pPr/>
              <a:t>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98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Semantische Codes:</a:t>
            </a:r>
            <a:r>
              <a:rPr lang="de-DE" baseline="0" smtClean="0"/>
              <a:t> z.B. UMLS-Codes, SNOMED-Codes, LOINC-Codes, ICD-Codes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6781F-6B9B-4AA6-9CDD-4EAF5E80DF9D}" type="slidenum">
              <a:rPr lang="de-DE" smtClean="0">
                <a:solidFill>
                  <a:prstClr val="black"/>
                </a:solidFill>
              </a:rPr>
              <a:pPr/>
              <a:t>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98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CUI C0421451;</a:t>
            </a:r>
          </a:p>
          <a:p>
            <a:r>
              <a:rPr lang="de-DE" smtClean="0"/>
              <a:t>MDM: 35 kuratierte Einträge</a:t>
            </a:r>
          </a:p>
          <a:p>
            <a:r>
              <a:rPr lang="de-DE" smtClean="0"/>
              <a:t>UMLS: 37 Atoms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6781F-6B9B-4AA6-9CDD-4EAF5E80DF9D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4609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selection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E91CBF-09D0-4ABB-B869-35F430D80E6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1673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4412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Das Universum hat nur ~ 1E80 Atome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6781F-6B9B-4AA6-9CDD-4EAF5E80DF9D}" type="slidenum">
              <a:rPr lang="de-DE" smtClean="0">
                <a:solidFill>
                  <a:prstClr val="black"/>
                </a:solidFill>
              </a:rPr>
              <a:pPr/>
              <a:t>15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394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0DB665-EA8B-4BE6-8F4C-18D4977C9BC2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94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5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P_Hintergrund_blank_wwu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5967" y="1244594"/>
            <a:ext cx="11531600" cy="4113233"/>
          </a:xfrm>
        </p:spPr>
        <p:txBody>
          <a:bodyPr anchor="t"/>
          <a:lstStyle>
            <a:lvl1pPr>
              <a:defRPr sz="30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652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A35F4-909F-438F-8FE6-F88DDCCC9AD8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34289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5" y="27310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7F3E8B-89E3-4FD2-9382-884816BFAC22}" type="datetime1">
              <a:rPr lang="de-DE" sz="240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15465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EA68EC-8EBE-440B-BCA5-616645B6AE7C}" type="datetime1">
              <a:rPr lang="de-DE" sz="240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49096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51"/>
            <a:ext cx="10363200" cy="1362075"/>
          </a:xfrm>
        </p:spPr>
        <p:txBody>
          <a:bodyPr anchor="t"/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6A407F-FD3F-4E45-B89E-D866D6015127}" type="slidenum">
              <a:rPr lang="de-DE" sz="240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sz="24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40322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P_Hintergrund_blank_wwu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113623" y="6165901"/>
            <a:ext cx="4421716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smtClean="0">
                <a:solidFill>
                  <a:srgbClr val="2D2015"/>
                </a:solidFill>
                <a:latin typeface="MetaNormal-Roman"/>
                <a:cs typeface="Arial" pitchFamily="34" charset="0"/>
              </a:rPr>
              <a:t>Martin Dugas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730075" y="5805488"/>
            <a:ext cx="4127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de-DE" sz="1500" smtClean="0">
              <a:solidFill>
                <a:srgbClr val="0099CC"/>
              </a:solidFill>
              <a:latin typeface="MetaNormal-Roman"/>
              <a:cs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smtClean="0">
                <a:solidFill>
                  <a:srgbClr val="0099CC"/>
                </a:solidFill>
                <a:latin typeface="MetaNormal-Roman"/>
                <a:cs typeface="Arial" pitchFamily="34" charset="0"/>
              </a:rPr>
              <a:t>Institut für Medizinische Informatik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5968" y="1244644"/>
            <a:ext cx="11531600" cy="4113233"/>
          </a:xfrm>
        </p:spPr>
        <p:txBody>
          <a:bodyPr anchor="t"/>
          <a:lstStyle>
            <a:lvl1pPr>
              <a:defRPr sz="30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7854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3051" y="1931988"/>
            <a:ext cx="5228167" cy="3783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704417" y="1931988"/>
            <a:ext cx="5230283" cy="3783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xfrm>
            <a:off x="388196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2D2015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209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7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BBE6F-0648-4E62-8FBE-CB6035A4797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0699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A35F4-909F-438F-8FE6-F88DDCCC9AD8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211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5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3477E-4E73-4808-AC05-9B9E7F1D86B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25698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36D86-3B3C-40CD-91C0-5CBF6A98C0A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6783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8AF5A-27F9-4CCD-9DC3-855EEB824648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58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3477E-4E73-4808-AC05-9B9E7F1D86B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53956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13A49-224F-4888-8426-1EA3AF535CC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2254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D6F96-2C49-4FA4-94CB-D91E621B55B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60247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5" y="27310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09755-E23A-4FC7-9D33-CC645009E99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7868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9D90C-7DF8-47C7-92F8-262D673B6D0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8467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544BA-0540-4238-944E-CFDE2279927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0583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8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8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A58F0-7A66-4902-BAC0-A5D404ADBDF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1319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P_Hintergrund_blank_wwu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113623" y="6165901"/>
            <a:ext cx="4421716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smtClean="0">
                <a:solidFill>
                  <a:srgbClr val="2D2015"/>
                </a:solidFill>
                <a:latin typeface="MetaNormal-Roman"/>
                <a:cs typeface="Arial" pitchFamily="34" charset="0"/>
              </a:rPr>
              <a:t>Martin Dugas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730075" y="5805488"/>
            <a:ext cx="4127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de-DE" sz="1500" smtClean="0">
              <a:solidFill>
                <a:srgbClr val="0099CC"/>
              </a:solidFill>
              <a:latin typeface="MetaNormal-Roman"/>
              <a:cs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smtClean="0">
                <a:solidFill>
                  <a:srgbClr val="0099CC"/>
                </a:solidFill>
                <a:latin typeface="MetaNormal-Roman"/>
                <a:cs typeface="Arial" pitchFamily="34" charset="0"/>
              </a:rPr>
              <a:t>Institut für Medizinische Informatik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5968" y="1244644"/>
            <a:ext cx="11531600" cy="4113233"/>
          </a:xfrm>
        </p:spPr>
        <p:txBody>
          <a:bodyPr anchor="t"/>
          <a:lstStyle>
            <a:lvl1pPr>
              <a:defRPr sz="30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161826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189468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3EA446-D502-4166-9748-0C4F5120C04A}" type="datetime1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75709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700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36D86-3B3C-40CD-91C0-5CBF6A98C0A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12559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5" y="27310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5C8A7-D605-4BB6-A996-4980C390ECBB}" type="datetime1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50529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9CD901-EA8B-4FCF-A1F6-3633AD53D78C}" type="datetime1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09212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640" y="273629"/>
            <a:ext cx="10967040" cy="114204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>
          <a:xfrm>
            <a:off x="609601" y="6246813"/>
            <a:ext cx="2834217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>
          <a:xfrm>
            <a:off x="4169833" y="6246813"/>
            <a:ext cx="3860800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>
          <a:xfrm>
            <a:off x="8741842" y="6246813"/>
            <a:ext cx="2836333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643693-2418-42FD-A212-35AEB6A65F98}" type="slidenum">
              <a:rPr lang="en-GB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30849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B4A4EC7-0A49-40AC-B131-51765BD224E6}" type="datetimeFigureOut">
              <a:rPr lang="de-DE">
                <a:solidFill>
                  <a:srgbClr val="FFFFFF"/>
                </a:solidFill>
              </a:rPr>
              <a:pPr/>
              <a:t>24.09.2019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51F7CBA-0323-4271-983B-8B1398EF61F8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8065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P_Hintergrund_blank_wwu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113623" y="6165915"/>
            <a:ext cx="4421716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smtClean="0">
                <a:solidFill>
                  <a:srgbClr val="2D2015"/>
                </a:solidFill>
                <a:latin typeface="MetaNormal-Roman"/>
                <a:cs typeface="Arial" pitchFamily="34" charset="0"/>
              </a:rPr>
              <a:t>Martin Dugas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730075" y="5805488"/>
            <a:ext cx="4127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de-DE" sz="1500" smtClean="0">
              <a:solidFill>
                <a:srgbClr val="0099CC"/>
              </a:solidFill>
              <a:latin typeface="MetaNormal-Roman"/>
              <a:cs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smtClean="0">
                <a:solidFill>
                  <a:srgbClr val="0099CC"/>
                </a:solidFill>
                <a:latin typeface="MetaNormal-Roman"/>
                <a:cs typeface="Arial" pitchFamily="34" charset="0"/>
              </a:rPr>
              <a:t>Institut für Medizinische Informatik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5968" y="1244658"/>
            <a:ext cx="11531600" cy="4113233"/>
          </a:xfrm>
        </p:spPr>
        <p:txBody>
          <a:bodyPr anchor="t"/>
          <a:lstStyle>
            <a:lvl1pPr>
              <a:defRPr sz="30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54107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66997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3EA446-D502-4166-9748-0C4F5120C04A}" type="datetime1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0747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24947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5" y="27311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5C8A7-D605-4BB6-A996-4980C390ECBB}" type="datetime1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74605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9CD901-EA8B-4FCF-A1F6-3633AD53D78C}" type="datetime1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589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8AF5A-27F9-4CCD-9DC3-855EEB824648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0120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6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latin typeface="Arial" pitchFamily="34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latin typeface="Arial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C7C719-C324-49C6-9957-9DE2565886FA}" type="slidenum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58039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640" y="273629"/>
            <a:ext cx="10967040" cy="114204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>
          <a:xfrm>
            <a:off x="609601" y="6246813"/>
            <a:ext cx="2834217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>
          <a:xfrm>
            <a:off x="4169833" y="6246813"/>
            <a:ext cx="3860800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>
          <a:xfrm>
            <a:off x="8741842" y="6246813"/>
            <a:ext cx="2836333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643693-2418-42FD-A212-35AEB6A65F98}" type="slidenum">
              <a:rPr lang="en-GB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3286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90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7723584" cy="1198984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Untertitel /Referentin</a:t>
            </a:r>
            <a:endParaRPr lang="de-DE" dirty="0"/>
          </a:p>
        </p:txBody>
      </p:sp>
      <p:pic>
        <p:nvPicPr>
          <p:cNvPr id="1026" name="Picture 2" descr="\\ukmuenster.de\dir1$\Users3\pullenar\profil\Desktop\WWU_Logo1_mind. 6cm Breite_4c_90%schwarz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33" y="5707256"/>
            <a:ext cx="5184576" cy="83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04" y="5589304"/>
            <a:ext cx="1641432" cy="106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96" y="5517232"/>
            <a:ext cx="2514017" cy="133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449" y="116697"/>
            <a:ext cx="1838252" cy="110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04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A078-E4F0-4789-8308-AFBB13DD6BF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6693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176FB-E9DF-48B0-9CBA-66B9A3EA0326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34110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5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5" y="290671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BF1D8-C273-4C2F-A00B-A11B60B0A9D6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73866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1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9B736-9A35-48AC-A786-AB00C94F6B1E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69629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1" indent="0">
              <a:buNone/>
              <a:defRPr sz="2000" b="1"/>
            </a:lvl2pPr>
            <a:lvl3pPr marL="914284" indent="0">
              <a:buNone/>
              <a:defRPr sz="1800" b="1"/>
            </a:lvl3pPr>
            <a:lvl4pPr marL="1371425" indent="0">
              <a:buNone/>
              <a:defRPr sz="1600" b="1"/>
            </a:lvl4pPr>
            <a:lvl5pPr marL="1828566" indent="0">
              <a:buNone/>
              <a:defRPr sz="1600" b="1"/>
            </a:lvl5pPr>
            <a:lvl6pPr marL="2285706" indent="0">
              <a:buNone/>
              <a:defRPr sz="1600" b="1"/>
            </a:lvl6pPr>
            <a:lvl7pPr marL="2742849" indent="0">
              <a:buNone/>
              <a:defRPr sz="1600" b="1"/>
            </a:lvl7pPr>
            <a:lvl8pPr marL="3199990" indent="0">
              <a:buNone/>
              <a:defRPr sz="1600" b="1"/>
            </a:lvl8pPr>
            <a:lvl9pPr marL="3657132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7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1" indent="0">
              <a:buNone/>
              <a:defRPr sz="2000" b="1"/>
            </a:lvl2pPr>
            <a:lvl3pPr marL="914284" indent="0">
              <a:buNone/>
              <a:defRPr sz="1800" b="1"/>
            </a:lvl3pPr>
            <a:lvl4pPr marL="1371425" indent="0">
              <a:buNone/>
              <a:defRPr sz="1600" b="1"/>
            </a:lvl4pPr>
            <a:lvl5pPr marL="1828566" indent="0">
              <a:buNone/>
              <a:defRPr sz="1600" b="1"/>
            </a:lvl5pPr>
            <a:lvl6pPr marL="2285706" indent="0">
              <a:buNone/>
              <a:defRPr sz="1600" b="1"/>
            </a:lvl6pPr>
            <a:lvl7pPr marL="2742849" indent="0">
              <a:buNone/>
              <a:defRPr sz="1600" b="1"/>
            </a:lvl7pPr>
            <a:lvl8pPr marL="3199990" indent="0">
              <a:buNone/>
              <a:defRPr sz="1600" b="1"/>
            </a:lvl8pPr>
            <a:lvl9pPr marL="3657132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7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34544-ECC3-4350-A84F-8B66D66C1B8D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7974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1133C-0D67-4F69-88B5-5177AE560D8E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53557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509F9-0C5C-43C4-860C-41720BE7F1EB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350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13A49-224F-4888-8426-1EA3AF535CC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76873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1" indent="0">
              <a:buNone/>
              <a:defRPr sz="1200"/>
            </a:lvl2pPr>
            <a:lvl3pPr marL="914284" indent="0">
              <a:buNone/>
              <a:defRPr sz="1000"/>
            </a:lvl3pPr>
            <a:lvl4pPr marL="1371425" indent="0">
              <a:buNone/>
              <a:defRPr sz="900"/>
            </a:lvl4pPr>
            <a:lvl5pPr marL="1828566" indent="0">
              <a:buNone/>
              <a:defRPr sz="900"/>
            </a:lvl5pPr>
            <a:lvl6pPr marL="2285706" indent="0">
              <a:buNone/>
              <a:defRPr sz="900"/>
            </a:lvl6pPr>
            <a:lvl7pPr marL="2742849" indent="0">
              <a:buNone/>
              <a:defRPr sz="900"/>
            </a:lvl7pPr>
            <a:lvl8pPr marL="3199990" indent="0">
              <a:buNone/>
              <a:defRPr sz="900"/>
            </a:lvl8pPr>
            <a:lvl9pPr marL="3657132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A4495-967D-43CE-A527-AE87EB53DC79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2735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7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41" indent="0">
              <a:buNone/>
              <a:defRPr sz="2800"/>
            </a:lvl2pPr>
            <a:lvl3pPr marL="914284" indent="0">
              <a:buNone/>
              <a:defRPr sz="2400"/>
            </a:lvl3pPr>
            <a:lvl4pPr marL="1371425" indent="0">
              <a:buNone/>
              <a:defRPr sz="2000"/>
            </a:lvl4pPr>
            <a:lvl5pPr marL="1828566" indent="0">
              <a:buNone/>
              <a:defRPr sz="2000"/>
            </a:lvl5pPr>
            <a:lvl6pPr marL="2285706" indent="0">
              <a:buNone/>
              <a:defRPr sz="2000"/>
            </a:lvl6pPr>
            <a:lvl7pPr marL="2742849" indent="0">
              <a:buNone/>
              <a:defRPr sz="2000"/>
            </a:lvl7pPr>
            <a:lvl8pPr marL="3199990" indent="0">
              <a:buNone/>
              <a:defRPr sz="2000"/>
            </a:lvl8pPr>
            <a:lvl9pPr marL="3657132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1" indent="0">
              <a:buNone/>
              <a:defRPr sz="1200"/>
            </a:lvl2pPr>
            <a:lvl3pPr marL="914284" indent="0">
              <a:buNone/>
              <a:defRPr sz="1000"/>
            </a:lvl3pPr>
            <a:lvl4pPr marL="1371425" indent="0">
              <a:buNone/>
              <a:defRPr sz="900"/>
            </a:lvl4pPr>
            <a:lvl5pPr marL="1828566" indent="0">
              <a:buNone/>
              <a:defRPr sz="900"/>
            </a:lvl5pPr>
            <a:lvl6pPr marL="2285706" indent="0">
              <a:buNone/>
              <a:defRPr sz="900"/>
            </a:lvl6pPr>
            <a:lvl7pPr marL="2742849" indent="0">
              <a:buNone/>
              <a:defRPr sz="900"/>
            </a:lvl7pPr>
            <a:lvl8pPr marL="3199990" indent="0">
              <a:buNone/>
              <a:defRPr sz="900"/>
            </a:lvl8pPr>
            <a:lvl9pPr marL="3657132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1F94C-A355-480D-BAEC-E472B5FDA43B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15717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5034E-270D-4836-9F45-6ED2E2F09BCE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7264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1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405A3-475D-4F04-A169-79A5A1D846AB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90665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E58E0-E028-4813-A544-939F92517CF2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7193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1701" y="838200"/>
            <a:ext cx="9969500" cy="1066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01703" y="2286000"/>
            <a:ext cx="4883151" cy="3429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88051" y="2286000"/>
            <a:ext cx="4883149" cy="3429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093331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7723584" cy="1198984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Untertitel /Referentin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4234656" cy="365125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6" name="Picture 2" descr="\\ukmuenster.de\dir1$\Users3\pullenar\profil\Desktop\WWU_Logo1_mind. 6cm Breite_4c_90%schwarz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116632"/>
            <a:ext cx="3648404" cy="58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04" y="5805264"/>
            <a:ext cx="1308016" cy="84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4259" y="5899492"/>
            <a:ext cx="1800259" cy="958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0581" y="411406"/>
            <a:ext cx="1195916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45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230816" cy="1066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404665"/>
            <a:ext cx="1195916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233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443536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059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D6F96-2C49-4FA4-94CB-D91E621B55B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824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2351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138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34360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67242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80874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76706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4997251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7723584" cy="1198984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Untertitel /Referentin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4234656" cy="365125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000" y="360001"/>
            <a:ext cx="2688000" cy="58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0" y="5760001"/>
            <a:ext cx="1308016" cy="84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2400" y="5868000"/>
            <a:ext cx="1690371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000" y="360001"/>
            <a:ext cx="1200000" cy="72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7932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230816" cy="106613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000" y="360001"/>
            <a:ext cx="1200000" cy="72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03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144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09755-E23A-4FC7-9D33-CC645009E99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8097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0216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2732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3503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152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2144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0022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2845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5425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9D90C-7DF8-47C7-92F8-262D673B6D0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810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544BA-0540-4238-944E-CFDE2279927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8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A58F0-7A66-4902-BAC0-A5D404ADBDF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67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8228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1C71C-3002-4E36-8E93-9A6D237C650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3767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3E471-0166-453E-A3BE-7E69E21BFD7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91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D558C-CC7D-4DEC-A090-85145328D209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264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51A94-C6A1-4528-847A-46DA8E4DF9F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9433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239D8-B84D-4315-A40E-A82F611E60F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92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6AF29-D066-4111-A314-63AFA209AE58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391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116B-2D0A-4786-95A6-ADCC0A99940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253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06E70-A676-4336-8576-5D14EB75E13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869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DFCB3-C250-4FAD-AA9A-21D11383D03D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2746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ACC29-A761-4730-879E-8DF19D8F111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91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3051" y="333376"/>
            <a:ext cx="11584516" cy="719361"/>
          </a:xfrm>
        </p:spPr>
        <p:txBody>
          <a:bodyPr/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3EBFF0-2F2D-4FC0-A48E-95B571110F6F}" type="datetime1">
              <a:rPr lang="de-DE" sz="240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817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D2A76-407D-49BC-9E11-F1A18A33DF72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3265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640" y="273629"/>
            <a:ext cx="10967040" cy="114204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>
          <a:xfrm>
            <a:off x="609601" y="6246813"/>
            <a:ext cx="2834217" cy="469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>
          <a:xfrm>
            <a:off x="4169833" y="6246813"/>
            <a:ext cx="3860800" cy="469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>
          <a:xfrm>
            <a:off x="8741834" y="6246813"/>
            <a:ext cx="2836333" cy="469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3C79E-5811-4BF1-8899-BB28C95A96AC}" type="slidenum">
              <a:rPr lang="en-GB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8055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1C71C-3002-4E36-8E93-9A6D237C650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609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3E471-0166-453E-A3BE-7E69E21BFD7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96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D558C-CC7D-4DEC-A090-85145328D209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3593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51A94-C6A1-4528-847A-46DA8E4DF9F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80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239D8-B84D-4315-A40E-A82F611E60F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0460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6AF29-D066-4111-A314-63AFA209AE58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488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116B-2D0A-4786-95A6-ADCC0A99940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5624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06E70-A676-4336-8576-5D14EB75E13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675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9509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DFCB3-C250-4FAD-AA9A-21D11383D03D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8949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ACC29-A761-4730-879E-8DF19D8F111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91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D2A76-407D-49BC-9E11-F1A18A33DF72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091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1C71C-3002-4E36-8E93-9A6D237C650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880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3E471-0166-453E-A3BE-7E69E21BFD7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183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D558C-CC7D-4DEC-A090-85145328D209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3960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51A94-C6A1-4528-847A-46DA8E4DF9F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640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239D8-B84D-4315-A40E-A82F611E60F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052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6AF29-D066-4111-A314-63AFA209AE58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534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116B-2D0A-4786-95A6-ADCC0A99940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9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7F3E8B-89E3-4FD2-9382-884816BFAC22}" type="datetime1">
              <a:rPr lang="de-DE" sz="240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082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06E70-A676-4336-8576-5D14EB75E13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659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DFCB3-C250-4FAD-AA9A-21D11383D03D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1567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ACC29-A761-4730-879E-8DF19D8F111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3821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D2A76-407D-49BC-9E11-F1A18A33DF72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082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640" y="273629"/>
            <a:ext cx="10967040" cy="114204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>
          <a:xfrm>
            <a:off x="609601" y="6246813"/>
            <a:ext cx="2834217" cy="469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>
          <a:xfrm>
            <a:off x="4169833" y="6246813"/>
            <a:ext cx="3860800" cy="469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>
          <a:xfrm>
            <a:off x="8741834" y="6246813"/>
            <a:ext cx="2836333" cy="469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3C79E-5811-4BF1-8899-BB28C95A96AC}" type="slidenum">
              <a:rPr lang="en-GB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42182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1AFF10-1B4F-4B33-861E-C223D3EAADA3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105971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-8466" y="6711950"/>
            <a:ext cx="10231967" cy="69850"/>
          </a:xfrm>
          <a:prstGeom prst="rect">
            <a:avLst/>
          </a:prstGeom>
          <a:solidFill>
            <a:srgbClr val="2C5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 dirty="0" smtClean="0">
              <a:solidFill>
                <a:srgbClr val="000000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3501" y="6380164"/>
            <a:ext cx="1968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697753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C7B266-DBCE-4110-B7A5-758D39DE854D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233547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D9F986-C3D0-4249-9F5D-7938CDB26D83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408471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D6864E-67B3-410D-ABE2-2F92274BB6A3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0885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EA68EC-8EBE-440B-BCA5-616645B6AE7C}" type="datetime1">
              <a:rPr lang="de-DE" sz="240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56196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29A69E-F704-4B60-8CD7-43F48BB5F635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264841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1F98E4-283F-4392-9876-CCA334CFA33A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51053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94C97A-698E-46C1-BEFD-1A1A958DB60A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91663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126B33-F585-42A0-89D0-EBDE3AD6CF83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92062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203A5A-D4C1-4D5D-8598-6664DFC17964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85724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AF41B9-14FF-46C8-8704-EB371082C419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15709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E4D4F9-CB82-4DAC-868C-803AF16F0A0A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766929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64038E-19D0-4414-BF78-C710CC919883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96062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de-DE" noProof="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F71021-2D44-438B-A0BC-F0936E3AC541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633286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de-DE" noProof="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C017C6-FA8A-4B60-9043-F4653CDE9F1B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00028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6A407F-FD3F-4E45-B89E-D866D6015127}" type="slidenum">
              <a:rPr lang="de-DE" sz="240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sz="2400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73626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7723584" cy="1198984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Untertitel /Referentin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705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230816" cy="106613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404665"/>
            <a:ext cx="1195916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09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1381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349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88007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00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55647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9222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91426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45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P_Hintergrund_blank_wwu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113618" y="6165851"/>
            <a:ext cx="4421716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dirty="0" smtClean="0">
                <a:solidFill>
                  <a:srgbClr val="2D2015"/>
                </a:solidFill>
                <a:latin typeface="MetaNormal-Roman"/>
                <a:cs typeface="Arial" pitchFamily="34" charset="0"/>
              </a:rPr>
              <a:t>Martin Dugas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730067" y="5805488"/>
            <a:ext cx="4127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de-DE" sz="1500" dirty="0" smtClean="0">
              <a:solidFill>
                <a:srgbClr val="0099CC"/>
              </a:solidFill>
              <a:latin typeface="MetaNormal-Roman"/>
              <a:cs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dirty="0" smtClean="0">
                <a:solidFill>
                  <a:srgbClr val="0099CC"/>
                </a:solidFill>
                <a:latin typeface="MetaNormal-Roman"/>
                <a:cs typeface="Arial" pitchFamily="34" charset="0"/>
              </a:rPr>
              <a:t>Institut für Medizinische Informatik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5967" y="1244594"/>
            <a:ext cx="11531600" cy="4113233"/>
          </a:xfrm>
        </p:spPr>
        <p:txBody>
          <a:bodyPr anchor="t"/>
          <a:lstStyle>
            <a:lvl1pPr>
              <a:defRPr sz="30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5541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76407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_Hintergrund_0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056967" y="5805488"/>
            <a:ext cx="386291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smtClean="0">
                <a:solidFill>
                  <a:srgbClr val="0099CC"/>
                </a:solidFill>
                <a:latin typeface="MetaNormal-Roman"/>
                <a:cs typeface="Arial" pitchFamily="34" charset="0"/>
              </a:rPr>
              <a:t>Hier Logo oder Name (Schriftart Meta, Schriftgröße 15Pkt) bündig mit dem Claim positionieren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113617" y="6303964"/>
            <a:ext cx="519006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48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200" smtClean="0">
                <a:solidFill>
                  <a:srgbClr val="DFC08D"/>
                </a:solidFill>
                <a:latin typeface="MetaNormal-Roman"/>
                <a:cs typeface="Arial" pitchFamily="34" charset="0"/>
              </a:rPr>
              <a:t>Name: der Referentin / des Referenten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5967" y="1255690"/>
            <a:ext cx="10509251" cy="4030699"/>
          </a:xfrm>
        </p:spPr>
        <p:txBody>
          <a:bodyPr anchor="t"/>
          <a:lstStyle>
            <a:lvl1pPr>
              <a:defRPr sz="3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6115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588" indent="179388">
              <a:buFont typeface="Wingdings" pitchFamily="2" charset="2"/>
              <a:buChar char="§"/>
              <a:defRPr sz="2800">
                <a:latin typeface="Calibri" pitchFamily="34" charset="0"/>
                <a:cs typeface="Calibri" pitchFamily="34" charset="0"/>
              </a:defRPr>
            </a:lvl1pPr>
            <a:lvl2pPr marL="361950" indent="169863">
              <a:buFont typeface="Wingdings" pitchFamily="2" charset="2"/>
              <a:buChar char="§"/>
              <a:defRPr sz="2400">
                <a:latin typeface="Calibri" pitchFamily="34" charset="0"/>
                <a:cs typeface="Calibri" pitchFamily="34" charset="0"/>
              </a:defRPr>
            </a:lvl2pPr>
            <a:lvl3pPr marL="712788" indent="179388">
              <a:buFont typeface="Wingdings" pitchFamily="2" charset="2"/>
              <a:buChar char="§"/>
              <a:defRPr sz="2400">
                <a:latin typeface="Calibri" pitchFamily="34" charset="0"/>
                <a:cs typeface="Calibri" pitchFamily="34" charset="0"/>
              </a:defRPr>
            </a:lvl3pPr>
            <a:lvl4pPr marL="1073150" indent="180975">
              <a:buFont typeface="Wingdings" pitchFamily="2" charset="2"/>
              <a:buChar char="§"/>
              <a:defRPr sz="2400">
                <a:latin typeface="Calibri" pitchFamily="34" charset="0"/>
                <a:cs typeface="Calibri" pitchFamily="34" charset="0"/>
              </a:defRPr>
            </a:lvl4pPr>
            <a:lvl5pPr marL="1435100" indent="180975">
              <a:buFont typeface="Wingdings" pitchFamily="2" charset="2"/>
              <a:buChar char="§"/>
              <a:defRPr sz="2400"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061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3051" y="1931988"/>
            <a:ext cx="5228167" cy="3783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704417" y="1931988"/>
            <a:ext cx="5230283" cy="3783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xfrm>
            <a:off x="388196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2D2015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123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05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696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9463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latin typeface="Arial" pitchFamily="34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latin typeface="Arial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3FAD54-F99D-4960-AC8F-7C3173AD3AAB}" type="slidenum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10878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P_Hintergrund_blank_wwu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113618" y="6165851"/>
            <a:ext cx="4421716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smtClean="0">
                <a:solidFill>
                  <a:srgbClr val="2D2015"/>
                </a:solidFill>
                <a:latin typeface="MetaNormal-Roman"/>
                <a:cs typeface="Arial" pitchFamily="34" charset="0"/>
              </a:rPr>
              <a:t>Martin Dugas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730067" y="5805488"/>
            <a:ext cx="4127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de-DE" sz="1500" smtClean="0">
              <a:solidFill>
                <a:srgbClr val="0099CC"/>
              </a:solidFill>
              <a:latin typeface="MetaNormal-Roman"/>
              <a:cs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500" smtClean="0">
                <a:solidFill>
                  <a:srgbClr val="0099CC"/>
                </a:solidFill>
                <a:latin typeface="MetaNormal-Roman"/>
                <a:cs typeface="Arial" pitchFamily="34" charset="0"/>
              </a:rPr>
              <a:t>Institut für Medizinische Informatik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5967" y="1244594"/>
            <a:ext cx="11531600" cy="4113233"/>
          </a:xfrm>
        </p:spPr>
        <p:txBody>
          <a:bodyPr anchor="t"/>
          <a:lstStyle>
            <a:lvl1pPr>
              <a:defRPr sz="30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443281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1507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BBE6F-0648-4E62-8FBE-CB6035A4797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4890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996604-CA57-4821-AF5B-138A8EC46EC5}" type="datetime1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01615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58445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0AB041-3F0D-43B9-A3B6-08E9B96FF126}" type="datetime1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49339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892829-FFE0-4904-9AD6-7530A832C441}" type="datetime1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75691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latin typeface="Arial" pitchFamily="34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latin typeface="Arial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3FAD54-F99D-4960-AC8F-7C3173AD3AAB}" type="slidenum">
              <a:rPr lang="de-DE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77715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640" y="273629"/>
            <a:ext cx="10967040" cy="114204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>
          <a:xfrm>
            <a:off x="609601" y="6246813"/>
            <a:ext cx="2834217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>
          <a:xfrm>
            <a:off x="4169833" y="6246813"/>
            <a:ext cx="3860800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>
          <a:xfrm>
            <a:off x="8741834" y="6246813"/>
            <a:ext cx="2836333" cy="469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F0166D-FA6E-4FCF-AA05-07AD3F28F2DE}" type="slidenum">
              <a:rPr lang="en-GB" sz="240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sz="2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1193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P_Hintergrund_blank_wwu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5968" y="1244644"/>
            <a:ext cx="11531600" cy="4113233"/>
          </a:xfrm>
        </p:spPr>
        <p:txBody>
          <a:bodyPr anchor="t"/>
          <a:lstStyle>
            <a:lvl1pPr>
              <a:defRPr sz="30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2850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171813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3085" y="333426"/>
            <a:ext cx="11584516" cy="719361"/>
          </a:xfrm>
        </p:spPr>
        <p:txBody>
          <a:bodyPr/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88317" y="6538913"/>
            <a:ext cx="2844800" cy="2159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3EBFF0-2F2D-4FC0-A48E-95B571110F6F}" type="datetime1">
              <a:rPr lang="de-DE" sz="240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54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79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100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9.xml"/><Relationship Id="rId9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8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56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1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3051" y="333375"/>
            <a:ext cx="11584516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&gt; Überschrift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1" y="1557339"/>
            <a:ext cx="11584516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Erste Ebene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09601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82" r:id="rId8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MS PGothic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9pPr>
    </p:titleStyle>
    <p:bodyStyle>
      <a:lvl1pPr marL="3175" indent="200025" algn="l" rtl="0" eaLnBrk="0" fontAlgn="base" hangingPunct="0">
        <a:spcBef>
          <a:spcPct val="0"/>
        </a:spcBef>
        <a:spcAft>
          <a:spcPct val="0"/>
        </a:spcAft>
        <a:buFont typeface="MetaNormal-Roman"/>
        <a:buChar char="•"/>
        <a:defRPr sz="1700">
          <a:solidFill>
            <a:schemeClr val="bg2"/>
          </a:solidFill>
          <a:latin typeface="+mn-lt"/>
          <a:ea typeface="MS PGothic" pitchFamily="34" charset="-128"/>
          <a:cs typeface="+mn-cs"/>
        </a:defRPr>
      </a:lvl1pPr>
      <a:lvl2pPr marL="355600" indent="18256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MS PGothic" pitchFamily="34" charset="-128"/>
        </a:defRPr>
      </a:lvl2pPr>
      <a:lvl3pPr marL="717550" indent="17621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MS PGothic" pitchFamily="34" charset="-128"/>
        </a:defRPr>
      </a:lvl3pPr>
      <a:lvl4pPr marL="1076325" indent="1714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MS PGothic" pitchFamily="34" charset="-128"/>
        </a:defRPr>
      </a:lvl4pPr>
      <a:lvl5pPr marL="1430338" indent="1841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MS PGothic" pitchFamily="34" charset="-128"/>
        </a:defRPr>
      </a:lvl5pPr>
      <a:lvl6pPr marL="18875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6pPr>
      <a:lvl7pPr marL="23447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7pPr>
      <a:lvl8pPr marL="28019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8pPr>
      <a:lvl9pPr marL="32591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3085" y="333375"/>
            <a:ext cx="11584516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&gt; Überschrift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85" y="1557346"/>
            <a:ext cx="11584516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Erste Ebene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474462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977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MS PGothic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9pPr>
    </p:titleStyle>
    <p:bodyStyle>
      <a:lvl1pPr marL="3175" indent="200025" algn="l" rtl="0" eaLnBrk="0" fontAlgn="base" hangingPunct="0">
        <a:spcBef>
          <a:spcPct val="0"/>
        </a:spcBef>
        <a:spcAft>
          <a:spcPct val="0"/>
        </a:spcAft>
        <a:buFont typeface="MetaNormal-Roman"/>
        <a:buChar char="•"/>
        <a:defRPr sz="1700">
          <a:solidFill>
            <a:schemeClr val="bg2"/>
          </a:solidFill>
          <a:latin typeface="+mn-lt"/>
          <a:ea typeface="MS PGothic" pitchFamily="34" charset="-128"/>
          <a:cs typeface="+mn-cs"/>
        </a:defRPr>
      </a:lvl1pPr>
      <a:lvl2pPr marL="355600" indent="18256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MS PGothic" pitchFamily="34" charset="-128"/>
        </a:defRPr>
      </a:lvl2pPr>
      <a:lvl3pPr marL="717550" indent="17621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MS PGothic" pitchFamily="34" charset="-128"/>
        </a:defRPr>
      </a:lvl3pPr>
      <a:lvl4pPr marL="1076325" indent="1714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MS PGothic" pitchFamily="34" charset="-128"/>
        </a:defRPr>
      </a:lvl4pPr>
      <a:lvl5pPr marL="1430338" indent="1841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MS PGothic" pitchFamily="34" charset="-128"/>
        </a:defRPr>
      </a:lvl5pPr>
      <a:lvl6pPr marL="18875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6pPr>
      <a:lvl7pPr marL="23447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7pPr>
      <a:lvl8pPr marL="28019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8pPr>
      <a:lvl9pPr marL="32591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42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42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42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5B929A-768E-4B4E-99B6-645CE7DC2C0A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76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3085" y="333375"/>
            <a:ext cx="11584516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&gt; Überschrift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85" y="1557346"/>
            <a:ext cx="11584516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Erste Ebene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193787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7" r:id="rId7"/>
    <p:sldLayoutId id="2147483976" r:id="rId8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9pPr>
    </p:titleStyle>
    <p:bodyStyle>
      <a:lvl1pPr marL="3175" indent="200025" algn="l" rtl="0" eaLnBrk="0" fontAlgn="base" hangingPunct="0">
        <a:spcBef>
          <a:spcPct val="0"/>
        </a:spcBef>
        <a:spcAft>
          <a:spcPct val="0"/>
        </a:spcAft>
        <a:buFont typeface="MetaNormal-Roman"/>
        <a:buChar char="•"/>
        <a:defRPr sz="1700">
          <a:solidFill>
            <a:schemeClr val="bg2"/>
          </a:solidFill>
          <a:latin typeface="+mn-lt"/>
          <a:ea typeface="ＭＳ Ｐゴシック" pitchFamily="34" charset="-128"/>
          <a:cs typeface="+mn-cs"/>
        </a:defRPr>
      </a:lvl1pPr>
      <a:lvl2pPr marL="355600" indent="18256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2pPr>
      <a:lvl3pPr marL="717550" indent="17621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3pPr>
      <a:lvl4pPr marL="1076325" indent="1714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4pPr>
      <a:lvl5pPr marL="1430338" indent="1841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5pPr>
      <a:lvl6pPr marL="18875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6pPr>
      <a:lvl7pPr marL="23447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7pPr>
      <a:lvl8pPr marL="28019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8pPr>
      <a:lvl9pPr marL="32591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3094" y="333375"/>
            <a:ext cx="11584516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&gt; Überschrift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94" y="1557346"/>
            <a:ext cx="11584516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Erste Ebene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947987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9pPr>
    </p:titleStyle>
    <p:bodyStyle>
      <a:lvl1pPr marL="3175" indent="200025" algn="l" rtl="0" eaLnBrk="0" fontAlgn="base" hangingPunct="0">
        <a:spcBef>
          <a:spcPct val="0"/>
        </a:spcBef>
        <a:spcAft>
          <a:spcPct val="0"/>
        </a:spcAft>
        <a:buFont typeface="MetaNormal-Roman"/>
        <a:buChar char="•"/>
        <a:defRPr sz="1700">
          <a:solidFill>
            <a:schemeClr val="bg2"/>
          </a:solidFill>
          <a:latin typeface="+mn-lt"/>
          <a:ea typeface="ＭＳ Ｐゴシック" pitchFamily="34" charset="-128"/>
          <a:cs typeface="+mn-cs"/>
        </a:defRPr>
      </a:lvl1pPr>
      <a:lvl2pPr marL="355600" indent="18256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2pPr>
      <a:lvl3pPr marL="717550" indent="17621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3pPr>
      <a:lvl4pPr marL="1076325" indent="1714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4pPr>
      <a:lvl5pPr marL="1430338" indent="1841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5pPr>
      <a:lvl6pPr marL="18875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6pPr>
      <a:lvl7pPr marL="23447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7pPr>
      <a:lvl8pPr marL="28019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8pPr>
      <a:lvl9pPr marL="32591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en-GB" altLang="de-DE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en-GB" altLang="de-DE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E1AAE8-1A56-4C58-B29E-BF3FBECA147A}" type="slidenum">
              <a:rPr lang="de-DE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43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28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2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56" indent="-34285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6" indent="-2857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4" indent="-22857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6" indent="-22857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6" indent="-22857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8" indent="-228571" algn="l" defTabSz="9142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0" indent="-228571" algn="l" defTabSz="9142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62" indent="-228571" algn="l" defTabSz="9142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02" indent="-228571" algn="l" defTabSz="9142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1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4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5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6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6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9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90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32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6CB4B-7F6A-41DC-9D5E-65C08E4AB5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14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6CB4B-7F6A-41DC-9D5E-65C08E4AB50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1183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42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42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42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5B929A-768E-4B4E-99B6-645CE7DC2C0A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76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42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42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42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FD0C24-CB6B-4C60-8188-927A4347D13A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95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42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42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42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FD0C24-CB6B-4C60-8188-927A4347D13A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0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42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42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42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FD0C24-CB6B-4C60-8188-927A4347D13A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82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5"/>
          <p:cNvSpPr>
            <a:spLocks noChangeArrowheads="1"/>
          </p:cNvSpPr>
          <p:nvPr userDrawn="1"/>
        </p:nvSpPr>
        <p:spPr bwMode="auto">
          <a:xfrm>
            <a:off x="-8466" y="6711950"/>
            <a:ext cx="10231967" cy="69850"/>
          </a:xfrm>
          <a:prstGeom prst="rect">
            <a:avLst/>
          </a:prstGeom>
          <a:solidFill>
            <a:srgbClr val="2C5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 dirty="0" smtClean="0">
              <a:solidFill>
                <a:srgbClr val="000000"/>
              </a:solidFill>
            </a:endParaRPr>
          </a:p>
        </p:txBody>
      </p:sp>
      <p:pic>
        <p:nvPicPr>
          <p:cNvPr id="1029" name="Picture 6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3501" y="6380164"/>
            <a:ext cx="1968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466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D2D8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D2D8A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D2D8A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D2D8A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D2D8A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6CB4B-7F6A-41DC-9D5E-65C08E4AB50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832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3052" y="857251"/>
            <a:ext cx="10661649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&gt; Überschrift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2" y="1931988"/>
            <a:ext cx="10661649" cy="378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821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9pPr>
    </p:titleStyle>
    <p:bodyStyle>
      <a:lvl1pPr marL="1588" indent="179388" algn="l" rtl="0" eaLnBrk="0" fontAlgn="base" hangingPunct="0">
        <a:spcBef>
          <a:spcPct val="0"/>
        </a:spcBef>
        <a:spcAft>
          <a:spcPct val="0"/>
        </a:spcAft>
        <a:buChar char="•"/>
        <a:defRPr sz="1700">
          <a:solidFill>
            <a:schemeClr val="tx1"/>
          </a:solidFill>
          <a:latin typeface="+mj-lt"/>
          <a:ea typeface="+mn-ea"/>
          <a:cs typeface="+mn-cs"/>
        </a:defRPr>
      </a:lvl1pPr>
      <a:lvl2pPr marL="361950" indent="169863" algn="l" rtl="0" eaLnBrk="0" fontAlgn="base" hangingPunct="0">
        <a:spcBef>
          <a:spcPct val="20000"/>
        </a:spcBef>
        <a:spcAft>
          <a:spcPct val="0"/>
        </a:spcAft>
        <a:buFont typeface="MetaNormal-Roman"/>
        <a:buChar char="•"/>
        <a:defRPr sz="1700">
          <a:solidFill>
            <a:schemeClr val="tx1"/>
          </a:solidFill>
          <a:latin typeface="+mj-lt"/>
          <a:ea typeface="+mn-ea"/>
        </a:defRPr>
      </a:lvl2pPr>
      <a:lvl3pPr marL="712788" indent="179388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j-lt"/>
          <a:ea typeface="+mn-ea"/>
        </a:defRPr>
      </a:lvl3pPr>
      <a:lvl4pPr marL="1073150" indent="180975" algn="l" rtl="0" eaLnBrk="0" fontAlgn="base" hangingPunct="0">
        <a:spcBef>
          <a:spcPct val="20000"/>
        </a:spcBef>
        <a:spcAft>
          <a:spcPct val="0"/>
        </a:spcAft>
        <a:buFont typeface="MetaNormal-Roman"/>
        <a:buChar char="•"/>
        <a:defRPr sz="1700">
          <a:solidFill>
            <a:schemeClr val="tx1"/>
          </a:solidFill>
          <a:latin typeface="+mj-lt"/>
          <a:ea typeface="+mn-ea"/>
        </a:defRPr>
      </a:lvl4pPr>
      <a:lvl5pPr marL="1435100" indent="180975" algn="l" rtl="0" eaLnBrk="0" fontAlgn="base" hangingPunct="0">
        <a:spcBef>
          <a:spcPct val="20000"/>
        </a:spcBef>
        <a:spcAft>
          <a:spcPct val="0"/>
        </a:spcAft>
        <a:buFont typeface="MetaNormal-Roman"/>
        <a:buChar char="•"/>
        <a:defRPr sz="1700">
          <a:solidFill>
            <a:schemeClr val="tx1"/>
          </a:solidFill>
          <a:latin typeface="+mj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3051" y="333375"/>
            <a:ext cx="11584516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&gt; Überschrift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1" y="1557339"/>
            <a:ext cx="11584516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Erste Ebene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3782390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MetaNormal-Roman" pitchFamily="34" charset="0"/>
          <a:ea typeface="ＭＳ Ｐゴシック" pitchFamily="34" charset="-128"/>
        </a:defRPr>
      </a:lvl9pPr>
    </p:titleStyle>
    <p:bodyStyle>
      <a:lvl1pPr marL="3175" indent="200025" algn="l" rtl="0" eaLnBrk="0" fontAlgn="base" hangingPunct="0">
        <a:spcBef>
          <a:spcPct val="0"/>
        </a:spcBef>
        <a:spcAft>
          <a:spcPct val="0"/>
        </a:spcAft>
        <a:buFont typeface="MetaNormal-Roman"/>
        <a:buChar char="•"/>
        <a:defRPr sz="1700">
          <a:solidFill>
            <a:schemeClr val="bg2"/>
          </a:solidFill>
          <a:latin typeface="+mn-lt"/>
          <a:ea typeface="ＭＳ Ｐゴシック" pitchFamily="34" charset="-128"/>
          <a:cs typeface="+mn-cs"/>
        </a:defRPr>
      </a:lvl1pPr>
      <a:lvl2pPr marL="355600" indent="18256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2pPr>
      <a:lvl3pPr marL="717550" indent="176213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3pPr>
      <a:lvl4pPr marL="1076325" indent="1714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4pPr>
      <a:lvl5pPr marL="1430338" indent="1841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ＭＳ Ｐゴシック" pitchFamily="34" charset="-128"/>
        </a:defRPr>
      </a:lvl5pPr>
      <a:lvl6pPr marL="18875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6pPr>
      <a:lvl7pPr marL="23447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7pPr>
      <a:lvl8pPr marL="28019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8pPr>
      <a:lvl9pPr marL="3259138" indent="18415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5.jpg"/><Relationship Id="rId4" Type="http://schemas.openxmlformats.org/officeDocument/2006/relationships/image" Target="../media/image11.jpe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32.jp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gif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"/><Relationship Id="rId1" Type="http://schemas.openxmlformats.org/officeDocument/2006/relationships/slideLayout" Target="../slideLayouts/slideLayout1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8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hyperlink" Target="http://mypatientdata.de/" TargetMode="External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9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tif"/><Relationship Id="rId1" Type="http://schemas.openxmlformats.org/officeDocument/2006/relationships/slideLayout" Target="../slideLayouts/slideLayout9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Medical-Data-Models.org%20-%20Imagefilm%202018%20(deutsch).mp4" TargetMode="External"/><Relationship Id="rId1" Type="http://schemas.openxmlformats.org/officeDocument/2006/relationships/slideLayout" Target="../slideLayouts/slideLayout123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5.jpg"/><Relationship Id="rId4" Type="http://schemas.openxmlformats.org/officeDocument/2006/relationships/image" Target="../media/image11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51384" y="1814960"/>
            <a:ext cx="10729192" cy="1902072"/>
          </a:xfrm>
        </p:spPr>
        <p:txBody>
          <a:bodyPr>
            <a:noAutofit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z="6600"/>
              <a:t>Portal of Medical Data Models</a:t>
            </a:r>
            <a:r>
              <a:rPr lang="en-US" smtClean="0"/>
              <a:t> </a:t>
            </a:r>
            <a:r>
              <a:rPr lang="en-US" sz="4000"/>
              <a:t>Best Practice Sharing in Clinical Research</a:t>
            </a:r>
            <a:r>
              <a:rPr lang="en-US" sz="3200"/>
              <a:t/>
            </a:r>
            <a:br>
              <a:rPr lang="en-US" sz="3200"/>
            </a:br>
            <a:r>
              <a:rPr lang="en-US" smtClean="0"/>
              <a:t/>
            </a:r>
            <a:br>
              <a:rPr lang="en-US" smtClean="0"/>
            </a:br>
            <a:endParaRPr lang="de-DE" sz="2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95600" y="4472446"/>
            <a:ext cx="6048672" cy="1224136"/>
          </a:xfrm>
        </p:spPr>
        <p:txBody>
          <a:bodyPr>
            <a:normAutofit/>
          </a:bodyPr>
          <a:lstStyle/>
          <a:p>
            <a:r>
              <a:rPr lang="de-DE" smtClean="0"/>
              <a:t>Martin.Dugas@uni-muenster.de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37" y="261901"/>
            <a:ext cx="16192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424" y="3747801"/>
            <a:ext cx="1103508" cy="168080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/>
          <a:srcRect t="44050" r="65040" b="38450"/>
          <a:stretch/>
        </p:blipFill>
        <p:spPr>
          <a:xfrm>
            <a:off x="5002188" y="446807"/>
            <a:ext cx="1418315" cy="6779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6"/>
          <a:srcRect r="59182"/>
          <a:stretch/>
        </p:blipFill>
        <p:spPr>
          <a:xfrm>
            <a:off x="8696584" y="362810"/>
            <a:ext cx="2046891" cy="845932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5661247"/>
            <a:ext cx="1478213" cy="110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710" y="5544676"/>
            <a:ext cx="2009962" cy="133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296" y="5696582"/>
            <a:ext cx="2976331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5816682"/>
            <a:ext cx="2056832" cy="10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4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28814" y="333375"/>
            <a:ext cx="8831683" cy="1093788"/>
          </a:xfrm>
        </p:spPr>
        <p:txBody>
          <a:bodyPr/>
          <a:lstStyle/>
          <a:p>
            <a:r>
              <a:rPr lang="de-DE"/>
              <a:t>Medicine uses many synonyms –</a:t>
            </a:r>
            <a:br>
              <a:rPr lang="de-DE"/>
            </a:br>
            <a:r>
              <a:rPr lang="de-DE"/>
              <a:t>An example from MDM-Portal (</a:t>
            </a:r>
            <a:r>
              <a:rPr lang="de-DE" smtClean="0"/>
              <a:t>C0421451)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728814" y="1557346"/>
            <a:ext cx="4223171" cy="5112014"/>
          </a:xfrm>
        </p:spPr>
        <p:txBody>
          <a:bodyPr/>
          <a:lstStyle/>
          <a:p>
            <a:pPr indent="0">
              <a:buNone/>
            </a:pPr>
            <a:r>
              <a:rPr lang="de-DE" sz="1800"/>
              <a:t>Date of Birth</a:t>
            </a:r>
          </a:p>
          <a:p>
            <a:pPr indent="0">
              <a:buNone/>
            </a:pPr>
            <a:r>
              <a:rPr lang="de-DE" sz="1800"/>
              <a:t>Birth date</a:t>
            </a:r>
          </a:p>
          <a:p>
            <a:pPr indent="0">
              <a:buNone/>
            </a:pPr>
            <a:r>
              <a:rPr lang="de-DE" sz="1800"/>
              <a:t>Birthdate</a:t>
            </a:r>
          </a:p>
          <a:p>
            <a:pPr indent="0">
              <a:buNone/>
            </a:pPr>
            <a:r>
              <a:rPr lang="de-DE" sz="1800"/>
              <a:t>Patient birthday</a:t>
            </a:r>
          </a:p>
          <a:p>
            <a:pPr indent="0">
              <a:buNone/>
            </a:pPr>
            <a:r>
              <a:rPr lang="de-DE" sz="1800"/>
              <a:t>Patient birth date</a:t>
            </a:r>
          </a:p>
          <a:p>
            <a:pPr indent="0">
              <a:buNone/>
            </a:pPr>
            <a:r>
              <a:rPr lang="de-DE" sz="1800"/>
              <a:t>Day of birth</a:t>
            </a:r>
          </a:p>
          <a:p>
            <a:pPr indent="0">
              <a:buNone/>
            </a:pPr>
            <a:r>
              <a:rPr lang="de-DE" sz="1800"/>
              <a:t>D.O.B.</a:t>
            </a:r>
          </a:p>
          <a:p>
            <a:pPr indent="0">
              <a:buNone/>
            </a:pPr>
            <a:r>
              <a:rPr lang="de-DE" sz="1800"/>
              <a:t>Patient Day Of Birth</a:t>
            </a:r>
          </a:p>
          <a:p>
            <a:pPr indent="0">
              <a:buNone/>
            </a:pPr>
            <a:r>
              <a:rPr lang="de-DE" sz="1800"/>
              <a:t>Patient's Date of Birth</a:t>
            </a:r>
          </a:p>
          <a:p>
            <a:pPr indent="0">
              <a:buNone/>
            </a:pPr>
            <a:r>
              <a:rPr lang="de-DE" sz="1800"/>
              <a:t>Patient Date Of Birth</a:t>
            </a:r>
          </a:p>
          <a:p>
            <a:pPr indent="0">
              <a:buNone/>
            </a:pPr>
            <a:r>
              <a:rPr lang="de-DE" sz="1800"/>
              <a:t>Patient Birth Date</a:t>
            </a:r>
          </a:p>
          <a:p>
            <a:pPr indent="0">
              <a:buNone/>
            </a:pPr>
            <a:r>
              <a:rPr lang="de-DE" sz="1800"/>
              <a:t>BIRTH_DT </a:t>
            </a:r>
          </a:p>
          <a:p>
            <a:pPr indent="0">
              <a:buNone/>
            </a:pPr>
            <a:r>
              <a:rPr lang="de-DE" sz="1800"/>
              <a:t>Patienten-Geburtsdatum</a:t>
            </a:r>
          </a:p>
          <a:p>
            <a:pPr indent="0">
              <a:buNone/>
            </a:pPr>
            <a:r>
              <a:rPr lang="de-DE" sz="1800"/>
              <a:t>Geburtsdatum des Patienten</a:t>
            </a:r>
          </a:p>
          <a:p>
            <a:pPr indent="0">
              <a:buNone/>
            </a:pPr>
            <a:r>
              <a:rPr lang="de-DE" sz="1800"/>
              <a:t>Geburtsdatum</a:t>
            </a:r>
          </a:p>
          <a:p>
            <a:pPr indent="0">
              <a:buNone/>
            </a:pPr>
            <a:r>
              <a:rPr lang="de-DE" sz="1800"/>
              <a:t>Geburtstag</a:t>
            </a:r>
          </a:p>
          <a:p>
            <a:pPr indent="0">
              <a:buNone/>
            </a:pPr>
            <a:r>
              <a:rPr lang="de-DE" sz="1800"/>
              <a:t>Geburtsdatum Patient</a:t>
            </a:r>
          </a:p>
          <a:p>
            <a:pPr indent="0">
              <a:buNone/>
            </a:pPr>
            <a:r>
              <a:rPr lang="de-DE" sz="1800"/>
              <a:t>GEBDATUM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1524000" y="6538913"/>
            <a:ext cx="2133600" cy="2159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3EBFF0-2F2D-4FC0-A48E-95B571110F6F}" type="datetime1">
              <a:rPr lang="de-DE" sz="240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" name="Inhaltsplatzhalter 4"/>
          <p:cNvSpPr txBox="1">
            <a:spLocks/>
          </p:cNvSpPr>
          <p:nvPr/>
        </p:nvSpPr>
        <p:spPr bwMode="auto">
          <a:xfrm>
            <a:off x="6312025" y="1484785"/>
            <a:ext cx="4007147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75" indent="200025" algn="l" rtl="0" eaLnBrk="0" fontAlgn="base" hangingPunct="0">
              <a:spcBef>
                <a:spcPct val="0"/>
              </a:spcBef>
              <a:spcAft>
                <a:spcPct val="0"/>
              </a:spcAft>
              <a:buFont typeface="MetaNormal-Roman"/>
              <a:buChar char="•"/>
              <a:defRPr sz="2800">
                <a:solidFill>
                  <a:schemeClr val="bg2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355600" indent="18256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2pPr>
            <a:lvl3pPr marL="717550" indent="1762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chemeClr val="bg2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3pPr>
            <a:lvl4pPr marL="1076325" indent="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chemeClr val="bg2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4pPr>
            <a:lvl5pPr marL="1430338" indent="1841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chemeClr val="bg2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5pPr>
            <a:lvl6pPr marL="1887538" indent="1841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chemeClr val="bg2"/>
                </a:solidFill>
                <a:latin typeface="+mn-lt"/>
                <a:ea typeface="+mn-ea"/>
              </a:defRPr>
            </a:lvl6pPr>
            <a:lvl7pPr marL="2344738" indent="1841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chemeClr val="bg2"/>
                </a:solidFill>
                <a:latin typeface="+mn-lt"/>
                <a:ea typeface="+mn-ea"/>
              </a:defRPr>
            </a:lvl7pPr>
            <a:lvl8pPr marL="2801938" indent="1841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chemeClr val="bg2"/>
                </a:solidFill>
                <a:latin typeface="+mn-lt"/>
                <a:ea typeface="+mn-ea"/>
              </a:defRPr>
            </a:lvl8pPr>
            <a:lvl9pPr marL="3259138" indent="1841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indent="0">
              <a:buNone/>
            </a:pPr>
            <a:r>
              <a:rPr lang="de-DE" sz="1800" kern="0"/>
              <a:t>Date de naissance du patient</a:t>
            </a:r>
          </a:p>
          <a:p>
            <a:pPr indent="0">
              <a:buNone/>
            </a:pPr>
            <a:r>
              <a:rPr lang="de-DE" sz="1800" kern="0"/>
              <a:t>Datum narození pacienta</a:t>
            </a:r>
          </a:p>
          <a:p>
            <a:pPr indent="0">
              <a:buNone/>
            </a:pPr>
            <a:r>
              <a:rPr lang="de-DE" sz="1800" kern="0"/>
              <a:t>Fecha de nacimiento del paciente</a:t>
            </a:r>
          </a:p>
          <a:p>
            <a:pPr indent="0">
              <a:buNone/>
            </a:pPr>
            <a:r>
              <a:rPr lang="de-DE" sz="1800" kern="0"/>
              <a:t>Data di nascita del paziente</a:t>
            </a:r>
          </a:p>
          <a:p>
            <a:pPr indent="0">
              <a:buNone/>
            </a:pPr>
            <a:r>
              <a:rPr lang="de-DE" sz="1800" kern="0"/>
              <a:t>Patiënt geboortedag</a:t>
            </a:r>
          </a:p>
          <a:p>
            <a:pPr indent="0">
              <a:buNone/>
            </a:pPr>
            <a:r>
              <a:rPr lang="de-DE" sz="1800" kern="0"/>
              <a:t>Data Urodzenia Pacjenta</a:t>
            </a:r>
          </a:p>
          <a:p>
            <a:pPr indent="0">
              <a:buNone/>
            </a:pPr>
            <a:r>
              <a:rPr lang="de-DE" sz="1800" kern="0"/>
              <a:t>Data de Nascimento do Doente</a:t>
            </a:r>
          </a:p>
          <a:p>
            <a:pPr indent="0">
              <a:buNone/>
            </a:pPr>
            <a:r>
              <a:rPr lang="de-DE" sz="1800" kern="0"/>
              <a:t>Patientens födelsedag</a:t>
            </a:r>
          </a:p>
          <a:p>
            <a:pPr indent="0">
              <a:buNone/>
            </a:pPr>
            <a:r>
              <a:rPr lang="de-DE" sz="1800" kern="0"/>
              <a:t>hastanin dogum tarihi</a:t>
            </a:r>
          </a:p>
          <a:p>
            <a:pPr indent="0">
              <a:buNone/>
            </a:pPr>
            <a:r>
              <a:rPr lang="de-DE" sz="1800" kern="0"/>
              <a:t>Alaisan Ọjọ Ìbí</a:t>
            </a:r>
          </a:p>
          <a:p>
            <a:pPr indent="0">
              <a:buNone/>
            </a:pPr>
            <a:r>
              <a:rPr lang="am-ET" sz="1800" kern="0"/>
              <a:t>የትዉልድ ቀን</a:t>
            </a:r>
          </a:p>
          <a:p>
            <a:pPr indent="0">
              <a:buNone/>
            </a:pPr>
            <a:r>
              <a:rPr lang="ar-AE" sz="1800" kern="0"/>
              <a:t>تاریخ تولد بیمار</a:t>
            </a:r>
          </a:p>
          <a:p>
            <a:pPr indent="0">
              <a:buNone/>
            </a:pPr>
            <a:r>
              <a:rPr lang="de-DE" sz="1800" kern="0"/>
              <a:t>Syntymäpäivä</a:t>
            </a:r>
          </a:p>
          <a:p>
            <a:pPr indent="0">
              <a:buNone/>
            </a:pPr>
            <a:r>
              <a:rPr lang="de-DE" sz="1800" kern="0"/>
              <a:t>'</a:t>
            </a:r>
            <a:r>
              <a:rPr lang="hi-IN" sz="1800" kern="0"/>
              <a:t>रोगी की जन्म की तारीख:'</a:t>
            </a:r>
          </a:p>
          <a:p>
            <a:pPr indent="0">
              <a:buNone/>
            </a:pPr>
            <a:r>
              <a:rPr lang="ja-JP" altLang="de-DE" sz="1800" kern="0"/>
              <a:t>患者　生年月日</a:t>
            </a:r>
          </a:p>
          <a:p>
            <a:pPr indent="0">
              <a:buNone/>
            </a:pPr>
            <a:r>
              <a:rPr lang="ko-KR" altLang="de-DE" sz="1800" kern="0"/>
              <a:t>생년월일</a:t>
            </a:r>
          </a:p>
          <a:p>
            <a:pPr indent="0">
              <a:buNone/>
            </a:pPr>
            <a:r>
              <a:rPr lang="ja-JP" altLang="de-DE" sz="1800" kern="0"/>
              <a:t>出生日期</a:t>
            </a:r>
          </a:p>
          <a:p>
            <a:pPr indent="0">
              <a:buNone/>
            </a:pPr>
            <a:endParaRPr lang="ja-JP" altLang="de-DE" sz="1800" kern="0"/>
          </a:p>
          <a:p>
            <a:pPr indent="0">
              <a:buNone/>
            </a:pPr>
            <a:endParaRPr lang="de-DE" sz="1800" kern="0"/>
          </a:p>
        </p:txBody>
      </p:sp>
    </p:spTree>
    <p:extLst>
      <p:ext uri="{BB962C8B-B14F-4D97-AF65-F5344CB8AC3E}">
        <p14:creationId xmlns:p14="http://schemas.microsoft.com/office/powerpoint/2010/main" val="283340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728814" y="693416"/>
            <a:ext cx="8688387" cy="719361"/>
          </a:xfrm>
        </p:spPr>
        <p:txBody>
          <a:bodyPr/>
          <a:lstStyle/>
          <a:p>
            <a:r>
              <a:rPr lang="de-DE" smtClean="0"/>
              <a:t>Semantic annotation for data integration: Permissible values</a:t>
            </a:r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703512" y="1700809"/>
            <a:ext cx="88569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Data type is NOT sufficient for data integration:</a:t>
            </a:r>
          </a:p>
          <a:p>
            <a:r>
              <a:rPr lang="en-US" sz="2400">
                <a:solidFill>
                  <a:srgbClr val="000000"/>
                </a:solidFill>
              </a:rPr>
              <a:t>Example “size”, data type FLOAT:</a:t>
            </a:r>
          </a:p>
          <a:p>
            <a:r>
              <a:rPr lang="en-US" sz="2400">
                <a:solidFill>
                  <a:srgbClr val="000000"/>
                </a:solidFill>
              </a:rPr>
              <a:t>Unit m, cm or mm?</a:t>
            </a:r>
            <a:br>
              <a:rPr lang="en-US" sz="2400">
                <a:solidFill>
                  <a:srgbClr val="000000"/>
                </a:solidFill>
              </a:rPr>
            </a:br>
            <a:endParaRPr lang="en-US" sz="2400">
              <a:solidFill>
                <a:srgbClr val="000000"/>
              </a:solidFill>
            </a:endParaRPr>
          </a:p>
          <a:p>
            <a:pPr marL="342900" indent="-342900">
              <a:buFont typeface="Symbol"/>
              <a:buChar char="Þ"/>
            </a:pPr>
            <a:r>
              <a:rPr lang="en-US" sz="2400">
                <a:solidFill>
                  <a:srgbClr val="000000"/>
                </a:solidFill>
              </a:rPr>
              <a:t>Unit must be provided, </a:t>
            </a:r>
            <a:r>
              <a:rPr lang="en-US" sz="2400" smtClean="0">
                <a:solidFill>
                  <a:srgbClr val="000000"/>
                </a:solidFill>
              </a:rPr>
              <a:t>e.g</a:t>
            </a:r>
            <a:r>
              <a:rPr lang="en-US" sz="2400">
                <a:solidFill>
                  <a:srgbClr val="000000"/>
                </a:solidFill>
              </a:rPr>
              <a:t>. UCUM: m</a:t>
            </a:r>
          </a:p>
          <a:p>
            <a:pPr marL="342900" indent="-342900">
              <a:buFont typeface="Symbol"/>
              <a:buChar char="Þ"/>
            </a:pPr>
            <a:endParaRPr lang="en-US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Code list is NOT sufficient for data integration:</a:t>
            </a:r>
          </a:p>
          <a:p>
            <a:r>
              <a:rPr lang="en-US" sz="2400">
                <a:solidFill>
                  <a:srgbClr val="000000"/>
                </a:solidFill>
              </a:rPr>
              <a:t>Example “gender”, code list “m=male, f=female”</a:t>
            </a:r>
          </a:p>
          <a:p>
            <a:endParaRPr lang="en-US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=&gt; Semantic codes provide clarity, </a:t>
            </a:r>
            <a:br>
              <a:rPr lang="en-US" sz="2400">
                <a:solidFill>
                  <a:srgbClr val="000000"/>
                </a:solidFill>
              </a:rPr>
            </a:br>
            <a:r>
              <a:rPr lang="en-US" sz="2400">
                <a:solidFill>
                  <a:srgbClr val="000000"/>
                </a:solidFill>
              </a:rPr>
              <a:t>     e.g. male C0024554, female C0015780</a:t>
            </a:r>
          </a:p>
          <a:p>
            <a:r>
              <a:rPr lang="en-US" sz="2400">
                <a:solidFill>
                  <a:srgbClr val="000000"/>
                </a:solidFill>
              </a:rPr>
              <a:t> </a:t>
            </a:r>
          </a:p>
          <a:p>
            <a:endParaRPr lang="de-DE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67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63" r="25938"/>
          <a:stretch/>
        </p:blipFill>
        <p:spPr bwMode="auto">
          <a:xfrm>
            <a:off x="839416" y="116632"/>
            <a:ext cx="10588613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22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720" y="1531733"/>
            <a:ext cx="5472608" cy="515519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007768" y="2492896"/>
            <a:ext cx="1380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>
                <a:solidFill>
                  <a:schemeClr val="bg1"/>
                </a:solidFill>
              </a:rPr>
              <a:t>FHIR</a:t>
            </a:r>
            <a:endParaRPr lang="de-DE" sz="400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439816" y="5013176"/>
            <a:ext cx="1382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>
                <a:solidFill>
                  <a:schemeClr val="bg1"/>
                </a:solidFill>
              </a:rPr>
              <a:t>ODM</a:t>
            </a:r>
            <a:endParaRPr lang="de-DE" sz="400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968208" y="2924944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>
                <a:solidFill>
                  <a:schemeClr val="bg1"/>
                </a:solidFill>
              </a:rPr>
              <a:t>ADL</a:t>
            </a:r>
            <a:endParaRPr lang="de-DE" sz="4000">
              <a:solidFill>
                <a:schemeClr val="bg1"/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703512" y="188641"/>
            <a:ext cx="8856984" cy="100171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ＭＳ Ｐゴシック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ＭＳ Ｐゴシック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ＭＳ Ｐゴシック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ＭＳ Ｐゴシック" pitchFamily="34" charset="-128"/>
              </a:defRPr>
            </a:lvl9pPr>
          </a:lstStyle>
          <a:p>
            <a:r>
              <a:rPr lang="de-DE" sz="3600" b="1" smtClean="0">
                <a:solidFill>
                  <a:srgbClr val="FF0000"/>
                </a:solidFill>
              </a:rPr>
              <a:t>The „envelope“ is not so important ...</a:t>
            </a:r>
            <a:endParaRPr lang="en-GB" sz="3600" kern="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25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>
          <a:xfrm>
            <a:off x="1919536" y="188641"/>
            <a:ext cx="8496944" cy="1001713"/>
          </a:xfrm>
        </p:spPr>
        <p:txBody>
          <a:bodyPr/>
          <a:lstStyle/>
          <a:p>
            <a:r>
              <a:rPr lang="de-DE" sz="3600" b="1" smtClean="0">
                <a:solidFill>
                  <a:srgbClr val="FF0000"/>
                </a:solidFill>
              </a:rPr>
              <a:t>... but contents!</a:t>
            </a:r>
            <a:endParaRPr lang="en-GB" sz="3600" b="1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919536" y="1355924"/>
            <a:ext cx="4079180" cy="3153196"/>
          </a:xfrm>
        </p:spPr>
        <p:txBody>
          <a:bodyPr/>
          <a:lstStyle/>
          <a:p>
            <a:pPr indent="0" eaLnBrk="1" hangingPunct="1">
              <a:buNone/>
            </a:pPr>
            <a:r>
              <a:rPr lang="en-GB" smtClean="0"/>
              <a:t>System 1</a:t>
            </a:r>
            <a:br>
              <a:rPr lang="en-GB" smtClean="0"/>
            </a:br>
            <a:endParaRPr lang="en-GB" smtClean="0"/>
          </a:p>
          <a:p>
            <a:pPr eaLnBrk="1" hangingPunct="1"/>
            <a:r>
              <a:rPr lang="en-GB" smtClean="0"/>
              <a:t>Heart disease yes/no</a:t>
            </a:r>
            <a:endParaRPr lang="en-GB"/>
          </a:p>
          <a:p>
            <a:pPr indent="0" eaLnBrk="1" hangingPunct="1">
              <a:buNone/>
            </a:pPr>
            <a:r>
              <a:rPr lang="en-GB" smtClean="0"/>
              <a:t/>
            </a:r>
            <a:br>
              <a:rPr lang="en-GB" smtClean="0"/>
            </a:br>
            <a:endParaRPr lang="en-GB" smtClean="0"/>
          </a:p>
          <a:p>
            <a:pPr eaLnBrk="1" hangingPunct="1"/>
            <a:r>
              <a:rPr lang="en-GB" smtClean="0"/>
              <a:t>Pain level:</a:t>
            </a:r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  0-1-2-3-4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>
          <a:xfrm>
            <a:off x="6468492" y="1355924"/>
            <a:ext cx="4884092" cy="3153196"/>
          </a:xfrm>
        </p:spPr>
        <p:txBody>
          <a:bodyPr/>
          <a:lstStyle/>
          <a:p>
            <a:pPr indent="0">
              <a:buNone/>
            </a:pPr>
            <a:r>
              <a:rPr lang="en-GB" smtClean="0"/>
              <a:t>System 2</a:t>
            </a:r>
          </a:p>
          <a:p>
            <a:pPr indent="0">
              <a:buNone/>
            </a:pPr>
            <a:endParaRPr lang="en-GB" smtClean="0"/>
          </a:p>
          <a:p>
            <a:r>
              <a:rPr lang="en-GB" smtClean="0"/>
              <a:t>Myocardial infarction yes/no</a:t>
            </a:r>
            <a:endParaRPr lang="en-GB" smtClean="0"/>
          </a:p>
          <a:p>
            <a:r>
              <a:rPr lang="en-GB" smtClean="0"/>
              <a:t>Atrial fibrillation yes/no</a:t>
            </a:r>
            <a:endParaRPr lang="en-GB" smtClean="0"/>
          </a:p>
          <a:p>
            <a:pPr indent="0">
              <a:buNone/>
            </a:pPr>
            <a:endParaRPr lang="en-GB"/>
          </a:p>
          <a:p>
            <a:pPr eaLnBrk="1" hangingPunct="1"/>
            <a:r>
              <a:rPr lang="en-GB" smtClean="0"/>
              <a:t>Pain level:</a:t>
            </a:r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  0-1-2-3</a:t>
            </a:r>
            <a:endParaRPr lang="en-GB"/>
          </a:p>
          <a:p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991545" y="4293097"/>
            <a:ext cx="7996237" cy="244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9pPr>
          </a:lstStyle>
          <a:p>
            <a:r>
              <a:rPr lang="en-GB" sz="3200" kern="0"/>
              <a:t>ähnlich, aber ...</a:t>
            </a:r>
          </a:p>
          <a:p>
            <a:r>
              <a:rPr lang="en-GB" sz="3200" kern="0"/>
              <a:t>nicht kompatibel</a:t>
            </a:r>
          </a:p>
          <a:p>
            <a:r>
              <a:rPr lang="en-GB" sz="3200" kern="0"/>
              <a:t>keine gemeinsame Auswertung</a:t>
            </a:r>
          </a:p>
          <a:p>
            <a:r>
              <a:rPr lang="en-GB" sz="3200" kern="0"/>
              <a:t>keine Entscheidungsunterstützung</a:t>
            </a:r>
            <a:endParaRPr lang="en-GB" sz="3200" kern="0" dirty="0"/>
          </a:p>
        </p:txBody>
      </p:sp>
    </p:spTree>
    <p:extLst>
      <p:ext uri="{BB962C8B-B14F-4D97-AF65-F5344CB8AC3E}">
        <p14:creationId xmlns:p14="http://schemas.microsoft.com/office/powerpoint/2010/main" val="392668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 uiExpand="1" build="p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67408" y="44624"/>
            <a:ext cx="11089232" cy="1143000"/>
          </a:xfrm>
        </p:spPr>
        <p:txBody>
          <a:bodyPr/>
          <a:lstStyle/>
          <a:p>
            <a:r>
              <a:rPr lang="de-DE" sz="3600"/>
              <a:t>Medical information management is a challenge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559496" y="4005064"/>
            <a:ext cx="9865096" cy="4525963"/>
          </a:xfrm>
        </p:spPr>
        <p:txBody>
          <a:bodyPr/>
          <a:lstStyle/>
          <a:p>
            <a:pPr>
              <a:buFont typeface="Symbol"/>
              <a:buChar char="Þ"/>
            </a:pPr>
            <a:r>
              <a:rPr lang="de-DE" smtClean="0"/>
              <a:t>Astronomic number of medical forms !</a:t>
            </a:r>
          </a:p>
          <a:p>
            <a:pPr>
              <a:buFont typeface="Symbol"/>
              <a:buChar char="Þ"/>
            </a:pPr>
            <a:r>
              <a:rPr lang="de-DE" smtClean="0"/>
              <a:t>Independently developed forms are incompatible</a:t>
            </a:r>
            <a:endParaRPr lang="de-DE"/>
          </a:p>
          <a:p>
            <a:pPr>
              <a:buFont typeface="Symbol"/>
              <a:buChar char="Þ"/>
            </a:pPr>
            <a:r>
              <a:rPr lang="de-DE" b="1" smtClean="0"/>
              <a:t>Compatible data requires form sharing</a:t>
            </a:r>
            <a:endParaRPr lang="de-DE" b="1"/>
          </a:p>
        </p:txBody>
      </p:sp>
      <p:pic>
        <p:nvPicPr>
          <p:cNvPr id="6" name="Grafi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662" y="1196829"/>
            <a:ext cx="3635898" cy="23041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807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MDM in medical research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343472" y="1844825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electronic health</a:t>
            </a:r>
          </a:p>
          <a:p>
            <a:pPr algn="ctr">
              <a:defRPr/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record</a:t>
            </a:r>
            <a:endParaRPr lang="de-D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8112224" y="6021288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 smtClean="0">
                <a:solidFill>
                  <a:prstClr val="black"/>
                </a:solidFill>
                <a:latin typeface="Calibri"/>
              </a:rPr>
              <a:t>PROs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164204" y="6088112"/>
            <a:ext cx="1843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metadata</a:t>
            </a:r>
          </a:p>
          <a:p>
            <a:pPr algn="ctr">
              <a:defRPr/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management</a:t>
            </a:r>
            <a:endParaRPr lang="de-D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9480376" y="2060848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research</a:t>
            </a:r>
          </a:p>
          <a:p>
            <a:pPr algn="ctr">
              <a:defRPr/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database</a:t>
            </a:r>
            <a:endParaRPr lang="de-DE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Pfeil nach rechts 7"/>
          <p:cNvSpPr/>
          <p:nvPr/>
        </p:nvSpPr>
        <p:spPr>
          <a:xfrm rot="19605976">
            <a:off x="3866070" y="3904719"/>
            <a:ext cx="4122686" cy="432048"/>
          </a:xfrm>
          <a:prstGeom prst="rightArrow">
            <a:avLst>
              <a:gd name="adj1" fmla="val 50000"/>
              <a:gd name="adj2" fmla="val 76875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Pfeil nach rechts 32"/>
          <p:cNvSpPr/>
          <p:nvPr/>
        </p:nvSpPr>
        <p:spPr>
          <a:xfrm>
            <a:off x="4148872" y="5226608"/>
            <a:ext cx="3963352" cy="432048"/>
          </a:xfrm>
          <a:prstGeom prst="rightArrow">
            <a:avLst>
              <a:gd name="adj1" fmla="val 50000"/>
              <a:gd name="adj2" fmla="val 76875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Pfeil nach rechts 33"/>
          <p:cNvSpPr/>
          <p:nvPr/>
        </p:nvSpPr>
        <p:spPr>
          <a:xfrm rot="16200000">
            <a:off x="2429474" y="3747157"/>
            <a:ext cx="1356391" cy="432048"/>
          </a:xfrm>
          <a:prstGeom prst="rightArrow">
            <a:avLst>
              <a:gd name="adj1" fmla="val 50000"/>
              <a:gd name="adj2" fmla="val 76875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Pfeil nach rechts 34"/>
          <p:cNvSpPr/>
          <p:nvPr/>
        </p:nvSpPr>
        <p:spPr>
          <a:xfrm rot="12426256">
            <a:off x="3866157" y="3891370"/>
            <a:ext cx="4366711" cy="432048"/>
          </a:xfrm>
          <a:prstGeom prst="rightArrow">
            <a:avLst>
              <a:gd name="adj1" fmla="val 50000"/>
              <a:gd name="adj2" fmla="val 76875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Pfeil nach rechts 35"/>
          <p:cNvSpPr/>
          <p:nvPr/>
        </p:nvSpPr>
        <p:spPr>
          <a:xfrm rot="16200000">
            <a:off x="8351638" y="3689351"/>
            <a:ext cx="1384796" cy="432048"/>
          </a:xfrm>
          <a:prstGeom prst="rightArrow">
            <a:avLst>
              <a:gd name="adj1" fmla="val 50000"/>
              <a:gd name="adj2" fmla="val 76875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Pfeil nach rechts 36"/>
          <p:cNvSpPr/>
          <p:nvPr/>
        </p:nvSpPr>
        <p:spPr>
          <a:xfrm>
            <a:off x="4148872" y="2165610"/>
            <a:ext cx="3963352" cy="432048"/>
          </a:xfrm>
          <a:prstGeom prst="rightArrow">
            <a:avLst>
              <a:gd name="adj1" fmla="val 50000"/>
              <a:gd name="adj2" fmla="val 76875"/>
            </a:avLst>
          </a:prstGeom>
          <a:gradFill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2351585" y="1772816"/>
            <a:ext cx="1462565" cy="1404012"/>
          </a:xfrm>
          <a:prstGeom prst="ellipse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166" y="1938180"/>
            <a:ext cx="1126563" cy="1130780"/>
          </a:xfrm>
          <a:prstGeom prst="rect">
            <a:avLst/>
          </a:prstGeom>
        </p:spPr>
      </p:pic>
      <p:sp>
        <p:nvSpPr>
          <p:cNvPr id="29" name="Oval 28"/>
          <p:cNvSpPr/>
          <p:nvPr/>
        </p:nvSpPr>
        <p:spPr>
          <a:xfrm>
            <a:off x="8256241" y="1700808"/>
            <a:ext cx="1462565" cy="1404012"/>
          </a:xfrm>
          <a:prstGeom prst="ellipse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947" y="1888458"/>
            <a:ext cx="1065485" cy="1063068"/>
          </a:xfrm>
          <a:prstGeom prst="rect">
            <a:avLst/>
          </a:prstGeom>
        </p:spPr>
      </p:pic>
      <p:sp>
        <p:nvSpPr>
          <p:cNvPr id="38" name="Oval 37"/>
          <p:cNvSpPr/>
          <p:nvPr/>
        </p:nvSpPr>
        <p:spPr>
          <a:xfrm>
            <a:off x="8328249" y="4689284"/>
            <a:ext cx="1462565" cy="1404012"/>
          </a:xfrm>
          <a:prstGeom prst="ellipse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2565" y="4926533"/>
            <a:ext cx="1180855" cy="859934"/>
          </a:xfrm>
          <a:prstGeom prst="rect">
            <a:avLst/>
          </a:prstGeom>
        </p:spPr>
      </p:pic>
      <p:sp>
        <p:nvSpPr>
          <p:cNvPr id="41" name="Oval 40"/>
          <p:cNvSpPr/>
          <p:nvPr/>
        </p:nvSpPr>
        <p:spPr>
          <a:xfrm>
            <a:off x="2351585" y="4761292"/>
            <a:ext cx="1462565" cy="1404012"/>
          </a:xfrm>
          <a:prstGeom prst="ellipse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887" y="5037241"/>
            <a:ext cx="1452316" cy="7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35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MDM-Portal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Current Status and Functionality</a:t>
            </a: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802" y="260648"/>
            <a:ext cx="2056832" cy="10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6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1"/>
          <p:cNvSpPr>
            <a:spLocks noGrp="1"/>
          </p:cNvSpPr>
          <p:nvPr>
            <p:ph type="title"/>
          </p:nvPr>
        </p:nvSpPr>
        <p:spPr>
          <a:xfrm>
            <a:off x="1199456" y="332656"/>
            <a:ext cx="9468544" cy="1001712"/>
          </a:xfrm>
        </p:spPr>
        <p:txBody>
          <a:bodyPr/>
          <a:lstStyle/>
          <a:p>
            <a:r>
              <a:rPr lang="en-GB" sz="4400"/>
              <a:t>Open Medical Data Models: </a:t>
            </a:r>
            <a:r>
              <a:rPr lang="en-GB" sz="4400" dirty="0"/>
              <a:t>Goals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64122" y="2132856"/>
            <a:ext cx="8939212" cy="410445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de-DE" sz="3200" b="1" dirty="0"/>
              <a:t>Improved design </a:t>
            </a:r>
            <a:r>
              <a:rPr lang="de-DE" sz="3200"/>
              <a:t>of data models </a:t>
            </a:r>
            <a:r>
              <a:rPr lang="de-DE" sz="3200" dirty="0"/>
              <a:t>(Best </a:t>
            </a:r>
            <a:r>
              <a:rPr lang="de-DE" sz="3200"/>
              <a:t>Practice)</a:t>
            </a:r>
            <a:endParaRPr lang="de-DE" sz="3200" dirty="0"/>
          </a:p>
          <a:p>
            <a:pPr>
              <a:lnSpc>
                <a:spcPct val="200000"/>
              </a:lnSpc>
            </a:pPr>
            <a:r>
              <a:rPr lang="de-DE" sz="3200"/>
              <a:t>Better </a:t>
            </a:r>
            <a:r>
              <a:rPr lang="de-DE" sz="3200" b="1" dirty="0"/>
              <a:t>EHR-EDC-Integration </a:t>
            </a:r>
            <a:r>
              <a:rPr lang="de-DE" sz="3200" dirty="0"/>
              <a:t>(semantic </a:t>
            </a:r>
            <a:r>
              <a:rPr lang="de-DE" sz="3200" err="1"/>
              <a:t>annotation</a:t>
            </a:r>
            <a:r>
              <a:rPr lang="de-DE" sz="3200"/>
              <a:t>)</a:t>
            </a:r>
          </a:p>
          <a:p>
            <a:pPr>
              <a:lnSpc>
                <a:spcPct val="200000"/>
              </a:lnSpc>
            </a:pPr>
            <a:r>
              <a:rPr lang="de-DE" sz="3200"/>
              <a:t>More </a:t>
            </a:r>
            <a:r>
              <a:rPr lang="de-DE" sz="3200" b="1"/>
              <a:t>efficient medical research</a:t>
            </a:r>
            <a:endParaRPr lang="de-DE" sz="3200" b="1" dirty="0"/>
          </a:p>
        </p:txBody>
      </p:sp>
    </p:spTree>
    <p:extLst>
      <p:ext uri="{BB962C8B-B14F-4D97-AF65-F5344CB8AC3E}">
        <p14:creationId xmlns:p14="http://schemas.microsoft.com/office/powerpoint/2010/main" val="30511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1"/>
          <p:cNvSpPr>
            <a:spLocks noGrp="1"/>
          </p:cNvSpPr>
          <p:nvPr>
            <p:ph type="title"/>
          </p:nvPr>
        </p:nvSpPr>
        <p:spPr>
          <a:xfrm>
            <a:off x="1775521" y="656692"/>
            <a:ext cx="8688387" cy="684076"/>
          </a:xfrm>
        </p:spPr>
        <p:txBody>
          <a:bodyPr/>
          <a:lstStyle/>
          <a:p>
            <a:r>
              <a:rPr lang="en-GB" sz="3600"/>
              <a:t>Collaboration partners</a:t>
            </a:r>
            <a:endParaRPr lang="en-GB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5" y="188640"/>
            <a:ext cx="3244699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226" y="2060849"/>
            <a:ext cx="2231575" cy="1171577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t="18576" r="11249" b="20296"/>
          <a:stretch/>
        </p:blipFill>
        <p:spPr bwMode="auto">
          <a:xfrm>
            <a:off x="4943872" y="3400993"/>
            <a:ext cx="2151184" cy="87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91"/>
          <a:stretch/>
        </p:blipFill>
        <p:spPr bwMode="auto">
          <a:xfrm>
            <a:off x="5375920" y="4488532"/>
            <a:ext cx="1905000" cy="827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016" y="4488532"/>
            <a:ext cx="975360" cy="1028700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140" y="3489657"/>
            <a:ext cx="1909293" cy="703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235" y="3460841"/>
            <a:ext cx="2069596" cy="1082042"/>
          </a:xfrm>
          <a:prstGeom prst="rect">
            <a:avLst/>
          </a:prstGeom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564" y="4658842"/>
            <a:ext cx="2621277" cy="78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168" y="5709482"/>
            <a:ext cx="1861944" cy="887871"/>
          </a:xfrm>
          <a:prstGeom prst="rect">
            <a:avLst/>
          </a:prstGeom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965" y="2199954"/>
            <a:ext cx="1251746" cy="964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960" y="5877273"/>
            <a:ext cx="2201488" cy="67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5949281"/>
            <a:ext cx="2267744" cy="57225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14"/>
          <a:srcRect r="59182"/>
          <a:stretch/>
        </p:blipFill>
        <p:spPr>
          <a:xfrm>
            <a:off x="8009550" y="2223028"/>
            <a:ext cx="2046891" cy="84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65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Portal of Medical Data Models</a:t>
            </a:r>
            <a:endParaRPr lang="de-DE" sz="4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28789" y="1629346"/>
            <a:ext cx="8688387" cy="496800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3200"/>
              <a:t>Background and Rationale</a:t>
            </a:r>
          </a:p>
          <a:p>
            <a:pPr>
              <a:lnSpc>
                <a:spcPct val="150000"/>
              </a:lnSpc>
            </a:pPr>
            <a:r>
              <a:rPr lang="de-DE" sz="3200"/>
              <a:t>MDM-Portal: Current status and functionality</a:t>
            </a:r>
          </a:p>
          <a:p>
            <a:pPr>
              <a:lnSpc>
                <a:spcPct val="150000"/>
              </a:lnSpc>
            </a:pPr>
            <a:r>
              <a:rPr lang="de-DE" sz="3200"/>
              <a:t>MDM in a Study Context</a:t>
            </a:r>
          </a:p>
          <a:p>
            <a:pPr>
              <a:lnSpc>
                <a:spcPct val="150000"/>
              </a:lnSpc>
            </a:pPr>
            <a:r>
              <a:rPr lang="de-DE" sz="3200"/>
              <a:t>Example: SHIP-Study</a:t>
            </a:r>
          </a:p>
          <a:p>
            <a:pPr>
              <a:lnSpc>
                <a:spcPct val="150000"/>
              </a:lnSpc>
            </a:pPr>
            <a:r>
              <a:rPr lang="de-DE" sz="3200"/>
              <a:t>MDM tools and interfaces</a:t>
            </a:r>
          </a:p>
          <a:p>
            <a:pPr>
              <a:lnSpc>
                <a:spcPct val="150000"/>
              </a:lnSpc>
            </a:pPr>
            <a:r>
              <a:rPr lang="de-DE" sz="3200"/>
              <a:t>Opportunities for collaboration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802" y="260648"/>
            <a:ext cx="2056832" cy="10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8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116632"/>
            <a:ext cx="8352928" cy="623818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243689" y="6488668"/>
            <a:ext cx="339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[Varghese Clin Epidemiol 2018]</a:t>
            </a:r>
          </a:p>
        </p:txBody>
      </p:sp>
    </p:spTree>
    <p:extLst>
      <p:ext uri="{BB962C8B-B14F-4D97-AF65-F5344CB8AC3E}">
        <p14:creationId xmlns:p14="http://schemas.microsoft.com/office/powerpoint/2010/main" val="105088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00"/>
          <a:stretch/>
        </p:blipFill>
        <p:spPr>
          <a:xfrm>
            <a:off x="1560612" y="72310"/>
            <a:ext cx="9071893" cy="659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63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7476" t="13601" r="1569" b="6601"/>
          <a:stretch/>
        </p:blipFill>
        <p:spPr>
          <a:xfrm>
            <a:off x="0" y="188640"/>
            <a:ext cx="12110608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5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6393" t="8000" b="35650"/>
          <a:stretch/>
        </p:blipFill>
        <p:spPr>
          <a:xfrm>
            <a:off x="1655782" y="188640"/>
            <a:ext cx="8976722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7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7104" r="7643"/>
          <a:stretch/>
        </p:blipFill>
        <p:spPr>
          <a:xfrm>
            <a:off x="1524000" y="260648"/>
            <a:ext cx="9167365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0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7081" r="8657"/>
          <a:stretch/>
        </p:blipFill>
        <p:spPr>
          <a:xfrm>
            <a:off x="1524001" y="260648"/>
            <a:ext cx="9144000" cy="610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04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l="7869" r="8263"/>
          <a:stretch/>
        </p:blipFill>
        <p:spPr>
          <a:xfrm>
            <a:off x="1614060" y="188640"/>
            <a:ext cx="9018445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4255" t="8724" b="2891"/>
          <a:stretch/>
        </p:blipFill>
        <p:spPr>
          <a:xfrm>
            <a:off x="1991544" y="95284"/>
            <a:ext cx="8136904" cy="671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46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An example from Non-INterventional studies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MDM</a:t>
            </a: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802" y="260648"/>
            <a:ext cx="2056832" cy="10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4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Study of Health in Pomerania (SHIP)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/>
              <a:t>SHIP </a:t>
            </a:r>
            <a:r>
              <a:rPr lang="en-US" sz="2400" dirty="0"/>
              <a:t>is a major population-based epidemiological study in Germany that started in </a:t>
            </a:r>
            <a:r>
              <a:rPr lang="en-US" sz="2400"/>
              <a:t>1997.</a:t>
            </a:r>
            <a:br>
              <a:rPr lang="en-US" sz="2400"/>
            </a:br>
            <a:endParaRPr lang="en-US" sz="2400" dirty="0"/>
          </a:p>
          <a:p>
            <a:r>
              <a:rPr lang="en-US" sz="2400" dirty="0"/>
              <a:t>Describes health-related conditions with wide focus</a:t>
            </a:r>
          </a:p>
          <a:p>
            <a:r>
              <a:rPr lang="en-US" sz="2400" dirty="0"/>
              <a:t>Two independent cohorts (SHIP and SHIP-TREND)</a:t>
            </a:r>
          </a:p>
          <a:p>
            <a:r>
              <a:rPr lang="en-US" sz="2400" dirty="0"/>
              <a:t>In total </a:t>
            </a:r>
            <a:r>
              <a:rPr lang="en-US" sz="2400" b="1" dirty="0"/>
              <a:t>over 500 questionnaires and 15.000 items</a:t>
            </a:r>
          </a:p>
          <a:p>
            <a:r>
              <a:rPr lang="en-US" sz="2400" dirty="0"/>
              <a:t>More than 600 papers have been </a:t>
            </a:r>
            <a:r>
              <a:rPr lang="en-US" sz="2400"/>
              <a:t>published </a:t>
            </a:r>
            <a:endParaRPr lang="en-US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524000" y="6356351"/>
            <a:ext cx="9144000" cy="365125"/>
          </a:xfrm>
        </p:spPr>
        <p:txBody>
          <a:bodyPr/>
          <a:lstStyle/>
          <a:p>
            <a:pPr lvl="0"/>
            <a:r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t>[Völzke H. Study of Health in Pomerania (SHIP) PubMed PMID: 22736157]</a:t>
            </a:r>
            <a:endParaRPr lang="en-US" sz="12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4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59497" y="4406901"/>
            <a:ext cx="8856984" cy="1362075"/>
          </a:xfrm>
        </p:spPr>
        <p:txBody>
          <a:bodyPr/>
          <a:lstStyle/>
          <a:p>
            <a:r>
              <a:rPr lang="de-DE" sz="4000"/>
              <a:t>Background and Rationale</a:t>
            </a:r>
            <a:endParaRPr lang="de-DE" sz="4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802" y="260648"/>
            <a:ext cx="2056832" cy="10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90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SHIP questionnaires in MDM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SHIP questionnaires were successfully converted to ODM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/>
              <a:t>&gt;250 </a:t>
            </a:r>
            <a:r>
              <a:rPr lang="en-US" sz="2400" dirty="0"/>
              <a:t>SHIP </a:t>
            </a:r>
            <a:r>
              <a:rPr lang="en-US" sz="2400"/>
              <a:t>questionnaires are available MDM</a:t>
            </a:r>
            <a:endParaRPr lang="en-US" sz="2400" dirty="0"/>
          </a:p>
          <a:p>
            <a:r>
              <a:rPr lang="en-US" sz="2400"/>
              <a:t>Ongoing semantic annotation of SHIP questionnaires</a:t>
            </a:r>
            <a:endParaRPr lang="en-US" sz="2400" dirty="0"/>
          </a:p>
          <a:p>
            <a:r>
              <a:rPr lang="en-US" sz="2400"/>
              <a:t>Form comparisons are enabled</a:t>
            </a:r>
          </a:p>
          <a:p>
            <a:r>
              <a:rPr lang="en-US" sz="2400"/>
              <a:t>Support for international </a:t>
            </a:r>
            <a:r>
              <a:rPr lang="en-US" sz="2400" smtClean="0"/>
              <a:t>deployment</a:t>
            </a:r>
            <a:endParaRPr lang="en-US" sz="2400" dirty="0"/>
          </a:p>
        </p:txBody>
      </p:sp>
      <p:sp>
        <p:nvSpPr>
          <p:cNvPr id="4" name="Textfeld 3"/>
          <p:cNvSpPr txBox="1"/>
          <p:nvPr/>
        </p:nvSpPr>
        <p:spPr>
          <a:xfrm>
            <a:off x="4407608" y="5949281"/>
            <a:ext cx="5803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[Hegselmann S, Gessner S, Neuhaus P, Henke J, Schmidt CO, Dugas M.</a:t>
            </a:r>
            <a:br>
              <a:rPr lang="de-DE" sz="1200"/>
            </a:br>
            <a:r>
              <a:rPr lang="de-DE" sz="1200"/>
              <a:t>Automatic Conversion of Metadata from the Study of Health in Pomerania to ODM.</a:t>
            </a:r>
            <a:br>
              <a:rPr lang="de-DE" sz="1200"/>
            </a:br>
            <a:r>
              <a:rPr lang="de-DE" sz="1200"/>
              <a:t>Stud Health Technol Inform. 2017;236:88-96. PubMed PMID: 28508783]</a:t>
            </a:r>
          </a:p>
        </p:txBody>
      </p:sp>
    </p:spTree>
    <p:extLst>
      <p:ext uri="{BB962C8B-B14F-4D97-AF65-F5344CB8AC3E}">
        <p14:creationId xmlns:p14="http://schemas.microsoft.com/office/powerpoint/2010/main" val="4801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8641"/>
            <a:ext cx="9144000" cy="6054017"/>
          </a:xfrm>
        </p:spPr>
      </p:pic>
    </p:spTree>
    <p:extLst>
      <p:ext uri="{BB962C8B-B14F-4D97-AF65-F5344CB8AC3E}">
        <p14:creationId xmlns:p14="http://schemas.microsoft.com/office/powerpoint/2010/main" val="221108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3296"/>
            <a:ext cx="9144000" cy="6054017"/>
          </a:xfrm>
        </p:spPr>
      </p:pic>
    </p:spTree>
    <p:extLst>
      <p:ext uri="{BB962C8B-B14F-4D97-AF65-F5344CB8AC3E}">
        <p14:creationId xmlns:p14="http://schemas.microsoft.com/office/powerpoint/2010/main" val="51888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Tools and Interfaces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MDM</a:t>
            </a:r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337" y="116633"/>
            <a:ext cx="1378689" cy="110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3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https://Medical-Data-Models.org</a:t>
            </a:r>
            <a:endParaRPr lang="en-GB" sz="3600" dirty="0"/>
          </a:p>
        </p:txBody>
      </p:sp>
      <p:sp>
        <p:nvSpPr>
          <p:cNvPr id="2355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/>
              <a:t>Keyword search (MeSH, multilingual)</a:t>
            </a:r>
          </a:p>
          <a:p>
            <a:pPr eaLnBrk="1" hangingPunct="1"/>
            <a:r>
              <a:rPr lang="en-US" sz="2400"/>
              <a:t>Download formats:</a:t>
            </a:r>
            <a:endParaRPr lang="en-US" sz="2400" dirty="0"/>
          </a:p>
          <a:p>
            <a:pPr lvl="1" eaLnBrk="1" hangingPunct="1"/>
            <a:r>
              <a:rPr lang="en-US" sz="2400" b="1"/>
              <a:t>FHIR</a:t>
            </a:r>
          </a:p>
          <a:p>
            <a:pPr lvl="1" eaLnBrk="1" hangingPunct="1"/>
            <a:r>
              <a:rPr lang="en-US" sz="2400" b="1"/>
              <a:t>CDA</a:t>
            </a:r>
          </a:p>
          <a:p>
            <a:pPr lvl="1" eaLnBrk="1" hangingPunct="1"/>
            <a:r>
              <a:rPr lang="en-US" sz="2400" b="1"/>
              <a:t>ODM</a:t>
            </a:r>
          </a:p>
          <a:p>
            <a:pPr lvl="1" eaLnBrk="1" hangingPunct="1"/>
            <a:r>
              <a:rPr lang="en-US" sz="2400" b="1"/>
              <a:t>PDF</a:t>
            </a:r>
            <a:endParaRPr lang="en-US" sz="2400" b="1" dirty="0"/>
          </a:p>
          <a:p>
            <a:pPr lvl="1" eaLnBrk="1" hangingPunct="1"/>
            <a:r>
              <a:rPr lang="en-US" sz="2400" b="1" dirty="0"/>
              <a:t>Excel, </a:t>
            </a:r>
            <a:r>
              <a:rPr lang="en-US" sz="2400" dirty="0"/>
              <a:t>CSV</a:t>
            </a:r>
          </a:p>
          <a:p>
            <a:pPr lvl="1" eaLnBrk="1" hangingPunct="1"/>
            <a:r>
              <a:rPr lang="en-US" sz="2400" b="1"/>
              <a:t>REDCap</a:t>
            </a:r>
            <a:endParaRPr lang="en-US" sz="2400" b="1" dirty="0"/>
          </a:p>
          <a:p>
            <a:pPr lvl="1" eaLnBrk="1" hangingPunct="1"/>
            <a:r>
              <a:rPr lang="en-US" sz="2400" b="1"/>
              <a:t>SQL</a:t>
            </a:r>
            <a:endParaRPr lang="en-US" sz="2400" b="1" dirty="0"/>
          </a:p>
          <a:p>
            <a:pPr lvl="1" eaLnBrk="1" hangingPunct="1"/>
            <a:r>
              <a:rPr lang="en-US" sz="2400" b="1" dirty="0"/>
              <a:t>SPSS</a:t>
            </a:r>
            <a:r>
              <a:rPr lang="en-US" sz="2400" dirty="0"/>
              <a:t>, </a:t>
            </a:r>
            <a:r>
              <a:rPr lang="en-US" sz="2400" b="1" dirty="0"/>
              <a:t>R</a:t>
            </a:r>
          </a:p>
          <a:p>
            <a:pPr lvl="1" indent="0" eaLnBrk="1" hangingPunct="1">
              <a:buNone/>
            </a:pPr>
            <a:endParaRPr lang="en-US" sz="2400" dirty="0"/>
          </a:p>
          <a:p>
            <a:pPr eaLnBrk="1" hangingPunct="1"/>
            <a:r>
              <a:rPr lang="en-US" sz="2400"/>
              <a:t>Upload of new forms by users</a:t>
            </a:r>
            <a:endParaRPr lang="en-US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012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4255" t="8724" b="2891"/>
          <a:stretch/>
        </p:blipFill>
        <p:spPr>
          <a:xfrm>
            <a:off x="1991544" y="95284"/>
            <a:ext cx="8136904" cy="6718093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447929" y="548681"/>
            <a:ext cx="45881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6000">
                <a:solidFill>
                  <a:srgbClr val="000000"/>
                </a:solidFill>
                <a:latin typeface="MetaNormal-Roman"/>
                <a:ea typeface="ＭＳ Ｐゴシック"/>
              </a:rPr>
              <a:t>CDISC ODM</a:t>
            </a:r>
          </a:p>
        </p:txBody>
      </p:sp>
    </p:spTree>
    <p:extLst>
      <p:ext uri="{BB962C8B-B14F-4D97-AF65-F5344CB8AC3E}">
        <p14:creationId xmlns:p14="http://schemas.microsoft.com/office/powerpoint/2010/main" val="250710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3538" t="9967" b="2381"/>
          <a:stretch/>
        </p:blipFill>
        <p:spPr>
          <a:xfrm>
            <a:off x="2063552" y="72008"/>
            <a:ext cx="7940096" cy="674136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168008" y="764705"/>
            <a:ext cx="36054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6000">
                <a:solidFill>
                  <a:srgbClr val="000000"/>
                </a:solidFill>
                <a:latin typeface="MetaNormal-Roman"/>
                <a:ea typeface="ＭＳ Ｐゴシック"/>
              </a:rPr>
              <a:t>HL7 FHIR</a:t>
            </a:r>
          </a:p>
        </p:txBody>
      </p:sp>
    </p:spTree>
    <p:extLst>
      <p:ext uri="{BB962C8B-B14F-4D97-AF65-F5344CB8AC3E}">
        <p14:creationId xmlns:p14="http://schemas.microsoft.com/office/powerpoint/2010/main" val="101917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/>
              <a:t>App programming</a:t>
            </a:r>
            <a:br>
              <a:rPr lang="de-DE" sz="3200"/>
            </a:br>
            <a:r>
              <a:rPr lang="de-DE" sz="3200"/>
              <a:t>with ResearchKit</a:t>
            </a:r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l="5507" t="14300" r="58269" b="3801"/>
          <a:stretch/>
        </p:blipFill>
        <p:spPr>
          <a:xfrm>
            <a:off x="5159897" y="325200"/>
            <a:ext cx="5039329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41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443374" y="3234738"/>
            <a:ext cx="2486025" cy="1950244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732723" y="2133921"/>
            <a:ext cx="1099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Symptome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z.B. Schmerz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726669" y="2707651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Messungen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z.B. Blutdruck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729293" y="3249558"/>
            <a:ext cx="925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Bisherige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Medikation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724862" y="4473744"/>
            <a:ext cx="17193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Berichte früherer Arztbesuche /Behandlungen,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z.B. Laborbefunde, Diagnosen,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Arztbriefe, Hausarzt-/Facharztbesuche,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Klinikaufenthalte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3169848" y="4060590"/>
            <a:ext cx="50696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4"/>
          <a:srcRect l="6310" t="3698" r="6084"/>
          <a:stretch/>
        </p:blipFill>
        <p:spPr>
          <a:xfrm>
            <a:off x="4813521" y="1667930"/>
            <a:ext cx="578543" cy="1162878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3415416" y="2033536"/>
            <a:ext cx="128711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Patient zeigt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Arzt seine Daten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mit der App</a:t>
            </a: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4058973" y="2986173"/>
            <a:ext cx="12922" cy="46560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5551335" y="1653979"/>
            <a:ext cx="93442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Auswahl ärztlich relevanter Daten</a:t>
            </a: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 rotWithShape="1">
          <a:blip r:embed="rId5"/>
          <a:srcRect l="5179" t="4070" r="5179"/>
          <a:stretch/>
        </p:blipFill>
        <p:spPr>
          <a:xfrm>
            <a:off x="6635930" y="1666312"/>
            <a:ext cx="595116" cy="1164497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 rotWithShape="1">
          <a:blip r:embed="rId6"/>
          <a:srcRect l="6084" t="4194" r="6084"/>
          <a:stretch/>
        </p:blipFill>
        <p:spPr>
          <a:xfrm>
            <a:off x="7315177" y="1666312"/>
            <a:ext cx="583847" cy="1164497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78462" y="1636495"/>
            <a:ext cx="581437" cy="1164497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67446" y="3530441"/>
            <a:ext cx="573632" cy="1134409"/>
          </a:xfrm>
          <a:prstGeom prst="rect">
            <a:avLst/>
          </a:prstGeom>
        </p:spPr>
      </p:pic>
      <p:sp>
        <p:nvSpPr>
          <p:cNvPr id="36" name="Textfeld 35"/>
          <p:cNvSpPr txBox="1"/>
          <p:nvPr/>
        </p:nvSpPr>
        <p:spPr>
          <a:xfrm>
            <a:off x="1732975" y="3743793"/>
            <a:ext cx="128711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Patient erfasst seine Daten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mit der App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8949583" y="3237868"/>
            <a:ext cx="128711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Arzt importiert Daten per Barcode in sein IT-System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8090495" y="1975035"/>
            <a:ext cx="10027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App erstellt Barcode</a:t>
            </a:r>
          </a:p>
        </p:txBody>
      </p:sp>
      <p:pic>
        <p:nvPicPr>
          <p:cNvPr id="40" name="Grafik 3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8336" y="5450534"/>
            <a:ext cx="2289664" cy="1022717"/>
          </a:xfrm>
          <a:prstGeom prst="rect">
            <a:avLst/>
          </a:prstGeom>
        </p:spPr>
      </p:pic>
      <p:sp>
        <p:nvSpPr>
          <p:cNvPr id="41" name="Textfeld 40"/>
          <p:cNvSpPr txBox="1"/>
          <p:nvPr/>
        </p:nvSpPr>
        <p:spPr>
          <a:xfrm>
            <a:off x="8803964" y="5434688"/>
            <a:ext cx="150329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Arzt stellt Daten für den Patienten als Barcode bereit</a:t>
            </a: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52727" y="4210762"/>
            <a:ext cx="805568" cy="746263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32725" y="4263845"/>
            <a:ext cx="520003" cy="520003"/>
          </a:xfrm>
          <a:prstGeom prst="rect">
            <a:avLst/>
          </a:prstGeom>
        </p:spPr>
      </p:pic>
      <p:sp>
        <p:nvSpPr>
          <p:cNvPr id="44" name="Textfeld 43"/>
          <p:cNvSpPr txBox="1"/>
          <p:nvPr/>
        </p:nvSpPr>
        <p:spPr>
          <a:xfrm>
            <a:off x="3694890" y="5541040"/>
            <a:ext cx="88837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Patient importiert Daten per Barcode </a:t>
            </a:r>
            <a:r>
              <a:rPr lang="de-DE" sz="1200">
                <a:solidFill>
                  <a:srgbClr val="000000"/>
                </a:solidFill>
                <a:latin typeface="Arial"/>
              </a:rPr>
              <a:t>in seine </a:t>
            </a:r>
            <a:r>
              <a:rPr lang="de-DE" sz="1200">
                <a:solidFill>
                  <a:srgbClr val="000000"/>
                </a:solidFill>
                <a:latin typeface="Arial"/>
              </a:rPr>
              <a:t>App</a:t>
            </a:r>
          </a:p>
        </p:txBody>
      </p:sp>
      <p:cxnSp>
        <p:nvCxnSpPr>
          <p:cNvPr id="50" name="Gerade Verbindung mit Pfeil 49"/>
          <p:cNvCxnSpPr/>
          <p:nvPr/>
        </p:nvCxnSpPr>
        <p:spPr>
          <a:xfrm flipV="1">
            <a:off x="4071896" y="4706410"/>
            <a:ext cx="5189" cy="74412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/>
          <p:nvPr/>
        </p:nvCxnSpPr>
        <p:spPr>
          <a:xfrm flipH="1" flipV="1">
            <a:off x="4755418" y="6095037"/>
            <a:ext cx="620702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8738648" y="6148877"/>
            <a:ext cx="1717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z.B. Medikationsplan, Arztbrief, Laborwerte</a:t>
            </a:r>
          </a:p>
        </p:txBody>
      </p:sp>
      <p:cxnSp>
        <p:nvCxnSpPr>
          <p:cNvPr id="55" name="Gerade Verbindung mit Pfeil 54"/>
          <p:cNvCxnSpPr/>
          <p:nvPr/>
        </p:nvCxnSpPr>
        <p:spPr>
          <a:xfrm flipH="1">
            <a:off x="7880875" y="5794092"/>
            <a:ext cx="842197" cy="233486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 flipH="1">
            <a:off x="9655512" y="4961485"/>
            <a:ext cx="1" cy="40173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/>
          <p:cNvCxnSpPr/>
          <p:nvPr/>
        </p:nvCxnSpPr>
        <p:spPr>
          <a:xfrm>
            <a:off x="5545372" y="2618669"/>
            <a:ext cx="1065476" cy="696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/>
          <p:nvPr/>
        </p:nvCxnSpPr>
        <p:spPr>
          <a:xfrm flipV="1">
            <a:off x="8122588" y="2612706"/>
            <a:ext cx="982628" cy="696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3152448" y="3735926"/>
            <a:ext cx="467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Text</a:t>
            </a:r>
          </a:p>
        </p:txBody>
      </p:sp>
      <p:sp>
        <p:nvSpPr>
          <p:cNvPr id="73" name="Textfeld 72"/>
          <p:cNvSpPr txBox="1"/>
          <p:nvPr/>
        </p:nvSpPr>
        <p:spPr>
          <a:xfrm rot="4318000">
            <a:off x="3129537" y="4818525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Arial"/>
              </a:rPr>
              <a:t>Barcode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>
            <a:off x="3152448" y="4313289"/>
            <a:ext cx="424011" cy="159096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/>
          <p:nvPr/>
        </p:nvCxnSpPr>
        <p:spPr>
          <a:xfrm flipH="1">
            <a:off x="9662471" y="2882918"/>
            <a:ext cx="13607" cy="29270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el 1"/>
          <p:cNvSpPr txBox="1">
            <a:spLocks/>
          </p:cNvSpPr>
          <p:nvPr/>
        </p:nvSpPr>
        <p:spPr>
          <a:xfrm>
            <a:off x="1631504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kern="0">
                <a:solidFill>
                  <a:srgbClr val="000000"/>
                </a:solidFill>
                <a:latin typeface="Arial"/>
              </a:rPr>
              <a:t>App Meine Patientendaten</a:t>
            </a:r>
            <a:endParaRPr lang="de-DE" kern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Grafik 4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92345" y="260649"/>
            <a:ext cx="1024311" cy="1024311"/>
          </a:xfrm>
          <a:prstGeom prst="rect">
            <a:avLst/>
          </a:prstGeom>
        </p:spPr>
      </p:pic>
      <p:sp>
        <p:nvSpPr>
          <p:cNvPr id="37" name="Rechteck 36"/>
          <p:cNvSpPr/>
          <p:nvPr/>
        </p:nvSpPr>
        <p:spPr>
          <a:xfrm>
            <a:off x="3431704" y="893912"/>
            <a:ext cx="4746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400" b="1">
                <a:solidFill>
                  <a:srgbClr val="523E26"/>
                </a:solidFill>
                <a:latin typeface="MetaNormal-Roman"/>
                <a:ea typeface="ＭＳ Ｐゴシック"/>
                <a:hlinkClick r:id="rId13"/>
              </a:rPr>
              <a:t>http</a:t>
            </a:r>
            <a:r>
              <a:rPr lang="de-DE" sz="2400" b="1">
                <a:solidFill>
                  <a:srgbClr val="523E26"/>
                </a:solidFill>
                <a:latin typeface="MetaNormal-Roman"/>
                <a:ea typeface="ＭＳ Ｐゴシック"/>
                <a:hlinkClick r:id="rId13"/>
              </a:rPr>
              <a:t>://meine-patientendaten.de</a:t>
            </a:r>
            <a:r>
              <a:rPr lang="de-DE" sz="2400" b="1">
                <a:solidFill>
                  <a:srgbClr val="523E26"/>
                </a:solidFill>
                <a:latin typeface="MetaNormal-Roman"/>
                <a:ea typeface="ＭＳ Ｐゴシック"/>
                <a:hlinkClick r:id="rId13"/>
              </a:rPr>
              <a:t>/</a:t>
            </a:r>
            <a:endParaRPr lang="de-DE" sz="2400" b="1">
              <a:solidFill>
                <a:srgbClr val="523E26"/>
              </a:solidFill>
              <a:latin typeface="MetaNormal-Roman"/>
              <a:ea typeface="ＭＳ Ｐゴシック"/>
            </a:endParaRPr>
          </a:p>
        </p:txBody>
      </p:sp>
      <p:sp>
        <p:nvSpPr>
          <p:cNvPr id="45" name="Textfeld 2"/>
          <p:cNvSpPr txBox="1"/>
          <p:nvPr/>
        </p:nvSpPr>
        <p:spPr>
          <a:xfrm>
            <a:off x="7150800" y="6614824"/>
            <a:ext cx="3500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>
                <a:solidFill>
                  <a:srgbClr val="000000"/>
                </a:solidFill>
                <a:latin typeface="Arial"/>
              </a:rPr>
              <a:t>[Europäische </a:t>
            </a:r>
            <a:r>
              <a:rPr lang="de-DE" sz="1200">
                <a:solidFill>
                  <a:srgbClr val="000000"/>
                </a:solidFill>
                <a:latin typeface="Arial"/>
              </a:rPr>
              <a:t>Patentanmeldung Nr. </a:t>
            </a:r>
            <a:r>
              <a:rPr lang="de-DE" sz="1200">
                <a:solidFill>
                  <a:srgbClr val="000000"/>
                </a:solidFill>
                <a:latin typeface="Arial"/>
              </a:rPr>
              <a:t>19157294.0]</a:t>
            </a:r>
            <a:endParaRPr lang="de-DE" sz="12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B6CB4B-7F6A-41DC-9D5E-65C08E4AB504}" type="slidenum">
              <a:rPr lang="de-DE">
                <a:solidFill>
                  <a:srgbClr val="FFFFFF"/>
                </a:solidFill>
                <a:latin typeface="MetaNormal-Roman"/>
                <a:ea typeface="ＭＳ Ｐゴシック"/>
              </a:rPr>
              <a:pPr>
                <a:defRPr/>
              </a:pPr>
              <a:t>39</a:t>
            </a:fld>
            <a:endParaRPr lang="de-DE">
              <a:solidFill>
                <a:srgbClr val="FFFFFF"/>
              </a:solidFill>
              <a:latin typeface="MetaNormal-Roman"/>
              <a:ea typeface="ＭＳ Ｐゴシック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972" y="-1120"/>
            <a:ext cx="5143500" cy="6858000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055440" y="764704"/>
            <a:ext cx="3240360" cy="115212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ＭＳ Ｐゴシック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ＭＳ Ｐゴシック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ＭＳ Ｐゴシック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MetaNormal-Roman" pitchFamily="34" charset="0"/>
                <a:ea typeface="ＭＳ Ｐゴシック" pitchFamily="34" charset="-128"/>
              </a:defRPr>
            </a:lvl9pPr>
          </a:lstStyle>
          <a:p>
            <a:r>
              <a:rPr lang="de-DE" sz="3200" kern="0" smtClean="0">
                <a:latin typeface="MetaNormal-Roman"/>
              </a:rPr>
              <a:t>Example:</a:t>
            </a:r>
            <a:br>
              <a:rPr lang="de-DE" sz="3200" kern="0" smtClean="0">
                <a:latin typeface="MetaNormal-Roman"/>
              </a:rPr>
            </a:br>
            <a:r>
              <a:rPr lang="de-DE" sz="3200" kern="0" smtClean="0">
                <a:latin typeface="MetaNormal-Roman"/>
              </a:rPr>
              <a:t>Inflammatory Bowel Diseases</a:t>
            </a:r>
            <a:endParaRPr lang="de-DE" sz="3200" kern="0" dirty="0">
              <a:latin typeface="MetaNormal-Roman"/>
            </a:endParaRPr>
          </a:p>
        </p:txBody>
      </p:sp>
    </p:spTree>
    <p:extLst>
      <p:ext uri="{BB962C8B-B14F-4D97-AF65-F5344CB8AC3E}">
        <p14:creationId xmlns:p14="http://schemas.microsoft.com/office/powerpoint/2010/main" val="242162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>
          <a:xfrm>
            <a:off x="1055440" y="44625"/>
            <a:ext cx="9361040" cy="1001713"/>
          </a:xfrm>
        </p:spPr>
        <p:txBody>
          <a:bodyPr/>
          <a:lstStyle/>
          <a:p>
            <a:r>
              <a:rPr lang="en-GB" sz="4000"/>
              <a:t>The Current Data Landscape in Healthcare</a:t>
            </a:r>
            <a:endParaRPr lang="en-GB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71464" y="1412776"/>
            <a:ext cx="10153128" cy="4824536"/>
          </a:xfrm>
        </p:spPr>
        <p:txBody>
          <a:bodyPr/>
          <a:lstStyle/>
          <a:p>
            <a:pPr eaLnBrk="1" hangingPunct="1"/>
            <a:r>
              <a:rPr lang="en-GB" smtClean="0"/>
              <a:t>Electronic Health Records (EHRs) </a:t>
            </a:r>
            <a:endParaRPr lang="en-GB" dirty="0" smtClean="0"/>
          </a:p>
          <a:p>
            <a:pPr lvl="1" eaLnBrk="1" hangingPunct="1"/>
            <a:r>
              <a:rPr lang="en-GB" b="1" smtClean="0"/>
              <a:t>25% - </a:t>
            </a:r>
            <a:r>
              <a:rPr lang="en-GB" b="1" dirty="0" smtClean="0"/>
              <a:t>40%</a:t>
            </a:r>
            <a:r>
              <a:rPr lang="en-GB" dirty="0" smtClean="0"/>
              <a:t> of physicians </a:t>
            </a:r>
            <a:r>
              <a:rPr lang="en-GB" smtClean="0"/>
              <a:t>daily workload</a:t>
            </a:r>
            <a:endParaRPr lang="en-GB" dirty="0" smtClean="0"/>
          </a:p>
          <a:p>
            <a:pPr lvl="1" eaLnBrk="1" hangingPunct="1"/>
            <a:r>
              <a:rPr lang="en-GB" smtClean="0"/>
              <a:t>Proprietary </a:t>
            </a:r>
            <a:r>
              <a:rPr lang="en-GB"/>
              <a:t>data models for each </a:t>
            </a:r>
            <a:r>
              <a:rPr lang="en-GB" smtClean="0"/>
              <a:t>hospital</a:t>
            </a:r>
            <a:endParaRPr lang="en-GB"/>
          </a:p>
          <a:p>
            <a:pPr lvl="1" eaLnBrk="1" hangingPunct="1"/>
            <a:r>
              <a:rPr lang="en-GB" b="1" smtClean="0"/>
              <a:t>&gt; 1000 </a:t>
            </a:r>
            <a:r>
              <a:rPr lang="en-GB" b="1"/>
              <a:t>documentation forms </a:t>
            </a:r>
            <a:r>
              <a:rPr lang="en-GB"/>
              <a:t>per </a:t>
            </a:r>
            <a:r>
              <a:rPr lang="en-GB" smtClean="0"/>
              <a:t>hospital,  with uncontrolled redundancy</a:t>
            </a:r>
            <a:br>
              <a:rPr lang="en-GB" smtClean="0"/>
            </a:br>
            <a:endParaRPr lang="en-GB" smtClean="0"/>
          </a:p>
          <a:p>
            <a:pPr eaLnBrk="1" hangingPunct="1"/>
            <a:r>
              <a:rPr lang="en-GB"/>
              <a:t>Research </a:t>
            </a:r>
            <a:r>
              <a:rPr lang="en-GB" smtClean="0"/>
              <a:t>documentation (EDC)</a:t>
            </a:r>
            <a:endParaRPr lang="en-GB"/>
          </a:p>
          <a:p>
            <a:pPr lvl="1" eaLnBrk="1" hangingPunct="1"/>
            <a:r>
              <a:rPr lang="en-GB" smtClean="0"/>
              <a:t>Large and increasing </a:t>
            </a:r>
            <a:r>
              <a:rPr lang="en-GB"/>
              <a:t>amount of CRFs per study:</a:t>
            </a:r>
            <a:br>
              <a:rPr lang="en-GB"/>
            </a:br>
            <a:r>
              <a:rPr lang="en-GB"/>
              <a:t>   55 pages (1999-2002)  =&gt; </a:t>
            </a:r>
            <a:r>
              <a:rPr lang="en-GB" b="1"/>
              <a:t>180 pages </a:t>
            </a:r>
            <a:r>
              <a:rPr lang="en-GB"/>
              <a:t>(2003-2006)</a:t>
            </a:r>
          </a:p>
          <a:p>
            <a:pPr lvl="1" eaLnBrk="1" hangingPunct="1"/>
            <a:r>
              <a:rPr lang="en-GB"/>
              <a:t>Large overlap with routine documentation</a:t>
            </a:r>
            <a:r>
              <a:rPr lang="en-GB" smtClean="0"/>
              <a:t>,  </a:t>
            </a:r>
            <a:r>
              <a:rPr lang="en-GB"/>
              <a:t>especially to exclude </a:t>
            </a:r>
            <a:r>
              <a:rPr lang="en-GB" smtClean="0"/>
              <a:t>AEs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3312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t="1740" r="44291" b="34250"/>
          <a:stretch/>
        </p:blipFill>
        <p:spPr>
          <a:xfrm>
            <a:off x="5231904" y="1268761"/>
            <a:ext cx="5184576" cy="335082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1" y="4725144"/>
            <a:ext cx="3800475" cy="194310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95400" y="53752"/>
            <a:ext cx="10873208" cy="1143000"/>
          </a:xfrm>
        </p:spPr>
        <p:txBody>
          <a:bodyPr/>
          <a:lstStyle/>
          <a:p>
            <a:r>
              <a:rPr lang="de-DE" smtClean="0"/>
              <a:t>Data transfer into EHR and EDC via Barcode</a:t>
            </a:r>
            <a:endParaRPr lang="de-DE"/>
          </a:p>
        </p:txBody>
      </p:sp>
      <p:sp>
        <p:nvSpPr>
          <p:cNvPr id="6" name="Rechteckiger Pfeil 5"/>
          <p:cNvSpPr/>
          <p:nvPr/>
        </p:nvSpPr>
        <p:spPr>
          <a:xfrm>
            <a:off x="2927648" y="2276872"/>
            <a:ext cx="1800200" cy="208823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332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https://Medical-Data-Models.org</a:t>
            </a:r>
            <a:endParaRPr lang="en-GB" sz="3600" dirty="0"/>
          </a:p>
        </p:txBody>
      </p:sp>
      <p:sp>
        <p:nvSpPr>
          <p:cNvPr id="40963" name="Inhaltsplatzhalter 2"/>
          <p:cNvSpPr>
            <a:spLocks noGrp="1"/>
          </p:cNvSpPr>
          <p:nvPr>
            <p:ph idx="1"/>
          </p:nvPr>
        </p:nvSpPr>
        <p:spPr>
          <a:xfrm>
            <a:off x="1728814" y="1917850"/>
            <a:ext cx="8688387" cy="4535487"/>
          </a:xfrm>
        </p:spPr>
        <p:txBody>
          <a:bodyPr/>
          <a:lstStyle/>
          <a:p>
            <a:pPr eaLnBrk="1" hangingPunct="1"/>
            <a:r>
              <a:rPr lang="en-US" sz="3200"/>
              <a:t>Online-Discussion of forms: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/>
              <a:t>  Comments at item-, item group- or form level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  <a:p>
            <a:pPr eaLnBrk="1" hangingPunct="1"/>
            <a:r>
              <a:rPr lang="en-US" sz="3200"/>
              <a:t>Version management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  <a:p>
            <a:pPr eaLnBrk="1" hangingPunct="1"/>
            <a:r>
              <a:rPr lang="en-US" sz="3200"/>
              <a:t>Multilingual forms:  overall &gt; 50 languages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0737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smtClean="0"/>
              <a:t>ODM</a:t>
            </a:r>
            <a:r>
              <a:rPr lang="de-DE" smtClean="0"/>
              <a:t>-Editor</a:t>
            </a: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b="6119"/>
          <a:stretch/>
        </p:blipFill>
        <p:spPr>
          <a:xfrm>
            <a:off x="1558468" y="1169808"/>
            <a:ext cx="9079367" cy="441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23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r="17713" b="11396"/>
          <a:stretch/>
        </p:blipFill>
        <p:spPr>
          <a:xfrm>
            <a:off x="1559497" y="764704"/>
            <a:ext cx="9015247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b="14820"/>
          <a:stretch/>
        </p:blipFill>
        <p:spPr>
          <a:xfrm>
            <a:off x="1610842" y="1268760"/>
            <a:ext cx="8969362" cy="547260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-18256"/>
            <a:ext cx="8229600" cy="1143000"/>
          </a:xfrm>
        </p:spPr>
        <p:txBody>
          <a:bodyPr/>
          <a:lstStyle/>
          <a:p>
            <a:r>
              <a:rPr lang="de-DE" smtClean="0"/>
              <a:t>Semantic Coding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491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44624"/>
            <a:ext cx="7206385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0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1424" y="476672"/>
            <a:ext cx="10153128" cy="662459"/>
          </a:xfrm>
        </p:spPr>
        <p:txBody>
          <a:bodyPr/>
          <a:lstStyle/>
          <a:p>
            <a:r>
              <a:rPr lang="de-DE" sz="4400" b="1" smtClean="0"/>
              <a:t>Search for related data elements</a:t>
            </a:r>
            <a:endParaRPr lang="de-DE" sz="4400" b="1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2276872"/>
            <a:ext cx="8125136" cy="374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03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548679"/>
            <a:ext cx="9570518" cy="4983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92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836712"/>
            <a:ext cx="1033050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58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MDM</a:t>
            </a:r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337" y="116633"/>
            <a:ext cx="1378689" cy="110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050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>
          <a:xfrm>
            <a:off x="911424" y="332657"/>
            <a:ext cx="10153128" cy="1001713"/>
          </a:xfrm>
        </p:spPr>
        <p:txBody>
          <a:bodyPr/>
          <a:lstStyle/>
          <a:p>
            <a:r>
              <a:rPr lang="en-GB" sz="4000"/>
              <a:t>Medical Data </a:t>
            </a:r>
            <a:r>
              <a:rPr lang="en-GB" sz="4000" smtClean="0"/>
              <a:t>Models: A </a:t>
            </a:r>
            <a:r>
              <a:rPr lang="en-GB" sz="4000"/>
              <a:t>LARGE-Scale Problem</a:t>
            </a:r>
            <a:endParaRPr lang="en-GB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55440" y="1931988"/>
            <a:ext cx="9612560" cy="3783012"/>
          </a:xfrm>
        </p:spPr>
        <p:txBody>
          <a:bodyPr/>
          <a:lstStyle/>
          <a:p>
            <a:pPr eaLnBrk="1" hangingPunct="1"/>
            <a:r>
              <a:rPr lang="en-GB" smtClean="0"/>
              <a:t>Disease-specific</a:t>
            </a:r>
            <a:r>
              <a:rPr lang="en-GB"/>
              <a:t>: ICD-10: ~13.300 </a:t>
            </a:r>
            <a:r>
              <a:rPr lang="en-GB" smtClean="0"/>
              <a:t>diagnoses</a:t>
            </a:r>
          </a:p>
          <a:p>
            <a:pPr eaLnBrk="1" hangingPunct="1"/>
            <a:endParaRPr lang="en-GB"/>
          </a:p>
          <a:p>
            <a:pPr eaLnBrk="1" hangingPunct="1"/>
            <a:r>
              <a:rPr lang="en-GB" smtClean="0"/>
              <a:t>Complex vocabulary: ~300.000 terms (SNOMED)</a:t>
            </a:r>
          </a:p>
          <a:p>
            <a:pPr eaLnBrk="1" hangingPunct="1"/>
            <a:endParaRPr lang="en-GB"/>
          </a:p>
          <a:p>
            <a:pPr eaLnBrk="1" hangingPunct="1"/>
            <a:r>
              <a:rPr lang="en-US" smtClean="0"/>
              <a:t>Language </a:t>
            </a:r>
            <a:r>
              <a:rPr lang="en-US"/>
              <a:t>specific: EHR in the local </a:t>
            </a:r>
            <a:r>
              <a:rPr lang="en-US" smtClean="0"/>
              <a:t>language</a:t>
            </a:r>
          </a:p>
          <a:p>
            <a:pPr eaLnBrk="1" hangingPunct="1"/>
            <a:endParaRPr lang="en-GB"/>
          </a:p>
          <a:p>
            <a:pPr eaLnBrk="1" hangingPunct="1"/>
            <a:r>
              <a:rPr lang="en-US"/>
              <a:t>EHR-specific: &gt;800 EHR-products in Europe</a:t>
            </a:r>
          </a:p>
          <a:p>
            <a:pPr eaLnBrk="1" hangingPunct="1"/>
            <a:endParaRPr lang="en-GB"/>
          </a:p>
          <a:p>
            <a:pPr eaLnBrk="1" hangingPunct="1"/>
            <a:r>
              <a:rPr lang="en-GB" smtClean="0"/>
              <a:t>Trial-specific: ~ 210.000 trials with &gt;1000 data items per trial</a:t>
            </a:r>
          </a:p>
          <a:p>
            <a:pPr eaLnBrk="1" hangingPunct="1"/>
            <a:endParaRPr lang="en-GB"/>
          </a:p>
          <a:p>
            <a:pPr eaLnBrk="1" hangingPunct="1"/>
            <a:endParaRPr lang="en-US"/>
          </a:p>
          <a:p>
            <a:pPr eaLnBrk="1" hangingPunct="1"/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2189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l="2259" t="13601" r="20469" b="1701"/>
          <a:stretch/>
        </p:blipFill>
        <p:spPr>
          <a:xfrm>
            <a:off x="1775520" y="81774"/>
            <a:ext cx="8640960" cy="665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06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2" t="10834" r="27135" b="1574"/>
          <a:stretch/>
        </p:blipFill>
        <p:spPr bwMode="auto">
          <a:xfrm>
            <a:off x="2735832" y="23080"/>
            <a:ext cx="6384504" cy="671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039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949" y="1700858"/>
            <a:ext cx="9000006" cy="4752478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Registered MDM Users: &gt;</a:t>
            </a:r>
            <a:r>
              <a:rPr lang="de-DE" smtClean="0"/>
              <a:t>1,400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28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~1,5 Mio. Visits (2018)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3EBFF0-2F2D-4FC0-A48E-95B571110F6F}" type="datetime1">
              <a:rPr lang="de-DE" sz="2400" smtClean="0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24.09.2019</a:t>
            </a:fld>
            <a:endParaRPr lang="de-DE" sz="240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243012"/>
            <a:ext cx="10058400" cy="410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1"/>
          <p:cNvSpPr>
            <a:spLocks noGrp="1"/>
          </p:cNvSpPr>
          <p:nvPr>
            <p:ph type="title"/>
          </p:nvPr>
        </p:nvSpPr>
        <p:spPr>
          <a:xfrm>
            <a:off x="1728788" y="404665"/>
            <a:ext cx="8759700" cy="1001713"/>
          </a:xfrm>
        </p:spPr>
        <p:txBody>
          <a:bodyPr/>
          <a:lstStyle/>
          <a:p>
            <a:r>
              <a:rPr lang="en-GB" smtClean="0"/>
              <a:t>http://Medical-Data-Models.org</a:t>
            </a:r>
            <a:br>
              <a:rPr lang="en-GB" smtClean="0"/>
            </a:br>
            <a:r>
              <a:rPr lang="en-GB" smtClean="0"/>
              <a:t>Europe’s largest collection of Medical Data Models</a:t>
            </a:r>
            <a:endParaRPr lang="en-GB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28788" y="1931988"/>
            <a:ext cx="8543676" cy="37830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mtClean="0"/>
              <a:t>Established 2011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mtClean="0"/>
              <a:t>Funded by German Research Foundation (DFG)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mtClean="0"/>
              <a:t>Contents: &gt;</a:t>
            </a:r>
            <a:r>
              <a:rPr lang="en-GB" smtClean="0"/>
              <a:t>21,000</a:t>
            </a:r>
            <a:r>
              <a:rPr lang="en-GB" sz="2400" smtClean="0"/>
              <a:t> </a:t>
            </a:r>
            <a:r>
              <a:rPr lang="en-GB" sz="2400" smtClean="0"/>
              <a:t>Forms</a:t>
            </a:r>
            <a:endParaRPr lang="en-GB" sz="240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GB" smtClean="0"/>
              <a:t>Focus areas: Clinical Studies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GB" smtClean="0"/>
              <a:t>e.g. Oncology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de-DE" smtClean="0"/>
              <a:t>Based on international Standards:</a:t>
            </a:r>
            <a:br>
              <a:rPr lang="de-DE" smtClean="0"/>
            </a:br>
            <a:r>
              <a:rPr lang="de-DE" smtClean="0"/>
              <a:t>  UMLS, SNOMED, LOINC, CDISC ODM, FHIR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031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Discussion:</a:t>
            </a:r>
            <a:br>
              <a:rPr lang="en-GB" sz="3600"/>
            </a:br>
            <a:r>
              <a:rPr lang="en-GB" sz="3600"/>
              <a:t>Opportunities for Collaboration</a:t>
            </a:r>
            <a:endParaRPr lang="en-GB" sz="3600" dirty="0"/>
          </a:p>
        </p:txBody>
      </p:sp>
      <p:sp>
        <p:nvSpPr>
          <p:cNvPr id="40963" name="Inhaltsplatzhalter 2"/>
          <p:cNvSpPr>
            <a:spLocks noGrp="1"/>
          </p:cNvSpPr>
          <p:nvPr>
            <p:ph idx="1"/>
          </p:nvPr>
        </p:nvSpPr>
        <p:spPr>
          <a:xfrm>
            <a:off x="1728814" y="1917850"/>
            <a:ext cx="8688387" cy="4535487"/>
          </a:xfrm>
        </p:spPr>
        <p:txBody>
          <a:bodyPr/>
          <a:lstStyle/>
          <a:p>
            <a:pPr eaLnBrk="1" hangingPunct="1"/>
            <a:r>
              <a:rPr lang="en-US" sz="3200"/>
              <a:t>Use of MDM for local research projects	</a:t>
            </a:r>
          </a:p>
          <a:p>
            <a:pPr lvl="1" eaLnBrk="1" hangingPunct="1"/>
            <a:r>
              <a:rPr lang="en-US" sz="3200"/>
              <a:t>Research databases and apps</a:t>
            </a:r>
          </a:p>
          <a:p>
            <a:pPr lvl="1" eaLnBrk="1" hangingPunct="1"/>
            <a:r>
              <a:rPr lang="en-US" sz="3200"/>
              <a:t>MI: semantic analysis</a:t>
            </a:r>
          </a:p>
          <a:p>
            <a:pPr eaLnBrk="1" hangingPunct="1"/>
            <a:endParaRPr lang="en-US" sz="3200"/>
          </a:p>
          <a:p>
            <a:pPr eaLnBrk="1" hangingPunct="1"/>
            <a:r>
              <a:rPr lang="en-US" sz="3200"/>
              <a:t>Add contents for local research projects</a:t>
            </a:r>
          </a:p>
          <a:p>
            <a:pPr eaLnBrk="1" hangingPunct="1"/>
            <a:endParaRPr lang="en-US" sz="3200"/>
          </a:p>
          <a:p>
            <a:pPr eaLnBrk="1" hangingPunct="1"/>
            <a:r>
              <a:rPr lang="en-US" sz="3200"/>
              <a:t>Develop additional functionality</a:t>
            </a:r>
            <a:br>
              <a:rPr lang="en-US" sz="3200"/>
            </a:br>
            <a:r>
              <a:rPr lang="en-US" sz="3200"/>
              <a:t>  for local research projects</a:t>
            </a:r>
          </a:p>
        </p:txBody>
      </p:sp>
    </p:spTree>
    <p:extLst>
      <p:ext uri="{BB962C8B-B14F-4D97-AF65-F5344CB8AC3E}">
        <p14:creationId xmlns:p14="http://schemas.microsoft.com/office/powerpoint/2010/main" val="363452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127448" y="2130426"/>
            <a:ext cx="9361040" cy="1470025"/>
          </a:xfrm>
        </p:spPr>
        <p:txBody>
          <a:bodyPr/>
          <a:lstStyle/>
          <a:p>
            <a:pPr algn="ctr"/>
            <a:r>
              <a:rPr lang="de-DE" sz="5400" b="1" smtClean="0">
                <a:hlinkClick r:id="rId2" action="ppaction://hlinkfile"/>
              </a:rPr>
              <a:t>A look into the near future</a:t>
            </a:r>
            <a:endParaRPr lang="de-DE" sz="5400" b="1"/>
          </a:p>
        </p:txBody>
      </p:sp>
    </p:spTree>
    <p:extLst>
      <p:ext uri="{BB962C8B-B14F-4D97-AF65-F5344CB8AC3E}">
        <p14:creationId xmlns:p14="http://schemas.microsoft.com/office/powerpoint/2010/main" val="102163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51384" y="1814960"/>
            <a:ext cx="10729192" cy="1902072"/>
          </a:xfrm>
        </p:spPr>
        <p:txBody>
          <a:bodyPr>
            <a:noAutofit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z="6600"/>
              <a:t>Portal of Medical Data Models</a:t>
            </a:r>
            <a:r>
              <a:rPr lang="en-US" smtClean="0"/>
              <a:t> </a:t>
            </a:r>
            <a:r>
              <a:rPr lang="en-US" sz="4000"/>
              <a:t>Best Practice Sharing in Clinical Research</a:t>
            </a:r>
            <a:r>
              <a:rPr lang="en-US" sz="3200"/>
              <a:t/>
            </a:r>
            <a:br>
              <a:rPr lang="en-US" sz="3200"/>
            </a:br>
            <a:r>
              <a:rPr lang="en-US" smtClean="0"/>
              <a:t/>
            </a:r>
            <a:br>
              <a:rPr lang="en-US" smtClean="0"/>
            </a:br>
            <a:endParaRPr lang="de-DE" sz="2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95600" y="4472446"/>
            <a:ext cx="6048672" cy="1224136"/>
          </a:xfrm>
        </p:spPr>
        <p:txBody>
          <a:bodyPr>
            <a:normAutofit/>
          </a:bodyPr>
          <a:lstStyle/>
          <a:p>
            <a:r>
              <a:rPr lang="de-DE" smtClean="0"/>
              <a:t>Martin.Dugas@uni-muenster.de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37" y="261901"/>
            <a:ext cx="16192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424" y="3747801"/>
            <a:ext cx="1103508" cy="168080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/>
          <a:srcRect t="44050" r="65040" b="38450"/>
          <a:stretch/>
        </p:blipFill>
        <p:spPr>
          <a:xfrm>
            <a:off x="5002188" y="446807"/>
            <a:ext cx="1418315" cy="6779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6"/>
          <a:srcRect r="59182"/>
          <a:stretch/>
        </p:blipFill>
        <p:spPr>
          <a:xfrm>
            <a:off x="8696584" y="362810"/>
            <a:ext cx="2046891" cy="845932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5661247"/>
            <a:ext cx="1478213" cy="110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710" y="5544676"/>
            <a:ext cx="2009962" cy="133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296" y="5696582"/>
            <a:ext cx="2976331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5816682"/>
            <a:ext cx="2056832" cy="10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8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" t="39040" r="7146" b="38614"/>
          <a:stretch>
            <a:fillRect/>
          </a:stretch>
        </p:blipFill>
        <p:spPr bwMode="auto">
          <a:xfrm>
            <a:off x="1703388" y="2657475"/>
            <a:ext cx="864076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3143250" y="2657475"/>
            <a:ext cx="1081088" cy="165735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5232400" y="2636838"/>
            <a:ext cx="1079500" cy="165735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7319963" y="2636838"/>
            <a:ext cx="1079500" cy="165735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8" name="Titel 5"/>
          <p:cNvSpPr>
            <a:spLocks noGrp="1"/>
          </p:cNvSpPr>
          <p:nvPr>
            <p:ph type="title"/>
          </p:nvPr>
        </p:nvSpPr>
        <p:spPr>
          <a:xfrm>
            <a:off x="1524000" y="607020"/>
            <a:ext cx="9144000" cy="1093788"/>
          </a:xfrm>
        </p:spPr>
        <p:txBody>
          <a:bodyPr/>
          <a:lstStyle/>
          <a:p>
            <a:r>
              <a:rPr lang="de-DE" sz="4000">
                <a:latin typeface="Calibri" pitchFamily="34" charset="0"/>
              </a:rPr>
              <a:t>Medical Data Models</a:t>
            </a:r>
            <a:r>
              <a:rPr lang="de-DE" sz="4000" dirty="0">
                <a:latin typeface="Calibri" pitchFamily="34" charset="0"/>
              </a:rPr>
              <a:t/>
            </a:r>
            <a:br>
              <a:rPr lang="de-DE" sz="4000" dirty="0">
                <a:latin typeface="Calibri" pitchFamily="34" charset="0"/>
              </a:rPr>
            </a:br>
            <a:r>
              <a:rPr lang="de-DE" sz="4000">
                <a:latin typeface="Calibri" pitchFamily="34" charset="0"/>
              </a:rPr>
              <a:t>are complex and heterogeneous </a:t>
            </a:r>
            <a:r>
              <a:rPr lang="de-DE" sz="4000" dirty="0">
                <a:latin typeface="Calibri" pitchFamily="34" charset="0"/>
              </a:rPr>
              <a:t>…</a:t>
            </a:r>
          </a:p>
        </p:txBody>
      </p:sp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3143250" y="5157788"/>
            <a:ext cx="57919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4000" b="1">
                <a:solidFill>
                  <a:srgbClr val="FF0000"/>
                </a:solidFill>
                <a:cs typeface="Arial" pitchFamily="34" charset="0"/>
              </a:rPr>
              <a:t>and &gt;99% are secret </a:t>
            </a:r>
            <a:r>
              <a:rPr lang="de-DE" sz="4000" b="1" dirty="0">
                <a:solidFill>
                  <a:srgbClr val="FF0000"/>
                </a:solidFill>
                <a:cs typeface="Arial" pitchFamily="34" charset="0"/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162229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8789" y="333376"/>
            <a:ext cx="8688387" cy="719361"/>
          </a:xfrm>
        </p:spPr>
        <p:txBody>
          <a:bodyPr/>
          <a:lstStyle/>
          <a:p>
            <a:r>
              <a:rPr lang="de-DE" sz="4000">
                <a:latin typeface="Calibri" pitchFamily="34" charset="0"/>
                <a:cs typeface="Arial" pitchFamily="34" charset="0"/>
              </a:rPr>
              <a:t>&gt;99% of Medical data models are secret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996604-CA57-4821-AF5B-138A8EC46EC5}" type="datetime1">
              <a:rPr lang="de-DE" smtClean="0"/>
              <a:pPr>
                <a:defRPr/>
              </a:pPr>
              <a:t>24.09.2019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56793"/>
            <a:ext cx="6202478" cy="4563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847529" y="3573017"/>
            <a:ext cx="6842129" cy="1015663"/>
          </a:xfrm>
          <a:prstGeom prst="rect">
            <a:avLst/>
          </a:prstGeom>
          <a:noFill/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60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??? Top Secret ???</a:t>
            </a:r>
          </a:p>
        </p:txBody>
      </p:sp>
    </p:spTree>
    <p:extLst>
      <p:ext uri="{BB962C8B-B14F-4D97-AF65-F5344CB8AC3E}">
        <p14:creationId xmlns:p14="http://schemas.microsoft.com/office/powerpoint/2010/main" val="293388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620688"/>
            <a:ext cx="3528392" cy="563087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682" y="3501008"/>
            <a:ext cx="4935959" cy="287006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16632"/>
            <a:ext cx="3024336" cy="325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5400" y="404664"/>
            <a:ext cx="10801200" cy="719361"/>
          </a:xfrm>
        </p:spPr>
        <p:txBody>
          <a:bodyPr/>
          <a:lstStyle/>
          <a:p>
            <a:r>
              <a:rPr lang="de-DE" smtClean="0"/>
              <a:t>Semantic Annotation for Data Integration: Concepts</a:t>
            </a:r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911424" y="1975481"/>
            <a:ext cx="104411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Attribute name NOT sufficient for data integration:</a:t>
            </a:r>
          </a:p>
          <a:p>
            <a:r>
              <a:rPr lang="en-US" sz="2800">
                <a:solidFill>
                  <a:srgbClr val="000000"/>
                </a:solidFill>
              </a:rPr>
              <a:t>Example “size</a:t>
            </a:r>
            <a:r>
              <a:rPr lang="en-US" sz="2800" smtClean="0">
                <a:solidFill>
                  <a:srgbClr val="000000"/>
                </a:solidFill>
              </a:rPr>
              <a:t>”:</a:t>
            </a:r>
          </a:p>
          <a:p>
            <a:r>
              <a:rPr lang="en-US" sz="2800">
                <a:solidFill>
                  <a:srgbClr val="000000"/>
                </a:solidFill>
              </a:rPr>
              <a:t/>
            </a:r>
            <a:br>
              <a:rPr lang="en-US" sz="2800">
                <a:solidFill>
                  <a:srgbClr val="000000"/>
                </a:solidFill>
              </a:rPr>
            </a:br>
            <a:r>
              <a:rPr lang="en-US" sz="2800">
                <a:solidFill>
                  <a:srgbClr val="000000"/>
                </a:solidFill>
              </a:rPr>
              <a:t>Body height, Tumor diameter or Foot size ?</a:t>
            </a:r>
          </a:p>
          <a:p>
            <a:endParaRPr lang="en-US" sz="2400">
              <a:solidFill>
                <a:srgbClr val="000000"/>
              </a:solidFill>
            </a:endParaRPr>
          </a:p>
          <a:p>
            <a:r>
              <a:rPr lang="en-US" sz="2800">
                <a:solidFill>
                  <a:srgbClr val="000000"/>
                </a:solidFill>
              </a:rPr>
              <a:t>=&gt; Semantic code provides </a:t>
            </a:r>
            <a:r>
              <a:rPr lang="en-US" sz="2800" smtClean="0">
                <a:solidFill>
                  <a:srgbClr val="000000"/>
                </a:solidFill>
              </a:rPr>
              <a:t>clarity,</a:t>
            </a:r>
            <a:br>
              <a:rPr lang="en-US" sz="2800" smtClean="0">
                <a:solidFill>
                  <a:srgbClr val="000000"/>
                </a:solidFill>
              </a:rPr>
            </a:br>
            <a:r>
              <a:rPr lang="en-US" sz="2800" smtClean="0">
                <a:solidFill>
                  <a:srgbClr val="000000"/>
                </a:solidFill>
              </a:rPr>
              <a:t>     e.g</a:t>
            </a:r>
            <a:r>
              <a:rPr lang="en-US" sz="2800">
                <a:solidFill>
                  <a:srgbClr val="000000"/>
                </a:solidFill>
              </a:rPr>
              <a:t>. Body height </a:t>
            </a:r>
            <a:r>
              <a:rPr lang="en-US" sz="2800" smtClean="0">
                <a:solidFill>
                  <a:srgbClr val="000000"/>
                </a:solidFill>
              </a:rPr>
              <a:t>C0005890</a:t>
            </a:r>
            <a:endParaRPr lang="en-US" sz="2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0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3a69a840-d424-49aa-99a4-2a6857c19c48"/>
  <p:tag name="TPVERSION" val="8"/>
  <p:tag name="TPFULLVERSION" val="8.2.4.6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imi-ppt-vorlage">
  <a:themeElements>
    <a:clrScheme name="1_Leere Präsentation 1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1_Leere Präsentation">
      <a:majorFont>
        <a:latin typeface="MetaNormal-Roman"/>
        <a:ea typeface="ＭＳ Ｐゴシック"/>
        <a:cs typeface=""/>
      </a:majorFont>
      <a:minorFont>
        <a:latin typeface="MetaNormal-Roman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1_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imi-ppt-vorlage">
  <a:themeElements>
    <a:clrScheme name="1_Leere Präsentation 1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1_Leere Präsentation">
      <a:majorFont>
        <a:latin typeface="MetaNormal-Roman"/>
        <a:ea typeface="ＭＳ Ｐゴシック"/>
        <a:cs typeface=""/>
      </a:majorFont>
      <a:minorFont>
        <a:latin typeface="MetaNormal-Roman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1_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6_Benutzerdefiniertes Design">
  <a:themeElements>
    <a:clrScheme name="2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_imi-ppt-vorlage">
  <a:themeElements>
    <a:clrScheme name="1_Leere Präsentation 1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1_Leere Präsentation">
      <a:majorFont>
        <a:latin typeface="MetaNormal-Roman"/>
        <a:ea typeface="ＭＳ Ｐゴシック"/>
        <a:cs typeface=""/>
      </a:majorFont>
      <a:minorFont>
        <a:latin typeface="MetaNormal-Roman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1_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5_imi-ppt-vorlage">
  <a:themeElements>
    <a:clrScheme name="1_Leere Präsentation 1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1_Leere Präsentation">
      <a:majorFont>
        <a:latin typeface="MetaNormal-Roman"/>
        <a:ea typeface="ＭＳ Ｐゴシック"/>
        <a:cs typeface=""/>
      </a:majorFont>
      <a:minorFont>
        <a:latin typeface="MetaNormal-Roman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1_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Health17 - Hegselmann" id="{8865BEB1-3AB9-4FF3-8C1C-E9C0B6150841}" vid="{532430D5-DC8F-41CA-9EC6-23F3C1C89F72}"/>
    </a:ext>
  </a:extLst>
</a:theme>
</file>

<file path=ppt/theme/theme1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Benutzerdefiniertes Design">
  <a:themeElements>
    <a:clrScheme name="2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Benutzerdefiniertes Design">
  <a:themeElements>
    <a:clrScheme name="2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Benutzerdefiniertes Design">
  <a:themeElements>
    <a:clrScheme name="2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Benutzerdefiniertes Design">
  <a:themeElements>
    <a:clrScheme name="2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imi-ppt-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WWU_01gruen weissPPT">
  <a:themeElements>
    <a:clrScheme name="Leere Präsentation 1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Leere Präsentation">
      <a:majorFont>
        <a:latin typeface="MetaNormal-Roman"/>
        <a:ea typeface="ＭＳ Ｐゴシック"/>
        <a:cs typeface=""/>
      </a:majorFont>
      <a:minorFont>
        <a:latin typeface="MetaNormal-Roman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  <a:cs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imi-ppt-vorlage">
  <a:themeElements>
    <a:clrScheme name="1_Leere Präsentation 1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1_Leere Präsentation">
      <a:majorFont>
        <a:latin typeface="MetaNormal-Roman"/>
        <a:ea typeface="ＭＳ Ｐゴシック"/>
        <a:cs typeface=""/>
      </a:majorFont>
      <a:minorFont>
        <a:latin typeface="MetaNormal-Roman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1_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1116</Words>
  <Application>Microsoft Office PowerPoint</Application>
  <PresentationFormat>Breitbild</PresentationFormat>
  <Paragraphs>265</Paragraphs>
  <Slides>57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16</vt:i4>
      </vt:variant>
      <vt:variant>
        <vt:lpstr>Folientitel</vt:lpstr>
      </vt:variant>
      <vt:variant>
        <vt:i4>57</vt:i4>
      </vt:variant>
    </vt:vector>
  </HeadingPairs>
  <TitlesOfParts>
    <vt:vector size="80" baseType="lpstr">
      <vt:lpstr>ＭＳ Ｐゴシック</vt:lpstr>
      <vt:lpstr>ＭＳ Ｐゴシック</vt:lpstr>
      <vt:lpstr>Arial</vt:lpstr>
      <vt:lpstr>Calibri</vt:lpstr>
      <vt:lpstr>MetaNormal-Roman</vt:lpstr>
      <vt:lpstr>Symbol</vt:lpstr>
      <vt:lpstr>Wingdings</vt:lpstr>
      <vt:lpstr>imi-ppt-vorlage</vt:lpstr>
      <vt:lpstr>2_Benutzerdefiniertes Design</vt:lpstr>
      <vt:lpstr>3_Benutzerdefiniertes Design</vt:lpstr>
      <vt:lpstr>4_Benutzerdefiniertes Design</vt:lpstr>
      <vt:lpstr>5_Benutzerdefiniertes Design</vt:lpstr>
      <vt:lpstr>Standarddesign</vt:lpstr>
      <vt:lpstr>1_imi-ppt-vorlage</vt:lpstr>
      <vt:lpstr>WWU_01gruen weissPPT</vt:lpstr>
      <vt:lpstr>2_imi-ppt-vorlage</vt:lpstr>
      <vt:lpstr>3_imi-ppt-vorlage</vt:lpstr>
      <vt:lpstr>6_Benutzerdefiniertes Design</vt:lpstr>
      <vt:lpstr>4_imi-ppt-vorlage</vt:lpstr>
      <vt:lpstr>5_imi-ppt-vorlage</vt:lpstr>
      <vt:lpstr>1_Larissa</vt:lpstr>
      <vt:lpstr>2_Larissa</vt:lpstr>
      <vt:lpstr>3_Larissa</vt:lpstr>
      <vt:lpstr> Portal of Medical Data Models Best Practice Sharing in Clinical Research  </vt:lpstr>
      <vt:lpstr>Portal of Medical Data Models</vt:lpstr>
      <vt:lpstr>Background and Rationale</vt:lpstr>
      <vt:lpstr>The Current Data Landscape in Healthcare</vt:lpstr>
      <vt:lpstr>Medical Data Models: A LARGE-Scale Problem</vt:lpstr>
      <vt:lpstr>Medical Data Models are complex and heterogeneous …</vt:lpstr>
      <vt:lpstr>&gt;99% of Medical data models are secret</vt:lpstr>
      <vt:lpstr>PowerPoint-Präsentation</vt:lpstr>
      <vt:lpstr>Semantic Annotation for Data Integration: Concepts</vt:lpstr>
      <vt:lpstr>Medicine uses many synonyms – An example from MDM-Portal (C0421451)</vt:lpstr>
      <vt:lpstr>Semantic annotation for data integration: Permissible values</vt:lpstr>
      <vt:lpstr>PowerPoint-Präsentation</vt:lpstr>
      <vt:lpstr>PowerPoint-Präsentation</vt:lpstr>
      <vt:lpstr>... but contents!</vt:lpstr>
      <vt:lpstr>Medical information management is a challenge</vt:lpstr>
      <vt:lpstr>MDM in medical research</vt:lpstr>
      <vt:lpstr>MDM-Portal</vt:lpstr>
      <vt:lpstr>Open Medical Data Models: Goals</vt:lpstr>
      <vt:lpstr>Collaboration partners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An example from Non-INterventional studies</vt:lpstr>
      <vt:lpstr>Study of Health in Pomerania (SHIP)</vt:lpstr>
      <vt:lpstr>SHIP questionnaires in MDM</vt:lpstr>
      <vt:lpstr>PowerPoint-Präsentation</vt:lpstr>
      <vt:lpstr>PowerPoint-Präsentation</vt:lpstr>
      <vt:lpstr>Tools and Interfaces</vt:lpstr>
      <vt:lpstr>https://Medical-Data-Models.org</vt:lpstr>
      <vt:lpstr>PowerPoint-Präsentation</vt:lpstr>
      <vt:lpstr>PowerPoint-Präsentation</vt:lpstr>
      <vt:lpstr>App programming with ResearchKit</vt:lpstr>
      <vt:lpstr>PowerPoint-Präsentation</vt:lpstr>
      <vt:lpstr>PowerPoint-Präsentation</vt:lpstr>
      <vt:lpstr>Data transfer into EHR and EDC via Barcode</vt:lpstr>
      <vt:lpstr>https://Medical-Data-Models.org</vt:lpstr>
      <vt:lpstr>ODM-Editor</vt:lpstr>
      <vt:lpstr>PowerPoint-Präsentation</vt:lpstr>
      <vt:lpstr>Semantic Coding</vt:lpstr>
      <vt:lpstr>PowerPoint-Präsentation</vt:lpstr>
      <vt:lpstr>Search for related data elements</vt:lpstr>
      <vt:lpstr>PowerPoint-Präsentation</vt:lpstr>
      <vt:lpstr>PowerPoint-Präsentation</vt:lpstr>
      <vt:lpstr>Summary</vt:lpstr>
      <vt:lpstr>PowerPoint-Präsentation</vt:lpstr>
      <vt:lpstr>PowerPoint-Präsentation</vt:lpstr>
      <vt:lpstr>Registered MDM Users: &gt;1,400</vt:lpstr>
      <vt:lpstr>~1,5 Mio. Visits (2018)</vt:lpstr>
      <vt:lpstr>http://Medical-Data-Models.org Europe’s largest collection of Medical Data Models</vt:lpstr>
      <vt:lpstr>Discussion: Opportunities for Collaboration</vt:lpstr>
      <vt:lpstr>A look into the near future</vt:lpstr>
      <vt:lpstr> Portal of Medical Data Models Best Practice Sharing in Clinical Research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Zukunft der Medizinischen Informatik in Münster</dc:title>
  <dc:creator>MD</dc:creator>
  <cp:lastModifiedBy>dugas@exchange.wwu.de</cp:lastModifiedBy>
  <cp:revision>339</cp:revision>
  <dcterms:created xsi:type="dcterms:W3CDTF">2013-06-07T16:26:56Z</dcterms:created>
  <dcterms:modified xsi:type="dcterms:W3CDTF">2019-09-24T15:48:37Z</dcterms:modified>
</cp:coreProperties>
</file>