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slideLayouts/slideLayout3.xml" ContentType="application/vnd.openxmlformats-officedocument.presentationml.slideLayout+xml"/>
  <Override PartName="/ppt/theme/theme3.xml" ContentType="application/vnd.openxmlformats-officedocument.theme+xml"/>
  <Override PartName="/ppt/slideLayouts/slideLayout4.xml" ContentType="application/vnd.openxmlformats-officedocument.presentationml.slideLayout+xml"/>
  <Override PartName="/ppt/theme/theme4.xml" ContentType="application/vnd.openxmlformats-officedocument.theme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5.xml" ContentType="application/vnd.openxmlformats-officedocument.theme+xml"/>
  <Override PartName="/ppt/slideLayouts/slideLayout12.xml" ContentType="application/vnd.openxmlformats-officedocument.presentationml.slideLayout+xml"/>
  <Override PartName="/ppt/theme/theme6.xml" ContentType="application/vnd.openxmlformats-officedocument.theme+xml"/>
  <Override PartName="/ppt/theme/theme7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6" r:id="rId1"/>
    <p:sldMasterId id="2147483660" r:id="rId2"/>
    <p:sldMasterId id="2147483672" r:id="rId3"/>
    <p:sldMasterId id="2147483684" r:id="rId4"/>
    <p:sldMasterId id="2147483688" r:id="rId5"/>
    <p:sldMasterId id="2147483697" r:id="rId6"/>
  </p:sldMasterIdLst>
  <p:notesMasterIdLst>
    <p:notesMasterId r:id="rId12"/>
  </p:notesMasterIdLst>
  <p:sldIdLst>
    <p:sldId id="268" r:id="rId7"/>
    <p:sldId id="278" r:id="rId8"/>
    <p:sldId id="282" r:id="rId9"/>
    <p:sldId id="279" r:id="rId10"/>
    <p:sldId id="280" r:id="rId11"/>
  </p:sldIdLst>
  <p:sldSz cx="12192000" cy="6858000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Ben Rowe" initials="BR" lastIdx="1" clrIdx="0"/>
  <p:cmAuthor id="2" name="Ben Rowe" initials="BR [2]" lastIdx="1" clrIdx="1"/>
  <p:cmAuthor id="3" name="Ben Rowe" initials="BR [3]" lastIdx="1" clrIdx="2"/>
  <p:cmAuthor id="4" name="Ben Rowe" initials="BR [4]" lastIdx="1" clrIdx="3"/>
  <p:cmAuthor id="5" name="Cherie Squires" initials="CS" lastIdx="4" clrIdx="4">
    <p:extLst>
      <p:ext uri="{19B8F6BF-5375-455C-9EA6-DF929625EA0E}">
        <p15:presenceInfo xmlns:p15="http://schemas.microsoft.com/office/powerpoint/2012/main" userId="3d2a9c66eef00a39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92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879"/>
    <p:restoredTop sz="94674"/>
  </p:normalViewPr>
  <p:slideViewPr>
    <p:cSldViewPr snapToGrid="0" snapToObjects="1">
      <p:cViewPr varScale="1">
        <p:scale>
          <a:sx n="87" d="100"/>
          <a:sy n="87" d="100"/>
        </p:scale>
        <p:origin x="114" y="51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commentAuthors" Target="commentAuthor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1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5.xml"/><Relationship Id="rId5" Type="http://schemas.openxmlformats.org/officeDocument/2006/relationships/slideMaster" Target="slideMasters/slideMaster5.xml"/><Relationship Id="rId15" Type="http://schemas.openxmlformats.org/officeDocument/2006/relationships/viewProps" Target="viewProps.xml"/><Relationship Id="rId10" Type="http://schemas.openxmlformats.org/officeDocument/2006/relationships/slide" Target="slides/slide4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B41D4CF8-90D4-1F49-9A5A-A1B27E45C49F}" type="datetimeFigureOut">
              <a:rPr lang="en-US" smtClean="0"/>
              <a:pPr/>
              <a:t>9/23/2019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17550" y="1162050"/>
            <a:ext cx="5575300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73892"/>
            <a:ext cx="5608320" cy="3660458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1D799C04-D24A-C84F-9384-15F1FF4918C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95048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388BF9-051E-AD4F-95AA-CA1A2274EE6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943603" y="1434163"/>
            <a:ext cx="9843436" cy="2075799"/>
          </a:xfrm>
        </p:spPr>
        <p:txBody>
          <a:bodyPr anchor="b"/>
          <a:lstStyle>
            <a:lvl1pPr algn="l"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DE9655B-148D-0A45-B6D5-FC9CC2CE36D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970379" y="3516932"/>
            <a:ext cx="9843436" cy="1066497"/>
          </a:xfrm>
        </p:spPr>
        <p:txBody>
          <a:bodyPr/>
          <a:lstStyle>
            <a:lvl1pPr marL="0" indent="0" algn="l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0B22626-41E2-A94B-AD7E-4A00D338B4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7588303" y="6476270"/>
            <a:ext cx="4114800" cy="365125"/>
          </a:xfrm>
        </p:spPr>
        <p:txBody>
          <a:bodyPr/>
          <a:lstStyle>
            <a:lvl1pPr algn="r">
              <a:defRPr sz="1000"/>
            </a:lvl1pPr>
          </a:lstStyle>
          <a:p>
            <a:r>
              <a:rPr lang="en-US" dirty="0"/>
              <a:t>© </a:t>
            </a:r>
            <a:r>
              <a:rPr lang="en-US" dirty="0" err="1"/>
              <a:t>Clinipace</a:t>
            </a:r>
            <a:r>
              <a:rPr lang="en-US" dirty="0"/>
              <a:t> 2018</a:t>
            </a:r>
          </a:p>
        </p:txBody>
      </p:sp>
    </p:spTree>
    <p:extLst>
      <p:ext uri="{BB962C8B-B14F-4D97-AF65-F5344CB8AC3E}">
        <p14:creationId xmlns:p14="http://schemas.microsoft.com/office/powerpoint/2010/main" val="20021635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E0C178D2-703B-8842-903D-184EE8F69FA3}"/>
              </a:ext>
            </a:extLst>
          </p:cNvPr>
          <p:cNvSpPr/>
          <p:nvPr userDrawn="1"/>
        </p:nvSpPr>
        <p:spPr>
          <a:xfrm>
            <a:off x="10465420" y="6573644"/>
            <a:ext cx="1481114" cy="17284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C56F83DA-A5CF-294A-8926-4C82F034BF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7437218" y="6451290"/>
            <a:ext cx="4114800" cy="365125"/>
          </a:xfrm>
        </p:spPr>
        <p:txBody>
          <a:bodyPr/>
          <a:lstStyle>
            <a:lvl1pPr algn="r">
              <a:defRPr sz="1000"/>
            </a:lvl1pPr>
          </a:lstStyle>
          <a:p>
            <a:r>
              <a:rPr lang="en-US" dirty="0"/>
              <a:t>© </a:t>
            </a:r>
            <a:r>
              <a:rPr lang="en-US" dirty="0" err="1"/>
              <a:t>Clinipace</a:t>
            </a:r>
            <a:r>
              <a:rPr lang="en-US" dirty="0"/>
              <a:t> 2018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AA0E37DC-DF6F-B148-A420-D1A431B262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52020" y="6451290"/>
            <a:ext cx="394514" cy="365125"/>
          </a:xfrm>
        </p:spPr>
        <p:txBody>
          <a:bodyPr/>
          <a:lstStyle>
            <a:lvl1pPr>
              <a:defRPr sz="1000"/>
            </a:lvl1pPr>
          </a:lstStyle>
          <a:p>
            <a:fld id="{10A34416-6FAD-9E4E-8A1A-739C6568E51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32324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_No_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7884B4D0-CEA2-B046-B9BB-341B672B6746}"/>
              </a:ext>
            </a:extLst>
          </p:cNvPr>
          <p:cNvSpPr/>
          <p:nvPr userDrawn="1"/>
        </p:nvSpPr>
        <p:spPr>
          <a:xfrm>
            <a:off x="0" y="0"/>
            <a:ext cx="12192000" cy="14919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7A0C285-8F84-334E-9B29-E9CCC7E50B68}"/>
              </a:ext>
            </a:extLst>
          </p:cNvPr>
          <p:cNvSpPr/>
          <p:nvPr userDrawn="1"/>
        </p:nvSpPr>
        <p:spPr>
          <a:xfrm>
            <a:off x="10465420" y="6573644"/>
            <a:ext cx="1481114" cy="17284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D8F897B5-5DBE-954F-AEC0-D3961EB029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7437218" y="6451290"/>
            <a:ext cx="4114800" cy="365125"/>
          </a:xfrm>
        </p:spPr>
        <p:txBody>
          <a:bodyPr/>
          <a:lstStyle>
            <a:lvl1pPr algn="r">
              <a:defRPr sz="1000"/>
            </a:lvl1pPr>
          </a:lstStyle>
          <a:p>
            <a:r>
              <a:rPr lang="en-US" dirty="0"/>
              <a:t>© </a:t>
            </a:r>
            <a:r>
              <a:rPr lang="en-US" dirty="0" err="1"/>
              <a:t>Clinipace</a:t>
            </a:r>
            <a:r>
              <a:rPr lang="en-US" dirty="0"/>
              <a:t> 2018</a:t>
            </a:r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78327E0B-C129-5F4A-994C-4AAABE02AB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52020" y="6451290"/>
            <a:ext cx="394514" cy="365125"/>
          </a:xfrm>
        </p:spPr>
        <p:txBody>
          <a:bodyPr/>
          <a:lstStyle>
            <a:lvl1pPr>
              <a:defRPr sz="1000"/>
            </a:lvl1pPr>
          </a:lstStyle>
          <a:p>
            <a:fld id="{10A34416-6FAD-9E4E-8A1A-739C6568E51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179804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18A696-7640-2E40-BF10-052A4C5ECE46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688657" y="2300841"/>
            <a:ext cx="9144000" cy="1202755"/>
          </a:xfrm>
        </p:spPr>
        <p:txBody>
          <a:bodyPr anchor="b">
            <a:normAutofit/>
          </a:bodyPr>
          <a:lstStyle>
            <a:lvl1pPr algn="l">
              <a:defRPr sz="440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transition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44635E3-80BD-124A-9806-0FD5E8FEFC9B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2727157" y="3503596"/>
            <a:ext cx="9144000" cy="938911"/>
          </a:xfrm>
        </p:spPr>
        <p:txBody>
          <a:bodyPr/>
          <a:lstStyle>
            <a:lvl1pPr marL="0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transition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7231655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455AC9-2A92-6F4D-880A-F22C458C867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940341" y="1485899"/>
            <a:ext cx="9878784" cy="2024063"/>
          </a:xfrm>
        </p:spPr>
        <p:txBody>
          <a:bodyPr anchor="b"/>
          <a:lstStyle>
            <a:lvl1pPr algn="l"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DC153AB-FEE8-3944-A41E-24F089234EB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969146" y="3521783"/>
            <a:ext cx="9878784" cy="1051605"/>
          </a:xfrm>
        </p:spPr>
        <p:txBody>
          <a:bodyPr/>
          <a:lstStyle>
            <a:lvl1pPr marL="0" indent="0" algn="l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C4102E01-2612-F44F-9A98-1C061FB982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7588301" y="6476270"/>
            <a:ext cx="4114800" cy="365125"/>
          </a:xfrm>
        </p:spPr>
        <p:txBody>
          <a:bodyPr/>
          <a:lstStyle>
            <a:lvl1pPr algn="r">
              <a:defRPr sz="1000"/>
            </a:lvl1pPr>
          </a:lstStyle>
          <a:p>
            <a:r>
              <a:rPr lang="en-US" dirty="0"/>
              <a:t>© </a:t>
            </a:r>
            <a:r>
              <a:rPr lang="en-US" dirty="0" err="1"/>
              <a:t>Clinipace</a:t>
            </a:r>
            <a:r>
              <a:rPr lang="en-US" dirty="0"/>
              <a:t> 2018</a:t>
            </a:r>
          </a:p>
        </p:txBody>
      </p:sp>
    </p:spTree>
    <p:extLst>
      <p:ext uri="{BB962C8B-B14F-4D97-AF65-F5344CB8AC3E}">
        <p14:creationId xmlns:p14="http://schemas.microsoft.com/office/powerpoint/2010/main" val="34474590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F40B47-4A95-4D41-904C-AEBE08A0539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943100" y="1453243"/>
            <a:ext cx="9878786" cy="2056720"/>
          </a:xfrm>
        </p:spPr>
        <p:txBody>
          <a:bodyPr anchor="b"/>
          <a:lstStyle>
            <a:lvl1pPr algn="l"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1143681-2FE4-B942-AB29-DD02DD09374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968685" y="3521783"/>
            <a:ext cx="9878786" cy="986291"/>
          </a:xfrm>
        </p:spPr>
        <p:txBody>
          <a:bodyPr/>
          <a:lstStyle>
            <a:lvl1pPr marL="0" indent="0" algn="l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DC009758-FF32-6347-83FC-49104DF74A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7569052" y="6476270"/>
            <a:ext cx="4114800" cy="365125"/>
          </a:xfrm>
        </p:spPr>
        <p:txBody>
          <a:bodyPr/>
          <a:lstStyle>
            <a:lvl1pPr algn="r">
              <a:defRPr sz="1000"/>
            </a:lvl1pPr>
          </a:lstStyle>
          <a:p>
            <a:r>
              <a:rPr lang="en-US" dirty="0"/>
              <a:t>© </a:t>
            </a:r>
            <a:r>
              <a:rPr lang="en-US" dirty="0" err="1"/>
              <a:t>Clinipace</a:t>
            </a:r>
            <a:r>
              <a:rPr lang="en-US" dirty="0"/>
              <a:t> 2018</a:t>
            </a:r>
          </a:p>
        </p:txBody>
      </p:sp>
    </p:spTree>
    <p:extLst>
      <p:ext uri="{BB962C8B-B14F-4D97-AF65-F5344CB8AC3E}">
        <p14:creationId xmlns:p14="http://schemas.microsoft.com/office/powerpoint/2010/main" val="39301893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8C5C0E-AFBA-F04F-8295-D14DBA16316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943016" y="1453243"/>
            <a:ext cx="9759043" cy="2056720"/>
          </a:xfrm>
        </p:spPr>
        <p:txBody>
          <a:bodyPr anchor="b"/>
          <a:lstStyle>
            <a:lvl1pPr algn="l"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25B8B3B-B790-5748-B38C-50D4DF54C4D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968601" y="3521783"/>
            <a:ext cx="9759043" cy="986291"/>
          </a:xfrm>
        </p:spPr>
        <p:txBody>
          <a:bodyPr/>
          <a:lstStyle>
            <a:lvl1pPr marL="0" indent="0" algn="l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2264D15D-B7CB-364B-B895-89D7D01E36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7587259" y="6476270"/>
            <a:ext cx="4114800" cy="365125"/>
          </a:xfrm>
        </p:spPr>
        <p:txBody>
          <a:bodyPr/>
          <a:lstStyle>
            <a:lvl1pPr algn="r">
              <a:defRPr sz="1000"/>
            </a:lvl1pPr>
          </a:lstStyle>
          <a:p>
            <a:r>
              <a:rPr lang="en-US" dirty="0"/>
              <a:t>© </a:t>
            </a:r>
            <a:r>
              <a:rPr lang="en-US" dirty="0" err="1"/>
              <a:t>Clinipace</a:t>
            </a:r>
            <a:r>
              <a:rPr lang="en-US" dirty="0"/>
              <a:t> 2018</a:t>
            </a:r>
          </a:p>
        </p:txBody>
      </p:sp>
    </p:spTree>
    <p:extLst>
      <p:ext uri="{BB962C8B-B14F-4D97-AF65-F5344CB8AC3E}">
        <p14:creationId xmlns:p14="http://schemas.microsoft.com/office/powerpoint/2010/main" val="36280270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29BDCD-4ECF-3048-BA69-BAF67AB0F90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222407"/>
            <a:ext cx="9144000" cy="2287555"/>
          </a:xfrm>
        </p:spPr>
        <p:txBody>
          <a:bodyPr anchor="b"/>
          <a:lstStyle>
            <a:lvl1pPr algn="ctr">
              <a:defRPr sz="600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ACA1475-9955-824A-BD2A-2C3FCC13553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11E2E99F-0A42-0249-85F4-085A21E08818}"/>
              </a:ext>
            </a:extLst>
          </p:cNvPr>
          <p:cNvSpPr/>
          <p:nvPr userDrawn="1"/>
        </p:nvSpPr>
        <p:spPr>
          <a:xfrm>
            <a:off x="10465420" y="6573644"/>
            <a:ext cx="1481114" cy="17284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9F61B74F-8008-394D-B6B4-FEED0FE930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7437218" y="6453604"/>
            <a:ext cx="4114800" cy="365125"/>
          </a:xfrm>
        </p:spPr>
        <p:txBody>
          <a:bodyPr/>
          <a:lstStyle>
            <a:lvl1pPr algn="r">
              <a:defRPr sz="1000"/>
            </a:lvl1pPr>
          </a:lstStyle>
          <a:p>
            <a:r>
              <a:rPr lang="en-US" dirty="0"/>
              <a:t>© </a:t>
            </a:r>
            <a:r>
              <a:rPr lang="en-US" dirty="0" err="1"/>
              <a:t>Clinipace</a:t>
            </a:r>
            <a:r>
              <a:rPr lang="en-US" dirty="0"/>
              <a:t> 2018</a:t>
            </a:r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9CB3C29D-C6B6-8740-82F1-55237A7AC2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52020" y="6453604"/>
            <a:ext cx="394514" cy="365125"/>
          </a:xfrm>
        </p:spPr>
        <p:txBody>
          <a:bodyPr/>
          <a:lstStyle>
            <a:lvl1pPr>
              <a:defRPr sz="1000"/>
            </a:lvl1pPr>
          </a:lstStyle>
          <a:p>
            <a:fld id="{10A34416-6FAD-9E4E-8A1A-739C6568E51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68954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BC8352-BB2A-564D-B794-0F5076DD99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442761"/>
            <a:ext cx="8998819" cy="683395"/>
          </a:xfrm>
        </p:spPr>
        <p:txBody>
          <a:bodyPr>
            <a:normAutofit/>
          </a:bodyPr>
          <a:lstStyle>
            <a:lvl1pPr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4A08116-D1CF-384C-A03B-3F3863F5B04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228666"/>
          </a:xfrm>
        </p:spPr>
        <p:txBody>
          <a:bodyPr/>
          <a:lstStyle>
            <a:lvl1pPr marL="228600" indent="-228600">
              <a:buClr>
                <a:schemeClr val="accent4"/>
              </a:buClr>
              <a:buSzPct val="80000"/>
              <a:buFont typeface="ArialUnicodeMS" panose="020B0604020202020204" pitchFamily="34" charset="-128"/>
              <a:buChar char="▸"/>
              <a:defRPr>
                <a:solidFill>
                  <a:schemeClr val="accent2"/>
                </a:solidFill>
              </a:defRPr>
            </a:lvl1pPr>
            <a:lvl2pPr>
              <a:buClr>
                <a:schemeClr val="accent1"/>
              </a:buClr>
              <a:defRPr>
                <a:solidFill>
                  <a:schemeClr val="tx2"/>
                </a:solidFill>
              </a:defRPr>
            </a:lvl2pPr>
            <a:lvl3pPr marL="1143000" indent="-228600">
              <a:buClr>
                <a:schemeClr val="accent5"/>
              </a:buClr>
              <a:buSzPct val="100000"/>
              <a:buFont typeface="Wingdings" pitchFamily="2" charset="2"/>
              <a:buChar char="§"/>
              <a:defRPr>
                <a:solidFill>
                  <a:schemeClr val="accent2"/>
                </a:solidFill>
              </a:defRPr>
            </a:lvl3pPr>
            <a:lvl4pPr>
              <a:buClr>
                <a:schemeClr val="accent6"/>
              </a:buClr>
              <a:defRPr>
                <a:solidFill>
                  <a:schemeClr val="tx2"/>
                </a:solidFill>
              </a:defRPr>
            </a:lvl4pPr>
            <a:lvl5pPr marL="2057400" indent="-228600">
              <a:buClr>
                <a:schemeClr val="accent3"/>
              </a:buClr>
              <a:buFont typeface="Helvetica" pitchFamily="2" charset="0"/>
              <a:buChar char="‣"/>
              <a:defRPr>
                <a:solidFill>
                  <a:schemeClr val="accent2"/>
                </a:solidFill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8B7EA6E-9BDB-954E-9E22-AB4725744EF6}"/>
              </a:ext>
            </a:extLst>
          </p:cNvPr>
          <p:cNvSpPr/>
          <p:nvPr userDrawn="1"/>
        </p:nvSpPr>
        <p:spPr>
          <a:xfrm>
            <a:off x="10465420" y="6573644"/>
            <a:ext cx="1481114" cy="17284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ooter Placeholder 4">
            <a:extLst>
              <a:ext uri="{FF2B5EF4-FFF2-40B4-BE49-F238E27FC236}">
                <a16:creationId xmlns:a16="http://schemas.microsoft.com/office/drawing/2014/main" id="{198BCEC4-F2FB-0347-8365-23D0A259BC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7437218" y="6451290"/>
            <a:ext cx="4114800" cy="365125"/>
          </a:xfrm>
        </p:spPr>
        <p:txBody>
          <a:bodyPr/>
          <a:lstStyle>
            <a:lvl1pPr algn="r">
              <a:defRPr sz="1000"/>
            </a:lvl1pPr>
          </a:lstStyle>
          <a:p>
            <a:r>
              <a:rPr lang="en-US" dirty="0"/>
              <a:t>© </a:t>
            </a:r>
            <a:r>
              <a:rPr lang="en-US" dirty="0" err="1"/>
              <a:t>Clinipace</a:t>
            </a:r>
            <a:r>
              <a:rPr lang="en-US" dirty="0"/>
              <a:t> 2018</a:t>
            </a:r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2CD77B71-69FC-6047-8E56-187A740DD6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52020" y="6451290"/>
            <a:ext cx="394514" cy="365125"/>
          </a:xfrm>
        </p:spPr>
        <p:txBody>
          <a:bodyPr/>
          <a:lstStyle>
            <a:lvl1pPr>
              <a:defRPr sz="1000"/>
            </a:lvl1pPr>
          </a:lstStyle>
          <a:p>
            <a:fld id="{10A34416-6FAD-9E4E-8A1A-739C6568E51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76275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794958-80B6-5949-BB76-6FC9704759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442761"/>
            <a:ext cx="8989195" cy="683396"/>
          </a:xfrm>
        </p:spPr>
        <p:txBody>
          <a:bodyPr>
            <a:normAutofit/>
          </a:bodyPr>
          <a:lstStyle>
            <a:lvl1pPr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015A2D2-0CE6-764C-9603-33A42DB21EA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 marL="228600" indent="-228600">
              <a:buClr>
                <a:schemeClr val="accent4"/>
              </a:buClr>
              <a:buFont typeface="Helvetica" pitchFamily="2" charset="0"/>
              <a:buChar char="‣"/>
              <a:defRPr>
                <a:solidFill>
                  <a:schemeClr val="accent2"/>
                </a:solidFill>
              </a:defRPr>
            </a:lvl1pPr>
            <a:lvl2pPr>
              <a:buClr>
                <a:schemeClr val="accent1"/>
              </a:buClr>
              <a:defRPr>
                <a:solidFill>
                  <a:schemeClr val="tx2"/>
                </a:solidFill>
              </a:defRPr>
            </a:lvl2pPr>
            <a:lvl3pPr marL="1143000" indent="-228600">
              <a:buClr>
                <a:schemeClr val="accent5"/>
              </a:buClr>
              <a:buFont typeface="Wingdings" pitchFamily="2" charset="2"/>
              <a:buChar char="§"/>
              <a:defRPr>
                <a:solidFill>
                  <a:schemeClr val="accent2"/>
                </a:solidFill>
              </a:defRPr>
            </a:lvl3pPr>
            <a:lvl4pPr>
              <a:buClr>
                <a:schemeClr val="accent6"/>
              </a:buClr>
              <a:defRPr>
                <a:solidFill>
                  <a:schemeClr val="tx2"/>
                </a:solidFill>
              </a:defRPr>
            </a:lvl4pPr>
            <a:lvl5pPr marL="2057400" indent="-228600">
              <a:buClr>
                <a:schemeClr val="accent3"/>
              </a:buClr>
              <a:buFont typeface="Helvetica" pitchFamily="2" charset="0"/>
              <a:buChar char="‣"/>
              <a:defRPr>
                <a:solidFill>
                  <a:schemeClr val="accent2"/>
                </a:solidFill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88431A1-B0B8-5D49-BB1B-D4BF953E77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 marL="228600" indent="-228600">
              <a:buClr>
                <a:schemeClr val="accent4"/>
              </a:buClr>
              <a:buFont typeface="Helvetica" pitchFamily="2" charset="0"/>
              <a:buChar char="‣"/>
              <a:defRPr>
                <a:solidFill>
                  <a:schemeClr val="accent2"/>
                </a:solidFill>
              </a:defRPr>
            </a:lvl1pPr>
            <a:lvl2pPr>
              <a:buClr>
                <a:schemeClr val="accent1"/>
              </a:buClr>
              <a:defRPr>
                <a:solidFill>
                  <a:schemeClr val="tx2"/>
                </a:solidFill>
              </a:defRPr>
            </a:lvl2pPr>
            <a:lvl3pPr marL="1143000" indent="-228600">
              <a:buClr>
                <a:schemeClr val="accent5"/>
              </a:buClr>
              <a:buFont typeface="Wingdings" pitchFamily="2" charset="2"/>
              <a:buChar char="§"/>
              <a:defRPr>
                <a:solidFill>
                  <a:schemeClr val="accent2"/>
                </a:solidFill>
              </a:defRPr>
            </a:lvl3pPr>
            <a:lvl4pPr>
              <a:buClr>
                <a:schemeClr val="accent6"/>
              </a:buClr>
              <a:defRPr>
                <a:solidFill>
                  <a:schemeClr val="tx2"/>
                </a:solidFill>
              </a:defRPr>
            </a:lvl4pPr>
            <a:lvl5pPr marL="2057400" indent="-228600">
              <a:buClr>
                <a:schemeClr val="accent3"/>
              </a:buClr>
              <a:buFont typeface="Helvetica" pitchFamily="2" charset="0"/>
              <a:buChar char="‣"/>
              <a:defRPr>
                <a:solidFill>
                  <a:schemeClr val="accent2"/>
                </a:solidFill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9DA7658-B09C-4449-ABA2-5E358EC07FA8}"/>
              </a:ext>
            </a:extLst>
          </p:cNvPr>
          <p:cNvSpPr/>
          <p:nvPr userDrawn="1"/>
        </p:nvSpPr>
        <p:spPr>
          <a:xfrm>
            <a:off x="10465420" y="6573644"/>
            <a:ext cx="1481114" cy="17284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B3FC6EF5-D3CF-E844-910B-6066CC09AD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7437218" y="6451290"/>
            <a:ext cx="4114800" cy="365125"/>
          </a:xfrm>
        </p:spPr>
        <p:txBody>
          <a:bodyPr/>
          <a:lstStyle>
            <a:lvl1pPr algn="r">
              <a:defRPr sz="1000"/>
            </a:lvl1pPr>
          </a:lstStyle>
          <a:p>
            <a:r>
              <a:rPr lang="en-US" dirty="0"/>
              <a:t>© </a:t>
            </a:r>
            <a:r>
              <a:rPr lang="en-US" dirty="0" err="1"/>
              <a:t>Clinipace</a:t>
            </a:r>
            <a:r>
              <a:rPr lang="en-US" dirty="0"/>
              <a:t> 2018</a:t>
            </a:r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1D7E5082-12CE-7049-B7F6-04770D0D31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52020" y="6451290"/>
            <a:ext cx="394514" cy="365125"/>
          </a:xfrm>
        </p:spPr>
        <p:txBody>
          <a:bodyPr/>
          <a:lstStyle>
            <a:lvl1pPr>
              <a:defRPr sz="1000"/>
            </a:lvl1pPr>
          </a:lstStyle>
          <a:p>
            <a:fld id="{10A34416-6FAD-9E4E-8A1A-739C6568E51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49455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5A58211E-78B0-0846-BF62-BE9F23088F7E}"/>
              </a:ext>
            </a:extLst>
          </p:cNvPr>
          <p:cNvSpPr/>
          <p:nvPr userDrawn="1"/>
        </p:nvSpPr>
        <p:spPr>
          <a:xfrm>
            <a:off x="10465420" y="6573644"/>
            <a:ext cx="1481114" cy="17284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B4DC51B-1235-4C40-A25A-28B8E14EC3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442760"/>
            <a:ext cx="8989195" cy="683395"/>
          </a:xfrm>
        </p:spPr>
        <p:txBody>
          <a:bodyPr>
            <a:normAutofit/>
          </a:bodyPr>
          <a:lstStyle>
            <a:lvl1pPr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B5E18CD-B4DC-2749-86EB-7E09B1C8758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55C1F56-5CCC-A44F-BFF8-3E1DF77E395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>
            <a:lvl1pPr marL="228600" indent="-228600">
              <a:buClr>
                <a:schemeClr val="accent4"/>
              </a:buClr>
              <a:buFont typeface="Helvetica" pitchFamily="2" charset="0"/>
              <a:buChar char="‣"/>
              <a:defRPr>
                <a:solidFill>
                  <a:schemeClr val="accent2"/>
                </a:solidFill>
              </a:defRPr>
            </a:lvl1pPr>
            <a:lvl2pPr>
              <a:buClr>
                <a:schemeClr val="accent1"/>
              </a:buClr>
              <a:defRPr>
                <a:solidFill>
                  <a:schemeClr val="tx2"/>
                </a:solidFill>
              </a:defRPr>
            </a:lvl2pPr>
            <a:lvl3pPr marL="1143000" indent="-228600">
              <a:buClr>
                <a:schemeClr val="accent5"/>
              </a:buClr>
              <a:buFont typeface="Wingdings" pitchFamily="2" charset="2"/>
              <a:buChar char="§"/>
              <a:defRPr>
                <a:solidFill>
                  <a:schemeClr val="accent2"/>
                </a:solidFill>
              </a:defRPr>
            </a:lvl3pPr>
            <a:lvl4pPr>
              <a:buClr>
                <a:schemeClr val="accent6"/>
              </a:buClr>
              <a:defRPr>
                <a:solidFill>
                  <a:schemeClr val="tx2"/>
                </a:solidFill>
              </a:defRPr>
            </a:lvl4pPr>
            <a:lvl5pPr marL="2057400" indent="-228600">
              <a:buClr>
                <a:schemeClr val="accent3"/>
              </a:buClr>
              <a:buFont typeface="Helvetica" pitchFamily="2" charset="0"/>
              <a:buChar char="‣"/>
              <a:defRPr>
                <a:solidFill>
                  <a:schemeClr val="accent2"/>
                </a:solidFill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909CFBE-5DF4-D344-A4E2-9C485BF8462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5C7B834-CA66-314F-90AD-0E1BF2A2A3D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>
            <a:lvl1pPr marL="228600" indent="-228600">
              <a:buClr>
                <a:schemeClr val="accent4"/>
              </a:buClr>
              <a:buFont typeface="Helvetica" pitchFamily="2" charset="0"/>
              <a:buChar char="‣"/>
              <a:defRPr>
                <a:solidFill>
                  <a:schemeClr val="accent2"/>
                </a:solidFill>
              </a:defRPr>
            </a:lvl1pPr>
            <a:lvl2pPr>
              <a:buClr>
                <a:schemeClr val="accent1"/>
              </a:buClr>
              <a:defRPr>
                <a:solidFill>
                  <a:schemeClr val="tx2"/>
                </a:solidFill>
              </a:defRPr>
            </a:lvl2pPr>
            <a:lvl3pPr marL="1143000" indent="-228600">
              <a:buClr>
                <a:schemeClr val="accent5"/>
              </a:buClr>
              <a:buFont typeface="Wingdings" pitchFamily="2" charset="2"/>
              <a:buChar char="§"/>
              <a:defRPr>
                <a:solidFill>
                  <a:schemeClr val="accent2"/>
                </a:solidFill>
              </a:defRPr>
            </a:lvl3pPr>
            <a:lvl4pPr>
              <a:buClr>
                <a:schemeClr val="accent6"/>
              </a:buClr>
              <a:defRPr>
                <a:solidFill>
                  <a:schemeClr val="tx2"/>
                </a:solidFill>
              </a:defRPr>
            </a:lvl4pPr>
            <a:lvl5pPr marL="2057400" indent="-228600">
              <a:buClr>
                <a:schemeClr val="accent3"/>
              </a:buClr>
              <a:buFont typeface="Helvetica" pitchFamily="2" charset="0"/>
              <a:buChar char="‣"/>
              <a:defRPr>
                <a:solidFill>
                  <a:schemeClr val="accent2"/>
                </a:solidFill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9" name="Footer Placeholder 4">
            <a:extLst>
              <a:ext uri="{FF2B5EF4-FFF2-40B4-BE49-F238E27FC236}">
                <a16:creationId xmlns:a16="http://schemas.microsoft.com/office/drawing/2014/main" id="{4BE1BB50-94D9-494B-AB75-1B550FAC96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7437218" y="6453604"/>
            <a:ext cx="4114800" cy="365125"/>
          </a:xfrm>
        </p:spPr>
        <p:txBody>
          <a:bodyPr/>
          <a:lstStyle>
            <a:lvl1pPr algn="r">
              <a:defRPr sz="1000"/>
            </a:lvl1pPr>
          </a:lstStyle>
          <a:p>
            <a:r>
              <a:rPr lang="en-US" dirty="0"/>
              <a:t>© </a:t>
            </a:r>
            <a:r>
              <a:rPr lang="en-US" dirty="0" err="1"/>
              <a:t>Clinipace</a:t>
            </a:r>
            <a:r>
              <a:rPr lang="en-US" dirty="0"/>
              <a:t> 2018</a:t>
            </a:r>
          </a:p>
        </p:txBody>
      </p:sp>
      <p:sp>
        <p:nvSpPr>
          <p:cNvPr id="20" name="Slide Number Placeholder 5">
            <a:extLst>
              <a:ext uri="{FF2B5EF4-FFF2-40B4-BE49-F238E27FC236}">
                <a16:creationId xmlns:a16="http://schemas.microsoft.com/office/drawing/2014/main" id="{80EF5829-EBA7-5048-866B-254331A8E4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52020" y="6453604"/>
            <a:ext cx="394514" cy="365125"/>
          </a:xfrm>
        </p:spPr>
        <p:txBody>
          <a:bodyPr/>
          <a:lstStyle>
            <a:lvl1pPr>
              <a:defRPr sz="1000"/>
            </a:lvl1pPr>
          </a:lstStyle>
          <a:p>
            <a:fld id="{10A34416-6FAD-9E4E-8A1A-739C6568E51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31910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F5B05D-368B-B346-8B34-971D8D2453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42761"/>
            <a:ext cx="8989194" cy="683395"/>
          </a:xfrm>
        </p:spPr>
        <p:txBody>
          <a:bodyPr>
            <a:normAutofit/>
          </a:bodyPr>
          <a:lstStyle>
            <a:lvl1pPr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20A7570-A3DF-8D4D-BCC3-D8F85B48DA29}"/>
              </a:ext>
            </a:extLst>
          </p:cNvPr>
          <p:cNvSpPr/>
          <p:nvPr userDrawn="1"/>
        </p:nvSpPr>
        <p:spPr>
          <a:xfrm>
            <a:off x="10465420" y="6573644"/>
            <a:ext cx="1481114" cy="17284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58BA0D03-FAFC-B14D-B39A-FFB38840FA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7437218" y="6451290"/>
            <a:ext cx="4114800" cy="365125"/>
          </a:xfrm>
        </p:spPr>
        <p:txBody>
          <a:bodyPr/>
          <a:lstStyle>
            <a:lvl1pPr algn="r">
              <a:defRPr sz="1000"/>
            </a:lvl1pPr>
          </a:lstStyle>
          <a:p>
            <a:r>
              <a:rPr lang="en-US" dirty="0"/>
              <a:t>© </a:t>
            </a:r>
            <a:r>
              <a:rPr lang="en-US" dirty="0" err="1"/>
              <a:t>Clinipace</a:t>
            </a:r>
            <a:r>
              <a:rPr lang="en-US" dirty="0"/>
              <a:t> 2018</a:t>
            </a:r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53CC85F9-3225-B842-8689-13BA162CB0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52020" y="6451290"/>
            <a:ext cx="394514" cy="365125"/>
          </a:xfrm>
        </p:spPr>
        <p:txBody>
          <a:bodyPr/>
          <a:lstStyle>
            <a:lvl1pPr>
              <a:defRPr sz="1000"/>
            </a:lvl1pPr>
          </a:lstStyle>
          <a:p>
            <a:fld id="{10A34416-6FAD-9E4E-8A1A-739C6568E51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07181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3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4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theme" Target="../theme/theme5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5" Type="http://schemas.openxmlformats.org/officeDocument/2006/relationships/slideLayout" Target="../slideLayouts/slideLayout9.xml"/><Relationship Id="rId4" Type="http://schemas.openxmlformats.org/officeDocument/2006/relationships/slideLayout" Target="../slideLayouts/slideLayout8.xml"/><Relationship Id="rId9" Type="http://schemas.openxmlformats.org/officeDocument/2006/relationships/image" Target="../media/image5.jpeg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theme" Target="../theme/theme6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46958A1-AF32-014B-97E4-74AF1FAC37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1181464-91E6-1E4D-B2D4-5D064C18B3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94A10EF-B4BF-374D-B316-0BD03BFEC38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97AACD-3DA1-AE42-BD87-FB5D5DEAAB4E}" type="datetime1">
              <a:rPr lang="en-US" smtClean="0"/>
              <a:pPr/>
              <a:t>9/23/2019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67D9705-5093-4447-85A0-A8194967C6F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© Clinipace 2018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97E3DA9-749D-EA4A-B214-FC485AAE2B1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A34416-6FAD-9E4E-8A1A-739C6568E51C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7E21476-541D-F84E-9D59-92AFFC809650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350" y="0"/>
            <a:ext cx="121793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69186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D8492EB-0BAA-3044-B3B8-CFFD828F8D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75F4F43-CFA9-1948-9845-3A922A5D9A3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6A8655-9246-494F-AB9D-12756FB271C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291350-356C-4E43-B999-367B0896FED2}" type="datetime1">
              <a:rPr lang="en-US" smtClean="0"/>
              <a:pPr/>
              <a:t>9/23/2019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33B4D91-6559-F243-8EE1-32B03EB5651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© Clinipace 2018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7216823-F93D-0344-A09D-3A49C1DBCC8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A4BF4A-8510-E246-AFD7-9D9BCD75C23A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6D584E1-3B0F-784D-BC8A-2EC0FAC3A127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350" y="0"/>
            <a:ext cx="121793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66444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9ACA8EA-A4CB-5E4C-AA2D-0ACC4CD60D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0A8D407-F1BF-884A-9E0F-7B4E0D5C471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DD9B73C-643B-8948-835D-00ADB4F643F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AAB358-C87D-2544-B24C-C3E940C65CB8}" type="datetime1">
              <a:rPr lang="en-US" smtClean="0"/>
              <a:pPr/>
              <a:t>9/23/2019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F7B7162-AA3D-EF42-9E90-70492A03014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© Clinipace 2018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456B9AB-F5A2-8E4E-A16A-0841005571B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505E67-13F7-B644-AC33-C69F547EB78D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AA76BBF-C879-6140-B4F4-54849EFE9485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350" y="0"/>
            <a:ext cx="121793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48467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54E0E10-BD11-744C-BC3F-FF00123948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1364495-D867-E044-94E0-131DD0E539E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B0C7C83-DA5B-A148-9187-0D6B1F0F76B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0F599C-CEAE-8449-94B8-8180BFC23178}" type="datetime1">
              <a:rPr lang="en-US" smtClean="0"/>
              <a:pPr/>
              <a:t>9/23/2019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5E08653-A24E-3C41-B4D4-882E955CAAF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© Clinipace 2018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BEC2BE1-8A5B-7546-A1D7-9EEC199EFC4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DD1126-A6C7-5D42-9CE9-DC7F0D8FB1F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E9311B8-710D-F44F-ADE7-7635BCF773E0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350" y="0"/>
            <a:ext cx="121793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88381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F63E11C-A026-C545-B966-8685ED910D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C4EA893-681C-6840-B2D6-BDF9AA16C9F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6B1782F-26CE-9C4B-8963-FCA9E4DF2F9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233A83-9CD3-A344-9F2A-09B30FC1EF1C}" type="datetime1">
              <a:rPr lang="en-US" smtClean="0"/>
              <a:pPr/>
              <a:t>9/23/2019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C204D98-BE13-4B4B-BFA9-546C6062E10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© Clinipace 2018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0E85031-951F-5F4A-A42C-314C03D5B8B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4E6408-3167-4246-B07A-F679367E3EEC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A165BE0C-8595-8B44-A4B3-91CD3988D228}"/>
              </a:ext>
            </a:extLst>
          </p:cNvPr>
          <p:cNvPicPr>
            <a:picLocks noChangeAspect="1"/>
          </p:cNvPicPr>
          <p:nvPr userDrawn="1"/>
        </p:nvPicPr>
        <p:blipFill>
          <a:blip r:embed="rId9"/>
          <a:stretch>
            <a:fillRect/>
          </a:stretch>
        </p:blipFill>
        <p:spPr>
          <a:xfrm>
            <a:off x="6350" y="0"/>
            <a:ext cx="121793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63418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690" r:id="rId2"/>
    <p:sldLayoutId id="2147483692" r:id="rId3"/>
    <p:sldLayoutId id="2147483693" r:id="rId4"/>
    <p:sldLayoutId id="2147483694" r:id="rId5"/>
    <p:sldLayoutId id="2147483695" r:id="rId6"/>
    <p:sldLayoutId id="2147483696" r:id="rId7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DC1ACC7-27AE-7649-A54A-E3AF2D9969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6E3069E-7CC0-014D-9336-D05837EC84F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2B12C6C-5521-1140-99CC-E98B2ECE460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C36C7F-D6CB-714E-8676-7BDDC6F89977}" type="datetime1">
              <a:rPr lang="en-US" smtClean="0"/>
              <a:pPr/>
              <a:t>9/23/2019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85BD1B3-A3B3-F042-A619-29FF6143DD5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© Clinipace 2018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E8F294-7829-F24F-B43C-DC8BC5C8522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AA294A-D862-064D-998D-AFCEB5FAD97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A158DE8-0921-9244-9C47-2546C778F2A0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350" y="0"/>
            <a:ext cx="121793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96255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DF00AA-3AB7-DC4B-9E8E-C4DF2071BEC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Pinnacle21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5001645-C2AB-8A40-A2ED-D068B5028B9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New Community Version 3.0</a:t>
            </a:r>
          </a:p>
          <a:p>
            <a:r>
              <a:rPr lang="en-US" dirty="0"/>
              <a:t>- What has changed from Version 2.2?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89BB2BC-E9CD-854E-828E-EAC2A0602A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Clinipace 2018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99912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14A4CB-B91E-6443-8965-9697DB8299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Pinnacle21 Community Version 3.0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D98A3CD-C370-3748-B5C7-A665F153AF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Clinipace 2018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0B91FBC-FFFC-B146-B0B4-EA7EFDB81E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34416-6FAD-9E4E-8A1A-739C6568E51C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52160" y="2197847"/>
            <a:ext cx="9917565" cy="2896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7"/>
          <p:cNvSpPr/>
          <p:nvPr/>
        </p:nvSpPr>
        <p:spPr>
          <a:xfrm>
            <a:off x="838200" y="1534883"/>
            <a:ext cx="507274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400" b="1" dirty="0"/>
              <a:t>Validation </a:t>
            </a:r>
            <a:r>
              <a:rPr lang="de-DE" sz="2400" b="1" dirty="0" err="1"/>
              <a:t>Summary</a:t>
            </a:r>
            <a:endParaRPr lang="de-DE" sz="2400" b="1" dirty="0"/>
          </a:p>
        </p:txBody>
      </p:sp>
    </p:spTree>
    <p:extLst>
      <p:ext uri="{BB962C8B-B14F-4D97-AF65-F5344CB8AC3E}">
        <p14:creationId xmlns:p14="http://schemas.microsoft.com/office/powerpoint/2010/main" val="13579060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14A4CB-B91E-6443-8965-9697DB8299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Pinnacle21 Community Version 3.0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D98A3CD-C370-3748-B5C7-A665F153AF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Clinipace 2018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0B91FBC-FFFC-B146-B0B4-EA7EFDB81E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34416-6FAD-9E4E-8A1A-739C6568E51C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838200" y="1534883"/>
            <a:ext cx="507274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400" b="1" dirty="0"/>
              <a:t>Dataset </a:t>
            </a:r>
            <a:r>
              <a:rPr lang="de-DE" sz="2400" b="1" dirty="0" err="1"/>
              <a:t>Summary</a:t>
            </a:r>
            <a:endParaRPr lang="de-DE" sz="2400" b="1" dirty="0"/>
          </a:p>
        </p:txBody>
      </p:sp>
      <p:sp>
        <p:nvSpPr>
          <p:cNvPr id="9" name="Rectangle 8"/>
          <p:cNvSpPr/>
          <p:nvPr/>
        </p:nvSpPr>
        <p:spPr>
          <a:xfrm>
            <a:off x="838201" y="3587821"/>
            <a:ext cx="520881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400" b="1" dirty="0" err="1"/>
              <a:t>Issue</a:t>
            </a:r>
            <a:r>
              <a:rPr lang="de-DE" sz="2400" b="1" dirty="0"/>
              <a:t> </a:t>
            </a:r>
            <a:r>
              <a:rPr lang="de-DE" sz="2400" b="1" dirty="0" err="1"/>
              <a:t>Summary</a:t>
            </a:r>
            <a:endParaRPr lang="de-DE" sz="2400" b="1" dirty="0"/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26671" y="2284640"/>
            <a:ext cx="8289472" cy="600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26671" y="4279446"/>
            <a:ext cx="7734300" cy="62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3579060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14A4CB-B91E-6443-8965-9697DB8299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Pinnacle21 Community Version 3.0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D98A3CD-C370-3748-B5C7-A665F153AF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Clinipace 2018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0B91FBC-FFFC-B146-B0B4-EA7EFDB81E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34416-6FAD-9E4E-8A1A-739C6568E51C}" type="slidenum">
              <a:rPr lang="en-US" smtClean="0"/>
              <a:pPr/>
              <a:t>4</a:t>
            </a:fld>
            <a:endParaRPr lang="en-US" dirty="0"/>
          </a:p>
        </p:txBody>
      </p:sp>
      <p:graphicFrame>
        <p:nvGraphicFramePr>
          <p:cNvPr id="5" name="Content Placeholder 3">
            <a:extLst>
              <a:ext uri="{FF2B5EF4-FFF2-40B4-BE49-F238E27FC236}">
                <a16:creationId xmlns:a16="http://schemas.microsoft.com/office/drawing/2014/main" id="{E36EE9F9-E58A-B54F-8B34-D27D3DFEC5F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64472453"/>
              </p:ext>
            </p:extLst>
          </p:nvPr>
        </p:nvGraphicFramePr>
        <p:xfrm>
          <a:off x="838200" y="1405036"/>
          <a:ext cx="9035143" cy="3273651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4506686">
                  <a:extLst>
                    <a:ext uri="{9D8B030D-6E8A-4147-A177-3AD203B41FA5}">
                      <a16:colId xmlns:a16="http://schemas.microsoft.com/office/drawing/2014/main" val="746709928"/>
                    </a:ext>
                  </a:extLst>
                </a:gridCol>
                <a:gridCol w="4528457">
                  <a:extLst>
                    <a:ext uri="{9D8B030D-6E8A-4147-A177-3AD203B41FA5}">
                      <a16:colId xmlns:a16="http://schemas.microsoft.com/office/drawing/2014/main" val="694809626"/>
                    </a:ext>
                  </a:extLst>
                </a:gridCol>
              </a:tblGrid>
              <a:tr h="329905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V2.2</a:t>
                      </a:r>
                    </a:p>
                  </a:txBody>
                  <a:tcPr>
                    <a:solidFill>
                      <a:srgbClr val="F92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V3.0</a:t>
                      </a:r>
                    </a:p>
                  </a:txBody>
                  <a:tcPr>
                    <a:solidFill>
                      <a:srgbClr val="F92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9185728"/>
                  </a:ext>
                </a:extLst>
              </a:tr>
              <a:tr h="439011">
                <a:tc>
                  <a:txBody>
                    <a:bodyPr/>
                    <a:lstStyle/>
                    <a:p>
                      <a:pPr algn="l">
                        <a:buFont typeface="Arial" pitchFamily="34" charset="0"/>
                        <a:buNone/>
                      </a:pPr>
                      <a:r>
                        <a:rPr lang="en-US" sz="1600" b="1" dirty="0">
                          <a:solidFill>
                            <a:schemeClr val="tx1"/>
                          </a:solidFill>
                        </a:rPr>
                        <a:t>SDTM:</a:t>
                      </a:r>
                      <a:br>
                        <a:rPr lang="en-US" sz="1600" dirty="0">
                          <a:solidFill>
                            <a:schemeClr val="tx1"/>
                          </a:solidFill>
                        </a:rPr>
                      </a:br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Model</a:t>
                      </a:r>
                      <a:r>
                        <a:rPr lang="en-US" sz="1600" baseline="0" dirty="0">
                          <a:solidFill>
                            <a:schemeClr val="tx1"/>
                          </a:solidFill>
                        </a:rPr>
                        <a:t> permissible variable added into standard domain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en-GB" sz="1600" b="0" kern="120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Does not appear any more for EPOCH</a:t>
                      </a:r>
                      <a:endParaRPr lang="en-US" sz="1600" b="0" kern="1200" noProof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767504105"/>
                  </a:ext>
                </a:extLst>
              </a:tr>
              <a:tr h="439011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---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en-GB" sz="1600" kern="120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    SD1132: AESER is not ‘Y’</a:t>
                      </a:r>
                      <a:endParaRPr lang="en-US" sz="1600" kern="1200" noProof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147009654"/>
                  </a:ext>
                </a:extLst>
              </a:tr>
              <a:tr h="439011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---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171450" marR="0" lvl="0" indent="-1714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en-US" sz="1600" kern="1200" baseline="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-- date is after RFPENDTC</a:t>
                      </a:r>
                    </a:p>
                    <a:p>
                      <a:pPr marL="171450" marR="0" lvl="0" indent="-1714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en-US" sz="1600" kern="1200" baseline="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EXSTDTC is before RFXSTDTC</a:t>
                      </a:r>
                    </a:p>
                    <a:p>
                      <a:pPr marL="171450" marR="0" lvl="0" indent="-1714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en-US" sz="1600" kern="1200" baseline="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EXSTDTC / EXENDTC / RFXSTDTC is after RFXENDTC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39011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---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171450" marR="0" lvl="0" indent="-1714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GB" sz="1600" b="1" kern="1200" baseline="0" noProof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ADaM</a:t>
                      </a:r>
                      <a:r>
                        <a:rPr lang="en-GB" sz="1600" b="1" kern="1200" baseline="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:</a:t>
                      </a:r>
                      <a:br>
                        <a:rPr lang="en-GB" sz="1600" kern="1200" baseline="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en-GB" sz="1600" kern="1200" baseline="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Traceability rules not executed due to missing DM / AE / EX dataset</a:t>
                      </a:r>
                      <a:endParaRPr lang="en-US" sz="1600" kern="1200" baseline="0" noProof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579060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Pinnacle21 Community Version 3.0</a:t>
            </a:r>
            <a:endParaRPr lang="de-DE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328057"/>
            <a:ext cx="4853441" cy="381000"/>
          </a:xfrm>
        </p:spPr>
        <p:txBody>
          <a:bodyPr>
            <a:normAutofit fontScale="92500" lnSpcReduction="10000"/>
          </a:bodyPr>
          <a:lstStyle/>
          <a:p>
            <a:r>
              <a:rPr lang="de-DE" dirty="0"/>
              <a:t>Possible issues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8199" y="1910959"/>
            <a:ext cx="10713821" cy="4278704"/>
          </a:xfrm>
        </p:spPr>
        <p:txBody>
          <a:bodyPr>
            <a:normAutofit/>
          </a:bodyPr>
          <a:lstStyle/>
          <a:p>
            <a:r>
              <a:rPr lang="de-DE" sz="2400" dirty="0"/>
              <a:t>Using a server-based operating system may cause inaccurate validation results</a:t>
            </a:r>
            <a:br>
              <a:rPr lang="de-DE" sz="2400" dirty="0"/>
            </a:br>
            <a:r>
              <a:rPr lang="de-DE" sz="2400" dirty="0">
                <a:sym typeface="Wingdings" pitchFamily="2" charset="2"/>
              </a:rPr>
              <a:t> what does this mean?</a:t>
            </a:r>
            <a:endParaRPr lang="de-DE" sz="2400" dirty="0"/>
          </a:p>
          <a:p>
            <a:r>
              <a:rPr lang="de-DE" sz="2400" dirty="0" err="1"/>
              <a:t>If</a:t>
            </a:r>
            <a:r>
              <a:rPr lang="de-DE" sz="2400" dirty="0"/>
              <a:t> SNOMED </a:t>
            </a:r>
            <a:r>
              <a:rPr lang="de-DE" sz="2400" dirty="0" err="1"/>
              <a:t>is</a:t>
            </a:r>
            <a:r>
              <a:rPr lang="de-DE" sz="2400" dirty="0"/>
              <a:t> not </a:t>
            </a:r>
            <a:r>
              <a:rPr lang="de-DE" sz="2400" dirty="0" err="1"/>
              <a:t>installed</a:t>
            </a:r>
            <a:r>
              <a:rPr lang="de-DE" sz="2400" dirty="0"/>
              <a:t>, Trial </a:t>
            </a:r>
            <a:r>
              <a:rPr lang="de-DE" sz="2400" dirty="0" err="1"/>
              <a:t>Indication</a:t>
            </a:r>
            <a:r>
              <a:rPr lang="de-DE" sz="2400" dirty="0"/>
              <a:t> </a:t>
            </a:r>
            <a:r>
              <a:rPr lang="de-DE" sz="2400" dirty="0" err="1"/>
              <a:t>and</a:t>
            </a:r>
            <a:r>
              <a:rPr lang="de-DE" sz="2400" dirty="0"/>
              <a:t> Diagnosis Group in TS </a:t>
            </a:r>
            <a:r>
              <a:rPr lang="de-DE" sz="2400" dirty="0" err="1"/>
              <a:t>are</a:t>
            </a:r>
            <a:r>
              <a:rPr lang="de-DE" sz="2400" dirty="0"/>
              <a:t> not </a:t>
            </a:r>
            <a:r>
              <a:rPr lang="de-DE" sz="2400" dirty="0" err="1"/>
              <a:t>checked</a:t>
            </a:r>
            <a:r>
              <a:rPr lang="de-DE" sz="2400" dirty="0"/>
              <a:t>.</a:t>
            </a:r>
          </a:p>
          <a:p>
            <a:r>
              <a:rPr lang="de-DE" sz="2400" dirty="0"/>
              <a:t>Protection of data privacy</a:t>
            </a:r>
          </a:p>
          <a:p>
            <a:r>
              <a:rPr lang="de-DE" sz="2400" dirty="0"/>
              <a:t>???</a:t>
            </a:r>
          </a:p>
          <a:p>
            <a:endParaRPr lang="de-DE" sz="2400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Clinipace 2018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34416-6FAD-9E4E-8A1A-739C6568E51C}" type="slidenum">
              <a:rPr lang="en-US" smtClean="0"/>
              <a:pPr/>
              <a:t>5</a:t>
            </a:fld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Purple Cover">
  <a:themeElements>
    <a:clrScheme name="Clinipa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EC008C"/>
      </a:accent1>
      <a:accent2>
        <a:srgbClr val="5C2C91"/>
      </a:accent2>
      <a:accent3>
        <a:srgbClr val="F68B1F"/>
      </a:accent3>
      <a:accent4>
        <a:srgbClr val="6FC7B6"/>
      </a:accent4>
      <a:accent5>
        <a:srgbClr val="FEC340"/>
      </a:accent5>
      <a:accent6>
        <a:srgbClr val="0099D6"/>
      </a:accent6>
      <a:hlink>
        <a:srgbClr val="0099D6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range Cover">
  <a:themeElements>
    <a:clrScheme name="Clinipa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EC008C"/>
      </a:accent1>
      <a:accent2>
        <a:srgbClr val="5C2C91"/>
      </a:accent2>
      <a:accent3>
        <a:srgbClr val="F68B1F"/>
      </a:accent3>
      <a:accent4>
        <a:srgbClr val="6FC7B6"/>
      </a:accent4>
      <a:accent5>
        <a:srgbClr val="FEC340"/>
      </a:accent5>
      <a:accent6>
        <a:srgbClr val="0099D6"/>
      </a:accent6>
      <a:hlink>
        <a:srgbClr val="0099D6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al Cover">
  <a:themeElements>
    <a:clrScheme name="Clinipa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EC008C"/>
      </a:accent1>
      <a:accent2>
        <a:srgbClr val="5C2C91"/>
      </a:accent2>
      <a:accent3>
        <a:srgbClr val="F68B1F"/>
      </a:accent3>
      <a:accent4>
        <a:srgbClr val="6FC7B6"/>
      </a:accent4>
      <a:accent5>
        <a:srgbClr val="FEC340"/>
      </a:accent5>
      <a:accent6>
        <a:srgbClr val="0099D6"/>
      </a:accent6>
      <a:hlink>
        <a:srgbClr val="0099D6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Blue Cover">
  <a:themeElements>
    <a:clrScheme name="Clinipa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EC008C"/>
      </a:accent1>
      <a:accent2>
        <a:srgbClr val="5C2C91"/>
      </a:accent2>
      <a:accent3>
        <a:srgbClr val="F68B1F"/>
      </a:accent3>
      <a:accent4>
        <a:srgbClr val="6FC7B6"/>
      </a:accent4>
      <a:accent5>
        <a:srgbClr val="FEC340"/>
      </a:accent5>
      <a:accent6>
        <a:srgbClr val="0099D6"/>
      </a:accent6>
      <a:hlink>
        <a:srgbClr val="0099D6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Layout">
  <a:themeElements>
    <a:clrScheme name="Clinipa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EC008C"/>
      </a:accent1>
      <a:accent2>
        <a:srgbClr val="5C2C91"/>
      </a:accent2>
      <a:accent3>
        <a:srgbClr val="F68B1F"/>
      </a:accent3>
      <a:accent4>
        <a:srgbClr val="6FC7B6"/>
      </a:accent4>
      <a:accent5>
        <a:srgbClr val="FEC340"/>
      </a:accent5>
      <a:accent6>
        <a:srgbClr val="0099D6"/>
      </a:accent6>
      <a:hlink>
        <a:srgbClr val="0099D6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Transition">
  <a:themeElements>
    <a:clrScheme name="Clinipa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EC008C"/>
      </a:accent1>
      <a:accent2>
        <a:srgbClr val="5C2C91"/>
      </a:accent2>
      <a:accent3>
        <a:srgbClr val="F68B1F"/>
      </a:accent3>
      <a:accent4>
        <a:srgbClr val="6FC7B6"/>
      </a:accent4>
      <a:accent5>
        <a:srgbClr val="FEC340"/>
      </a:accent5>
      <a:accent6>
        <a:srgbClr val="0099D6"/>
      </a:accent6>
      <a:hlink>
        <a:srgbClr val="0099D6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108</Words>
  <Application>Microsoft Office PowerPoint</Application>
  <PresentationFormat>Widescreen</PresentationFormat>
  <Paragraphs>36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6</vt:i4>
      </vt:variant>
      <vt:variant>
        <vt:lpstr>Slide Titles</vt:lpstr>
      </vt:variant>
      <vt:variant>
        <vt:i4>5</vt:i4>
      </vt:variant>
    </vt:vector>
  </HeadingPairs>
  <TitlesOfParts>
    <vt:vector size="17" baseType="lpstr">
      <vt:lpstr>Arial</vt:lpstr>
      <vt:lpstr>ArialUnicodeMS</vt:lpstr>
      <vt:lpstr>Calibri</vt:lpstr>
      <vt:lpstr>Calibri Light</vt:lpstr>
      <vt:lpstr>Helvetica</vt:lpstr>
      <vt:lpstr>Wingdings</vt:lpstr>
      <vt:lpstr>Purple Cover</vt:lpstr>
      <vt:lpstr>Orange Cover</vt:lpstr>
      <vt:lpstr>Teal Cover</vt:lpstr>
      <vt:lpstr>Blue Cover</vt:lpstr>
      <vt:lpstr>Layout</vt:lpstr>
      <vt:lpstr>Transition</vt:lpstr>
      <vt:lpstr>Pinnacle21</vt:lpstr>
      <vt:lpstr>Pinnacle21 Community Version 3.0</vt:lpstr>
      <vt:lpstr>Pinnacle21 Community Version 3.0</vt:lpstr>
      <vt:lpstr>Pinnacle21 Community Version 3.0</vt:lpstr>
      <vt:lpstr>Pinnacle21 Community Version 3.0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Tim Karges</dc:creator>
  <cp:lastModifiedBy>Eisberg, Anita</cp:lastModifiedBy>
  <cp:revision>106</cp:revision>
  <cp:lastPrinted>2019-09-23T06:23:18Z</cp:lastPrinted>
  <dcterms:created xsi:type="dcterms:W3CDTF">2018-05-03T13:59:28Z</dcterms:created>
  <dcterms:modified xsi:type="dcterms:W3CDTF">2019-09-23T06:24:18Z</dcterms:modified>
</cp:coreProperties>
</file>