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76" r:id="rId2"/>
    <p:sldId id="372" r:id="rId3"/>
    <p:sldId id="375" r:id="rId4"/>
    <p:sldId id="398" r:id="rId5"/>
    <p:sldId id="376" r:id="rId6"/>
    <p:sldId id="399" r:id="rId7"/>
    <p:sldId id="400" r:id="rId8"/>
    <p:sldId id="401" r:id="rId9"/>
    <p:sldId id="403" r:id="rId10"/>
    <p:sldId id="402" r:id="rId11"/>
    <p:sldId id="404" r:id="rId12"/>
    <p:sldId id="405" r:id="rId13"/>
    <p:sldId id="406" r:id="rId14"/>
    <p:sldId id="407" r:id="rId15"/>
    <p:sldId id="408" r:id="rId16"/>
    <p:sldId id="418" r:id="rId17"/>
    <p:sldId id="419" r:id="rId18"/>
    <p:sldId id="385" r:id="rId19"/>
    <p:sldId id="409" r:id="rId20"/>
    <p:sldId id="413" r:id="rId21"/>
    <p:sldId id="410" r:id="rId22"/>
    <p:sldId id="412" r:id="rId23"/>
    <p:sldId id="411" r:id="rId24"/>
    <p:sldId id="414" r:id="rId25"/>
    <p:sldId id="415" r:id="rId26"/>
    <p:sldId id="425" r:id="rId27"/>
    <p:sldId id="423" r:id="rId28"/>
    <p:sldId id="424" r:id="rId29"/>
    <p:sldId id="420" r:id="rId30"/>
    <p:sldId id="421" r:id="rId31"/>
    <p:sldId id="422" r:id="rId32"/>
    <p:sldId id="426" r:id="rId33"/>
  </p:sldIdLst>
  <p:sldSz cx="9144000" cy="6858000" type="screen4x3"/>
  <p:notesSz cx="6761163" cy="9942513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9" autoAdjust="0"/>
  </p:normalViewPr>
  <p:slideViewPr>
    <p:cSldViewPr snapToGrid="0" snapToObjects="1">
      <p:cViewPr varScale="1">
        <p:scale>
          <a:sx n="68" d="100"/>
          <a:sy n="68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09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30618" cy="4991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28986" y="2"/>
            <a:ext cx="2930617" cy="4991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101AD-4CA1-432E-A8E6-9B4493E9E33B}" type="datetimeFigureOut">
              <a:rPr lang="en-US" smtClean="0"/>
              <a:t>10/26/2017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43352"/>
            <a:ext cx="2930618" cy="4991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28986" y="9443352"/>
            <a:ext cx="2930617" cy="4991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AF325A-484D-4182-B3E4-93E8628454A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06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29837" cy="49712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29762" y="0"/>
            <a:ext cx="2929837" cy="49712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1F232EEC-EA15-49A0-A191-981050A0F3F1}" type="datetimeFigureOut">
              <a:rPr lang="it-IT" smtClean="0"/>
              <a:t>26/10/2017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8875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43662"/>
            <a:ext cx="2929837" cy="497126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29762" y="9443662"/>
            <a:ext cx="2929837" cy="497126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E043AA38-761B-4587-9CDA-A13D748B2BC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388787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3AA38-761B-4587-9CDA-A13D748B2BCD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70325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3AA38-761B-4587-9CDA-A13D748B2BCD}" type="slidenum">
              <a:rPr lang="it-IT" smtClean="0"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741192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3AA38-761B-4587-9CDA-A13D748B2BCD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937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205"/>
          <a:stretch/>
        </p:blipFill>
        <p:spPr>
          <a:xfrm>
            <a:off x="1987562" y="0"/>
            <a:ext cx="7182564" cy="6858000"/>
          </a:xfrm>
          <a:prstGeom prst="rect">
            <a:avLst/>
          </a:prstGeom>
        </p:spPr>
      </p:pic>
      <p:pic>
        <p:nvPicPr>
          <p:cNvPr id="9" name="Immagin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177554" y="0"/>
            <a:ext cx="9347679" cy="685800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223222" y="682326"/>
            <a:ext cx="7772400" cy="1470025"/>
          </a:xfrm>
        </p:spPr>
        <p:txBody>
          <a:bodyPr/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24EBC5-9B99-49FF-B063-B17F5E5B5CA0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8012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8C4B71-CC82-464A-94FD-6F45D630A0AC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79628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DD9ECF-ABA2-4842-911E-5226D2FBFD8F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3375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85C474-2F9F-4927-9D95-7BFF54F10448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8246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AA845-EA1E-43FA-A5DE-36477E9B7363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4394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2129F4-5078-4B7C-8F86-D94C949346F6}" type="datetime1">
              <a:rPr lang="it-IT" smtClean="0"/>
              <a:t>26/10/2017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07176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8ABCC-43F9-4D7A-BEF4-07E572E13489}" type="datetime1">
              <a:rPr lang="it-IT" smtClean="0"/>
              <a:t>26/10/2017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1432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DBC4-74A2-4721-8913-359ACBE20710}" type="datetime1">
              <a:rPr lang="it-IT" smtClean="0"/>
              <a:t>26/10/2017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7200" y="729648"/>
            <a:ext cx="8229600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22451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73FC2-597B-4A96-9D3F-21B081A4639A}" type="datetime1">
              <a:rPr lang="it-IT" smtClean="0"/>
              <a:t>26/10/2017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243274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52077-E448-45FB-A13D-CE86EAA583C5}" type="datetime1">
              <a:rPr lang="it-IT" smtClean="0"/>
              <a:t>26/10/2017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199" y="1411713"/>
            <a:ext cx="3008313" cy="0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29637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15050"/>
            <a:ext cx="9144000" cy="742950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AD03D0-5CB2-4301-8D63-5A87E0DEF9C6}" type="datetime1">
              <a:rPr lang="it-IT" smtClean="0"/>
              <a:t>26/10/2017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63033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501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dirty="0"/>
              <a:t>Fare clic per modificare stile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gli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48D614-E4AF-475E-8652-5D7D56A9AAC5}" type="datetime1">
              <a:rPr lang="it-IT" smtClean="0"/>
              <a:t>26/10/2017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B6FF7A-00D3-354C-9766-672867223838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90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Tx/>
        <a:buBlip>
          <a:blip r:embed="rId13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Tx/>
        <a:buBlip>
          <a:blip r:embed="rId13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Tx/>
        <a:buBlip>
          <a:blip r:embed="rId13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husewiki.org/wiki/index.php?title=Analysis_Data_Reviewer%27s_Guide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17094" y="136478"/>
            <a:ext cx="7166782" cy="3292521"/>
          </a:xfrm>
        </p:spPr>
        <p:txBody>
          <a:bodyPr>
            <a:noAutofit/>
          </a:bodyPr>
          <a:lstStyle/>
          <a:p>
            <a:pPr>
              <a:lnSpc>
                <a:spcPct val="90000"/>
              </a:lnSpc>
            </a:pPr>
            <a:r>
              <a:rPr lang="en-US" sz="2800" dirty="0"/>
              <a:t>Introduction to </a:t>
            </a:r>
            <a:r>
              <a:rPr lang="en-US" sz="2800" dirty="0" err="1"/>
              <a:t>ADaM</a:t>
            </a:r>
            <a:r>
              <a:rPr lang="en-US" sz="2800" dirty="0"/>
              <a:t>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and “What’s new” in </a:t>
            </a:r>
            <a:r>
              <a:rPr lang="en-US" sz="2800" dirty="0" err="1" smtClean="0"/>
              <a:t>ADaM</a:t>
            </a:r>
            <a:r>
              <a:rPr lang="en-US" sz="2800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Italian CDISC UN Day - Milan 27</a:t>
            </a:r>
            <a:r>
              <a:rPr lang="en-GB" baseline="30000" dirty="0" smtClean="0"/>
              <a:t>th</a:t>
            </a:r>
            <a:r>
              <a:rPr lang="en-GB" dirty="0" smtClean="0"/>
              <a:t> October 2017</a:t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 smtClean="0"/>
              <a:t>Silvia Faini</a:t>
            </a:r>
            <a:br>
              <a:rPr lang="en-GB" dirty="0" smtClean="0"/>
            </a:br>
            <a:r>
              <a:rPr lang="en-GB" dirty="0" smtClean="0"/>
              <a:t>Principal Statistical Programmer</a:t>
            </a:r>
            <a:br>
              <a:rPr lang="en-GB" dirty="0" smtClean="0"/>
            </a:br>
            <a:r>
              <a:rPr lang="en-GB" dirty="0" smtClean="0"/>
              <a:t>CROS NT - Verona</a:t>
            </a:r>
            <a:endParaRPr lang="it-IT" sz="2000" dirty="0">
              <a:solidFill>
                <a:schemeClr val="accent5">
                  <a:lumMod val="20000"/>
                  <a:lumOff val="80000"/>
                </a:schemeClr>
              </a:solidFill>
              <a:cs typeface="PT Sans Caption"/>
            </a:endParaRPr>
          </a:p>
        </p:txBody>
      </p:sp>
      <p:sp>
        <p:nvSpPr>
          <p:cNvPr id="6" name="Titolo 1"/>
          <p:cNvSpPr txBox="1">
            <a:spLocks/>
          </p:cNvSpPr>
          <p:nvPr/>
        </p:nvSpPr>
        <p:spPr>
          <a:xfrm>
            <a:off x="117094" y="2121849"/>
            <a:ext cx="7166782" cy="13071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it-IT" sz="4000" b="1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4000" b="1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endParaRPr lang="it-IT" sz="4000" b="1" dirty="0" smtClean="0">
              <a:solidFill>
                <a:schemeClr val="bg1">
                  <a:lumMod val="85000"/>
                </a:schemeClr>
              </a:solidFill>
              <a:cs typeface="PT Sans Caption"/>
            </a:endParaRPr>
          </a:p>
          <a:p>
            <a:pPr algn="l">
              <a:lnSpc>
                <a:spcPct val="90000"/>
              </a:lnSpc>
            </a:pPr>
            <a:r>
              <a:rPr lang="it-IT" sz="40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40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r>
              <a:rPr lang="it-IT" sz="32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  <a:t/>
            </a:r>
            <a:br>
              <a:rPr lang="it-IT" sz="3200" dirty="0" smtClean="0">
                <a:solidFill>
                  <a:schemeClr val="bg1">
                    <a:lumMod val="85000"/>
                  </a:schemeClr>
                </a:solidFill>
                <a:cs typeface="PT Sans Caption"/>
              </a:rPr>
            </a:br>
            <a:endParaRPr lang="it-IT" sz="3200" dirty="0" smtClean="0">
              <a:solidFill>
                <a:schemeClr val="bg1">
                  <a:lumMod val="85000"/>
                </a:schemeClr>
              </a:solidFill>
              <a:cs typeface="PT Sans Caption"/>
            </a:endParaRPr>
          </a:p>
          <a:p>
            <a:pPr algn="l">
              <a:lnSpc>
                <a:spcPct val="90000"/>
              </a:lnSpc>
            </a:pPr>
            <a:endParaRPr lang="it-IT" sz="2000" dirty="0">
              <a:solidFill>
                <a:schemeClr val="accent5">
                  <a:lumMod val="20000"/>
                  <a:lumOff val="80000"/>
                </a:schemeClr>
              </a:solidFill>
              <a:cs typeface="PT Sans Caption"/>
            </a:endParaRPr>
          </a:p>
        </p:txBody>
      </p:sp>
    </p:spTree>
    <p:extLst>
      <p:ext uri="{BB962C8B-B14F-4D97-AF65-F5344CB8AC3E}">
        <p14:creationId xmlns:p14="http://schemas.microsoft.com/office/powerpoint/2010/main" val="299985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7266" y="857131"/>
            <a:ext cx="7059168" cy="5205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33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66750" y="1094412"/>
            <a:ext cx="781050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76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467339"/>
            <a:ext cx="8229600" cy="3044764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2169994" y="2101749"/>
            <a:ext cx="1091822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arrotondato 7"/>
          <p:cNvSpPr/>
          <p:nvPr/>
        </p:nvSpPr>
        <p:spPr>
          <a:xfrm>
            <a:off x="511792" y="1869737"/>
            <a:ext cx="1112293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94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25440" y="1087579"/>
            <a:ext cx="8229600" cy="4022653"/>
          </a:xfrm>
          <a:prstGeom prst="rect">
            <a:avLst/>
          </a:prstGeom>
        </p:spPr>
      </p:pic>
      <p:sp>
        <p:nvSpPr>
          <p:cNvPr id="7" name="Rettangolo arrotondato 6"/>
          <p:cNvSpPr>
            <a:spLocks noChangeAspect="1"/>
          </p:cNvSpPr>
          <p:nvPr/>
        </p:nvSpPr>
        <p:spPr>
          <a:xfrm>
            <a:off x="580032" y="1460300"/>
            <a:ext cx="978000" cy="20400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asellaDiTesto 7"/>
          <p:cNvSpPr txBox="1"/>
          <p:nvPr/>
        </p:nvSpPr>
        <p:spPr>
          <a:xfrm>
            <a:off x="113687" y="3098905"/>
            <a:ext cx="1774209" cy="646331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Analysis </a:t>
            </a:r>
            <a:r>
              <a:rPr lang="it-IT" dirty="0" err="1" smtClean="0">
                <a:solidFill>
                  <a:srgbClr val="0070C0"/>
                </a:solidFill>
              </a:rPr>
              <a:t>variable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metadata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Parentesi graffa aperta 8"/>
          <p:cNvSpPr/>
          <p:nvPr/>
        </p:nvSpPr>
        <p:spPr>
          <a:xfrm>
            <a:off x="1915192" y="1548652"/>
            <a:ext cx="343513" cy="356158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2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24714"/>
            <a:ext cx="8229600" cy="3839198"/>
          </a:xfrm>
          <a:prstGeom prst="rect">
            <a:avLst/>
          </a:prstGeom>
        </p:spPr>
      </p:pic>
      <p:sp>
        <p:nvSpPr>
          <p:cNvPr id="7" name="Rettangolo arrotondato 6"/>
          <p:cNvSpPr>
            <a:spLocks noChangeAspect="1"/>
          </p:cNvSpPr>
          <p:nvPr/>
        </p:nvSpPr>
        <p:spPr>
          <a:xfrm>
            <a:off x="511792" y="1555837"/>
            <a:ext cx="964254" cy="201133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arrotondato 7"/>
          <p:cNvSpPr/>
          <p:nvPr/>
        </p:nvSpPr>
        <p:spPr>
          <a:xfrm>
            <a:off x="593680" y="1828793"/>
            <a:ext cx="1112293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2135878" y="1078165"/>
            <a:ext cx="1112293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CasellaDiTesto 9"/>
          <p:cNvSpPr txBox="1"/>
          <p:nvPr/>
        </p:nvSpPr>
        <p:spPr>
          <a:xfrm>
            <a:off x="3541601" y="1009505"/>
            <a:ext cx="2770496" cy="369332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70C0"/>
                </a:solidFill>
              </a:rPr>
              <a:t>Analysis </a:t>
            </a:r>
            <a:r>
              <a:rPr lang="it-IT" dirty="0" err="1" smtClean="0">
                <a:solidFill>
                  <a:srgbClr val="0070C0"/>
                </a:solidFill>
              </a:rPr>
              <a:t>variable</a:t>
            </a:r>
            <a:r>
              <a:rPr lang="it-IT" dirty="0" smtClean="0">
                <a:solidFill>
                  <a:srgbClr val="0070C0"/>
                </a:solidFill>
              </a:rPr>
              <a:t> </a:t>
            </a:r>
            <a:r>
              <a:rPr lang="it-IT" dirty="0" err="1" smtClean="0">
                <a:solidFill>
                  <a:srgbClr val="0070C0"/>
                </a:solidFill>
              </a:rPr>
              <a:t>metadata</a:t>
            </a: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9888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2407" y="914834"/>
            <a:ext cx="8719185" cy="492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27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953" y="1057201"/>
            <a:ext cx="8949690" cy="3579876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184247" y="1501241"/>
            <a:ext cx="1671849" cy="382149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73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124" y="1128509"/>
            <a:ext cx="9011412" cy="4255389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184247" y="1637732"/>
            <a:ext cx="1671849" cy="17742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43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References</a:t>
            </a:r>
            <a:endParaRPr lang="en-US" sz="36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6944718"/>
              </p:ext>
            </p:extLst>
          </p:nvPr>
        </p:nvGraphicFramePr>
        <p:xfrm>
          <a:off x="526986" y="1286302"/>
          <a:ext cx="8090028" cy="41486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39040"/>
                <a:gridCol w="1550988"/>
              </a:tblGrid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Document</a:t>
                      </a:r>
                      <a:r>
                        <a:rPr lang="en-US" sz="1800" b="0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endParaRPr lang="en-US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 Published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Analysis Data Model (</a:t>
                      </a:r>
                      <a:r>
                        <a:rPr lang="en-US" sz="1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) v2.1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December 2009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Analysis Data Model Implementation Guide (</a:t>
                      </a:r>
                      <a:r>
                        <a:rPr lang="en-US" sz="18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ADaMIG</a:t>
                      </a:r>
                      <a:r>
                        <a:rPr lang="en-US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) </a:t>
                      </a:r>
                      <a:r>
                        <a:rPr lang="en-US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v1.1*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February 2016 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Examples in Commonly Used Statistical Analysis Methods v1.0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December 2011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The </a:t>
                      </a:r>
                      <a:r>
                        <a:rPr lang="en-US" sz="1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Basic Data Structure for Time-to-Event Analyses v1.0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May 2012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Data Structure for Adverse Event Analysis v1.0</a:t>
                      </a:r>
                      <a:r>
                        <a:rPr lang="en-US" sz="18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endParaRPr lang="en-US" sz="1800" b="0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May 2012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1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1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Structure for Occurrence Data (OCCDS) </a:t>
                      </a:r>
                      <a:r>
                        <a:rPr lang="en-US" sz="1800" b="1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v1.0</a:t>
                      </a:r>
                      <a:endParaRPr lang="en-US" sz="1800" b="1" i="0" u="none" strike="noStrike" dirty="0">
                        <a:solidFill>
                          <a:srgbClr val="00206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February 2016 </a:t>
                      </a:r>
                    </a:p>
                  </a:txBody>
                  <a:tcPr marL="9525" marR="9525" marT="9525" marB="0" anchor="ctr"/>
                </a:tc>
              </a:tr>
              <a:tr h="389416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CDISC </a:t>
                      </a:r>
                      <a:r>
                        <a:rPr lang="en-US" sz="1800" b="0" i="0" u="none" strike="noStrike" dirty="0" err="1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</a:t>
                      </a:r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Validation Checks v1.3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March 2015</a:t>
                      </a:r>
                    </a:p>
                  </a:txBody>
                  <a:tcPr marL="9525" marR="9525" marT="9525" marB="0" anchor="ctr"/>
                </a:tc>
              </a:tr>
              <a:tr h="298063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Define-XML v2.0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March 2013</a:t>
                      </a:r>
                    </a:p>
                  </a:txBody>
                  <a:tcPr marL="9525" marR="9525" marT="9525" marB="0" anchor="ctr"/>
                </a:tc>
              </a:tr>
              <a:tr h="36000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Analysis Results Metadata Specification for Define-XML Version 2 v1.0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8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January 2015</a:t>
                      </a:r>
                    </a:p>
                  </a:txBody>
                  <a:tcPr marL="9525" marR="9525" marT="9525" marB="0" anchor="ctr"/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*Enhancement</a:t>
                      </a:r>
                      <a:r>
                        <a:rPr lang="en-US" sz="1200" b="0" i="0" u="none" strike="noStrike" baseline="0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of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200" b="0" i="0" u="none" strike="noStrike" dirty="0" err="1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ADaMIG</a:t>
                      </a:r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 v1.0</a:t>
                      </a:r>
                    </a:p>
                    <a:p>
                      <a:pPr algn="l" rtl="0" fontAlgn="ctr"/>
                      <a:r>
                        <a:rPr lang="en-US" sz="1200" b="0" i="0" u="none" strike="noStrike" dirty="0" smtClean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**</a:t>
                      </a:r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Superseded by OCCDS v1.0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200" b="0" i="0" u="none" strike="noStrike" dirty="0">
                          <a:solidFill>
                            <a:srgbClr val="00206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3643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Implementation 1/2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80681"/>
            <a:ext cx="8229600" cy="509257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Analysis datasets must: </a:t>
            </a:r>
            <a:endParaRPr lang="en-US" dirty="0" smtClean="0"/>
          </a:p>
          <a:p>
            <a:pPr lvl="1"/>
            <a:r>
              <a:rPr lang="en-US" dirty="0" smtClean="0"/>
              <a:t>include </a:t>
            </a:r>
            <a:r>
              <a:rPr lang="en-US" dirty="0"/>
              <a:t>a subject-level analysis dataset named “ADSL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consist </a:t>
            </a:r>
            <a:r>
              <a:rPr lang="en-US" dirty="0"/>
              <a:t>of the optimum number of analysis datasets needed and have enough self-sufficiency to allow analysis and review with little or no additional programming or data processing </a:t>
            </a:r>
            <a:endParaRPr lang="en-US" dirty="0" smtClean="0"/>
          </a:p>
          <a:p>
            <a:pPr lvl="1"/>
            <a:r>
              <a:rPr lang="en-US" dirty="0" smtClean="0"/>
              <a:t>be </a:t>
            </a:r>
            <a:r>
              <a:rPr lang="en-US" dirty="0"/>
              <a:t>named using the convention “</a:t>
            </a:r>
            <a:r>
              <a:rPr lang="en-US" dirty="0" err="1"/>
              <a:t>ADxxxxxx</a:t>
            </a:r>
            <a:r>
              <a:rPr lang="en-US" dirty="0"/>
              <a:t>” 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 err="1"/>
              <a:t>ADaM</a:t>
            </a:r>
            <a:r>
              <a:rPr lang="en-US" dirty="0"/>
              <a:t> standard variable names and naming conventions when available </a:t>
            </a:r>
            <a:endParaRPr lang="en-US" dirty="0" smtClean="0"/>
          </a:p>
          <a:p>
            <a:pPr lvl="1"/>
            <a:r>
              <a:rPr lang="en-US" dirty="0" smtClean="0"/>
              <a:t>maintain </a:t>
            </a:r>
            <a:r>
              <a:rPr lang="en-US" dirty="0"/>
              <a:t>the values and attributes of SDTM variables if copied into analysis datasets without renaming (i.e., adhere to the “same name, same meaning, same values” principle of </a:t>
            </a:r>
            <a:r>
              <a:rPr lang="en-US" dirty="0" smtClean="0"/>
              <a:t>harmonization)</a:t>
            </a:r>
          </a:p>
          <a:p>
            <a:pPr lvl="1"/>
            <a:r>
              <a:rPr lang="en-US" dirty="0" smtClean="0"/>
              <a:t>apply </a:t>
            </a:r>
            <a:r>
              <a:rPr lang="en-US" dirty="0"/>
              <a:t>naming conventions for datasets and variables consistently </a:t>
            </a:r>
            <a:r>
              <a:rPr lang="en-US" dirty="0">
                <a:solidFill>
                  <a:srgbClr val="0070C0"/>
                </a:solidFill>
              </a:rPr>
              <a:t>across studies </a:t>
            </a:r>
            <a:r>
              <a:rPr lang="en-US" dirty="0"/>
              <a:t>within a given submission and </a:t>
            </a:r>
            <a:r>
              <a:rPr lang="en-US" dirty="0">
                <a:solidFill>
                  <a:srgbClr val="0070C0"/>
                </a:solidFill>
              </a:rPr>
              <a:t>across multiple submissions</a:t>
            </a:r>
            <a:r>
              <a:rPr lang="en-US" dirty="0"/>
              <a:t> for a product</a:t>
            </a:r>
          </a:p>
        </p:txBody>
      </p:sp>
    </p:spTree>
    <p:extLst>
      <p:ext uri="{BB962C8B-B14F-4D97-AF65-F5344CB8AC3E}">
        <p14:creationId xmlns:p14="http://schemas.microsoft.com/office/powerpoint/2010/main" val="38449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ADaM</a:t>
            </a:r>
            <a:r>
              <a:rPr lang="en-GB" dirty="0" smtClean="0"/>
              <a:t> Purpose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901" y="1108881"/>
            <a:ext cx="8772099" cy="45685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Why are standards needed</a:t>
            </a:r>
            <a:r>
              <a:rPr lang="en-US" dirty="0"/>
              <a:t> in analysis </a:t>
            </a:r>
            <a:r>
              <a:rPr lang="en-US" dirty="0" smtClean="0"/>
              <a:t>datasets?</a:t>
            </a:r>
          </a:p>
          <a:p>
            <a:pPr lvl="1"/>
            <a:r>
              <a:rPr lang="en-US" dirty="0" smtClean="0"/>
              <a:t>support an efficient generation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llow analysis replication</a:t>
            </a:r>
          </a:p>
          <a:p>
            <a:pPr lvl="1"/>
            <a:r>
              <a:rPr lang="en-US" dirty="0" smtClean="0"/>
              <a:t>support the review </a:t>
            </a:r>
            <a:r>
              <a:rPr lang="en-US" dirty="0"/>
              <a:t>of analysis </a:t>
            </a:r>
            <a:r>
              <a:rPr lang="en-US" dirty="0" smtClean="0"/>
              <a:t>results</a:t>
            </a:r>
            <a:endParaRPr lang="en-US" dirty="0"/>
          </a:p>
          <a:p>
            <a:r>
              <a:rPr lang="en-US" dirty="0" smtClean="0"/>
              <a:t>This is the aim of CDISC </a:t>
            </a:r>
            <a:r>
              <a:rPr lang="en-US" dirty="0" smtClean="0">
                <a:solidFill>
                  <a:srgbClr val="0070C0"/>
                </a:solidFill>
              </a:rPr>
              <a:t>A</a:t>
            </a:r>
            <a:r>
              <a:rPr lang="en-US" dirty="0" smtClean="0"/>
              <a:t>nalysis </a:t>
            </a:r>
            <a:r>
              <a:rPr lang="en-US" dirty="0" smtClean="0">
                <a:solidFill>
                  <a:srgbClr val="0070C0"/>
                </a:solidFill>
              </a:rPr>
              <a:t>Da</a:t>
            </a:r>
            <a:r>
              <a:rPr lang="en-US" dirty="0" smtClean="0"/>
              <a:t>ta </a:t>
            </a:r>
            <a:r>
              <a:rPr lang="en-US" dirty="0" smtClean="0">
                <a:solidFill>
                  <a:srgbClr val="0070C0"/>
                </a:solidFill>
              </a:rPr>
              <a:t>M</a:t>
            </a:r>
            <a:r>
              <a:rPr lang="en-US" dirty="0" smtClean="0"/>
              <a:t>odel (</a:t>
            </a:r>
            <a:r>
              <a:rPr lang="en-US" dirty="0" err="1" smtClean="0"/>
              <a:t>ADaM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provide a </a:t>
            </a:r>
            <a:r>
              <a:rPr lang="en-US" dirty="0"/>
              <a:t>framework to </a:t>
            </a:r>
            <a:r>
              <a:rPr lang="en-US" dirty="0">
                <a:solidFill>
                  <a:srgbClr val="0070C0"/>
                </a:solidFill>
              </a:rPr>
              <a:t>statistical programmers and statisticians</a:t>
            </a:r>
            <a:r>
              <a:rPr lang="en-US" dirty="0"/>
              <a:t> that enables analysis of the </a:t>
            </a:r>
            <a:r>
              <a:rPr lang="en-US" dirty="0" smtClean="0"/>
              <a:t>data;</a:t>
            </a:r>
          </a:p>
          <a:p>
            <a:pPr lvl="1"/>
            <a:r>
              <a:rPr lang="en-US" dirty="0" smtClean="0"/>
              <a:t>allowing </a:t>
            </a:r>
            <a:r>
              <a:rPr lang="en-US" dirty="0">
                <a:solidFill>
                  <a:srgbClr val="0070C0"/>
                </a:solidFill>
              </a:rPr>
              <a:t>reviewers and other recipients </a:t>
            </a:r>
            <a:r>
              <a:rPr lang="en-US" dirty="0"/>
              <a:t>of the data to have a clear understanding of the data’s lineage from collection to analysis to </a:t>
            </a:r>
            <a:r>
              <a:rPr lang="en-US" dirty="0" smtClean="0"/>
              <a:t>results.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893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/>
              <a:t>ADaM</a:t>
            </a:r>
            <a:r>
              <a:rPr lang="en-GB" sz="3600" dirty="0"/>
              <a:t> Implementation </a:t>
            </a:r>
            <a:r>
              <a:rPr lang="en-GB" sz="3600" dirty="0" smtClean="0"/>
              <a:t>2/2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31458"/>
            <a:ext cx="8229600" cy="4827897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From </a:t>
            </a:r>
            <a:r>
              <a:rPr lang="en-GB" dirty="0" err="1" smtClean="0"/>
              <a:t>ADaMIG</a:t>
            </a:r>
            <a:r>
              <a:rPr lang="en-GB" dirty="0" smtClean="0"/>
              <a:t> </a:t>
            </a:r>
            <a:r>
              <a:rPr lang="en-GB" dirty="0"/>
              <a:t>v1.1 and OCCDS </a:t>
            </a:r>
            <a:r>
              <a:rPr lang="en-GB" dirty="0" smtClean="0"/>
              <a:t>v1.0 there are 3 defined structures</a:t>
            </a:r>
            <a:endParaRPr lang="en-US" dirty="0" smtClean="0"/>
          </a:p>
          <a:p>
            <a:r>
              <a:rPr lang="en-US" dirty="0" smtClean="0"/>
              <a:t>Subject </a:t>
            </a:r>
            <a:r>
              <a:rPr lang="en-US" dirty="0"/>
              <a:t>Level Structure (ADSL)</a:t>
            </a:r>
          </a:p>
          <a:p>
            <a:pPr lvl="1"/>
            <a:r>
              <a:rPr lang="en-US" dirty="0" smtClean="0"/>
              <a:t>Reserved </a:t>
            </a:r>
            <a:r>
              <a:rPr lang="en-US" dirty="0"/>
              <a:t>dataset name ‘ADSL’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record per subject, regardless of study design</a:t>
            </a:r>
          </a:p>
          <a:p>
            <a:r>
              <a:rPr lang="en-US" dirty="0" smtClean="0"/>
              <a:t>Basic </a:t>
            </a:r>
            <a:r>
              <a:rPr lang="en-US" dirty="0"/>
              <a:t>Data Structure (BDS)</a:t>
            </a:r>
          </a:p>
          <a:p>
            <a:pPr lvl="1"/>
            <a:r>
              <a:rPr lang="en-US" dirty="0" smtClean="0"/>
              <a:t>Designed </a:t>
            </a:r>
            <a:r>
              <a:rPr lang="en-US" dirty="0"/>
              <a:t>with the majority of analysis files in mind</a:t>
            </a:r>
          </a:p>
          <a:p>
            <a:pPr lvl="1"/>
            <a:r>
              <a:rPr lang="en-US" dirty="0" smtClean="0"/>
              <a:t>One </a:t>
            </a:r>
            <a:r>
              <a:rPr lang="en-US" dirty="0"/>
              <a:t>or more records per subject per analysis parameter, per analysis time point (if applicable)</a:t>
            </a:r>
          </a:p>
          <a:p>
            <a:r>
              <a:rPr lang="en-US" dirty="0" smtClean="0"/>
              <a:t>Occurrence </a:t>
            </a:r>
            <a:r>
              <a:rPr lang="en-US" dirty="0"/>
              <a:t>Data Structure (OCCDS)</a:t>
            </a:r>
          </a:p>
          <a:p>
            <a:pPr lvl="1"/>
            <a:r>
              <a:rPr lang="en-US" dirty="0" smtClean="0"/>
              <a:t>Designed </a:t>
            </a:r>
            <a:r>
              <a:rPr lang="en-US" dirty="0"/>
              <a:t>specifically for counting occurrences</a:t>
            </a:r>
          </a:p>
          <a:p>
            <a:pPr lvl="1"/>
            <a:r>
              <a:rPr lang="en-US" dirty="0" smtClean="0"/>
              <a:t>More </a:t>
            </a:r>
            <a:r>
              <a:rPr lang="en-US" dirty="0"/>
              <a:t>general version of the old ADAE document</a:t>
            </a:r>
          </a:p>
        </p:txBody>
      </p:sp>
    </p:spTree>
    <p:extLst>
      <p:ext uri="{BB962C8B-B14F-4D97-AF65-F5344CB8AC3E}">
        <p14:creationId xmlns:p14="http://schemas.microsoft.com/office/powerpoint/2010/main" val="3751520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ADSL 1/2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31458"/>
            <a:ext cx="8229600" cy="5169091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ADSL contains </a:t>
            </a:r>
            <a:r>
              <a:rPr lang="en-US" dirty="0" smtClean="0">
                <a:solidFill>
                  <a:srgbClr val="0070C0"/>
                </a:solidFill>
              </a:rPr>
              <a:t>required variables </a:t>
            </a:r>
            <a:r>
              <a:rPr lang="en-US" dirty="0"/>
              <a:t>such as subject-level population flags, planned and actual treatment variables, demographic information, randomization factors, subgrouping variables, and important dates. </a:t>
            </a:r>
            <a:endParaRPr lang="en-US" dirty="0" smtClean="0"/>
          </a:p>
          <a:p>
            <a:r>
              <a:rPr lang="en-US" dirty="0" smtClean="0"/>
              <a:t>ADSL </a:t>
            </a:r>
            <a:r>
              <a:rPr lang="en-US" dirty="0"/>
              <a:t>contains </a:t>
            </a:r>
            <a:r>
              <a:rPr lang="en-US" dirty="0" smtClean="0"/>
              <a:t>also </a:t>
            </a:r>
            <a:r>
              <a:rPr lang="en-US" dirty="0" smtClean="0">
                <a:solidFill>
                  <a:srgbClr val="0070C0"/>
                </a:solidFill>
              </a:rPr>
              <a:t>other </a:t>
            </a:r>
            <a:r>
              <a:rPr lang="en-US" dirty="0">
                <a:solidFill>
                  <a:srgbClr val="0070C0"/>
                </a:solidFill>
              </a:rPr>
              <a:t>subject-level variables </a:t>
            </a:r>
            <a:r>
              <a:rPr lang="en-US" dirty="0"/>
              <a:t>that are important in describing a subject’s experience in the trial, e.g.: </a:t>
            </a:r>
            <a:r>
              <a:rPr lang="en-US" dirty="0" smtClean="0"/>
              <a:t>Baseline characteristics, Numeric equivalents </a:t>
            </a:r>
            <a:r>
              <a:rPr lang="en-US" dirty="0"/>
              <a:t>of </a:t>
            </a:r>
            <a:r>
              <a:rPr lang="en-US" dirty="0" smtClean="0"/>
              <a:t>flags, Stratification variables, Treatment </a:t>
            </a:r>
            <a:r>
              <a:rPr lang="en-US" dirty="0"/>
              <a:t>duration and compliance </a:t>
            </a:r>
            <a:r>
              <a:rPr lang="en-US" dirty="0" smtClean="0"/>
              <a:t>variables, Other </a:t>
            </a:r>
            <a:r>
              <a:rPr lang="en-US" dirty="0"/>
              <a:t>key visit dates and </a:t>
            </a:r>
            <a:r>
              <a:rPr lang="en-US" dirty="0" smtClean="0"/>
              <a:t>durations, Protocol </a:t>
            </a:r>
            <a:r>
              <a:rPr lang="en-US" dirty="0"/>
              <a:t>specific event information, such as death/survival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structure allows merging with any other dataset, including </a:t>
            </a:r>
            <a:r>
              <a:rPr lang="en-US" dirty="0" err="1"/>
              <a:t>ADaM</a:t>
            </a:r>
            <a:r>
              <a:rPr lang="en-US" dirty="0"/>
              <a:t> and </a:t>
            </a:r>
            <a:r>
              <a:rPr lang="en-US" dirty="0" smtClean="0"/>
              <a:t>SDTM datasets</a:t>
            </a:r>
            <a:r>
              <a:rPr lang="en-US" dirty="0"/>
              <a:t>. ADSL is a </a:t>
            </a:r>
            <a:r>
              <a:rPr lang="en-US" dirty="0">
                <a:solidFill>
                  <a:srgbClr val="0070C0"/>
                </a:solidFill>
              </a:rPr>
              <a:t>source for subject-level variables </a:t>
            </a:r>
            <a:r>
              <a:rPr lang="en-US" dirty="0"/>
              <a:t>used in other </a:t>
            </a:r>
            <a:r>
              <a:rPr lang="en-US" dirty="0" err="1"/>
              <a:t>ADaM</a:t>
            </a:r>
            <a:r>
              <a:rPr lang="en-US" dirty="0"/>
              <a:t> datasets, such as population flags and treatment variables.</a:t>
            </a:r>
          </a:p>
          <a:p>
            <a:r>
              <a:rPr lang="en-US" dirty="0"/>
              <a:t>It should be noted that </a:t>
            </a:r>
            <a:r>
              <a:rPr lang="en-US" dirty="0" smtClean="0"/>
              <a:t>there </a:t>
            </a:r>
            <a:r>
              <a:rPr lang="en-US" dirty="0"/>
              <a:t>is </a:t>
            </a:r>
            <a:r>
              <a:rPr lang="en-US" dirty="0">
                <a:solidFill>
                  <a:srgbClr val="0070C0"/>
                </a:solidFill>
              </a:rPr>
              <a:t>no requirement</a:t>
            </a:r>
            <a:r>
              <a:rPr lang="en-US" dirty="0"/>
              <a:t> that every ADSL variable be copied into a BDS dataset.</a:t>
            </a:r>
          </a:p>
        </p:txBody>
      </p:sp>
    </p:spTree>
    <p:extLst>
      <p:ext uri="{BB962C8B-B14F-4D97-AF65-F5344CB8AC3E}">
        <p14:creationId xmlns:p14="http://schemas.microsoft.com/office/powerpoint/2010/main" val="3153105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ADSL 2/2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64356" y="1191342"/>
            <a:ext cx="8015288" cy="4316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81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Basic Data Structure 1/2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31458"/>
            <a:ext cx="8229600" cy="5169091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A record in an </a:t>
            </a:r>
            <a:r>
              <a:rPr lang="en-US" dirty="0" err="1"/>
              <a:t>ADaM</a:t>
            </a:r>
            <a:r>
              <a:rPr lang="en-US" dirty="0"/>
              <a:t> dataset can represent an </a:t>
            </a:r>
            <a:r>
              <a:rPr lang="en-US" dirty="0" smtClean="0">
                <a:solidFill>
                  <a:srgbClr val="0070C0"/>
                </a:solidFill>
              </a:rPr>
              <a:t>observed</a:t>
            </a:r>
            <a:r>
              <a:rPr lang="en-US" dirty="0" smtClean="0"/>
              <a:t> (e.g. predecessor in SDTM), </a:t>
            </a:r>
            <a:r>
              <a:rPr lang="en-US" dirty="0" smtClean="0">
                <a:solidFill>
                  <a:srgbClr val="0070C0"/>
                </a:solidFill>
              </a:rPr>
              <a:t>derived</a:t>
            </a:r>
            <a:r>
              <a:rPr lang="en-US" dirty="0" smtClean="0"/>
              <a:t> (e.g. total score of a questionnaire), </a:t>
            </a:r>
            <a:r>
              <a:rPr lang="en-US" dirty="0"/>
              <a:t>or </a:t>
            </a:r>
            <a:r>
              <a:rPr lang="en-US" dirty="0">
                <a:solidFill>
                  <a:srgbClr val="0070C0"/>
                </a:solidFill>
              </a:rPr>
              <a:t>imputed</a:t>
            </a:r>
            <a:r>
              <a:rPr lang="en-US" dirty="0"/>
              <a:t> </a:t>
            </a:r>
            <a:r>
              <a:rPr lang="en-US" dirty="0" smtClean="0"/>
              <a:t>(e.g. LOCF) value </a:t>
            </a:r>
            <a:r>
              <a:rPr lang="en-US" dirty="0"/>
              <a:t>required for analysis. </a:t>
            </a:r>
            <a:endParaRPr lang="en-US" dirty="0" smtClean="0"/>
          </a:p>
          <a:p>
            <a:pPr lvl="1"/>
            <a:r>
              <a:rPr lang="en-US" dirty="0" smtClean="0"/>
              <a:t>A </a:t>
            </a:r>
            <a:r>
              <a:rPr lang="en-US" dirty="0"/>
              <a:t>data value may be derived from any combination of SDTM and/or </a:t>
            </a:r>
            <a:r>
              <a:rPr lang="en-US" dirty="0" err="1"/>
              <a:t>ADaM</a:t>
            </a:r>
            <a:r>
              <a:rPr lang="en-US" dirty="0"/>
              <a:t> datasets.</a:t>
            </a:r>
          </a:p>
          <a:p>
            <a:r>
              <a:rPr lang="en-US" dirty="0"/>
              <a:t>The BDS is </a:t>
            </a:r>
            <a:r>
              <a:rPr lang="en-US" dirty="0">
                <a:solidFill>
                  <a:srgbClr val="0070C0"/>
                </a:solidFill>
              </a:rPr>
              <a:t>flexible</a:t>
            </a:r>
            <a:r>
              <a:rPr lang="en-US" dirty="0"/>
              <a:t> in that </a:t>
            </a:r>
            <a:r>
              <a:rPr lang="en-US" dirty="0">
                <a:solidFill>
                  <a:srgbClr val="0070C0"/>
                </a:solidFill>
              </a:rPr>
              <a:t>additional rows and columns </a:t>
            </a:r>
            <a:r>
              <a:rPr lang="en-US" dirty="0"/>
              <a:t>can be added to support the analyses and provide </a:t>
            </a:r>
            <a:r>
              <a:rPr lang="en-US" dirty="0" smtClean="0"/>
              <a:t>traceability. </a:t>
            </a:r>
          </a:p>
          <a:p>
            <a:r>
              <a:rPr lang="en-US" dirty="0" smtClean="0"/>
              <a:t>In </a:t>
            </a:r>
            <a:r>
              <a:rPr lang="en-US" dirty="0"/>
              <a:t>a study there is often more than one </a:t>
            </a:r>
            <a:r>
              <a:rPr lang="en-US" dirty="0" err="1"/>
              <a:t>ADaM</a:t>
            </a:r>
            <a:r>
              <a:rPr lang="en-US" dirty="0"/>
              <a:t> dataset that follows the BDS. The capability of adding rows and columns does not mean that everything should be forced into a single </a:t>
            </a:r>
            <a:r>
              <a:rPr lang="en-US" dirty="0" err="1"/>
              <a:t>ADaM</a:t>
            </a:r>
            <a:r>
              <a:rPr lang="en-US" dirty="0"/>
              <a:t> dataset. The </a:t>
            </a:r>
            <a:r>
              <a:rPr lang="en-US" dirty="0">
                <a:solidFill>
                  <a:srgbClr val="0070C0"/>
                </a:solidFill>
              </a:rPr>
              <a:t>optimum number of </a:t>
            </a:r>
            <a:r>
              <a:rPr lang="en-US" dirty="0" err="1">
                <a:solidFill>
                  <a:srgbClr val="0070C0"/>
                </a:solidFill>
              </a:rPr>
              <a:t>ADaM</a:t>
            </a:r>
            <a:r>
              <a:rPr lang="en-US" dirty="0"/>
              <a:t> datasets should be designed for a study, as discussed in the </a:t>
            </a:r>
            <a:r>
              <a:rPr lang="en-US" dirty="0" err="1"/>
              <a:t>ADaM</a:t>
            </a:r>
            <a:r>
              <a:rPr lang="en-US" dirty="0"/>
              <a:t> model document.</a:t>
            </a:r>
          </a:p>
        </p:txBody>
      </p:sp>
    </p:spTree>
    <p:extLst>
      <p:ext uri="{BB962C8B-B14F-4D97-AF65-F5344CB8AC3E}">
        <p14:creationId xmlns:p14="http://schemas.microsoft.com/office/powerpoint/2010/main" val="276215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/>
              <a:t>Basic Data Structure </a:t>
            </a:r>
            <a:r>
              <a:rPr lang="en-GB" sz="3600" dirty="0" smtClean="0"/>
              <a:t>2/2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55871" y="999566"/>
            <a:ext cx="6632258" cy="4798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892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</a:t>
            </a:r>
            <a:r>
              <a:rPr lang="en-US" sz="3600" dirty="0" err="1" smtClean="0"/>
              <a:t>ccurrence</a:t>
            </a:r>
            <a:r>
              <a:rPr lang="en-US" sz="3600" dirty="0" smtClean="0"/>
              <a:t> </a:t>
            </a:r>
            <a:r>
              <a:rPr lang="en-GB" sz="3600" dirty="0" smtClean="0"/>
              <a:t>Data Structure 1/4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10888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Developed </a:t>
            </a:r>
            <a:r>
              <a:rPr lang="en-US" dirty="0"/>
              <a:t>specifically </a:t>
            </a:r>
            <a:r>
              <a:rPr lang="en-US" dirty="0" smtClean="0"/>
              <a:t>for occurrence analysis: the </a:t>
            </a:r>
            <a:r>
              <a:rPr lang="en-US" dirty="0">
                <a:solidFill>
                  <a:srgbClr val="0070C0"/>
                </a:solidFill>
              </a:rPr>
              <a:t>counting of subjects with a given record or </a:t>
            </a:r>
            <a:r>
              <a:rPr lang="en-US" dirty="0" smtClean="0">
                <a:solidFill>
                  <a:srgbClr val="0070C0"/>
                </a:solidFill>
              </a:rPr>
              <a:t>term</a:t>
            </a:r>
          </a:p>
          <a:p>
            <a:r>
              <a:rPr lang="en-US" dirty="0" smtClean="0"/>
              <a:t>Standard </a:t>
            </a:r>
            <a:r>
              <a:rPr lang="en-US" dirty="0"/>
              <a:t>analyses </a:t>
            </a:r>
            <a:r>
              <a:rPr lang="en-US" dirty="0" smtClean="0"/>
              <a:t>of:</a:t>
            </a:r>
            <a:endParaRPr lang="en-US" dirty="0"/>
          </a:p>
          <a:p>
            <a:pPr lvl="1"/>
            <a:r>
              <a:rPr lang="en-US" dirty="0" smtClean="0"/>
              <a:t>Adverse </a:t>
            </a:r>
            <a:r>
              <a:rPr lang="en-US" dirty="0"/>
              <a:t>Events</a:t>
            </a:r>
          </a:p>
          <a:p>
            <a:pPr lvl="1"/>
            <a:r>
              <a:rPr lang="en-US" dirty="0" smtClean="0"/>
              <a:t>Concomitant </a:t>
            </a:r>
            <a:r>
              <a:rPr lang="en-US" dirty="0"/>
              <a:t>Medications</a:t>
            </a:r>
          </a:p>
          <a:p>
            <a:pPr lvl="1"/>
            <a:r>
              <a:rPr lang="en-US" dirty="0" smtClean="0"/>
              <a:t>Medical History</a:t>
            </a:r>
            <a:endParaRPr lang="en-US" dirty="0"/>
          </a:p>
          <a:p>
            <a:r>
              <a:rPr lang="en-US" dirty="0"/>
              <a:t>Other possible use </a:t>
            </a:r>
            <a:r>
              <a:rPr lang="en-US" dirty="0" smtClean="0"/>
              <a:t>cases: </a:t>
            </a:r>
          </a:p>
          <a:p>
            <a:pPr lvl="1"/>
            <a:r>
              <a:rPr lang="en-US" dirty="0" smtClean="0"/>
              <a:t>Clinical Events, Procedures, Substance Use</a:t>
            </a:r>
          </a:p>
          <a:p>
            <a:pPr lvl="1"/>
            <a:r>
              <a:rPr lang="it-IT" dirty="0" err="1" smtClean="0"/>
              <a:t>Protocol</a:t>
            </a:r>
            <a:r>
              <a:rPr lang="it-IT" dirty="0" smtClean="0"/>
              <a:t> </a:t>
            </a:r>
            <a:r>
              <a:rPr lang="it-IT" dirty="0" err="1" smtClean="0"/>
              <a:t>violations</a:t>
            </a:r>
            <a:endParaRPr lang="en-US" dirty="0"/>
          </a:p>
          <a:p>
            <a:pPr lvl="1"/>
            <a:r>
              <a:rPr lang="en-US" dirty="0"/>
              <a:t>Inclusion/exclusion criteria </a:t>
            </a:r>
            <a:r>
              <a:rPr lang="en-US" dirty="0" smtClean="0"/>
              <a:t>occurrences</a:t>
            </a:r>
            <a:endParaRPr lang="en-US" dirty="0"/>
          </a:p>
          <a:p>
            <a:pPr lvl="1"/>
            <a:r>
              <a:rPr lang="en-US" dirty="0" smtClean="0"/>
              <a:t>… and other uses </a:t>
            </a:r>
            <a:r>
              <a:rPr lang="en-US" dirty="0"/>
              <a:t>depending on the analysis need </a:t>
            </a:r>
          </a:p>
        </p:txBody>
      </p:sp>
    </p:spTree>
    <p:extLst>
      <p:ext uri="{BB962C8B-B14F-4D97-AF65-F5344CB8AC3E}">
        <p14:creationId xmlns:p14="http://schemas.microsoft.com/office/powerpoint/2010/main" val="208847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</a:t>
            </a:r>
            <a:r>
              <a:rPr lang="en-US" sz="3600" dirty="0" err="1" smtClean="0"/>
              <a:t>ccurrence</a:t>
            </a:r>
            <a:r>
              <a:rPr lang="en-US" sz="3600" dirty="0" smtClean="0"/>
              <a:t> </a:t>
            </a:r>
            <a:r>
              <a:rPr lang="en-GB" sz="3600" dirty="0" smtClean="0"/>
              <a:t>Data Structure 2/4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86049"/>
            <a:ext cx="8229600" cy="624386"/>
          </a:xfrm>
        </p:spPr>
        <p:txBody>
          <a:bodyPr>
            <a:normAutofit/>
          </a:bodyPr>
          <a:lstStyle/>
          <a:p>
            <a:r>
              <a:rPr lang="it-IT" sz="3000" dirty="0" err="1" smtClean="0"/>
              <a:t>Example</a:t>
            </a:r>
            <a:r>
              <a:rPr lang="it-IT" sz="3000" dirty="0" smtClean="0"/>
              <a:t> of </a:t>
            </a:r>
            <a:r>
              <a:rPr lang="it-IT" sz="3000" dirty="0" err="1" smtClean="0"/>
              <a:t>analysis</a:t>
            </a:r>
            <a:r>
              <a:rPr lang="it-IT" sz="3000" dirty="0" smtClean="0"/>
              <a:t> </a:t>
            </a:r>
            <a:r>
              <a:rPr lang="it-IT" sz="3000" dirty="0" err="1" smtClean="0"/>
              <a:t>needs</a:t>
            </a:r>
            <a:r>
              <a:rPr lang="it-IT" sz="3000" dirty="0" smtClean="0"/>
              <a:t> – </a:t>
            </a:r>
            <a:r>
              <a:rPr lang="it-IT" sz="3000" dirty="0" err="1" smtClean="0"/>
              <a:t>Adverse</a:t>
            </a:r>
            <a:r>
              <a:rPr lang="it-IT" sz="3000" dirty="0" smtClean="0"/>
              <a:t> </a:t>
            </a:r>
            <a:r>
              <a:rPr lang="it-IT" sz="3000" dirty="0" err="1" smtClean="0"/>
              <a:t>Events</a:t>
            </a:r>
            <a:endParaRPr lang="en-US" sz="3000" dirty="0"/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012" y="1558831"/>
            <a:ext cx="5895975" cy="428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0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</a:t>
            </a:r>
            <a:r>
              <a:rPr lang="en-US" sz="3600" dirty="0" err="1" smtClean="0"/>
              <a:t>ccurrence</a:t>
            </a:r>
            <a:r>
              <a:rPr lang="en-US" sz="3600" dirty="0" smtClean="0"/>
              <a:t> </a:t>
            </a:r>
            <a:r>
              <a:rPr lang="en-GB" sz="3600" dirty="0" smtClean="0"/>
              <a:t>Data Structure 3/4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10888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Three Rules for OCCDS </a:t>
            </a:r>
            <a:r>
              <a:rPr lang="en-US" dirty="0" smtClean="0"/>
              <a:t>Use: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1. There </a:t>
            </a:r>
            <a:r>
              <a:rPr lang="en-US" dirty="0"/>
              <a:t>is </a:t>
            </a:r>
            <a:r>
              <a:rPr lang="en-US" dirty="0">
                <a:solidFill>
                  <a:srgbClr val="0070C0"/>
                </a:solidFill>
              </a:rPr>
              <a:t>no need </a:t>
            </a:r>
            <a:r>
              <a:rPr lang="en-US" dirty="0"/>
              <a:t>for AVAL or </a:t>
            </a:r>
            <a:r>
              <a:rPr lang="en-US" dirty="0" smtClean="0"/>
              <a:t>AVALC. </a:t>
            </a:r>
          </a:p>
          <a:p>
            <a:pPr lvl="1"/>
            <a:r>
              <a:rPr lang="en-US" dirty="0" smtClean="0"/>
              <a:t>There </a:t>
            </a:r>
            <a:r>
              <a:rPr lang="en-US" dirty="0"/>
              <a:t>are typically one or more records for each occurrence assessment</a:t>
            </a:r>
          </a:p>
          <a:p>
            <a:pPr marL="0" indent="0">
              <a:buNone/>
            </a:pPr>
            <a:r>
              <a:rPr lang="en-US" dirty="0" smtClean="0"/>
              <a:t>2. Occurrence </a:t>
            </a:r>
            <a:r>
              <a:rPr lang="en-US" dirty="0"/>
              <a:t>is (often) coded via a </a:t>
            </a:r>
            <a:r>
              <a:rPr lang="en-US" dirty="0" smtClean="0">
                <a:solidFill>
                  <a:srgbClr val="0070C0"/>
                </a:solidFill>
              </a:rPr>
              <a:t>dictionary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/>
              <a:t>Typically includes a well-structured </a:t>
            </a:r>
            <a:r>
              <a:rPr lang="en-US" dirty="0">
                <a:solidFill>
                  <a:srgbClr val="0070C0"/>
                </a:solidFill>
              </a:rPr>
              <a:t>hierarchy of categories and </a:t>
            </a:r>
            <a:r>
              <a:rPr lang="en-US" dirty="0" smtClean="0">
                <a:solidFill>
                  <a:srgbClr val="0070C0"/>
                </a:solidFill>
              </a:rPr>
              <a:t>terminology</a:t>
            </a:r>
            <a:endParaRPr lang="en-US" dirty="0">
              <a:solidFill>
                <a:srgbClr val="0070C0"/>
              </a:solidFill>
            </a:endParaRPr>
          </a:p>
          <a:p>
            <a:pPr lvl="1"/>
            <a:r>
              <a:rPr lang="en-US" dirty="0">
                <a:solidFill>
                  <a:srgbClr val="0070C0"/>
                </a:solidFill>
              </a:rPr>
              <a:t>Re-mapping</a:t>
            </a:r>
            <a:r>
              <a:rPr lang="en-US" dirty="0"/>
              <a:t> this hierarchy </a:t>
            </a:r>
            <a:r>
              <a:rPr lang="en-US" dirty="0">
                <a:solidFill>
                  <a:srgbClr val="0070C0"/>
                </a:solidFill>
              </a:rPr>
              <a:t>to BDS </a:t>
            </a:r>
            <a:r>
              <a:rPr lang="en-US" dirty="0"/>
              <a:t>variables PARAM and generic *CAT variables </a:t>
            </a:r>
            <a:r>
              <a:rPr lang="en-US" dirty="0">
                <a:solidFill>
                  <a:srgbClr val="0070C0"/>
                </a:solidFill>
              </a:rPr>
              <a:t>would lose the structure </a:t>
            </a:r>
            <a:r>
              <a:rPr lang="en-US" dirty="0"/>
              <a:t>and meaning of the dictionary</a:t>
            </a:r>
          </a:p>
          <a:p>
            <a:pPr marL="0" indent="0">
              <a:buNone/>
            </a:pPr>
            <a:r>
              <a:rPr lang="en-US" dirty="0" smtClean="0"/>
              <a:t>3. Data </a:t>
            </a:r>
            <a:r>
              <a:rPr lang="en-US" dirty="0">
                <a:solidFill>
                  <a:srgbClr val="0070C0"/>
                </a:solidFill>
              </a:rPr>
              <a:t>content</a:t>
            </a:r>
            <a:r>
              <a:rPr lang="en-US" dirty="0"/>
              <a:t> is typically </a:t>
            </a:r>
            <a:r>
              <a:rPr lang="en-US" dirty="0" smtClean="0">
                <a:solidFill>
                  <a:srgbClr val="0070C0"/>
                </a:solidFill>
              </a:rPr>
              <a:t>not modified </a:t>
            </a:r>
            <a:r>
              <a:rPr lang="en-US" dirty="0"/>
              <a:t>for </a:t>
            </a:r>
            <a:r>
              <a:rPr lang="en-US" dirty="0" smtClean="0"/>
              <a:t>analysis</a:t>
            </a:r>
            <a:endParaRPr lang="en-US" dirty="0"/>
          </a:p>
          <a:p>
            <a:pPr lvl="1"/>
            <a:r>
              <a:rPr lang="en-US" dirty="0"/>
              <a:t>There is no need for analysis versions of the variables that hold the dictionary hierarchy or category terms</a:t>
            </a:r>
          </a:p>
        </p:txBody>
      </p:sp>
    </p:spTree>
    <p:extLst>
      <p:ext uri="{BB962C8B-B14F-4D97-AF65-F5344CB8AC3E}">
        <p14:creationId xmlns:p14="http://schemas.microsoft.com/office/powerpoint/2010/main" val="349476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smtClean="0"/>
              <a:t>O</a:t>
            </a:r>
            <a:r>
              <a:rPr lang="en-US" sz="3600" dirty="0" err="1" smtClean="0"/>
              <a:t>ccurrence</a:t>
            </a:r>
            <a:r>
              <a:rPr lang="en-US" sz="3600" dirty="0" smtClean="0"/>
              <a:t> </a:t>
            </a:r>
            <a:r>
              <a:rPr lang="en-GB" sz="3600" dirty="0" smtClean="0"/>
              <a:t>Data Structure 4/4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900752"/>
            <a:ext cx="8229600" cy="517250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Determining When to Use </a:t>
            </a:r>
            <a:r>
              <a:rPr lang="en-US" dirty="0" smtClean="0"/>
              <a:t>OCCDS:</a:t>
            </a:r>
            <a:endParaRPr lang="en-US" dirty="0"/>
          </a:p>
          <a:p>
            <a:pPr lvl="1"/>
            <a:r>
              <a:rPr lang="en-US" dirty="0"/>
              <a:t>Many (but not all) SDTM events and interventions class data are often analyzed as occurrences and thus should use </a:t>
            </a:r>
            <a:r>
              <a:rPr lang="en-US" dirty="0" smtClean="0"/>
              <a:t>OCCDS</a:t>
            </a:r>
            <a:endParaRPr lang="en-US" dirty="0"/>
          </a:p>
          <a:p>
            <a:pPr lvl="2"/>
            <a:r>
              <a:rPr lang="en-US" dirty="0"/>
              <a:t>Note: exposure data (EX) is often best analyzed with BDS, creating multiple analysis </a:t>
            </a:r>
            <a:r>
              <a:rPr lang="en-US" dirty="0" smtClean="0"/>
              <a:t>parameters</a:t>
            </a:r>
            <a:endParaRPr lang="en-US" dirty="0"/>
          </a:p>
          <a:p>
            <a:pPr lvl="2"/>
            <a:r>
              <a:rPr lang="en-US" dirty="0"/>
              <a:t>Lab events is an example of a findings SDTM class data analyzed as occurrences with </a:t>
            </a:r>
            <a:r>
              <a:rPr lang="en-US" dirty="0" smtClean="0"/>
              <a:t>OCCDS</a:t>
            </a:r>
            <a:endParaRPr lang="en-US" dirty="0"/>
          </a:p>
          <a:p>
            <a:pPr lvl="1"/>
            <a:r>
              <a:rPr lang="en-US" dirty="0"/>
              <a:t>OCCDS is not designed for all categorical </a:t>
            </a:r>
            <a:r>
              <a:rPr lang="en-US" dirty="0" smtClean="0"/>
              <a:t>data</a:t>
            </a:r>
            <a:endParaRPr lang="en-US" dirty="0"/>
          </a:p>
          <a:p>
            <a:pPr lvl="2"/>
            <a:r>
              <a:rPr lang="en-US" dirty="0" smtClean="0"/>
              <a:t>Example: questionnaire responses would never be mapped to a hierarchical dictionary, fit nicely in BDS, and should not use OCCDS</a:t>
            </a:r>
            <a:endParaRPr lang="en-US" dirty="0"/>
          </a:p>
          <a:p>
            <a:r>
              <a:rPr lang="en-US" dirty="0"/>
              <a:t>Choice of </a:t>
            </a:r>
            <a:r>
              <a:rPr lang="en-US" dirty="0" err="1"/>
              <a:t>ADaM</a:t>
            </a:r>
            <a:r>
              <a:rPr lang="en-US" dirty="0"/>
              <a:t> dataset </a:t>
            </a:r>
            <a:r>
              <a:rPr lang="en-US" dirty="0">
                <a:solidFill>
                  <a:srgbClr val="0070C0"/>
                </a:solidFill>
              </a:rPr>
              <a:t>structure</a:t>
            </a:r>
            <a:r>
              <a:rPr lang="en-US" dirty="0"/>
              <a:t> </a:t>
            </a:r>
            <a:r>
              <a:rPr lang="en-US" dirty="0" smtClean="0"/>
              <a:t>always </a:t>
            </a:r>
            <a:r>
              <a:rPr lang="en-US" dirty="0" smtClean="0">
                <a:solidFill>
                  <a:srgbClr val="0070C0"/>
                </a:solidFill>
              </a:rPr>
              <a:t>depends </a:t>
            </a:r>
            <a:r>
              <a:rPr lang="en-US" dirty="0">
                <a:solidFill>
                  <a:srgbClr val="0070C0"/>
                </a:solidFill>
              </a:rPr>
              <a:t>on analysis need</a:t>
            </a:r>
          </a:p>
        </p:txBody>
      </p:sp>
    </p:spTree>
    <p:extLst>
      <p:ext uri="{BB962C8B-B14F-4D97-AF65-F5344CB8AC3E}">
        <p14:creationId xmlns:p14="http://schemas.microsoft.com/office/powerpoint/2010/main" val="340773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 smtClean="0"/>
              <a:t>What’s</a:t>
            </a:r>
            <a:r>
              <a:rPr lang="it-IT" sz="3600" dirty="0" smtClean="0"/>
              <a:t> new?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200" y="1555849"/>
            <a:ext cx="8229600" cy="4148918"/>
          </a:xfrm>
        </p:spPr>
        <p:txBody>
          <a:bodyPr>
            <a:normAutofit/>
          </a:bodyPr>
          <a:lstStyle/>
          <a:p>
            <a:r>
              <a:rPr lang="en-US" dirty="0" smtClean="0"/>
              <a:t>Basically </a:t>
            </a:r>
            <a:r>
              <a:rPr lang="en-US" dirty="0" err="1" smtClean="0"/>
              <a:t>ADaMIG</a:t>
            </a:r>
            <a:r>
              <a:rPr lang="en-US" dirty="0" smtClean="0"/>
              <a:t> v1.1 and OCCDS v1.0</a:t>
            </a:r>
          </a:p>
          <a:p>
            <a:pPr lvl="1"/>
            <a:r>
              <a:rPr lang="it-IT" dirty="0" err="1"/>
              <a:t>Notable</a:t>
            </a:r>
            <a:r>
              <a:rPr lang="it-IT" dirty="0"/>
              <a:t> </a:t>
            </a:r>
            <a:r>
              <a:rPr lang="it-IT" dirty="0" err="1"/>
              <a:t>Enhancements</a:t>
            </a:r>
            <a:r>
              <a:rPr lang="it-IT" dirty="0"/>
              <a:t> </a:t>
            </a:r>
            <a:r>
              <a:rPr lang="it-IT" dirty="0" smtClean="0"/>
              <a:t>in </a:t>
            </a:r>
            <a:r>
              <a:rPr lang="it-IT" dirty="0" err="1"/>
              <a:t>ADaMIG</a:t>
            </a:r>
            <a:r>
              <a:rPr lang="it-IT" dirty="0"/>
              <a:t> </a:t>
            </a:r>
            <a:r>
              <a:rPr lang="it-IT" dirty="0" smtClean="0"/>
              <a:t>v1.1 in </a:t>
            </a:r>
            <a:r>
              <a:rPr lang="it-IT" dirty="0" err="1" smtClean="0"/>
              <a:t>comparison</a:t>
            </a:r>
            <a:r>
              <a:rPr lang="it-IT" dirty="0" smtClean="0"/>
              <a:t> to </a:t>
            </a:r>
            <a:r>
              <a:rPr lang="it-IT" dirty="0" err="1" smtClean="0"/>
              <a:t>ADaMIG</a:t>
            </a:r>
            <a:r>
              <a:rPr lang="it-IT" dirty="0" smtClean="0"/>
              <a:t> v1.0</a:t>
            </a:r>
          </a:p>
          <a:p>
            <a:pPr lvl="1"/>
            <a:r>
              <a:rPr lang="it-IT" dirty="0" smtClean="0"/>
              <a:t>OCCDS v1.0 versus ADAE v1.0</a:t>
            </a:r>
          </a:p>
          <a:p>
            <a:r>
              <a:rPr lang="it-IT" dirty="0" err="1" smtClean="0"/>
              <a:t>Therapeutic</a:t>
            </a:r>
            <a:r>
              <a:rPr lang="it-IT" dirty="0" smtClean="0"/>
              <a:t> Area User Guide (TAUG)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75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81585"/>
            <a:ext cx="8229600" cy="482789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0070C0"/>
                </a:solidFill>
              </a:rPr>
              <a:t>marketing approval </a:t>
            </a:r>
            <a:r>
              <a:rPr lang="en-US" dirty="0"/>
              <a:t>process for regulated human health products often includes the submission of data from clinical </a:t>
            </a:r>
            <a:r>
              <a:rPr lang="en-US" dirty="0" smtClean="0"/>
              <a:t>trials to the </a:t>
            </a:r>
            <a:r>
              <a:rPr lang="en-US" dirty="0" smtClean="0">
                <a:solidFill>
                  <a:srgbClr val="0070C0"/>
                </a:solidFill>
              </a:rPr>
              <a:t>regulatory agencies</a:t>
            </a:r>
            <a:r>
              <a:rPr lang="en-US" dirty="0" smtClean="0"/>
              <a:t>, </a:t>
            </a:r>
            <a:r>
              <a:rPr lang="en-US" dirty="0" smtClean="0">
                <a:sym typeface="Wingdings" panose="05000000000000000000" pitchFamily="2" charset="2"/>
              </a:rPr>
              <a:t>currently: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FDA </a:t>
            </a:r>
            <a:r>
              <a:rPr lang="en-US" dirty="0">
                <a:sym typeface="Wingdings" panose="05000000000000000000" pitchFamily="2" charset="2"/>
              </a:rPr>
              <a:t>and PMDA require CDISC standards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EMA and China FDA </a:t>
            </a:r>
            <a:r>
              <a:rPr lang="en-US" dirty="0" smtClean="0">
                <a:sym typeface="Wingdings" panose="05000000000000000000" pitchFamily="2" charset="2"/>
              </a:rPr>
              <a:t>recommend </a:t>
            </a:r>
            <a:r>
              <a:rPr lang="en-US" dirty="0">
                <a:sym typeface="Wingdings" panose="05000000000000000000" pitchFamily="2" charset="2"/>
              </a:rPr>
              <a:t>CDISC standards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For CDISC </a:t>
            </a:r>
            <a:r>
              <a:rPr lang="en-US" dirty="0" err="1" smtClean="0"/>
              <a:t>ADaM</a:t>
            </a:r>
            <a:r>
              <a:rPr lang="en-US" dirty="0" smtClean="0"/>
              <a:t> the following crucial </a:t>
            </a:r>
            <a:r>
              <a:rPr lang="en-US" dirty="0"/>
              <a:t>items provide a roadmap for the </a:t>
            </a:r>
            <a:r>
              <a:rPr lang="en-US" dirty="0" smtClean="0"/>
              <a:t>reviewer:</a:t>
            </a:r>
            <a:endParaRPr lang="en-US" dirty="0"/>
          </a:p>
          <a:p>
            <a:pPr lvl="1"/>
            <a:r>
              <a:rPr lang="en-US" dirty="0" err="1" smtClean="0"/>
              <a:t>ADaM</a:t>
            </a:r>
            <a:r>
              <a:rPr lang="en-US" dirty="0" smtClean="0"/>
              <a:t> </a:t>
            </a:r>
            <a:r>
              <a:rPr lang="en-US" dirty="0"/>
              <a:t>Compliant Datasets</a:t>
            </a:r>
          </a:p>
          <a:p>
            <a:pPr lvl="1"/>
            <a:r>
              <a:rPr lang="en-US" dirty="0" smtClean="0"/>
              <a:t>Define.xml</a:t>
            </a:r>
            <a:endParaRPr lang="en-US" dirty="0"/>
          </a:p>
          <a:p>
            <a:pPr lvl="1"/>
            <a:r>
              <a:rPr lang="en-US" dirty="0" smtClean="0"/>
              <a:t>Analysis </a:t>
            </a:r>
            <a:r>
              <a:rPr lang="en-US" dirty="0"/>
              <a:t>Data Reviewer’s Guide (ADRG</a:t>
            </a:r>
            <a:r>
              <a:rPr lang="en-US" dirty="0" smtClean="0"/>
              <a:t>)</a:t>
            </a:r>
            <a:r>
              <a:rPr lang="en-GB" dirty="0" smtClean="0"/>
              <a:t>: </a:t>
            </a:r>
          </a:p>
          <a:p>
            <a:pPr marL="914400" lvl="2" indent="0">
              <a:buNone/>
            </a:pPr>
            <a:r>
              <a:rPr lang="en-GB" dirty="0" smtClean="0"/>
              <a:t>This document is mandatory and its contents integrate the information provided in define.xml and other document.</a:t>
            </a:r>
          </a:p>
          <a:p>
            <a:pPr marL="914400" lvl="2" indent="0">
              <a:buNone/>
            </a:pPr>
            <a:r>
              <a:rPr lang="en-GB" dirty="0" smtClean="0"/>
              <a:t>A template, </a:t>
            </a:r>
            <a:r>
              <a:rPr lang="en-US" dirty="0" smtClean="0"/>
              <a:t>completing </a:t>
            </a:r>
            <a:r>
              <a:rPr lang="en-US" dirty="0"/>
              <a:t>instructions and sample files created by a </a:t>
            </a:r>
            <a:r>
              <a:rPr lang="en-US" dirty="0" smtClean="0"/>
              <a:t>CSS/</a:t>
            </a:r>
            <a:r>
              <a:rPr lang="en-US" dirty="0" err="1" smtClean="0"/>
              <a:t>PhUSE</a:t>
            </a:r>
            <a:r>
              <a:rPr lang="en-US" dirty="0" smtClean="0"/>
              <a:t> working group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www.phusewiki.org/wiki/index.php?title=Analysis_Data_Reviewer%27s_Guide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Motivation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45447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/>
              <a:t>Notable</a:t>
            </a:r>
            <a:r>
              <a:rPr lang="it-IT" sz="3600" dirty="0"/>
              <a:t> </a:t>
            </a:r>
            <a:r>
              <a:rPr lang="it-IT" sz="3600" dirty="0" err="1"/>
              <a:t>Enhancements</a:t>
            </a:r>
            <a:r>
              <a:rPr lang="it-IT" sz="3600" dirty="0"/>
              <a:t> in </a:t>
            </a:r>
            <a:r>
              <a:rPr lang="it-IT" sz="3600" dirty="0" err="1" smtClean="0"/>
              <a:t>ADaMIG</a:t>
            </a:r>
            <a:r>
              <a:rPr lang="it-IT" sz="3600" dirty="0" smtClean="0"/>
              <a:t> v1.1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199" y="928049"/>
            <a:ext cx="8386549" cy="521344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Main </a:t>
            </a:r>
            <a:r>
              <a:rPr lang="en-US" dirty="0"/>
              <a:t>emphasis: clarification of </a:t>
            </a:r>
            <a:r>
              <a:rPr lang="en-US" dirty="0" err="1"/>
              <a:t>ADaMIG</a:t>
            </a:r>
            <a:r>
              <a:rPr lang="en-US" dirty="0"/>
              <a:t> </a:t>
            </a:r>
            <a:r>
              <a:rPr lang="en-US" dirty="0" smtClean="0"/>
              <a:t>1.0 throughout </a:t>
            </a:r>
            <a:r>
              <a:rPr lang="en-US" dirty="0"/>
              <a:t>the document</a:t>
            </a:r>
          </a:p>
          <a:p>
            <a:r>
              <a:rPr lang="en-US" dirty="0" smtClean="0"/>
              <a:t>Useful </a:t>
            </a:r>
            <a:r>
              <a:rPr lang="en-US" dirty="0"/>
              <a:t>new </a:t>
            </a:r>
            <a:r>
              <a:rPr lang="en-US" dirty="0" smtClean="0"/>
              <a:t>variables (e.g. </a:t>
            </a:r>
            <a:r>
              <a:rPr lang="en-US" dirty="0" err="1" smtClean="0"/>
              <a:t>AGEGRy</a:t>
            </a:r>
            <a:r>
              <a:rPr lang="en-US" dirty="0" smtClean="0"/>
              <a:t> - Pooled </a:t>
            </a:r>
            <a:r>
              <a:rPr lang="en-US" dirty="0"/>
              <a:t>Age Group </a:t>
            </a:r>
            <a:r>
              <a:rPr lang="en-US" dirty="0" smtClean="0"/>
              <a:t>y)</a:t>
            </a:r>
            <a:endParaRPr lang="en-US" dirty="0"/>
          </a:p>
          <a:p>
            <a:r>
              <a:rPr lang="en-US" dirty="0" smtClean="0"/>
              <a:t>Clarified </a:t>
            </a:r>
            <a:r>
              <a:rPr lang="en-US" dirty="0" err="1"/>
              <a:t>ADaM</a:t>
            </a:r>
            <a:r>
              <a:rPr lang="en-US" dirty="0"/>
              <a:t> </a:t>
            </a:r>
            <a:r>
              <a:rPr lang="en-US" dirty="0" smtClean="0"/>
              <a:t>vs </a:t>
            </a:r>
            <a:r>
              <a:rPr lang="en-US" dirty="0"/>
              <a:t>non-</a:t>
            </a:r>
            <a:r>
              <a:rPr lang="en-US" dirty="0" err="1"/>
              <a:t>ADaM</a:t>
            </a:r>
            <a:r>
              <a:rPr lang="en-US" dirty="0"/>
              <a:t> analysis </a:t>
            </a:r>
            <a:r>
              <a:rPr lang="en-US" dirty="0" smtClean="0"/>
              <a:t>datasets: to </a:t>
            </a:r>
            <a:r>
              <a:rPr lang="en-US" dirty="0"/>
              <a:t>prevent </a:t>
            </a:r>
            <a:r>
              <a:rPr lang="en-US" dirty="0" smtClean="0"/>
              <a:t>confusion for </a:t>
            </a:r>
            <a:r>
              <a:rPr lang="en-US" dirty="0"/>
              <a:t>non-</a:t>
            </a:r>
            <a:r>
              <a:rPr lang="en-US" dirty="0" err="1"/>
              <a:t>ADaM</a:t>
            </a:r>
            <a:r>
              <a:rPr lang="en-US" dirty="0"/>
              <a:t> </a:t>
            </a:r>
            <a:r>
              <a:rPr lang="en-US" dirty="0" smtClean="0"/>
              <a:t>use as two-letter </a:t>
            </a:r>
            <a:r>
              <a:rPr lang="en-US" dirty="0"/>
              <a:t>prefix "AX</a:t>
            </a:r>
            <a:r>
              <a:rPr lang="en-US" dirty="0" smtClean="0"/>
              <a:t>"</a:t>
            </a:r>
            <a:endParaRPr lang="en-US" dirty="0"/>
          </a:p>
          <a:p>
            <a:r>
              <a:rPr lang="en-US" dirty="0" smtClean="0"/>
              <a:t>Tables </a:t>
            </a:r>
            <a:r>
              <a:rPr lang="en-US" dirty="0"/>
              <a:t>of variable name </a:t>
            </a:r>
            <a:r>
              <a:rPr lang="en-US" dirty="0" smtClean="0"/>
              <a:t>fragments (e.g. FL, DT, CHG, </a:t>
            </a:r>
            <a:r>
              <a:rPr lang="en-US" dirty="0" err="1" smtClean="0"/>
              <a:t>GRy</a:t>
            </a:r>
            <a:r>
              <a:rPr lang="en-US" dirty="0" smtClean="0"/>
              <a:t>, FU)</a:t>
            </a:r>
            <a:endParaRPr lang="en-US" dirty="0"/>
          </a:p>
          <a:p>
            <a:r>
              <a:rPr lang="en-US" dirty="0" smtClean="0"/>
              <a:t>Length </a:t>
            </a:r>
            <a:r>
              <a:rPr lang="en-US" dirty="0"/>
              <a:t>of copied SDTM variables can be reduced to maximum length of actual </a:t>
            </a:r>
            <a:r>
              <a:rPr lang="en-US" dirty="0" smtClean="0"/>
              <a:t>values to </a:t>
            </a:r>
            <a:r>
              <a:rPr lang="en-US" dirty="0"/>
              <a:t>optimize file </a:t>
            </a:r>
            <a:r>
              <a:rPr lang="en-US" dirty="0" smtClean="0"/>
              <a:t>size </a:t>
            </a:r>
            <a:r>
              <a:rPr lang="en-US" dirty="0"/>
              <a:t>(e.g</a:t>
            </a:r>
            <a:r>
              <a:rPr lang="en-US" dirty="0" smtClean="0"/>
              <a:t>. remove trailing blanks)</a:t>
            </a:r>
            <a:endParaRPr lang="en-US" dirty="0"/>
          </a:p>
          <a:p>
            <a:r>
              <a:rPr lang="en-US" dirty="0" smtClean="0"/>
              <a:t>New w-index </a:t>
            </a:r>
            <a:r>
              <a:rPr lang="en-US" dirty="0"/>
              <a:t>in variable </a:t>
            </a:r>
            <a:r>
              <a:rPr lang="en-US" dirty="0" smtClean="0"/>
              <a:t>names</a:t>
            </a:r>
          </a:p>
          <a:p>
            <a:r>
              <a:rPr lang="en-US" dirty="0" smtClean="0"/>
              <a:t>PARAM </a:t>
            </a:r>
            <a:r>
              <a:rPr lang="en-US" dirty="0"/>
              <a:t>is the only variable that describes AVAL or AVALC. Qualifiers are not </a:t>
            </a:r>
            <a:r>
              <a:rPr lang="en-US" dirty="0" smtClean="0"/>
              <a:t>allowed. </a:t>
            </a:r>
            <a:r>
              <a:rPr lang="en-US" dirty="0" err="1" smtClean="0"/>
              <a:t>ADaM</a:t>
            </a:r>
            <a:r>
              <a:rPr lang="en-US" dirty="0" smtClean="0"/>
              <a:t> BDS is different from a SDTM Finding domain</a:t>
            </a:r>
          </a:p>
          <a:p>
            <a:r>
              <a:rPr lang="en-US" dirty="0"/>
              <a:t>Expanded SRCDOM to allow </a:t>
            </a:r>
            <a:r>
              <a:rPr lang="en-US" dirty="0" err="1"/>
              <a:t>ADaM</a:t>
            </a:r>
            <a:r>
              <a:rPr lang="en-US" dirty="0"/>
              <a:t> dataset names, SRCSEQ to refer to new variable ASEQ</a:t>
            </a:r>
          </a:p>
        </p:txBody>
      </p:sp>
    </p:spTree>
    <p:extLst>
      <p:ext uri="{BB962C8B-B14F-4D97-AF65-F5344CB8AC3E}">
        <p14:creationId xmlns:p14="http://schemas.microsoft.com/office/powerpoint/2010/main" val="2098065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/>
              <a:t>OCCDS </a:t>
            </a:r>
            <a:r>
              <a:rPr lang="it-IT" sz="3600" dirty="0" smtClean="0"/>
              <a:t>vs </a:t>
            </a:r>
            <a:r>
              <a:rPr lang="it-IT" sz="3600" dirty="0"/>
              <a:t>ADAE</a:t>
            </a:r>
            <a:endParaRPr lang="en-GB" sz="3600" dirty="0"/>
          </a:p>
        </p:txBody>
      </p:sp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457199" y="838833"/>
            <a:ext cx="8229601" cy="9217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OCCDS </a:t>
            </a:r>
            <a:r>
              <a:rPr lang="en-US" dirty="0"/>
              <a:t>added variables not applicable to AEs</a:t>
            </a:r>
          </a:p>
          <a:p>
            <a:pPr lvl="1"/>
            <a:r>
              <a:rPr lang="en-US" dirty="0" smtClean="0"/>
              <a:t>Example</a:t>
            </a:r>
            <a:r>
              <a:rPr lang="en-US" dirty="0"/>
              <a:t>: WHO-Drug </a:t>
            </a:r>
            <a:r>
              <a:rPr lang="en-US" dirty="0" smtClean="0"/>
              <a:t>hierarchy</a:t>
            </a:r>
            <a:endParaRPr lang="en-US" dirty="0"/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393" y="1933572"/>
            <a:ext cx="7963376" cy="343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066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3600" dirty="0" err="1"/>
              <a:t>Therapeutic</a:t>
            </a:r>
            <a:r>
              <a:rPr lang="it-IT" sz="3600" dirty="0"/>
              <a:t> Area User Guide (TAUG)</a:t>
            </a:r>
            <a:endParaRPr lang="en-US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29978" y="1141908"/>
            <a:ext cx="5504056" cy="4802181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3195" y="1141908"/>
            <a:ext cx="711994" cy="4578668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 rot="16200000">
            <a:off x="2575803" y="3080772"/>
            <a:ext cx="1399317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bg1"/>
                </a:solidFill>
              </a:rPr>
              <a:t>Terminology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CasellaDiTesto 9"/>
          <p:cNvSpPr txBox="1"/>
          <p:nvPr/>
        </p:nvSpPr>
        <p:spPr>
          <a:xfrm rot="16200000">
            <a:off x="3948547" y="3102379"/>
            <a:ext cx="814736" cy="369332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SDTM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CasellaDiTesto 10"/>
          <p:cNvSpPr txBox="1"/>
          <p:nvPr/>
        </p:nvSpPr>
        <p:spPr>
          <a:xfrm rot="16200000">
            <a:off x="4986209" y="3184268"/>
            <a:ext cx="951213" cy="369332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CDASH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2" name="CasellaDiTesto 11"/>
          <p:cNvSpPr txBox="1"/>
          <p:nvPr/>
        </p:nvSpPr>
        <p:spPr>
          <a:xfrm rot="16200000">
            <a:off x="6107167" y="3172891"/>
            <a:ext cx="814736" cy="369332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dirty="0" err="1" smtClean="0">
                <a:solidFill>
                  <a:schemeClr val="bg1"/>
                </a:solidFill>
              </a:rPr>
              <a:t>ADaM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9" name="Gruppo 18"/>
          <p:cNvGrpSpPr/>
          <p:nvPr/>
        </p:nvGrpSpPr>
        <p:grpSpPr>
          <a:xfrm>
            <a:off x="7134034" y="1951132"/>
            <a:ext cx="1828800" cy="2371907"/>
            <a:chOff x="7134034" y="1951132"/>
            <a:chExt cx="1828800" cy="2371907"/>
          </a:xfrm>
        </p:grpSpPr>
        <p:grpSp>
          <p:nvGrpSpPr>
            <p:cNvPr id="17" name="Gruppo 16"/>
            <p:cNvGrpSpPr/>
            <p:nvPr/>
          </p:nvGrpSpPr>
          <p:grpSpPr>
            <a:xfrm>
              <a:off x="7134034" y="2433982"/>
              <a:ext cx="1828800" cy="1889057"/>
              <a:chOff x="7134034" y="1489454"/>
              <a:chExt cx="1828800" cy="1889057"/>
            </a:xfrm>
          </p:grpSpPr>
          <p:pic>
            <p:nvPicPr>
              <p:cNvPr id="14" name="Immagine 1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134034" y="1489454"/>
                <a:ext cx="1828800" cy="1076325"/>
              </a:xfrm>
              <a:prstGeom prst="rect">
                <a:avLst/>
              </a:prstGeom>
            </p:spPr>
          </p:pic>
          <p:pic>
            <p:nvPicPr>
              <p:cNvPr id="15" name="Immagine 14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783575" y="2606986"/>
                <a:ext cx="1152525" cy="771525"/>
              </a:xfrm>
              <a:prstGeom prst="rect">
                <a:avLst/>
              </a:prstGeom>
            </p:spPr>
          </p:pic>
          <p:pic>
            <p:nvPicPr>
              <p:cNvPr id="16" name="Immagine 15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844717" y="2905331"/>
                <a:ext cx="1085850" cy="228600"/>
              </a:xfrm>
              <a:prstGeom prst="rect">
                <a:avLst/>
              </a:prstGeom>
            </p:spPr>
          </p:pic>
        </p:grpSp>
        <p:sp>
          <p:nvSpPr>
            <p:cNvPr id="18" name="CasellaDiTesto 17"/>
            <p:cNvSpPr txBox="1"/>
            <p:nvPr/>
          </p:nvSpPr>
          <p:spPr>
            <a:xfrm>
              <a:off x="7672332" y="1951132"/>
              <a:ext cx="814736" cy="369332"/>
            </a:xfrm>
            <a:prstGeom prst="rect">
              <a:avLst/>
            </a:prstGeom>
            <a:solidFill>
              <a:schemeClr val="accent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dirty="0" err="1" smtClean="0">
                  <a:solidFill>
                    <a:schemeClr val="bg1"/>
                  </a:solidFill>
                </a:rPr>
                <a:t>ADaM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669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err="1" smtClean="0"/>
              <a:t>ADaM</a:t>
            </a:r>
            <a:r>
              <a:rPr lang="en-US" sz="3600" dirty="0"/>
              <a:t> Fundamental Principles 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81585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Analysis </a:t>
            </a:r>
            <a:r>
              <a:rPr lang="en-US" dirty="0"/>
              <a:t>datasets and their associated metadata must: </a:t>
            </a:r>
            <a:endParaRPr lang="en-US" dirty="0" smtClean="0"/>
          </a:p>
          <a:p>
            <a:pPr lvl="1"/>
            <a:r>
              <a:rPr lang="en-US" dirty="0" smtClean="0"/>
              <a:t>facilitate </a:t>
            </a:r>
            <a:r>
              <a:rPr lang="en-US" dirty="0"/>
              <a:t>clear and unambiguous communication </a:t>
            </a:r>
            <a:endParaRPr lang="en-US" dirty="0" smtClean="0"/>
          </a:p>
          <a:p>
            <a:pPr lvl="1"/>
            <a:r>
              <a:rPr lang="en-US" dirty="0" smtClean="0"/>
              <a:t>provide </a:t>
            </a:r>
            <a:r>
              <a:rPr lang="en-US" dirty="0"/>
              <a:t>traceability between the analysis data and its source data (ultimately SDTM) </a:t>
            </a:r>
            <a:endParaRPr lang="en-US" dirty="0" smtClean="0"/>
          </a:p>
          <a:p>
            <a:pPr lvl="1"/>
            <a:r>
              <a:rPr lang="en-US" dirty="0" smtClean="0"/>
              <a:t>be </a:t>
            </a:r>
            <a:r>
              <a:rPr lang="en-US" dirty="0"/>
              <a:t>readily useable by commonly available software tools </a:t>
            </a:r>
            <a:r>
              <a:rPr lang="en-US" dirty="0" smtClean="0"/>
              <a:t>(XPT, XML)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Analysis </a:t>
            </a:r>
            <a:r>
              <a:rPr lang="en-US" dirty="0">
                <a:solidFill>
                  <a:srgbClr val="0070C0"/>
                </a:solidFill>
              </a:rPr>
              <a:t>datasets</a:t>
            </a:r>
            <a:r>
              <a:rPr lang="en-US" dirty="0"/>
              <a:t> must: </a:t>
            </a:r>
            <a:endParaRPr lang="en-US" dirty="0" smtClean="0"/>
          </a:p>
          <a:p>
            <a:pPr lvl="1"/>
            <a:r>
              <a:rPr lang="en-US" dirty="0" smtClean="0"/>
              <a:t>be </a:t>
            </a:r>
            <a:r>
              <a:rPr lang="en-US" dirty="0"/>
              <a:t>accompanied by </a:t>
            </a:r>
            <a:r>
              <a:rPr lang="en-US" dirty="0">
                <a:solidFill>
                  <a:srgbClr val="0070C0"/>
                </a:solidFill>
              </a:rPr>
              <a:t>metadata 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/>
              <a:t>be analysis-ready </a:t>
            </a:r>
            <a:r>
              <a:rPr lang="en-US" dirty="0" smtClean="0">
                <a:sym typeface="Wingdings" panose="05000000000000000000" pitchFamily="2" charset="2"/>
              </a:rPr>
              <a:t> “one proc away”</a:t>
            </a:r>
            <a:endParaRPr lang="en-GB" dirty="0"/>
          </a:p>
        </p:txBody>
      </p:sp>
      <p:grpSp>
        <p:nvGrpSpPr>
          <p:cNvPr id="7" name="Gruppo 6"/>
          <p:cNvGrpSpPr/>
          <p:nvPr/>
        </p:nvGrpSpPr>
        <p:grpSpPr>
          <a:xfrm>
            <a:off x="5322625" y="4518586"/>
            <a:ext cx="1910686" cy="461665"/>
            <a:chOff x="5322625" y="4518586"/>
            <a:chExt cx="1910686" cy="461665"/>
          </a:xfrm>
        </p:grpSpPr>
        <p:sp>
          <p:nvSpPr>
            <p:cNvPr id="5" name="Freccia a destra 4"/>
            <p:cNvSpPr/>
            <p:nvPr/>
          </p:nvSpPr>
          <p:spPr>
            <a:xfrm>
              <a:off x="5322625" y="4599294"/>
              <a:ext cx="614149" cy="300251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5936774" y="4518586"/>
              <a:ext cx="129653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2400" dirty="0" smtClean="0"/>
                <a:t>Focus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050241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361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Metadata are </a:t>
            </a:r>
            <a:r>
              <a:rPr lang="en-GB" dirty="0"/>
              <a:t>a key component of </a:t>
            </a:r>
            <a:r>
              <a:rPr lang="en-GB" dirty="0" err="1" smtClean="0"/>
              <a:t>ADaM</a:t>
            </a:r>
            <a:r>
              <a:rPr lang="en-GB" dirty="0" smtClean="0"/>
              <a:t>, help to document, are one of the 2 levels of traceability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Define.xml</a:t>
            </a:r>
            <a:r>
              <a:rPr lang="en-US" dirty="0" smtClean="0"/>
              <a:t> is the document which provides the 4 components </a:t>
            </a:r>
            <a:r>
              <a:rPr lang="en-US" dirty="0"/>
              <a:t>of the </a:t>
            </a:r>
            <a:r>
              <a:rPr lang="en-US" dirty="0" err="1"/>
              <a:t>ADaM</a:t>
            </a:r>
            <a:r>
              <a:rPr lang="en-US" dirty="0"/>
              <a:t> </a:t>
            </a:r>
            <a:r>
              <a:rPr lang="en-US" dirty="0" smtClean="0"/>
              <a:t>metadata:</a:t>
            </a:r>
          </a:p>
          <a:p>
            <a:pPr lvl="1"/>
            <a:r>
              <a:rPr lang="en-GB" dirty="0" smtClean="0"/>
              <a:t>Analysis </a:t>
            </a:r>
            <a:r>
              <a:rPr lang="en-GB" dirty="0"/>
              <a:t>datasets metadata</a:t>
            </a:r>
          </a:p>
          <a:p>
            <a:pPr lvl="1"/>
            <a:r>
              <a:rPr lang="en-GB" dirty="0" smtClean="0"/>
              <a:t>Analysis variable metadata</a:t>
            </a:r>
            <a:endParaRPr lang="en-GB" dirty="0"/>
          </a:p>
          <a:p>
            <a:pPr lvl="1"/>
            <a:r>
              <a:rPr lang="en-GB" dirty="0" smtClean="0"/>
              <a:t>Parameter </a:t>
            </a:r>
            <a:r>
              <a:rPr lang="en-GB" dirty="0"/>
              <a:t>value-level metadata</a:t>
            </a:r>
          </a:p>
          <a:p>
            <a:pPr lvl="1"/>
            <a:r>
              <a:rPr lang="en-GB" dirty="0" smtClean="0"/>
              <a:t>Analysis Results Metadata (ARM)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Metadata</a:t>
            </a:r>
            <a:endParaRPr lang="en-GB" sz="3600" dirty="0"/>
          </a:p>
        </p:txBody>
      </p:sp>
      <p:grpSp>
        <p:nvGrpSpPr>
          <p:cNvPr id="7" name="Gruppo 6"/>
          <p:cNvGrpSpPr/>
          <p:nvPr/>
        </p:nvGrpSpPr>
        <p:grpSpPr>
          <a:xfrm>
            <a:off x="6045958" y="4107976"/>
            <a:ext cx="2827362" cy="709684"/>
            <a:chOff x="6045958" y="4107976"/>
            <a:chExt cx="2827362" cy="709684"/>
          </a:xfrm>
        </p:grpSpPr>
        <p:sp>
          <p:nvSpPr>
            <p:cNvPr id="5" name="Parentesi graffa chiusa 4"/>
            <p:cNvSpPr/>
            <p:nvPr/>
          </p:nvSpPr>
          <p:spPr>
            <a:xfrm>
              <a:off x="6045958" y="4107976"/>
              <a:ext cx="395785" cy="709684"/>
            </a:xfrm>
            <a:prstGeom prst="rightBrac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CasellaDiTesto 5"/>
            <p:cNvSpPr txBox="1"/>
            <p:nvPr/>
          </p:nvSpPr>
          <p:spPr>
            <a:xfrm>
              <a:off x="6553200" y="4231985"/>
              <a:ext cx="23201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Analysis variable</a:t>
              </a:r>
              <a:endParaRPr lang="en-US" sz="2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03197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73708"/>
            <a:ext cx="8229600" cy="4858602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Metadata </a:t>
            </a:r>
            <a:r>
              <a:rPr lang="en-US" dirty="0">
                <a:solidFill>
                  <a:srgbClr val="0070C0"/>
                </a:solidFill>
              </a:rPr>
              <a:t>traceability</a:t>
            </a:r>
            <a:r>
              <a:rPr lang="en-US" dirty="0"/>
              <a:t> enables the user to understand the </a:t>
            </a:r>
            <a:r>
              <a:rPr lang="en-US" dirty="0" smtClean="0"/>
              <a:t>relationship:</a:t>
            </a:r>
          </a:p>
          <a:p>
            <a:pPr lvl="1"/>
            <a:r>
              <a:rPr lang="en-US" dirty="0" smtClean="0"/>
              <a:t>of </a:t>
            </a:r>
            <a:r>
              <a:rPr lang="en-US" dirty="0"/>
              <a:t>the analysis variable to its </a:t>
            </a:r>
            <a:r>
              <a:rPr lang="en-US" dirty="0">
                <a:solidFill>
                  <a:srgbClr val="0070C0"/>
                </a:solidFill>
              </a:rPr>
              <a:t>source</a:t>
            </a:r>
            <a:r>
              <a:rPr lang="en-US" dirty="0"/>
              <a:t> </a:t>
            </a:r>
            <a:r>
              <a:rPr lang="en-US" dirty="0" smtClean="0"/>
              <a:t>dataset </a:t>
            </a:r>
            <a:r>
              <a:rPr lang="en-US" dirty="0"/>
              <a:t>and </a:t>
            </a:r>
            <a:r>
              <a:rPr lang="en-US" dirty="0" smtClean="0"/>
              <a:t>variable </a:t>
            </a:r>
            <a:r>
              <a:rPr lang="en-US" dirty="0"/>
              <a:t>and is required for </a:t>
            </a:r>
            <a:r>
              <a:rPr lang="en-US" dirty="0" err="1"/>
              <a:t>ADaM</a:t>
            </a:r>
            <a:r>
              <a:rPr lang="en-US" dirty="0"/>
              <a:t> </a:t>
            </a:r>
            <a:r>
              <a:rPr lang="en-US" dirty="0" smtClean="0">
                <a:solidFill>
                  <a:srgbClr val="0070C0"/>
                </a:solidFill>
              </a:rPr>
              <a:t>compliance</a:t>
            </a:r>
            <a:r>
              <a:rPr lang="en-US" dirty="0" smtClean="0"/>
              <a:t>;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/>
              <a:t>but also between an analysis result (e.g., a p-value) and analysis </a:t>
            </a:r>
            <a:r>
              <a:rPr lang="en-US" dirty="0" smtClean="0"/>
              <a:t>dataset.</a:t>
            </a:r>
            <a:endParaRPr lang="en-US" dirty="0"/>
          </a:p>
          <a:p>
            <a:pPr lvl="1"/>
            <a:r>
              <a:rPr lang="en-US" dirty="0" smtClean="0"/>
              <a:t>How? By </a:t>
            </a:r>
            <a:r>
              <a:rPr lang="en-US" dirty="0"/>
              <a:t>describing </a:t>
            </a:r>
            <a:r>
              <a:rPr lang="en-US" dirty="0" smtClean="0"/>
              <a:t>the </a:t>
            </a:r>
            <a:r>
              <a:rPr lang="en-US" dirty="0"/>
              <a:t>algorithm used or steps taken to derive or populate an analysis value from its immediate predecessor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>
                <a:solidFill>
                  <a:srgbClr val="0070C0"/>
                </a:solidFill>
              </a:rPr>
              <a:t>Data </a:t>
            </a:r>
            <a:r>
              <a:rPr lang="en-US" dirty="0">
                <a:solidFill>
                  <a:srgbClr val="0070C0"/>
                </a:solidFill>
              </a:rPr>
              <a:t>point traceability </a:t>
            </a:r>
            <a:r>
              <a:rPr lang="en-US" dirty="0"/>
              <a:t>enables the user to go </a:t>
            </a:r>
            <a:r>
              <a:rPr lang="en-US" dirty="0">
                <a:solidFill>
                  <a:srgbClr val="0070C0"/>
                </a:solidFill>
              </a:rPr>
              <a:t>directly to the </a:t>
            </a:r>
            <a:r>
              <a:rPr lang="en-US" dirty="0"/>
              <a:t>specific </a:t>
            </a:r>
            <a:r>
              <a:rPr lang="en-US" dirty="0">
                <a:solidFill>
                  <a:srgbClr val="0070C0"/>
                </a:solidFill>
              </a:rPr>
              <a:t>predecessor</a:t>
            </a:r>
            <a:r>
              <a:rPr lang="en-US" dirty="0"/>
              <a:t> record(s</a:t>
            </a:r>
            <a:r>
              <a:rPr lang="en-US" dirty="0" smtClean="0"/>
              <a:t>):</a:t>
            </a:r>
          </a:p>
          <a:p>
            <a:pPr lvl="1"/>
            <a:r>
              <a:rPr lang="en-US" dirty="0" smtClean="0"/>
              <a:t>When? Implemented </a:t>
            </a:r>
            <a:r>
              <a:rPr lang="en-US" dirty="0"/>
              <a:t>if practically feasible. </a:t>
            </a:r>
            <a:endParaRPr lang="en-US" dirty="0" smtClean="0"/>
          </a:p>
          <a:p>
            <a:pPr lvl="1"/>
            <a:r>
              <a:rPr lang="en-US" dirty="0" smtClean="0"/>
              <a:t>How? By </a:t>
            </a:r>
            <a:r>
              <a:rPr lang="en-US" dirty="0"/>
              <a:t>providing clear links in the data (e.g</a:t>
            </a:r>
            <a:r>
              <a:rPr lang="en-US" dirty="0" smtClean="0"/>
              <a:t>. use </a:t>
            </a:r>
            <a:r>
              <a:rPr lang="en-US" dirty="0"/>
              <a:t>of </a:t>
            </a:r>
            <a:r>
              <a:rPr lang="en-US" dirty="0" smtClean="0"/>
              <a:t>SRCDOM, SRCVAR, SRCSEQ variables) </a:t>
            </a:r>
            <a:r>
              <a:rPr lang="en-US" dirty="0"/>
              <a:t>to the specific data values used as input for an analysis value.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Traceability 1/2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74960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136176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When traceability is </a:t>
            </a:r>
            <a:r>
              <a:rPr lang="en-US" dirty="0">
                <a:solidFill>
                  <a:srgbClr val="0070C0"/>
                </a:solidFill>
              </a:rPr>
              <a:t>successfully</a:t>
            </a:r>
            <a:r>
              <a:rPr lang="en-US" dirty="0"/>
              <a:t> </a:t>
            </a:r>
            <a:r>
              <a:rPr lang="en-US" dirty="0">
                <a:solidFill>
                  <a:srgbClr val="0070C0"/>
                </a:solidFill>
              </a:rPr>
              <a:t>implemented</a:t>
            </a:r>
            <a:r>
              <a:rPr lang="en-US" dirty="0"/>
              <a:t>, reviewers are able to identify: </a:t>
            </a:r>
            <a:endParaRPr lang="en-US" dirty="0" smtClean="0"/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that exists in the submitted </a:t>
            </a:r>
            <a:r>
              <a:rPr lang="en-US" dirty="0">
                <a:solidFill>
                  <a:srgbClr val="0070C0"/>
                </a:solidFill>
              </a:rPr>
              <a:t>SDTM</a:t>
            </a:r>
            <a:r>
              <a:rPr lang="en-US" dirty="0"/>
              <a:t> study tabulation data </a:t>
            </a:r>
            <a:endParaRPr lang="en-US" dirty="0" smtClean="0"/>
          </a:p>
          <a:p>
            <a:pPr lvl="1"/>
            <a:r>
              <a:rPr lang="en-US" dirty="0" smtClean="0"/>
              <a:t>information </a:t>
            </a:r>
            <a:r>
              <a:rPr lang="en-US" dirty="0"/>
              <a:t>that is </a:t>
            </a:r>
            <a:r>
              <a:rPr lang="en-US" dirty="0">
                <a:solidFill>
                  <a:srgbClr val="0070C0"/>
                </a:solidFill>
              </a:rPr>
              <a:t>derived or imputed </a:t>
            </a:r>
            <a:r>
              <a:rPr lang="en-US" dirty="0"/>
              <a:t>within the </a:t>
            </a:r>
            <a:r>
              <a:rPr lang="en-US" dirty="0" err="1"/>
              <a:t>ADaM</a:t>
            </a:r>
            <a:r>
              <a:rPr lang="en-US" dirty="0"/>
              <a:t> analysis dataset 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>
                <a:solidFill>
                  <a:srgbClr val="0070C0"/>
                </a:solidFill>
              </a:rPr>
              <a:t>method</a:t>
            </a:r>
            <a:r>
              <a:rPr lang="en-US" dirty="0"/>
              <a:t> used to create derived or imputed data </a:t>
            </a:r>
            <a:endParaRPr lang="en-US" dirty="0" smtClean="0"/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information </a:t>
            </a:r>
            <a:r>
              <a:rPr lang="en-US" dirty="0">
                <a:solidFill>
                  <a:srgbClr val="0070C0"/>
                </a:solidFill>
              </a:rPr>
              <a:t>used for analyses</a:t>
            </a:r>
            <a:r>
              <a:rPr lang="en-US" dirty="0"/>
              <a:t>, in contrast to information that is not used for analyses yet is included to support traceability or future analysis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Traceability 2/2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8297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11" name="Segnaposto contenuto 10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81849"/>
            <a:ext cx="8229600" cy="2577263"/>
          </a:xfrm>
          <a:prstGeom prst="rect">
            <a:avLst/>
          </a:prstGeom>
        </p:spPr>
      </p:pic>
      <p:sp>
        <p:nvSpPr>
          <p:cNvPr id="12" name="Rettangolo arrotondato 11"/>
          <p:cNvSpPr/>
          <p:nvPr/>
        </p:nvSpPr>
        <p:spPr>
          <a:xfrm>
            <a:off x="2210937" y="2606722"/>
            <a:ext cx="1569493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ttangolo arrotondato 12"/>
          <p:cNvSpPr/>
          <p:nvPr/>
        </p:nvSpPr>
        <p:spPr>
          <a:xfrm>
            <a:off x="589125" y="1462584"/>
            <a:ext cx="1569493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ttangolo arrotondato 13"/>
          <p:cNvSpPr>
            <a:spLocks noChangeAspect="1"/>
          </p:cNvSpPr>
          <p:nvPr/>
        </p:nvSpPr>
        <p:spPr>
          <a:xfrm>
            <a:off x="2142706" y="2866927"/>
            <a:ext cx="800851" cy="134797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18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600" dirty="0" err="1" smtClean="0"/>
              <a:t>ADaM</a:t>
            </a:r>
            <a:r>
              <a:rPr lang="en-GB" sz="3600" dirty="0" smtClean="0"/>
              <a:t> Define.xml</a:t>
            </a:r>
            <a:endParaRPr lang="en-GB" sz="3600" dirty="0"/>
          </a:p>
        </p:txBody>
      </p:sp>
      <p:pic>
        <p:nvPicPr>
          <p:cNvPr id="6" name="Segnaposto contenuto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158873"/>
            <a:ext cx="8229600" cy="3270332"/>
          </a:xfrm>
          <a:prstGeom prst="rect">
            <a:avLst/>
          </a:prstGeom>
        </p:spPr>
      </p:pic>
      <p:sp>
        <p:nvSpPr>
          <p:cNvPr id="7" name="Rettangolo arrotondato 6"/>
          <p:cNvSpPr/>
          <p:nvPr/>
        </p:nvSpPr>
        <p:spPr>
          <a:xfrm>
            <a:off x="641444" y="1461208"/>
            <a:ext cx="1378425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ttangolo arrotondato 7"/>
          <p:cNvSpPr/>
          <p:nvPr/>
        </p:nvSpPr>
        <p:spPr>
          <a:xfrm>
            <a:off x="3018431" y="3210396"/>
            <a:ext cx="884830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ttangolo arrotondato 8"/>
          <p:cNvSpPr/>
          <p:nvPr/>
        </p:nvSpPr>
        <p:spPr>
          <a:xfrm>
            <a:off x="3018431" y="1324613"/>
            <a:ext cx="884830" cy="232012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264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CROS 2017 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CROS 2017 powerpoint template</Template>
  <TotalTime>972</TotalTime>
  <Words>1572</Words>
  <Application>Microsoft Office PowerPoint</Application>
  <PresentationFormat>Presentazione su schermo (4:3)</PresentationFormat>
  <Paragraphs>176</Paragraphs>
  <Slides>32</Slides>
  <Notes>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32</vt:i4>
      </vt:variant>
    </vt:vector>
  </HeadingPairs>
  <TitlesOfParts>
    <vt:vector size="37" baseType="lpstr">
      <vt:lpstr>Arial</vt:lpstr>
      <vt:lpstr>Calibri</vt:lpstr>
      <vt:lpstr>PT Sans Caption</vt:lpstr>
      <vt:lpstr>Wingdings</vt:lpstr>
      <vt:lpstr>CROS 2017 powerpoint template</vt:lpstr>
      <vt:lpstr>Introduction to ADaM  and “What’s new” in ADaM    Italian CDISC UN Day - Milan 27th October 2017  Silvia Faini Principal Statistical Programmer CROS NT - Verona</vt:lpstr>
      <vt:lpstr>ADaM Purpose</vt:lpstr>
      <vt:lpstr>ADaM Motivation</vt:lpstr>
      <vt:lpstr>ADaM Fundamental Principles </vt:lpstr>
      <vt:lpstr>ADaM Metadata</vt:lpstr>
      <vt:lpstr>ADaM Traceability 1/2</vt:lpstr>
      <vt:lpstr>ADaM Traceability 2/2</vt:lpstr>
      <vt:lpstr>ADaM Define.xml</vt:lpstr>
      <vt:lpstr>ADaM Define.xml</vt:lpstr>
      <vt:lpstr>ADaM Define.xml</vt:lpstr>
      <vt:lpstr>ADaM Define.xml</vt:lpstr>
      <vt:lpstr>ADaM Define.xml</vt:lpstr>
      <vt:lpstr>ADaM Define.xml</vt:lpstr>
      <vt:lpstr>ADaM Define.xml</vt:lpstr>
      <vt:lpstr>ADaM Define.xml</vt:lpstr>
      <vt:lpstr>ADaM Define.xml</vt:lpstr>
      <vt:lpstr>ADaM Define.xml</vt:lpstr>
      <vt:lpstr>ADaM References</vt:lpstr>
      <vt:lpstr>ADaM Implementation 1/2</vt:lpstr>
      <vt:lpstr>ADaM Implementation 2/2</vt:lpstr>
      <vt:lpstr>ADSL 1/2</vt:lpstr>
      <vt:lpstr>ADSL 2/2</vt:lpstr>
      <vt:lpstr>Basic Data Structure 1/2</vt:lpstr>
      <vt:lpstr>Basic Data Structure 2/2</vt:lpstr>
      <vt:lpstr>Occurrence Data Structure 1/4</vt:lpstr>
      <vt:lpstr>Occurrence Data Structure 2/4</vt:lpstr>
      <vt:lpstr>Occurrence Data Structure 3/4</vt:lpstr>
      <vt:lpstr>Occurrence Data Structure 4/4</vt:lpstr>
      <vt:lpstr>What’s new?</vt:lpstr>
      <vt:lpstr>Notable Enhancements in ADaMIG v1.1</vt:lpstr>
      <vt:lpstr>OCCDS vs ADAE</vt:lpstr>
      <vt:lpstr>Therapeutic Area User Guide (TAUG)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 Marshall</dc:creator>
  <cp:lastModifiedBy>Silvia Faini</cp:lastModifiedBy>
  <cp:revision>75</cp:revision>
  <cp:lastPrinted>2017-10-20T14:20:38Z</cp:lastPrinted>
  <dcterms:created xsi:type="dcterms:W3CDTF">2017-09-21T14:53:03Z</dcterms:created>
  <dcterms:modified xsi:type="dcterms:W3CDTF">2017-10-26T07:50:00Z</dcterms:modified>
</cp:coreProperties>
</file>