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29"/>
  </p:notesMasterIdLst>
  <p:sldIdLst>
    <p:sldId id="256" r:id="rId2"/>
    <p:sldId id="257" r:id="rId3"/>
    <p:sldId id="305" r:id="rId4"/>
    <p:sldId id="261" r:id="rId5"/>
    <p:sldId id="262" r:id="rId6"/>
    <p:sldId id="290" r:id="rId7"/>
    <p:sldId id="270" r:id="rId8"/>
    <p:sldId id="277" r:id="rId9"/>
    <p:sldId id="271" r:id="rId10"/>
    <p:sldId id="280" r:id="rId11"/>
    <p:sldId id="301" r:id="rId12"/>
    <p:sldId id="296" r:id="rId13"/>
    <p:sldId id="302" r:id="rId14"/>
    <p:sldId id="306" r:id="rId15"/>
    <p:sldId id="311" r:id="rId16"/>
    <p:sldId id="310" r:id="rId17"/>
    <p:sldId id="304" r:id="rId18"/>
    <p:sldId id="294" r:id="rId19"/>
    <p:sldId id="284" r:id="rId20"/>
    <p:sldId id="295" r:id="rId21"/>
    <p:sldId id="260" r:id="rId22"/>
    <p:sldId id="314" r:id="rId23"/>
    <p:sldId id="316" r:id="rId24"/>
    <p:sldId id="299" r:id="rId25"/>
    <p:sldId id="300" r:id="rId26"/>
    <p:sldId id="297" r:id="rId27"/>
    <p:sldId id="31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anna Kiely" initials="EEK" lastIdx="1" clrIdx="0">
    <p:extLst>
      <p:ext uri="{19B8F6BF-5375-455C-9EA6-DF929625EA0E}">
        <p15:presenceInfo xmlns:p15="http://schemas.microsoft.com/office/powerpoint/2012/main" userId="Eanna Kiel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31" autoAdjust="0"/>
    <p:restoredTop sz="96274" autoAdjust="0"/>
  </p:normalViewPr>
  <p:slideViewPr>
    <p:cSldViewPr snapToGrid="0" showGuides="1">
      <p:cViewPr varScale="1">
        <p:scale>
          <a:sx n="63" d="100"/>
          <a:sy n="63" d="100"/>
        </p:scale>
        <p:origin x="56" y="168"/>
      </p:cViewPr>
      <p:guideLst>
        <p:guide orient="horz" pos="2136"/>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AE7FF-9183-4691-B96E-9D3807D32CC4}" type="datetimeFigureOut">
              <a:rPr lang="en-US" smtClean="0"/>
              <a:t>04-Mar-19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198A41-2144-48DD-84B4-899342BD4684}" type="slidenum">
              <a:rPr lang="en-US" smtClean="0"/>
              <a:t>‹#›</a:t>
            </a:fld>
            <a:endParaRPr lang="en-US"/>
          </a:p>
        </p:txBody>
      </p:sp>
    </p:spTree>
    <p:extLst>
      <p:ext uri="{BB962C8B-B14F-4D97-AF65-F5344CB8AC3E}">
        <p14:creationId xmlns:p14="http://schemas.microsoft.com/office/powerpoint/2010/main" val="3369602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198A41-2144-48DD-84B4-899342BD4684}" type="slidenum">
              <a:rPr lang="en-US" smtClean="0"/>
              <a:t>4</a:t>
            </a:fld>
            <a:endParaRPr lang="en-US"/>
          </a:p>
        </p:txBody>
      </p:sp>
    </p:spTree>
    <p:extLst>
      <p:ext uri="{BB962C8B-B14F-4D97-AF65-F5344CB8AC3E}">
        <p14:creationId xmlns:p14="http://schemas.microsoft.com/office/powerpoint/2010/main" val="2572404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EC0EE-4492-4470-8B2D-AF304F7465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B1A60DE-AB83-4734-89D9-A44BFADA4D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D1F81C9-7CB6-473B-B156-BFFF9454A8D9}"/>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5" name="Footer Placeholder 4">
            <a:extLst>
              <a:ext uri="{FF2B5EF4-FFF2-40B4-BE49-F238E27FC236}">
                <a16:creationId xmlns:a16="http://schemas.microsoft.com/office/drawing/2014/main" id="{6C6B0167-45DF-4725-89FA-22713D0EA3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6E1D60-D27B-4EAD-A3CA-5999C57B9148}"/>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3926027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A177A-94A1-4363-8671-FFD10792F5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60C7D29-70D8-4CED-83A1-2F649B7FF04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867056-D140-459A-89E2-CFE78A4FA114}"/>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5" name="Footer Placeholder 4">
            <a:extLst>
              <a:ext uri="{FF2B5EF4-FFF2-40B4-BE49-F238E27FC236}">
                <a16:creationId xmlns:a16="http://schemas.microsoft.com/office/drawing/2014/main" id="{C447877E-F926-4727-8B48-6347950F37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E93944-E0D2-46B3-BBF2-36D79E85C4DD}"/>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3599762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35D02F-A484-45B5-8AC3-FCA49B29C6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E9B6D2A-6067-4C01-8BED-FD0AF14AA62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E5655F-D8EA-4457-882A-8D7C803B94CE}"/>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5" name="Footer Placeholder 4">
            <a:extLst>
              <a:ext uri="{FF2B5EF4-FFF2-40B4-BE49-F238E27FC236}">
                <a16:creationId xmlns:a16="http://schemas.microsoft.com/office/drawing/2014/main" id="{74200D83-AD74-415A-B5F8-A3D0AC88AD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D81F0D-6071-433F-BDF8-E1F7512809BF}"/>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3719082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51C9A-6375-44EA-B199-13250CF0E6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737420D-CCD4-4FB5-A46A-E13E4742689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D4BC49-3CCA-4B5C-A6EF-52B023A8B4CF}"/>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5" name="Footer Placeholder 4">
            <a:extLst>
              <a:ext uri="{FF2B5EF4-FFF2-40B4-BE49-F238E27FC236}">
                <a16:creationId xmlns:a16="http://schemas.microsoft.com/office/drawing/2014/main" id="{DB814DEC-3396-4441-8B98-306CBF7E9D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8F10E4-8CE6-46C4-9977-133433206015}"/>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3415303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1FBF1-C2AA-443A-A562-12D1CC75A4C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6B4CE1A-2CB1-4222-BFB9-6A696D9861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11E9FB5-C30D-40C0-9B28-7D416D4C71B7}"/>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5" name="Footer Placeholder 4">
            <a:extLst>
              <a:ext uri="{FF2B5EF4-FFF2-40B4-BE49-F238E27FC236}">
                <a16:creationId xmlns:a16="http://schemas.microsoft.com/office/drawing/2014/main" id="{C55E8C36-78A7-4326-BAB5-E43280A2D4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F37E02-A238-482B-AAEE-693FD3705AD0}"/>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1734254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4C93C-D49D-4E7F-8521-546BB34BF1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7B8265-C8BD-430C-BE68-A3695BA07FE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5AC1DD3-5E5D-41E1-8FFD-EFAD3485B1F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4C775E-05E0-4BC1-835B-DB010275E7A5}"/>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6" name="Footer Placeholder 5">
            <a:extLst>
              <a:ext uri="{FF2B5EF4-FFF2-40B4-BE49-F238E27FC236}">
                <a16:creationId xmlns:a16="http://schemas.microsoft.com/office/drawing/2014/main" id="{47BF37E5-9250-46E5-8FF2-0504F7ADE6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4170AE-E6D9-4D0A-AF29-ACE3C841BE3E}"/>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265854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632C4-92BB-4E6A-A42D-83698F55E1C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68BA14E-F70D-4D2B-B786-3E887BAF42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02673EB-2120-4E20-A3C5-9E4ABE2C455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C92A2A8-E8BC-46FB-A450-0169023695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06FBBF8-89E9-4912-96A2-34B92E44320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5C9E48F-1DEE-4D24-8270-5BE4093DCC27}"/>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8" name="Footer Placeholder 7">
            <a:extLst>
              <a:ext uri="{FF2B5EF4-FFF2-40B4-BE49-F238E27FC236}">
                <a16:creationId xmlns:a16="http://schemas.microsoft.com/office/drawing/2014/main" id="{B90503A3-0552-472E-A3CB-35DE4B2F3B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20A1C44-AE2F-4CB1-A7B2-F8876285BAF0}"/>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1318747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CC11E-24BF-4258-BE07-4B17DD6D527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7BBE0C-8D36-4A85-A49F-8AB157DF4AA3}"/>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4" name="Footer Placeholder 3">
            <a:extLst>
              <a:ext uri="{FF2B5EF4-FFF2-40B4-BE49-F238E27FC236}">
                <a16:creationId xmlns:a16="http://schemas.microsoft.com/office/drawing/2014/main" id="{9C0D5B0B-5DC6-40CD-B174-E54D8A2789A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0675120-74E9-4CE2-A0CD-C077639753DC}"/>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24641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FBEB26-6828-4934-B9E1-4440FFB927A0}"/>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3" name="Footer Placeholder 2">
            <a:extLst>
              <a:ext uri="{FF2B5EF4-FFF2-40B4-BE49-F238E27FC236}">
                <a16:creationId xmlns:a16="http://schemas.microsoft.com/office/drawing/2014/main" id="{08832A5E-EB7D-4C37-99D3-43805587C19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2A003D-60EE-46F9-B26B-A3177244FBDC}"/>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1085412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27E01-6819-4C02-A394-510309BFF4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B2089DB-1EC3-4A53-BC31-3437B070C8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10F74C-0F94-4BC3-8788-CAB5F9C2AF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1F6914-1216-451A-9B79-7973A0196BA2}"/>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6" name="Footer Placeholder 5">
            <a:extLst>
              <a:ext uri="{FF2B5EF4-FFF2-40B4-BE49-F238E27FC236}">
                <a16:creationId xmlns:a16="http://schemas.microsoft.com/office/drawing/2014/main" id="{4F744CCF-B46F-4B97-90CF-F87B1DEA4E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69F03B-8C79-428A-BCF7-85772FCB5FED}"/>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645292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65842-6F55-40BF-854A-3642378E4C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E2BB4D-353D-4B65-99D7-484B3FE967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5AC546-B019-4F1F-AD56-5F89567E44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5CD60B0-9806-469D-9841-AB215C8F5683}"/>
              </a:ext>
            </a:extLst>
          </p:cNvPr>
          <p:cNvSpPr>
            <a:spLocks noGrp="1"/>
          </p:cNvSpPr>
          <p:nvPr>
            <p:ph type="dt" sz="half" idx="10"/>
          </p:nvPr>
        </p:nvSpPr>
        <p:spPr/>
        <p:txBody>
          <a:bodyPr/>
          <a:lstStyle/>
          <a:p>
            <a:fld id="{AFC6B222-AD32-4F02-9C93-B0D40CF873E3}" type="datetimeFigureOut">
              <a:rPr lang="en-US" smtClean="0"/>
              <a:t>04-Mar-19</a:t>
            </a:fld>
            <a:endParaRPr lang="en-US"/>
          </a:p>
        </p:txBody>
      </p:sp>
      <p:sp>
        <p:nvSpPr>
          <p:cNvPr id="6" name="Footer Placeholder 5">
            <a:extLst>
              <a:ext uri="{FF2B5EF4-FFF2-40B4-BE49-F238E27FC236}">
                <a16:creationId xmlns:a16="http://schemas.microsoft.com/office/drawing/2014/main" id="{53AEAA09-C327-442C-8557-0EA7FFD2E6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A2D8C0-5472-4575-BA77-A9A7C41AC049}"/>
              </a:ext>
            </a:extLst>
          </p:cNvPr>
          <p:cNvSpPr>
            <a:spLocks noGrp="1"/>
          </p:cNvSpPr>
          <p:nvPr>
            <p:ph type="sldNum" sz="quarter" idx="12"/>
          </p:nvPr>
        </p:nvSpPr>
        <p:spPr/>
        <p:txBody>
          <a:bodyPr/>
          <a:lstStyle/>
          <a:p>
            <a:fld id="{59652384-BC51-4D8D-9ED5-B6BD702A60F8}" type="slidenum">
              <a:rPr lang="en-US" smtClean="0"/>
              <a:t>‹#›</a:t>
            </a:fld>
            <a:endParaRPr lang="en-US"/>
          </a:p>
        </p:txBody>
      </p:sp>
    </p:spTree>
    <p:extLst>
      <p:ext uri="{BB962C8B-B14F-4D97-AF65-F5344CB8AC3E}">
        <p14:creationId xmlns:p14="http://schemas.microsoft.com/office/powerpoint/2010/main" val="2852924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2639A1-9F28-43E3-8060-0738D449B9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AF2695-BDEE-4897-95E2-3B05FDA6A3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B255C1-3914-4300-8CF0-BDE89637BF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C6B222-AD32-4F02-9C93-B0D40CF873E3}" type="datetimeFigureOut">
              <a:rPr lang="en-US" smtClean="0"/>
              <a:t>04-Mar-19</a:t>
            </a:fld>
            <a:endParaRPr lang="en-US"/>
          </a:p>
        </p:txBody>
      </p:sp>
      <p:sp>
        <p:nvSpPr>
          <p:cNvPr id="5" name="Footer Placeholder 4">
            <a:extLst>
              <a:ext uri="{FF2B5EF4-FFF2-40B4-BE49-F238E27FC236}">
                <a16:creationId xmlns:a16="http://schemas.microsoft.com/office/drawing/2014/main" id="{A8ECB16E-63D5-4B60-B59C-B8984450F8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BE3B148-033E-4728-8860-3EA19CB889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652384-BC51-4D8D-9ED5-B6BD702A60F8}" type="slidenum">
              <a:rPr lang="en-US" smtClean="0"/>
              <a:t>‹#›</a:t>
            </a:fld>
            <a:endParaRPr lang="en-US"/>
          </a:p>
        </p:txBody>
      </p:sp>
    </p:spTree>
    <p:extLst>
      <p:ext uri="{BB962C8B-B14F-4D97-AF65-F5344CB8AC3E}">
        <p14:creationId xmlns:p14="http://schemas.microsoft.com/office/powerpoint/2010/main" val="2638538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phusewiki.org/wiki/images/5/50/Laboratory_Units_Best_Practices_FV_16Jan2015.docx" TargetMode="External"/><Relationship Id="rId2" Type="http://schemas.openxmlformats.org/officeDocument/2006/relationships/hyperlink" Target="https://www.phusewiki.org/wiki/index.php?title=Lab_Unit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fda.gov/downloads/ForIndustry/DataStandards/StudyDataStandards/UCM587505.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alan.meier@cytel.com" TargetMode="External"/><Relationship Id="rId2" Type="http://schemas.openxmlformats.org/officeDocument/2006/relationships/hyperlink" Target="mailto:eanna.kiely@clinbuild.co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amamanualofstyle.com/page/si-conversion-calculato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DE3E6-A67A-4572-8CDE-997AA7383FEF}"/>
              </a:ext>
            </a:extLst>
          </p:cNvPr>
          <p:cNvSpPr>
            <a:spLocks noGrp="1"/>
          </p:cNvSpPr>
          <p:nvPr>
            <p:ph type="ctrTitle"/>
          </p:nvPr>
        </p:nvSpPr>
        <p:spPr/>
        <p:txBody>
          <a:bodyPr/>
          <a:lstStyle/>
          <a:p>
            <a:r>
              <a:rPr lang="en-US" dirty="0"/>
              <a:t>Multiple Lab Units Representation</a:t>
            </a:r>
          </a:p>
        </p:txBody>
      </p:sp>
      <p:sp>
        <p:nvSpPr>
          <p:cNvPr id="3" name="Subtitle 2">
            <a:extLst>
              <a:ext uri="{FF2B5EF4-FFF2-40B4-BE49-F238E27FC236}">
                <a16:creationId xmlns:a16="http://schemas.microsoft.com/office/drawing/2014/main" id="{84DC1232-8703-4244-91E1-BC683742D555}"/>
              </a:ext>
            </a:extLst>
          </p:cNvPr>
          <p:cNvSpPr>
            <a:spLocks noGrp="1"/>
          </p:cNvSpPr>
          <p:nvPr>
            <p:ph type="subTitle" idx="1"/>
          </p:nvPr>
        </p:nvSpPr>
        <p:spPr/>
        <p:txBody>
          <a:bodyPr/>
          <a:lstStyle/>
          <a:p>
            <a:r>
              <a:rPr lang="en-US" dirty="0"/>
              <a:t>By Multiple Lab Units Representation Team</a:t>
            </a:r>
          </a:p>
        </p:txBody>
      </p:sp>
    </p:spTree>
    <p:extLst>
      <p:ext uri="{BB962C8B-B14F-4D97-AF65-F5344CB8AC3E}">
        <p14:creationId xmlns:p14="http://schemas.microsoft.com/office/powerpoint/2010/main" val="955478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26F1-553F-4ABA-92DB-A3BB06A09725}"/>
              </a:ext>
            </a:extLst>
          </p:cNvPr>
          <p:cNvSpPr>
            <a:spLocks noGrp="1"/>
          </p:cNvSpPr>
          <p:nvPr>
            <p:ph type="title"/>
          </p:nvPr>
        </p:nvSpPr>
        <p:spPr>
          <a:xfrm>
            <a:off x="838200" y="365125"/>
            <a:ext cx="10271949" cy="1325563"/>
          </a:xfrm>
        </p:spPr>
        <p:txBody>
          <a:bodyPr>
            <a:normAutofit fontScale="90000"/>
          </a:bodyPr>
          <a:lstStyle/>
          <a:p>
            <a:r>
              <a:rPr lang="en-US" dirty="0"/>
              <a:t>Option 7: Add Result Variables for SI and US Conventional Units similar to LBSTRESC/N etc.</a:t>
            </a:r>
          </a:p>
        </p:txBody>
      </p:sp>
      <p:sp>
        <p:nvSpPr>
          <p:cNvPr id="3" name="Content Placeholder 2">
            <a:extLst>
              <a:ext uri="{FF2B5EF4-FFF2-40B4-BE49-F238E27FC236}">
                <a16:creationId xmlns:a16="http://schemas.microsoft.com/office/drawing/2014/main" id="{4DC9EF7B-90C6-4B2C-B15D-6B19CCDAF756}"/>
              </a:ext>
            </a:extLst>
          </p:cNvPr>
          <p:cNvSpPr>
            <a:spLocks noGrp="1"/>
          </p:cNvSpPr>
          <p:nvPr>
            <p:ph idx="1"/>
          </p:nvPr>
        </p:nvSpPr>
        <p:spPr/>
        <p:txBody>
          <a:bodyPr>
            <a:normAutofit/>
          </a:bodyPr>
          <a:lstStyle/>
          <a:p>
            <a:r>
              <a:rPr lang="en-US" dirty="0"/>
              <a:t>Create specific standard variables for SI and US Conventional Units.</a:t>
            </a:r>
          </a:p>
          <a:p>
            <a:r>
              <a:rPr lang="en-US" dirty="0"/>
              <a:t>Either these or the LBSTRESC/N etc. could be used.</a:t>
            </a:r>
          </a:p>
          <a:p>
            <a:endParaRPr lang="en-US" dirty="0"/>
          </a:p>
          <a:p>
            <a:endParaRPr lang="en-US" dirty="0"/>
          </a:p>
        </p:txBody>
      </p:sp>
      <p:graphicFrame>
        <p:nvGraphicFramePr>
          <p:cNvPr id="4" name="Table 3">
            <a:extLst>
              <a:ext uri="{FF2B5EF4-FFF2-40B4-BE49-F238E27FC236}">
                <a16:creationId xmlns:a16="http://schemas.microsoft.com/office/drawing/2014/main" id="{8CC2B8E8-1AEB-4024-80C9-97882231DDC0}"/>
              </a:ext>
            </a:extLst>
          </p:cNvPr>
          <p:cNvGraphicFramePr>
            <a:graphicFrameLocks noGrp="1"/>
          </p:cNvGraphicFramePr>
          <p:nvPr>
            <p:extLst>
              <p:ext uri="{D42A27DB-BD31-4B8C-83A1-F6EECF244321}">
                <p14:modId xmlns:p14="http://schemas.microsoft.com/office/powerpoint/2010/main" val="1304670059"/>
              </p:ext>
            </p:extLst>
          </p:nvPr>
        </p:nvGraphicFramePr>
        <p:xfrm>
          <a:off x="783114" y="4376389"/>
          <a:ext cx="11225625" cy="2468880"/>
        </p:xfrm>
        <a:graphic>
          <a:graphicData uri="http://schemas.openxmlformats.org/drawingml/2006/table">
            <a:tbl>
              <a:tblPr firstRow="1" bandRow="1">
                <a:tableStyleId>{5C22544A-7EE6-4342-B048-85BDC9FD1C3A}</a:tableStyleId>
              </a:tblPr>
              <a:tblGrid>
                <a:gridCol w="4144348">
                  <a:extLst>
                    <a:ext uri="{9D8B030D-6E8A-4147-A177-3AD203B41FA5}">
                      <a16:colId xmlns:a16="http://schemas.microsoft.com/office/drawing/2014/main" val="22024792"/>
                    </a:ext>
                  </a:extLst>
                </a:gridCol>
                <a:gridCol w="7081277">
                  <a:extLst>
                    <a:ext uri="{9D8B030D-6E8A-4147-A177-3AD203B41FA5}">
                      <a16:colId xmlns:a16="http://schemas.microsoft.com/office/drawing/2014/main" val="877598408"/>
                    </a:ext>
                  </a:extLst>
                </a:gridCol>
              </a:tblGrid>
              <a:tr h="417939">
                <a:tc>
                  <a:txBody>
                    <a:bodyPr/>
                    <a:lstStyle/>
                    <a:p>
                      <a:r>
                        <a:rPr lang="en-US" sz="2200" dirty="0"/>
                        <a:t>Pros</a:t>
                      </a:r>
                    </a:p>
                  </a:txBody>
                  <a:tcPr/>
                </a:tc>
                <a:tc>
                  <a:txBody>
                    <a:bodyPr/>
                    <a:lstStyle/>
                    <a:p>
                      <a:r>
                        <a:rPr lang="en-US" sz="2200" dirty="0"/>
                        <a:t>Cons </a:t>
                      </a:r>
                    </a:p>
                  </a:txBody>
                  <a:tcPr/>
                </a:tc>
                <a:extLst>
                  <a:ext uri="{0D108BD9-81ED-4DB2-BD59-A6C34878D82A}">
                    <a16:rowId xmlns:a16="http://schemas.microsoft.com/office/drawing/2014/main" val="3985021368"/>
                  </a:ext>
                </a:extLst>
              </a:tr>
              <a:tr h="1687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Allows FDA reviewers to compare different units in single dataset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Similar to option 2</a:t>
                      </a:r>
                    </a:p>
                  </a:txBody>
                  <a:tcPr/>
                </a:tc>
                <a:extLst>
                  <a:ext uri="{0D108BD9-81ED-4DB2-BD59-A6C34878D82A}">
                    <a16:rowId xmlns:a16="http://schemas.microsoft.com/office/drawing/2014/main" val="1080058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Requires an update to the current SDTM</a:t>
                      </a:r>
                    </a:p>
                  </a:txBody>
                  <a:tcPr/>
                </a:tc>
                <a:extLst>
                  <a:ext uri="{0D108BD9-81ED-4DB2-BD59-A6C34878D82A}">
                    <a16:rowId xmlns:a16="http://schemas.microsoft.com/office/drawing/2014/main" val="406085173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Does not allow for additional unit types</a:t>
                      </a:r>
                    </a:p>
                  </a:txBody>
                  <a:tcPr/>
                </a:tc>
                <a:extLst>
                  <a:ext uri="{0D108BD9-81ED-4DB2-BD59-A6C34878D82A}">
                    <a16:rowId xmlns:a16="http://schemas.microsoft.com/office/drawing/2014/main" val="128128777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Different units would give different LOINC values.</a:t>
                      </a:r>
                    </a:p>
                  </a:txBody>
                  <a:tcPr/>
                </a:tc>
                <a:extLst>
                  <a:ext uri="{0D108BD9-81ED-4DB2-BD59-A6C34878D82A}">
                    <a16:rowId xmlns:a16="http://schemas.microsoft.com/office/drawing/2014/main" val="351877880"/>
                  </a:ext>
                </a:extLst>
              </a:tr>
            </a:tbl>
          </a:graphicData>
        </a:graphic>
      </p:graphicFrame>
      <p:graphicFrame>
        <p:nvGraphicFramePr>
          <p:cNvPr id="6" name="Table 5">
            <a:extLst>
              <a:ext uri="{FF2B5EF4-FFF2-40B4-BE49-F238E27FC236}">
                <a16:creationId xmlns:a16="http://schemas.microsoft.com/office/drawing/2014/main" id="{EBA66175-44A4-467C-951B-AB4D3BED0EF8}"/>
              </a:ext>
            </a:extLst>
          </p:cNvPr>
          <p:cNvGraphicFramePr>
            <a:graphicFrameLocks noGrp="1"/>
          </p:cNvGraphicFramePr>
          <p:nvPr>
            <p:extLst>
              <p:ext uri="{D42A27DB-BD31-4B8C-83A1-F6EECF244321}">
                <p14:modId xmlns:p14="http://schemas.microsoft.com/office/powerpoint/2010/main" val="626198715"/>
              </p:ext>
            </p:extLst>
          </p:nvPr>
        </p:nvGraphicFramePr>
        <p:xfrm>
          <a:off x="877474" y="2718594"/>
          <a:ext cx="11225626" cy="1549400"/>
        </p:xfrm>
        <a:graphic>
          <a:graphicData uri="http://schemas.openxmlformats.org/drawingml/2006/table">
            <a:tbl>
              <a:tblPr/>
              <a:tblGrid>
                <a:gridCol w="1095121">
                  <a:extLst>
                    <a:ext uri="{9D8B030D-6E8A-4147-A177-3AD203B41FA5}">
                      <a16:colId xmlns:a16="http://schemas.microsoft.com/office/drawing/2014/main" val="685053671"/>
                    </a:ext>
                  </a:extLst>
                </a:gridCol>
                <a:gridCol w="888492">
                  <a:extLst>
                    <a:ext uri="{9D8B030D-6E8A-4147-A177-3AD203B41FA5}">
                      <a16:colId xmlns:a16="http://schemas.microsoft.com/office/drawing/2014/main" val="3832229570"/>
                    </a:ext>
                  </a:extLst>
                </a:gridCol>
                <a:gridCol w="1019874">
                  <a:extLst>
                    <a:ext uri="{9D8B030D-6E8A-4147-A177-3AD203B41FA5}">
                      <a16:colId xmlns:a16="http://schemas.microsoft.com/office/drawing/2014/main" val="514378584"/>
                    </a:ext>
                  </a:extLst>
                </a:gridCol>
                <a:gridCol w="1232036">
                  <a:extLst>
                    <a:ext uri="{9D8B030D-6E8A-4147-A177-3AD203B41FA5}">
                      <a16:colId xmlns:a16="http://schemas.microsoft.com/office/drawing/2014/main" val="2651289898"/>
                    </a:ext>
                  </a:extLst>
                </a:gridCol>
                <a:gridCol w="1783103">
                  <a:extLst>
                    <a:ext uri="{9D8B030D-6E8A-4147-A177-3AD203B41FA5}">
                      <a16:colId xmlns:a16="http://schemas.microsoft.com/office/drawing/2014/main" val="398508847"/>
                    </a:ext>
                  </a:extLst>
                </a:gridCol>
                <a:gridCol w="1257300">
                  <a:extLst>
                    <a:ext uri="{9D8B030D-6E8A-4147-A177-3AD203B41FA5}">
                      <a16:colId xmlns:a16="http://schemas.microsoft.com/office/drawing/2014/main" val="1657580700"/>
                    </a:ext>
                  </a:extLst>
                </a:gridCol>
                <a:gridCol w="2070100">
                  <a:extLst>
                    <a:ext uri="{9D8B030D-6E8A-4147-A177-3AD203B41FA5}">
                      <a16:colId xmlns:a16="http://schemas.microsoft.com/office/drawing/2014/main" val="110711768"/>
                    </a:ext>
                  </a:extLst>
                </a:gridCol>
                <a:gridCol w="1879600">
                  <a:extLst>
                    <a:ext uri="{9D8B030D-6E8A-4147-A177-3AD203B41FA5}">
                      <a16:colId xmlns:a16="http://schemas.microsoft.com/office/drawing/2014/main" val="1947822320"/>
                    </a:ext>
                  </a:extLst>
                </a:gridCol>
              </a:tblGrid>
              <a:tr h="368300">
                <a:tc>
                  <a:txBody>
                    <a:bodyPr/>
                    <a:lstStyle/>
                    <a:p>
                      <a:pPr algn="l" fontAlgn="b"/>
                      <a:endParaRPr lang="en-US" sz="2000" b="1" i="0" u="none" strike="noStrike" dirty="0">
                        <a:solidFill>
                          <a:srgbClr val="000000"/>
                        </a:solidFill>
                        <a:effectLst/>
                        <a:latin typeface="Calibri" panose="020F0502020204030204" pitchFamily="34" charset="0"/>
                      </a:endParaRPr>
                    </a:p>
                  </a:txBody>
                  <a:tcPr marL="6350" marR="6350" marT="635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2000" b="1" i="0" u="none" strike="noStrike" dirty="0">
                        <a:solidFill>
                          <a:srgbClr val="000000"/>
                        </a:solidFill>
                        <a:effectLst/>
                        <a:latin typeface="Calibri" panose="020F0502020204030204" pitchFamily="34" charset="0"/>
                      </a:endParaRPr>
                    </a:p>
                  </a:txBody>
                  <a:tcPr marL="6350" marR="6350" marT="635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2000" b="1" i="0" u="none" strike="noStrike" dirty="0">
                        <a:solidFill>
                          <a:srgbClr val="000000"/>
                        </a:solidFill>
                        <a:effectLst/>
                        <a:latin typeface="Calibri" panose="020F0502020204030204" pitchFamily="34" charset="0"/>
                      </a:endParaRPr>
                    </a:p>
                  </a:txBody>
                  <a:tcPr marL="6350" marR="6350" marT="635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2000" b="1" i="0" u="none" strike="noStrike" dirty="0">
                        <a:solidFill>
                          <a:srgbClr val="000000"/>
                        </a:solidFill>
                        <a:effectLst/>
                        <a:latin typeface="Calibri" panose="020F0502020204030204" pitchFamily="34" charset="0"/>
                      </a:endParaRPr>
                    </a:p>
                  </a:txBody>
                  <a:tcPr marL="6350" marR="6350" marT="635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000" b="0" i="0" u="none" strike="noStrike" dirty="0">
                          <a:solidFill>
                            <a:srgbClr val="000000"/>
                          </a:solidFill>
                          <a:effectLst/>
                          <a:latin typeface="Calibri" panose="020F0502020204030204" pitchFamily="34" charset="0"/>
                        </a:rPr>
                        <a:t>Character Result in SI Units</a:t>
                      </a:r>
                    </a:p>
                  </a:txBody>
                  <a:tcPr marL="6350" marR="6350" marT="635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000" b="0" i="0" u="none" strike="noStrike" dirty="0">
                          <a:solidFill>
                            <a:srgbClr val="000000"/>
                          </a:solidFill>
                          <a:effectLst/>
                          <a:latin typeface="Calibri" panose="020F0502020204030204" pitchFamily="34" charset="0"/>
                        </a:rPr>
                        <a:t>SI Units</a:t>
                      </a:r>
                    </a:p>
                  </a:txBody>
                  <a:tcPr marL="6350" marR="6350" marT="635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000" b="0" i="0" u="none" strike="noStrike" dirty="0">
                          <a:solidFill>
                            <a:srgbClr val="000000"/>
                          </a:solidFill>
                          <a:effectLst/>
                          <a:latin typeface="Calibri" panose="020F0502020204030204" pitchFamily="34" charset="0"/>
                        </a:rPr>
                        <a:t>Char Result in US Conventional Units</a:t>
                      </a:r>
                    </a:p>
                  </a:txBody>
                  <a:tcPr marL="6350" marR="6350" marT="635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000" b="0" i="0" u="none" strike="noStrike" dirty="0">
                          <a:solidFill>
                            <a:srgbClr val="000000"/>
                          </a:solidFill>
                          <a:effectLst/>
                          <a:latin typeface="Calibri" panose="020F0502020204030204" pitchFamily="34" charset="0"/>
                        </a:rPr>
                        <a:t>US Conventional Units</a:t>
                      </a:r>
                    </a:p>
                  </a:txBody>
                  <a:tcPr marL="6350" marR="6350" marT="635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56879796"/>
                  </a:ext>
                </a:extLst>
              </a:tr>
              <a:tr h="184150">
                <a:tc>
                  <a:txBody>
                    <a:bodyPr/>
                    <a:lstStyle/>
                    <a:p>
                      <a:pPr algn="l" fontAlgn="b"/>
                      <a:r>
                        <a:rPr lang="en-US" sz="2000" b="1" i="0" u="none" strike="noStrike" dirty="0">
                          <a:solidFill>
                            <a:srgbClr val="000000"/>
                          </a:solidFill>
                          <a:effectLst/>
                          <a:latin typeface="Calibri" panose="020F0502020204030204" pitchFamily="34" charset="0"/>
                        </a:rPr>
                        <a:t>LBTESTCD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LBTEST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LBORRES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LBORRESU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LBSTRSCS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LBSTRSUS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LBSTRSCU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LBSTRSUU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1815327322"/>
                  </a:ext>
                </a:extLst>
              </a:tr>
              <a:tr h="184150">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err="1">
                          <a:solidFill>
                            <a:srgbClr val="000000"/>
                          </a:solidFill>
                          <a:effectLst/>
                          <a:latin typeface="Calibri" panose="020F0502020204030204" pitchFamily="34" charset="0"/>
                        </a:rPr>
                        <a:t>mEq</a:t>
                      </a:r>
                      <a:r>
                        <a:rPr lang="en-US" sz="2000" b="0" i="0" u="none" strike="noStrike" dirty="0">
                          <a:solidFill>
                            <a:srgbClr val="000000"/>
                          </a:solidFill>
                          <a:effectLst/>
                          <a:latin typeface="Calibri" panose="020F0502020204030204" pitchFamily="34" charset="0"/>
                        </a:rPr>
                        <a:t>/L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41781"/>
                  </a:ext>
                </a:extLst>
              </a:tr>
              <a:tr h="184150">
                <a:tc>
                  <a:txBody>
                    <a:bodyPr/>
                    <a:lstStyle/>
                    <a:p>
                      <a:pPr algn="l" fontAlgn="b"/>
                      <a:r>
                        <a:rPr lang="en-US" sz="2000" b="0" i="0" u="none" strike="noStrike">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70.27027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mg/dL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2085958"/>
                  </a:ext>
                </a:extLst>
              </a:tr>
            </a:tbl>
          </a:graphicData>
        </a:graphic>
      </p:graphicFrame>
      <p:sp>
        <p:nvSpPr>
          <p:cNvPr id="7" name="Rectangle: Rounded Corners 6">
            <a:extLst>
              <a:ext uri="{FF2B5EF4-FFF2-40B4-BE49-F238E27FC236}">
                <a16:creationId xmlns:a16="http://schemas.microsoft.com/office/drawing/2014/main" id="{699A799E-6925-4931-8608-D0E34DFCB70F}"/>
              </a:ext>
            </a:extLst>
          </p:cNvPr>
          <p:cNvSpPr/>
          <p:nvPr/>
        </p:nvSpPr>
        <p:spPr>
          <a:xfrm>
            <a:off x="5061201" y="2718594"/>
            <a:ext cx="7041899" cy="162014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4068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26F1-553F-4ABA-92DB-A3BB06A09725}"/>
              </a:ext>
            </a:extLst>
          </p:cNvPr>
          <p:cNvSpPr>
            <a:spLocks noGrp="1"/>
          </p:cNvSpPr>
          <p:nvPr>
            <p:ph type="title"/>
          </p:nvPr>
        </p:nvSpPr>
        <p:spPr>
          <a:xfrm>
            <a:off x="838200" y="365125"/>
            <a:ext cx="10271949" cy="1325563"/>
          </a:xfrm>
        </p:spPr>
        <p:txBody>
          <a:bodyPr>
            <a:normAutofit/>
          </a:bodyPr>
          <a:lstStyle/>
          <a:p>
            <a:r>
              <a:rPr lang="en-US" dirty="0"/>
              <a:t>Option 8: New LB Domain (LC as Collected, LR as Represented)</a:t>
            </a:r>
          </a:p>
        </p:txBody>
      </p:sp>
      <p:sp>
        <p:nvSpPr>
          <p:cNvPr id="3" name="Content Placeholder 2">
            <a:extLst>
              <a:ext uri="{FF2B5EF4-FFF2-40B4-BE49-F238E27FC236}">
                <a16:creationId xmlns:a16="http://schemas.microsoft.com/office/drawing/2014/main" id="{4DC9EF7B-90C6-4B2C-B15D-6B19CCDAF756}"/>
              </a:ext>
            </a:extLst>
          </p:cNvPr>
          <p:cNvSpPr>
            <a:spLocks noGrp="1"/>
          </p:cNvSpPr>
          <p:nvPr>
            <p:ph idx="1"/>
          </p:nvPr>
        </p:nvSpPr>
        <p:spPr/>
        <p:txBody>
          <a:bodyPr>
            <a:normAutofit/>
          </a:bodyPr>
          <a:lstStyle/>
          <a:p>
            <a:r>
              <a:rPr lang="en-US" dirty="0"/>
              <a:t>A single domain LC (Laboratory as Collected) could be used for collection while a second domain LR (Laboratory as Represented) could be used for representing the data in different units.</a:t>
            </a:r>
          </a:p>
          <a:p>
            <a:r>
              <a:rPr lang="en-US" dirty="0"/>
              <a:t>This could be within the current model or outside the current model.</a:t>
            </a:r>
          </a:p>
          <a:p>
            <a:endParaRPr lang="en-US" dirty="0"/>
          </a:p>
          <a:p>
            <a:endParaRPr lang="en-US" dirty="0"/>
          </a:p>
        </p:txBody>
      </p:sp>
      <p:graphicFrame>
        <p:nvGraphicFramePr>
          <p:cNvPr id="4" name="Table 3">
            <a:extLst>
              <a:ext uri="{FF2B5EF4-FFF2-40B4-BE49-F238E27FC236}">
                <a16:creationId xmlns:a16="http://schemas.microsoft.com/office/drawing/2014/main" id="{8CC2B8E8-1AEB-4024-80C9-97882231DDC0}"/>
              </a:ext>
            </a:extLst>
          </p:cNvPr>
          <p:cNvGraphicFramePr>
            <a:graphicFrameLocks noGrp="1"/>
          </p:cNvGraphicFramePr>
          <p:nvPr>
            <p:extLst>
              <p:ext uri="{D42A27DB-BD31-4B8C-83A1-F6EECF244321}">
                <p14:modId xmlns:p14="http://schemas.microsoft.com/office/powerpoint/2010/main" val="3597399207"/>
              </p:ext>
            </p:extLst>
          </p:nvPr>
        </p:nvGraphicFramePr>
        <p:xfrm>
          <a:off x="0" y="4562612"/>
          <a:ext cx="12055366" cy="1615440"/>
        </p:xfrm>
        <a:graphic>
          <a:graphicData uri="http://schemas.openxmlformats.org/drawingml/2006/table">
            <a:tbl>
              <a:tblPr firstRow="1" bandRow="1">
                <a:tableStyleId>{5C22544A-7EE6-4342-B048-85BDC9FD1C3A}</a:tableStyleId>
              </a:tblPr>
              <a:tblGrid>
                <a:gridCol w="5097517">
                  <a:extLst>
                    <a:ext uri="{9D8B030D-6E8A-4147-A177-3AD203B41FA5}">
                      <a16:colId xmlns:a16="http://schemas.microsoft.com/office/drawing/2014/main" val="22024792"/>
                    </a:ext>
                  </a:extLst>
                </a:gridCol>
                <a:gridCol w="6957849">
                  <a:extLst>
                    <a:ext uri="{9D8B030D-6E8A-4147-A177-3AD203B41FA5}">
                      <a16:colId xmlns:a16="http://schemas.microsoft.com/office/drawing/2014/main" val="877598408"/>
                    </a:ext>
                  </a:extLst>
                </a:gridCol>
              </a:tblGrid>
              <a:tr h="346842">
                <a:tc>
                  <a:txBody>
                    <a:bodyPr/>
                    <a:lstStyle/>
                    <a:p>
                      <a:r>
                        <a:rPr lang="en-US" sz="2200" dirty="0"/>
                        <a:t>Pros</a:t>
                      </a:r>
                    </a:p>
                  </a:txBody>
                  <a:tcPr/>
                </a:tc>
                <a:tc>
                  <a:txBody>
                    <a:bodyPr/>
                    <a:lstStyle/>
                    <a:p>
                      <a:r>
                        <a:rPr lang="en-US" sz="2200" dirty="0"/>
                        <a:t>Cons </a:t>
                      </a:r>
                    </a:p>
                  </a:txBody>
                  <a:tcPr/>
                </a:tc>
                <a:extLst>
                  <a:ext uri="{0D108BD9-81ED-4DB2-BD59-A6C34878D82A}">
                    <a16:rowId xmlns:a16="http://schemas.microsoft.com/office/drawing/2014/main" val="3985021368"/>
                  </a:ext>
                </a:extLst>
              </a:tr>
              <a:tr h="3195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Single source of truth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Duplication of data</a:t>
                      </a:r>
                    </a:p>
                  </a:txBody>
                  <a:tcPr/>
                </a:tc>
                <a:extLst>
                  <a:ext uri="{0D108BD9-81ED-4DB2-BD59-A6C34878D82A}">
                    <a16:rowId xmlns:a16="http://schemas.microsoft.com/office/drawing/2014/main" val="108005822"/>
                  </a:ext>
                </a:extLst>
              </a:tr>
              <a:tr h="2910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Will need to be used in other findings domains e.g. VS (VC,VR)</a:t>
                      </a:r>
                    </a:p>
                  </a:txBody>
                  <a:tcPr/>
                </a:tc>
                <a:extLst>
                  <a:ext uri="{0D108BD9-81ED-4DB2-BD59-A6C34878D82A}">
                    <a16:rowId xmlns:a16="http://schemas.microsoft.com/office/drawing/2014/main" val="3744595343"/>
                  </a:ext>
                </a:extLst>
              </a:tr>
            </a:tbl>
          </a:graphicData>
        </a:graphic>
      </p:graphicFrame>
      <p:graphicFrame>
        <p:nvGraphicFramePr>
          <p:cNvPr id="6" name="Table 5">
            <a:extLst>
              <a:ext uri="{FF2B5EF4-FFF2-40B4-BE49-F238E27FC236}">
                <a16:creationId xmlns:a16="http://schemas.microsoft.com/office/drawing/2014/main" id="{EBA66175-44A4-467C-951B-AB4D3BED0EF8}"/>
              </a:ext>
            </a:extLst>
          </p:cNvPr>
          <p:cNvGraphicFramePr>
            <a:graphicFrameLocks noGrp="1"/>
          </p:cNvGraphicFramePr>
          <p:nvPr>
            <p:extLst>
              <p:ext uri="{D42A27DB-BD31-4B8C-83A1-F6EECF244321}">
                <p14:modId xmlns:p14="http://schemas.microsoft.com/office/powerpoint/2010/main" val="2272401870"/>
              </p:ext>
            </p:extLst>
          </p:nvPr>
        </p:nvGraphicFramePr>
        <p:xfrm>
          <a:off x="152260" y="3534569"/>
          <a:ext cx="4235523" cy="933450"/>
        </p:xfrm>
        <a:graphic>
          <a:graphicData uri="http://schemas.openxmlformats.org/drawingml/2006/table">
            <a:tbl>
              <a:tblPr/>
              <a:tblGrid>
                <a:gridCol w="1095121">
                  <a:extLst>
                    <a:ext uri="{9D8B030D-6E8A-4147-A177-3AD203B41FA5}">
                      <a16:colId xmlns:a16="http://schemas.microsoft.com/office/drawing/2014/main" val="685053671"/>
                    </a:ext>
                  </a:extLst>
                </a:gridCol>
                <a:gridCol w="888492">
                  <a:extLst>
                    <a:ext uri="{9D8B030D-6E8A-4147-A177-3AD203B41FA5}">
                      <a16:colId xmlns:a16="http://schemas.microsoft.com/office/drawing/2014/main" val="3832229570"/>
                    </a:ext>
                  </a:extLst>
                </a:gridCol>
                <a:gridCol w="1019874">
                  <a:extLst>
                    <a:ext uri="{9D8B030D-6E8A-4147-A177-3AD203B41FA5}">
                      <a16:colId xmlns:a16="http://schemas.microsoft.com/office/drawing/2014/main" val="514378584"/>
                    </a:ext>
                  </a:extLst>
                </a:gridCol>
                <a:gridCol w="1232036">
                  <a:extLst>
                    <a:ext uri="{9D8B030D-6E8A-4147-A177-3AD203B41FA5}">
                      <a16:colId xmlns:a16="http://schemas.microsoft.com/office/drawing/2014/main" val="2651289898"/>
                    </a:ext>
                  </a:extLst>
                </a:gridCol>
              </a:tblGrid>
              <a:tr h="184150">
                <a:tc>
                  <a:txBody>
                    <a:bodyPr/>
                    <a:lstStyle/>
                    <a:p>
                      <a:pPr algn="l" fontAlgn="b"/>
                      <a:r>
                        <a:rPr lang="en-US" sz="2000" b="1" i="0" u="none" strike="noStrike" dirty="0">
                          <a:solidFill>
                            <a:srgbClr val="000000"/>
                          </a:solidFill>
                          <a:effectLst/>
                          <a:latin typeface="Calibri" panose="020F0502020204030204" pitchFamily="34" charset="0"/>
                        </a:rPr>
                        <a:t>LCTESTCD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LCTEST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LCORRES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LCORRESU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1815327322"/>
                  </a:ext>
                </a:extLst>
              </a:tr>
              <a:tr h="184150">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41781"/>
                  </a:ext>
                </a:extLst>
              </a:tr>
              <a:tr h="184150">
                <a:tc>
                  <a:txBody>
                    <a:bodyPr/>
                    <a:lstStyle/>
                    <a:p>
                      <a:pPr algn="l" fontAlgn="b"/>
                      <a:r>
                        <a:rPr lang="en-US" sz="2000" b="0" i="0" u="none" strike="noStrike" dirty="0">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2085958"/>
                  </a:ext>
                </a:extLst>
              </a:tr>
            </a:tbl>
          </a:graphicData>
        </a:graphic>
      </p:graphicFrame>
      <p:graphicFrame>
        <p:nvGraphicFramePr>
          <p:cNvPr id="5" name="Table 4">
            <a:extLst>
              <a:ext uri="{FF2B5EF4-FFF2-40B4-BE49-F238E27FC236}">
                <a16:creationId xmlns:a16="http://schemas.microsoft.com/office/drawing/2014/main" id="{D6237A42-A269-44E4-8EE2-8B85EA8B1012}"/>
              </a:ext>
            </a:extLst>
          </p:cNvPr>
          <p:cNvGraphicFramePr>
            <a:graphicFrameLocks noGrp="1"/>
          </p:cNvGraphicFramePr>
          <p:nvPr>
            <p:extLst>
              <p:ext uri="{D42A27DB-BD31-4B8C-83A1-F6EECF244321}">
                <p14:modId xmlns:p14="http://schemas.microsoft.com/office/powerpoint/2010/main" val="3416844535"/>
              </p:ext>
            </p:extLst>
          </p:nvPr>
        </p:nvGraphicFramePr>
        <p:xfrm>
          <a:off x="4556094" y="3534569"/>
          <a:ext cx="6797706" cy="933450"/>
        </p:xfrm>
        <a:graphic>
          <a:graphicData uri="http://schemas.openxmlformats.org/drawingml/2006/table">
            <a:tbl>
              <a:tblPr/>
              <a:tblGrid>
                <a:gridCol w="1111159">
                  <a:extLst>
                    <a:ext uri="{9D8B030D-6E8A-4147-A177-3AD203B41FA5}">
                      <a16:colId xmlns:a16="http://schemas.microsoft.com/office/drawing/2014/main" val="1219949925"/>
                    </a:ext>
                  </a:extLst>
                </a:gridCol>
                <a:gridCol w="901504">
                  <a:extLst>
                    <a:ext uri="{9D8B030D-6E8A-4147-A177-3AD203B41FA5}">
                      <a16:colId xmlns:a16="http://schemas.microsoft.com/office/drawing/2014/main" val="2456955059"/>
                    </a:ext>
                  </a:extLst>
                </a:gridCol>
                <a:gridCol w="1034809">
                  <a:extLst>
                    <a:ext uri="{9D8B030D-6E8A-4147-A177-3AD203B41FA5}">
                      <a16:colId xmlns:a16="http://schemas.microsoft.com/office/drawing/2014/main" val="2671725512"/>
                    </a:ext>
                  </a:extLst>
                </a:gridCol>
                <a:gridCol w="1250078">
                  <a:extLst>
                    <a:ext uri="{9D8B030D-6E8A-4147-A177-3AD203B41FA5}">
                      <a16:colId xmlns:a16="http://schemas.microsoft.com/office/drawing/2014/main" val="597569325"/>
                    </a:ext>
                  </a:extLst>
                </a:gridCol>
                <a:gridCol w="1250078">
                  <a:extLst>
                    <a:ext uri="{9D8B030D-6E8A-4147-A177-3AD203B41FA5}">
                      <a16:colId xmlns:a16="http://schemas.microsoft.com/office/drawing/2014/main" val="2825195850"/>
                    </a:ext>
                  </a:extLst>
                </a:gridCol>
                <a:gridCol w="1250078">
                  <a:extLst>
                    <a:ext uri="{9D8B030D-6E8A-4147-A177-3AD203B41FA5}">
                      <a16:colId xmlns:a16="http://schemas.microsoft.com/office/drawing/2014/main" val="3449389921"/>
                    </a:ext>
                  </a:extLst>
                </a:gridCol>
              </a:tblGrid>
              <a:tr h="184150">
                <a:tc>
                  <a:txBody>
                    <a:bodyPr/>
                    <a:lstStyle/>
                    <a:p>
                      <a:pPr algn="l" fontAlgn="b"/>
                      <a:r>
                        <a:rPr lang="en-US" sz="2000" b="1" i="0" u="none" strike="noStrike" dirty="0">
                          <a:solidFill>
                            <a:srgbClr val="000000"/>
                          </a:solidFill>
                          <a:effectLst/>
                          <a:latin typeface="Calibri" panose="020F0502020204030204" pitchFamily="34" charset="0"/>
                        </a:rPr>
                        <a:t>LRTESTCD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LRTEST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LRORRES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LRORRESU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LRSTRESC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LRSTRESU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1436507338"/>
                  </a:ext>
                </a:extLst>
              </a:tr>
              <a:tr h="184150">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err="1">
                          <a:solidFill>
                            <a:srgbClr val="000000"/>
                          </a:solidFill>
                          <a:effectLst/>
                          <a:latin typeface="Calibri" panose="020F0502020204030204" pitchFamily="34" charset="0"/>
                        </a:rPr>
                        <a:t>mEq</a:t>
                      </a:r>
                      <a:r>
                        <a:rPr lang="en-US" sz="2000" b="0" i="0" u="none" strike="noStrike" dirty="0">
                          <a:solidFill>
                            <a:srgbClr val="000000"/>
                          </a:solidFill>
                          <a:effectLst/>
                          <a:latin typeface="Calibri" panose="020F0502020204030204" pitchFamily="34" charset="0"/>
                        </a:rPr>
                        <a:t>/L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0650469"/>
                  </a:ext>
                </a:extLst>
              </a:tr>
              <a:tr h="184150">
                <a:tc>
                  <a:txBody>
                    <a:bodyPr/>
                    <a:lstStyle/>
                    <a:p>
                      <a:pPr algn="l" fontAlgn="b"/>
                      <a:r>
                        <a:rPr lang="en-US" sz="2000" b="0" i="0" u="none" strike="noStrike">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70.2702703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mg/dL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5323688"/>
                  </a:ext>
                </a:extLst>
              </a:tr>
            </a:tbl>
          </a:graphicData>
        </a:graphic>
      </p:graphicFrame>
    </p:spTree>
    <p:extLst>
      <p:ext uri="{BB962C8B-B14F-4D97-AF65-F5344CB8AC3E}">
        <p14:creationId xmlns:p14="http://schemas.microsoft.com/office/powerpoint/2010/main" val="1778210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8267C-5335-4C12-BD3D-F62D5DBD8DB1}"/>
              </a:ext>
            </a:extLst>
          </p:cNvPr>
          <p:cNvSpPr>
            <a:spLocks noGrp="1"/>
          </p:cNvSpPr>
          <p:nvPr>
            <p:ph type="title"/>
          </p:nvPr>
        </p:nvSpPr>
        <p:spPr/>
        <p:txBody>
          <a:bodyPr/>
          <a:lstStyle/>
          <a:p>
            <a:r>
              <a:rPr lang="en-US" dirty="0"/>
              <a:t>Option 9: LAB Model</a:t>
            </a:r>
          </a:p>
        </p:txBody>
      </p:sp>
      <p:sp>
        <p:nvSpPr>
          <p:cNvPr id="3" name="Content Placeholder 2">
            <a:extLst>
              <a:ext uri="{FF2B5EF4-FFF2-40B4-BE49-F238E27FC236}">
                <a16:creationId xmlns:a16="http://schemas.microsoft.com/office/drawing/2014/main" id="{60F00F13-2530-407E-9EFD-BEC0DB610ABD}"/>
              </a:ext>
            </a:extLst>
          </p:cNvPr>
          <p:cNvSpPr>
            <a:spLocks noGrp="1"/>
          </p:cNvSpPr>
          <p:nvPr>
            <p:ph idx="1"/>
          </p:nvPr>
        </p:nvSpPr>
        <p:spPr/>
        <p:txBody>
          <a:bodyPr/>
          <a:lstStyle/>
          <a:p>
            <a:r>
              <a:rPr lang="en-US" dirty="0"/>
              <a:t>The CDISC LAB Model 1.0.1 section 3.4.13 </a:t>
            </a:r>
            <a:r>
              <a:rPr lang="en-US" b="1" dirty="0"/>
              <a:t>Base Result </a:t>
            </a:r>
            <a:r>
              <a:rPr lang="en-US" dirty="0"/>
              <a:t>provides an exchange standard for collected/reported, SI and US conventional units.</a:t>
            </a:r>
          </a:p>
          <a:p>
            <a:pPr lvl="1"/>
            <a:r>
              <a:rPr lang="en-US" i="1" dirty="0"/>
              <a:t>It is recognized that results may be preferred in more than one unit system so Reported, US Conventional and SI result fields have been provided. The Reported results are the results reported to the investigator sites.</a:t>
            </a:r>
          </a:p>
          <a:p>
            <a:r>
              <a:rPr lang="en-US" dirty="0"/>
              <a:t>The model is in XML and has naming conventions that do not conform to SDTM.</a:t>
            </a:r>
          </a:p>
          <a:p>
            <a:r>
              <a:rPr lang="en-US" dirty="0"/>
              <a:t>It is not known how many companies have implemented the standard </a:t>
            </a:r>
          </a:p>
        </p:txBody>
      </p:sp>
      <p:graphicFrame>
        <p:nvGraphicFramePr>
          <p:cNvPr id="4" name="Table 3">
            <a:extLst>
              <a:ext uri="{FF2B5EF4-FFF2-40B4-BE49-F238E27FC236}">
                <a16:creationId xmlns:a16="http://schemas.microsoft.com/office/drawing/2014/main" id="{30FFD6B0-C5F0-4F32-8020-8B4BA17B36E7}"/>
              </a:ext>
            </a:extLst>
          </p:cNvPr>
          <p:cNvGraphicFramePr>
            <a:graphicFrameLocks noGrp="1"/>
          </p:cNvGraphicFramePr>
          <p:nvPr>
            <p:extLst>
              <p:ext uri="{D42A27DB-BD31-4B8C-83A1-F6EECF244321}">
                <p14:modId xmlns:p14="http://schemas.microsoft.com/office/powerpoint/2010/main" val="547297328"/>
              </p:ext>
            </p:extLst>
          </p:nvPr>
        </p:nvGraphicFramePr>
        <p:xfrm>
          <a:off x="136634" y="5536883"/>
          <a:ext cx="12055366" cy="1280160"/>
        </p:xfrm>
        <a:graphic>
          <a:graphicData uri="http://schemas.openxmlformats.org/drawingml/2006/table">
            <a:tbl>
              <a:tblPr firstRow="1" bandRow="1">
                <a:tableStyleId>{5C22544A-7EE6-4342-B048-85BDC9FD1C3A}</a:tableStyleId>
              </a:tblPr>
              <a:tblGrid>
                <a:gridCol w="5097517">
                  <a:extLst>
                    <a:ext uri="{9D8B030D-6E8A-4147-A177-3AD203B41FA5}">
                      <a16:colId xmlns:a16="http://schemas.microsoft.com/office/drawing/2014/main" val="22024792"/>
                    </a:ext>
                  </a:extLst>
                </a:gridCol>
                <a:gridCol w="6957849">
                  <a:extLst>
                    <a:ext uri="{9D8B030D-6E8A-4147-A177-3AD203B41FA5}">
                      <a16:colId xmlns:a16="http://schemas.microsoft.com/office/drawing/2014/main" val="877598408"/>
                    </a:ext>
                  </a:extLst>
                </a:gridCol>
              </a:tblGrid>
              <a:tr h="346842">
                <a:tc>
                  <a:txBody>
                    <a:bodyPr/>
                    <a:lstStyle/>
                    <a:p>
                      <a:r>
                        <a:rPr lang="en-US" sz="2200" dirty="0"/>
                        <a:t>Pros</a:t>
                      </a:r>
                    </a:p>
                  </a:txBody>
                  <a:tcPr/>
                </a:tc>
                <a:tc>
                  <a:txBody>
                    <a:bodyPr/>
                    <a:lstStyle/>
                    <a:p>
                      <a:r>
                        <a:rPr lang="en-US" sz="2200" dirty="0"/>
                        <a:t>Cons </a:t>
                      </a:r>
                    </a:p>
                  </a:txBody>
                  <a:tcPr/>
                </a:tc>
                <a:extLst>
                  <a:ext uri="{0D108BD9-81ED-4DB2-BD59-A6C34878D82A}">
                    <a16:rowId xmlns:a16="http://schemas.microsoft.com/office/drawing/2014/main" val="3985021368"/>
                  </a:ext>
                </a:extLst>
              </a:tr>
              <a:tr h="3195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Within the current SDTM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Standard may not be widely adopted and require training</a:t>
                      </a:r>
                    </a:p>
                  </a:txBody>
                  <a:tcPr/>
                </a:tc>
                <a:extLst>
                  <a:ext uri="{0D108BD9-81ED-4DB2-BD59-A6C34878D82A}">
                    <a16:rowId xmlns:a16="http://schemas.microsoft.com/office/drawing/2014/main" val="108005822"/>
                  </a:ext>
                </a:extLst>
              </a:tr>
              <a:tr h="2910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Existing standard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Provides the information in an XML format</a:t>
                      </a:r>
                    </a:p>
                  </a:txBody>
                  <a:tcPr/>
                </a:tc>
                <a:extLst>
                  <a:ext uri="{0D108BD9-81ED-4DB2-BD59-A6C34878D82A}">
                    <a16:rowId xmlns:a16="http://schemas.microsoft.com/office/drawing/2014/main" val="3744595343"/>
                  </a:ext>
                </a:extLst>
              </a:tr>
            </a:tbl>
          </a:graphicData>
        </a:graphic>
      </p:graphicFrame>
    </p:spTree>
    <p:extLst>
      <p:ext uri="{BB962C8B-B14F-4D97-AF65-F5344CB8AC3E}">
        <p14:creationId xmlns:p14="http://schemas.microsoft.com/office/powerpoint/2010/main" val="2141616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54CF0-474E-4966-9561-A05742171B8F}"/>
              </a:ext>
            </a:extLst>
          </p:cNvPr>
          <p:cNvSpPr>
            <a:spLocks noGrp="1"/>
          </p:cNvSpPr>
          <p:nvPr>
            <p:ph type="title"/>
          </p:nvPr>
        </p:nvSpPr>
        <p:spPr/>
        <p:txBody>
          <a:bodyPr/>
          <a:lstStyle/>
          <a:p>
            <a:r>
              <a:rPr lang="en-US" dirty="0"/>
              <a:t>Option 9: LAB Model Base Result Variables</a:t>
            </a:r>
          </a:p>
        </p:txBody>
      </p:sp>
      <p:graphicFrame>
        <p:nvGraphicFramePr>
          <p:cNvPr id="6" name="Content Placeholder 5">
            <a:extLst>
              <a:ext uri="{FF2B5EF4-FFF2-40B4-BE49-F238E27FC236}">
                <a16:creationId xmlns:a16="http://schemas.microsoft.com/office/drawing/2014/main" id="{B7FE4B65-274C-4041-86DE-E07D376F78B3}"/>
              </a:ext>
            </a:extLst>
          </p:cNvPr>
          <p:cNvGraphicFramePr>
            <a:graphicFrameLocks noGrp="1"/>
          </p:cNvGraphicFramePr>
          <p:nvPr>
            <p:ph idx="1"/>
            <p:extLst>
              <p:ext uri="{D42A27DB-BD31-4B8C-83A1-F6EECF244321}">
                <p14:modId xmlns:p14="http://schemas.microsoft.com/office/powerpoint/2010/main" val="3079297962"/>
              </p:ext>
            </p:extLst>
          </p:nvPr>
        </p:nvGraphicFramePr>
        <p:xfrm>
          <a:off x="136187" y="1690688"/>
          <a:ext cx="11852613" cy="5092700"/>
        </p:xfrm>
        <a:graphic>
          <a:graphicData uri="http://schemas.openxmlformats.org/drawingml/2006/table">
            <a:tbl>
              <a:tblPr/>
              <a:tblGrid>
                <a:gridCol w="3741690">
                  <a:extLst>
                    <a:ext uri="{9D8B030D-6E8A-4147-A177-3AD203B41FA5}">
                      <a16:colId xmlns:a16="http://schemas.microsoft.com/office/drawing/2014/main" val="946736471"/>
                    </a:ext>
                  </a:extLst>
                </a:gridCol>
                <a:gridCol w="1773623">
                  <a:extLst>
                    <a:ext uri="{9D8B030D-6E8A-4147-A177-3AD203B41FA5}">
                      <a16:colId xmlns:a16="http://schemas.microsoft.com/office/drawing/2014/main" val="3101040893"/>
                    </a:ext>
                  </a:extLst>
                </a:gridCol>
                <a:gridCol w="6337300">
                  <a:extLst>
                    <a:ext uri="{9D8B030D-6E8A-4147-A177-3AD203B41FA5}">
                      <a16:colId xmlns:a16="http://schemas.microsoft.com/office/drawing/2014/main" val="1190248351"/>
                    </a:ext>
                  </a:extLst>
                </a:gridCol>
              </a:tblGrid>
              <a:tr h="501650">
                <a:tc>
                  <a:txBody>
                    <a:bodyPr/>
                    <a:lstStyle/>
                    <a:p>
                      <a:pPr algn="l" fontAlgn="t"/>
                      <a:r>
                        <a:rPr lang="en-US" sz="2200" b="1" i="0" u="none" strike="noStrike" dirty="0">
                          <a:effectLst/>
                          <a:latin typeface="Times New Roman" panose="02020603050405020304" pitchFamily="18" charset="0"/>
                        </a:rPr>
                        <a:t>FIELD NAME</a:t>
                      </a:r>
                    </a:p>
                  </a:txBody>
                  <a:tcPr marL="6350" marR="6350" marT="63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1" i="0" u="none" strike="noStrike" dirty="0">
                          <a:effectLst/>
                          <a:latin typeface="Times New Roman" panose="02020603050405020304" pitchFamily="18" charset="0"/>
                        </a:rPr>
                        <a:t>SAS</a:t>
                      </a:r>
                      <a:br>
                        <a:rPr lang="en-US" sz="2200" b="1" i="0" u="none" strike="noStrike" dirty="0">
                          <a:effectLst/>
                          <a:latin typeface="Times New Roman" panose="02020603050405020304" pitchFamily="18" charset="0"/>
                        </a:rPr>
                      </a:br>
                      <a:r>
                        <a:rPr lang="en-US" sz="2200" b="1" i="0" u="none" strike="noStrike" dirty="0">
                          <a:effectLst/>
                          <a:latin typeface="Times New Roman" panose="02020603050405020304" pitchFamily="18" charset="0"/>
                        </a:rPr>
                        <a:t>VARIABLE</a:t>
                      </a:r>
                      <a:br>
                        <a:rPr lang="en-US" sz="2200" b="1" i="0" u="none" strike="noStrike" dirty="0">
                          <a:effectLst/>
                          <a:latin typeface="Times New Roman" panose="02020603050405020304" pitchFamily="18" charset="0"/>
                        </a:rPr>
                      </a:br>
                      <a:r>
                        <a:rPr lang="en-US" sz="2200" b="1" i="0" u="none" strike="noStrike" dirty="0">
                          <a:effectLst/>
                          <a:latin typeface="Times New Roman" panose="02020603050405020304" pitchFamily="18" charset="0"/>
                        </a:rPr>
                        <a:t>NAME</a:t>
                      </a:r>
                    </a:p>
                  </a:txBody>
                  <a:tcPr marL="6350" marR="6350" marT="63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1" i="0" u="none" strike="noStrike" dirty="0">
                          <a:effectLst/>
                          <a:latin typeface="Times New Roman" panose="02020603050405020304" pitchFamily="18" charset="0"/>
                        </a:rPr>
                        <a:t>EXPLANATION</a:t>
                      </a:r>
                    </a:p>
                  </a:txBody>
                  <a:tcPr marL="6350" marR="6350" marT="63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2879239"/>
                  </a:ext>
                </a:extLst>
              </a:tr>
              <a:tr h="330200">
                <a:tc>
                  <a:txBody>
                    <a:bodyPr/>
                    <a:lstStyle/>
                    <a:p>
                      <a:pPr algn="l" fontAlgn="t"/>
                      <a:r>
                        <a:rPr lang="en-US" sz="2200" b="0" i="0" u="none" strike="noStrike" dirty="0">
                          <a:effectLst/>
                          <a:latin typeface="Times New Roman" panose="02020603050405020304" pitchFamily="18" charset="0"/>
                        </a:rPr>
                        <a:t>Reported Text Result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a:effectLst/>
                          <a:latin typeface="Times New Roman" panose="02020603050405020304" pitchFamily="18" charset="0"/>
                        </a:rPr>
                        <a:t>RPTRESC</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a:effectLst/>
                          <a:latin typeface="Times New Roman" panose="02020603050405020304" pitchFamily="18" charset="0"/>
                        </a:rPr>
                        <a:t>Reported text result by laboratory.</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8425610"/>
                  </a:ext>
                </a:extLst>
              </a:tr>
              <a:tr h="330200">
                <a:tc>
                  <a:txBody>
                    <a:bodyPr/>
                    <a:lstStyle/>
                    <a:p>
                      <a:pPr algn="l" fontAlgn="t"/>
                      <a:r>
                        <a:rPr lang="en-US" sz="2200" b="0" i="0" u="none" strike="noStrike" dirty="0">
                          <a:effectLst/>
                          <a:latin typeface="Times New Roman" panose="02020603050405020304" pitchFamily="18" charset="0"/>
                        </a:rPr>
                        <a:t>Reported Text Result Code List ID</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a:effectLst/>
                          <a:latin typeface="Times New Roman" panose="02020603050405020304" pitchFamily="18" charset="0"/>
                        </a:rPr>
                        <a:t>RPTRESCD</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If utilized, the code list identifier and version number for the Reported Text Result code.</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3964160"/>
                  </a:ext>
                </a:extLst>
              </a:tr>
              <a:tr h="165100">
                <a:tc>
                  <a:txBody>
                    <a:bodyPr/>
                    <a:lstStyle/>
                    <a:p>
                      <a:pPr algn="l" fontAlgn="t"/>
                      <a:r>
                        <a:rPr lang="en-US" sz="2200" b="0" i="0" u="none" strike="noStrike" dirty="0">
                          <a:effectLst/>
                          <a:latin typeface="Times New Roman" panose="02020603050405020304" pitchFamily="18" charset="0"/>
                        </a:rPr>
                        <a:t>Reported Numeric Result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RPTRESN</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a:effectLst/>
                          <a:latin typeface="Times New Roman" panose="02020603050405020304" pitchFamily="18" charset="0"/>
                        </a:rPr>
                        <a:t>Reported numeric result by laboratory.</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3994615"/>
                  </a:ext>
                </a:extLst>
              </a:tr>
              <a:tr h="330200">
                <a:tc>
                  <a:txBody>
                    <a:bodyPr/>
                    <a:lstStyle/>
                    <a:p>
                      <a:pPr algn="l" fontAlgn="t"/>
                      <a:r>
                        <a:rPr lang="en-US" sz="2200" b="0" i="0" u="none" strike="noStrike" dirty="0">
                          <a:effectLst/>
                          <a:latin typeface="Times New Roman" panose="02020603050405020304" pitchFamily="18" charset="0"/>
                        </a:rPr>
                        <a:t>Conventional Text Result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CNVRESC</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a:effectLst/>
                          <a:latin typeface="Times New Roman" panose="02020603050405020304" pitchFamily="18" charset="0"/>
                        </a:rPr>
                        <a:t>Conventional text result at laboratory.</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0472225"/>
                  </a:ext>
                </a:extLst>
              </a:tr>
              <a:tr h="330200">
                <a:tc>
                  <a:txBody>
                    <a:bodyPr/>
                    <a:lstStyle/>
                    <a:p>
                      <a:pPr algn="l" fontAlgn="t"/>
                      <a:r>
                        <a:rPr lang="en-US" sz="2200" b="0" i="0" u="none" strike="noStrike" dirty="0">
                          <a:effectLst/>
                          <a:latin typeface="Times New Roman" panose="02020603050405020304" pitchFamily="18" charset="0"/>
                        </a:rPr>
                        <a:t>Conventional Text Result Code List ID</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CNVRESCD</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If utilized, the code list identifier and version number for the Conventional Text Result code.</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9905973"/>
                  </a:ext>
                </a:extLst>
              </a:tr>
              <a:tr h="330200">
                <a:tc>
                  <a:txBody>
                    <a:bodyPr/>
                    <a:lstStyle/>
                    <a:p>
                      <a:pPr algn="l" fontAlgn="t"/>
                      <a:r>
                        <a:rPr lang="en-US" sz="2200" b="0" i="0" u="none" strike="noStrike" dirty="0">
                          <a:effectLst/>
                          <a:latin typeface="Times New Roman" panose="02020603050405020304" pitchFamily="18" charset="0"/>
                        </a:rPr>
                        <a:t>Conventional Numeric Result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a:effectLst/>
                          <a:latin typeface="Times New Roman" panose="02020603050405020304" pitchFamily="18" charset="0"/>
                        </a:rPr>
                        <a:t>CNVRESN</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Conventional numeric result at laboratory.</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796564"/>
                  </a:ext>
                </a:extLst>
              </a:tr>
              <a:tr h="330200">
                <a:tc>
                  <a:txBody>
                    <a:bodyPr/>
                    <a:lstStyle/>
                    <a:p>
                      <a:pPr algn="l" fontAlgn="t"/>
                      <a:r>
                        <a:rPr lang="en-US" sz="2200" b="0" i="0" u="none" strike="noStrike" dirty="0">
                          <a:effectLst/>
                          <a:latin typeface="Times New Roman" panose="02020603050405020304" pitchFamily="18" charset="0"/>
                        </a:rPr>
                        <a:t>SI Text Result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a:effectLst/>
                          <a:latin typeface="Times New Roman" panose="02020603050405020304" pitchFamily="18" charset="0"/>
                        </a:rPr>
                        <a:t>SIRESC</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SI text result at laboratory.</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8182510"/>
                  </a:ext>
                </a:extLst>
              </a:tr>
              <a:tr h="330200">
                <a:tc>
                  <a:txBody>
                    <a:bodyPr/>
                    <a:lstStyle/>
                    <a:p>
                      <a:pPr algn="l" fontAlgn="t"/>
                      <a:r>
                        <a:rPr lang="fr-FR" sz="2200" b="0" i="0" u="none" strike="noStrike" dirty="0">
                          <a:effectLst/>
                          <a:latin typeface="Times New Roman" panose="02020603050405020304" pitchFamily="18" charset="0"/>
                        </a:rPr>
                        <a:t>SI </a:t>
                      </a:r>
                      <a:r>
                        <a:rPr lang="fr-FR" sz="2200" b="0" i="0" u="none" strike="noStrike" dirty="0" err="1">
                          <a:effectLst/>
                          <a:latin typeface="Times New Roman" panose="02020603050405020304" pitchFamily="18" charset="0"/>
                        </a:rPr>
                        <a:t>Text</a:t>
                      </a:r>
                      <a:r>
                        <a:rPr lang="fr-FR" sz="2200" b="0" i="0" u="none" strike="noStrike" dirty="0">
                          <a:effectLst/>
                          <a:latin typeface="Times New Roman" panose="02020603050405020304" pitchFamily="18" charset="0"/>
                        </a:rPr>
                        <a:t> </a:t>
                      </a:r>
                      <a:r>
                        <a:rPr lang="fr-FR" sz="2200" b="0" i="0" u="none" strike="noStrike" dirty="0" err="1">
                          <a:effectLst/>
                          <a:latin typeface="Times New Roman" panose="02020603050405020304" pitchFamily="18" charset="0"/>
                        </a:rPr>
                        <a:t>Result</a:t>
                      </a:r>
                      <a:r>
                        <a:rPr lang="fr-FR" sz="2200" b="0" i="0" u="none" strike="noStrike" dirty="0">
                          <a:effectLst/>
                          <a:latin typeface="Times New Roman" panose="02020603050405020304" pitchFamily="18" charset="0"/>
                        </a:rPr>
                        <a:t> Code List ID</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a:effectLst/>
                          <a:latin typeface="Times New Roman" panose="02020603050405020304" pitchFamily="18" charset="0"/>
                        </a:rPr>
                        <a:t>SIRESCD</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If utilized, the code list identifier and version number for the SI Text Result code.</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5628193"/>
                  </a:ext>
                </a:extLst>
              </a:tr>
              <a:tr h="165100">
                <a:tc>
                  <a:txBody>
                    <a:bodyPr/>
                    <a:lstStyle/>
                    <a:p>
                      <a:pPr algn="l" fontAlgn="t"/>
                      <a:r>
                        <a:rPr lang="en-US" sz="2200" b="0" i="0" u="none" strike="noStrike" dirty="0">
                          <a:effectLst/>
                          <a:latin typeface="Times New Roman" panose="02020603050405020304" pitchFamily="18" charset="0"/>
                        </a:rPr>
                        <a:t>SI Numeric Result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SIRESN</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2200" b="0" i="0" u="none" strike="noStrike" dirty="0">
                          <a:effectLst/>
                          <a:latin typeface="Times New Roman" panose="02020603050405020304" pitchFamily="18" charset="0"/>
                        </a:rPr>
                        <a:t>SI numeric result at laboratory.</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3245175"/>
                  </a:ext>
                </a:extLst>
              </a:tr>
            </a:tbl>
          </a:graphicData>
        </a:graphic>
      </p:graphicFrame>
    </p:spTree>
    <p:extLst>
      <p:ext uri="{BB962C8B-B14F-4D97-AF65-F5344CB8AC3E}">
        <p14:creationId xmlns:p14="http://schemas.microsoft.com/office/powerpoint/2010/main" val="4074658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5B7D9-911B-450A-9F9F-558453A6F01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A9B0F8F-27B3-478D-B763-C21731917080}"/>
              </a:ext>
            </a:extLst>
          </p:cNvPr>
          <p:cNvSpPr>
            <a:spLocks noGrp="1"/>
          </p:cNvSpPr>
          <p:nvPr>
            <p:ph idx="1"/>
          </p:nvPr>
        </p:nvSpPr>
        <p:spPr/>
        <p:txBody>
          <a:bodyPr/>
          <a:lstStyle/>
          <a:p>
            <a:endParaRPr lang="en-US" dirty="0"/>
          </a:p>
          <a:p>
            <a:endParaRPr lang="en-US" dirty="0"/>
          </a:p>
          <a:p>
            <a:endParaRPr lang="en-US" dirty="0"/>
          </a:p>
          <a:p>
            <a:pPr marL="0" indent="0" algn="ctr">
              <a:buNone/>
            </a:pPr>
            <a:r>
              <a:rPr lang="en-US" sz="5000" dirty="0"/>
              <a:t>Considerations</a:t>
            </a:r>
          </a:p>
        </p:txBody>
      </p:sp>
    </p:spTree>
    <p:extLst>
      <p:ext uri="{BB962C8B-B14F-4D97-AF65-F5344CB8AC3E}">
        <p14:creationId xmlns:p14="http://schemas.microsoft.com/office/powerpoint/2010/main" val="4244240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6B2AC-91B6-4C76-9E49-CF1B018DF3F0}"/>
              </a:ext>
            </a:extLst>
          </p:cNvPr>
          <p:cNvSpPr>
            <a:spLocks noGrp="1"/>
          </p:cNvSpPr>
          <p:nvPr>
            <p:ph type="title"/>
          </p:nvPr>
        </p:nvSpPr>
        <p:spPr/>
        <p:txBody>
          <a:bodyPr/>
          <a:lstStyle/>
          <a:p>
            <a:r>
              <a:rPr lang="en-US" dirty="0"/>
              <a:t>Lab Units Considerations </a:t>
            </a:r>
          </a:p>
        </p:txBody>
      </p:sp>
      <p:sp>
        <p:nvSpPr>
          <p:cNvPr id="3" name="Content Placeholder 2">
            <a:extLst>
              <a:ext uri="{FF2B5EF4-FFF2-40B4-BE49-F238E27FC236}">
                <a16:creationId xmlns:a16="http://schemas.microsoft.com/office/drawing/2014/main" id="{B37A9299-20C5-4DE2-AC0B-FB2026297FD5}"/>
              </a:ext>
            </a:extLst>
          </p:cNvPr>
          <p:cNvSpPr>
            <a:spLocks noGrp="1"/>
          </p:cNvSpPr>
          <p:nvPr>
            <p:ph idx="1"/>
          </p:nvPr>
        </p:nvSpPr>
        <p:spPr/>
        <p:txBody>
          <a:bodyPr>
            <a:normAutofit/>
          </a:bodyPr>
          <a:lstStyle/>
          <a:p>
            <a:r>
              <a:rPr lang="en-US" dirty="0"/>
              <a:t>While working through the representation options it was noted that:</a:t>
            </a:r>
          </a:p>
          <a:p>
            <a:pPr marL="514350" indent="-514350">
              <a:buFont typeface="+mj-lt"/>
              <a:buAutoNum type="arabicPeriod"/>
            </a:pPr>
            <a:r>
              <a:rPr lang="en-US" dirty="0"/>
              <a:t>The conversion between reported and standard units is not described</a:t>
            </a:r>
          </a:p>
          <a:p>
            <a:pPr marL="514350" indent="-514350">
              <a:buFont typeface="+mj-lt"/>
              <a:buAutoNum type="arabicPeriod"/>
            </a:pPr>
            <a:r>
              <a:rPr lang="en-US" dirty="0"/>
              <a:t>The conversions may be carried out by SDTM programmers and not laboratory experts.</a:t>
            </a:r>
          </a:p>
          <a:p>
            <a:pPr lvl="1"/>
            <a:r>
              <a:rPr lang="en-US" dirty="0"/>
              <a:t>This could result in information being lost</a:t>
            </a:r>
          </a:p>
          <a:p>
            <a:pPr marL="514350" indent="-514350">
              <a:buFont typeface="+mj-lt"/>
              <a:buAutoNum type="arabicPeriod"/>
            </a:pPr>
            <a:r>
              <a:rPr lang="en-US" dirty="0"/>
              <a:t>Some labs may disagree on what the actual conversions are</a:t>
            </a:r>
          </a:p>
        </p:txBody>
      </p:sp>
    </p:spTree>
    <p:extLst>
      <p:ext uri="{BB962C8B-B14F-4D97-AF65-F5344CB8AC3E}">
        <p14:creationId xmlns:p14="http://schemas.microsoft.com/office/powerpoint/2010/main" val="2976033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B05FF-0E10-4E2C-98B3-5D8B00F2BCAE}"/>
              </a:ext>
            </a:extLst>
          </p:cNvPr>
          <p:cNvSpPr>
            <a:spLocks noGrp="1"/>
          </p:cNvSpPr>
          <p:nvPr>
            <p:ph type="title"/>
          </p:nvPr>
        </p:nvSpPr>
        <p:spPr/>
        <p:txBody>
          <a:bodyPr/>
          <a:lstStyle/>
          <a:p>
            <a:pPr algn="ctr"/>
            <a:r>
              <a:rPr lang="en-US" dirty="0"/>
              <a:t>Laboratory Data Process</a:t>
            </a:r>
          </a:p>
        </p:txBody>
      </p:sp>
      <p:grpSp>
        <p:nvGrpSpPr>
          <p:cNvPr id="19" name="Group 18">
            <a:extLst>
              <a:ext uri="{FF2B5EF4-FFF2-40B4-BE49-F238E27FC236}">
                <a16:creationId xmlns:a16="http://schemas.microsoft.com/office/drawing/2014/main" id="{D30D9D2E-75AF-441C-9175-31ED9F4A9446}"/>
              </a:ext>
            </a:extLst>
          </p:cNvPr>
          <p:cNvGrpSpPr/>
          <p:nvPr/>
        </p:nvGrpSpPr>
        <p:grpSpPr>
          <a:xfrm>
            <a:off x="2247358" y="1653485"/>
            <a:ext cx="1957551" cy="1200329"/>
            <a:chOff x="838199" y="2244950"/>
            <a:chExt cx="1957551" cy="1325563"/>
          </a:xfrm>
        </p:grpSpPr>
        <p:sp>
          <p:nvSpPr>
            <p:cNvPr id="4" name="Rectangle 3">
              <a:extLst>
                <a:ext uri="{FF2B5EF4-FFF2-40B4-BE49-F238E27FC236}">
                  <a16:creationId xmlns:a16="http://schemas.microsoft.com/office/drawing/2014/main" id="{E5585219-9822-4CBE-829F-1B3F70197E1D}"/>
                </a:ext>
              </a:extLst>
            </p:cNvPr>
            <p:cNvSpPr/>
            <p:nvPr/>
          </p:nvSpPr>
          <p:spPr>
            <a:xfrm>
              <a:off x="838199" y="2244950"/>
              <a:ext cx="1957551" cy="1325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Labs</a:t>
              </a:r>
            </a:p>
            <a:p>
              <a:pPr algn="ctr"/>
              <a:endParaRPr lang="en-US" dirty="0"/>
            </a:p>
            <a:p>
              <a:pPr algn="ctr"/>
              <a:endParaRPr lang="en-US" dirty="0"/>
            </a:p>
            <a:p>
              <a:pPr algn="ctr"/>
              <a:endParaRPr lang="en-US" dirty="0"/>
            </a:p>
          </p:txBody>
        </p:sp>
        <p:sp>
          <p:nvSpPr>
            <p:cNvPr id="9" name="Rectangle 8">
              <a:extLst>
                <a:ext uri="{FF2B5EF4-FFF2-40B4-BE49-F238E27FC236}">
                  <a16:creationId xmlns:a16="http://schemas.microsoft.com/office/drawing/2014/main" id="{A2455ABE-1D8A-4708-9ACA-DF89752B6D0B}"/>
                </a:ext>
              </a:extLst>
            </p:cNvPr>
            <p:cNvSpPr/>
            <p:nvPr/>
          </p:nvSpPr>
          <p:spPr>
            <a:xfrm>
              <a:off x="838199" y="2874366"/>
              <a:ext cx="978775" cy="684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Local</a:t>
              </a:r>
            </a:p>
          </p:txBody>
        </p:sp>
        <p:sp>
          <p:nvSpPr>
            <p:cNvPr id="10" name="Rectangle 9">
              <a:extLst>
                <a:ext uri="{FF2B5EF4-FFF2-40B4-BE49-F238E27FC236}">
                  <a16:creationId xmlns:a16="http://schemas.microsoft.com/office/drawing/2014/main" id="{927698A7-537C-4290-8D9F-6E6784EFFE0B}"/>
                </a:ext>
              </a:extLst>
            </p:cNvPr>
            <p:cNvSpPr/>
            <p:nvPr/>
          </p:nvSpPr>
          <p:spPr>
            <a:xfrm>
              <a:off x="1816975" y="2874365"/>
              <a:ext cx="978775" cy="6850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Central</a:t>
              </a:r>
            </a:p>
          </p:txBody>
        </p:sp>
      </p:grpSp>
      <p:grpSp>
        <p:nvGrpSpPr>
          <p:cNvPr id="18" name="Group 17">
            <a:extLst>
              <a:ext uri="{FF2B5EF4-FFF2-40B4-BE49-F238E27FC236}">
                <a16:creationId xmlns:a16="http://schemas.microsoft.com/office/drawing/2014/main" id="{B2800CC0-A441-43DC-B6F4-E0055AD188DF}"/>
              </a:ext>
            </a:extLst>
          </p:cNvPr>
          <p:cNvGrpSpPr/>
          <p:nvPr/>
        </p:nvGrpSpPr>
        <p:grpSpPr>
          <a:xfrm>
            <a:off x="2247358" y="3548114"/>
            <a:ext cx="1957551" cy="1475772"/>
            <a:chOff x="838198" y="4787561"/>
            <a:chExt cx="1957551" cy="1475772"/>
          </a:xfrm>
        </p:grpSpPr>
        <p:sp>
          <p:nvSpPr>
            <p:cNvPr id="15" name="Rectangle 14">
              <a:extLst>
                <a:ext uri="{FF2B5EF4-FFF2-40B4-BE49-F238E27FC236}">
                  <a16:creationId xmlns:a16="http://schemas.microsoft.com/office/drawing/2014/main" id="{0224EB95-46B2-4D97-9027-D654102E3E2D}"/>
                </a:ext>
              </a:extLst>
            </p:cNvPr>
            <p:cNvSpPr/>
            <p:nvPr/>
          </p:nvSpPr>
          <p:spPr>
            <a:xfrm>
              <a:off x="838198" y="4787561"/>
              <a:ext cx="1957551" cy="14757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Results</a:t>
              </a:r>
            </a:p>
            <a:p>
              <a:pPr algn="ctr"/>
              <a:endParaRPr lang="en-US" dirty="0"/>
            </a:p>
            <a:p>
              <a:pPr algn="ctr"/>
              <a:endParaRPr lang="en-US" dirty="0"/>
            </a:p>
            <a:p>
              <a:pPr algn="ctr"/>
              <a:endParaRPr lang="en-US" dirty="0"/>
            </a:p>
          </p:txBody>
        </p:sp>
        <p:sp>
          <p:nvSpPr>
            <p:cNvPr id="16" name="Rectangle 15">
              <a:extLst>
                <a:ext uri="{FF2B5EF4-FFF2-40B4-BE49-F238E27FC236}">
                  <a16:creationId xmlns:a16="http://schemas.microsoft.com/office/drawing/2014/main" id="{F7563F2C-ADED-4AF2-B958-D905EE1A133C}"/>
                </a:ext>
              </a:extLst>
            </p:cNvPr>
            <p:cNvSpPr/>
            <p:nvPr/>
          </p:nvSpPr>
          <p:spPr>
            <a:xfrm>
              <a:off x="838199" y="5523485"/>
              <a:ext cx="978774" cy="7277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CRF</a:t>
              </a:r>
            </a:p>
          </p:txBody>
        </p:sp>
        <p:sp>
          <p:nvSpPr>
            <p:cNvPr id="17" name="Rectangle 16">
              <a:extLst>
                <a:ext uri="{FF2B5EF4-FFF2-40B4-BE49-F238E27FC236}">
                  <a16:creationId xmlns:a16="http://schemas.microsoft.com/office/drawing/2014/main" id="{704586F7-2E5B-4904-A00F-89A3BF84913B}"/>
                </a:ext>
              </a:extLst>
            </p:cNvPr>
            <p:cNvSpPr/>
            <p:nvPr/>
          </p:nvSpPr>
          <p:spPr>
            <a:xfrm>
              <a:off x="1816975" y="5523536"/>
              <a:ext cx="978774" cy="7286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External</a:t>
              </a:r>
            </a:p>
          </p:txBody>
        </p:sp>
      </p:grpSp>
      <p:sp>
        <p:nvSpPr>
          <p:cNvPr id="7" name="Rectangle 6">
            <a:extLst>
              <a:ext uri="{FF2B5EF4-FFF2-40B4-BE49-F238E27FC236}">
                <a16:creationId xmlns:a16="http://schemas.microsoft.com/office/drawing/2014/main" id="{C9647365-FDA0-4418-B89A-09C996F9D68B}"/>
              </a:ext>
            </a:extLst>
          </p:cNvPr>
          <p:cNvSpPr/>
          <p:nvPr/>
        </p:nvSpPr>
        <p:spPr>
          <a:xfrm>
            <a:off x="2247357" y="5691651"/>
            <a:ext cx="1957551" cy="10202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Investigator</a:t>
            </a:r>
          </a:p>
        </p:txBody>
      </p:sp>
      <p:cxnSp>
        <p:nvCxnSpPr>
          <p:cNvPr id="21" name="Straight Arrow Connector 20">
            <a:extLst>
              <a:ext uri="{FF2B5EF4-FFF2-40B4-BE49-F238E27FC236}">
                <a16:creationId xmlns:a16="http://schemas.microsoft.com/office/drawing/2014/main" id="{4066B76C-74AC-45BB-AFA0-2D78AB2AF62C}"/>
              </a:ext>
            </a:extLst>
          </p:cNvPr>
          <p:cNvCxnSpPr>
            <a:cxnSpLocks/>
          </p:cNvCxnSpPr>
          <p:nvPr/>
        </p:nvCxnSpPr>
        <p:spPr>
          <a:xfrm>
            <a:off x="4214448" y="2825363"/>
            <a:ext cx="978774" cy="975604"/>
          </a:xfrm>
          <a:prstGeom prst="straightConnector1">
            <a:avLst/>
          </a:prstGeom>
          <a:ln w="34925">
            <a:solidFill>
              <a:srgbClr val="00B05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1A01207-2BEF-4A02-A931-81D307DDA5F3}"/>
              </a:ext>
            </a:extLst>
          </p:cNvPr>
          <p:cNvSpPr/>
          <p:nvPr/>
        </p:nvSpPr>
        <p:spPr>
          <a:xfrm>
            <a:off x="9217917" y="3796236"/>
            <a:ext cx="1064240" cy="9756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FDA</a:t>
            </a:r>
          </a:p>
        </p:txBody>
      </p:sp>
      <p:cxnSp>
        <p:nvCxnSpPr>
          <p:cNvPr id="26" name="Straight Arrow Connector 25">
            <a:extLst>
              <a:ext uri="{FF2B5EF4-FFF2-40B4-BE49-F238E27FC236}">
                <a16:creationId xmlns:a16="http://schemas.microsoft.com/office/drawing/2014/main" id="{0E6DD0AD-4A69-4D1F-96D4-805FB9BDD8C8}"/>
              </a:ext>
            </a:extLst>
          </p:cNvPr>
          <p:cNvCxnSpPr>
            <a:cxnSpLocks/>
            <a:stCxn id="15" idx="3"/>
            <a:endCxn id="20" idx="1"/>
          </p:cNvCxnSpPr>
          <p:nvPr/>
        </p:nvCxnSpPr>
        <p:spPr>
          <a:xfrm flipV="1">
            <a:off x="4204909" y="4284038"/>
            <a:ext cx="977387" cy="1962"/>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6" name="Group 45">
            <a:extLst>
              <a:ext uri="{FF2B5EF4-FFF2-40B4-BE49-F238E27FC236}">
                <a16:creationId xmlns:a16="http://schemas.microsoft.com/office/drawing/2014/main" id="{40357288-A25A-4F5D-A815-5ABEAB764B2F}"/>
              </a:ext>
            </a:extLst>
          </p:cNvPr>
          <p:cNvGrpSpPr/>
          <p:nvPr/>
        </p:nvGrpSpPr>
        <p:grpSpPr>
          <a:xfrm>
            <a:off x="2164367" y="2853814"/>
            <a:ext cx="1625595" cy="694300"/>
            <a:chOff x="1411225" y="2853814"/>
            <a:chExt cx="1625595" cy="694300"/>
          </a:xfrm>
        </p:grpSpPr>
        <p:cxnSp>
          <p:nvCxnSpPr>
            <p:cNvPr id="5" name="Straight Arrow Connector 4">
              <a:extLst>
                <a:ext uri="{FF2B5EF4-FFF2-40B4-BE49-F238E27FC236}">
                  <a16:creationId xmlns:a16="http://schemas.microsoft.com/office/drawing/2014/main" id="{68FDF2A8-961B-433D-8777-D67EDE690523}"/>
                </a:ext>
              </a:extLst>
            </p:cNvPr>
            <p:cNvCxnSpPr>
              <a:cxnSpLocks/>
              <a:stCxn id="4" idx="2"/>
              <a:endCxn id="15" idx="0"/>
            </p:cNvCxnSpPr>
            <p:nvPr/>
          </p:nvCxnSpPr>
          <p:spPr>
            <a:xfrm>
              <a:off x="2472992" y="2853814"/>
              <a:ext cx="0" cy="694300"/>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D4DB86D-1352-42B0-8967-87CAD6CAA86A}"/>
                </a:ext>
              </a:extLst>
            </p:cNvPr>
            <p:cNvSpPr txBox="1"/>
            <p:nvPr/>
          </p:nvSpPr>
          <p:spPr>
            <a:xfrm>
              <a:off x="1411225" y="3023492"/>
              <a:ext cx="1625595" cy="369332"/>
            </a:xfrm>
            <a:prstGeom prst="rect">
              <a:avLst/>
            </a:prstGeom>
            <a:noFill/>
          </p:spPr>
          <p:txBody>
            <a:bodyPr wrap="square" rtlCol="0">
              <a:spAutoFit/>
            </a:bodyPr>
            <a:lstStyle/>
            <a:p>
              <a:r>
                <a:rPr lang="en-US" dirty="0"/>
                <a:t>Reported</a:t>
              </a:r>
            </a:p>
          </p:txBody>
        </p:sp>
      </p:grpSp>
      <p:grpSp>
        <p:nvGrpSpPr>
          <p:cNvPr id="47" name="Group 46">
            <a:extLst>
              <a:ext uri="{FF2B5EF4-FFF2-40B4-BE49-F238E27FC236}">
                <a16:creationId xmlns:a16="http://schemas.microsoft.com/office/drawing/2014/main" id="{204426C4-6894-41D6-930B-8EE7A07C8C00}"/>
              </a:ext>
            </a:extLst>
          </p:cNvPr>
          <p:cNvGrpSpPr/>
          <p:nvPr/>
        </p:nvGrpSpPr>
        <p:grpSpPr>
          <a:xfrm>
            <a:off x="2198291" y="5023886"/>
            <a:ext cx="2203892" cy="667765"/>
            <a:chOff x="1468815" y="5023886"/>
            <a:chExt cx="2203892" cy="667765"/>
          </a:xfrm>
        </p:grpSpPr>
        <p:cxnSp>
          <p:nvCxnSpPr>
            <p:cNvPr id="11" name="Straight Arrow Connector 10">
              <a:extLst>
                <a:ext uri="{FF2B5EF4-FFF2-40B4-BE49-F238E27FC236}">
                  <a16:creationId xmlns:a16="http://schemas.microsoft.com/office/drawing/2014/main" id="{4199268B-7654-4CB0-8781-05E4A0D9B574}"/>
                </a:ext>
              </a:extLst>
            </p:cNvPr>
            <p:cNvCxnSpPr>
              <a:cxnSpLocks/>
              <a:stCxn id="7" idx="0"/>
              <a:endCxn id="15" idx="2"/>
            </p:cNvCxnSpPr>
            <p:nvPr/>
          </p:nvCxnSpPr>
          <p:spPr>
            <a:xfrm flipV="1">
              <a:off x="2496657" y="5023886"/>
              <a:ext cx="1" cy="667765"/>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424C3C2-FFFA-444C-B3F5-C19289335D10}"/>
                </a:ext>
              </a:extLst>
            </p:cNvPr>
            <p:cNvSpPr txBox="1"/>
            <p:nvPr/>
          </p:nvSpPr>
          <p:spPr>
            <a:xfrm>
              <a:off x="1468815" y="5202827"/>
              <a:ext cx="2203892" cy="369332"/>
            </a:xfrm>
            <a:prstGeom prst="rect">
              <a:avLst/>
            </a:prstGeom>
            <a:noFill/>
          </p:spPr>
          <p:txBody>
            <a:bodyPr wrap="square" rtlCol="0">
              <a:spAutoFit/>
            </a:bodyPr>
            <a:lstStyle/>
            <a:p>
              <a:r>
                <a:rPr lang="en-US" dirty="0"/>
                <a:t>Review as reported </a:t>
              </a:r>
            </a:p>
          </p:txBody>
        </p:sp>
      </p:grpSp>
      <p:cxnSp>
        <p:nvCxnSpPr>
          <p:cNvPr id="32" name="Straight Arrow Connector 31">
            <a:extLst>
              <a:ext uri="{FF2B5EF4-FFF2-40B4-BE49-F238E27FC236}">
                <a16:creationId xmlns:a16="http://schemas.microsoft.com/office/drawing/2014/main" id="{F19FA964-869D-4AF9-9E3F-759001A3A27E}"/>
              </a:ext>
            </a:extLst>
          </p:cNvPr>
          <p:cNvCxnSpPr>
            <a:cxnSpLocks/>
            <a:stCxn id="20" idx="3"/>
            <a:endCxn id="23" idx="1"/>
          </p:cNvCxnSpPr>
          <p:nvPr/>
        </p:nvCxnSpPr>
        <p:spPr>
          <a:xfrm>
            <a:off x="6246536" y="4284038"/>
            <a:ext cx="795448" cy="3720"/>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CA7DDA94-E827-4B9C-9BCA-5EFDE35FE1C2}"/>
              </a:ext>
            </a:extLst>
          </p:cNvPr>
          <p:cNvCxnSpPr>
            <a:cxnSpLocks/>
            <a:stCxn id="23" idx="3"/>
            <a:endCxn id="24" idx="1"/>
          </p:cNvCxnSpPr>
          <p:nvPr/>
        </p:nvCxnSpPr>
        <p:spPr>
          <a:xfrm flipV="1">
            <a:off x="8106224" y="4284038"/>
            <a:ext cx="1111693" cy="3720"/>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AF5060A9-592E-4978-8B97-26E7DEE41646}"/>
              </a:ext>
            </a:extLst>
          </p:cNvPr>
          <p:cNvSpPr txBox="1"/>
          <p:nvPr/>
        </p:nvSpPr>
        <p:spPr>
          <a:xfrm>
            <a:off x="4642338" y="2443881"/>
            <a:ext cx="2059975" cy="923330"/>
          </a:xfrm>
          <a:prstGeom prst="rect">
            <a:avLst/>
          </a:prstGeom>
          <a:noFill/>
        </p:spPr>
        <p:txBody>
          <a:bodyPr wrap="square" rtlCol="0">
            <a:spAutoFit/>
          </a:bodyPr>
          <a:lstStyle/>
          <a:p>
            <a:r>
              <a:rPr lang="en-US" dirty="0"/>
              <a:t>Central labs can usually provide multiple unit types</a:t>
            </a:r>
          </a:p>
        </p:txBody>
      </p:sp>
      <p:cxnSp>
        <p:nvCxnSpPr>
          <p:cNvPr id="27" name="Connector: Elbow 26">
            <a:extLst>
              <a:ext uri="{FF2B5EF4-FFF2-40B4-BE49-F238E27FC236}">
                <a16:creationId xmlns:a16="http://schemas.microsoft.com/office/drawing/2014/main" id="{98BEC0E5-6028-4582-924E-0CE73FEB998C}"/>
              </a:ext>
            </a:extLst>
          </p:cNvPr>
          <p:cNvCxnSpPr>
            <a:cxnSpLocks/>
            <a:stCxn id="24" idx="2"/>
            <a:endCxn id="20" idx="2"/>
          </p:cNvCxnSpPr>
          <p:nvPr/>
        </p:nvCxnSpPr>
        <p:spPr>
          <a:xfrm rot="5400000">
            <a:off x="7732227" y="2754030"/>
            <a:ext cx="12700" cy="4035621"/>
          </a:xfrm>
          <a:prstGeom prst="bentConnector3">
            <a:avLst>
              <a:gd name="adj1" fmla="val 1800000"/>
            </a:avLst>
          </a:prstGeom>
          <a:ln w="3492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CE79A379-B91A-4542-B9EC-13520147C7CE}"/>
              </a:ext>
            </a:extLst>
          </p:cNvPr>
          <p:cNvCxnSpPr>
            <a:cxnSpLocks/>
          </p:cNvCxnSpPr>
          <p:nvPr/>
        </p:nvCxnSpPr>
        <p:spPr>
          <a:xfrm>
            <a:off x="5862917" y="4522904"/>
            <a:ext cx="1202436" cy="16515"/>
          </a:xfrm>
          <a:prstGeom prst="straightConnector1">
            <a:avLst/>
          </a:prstGeom>
          <a:ln w="3492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B65B72F1-17B6-4FA3-AC60-688F46C374AD}"/>
              </a:ext>
            </a:extLst>
          </p:cNvPr>
          <p:cNvCxnSpPr>
            <a:cxnSpLocks/>
          </p:cNvCxnSpPr>
          <p:nvPr/>
        </p:nvCxnSpPr>
        <p:spPr>
          <a:xfrm>
            <a:off x="7981095" y="4539419"/>
            <a:ext cx="1236822" cy="0"/>
          </a:xfrm>
          <a:prstGeom prst="straightConnector1">
            <a:avLst/>
          </a:prstGeom>
          <a:ln w="3492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5B2BC3C-D9AE-4C51-B0C0-4EB5F34A9297}"/>
              </a:ext>
            </a:extLst>
          </p:cNvPr>
          <p:cNvCxnSpPr>
            <a:cxnSpLocks/>
          </p:cNvCxnSpPr>
          <p:nvPr/>
        </p:nvCxnSpPr>
        <p:spPr>
          <a:xfrm>
            <a:off x="7981095" y="4028657"/>
            <a:ext cx="1236822" cy="11480"/>
          </a:xfrm>
          <a:prstGeom prst="straightConnector1">
            <a:avLst/>
          </a:prstGeom>
          <a:ln w="34925">
            <a:solidFill>
              <a:srgbClr val="00B05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5831F13D-3AA2-4FE1-B0F8-8562FCEBBF5C}"/>
              </a:ext>
            </a:extLst>
          </p:cNvPr>
          <p:cNvSpPr txBox="1"/>
          <p:nvPr/>
        </p:nvSpPr>
        <p:spPr>
          <a:xfrm>
            <a:off x="7076351" y="1863261"/>
            <a:ext cx="2673685" cy="1477328"/>
          </a:xfrm>
          <a:prstGeom prst="rect">
            <a:avLst/>
          </a:prstGeom>
          <a:noFill/>
        </p:spPr>
        <p:txBody>
          <a:bodyPr wrap="square" rtlCol="0">
            <a:spAutoFit/>
          </a:bodyPr>
          <a:lstStyle/>
          <a:p>
            <a:r>
              <a:rPr lang="en-US" dirty="0"/>
              <a:t>SI units are created by the </a:t>
            </a:r>
            <a:r>
              <a:rPr lang="en-US" b="1" dirty="0"/>
              <a:t>SDTM programmers </a:t>
            </a:r>
            <a:r>
              <a:rPr lang="en-US" dirty="0"/>
              <a:t>based on internet searches not deep laboratory knowledge </a:t>
            </a:r>
          </a:p>
        </p:txBody>
      </p:sp>
      <p:sp>
        <p:nvSpPr>
          <p:cNvPr id="40" name="TextBox 39">
            <a:extLst>
              <a:ext uri="{FF2B5EF4-FFF2-40B4-BE49-F238E27FC236}">
                <a16:creationId xmlns:a16="http://schemas.microsoft.com/office/drawing/2014/main" id="{FB6F90A1-CE14-427B-9DDF-FF510ABE1C5D}"/>
              </a:ext>
            </a:extLst>
          </p:cNvPr>
          <p:cNvSpPr txBox="1"/>
          <p:nvPr/>
        </p:nvSpPr>
        <p:spPr>
          <a:xfrm>
            <a:off x="7339928" y="5209798"/>
            <a:ext cx="3095002" cy="1477328"/>
          </a:xfrm>
          <a:prstGeom prst="rect">
            <a:avLst/>
          </a:prstGeom>
          <a:noFill/>
        </p:spPr>
        <p:txBody>
          <a:bodyPr wrap="square" rtlCol="0">
            <a:spAutoFit/>
          </a:bodyPr>
          <a:lstStyle/>
          <a:p>
            <a:r>
              <a:rPr lang="en-US" dirty="0"/>
              <a:t>The FDA requests US conventional units which are created by the SDTM programmers and not </a:t>
            </a:r>
            <a:r>
              <a:rPr lang="en-US" b="1" dirty="0"/>
              <a:t>laboratory experts</a:t>
            </a:r>
          </a:p>
        </p:txBody>
      </p:sp>
      <p:sp>
        <p:nvSpPr>
          <p:cNvPr id="41" name="TextBox 40">
            <a:extLst>
              <a:ext uri="{FF2B5EF4-FFF2-40B4-BE49-F238E27FC236}">
                <a16:creationId xmlns:a16="http://schemas.microsoft.com/office/drawing/2014/main" id="{DEC01CCF-97B3-4F58-BAC8-54F89E72D9A6}"/>
              </a:ext>
            </a:extLst>
          </p:cNvPr>
          <p:cNvSpPr txBox="1"/>
          <p:nvPr/>
        </p:nvSpPr>
        <p:spPr>
          <a:xfrm>
            <a:off x="156879" y="2734165"/>
            <a:ext cx="2052477" cy="2031325"/>
          </a:xfrm>
          <a:prstGeom prst="rect">
            <a:avLst/>
          </a:prstGeom>
          <a:noFill/>
        </p:spPr>
        <p:txBody>
          <a:bodyPr wrap="square" rtlCol="0">
            <a:spAutoFit/>
          </a:bodyPr>
          <a:lstStyle/>
          <a:p>
            <a:r>
              <a:rPr lang="en-US" dirty="0"/>
              <a:t>There may be disagreements in labs on what the correct conversion is between reported and SI /US conventional units </a:t>
            </a:r>
          </a:p>
        </p:txBody>
      </p:sp>
      <p:sp>
        <p:nvSpPr>
          <p:cNvPr id="23" name="Rectangle 22">
            <a:extLst>
              <a:ext uri="{FF2B5EF4-FFF2-40B4-BE49-F238E27FC236}">
                <a16:creationId xmlns:a16="http://schemas.microsoft.com/office/drawing/2014/main" id="{68964E27-D0AC-43D7-B9F0-AF6529ADC8AB}"/>
              </a:ext>
            </a:extLst>
          </p:cNvPr>
          <p:cNvSpPr/>
          <p:nvPr/>
        </p:nvSpPr>
        <p:spPr>
          <a:xfrm>
            <a:off x="7041984" y="3799956"/>
            <a:ext cx="1064240" cy="9756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SDTM</a:t>
            </a:r>
          </a:p>
        </p:txBody>
      </p:sp>
      <p:sp>
        <p:nvSpPr>
          <p:cNvPr id="20" name="Rectangle 19">
            <a:extLst>
              <a:ext uri="{FF2B5EF4-FFF2-40B4-BE49-F238E27FC236}">
                <a16:creationId xmlns:a16="http://schemas.microsoft.com/office/drawing/2014/main" id="{6552329C-0AFC-48FB-970D-B32BB8652E60}"/>
              </a:ext>
            </a:extLst>
          </p:cNvPr>
          <p:cNvSpPr/>
          <p:nvPr/>
        </p:nvSpPr>
        <p:spPr>
          <a:xfrm>
            <a:off x="5182296" y="3796236"/>
            <a:ext cx="1064240" cy="9756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Sponsor</a:t>
            </a:r>
          </a:p>
        </p:txBody>
      </p:sp>
      <p:cxnSp>
        <p:nvCxnSpPr>
          <p:cNvPr id="50" name="Connector: Elbow 49">
            <a:extLst>
              <a:ext uri="{FF2B5EF4-FFF2-40B4-BE49-F238E27FC236}">
                <a16:creationId xmlns:a16="http://schemas.microsoft.com/office/drawing/2014/main" id="{936262DA-03A8-4850-8D38-5C9841346A18}"/>
              </a:ext>
            </a:extLst>
          </p:cNvPr>
          <p:cNvCxnSpPr>
            <a:cxnSpLocks/>
            <a:stCxn id="41" idx="0"/>
            <a:endCxn id="24" idx="0"/>
          </p:cNvCxnSpPr>
          <p:nvPr/>
        </p:nvCxnSpPr>
        <p:spPr>
          <a:xfrm rot="16200000" flipH="1">
            <a:off x="4935541" y="-1018259"/>
            <a:ext cx="1062071" cy="8566919"/>
          </a:xfrm>
          <a:prstGeom prst="bentConnector3">
            <a:avLst>
              <a:gd name="adj1" fmla="val -123274"/>
            </a:avLst>
          </a:prstGeom>
          <a:ln w="34925">
            <a:prstDash val="sysDot"/>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47E94488-F8F0-4502-978A-EC689E111C2B}"/>
              </a:ext>
            </a:extLst>
          </p:cNvPr>
          <p:cNvSpPr txBox="1"/>
          <p:nvPr/>
        </p:nvSpPr>
        <p:spPr>
          <a:xfrm>
            <a:off x="10394056" y="3683823"/>
            <a:ext cx="1756377" cy="1477327"/>
          </a:xfrm>
          <a:prstGeom prst="rect">
            <a:avLst/>
          </a:prstGeom>
          <a:noFill/>
        </p:spPr>
        <p:txBody>
          <a:bodyPr wrap="square" rtlCol="0">
            <a:spAutoFit/>
          </a:bodyPr>
          <a:lstStyle/>
          <a:p>
            <a:r>
              <a:rPr lang="en-US" dirty="0"/>
              <a:t>How do we get the laboratory conversion information to the FDA?</a:t>
            </a:r>
          </a:p>
        </p:txBody>
      </p:sp>
    </p:spTree>
    <p:extLst>
      <p:ext uri="{BB962C8B-B14F-4D97-AF65-F5344CB8AC3E}">
        <p14:creationId xmlns:p14="http://schemas.microsoft.com/office/powerpoint/2010/main" val="1761187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9AD35-C0B0-41A8-A29B-F0F720AAD42B}"/>
              </a:ext>
            </a:extLst>
          </p:cNvPr>
          <p:cNvSpPr>
            <a:spLocks noGrp="1"/>
          </p:cNvSpPr>
          <p:nvPr>
            <p:ph type="title"/>
          </p:nvPr>
        </p:nvSpPr>
        <p:spPr>
          <a:xfrm>
            <a:off x="838200" y="365125"/>
            <a:ext cx="11125200" cy="1325563"/>
          </a:xfrm>
        </p:spPr>
        <p:txBody>
          <a:bodyPr>
            <a:normAutofit/>
          </a:bodyPr>
          <a:lstStyle/>
          <a:p>
            <a:r>
              <a:rPr lang="en-US" dirty="0"/>
              <a:t>Consideration 1: Define-XML</a:t>
            </a:r>
          </a:p>
        </p:txBody>
      </p:sp>
      <p:sp>
        <p:nvSpPr>
          <p:cNvPr id="4" name="TextBox 3">
            <a:extLst>
              <a:ext uri="{FF2B5EF4-FFF2-40B4-BE49-F238E27FC236}">
                <a16:creationId xmlns:a16="http://schemas.microsoft.com/office/drawing/2014/main" id="{033B9680-FBDE-410A-AF76-D03DBC711A1B}"/>
              </a:ext>
            </a:extLst>
          </p:cNvPr>
          <p:cNvSpPr txBox="1"/>
          <p:nvPr/>
        </p:nvSpPr>
        <p:spPr>
          <a:xfrm>
            <a:off x="838200" y="1857081"/>
            <a:ext cx="11353800" cy="4611519"/>
          </a:xfrm>
          <a:prstGeom prst="rect">
            <a:avLst/>
          </a:prstGeom>
          <a:noFill/>
        </p:spPr>
        <p:txBody>
          <a:bodyPr wrap="square" rtlCol="0">
            <a:spAutoFit/>
          </a:bodyPr>
          <a:lstStyle/>
          <a:p>
            <a:pPr marL="228600" lvl="0" indent="-228600">
              <a:lnSpc>
                <a:spcPct val="90000"/>
              </a:lnSpc>
              <a:spcBef>
                <a:spcPts val="1000"/>
              </a:spcBef>
              <a:buFont typeface="Arial" panose="020B0604020202020204" pitchFamily="34" charset="0"/>
              <a:buChar char="•"/>
            </a:pPr>
            <a:r>
              <a:rPr lang="en-US" sz="2800" dirty="0">
                <a:solidFill>
                  <a:prstClr val="black"/>
                </a:solidFill>
              </a:rPr>
              <a:t>The Define-XML could provide information on the conversion between collected/reported and standardized.</a:t>
            </a:r>
          </a:p>
          <a:p>
            <a:pPr marL="228600" lvl="0" indent="-228600">
              <a:lnSpc>
                <a:spcPct val="90000"/>
              </a:lnSpc>
              <a:spcBef>
                <a:spcPts val="1000"/>
              </a:spcBef>
              <a:buFont typeface="Arial" panose="020B0604020202020204" pitchFamily="34" charset="0"/>
              <a:buChar char="•"/>
            </a:pPr>
            <a:r>
              <a:rPr lang="en-US" sz="2800" dirty="0">
                <a:solidFill>
                  <a:prstClr val="black"/>
                </a:solidFill>
              </a:rPr>
              <a:t>This could be added as a computational algorithm or a new section could be created to manage the conversion process.</a:t>
            </a:r>
          </a:p>
          <a:p>
            <a:pPr marL="228600" lvl="0" indent="-228600">
              <a:lnSpc>
                <a:spcPct val="90000"/>
              </a:lnSpc>
              <a:spcBef>
                <a:spcPts val="1000"/>
              </a:spcBef>
              <a:buFont typeface="Arial" panose="020B0604020202020204" pitchFamily="34" charset="0"/>
              <a:buChar char="•"/>
            </a:pPr>
            <a:endParaRPr lang="en-US" sz="2800" dirty="0">
              <a:solidFill>
                <a:prstClr val="black"/>
              </a:solidFill>
            </a:endParaRPr>
          </a:p>
          <a:p>
            <a:pPr marL="228600" lvl="0" indent="-228600">
              <a:lnSpc>
                <a:spcPct val="90000"/>
              </a:lnSpc>
              <a:spcBef>
                <a:spcPts val="1000"/>
              </a:spcBef>
              <a:buFont typeface="Arial" panose="020B0604020202020204" pitchFamily="34" charset="0"/>
              <a:buChar char="•"/>
            </a:pPr>
            <a:endParaRPr lang="en-US" sz="2800" dirty="0">
              <a:solidFill>
                <a:prstClr val="black"/>
              </a:solidFill>
            </a:endParaRPr>
          </a:p>
          <a:p>
            <a:pPr marL="228600" lvl="0" indent="-228600">
              <a:lnSpc>
                <a:spcPct val="90000"/>
              </a:lnSpc>
              <a:spcBef>
                <a:spcPts val="1000"/>
              </a:spcBef>
              <a:buFont typeface="Arial" panose="020B0604020202020204" pitchFamily="34" charset="0"/>
              <a:buChar char="•"/>
            </a:pPr>
            <a:endParaRPr lang="en-US" sz="2800" dirty="0">
              <a:solidFill>
                <a:prstClr val="black"/>
              </a:solidFill>
            </a:endParaRPr>
          </a:p>
          <a:p>
            <a:pPr marL="228600" lvl="0" indent="-228600">
              <a:lnSpc>
                <a:spcPct val="90000"/>
              </a:lnSpc>
              <a:spcBef>
                <a:spcPts val="1000"/>
              </a:spcBef>
              <a:buFont typeface="Arial" panose="020B0604020202020204" pitchFamily="34" charset="0"/>
              <a:buChar char="•"/>
            </a:pPr>
            <a:r>
              <a:rPr lang="en-US" sz="2800" dirty="0">
                <a:solidFill>
                  <a:prstClr val="black"/>
                </a:solidFill>
              </a:rPr>
              <a:t>It was noted during meetings with the Lab team that different labs many not agree on conversions. This could also be recorded on a site/lab level. This may borrow from the existing LAB Model.</a:t>
            </a:r>
            <a:endParaRPr lang="en-US" dirty="0"/>
          </a:p>
        </p:txBody>
      </p:sp>
      <p:graphicFrame>
        <p:nvGraphicFramePr>
          <p:cNvPr id="8" name="Content Placeholder 7">
            <a:extLst>
              <a:ext uri="{FF2B5EF4-FFF2-40B4-BE49-F238E27FC236}">
                <a16:creationId xmlns:a16="http://schemas.microsoft.com/office/drawing/2014/main" id="{11100171-C279-42A1-953B-72BB9FF588CB}"/>
              </a:ext>
            </a:extLst>
          </p:cNvPr>
          <p:cNvGraphicFramePr>
            <a:graphicFrameLocks noGrp="1"/>
          </p:cNvGraphicFramePr>
          <p:nvPr>
            <p:ph idx="1"/>
            <p:extLst>
              <p:ext uri="{D42A27DB-BD31-4B8C-83A1-F6EECF244321}">
                <p14:modId xmlns:p14="http://schemas.microsoft.com/office/powerpoint/2010/main" val="3814507446"/>
              </p:ext>
            </p:extLst>
          </p:nvPr>
        </p:nvGraphicFramePr>
        <p:xfrm>
          <a:off x="1111279" y="3813175"/>
          <a:ext cx="8694417" cy="1104900"/>
        </p:xfrm>
        <a:graphic>
          <a:graphicData uri="http://schemas.openxmlformats.org/drawingml/2006/table">
            <a:tbl>
              <a:tblPr/>
              <a:tblGrid>
                <a:gridCol w="2571369">
                  <a:extLst>
                    <a:ext uri="{9D8B030D-6E8A-4147-A177-3AD203B41FA5}">
                      <a16:colId xmlns:a16="http://schemas.microsoft.com/office/drawing/2014/main" val="377238981"/>
                    </a:ext>
                  </a:extLst>
                </a:gridCol>
                <a:gridCol w="1789113">
                  <a:extLst>
                    <a:ext uri="{9D8B030D-6E8A-4147-A177-3AD203B41FA5}">
                      <a16:colId xmlns:a16="http://schemas.microsoft.com/office/drawing/2014/main" val="208208028"/>
                    </a:ext>
                  </a:extLst>
                </a:gridCol>
                <a:gridCol w="1779143">
                  <a:extLst>
                    <a:ext uri="{9D8B030D-6E8A-4147-A177-3AD203B41FA5}">
                      <a16:colId xmlns:a16="http://schemas.microsoft.com/office/drawing/2014/main" val="184363421"/>
                    </a:ext>
                  </a:extLst>
                </a:gridCol>
                <a:gridCol w="2554792">
                  <a:extLst>
                    <a:ext uri="{9D8B030D-6E8A-4147-A177-3AD203B41FA5}">
                      <a16:colId xmlns:a16="http://schemas.microsoft.com/office/drawing/2014/main" val="3571504351"/>
                    </a:ext>
                  </a:extLst>
                </a:gridCol>
              </a:tblGrid>
              <a:tr h="338679">
                <a:tc>
                  <a:txBody>
                    <a:bodyPr/>
                    <a:lstStyle/>
                    <a:p>
                      <a:pPr algn="l" fontAlgn="t"/>
                      <a:r>
                        <a:rPr lang="en-US" sz="2000" b="1" dirty="0">
                          <a:effectLst/>
                        </a:rPr>
                        <a:t>Permitted Value (Code)</a:t>
                      </a: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CC"/>
                    </a:solidFill>
                  </a:tcPr>
                </a:tc>
                <a:tc>
                  <a:txBody>
                    <a:bodyPr/>
                    <a:lstStyle/>
                    <a:p>
                      <a:pPr algn="l" fontAlgn="t"/>
                      <a:r>
                        <a:rPr lang="en-US" sz="2000" b="1" dirty="0">
                          <a:effectLst/>
                        </a:rPr>
                        <a:t>Unit Type</a:t>
                      </a: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CC"/>
                    </a:solidFill>
                  </a:tcPr>
                </a:tc>
                <a:tc>
                  <a:txBody>
                    <a:bodyPr/>
                    <a:lstStyle/>
                    <a:p>
                      <a:pPr algn="l" fontAlgn="t"/>
                      <a:r>
                        <a:rPr lang="en-US" sz="2000" b="1" dirty="0">
                          <a:effectLst/>
                        </a:rPr>
                        <a:t>Convert To</a:t>
                      </a: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CC"/>
                    </a:solidFill>
                  </a:tcPr>
                </a:tc>
                <a:tc>
                  <a:txBody>
                    <a:bodyPr/>
                    <a:lstStyle/>
                    <a:p>
                      <a:pPr algn="l" fontAlgn="t"/>
                      <a:r>
                        <a:rPr lang="en-US" sz="2000" b="1" dirty="0">
                          <a:solidFill>
                            <a:prstClr val="black"/>
                          </a:solidFill>
                        </a:rPr>
                        <a:t>Conversion</a:t>
                      </a:r>
                      <a:endParaRPr lang="en-US" sz="2000" b="1" dirty="0">
                        <a:effectLst/>
                      </a:endParaRP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CC"/>
                    </a:solidFill>
                  </a:tcPr>
                </a:tc>
                <a:extLst>
                  <a:ext uri="{0D108BD9-81ED-4DB2-BD59-A6C34878D82A}">
                    <a16:rowId xmlns:a16="http://schemas.microsoft.com/office/drawing/2014/main" val="3270192245"/>
                  </a:ext>
                </a:extLst>
              </a:tr>
              <a:tr h="0">
                <a:tc>
                  <a:txBody>
                    <a:bodyPr/>
                    <a:lstStyle/>
                    <a:p>
                      <a:pPr algn="l" fontAlgn="b"/>
                      <a:r>
                        <a:rPr lang="en-US" sz="2000" u="none" strike="noStrike" dirty="0">
                          <a:effectLst/>
                        </a:rPr>
                        <a:t>mmol/L [</a:t>
                      </a:r>
                      <a:r>
                        <a:rPr lang="en-US" sz="2000" i="1" u="none" strike="noStrike" dirty="0">
                          <a:effectLst/>
                        </a:rPr>
                        <a:t>C64387</a:t>
                      </a: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EEE"/>
                    </a:solidFill>
                  </a:tcPr>
                </a:tc>
                <a:tc>
                  <a:txBody>
                    <a:bodyPr/>
                    <a:lstStyle/>
                    <a:p>
                      <a:pPr fontAlgn="t"/>
                      <a:r>
                        <a:rPr lang="en-US" sz="2000" dirty="0"/>
                        <a:t>US conventional</a:t>
                      </a:r>
                      <a:endParaRPr lang="en-US" sz="2000" dirty="0">
                        <a:effectLst/>
                      </a:endParaRP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EEE"/>
                    </a:solidFill>
                  </a:tcPr>
                </a:tc>
                <a:tc>
                  <a:txBody>
                    <a:bodyPr/>
                    <a:lstStyle/>
                    <a:p>
                      <a:pPr algn="l" fontAlgn="b"/>
                      <a:r>
                        <a:rPr lang="en-US" sz="2000" u="none" strike="noStrike" dirty="0" err="1">
                          <a:effectLst/>
                        </a:rPr>
                        <a:t>mEq</a:t>
                      </a:r>
                      <a:r>
                        <a:rPr lang="en-US" sz="2000" u="none" strike="noStrike" dirty="0">
                          <a:effectLst/>
                        </a:rPr>
                        <a:t>/L [</a:t>
                      </a:r>
                      <a:r>
                        <a:rPr lang="en-US" sz="2000" i="1" u="none" strike="noStrike" dirty="0">
                          <a:effectLst/>
                        </a:rPr>
                        <a:t>C73737</a:t>
                      </a: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EEE"/>
                    </a:solidFill>
                  </a:tcPr>
                </a:tc>
                <a:tc>
                  <a:txBody>
                    <a:bodyPr/>
                    <a:lstStyle/>
                    <a:p>
                      <a:pPr fontAlgn="t"/>
                      <a:r>
                        <a:rPr lang="en-US" sz="2000" dirty="0">
                          <a:effectLst/>
                        </a:rPr>
                        <a:t>1</a:t>
                      </a: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EEE"/>
                    </a:solidFill>
                  </a:tcPr>
                </a:tc>
                <a:extLst>
                  <a:ext uri="{0D108BD9-81ED-4DB2-BD59-A6C34878D82A}">
                    <a16:rowId xmlns:a16="http://schemas.microsoft.com/office/drawing/2014/main" val="510685760"/>
                  </a:ext>
                </a:extLst>
              </a:tr>
              <a:tr h="338679">
                <a:tc>
                  <a:txBody>
                    <a:bodyPr/>
                    <a:lstStyle/>
                    <a:p>
                      <a:pPr algn="l" fontAlgn="b"/>
                      <a:r>
                        <a:rPr lang="en-US" sz="2000" u="none" strike="noStrike" dirty="0">
                          <a:effectLst/>
                        </a:rPr>
                        <a:t>mmol/L [</a:t>
                      </a:r>
                      <a:r>
                        <a:rPr lang="en-US" sz="2000" i="1" u="none" strike="noStrike" dirty="0">
                          <a:effectLst/>
                        </a:rPr>
                        <a:t>C64387</a:t>
                      </a: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EEE"/>
                    </a:solidFill>
                  </a:tcPr>
                </a:tc>
                <a:tc>
                  <a:txBody>
                    <a:bodyPr/>
                    <a:lstStyle/>
                    <a:p>
                      <a:pPr fontAlgn="t"/>
                      <a:r>
                        <a:rPr lang="en-US" sz="2000" dirty="0"/>
                        <a:t>US conventional</a:t>
                      </a:r>
                      <a:endParaRPr lang="en-US" sz="2000" dirty="0">
                        <a:effectLst/>
                      </a:endParaRP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EEE"/>
                    </a:solidFill>
                  </a:tcPr>
                </a:tc>
                <a:tc>
                  <a:txBody>
                    <a:bodyPr/>
                    <a:lstStyle/>
                    <a:p>
                      <a:pPr algn="l" fontAlgn="b"/>
                      <a:r>
                        <a:rPr lang="en-US" sz="2000" u="none" strike="noStrike" dirty="0">
                          <a:effectLst/>
                        </a:rPr>
                        <a:t>mg/dL [</a:t>
                      </a:r>
                      <a:r>
                        <a:rPr lang="en-US" sz="2000" i="1" u="none" strike="noStrike" dirty="0">
                          <a:effectLst/>
                        </a:rPr>
                        <a:t>C67015</a:t>
                      </a: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EEE"/>
                    </a:solidFill>
                  </a:tcPr>
                </a:tc>
                <a:tc>
                  <a:txBody>
                    <a:bodyPr/>
                    <a:lstStyle/>
                    <a:p>
                      <a:pPr fontAlgn="t"/>
                      <a:r>
                        <a:rPr lang="en-US" sz="2000" dirty="0">
                          <a:effectLst/>
                        </a:rPr>
                        <a:t>/0.0555</a:t>
                      </a:r>
                    </a:p>
                  </a:txBody>
                  <a:tcPr marL="31750" marR="31750" marT="31750" marB="317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EEE"/>
                    </a:solidFill>
                  </a:tcPr>
                </a:tc>
                <a:extLst>
                  <a:ext uri="{0D108BD9-81ED-4DB2-BD59-A6C34878D82A}">
                    <a16:rowId xmlns:a16="http://schemas.microsoft.com/office/drawing/2014/main" val="3463860685"/>
                  </a:ext>
                </a:extLst>
              </a:tr>
            </a:tbl>
          </a:graphicData>
        </a:graphic>
      </p:graphicFrame>
    </p:spTree>
    <p:extLst>
      <p:ext uri="{BB962C8B-B14F-4D97-AF65-F5344CB8AC3E}">
        <p14:creationId xmlns:p14="http://schemas.microsoft.com/office/powerpoint/2010/main" val="16874527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9AD35-C0B0-41A8-A29B-F0F720AAD42B}"/>
              </a:ext>
            </a:extLst>
          </p:cNvPr>
          <p:cNvSpPr>
            <a:spLocks noGrp="1"/>
          </p:cNvSpPr>
          <p:nvPr>
            <p:ph type="title"/>
          </p:nvPr>
        </p:nvSpPr>
        <p:spPr>
          <a:xfrm>
            <a:off x="838200" y="365125"/>
            <a:ext cx="11353800" cy="1325563"/>
          </a:xfrm>
        </p:spPr>
        <p:txBody>
          <a:bodyPr/>
          <a:lstStyle/>
          <a:p>
            <a:r>
              <a:rPr lang="en-US" dirty="0"/>
              <a:t>Consideration 2: </a:t>
            </a:r>
            <a:r>
              <a:rPr lang="en-US" dirty="0" err="1"/>
              <a:t>PhUSE</a:t>
            </a:r>
            <a:r>
              <a:rPr lang="en-US" dirty="0"/>
              <a:t> Lab Units Test Unit Plan</a:t>
            </a:r>
          </a:p>
        </p:txBody>
      </p:sp>
      <p:sp>
        <p:nvSpPr>
          <p:cNvPr id="4" name="TextBox 3">
            <a:extLst>
              <a:ext uri="{FF2B5EF4-FFF2-40B4-BE49-F238E27FC236}">
                <a16:creationId xmlns:a16="http://schemas.microsoft.com/office/drawing/2014/main" id="{033B9680-FBDE-410A-AF76-D03DBC711A1B}"/>
              </a:ext>
            </a:extLst>
          </p:cNvPr>
          <p:cNvSpPr txBox="1"/>
          <p:nvPr/>
        </p:nvSpPr>
        <p:spPr>
          <a:xfrm>
            <a:off x="838200" y="1857081"/>
            <a:ext cx="11353800" cy="2803844"/>
          </a:xfrm>
          <a:prstGeom prst="rect">
            <a:avLst/>
          </a:prstGeom>
          <a:noFill/>
        </p:spPr>
        <p:txBody>
          <a:bodyPr wrap="square" rtlCol="0">
            <a:spAutoFit/>
          </a:bodyPr>
          <a:lstStyle/>
          <a:p>
            <a:pPr marL="228600" lvl="0" indent="-228600">
              <a:lnSpc>
                <a:spcPct val="90000"/>
              </a:lnSpc>
              <a:spcBef>
                <a:spcPts val="1000"/>
              </a:spcBef>
              <a:buFont typeface="Arial" panose="020B0604020202020204" pitchFamily="34" charset="0"/>
              <a:buChar char="•"/>
            </a:pPr>
            <a:r>
              <a:rPr lang="en-US" sz="2800" dirty="0">
                <a:solidFill>
                  <a:prstClr val="black"/>
                </a:solidFill>
              </a:rPr>
              <a:t>The </a:t>
            </a:r>
            <a:r>
              <a:rPr lang="en-US" sz="2800" dirty="0" err="1">
                <a:solidFill>
                  <a:prstClr val="black"/>
                </a:solidFill>
                <a:hlinkClick r:id="rId2"/>
              </a:rPr>
              <a:t>PhUSE</a:t>
            </a:r>
            <a:r>
              <a:rPr lang="en-US" sz="2800" dirty="0">
                <a:solidFill>
                  <a:prstClr val="black"/>
                </a:solidFill>
                <a:hlinkClick r:id="rId2"/>
              </a:rPr>
              <a:t> Lab Units</a:t>
            </a:r>
            <a:r>
              <a:rPr lang="en-US" sz="2800" dirty="0">
                <a:solidFill>
                  <a:prstClr val="black"/>
                </a:solidFill>
              </a:rPr>
              <a:t> team created the </a:t>
            </a:r>
            <a:r>
              <a:rPr lang="en-US" sz="2800" dirty="0">
                <a:solidFill>
                  <a:prstClr val="black"/>
                </a:solidFill>
                <a:hlinkClick r:id="rId3"/>
              </a:rPr>
              <a:t>Test Unit Plan</a:t>
            </a:r>
            <a:r>
              <a:rPr lang="en-US" sz="2800" dirty="0">
                <a:solidFill>
                  <a:prstClr val="black"/>
                </a:solidFill>
              </a:rPr>
              <a:t> (TUP). This is a communicative document between the FDA and sponsor to agree on a submission level, the units to be used for each lab test. </a:t>
            </a:r>
          </a:p>
          <a:p>
            <a:pPr marL="228600" lvl="0" indent="-228600">
              <a:lnSpc>
                <a:spcPct val="90000"/>
              </a:lnSpc>
              <a:spcBef>
                <a:spcPts val="1000"/>
              </a:spcBef>
              <a:buFont typeface="Arial" panose="020B0604020202020204" pitchFamily="34" charset="0"/>
              <a:buChar char="•"/>
            </a:pPr>
            <a:r>
              <a:rPr lang="en-US" sz="2800" dirty="0">
                <a:solidFill>
                  <a:prstClr val="black"/>
                </a:solidFill>
              </a:rPr>
              <a:t>The TUP is an extension of the Study Data Standardization Plan.</a:t>
            </a:r>
          </a:p>
          <a:p>
            <a:pPr marL="228600" lvl="0" indent="-228600">
              <a:lnSpc>
                <a:spcPct val="90000"/>
              </a:lnSpc>
              <a:spcBef>
                <a:spcPts val="1000"/>
              </a:spcBef>
              <a:buFont typeface="Arial" panose="020B0604020202020204" pitchFamily="34" charset="0"/>
              <a:buChar char="•"/>
            </a:pPr>
            <a:endParaRPr lang="en-US" sz="2800" dirty="0">
              <a:solidFill>
                <a:prstClr val="black"/>
              </a:solidFill>
            </a:endParaRPr>
          </a:p>
          <a:p>
            <a:pPr marL="228600" lvl="0" indent="-228600">
              <a:lnSpc>
                <a:spcPct val="90000"/>
              </a:lnSpc>
              <a:spcBef>
                <a:spcPts val="1000"/>
              </a:spcBef>
              <a:buFont typeface="Arial" panose="020B0604020202020204" pitchFamily="34" charset="0"/>
              <a:buChar char="•"/>
            </a:pPr>
            <a:r>
              <a:rPr lang="en-US" sz="2800" dirty="0">
                <a:solidFill>
                  <a:prstClr val="black"/>
                </a:solidFill>
              </a:rPr>
              <a:t>Should this </a:t>
            </a:r>
            <a:r>
              <a:rPr lang="en-US" sz="2800" dirty="0" err="1">
                <a:solidFill>
                  <a:prstClr val="black"/>
                </a:solidFill>
              </a:rPr>
              <a:t>PhUSE</a:t>
            </a:r>
            <a:r>
              <a:rPr lang="en-US" sz="2800" dirty="0">
                <a:solidFill>
                  <a:prstClr val="black"/>
                </a:solidFill>
              </a:rPr>
              <a:t> team restart?</a:t>
            </a:r>
          </a:p>
        </p:txBody>
      </p:sp>
    </p:spTree>
    <p:extLst>
      <p:ext uri="{BB962C8B-B14F-4D97-AF65-F5344CB8AC3E}">
        <p14:creationId xmlns:p14="http://schemas.microsoft.com/office/powerpoint/2010/main" val="958142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26F1-553F-4ABA-92DB-A3BB06A09725}"/>
              </a:ext>
            </a:extLst>
          </p:cNvPr>
          <p:cNvSpPr>
            <a:spLocks noGrp="1"/>
          </p:cNvSpPr>
          <p:nvPr>
            <p:ph type="title"/>
          </p:nvPr>
        </p:nvSpPr>
        <p:spPr>
          <a:xfrm>
            <a:off x="838200" y="365125"/>
            <a:ext cx="10271949" cy="1325563"/>
          </a:xfrm>
        </p:spPr>
        <p:txBody>
          <a:bodyPr/>
          <a:lstStyle/>
          <a:p>
            <a:r>
              <a:rPr lang="en-US" dirty="0"/>
              <a:t>Consideration 3: Unified Code for Units of Measure (UCUM)	</a:t>
            </a:r>
          </a:p>
        </p:txBody>
      </p:sp>
      <p:sp>
        <p:nvSpPr>
          <p:cNvPr id="3" name="Content Placeholder 2">
            <a:extLst>
              <a:ext uri="{FF2B5EF4-FFF2-40B4-BE49-F238E27FC236}">
                <a16:creationId xmlns:a16="http://schemas.microsoft.com/office/drawing/2014/main" id="{4DC9EF7B-90C6-4B2C-B15D-6B19CCDAF756}"/>
              </a:ext>
            </a:extLst>
          </p:cNvPr>
          <p:cNvSpPr>
            <a:spLocks noGrp="1"/>
          </p:cNvSpPr>
          <p:nvPr>
            <p:ph idx="1"/>
          </p:nvPr>
        </p:nvSpPr>
        <p:spPr/>
        <p:txBody>
          <a:bodyPr>
            <a:normAutofit/>
          </a:bodyPr>
          <a:lstStyle/>
          <a:p>
            <a:r>
              <a:rPr lang="en-US" dirty="0"/>
              <a:t>Add UCUM as an optional variable. </a:t>
            </a:r>
          </a:p>
          <a:p>
            <a:r>
              <a:rPr lang="en-US" dirty="0"/>
              <a:t>UCUM notation aids conversions.</a:t>
            </a:r>
          </a:p>
          <a:p>
            <a:r>
              <a:rPr lang="en-US" dirty="0"/>
              <a:t>This could be added to the FDA Data Standards Catalog in a similar way to LOINC.</a:t>
            </a:r>
          </a:p>
          <a:p>
            <a:endParaRPr lang="en-US" dirty="0"/>
          </a:p>
          <a:p>
            <a:endParaRPr lang="en-US" dirty="0"/>
          </a:p>
        </p:txBody>
      </p:sp>
      <p:graphicFrame>
        <p:nvGraphicFramePr>
          <p:cNvPr id="4" name="Table 3">
            <a:extLst>
              <a:ext uri="{FF2B5EF4-FFF2-40B4-BE49-F238E27FC236}">
                <a16:creationId xmlns:a16="http://schemas.microsoft.com/office/drawing/2014/main" id="{8CC2B8E8-1AEB-4024-80C9-97882231DDC0}"/>
              </a:ext>
            </a:extLst>
          </p:cNvPr>
          <p:cNvGraphicFramePr>
            <a:graphicFrameLocks noGrp="1"/>
          </p:cNvGraphicFramePr>
          <p:nvPr>
            <p:extLst>
              <p:ext uri="{D42A27DB-BD31-4B8C-83A1-F6EECF244321}">
                <p14:modId xmlns:p14="http://schemas.microsoft.com/office/powerpoint/2010/main" val="646198832"/>
              </p:ext>
            </p:extLst>
          </p:nvPr>
        </p:nvGraphicFramePr>
        <p:xfrm>
          <a:off x="145812" y="4467659"/>
          <a:ext cx="11900375" cy="2377440"/>
        </p:xfrm>
        <a:graphic>
          <a:graphicData uri="http://schemas.openxmlformats.org/drawingml/2006/table">
            <a:tbl>
              <a:tblPr firstRow="1" bandRow="1">
                <a:tableStyleId>{5C22544A-7EE6-4342-B048-85BDC9FD1C3A}</a:tableStyleId>
              </a:tblPr>
              <a:tblGrid>
                <a:gridCol w="5391388">
                  <a:extLst>
                    <a:ext uri="{9D8B030D-6E8A-4147-A177-3AD203B41FA5}">
                      <a16:colId xmlns:a16="http://schemas.microsoft.com/office/drawing/2014/main" val="22024792"/>
                    </a:ext>
                  </a:extLst>
                </a:gridCol>
                <a:gridCol w="6508987">
                  <a:extLst>
                    <a:ext uri="{9D8B030D-6E8A-4147-A177-3AD203B41FA5}">
                      <a16:colId xmlns:a16="http://schemas.microsoft.com/office/drawing/2014/main" val="877598408"/>
                    </a:ext>
                  </a:extLst>
                </a:gridCol>
              </a:tblGrid>
              <a:tr h="315910">
                <a:tc>
                  <a:txBody>
                    <a:bodyPr/>
                    <a:lstStyle/>
                    <a:p>
                      <a:r>
                        <a:rPr lang="en-US" sz="2200" dirty="0"/>
                        <a:t>Pros</a:t>
                      </a:r>
                    </a:p>
                  </a:txBody>
                  <a:tcPr/>
                </a:tc>
                <a:tc>
                  <a:txBody>
                    <a:bodyPr/>
                    <a:lstStyle/>
                    <a:p>
                      <a:r>
                        <a:rPr lang="en-US" sz="2200" dirty="0"/>
                        <a:t>Cons </a:t>
                      </a:r>
                    </a:p>
                  </a:txBody>
                  <a:tcPr/>
                </a:tc>
                <a:extLst>
                  <a:ext uri="{0D108BD9-81ED-4DB2-BD59-A6C34878D82A}">
                    <a16:rowId xmlns:a16="http://schemas.microsoft.com/office/drawing/2014/main" val="3985021368"/>
                  </a:ext>
                </a:extLst>
              </a:tr>
              <a:tr h="1687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Allows FDA reviewers to compare different units in single dataset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Similar to option 2</a:t>
                      </a:r>
                    </a:p>
                  </a:txBody>
                  <a:tcPr/>
                </a:tc>
                <a:extLst>
                  <a:ext uri="{0D108BD9-81ED-4DB2-BD59-A6C34878D82A}">
                    <a16:rowId xmlns:a16="http://schemas.microsoft.com/office/drawing/2014/main" val="1080058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Requires an update to the current SDTM</a:t>
                      </a:r>
                    </a:p>
                  </a:txBody>
                  <a:tcPr/>
                </a:tc>
                <a:extLst>
                  <a:ext uri="{0D108BD9-81ED-4DB2-BD59-A6C34878D82A}">
                    <a16:rowId xmlns:a16="http://schemas.microsoft.com/office/drawing/2014/main" val="406085173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Would require further development e.g. add target unit and result for conversions </a:t>
                      </a:r>
                    </a:p>
                  </a:txBody>
                  <a:tcPr/>
                </a:tc>
                <a:extLst>
                  <a:ext uri="{0D108BD9-81ED-4DB2-BD59-A6C34878D82A}">
                    <a16:rowId xmlns:a16="http://schemas.microsoft.com/office/drawing/2014/main" val="1281287772"/>
                  </a:ext>
                </a:extLst>
              </a:tr>
            </a:tbl>
          </a:graphicData>
        </a:graphic>
      </p:graphicFrame>
      <p:graphicFrame>
        <p:nvGraphicFramePr>
          <p:cNvPr id="6" name="Table 5">
            <a:extLst>
              <a:ext uri="{FF2B5EF4-FFF2-40B4-BE49-F238E27FC236}">
                <a16:creationId xmlns:a16="http://schemas.microsoft.com/office/drawing/2014/main" id="{EBA66175-44A4-467C-951B-AB4D3BED0EF8}"/>
              </a:ext>
            </a:extLst>
          </p:cNvPr>
          <p:cNvGraphicFramePr>
            <a:graphicFrameLocks noGrp="1"/>
          </p:cNvGraphicFramePr>
          <p:nvPr>
            <p:extLst>
              <p:ext uri="{D42A27DB-BD31-4B8C-83A1-F6EECF244321}">
                <p14:modId xmlns:p14="http://schemas.microsoft.com/office/powerpoint/2010/main" val="798077708"/>
              </p:ext>
            </p:extLst>
          </p:nvPr>
        </p:nvGraphicFramePr>
        <p:xfrm>
          <a:off x="3844265" y="3321321"/>
          <a:ext cx="7584958" cy="933450"/>
        </p:xfrm>
        <a:graphic>
          <a:graphicData uri="http://schemas.openxmlformats.org/drawingml/2006/table">
            <a:tbl>
              <a:tblPr/>
              <a:tblGrid>
                <a:gridCol w="1095121">
                  <a:extLst>
                    <a:ext uri="{9D8B030D-6E8A-4147-A177-3AD203B41FA5}">
                      <a16:colId xmlns:a16="http://schemas.microsoft.com/office/drawing/2014/main" val="685053671"/>
                    </a:ext>
                  </a:extLst>
                </a:gridCol>
                <a:gridCol w="888492">
                  <a:extLst>
                    <a:ext uri="{9D8B030D-6E8A-4147-A177-3AD203B41FA5}">
                      <a16:colId xmlns:a16="http://schemas.microsoft.com/office/drawing/2014/main" val="3832229570"/>
                    </a:ext>
                  </a:extLst>
                </a:gridCol>
                <a:gridCol w="1019874">
                  <a:extLst>
                    <a:ext uri="{9D8B030D-6E8A-4147-A177-3AD203B41FA5}">
                      <a16:colId xmlns:a16="http://schemas.microsoft.com/office/drawing/2014/main" val="514378584"/>
                    </a:ext>
                  </a:extLst>
                </a:gridCol>
                <a:gridCol w="1232036">
                  <a:extLst>
                    <a:ext uri="{9D8B030D-6E8A-4147-A177-3AD203B41FA5}">
                      <a16:colId xmlns:a16="http://schemas.microsoft.com/office/drawing/2014/main" val="2651289898"/>
                    </a:ext>
                  </a:extLst>
                </a:gridCol>
                <a:gridCol w="1084072">
                  <a:extLst>
                    <a:ext uri="{9D8B030D-6E8A-4147-A177-3AD203B41FA5}">
                      <a16:colId xmlns:a16="http://schemas.microsoft.com/office/drawing/2014/main" val="398508847"/>
                    </a:ext>
                  </a:extLst>
                </a:gridCol>
                <a:gridCol w="1257300">
                  <a:extLst>
                    <a:ext uri="{9D8B030D-6E8A-4147-A177-3AD203B41FA5}">
                      <a16:colId xmlns:a16="http://schemas.microsoft.com/office/drawing/2014/main" val="1657580700"/>
                    </a:ext>
                  </a:extLst>
                </a:gridCol>
                <a:gridCol w="1008063">
                  <a:extLst>
                    <a:ext uri="{9D8B030D-6E8A-4147-A177-3AD203B41FA5}">
                      <a16:colId xmlns:a16="http://schemas.microsoft.com/office/drawing/2014/main" val="1947822320"/>
                    </a:ext>
                  </a:extLst>
                </a:gridCol>
              </a:tblGrid>
              <a:tr h="184150">
                <a:tc>
                  <a:txBody>
                    <a:bodyPr/>
                    <a:lstStyle/>
                    <a:p>
                      <a:pPr algn="l" fontAlgn="b"/>
                      <a:r>
                        <a:rPr lang="en-US" sz="2000" b="1" i="0" u="none" strike="noStrike" dirty="0">
                          <a:solidFill>
                            <a:srgbClr val="000000"/>
                          </a:solidFill>
                          <a:effectLst/>
                          <a:latin typeface="Calibri" panose="020F0502020204030204" pitchFamily="34" charset="0"/>
                        </a:rPr>
                        <a:t>LBTESTCD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LBTEST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LBORRES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LBORRESU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LBSTRESC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LBSTRESU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dirty="0">
                          <a:solidFill>
                            <a:srgbClr val="000000"/>
                          </a:solidFill>
                          <a:effectLst/>
                          <a:latin typeface="Calibri" panose="020F0502020204030204" pitchFamily="34" charset="0"/>
                        </a:rPr>
                        <a:t>LBUCUM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1815327322"/>
                  </a:ext>
                </a:extLst>
              </a:tr>
              <a:tr h="116719">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41781"/>
                  </a:ext>
                </a:extLst>
              </a:tr>
              <a:tr h="184150">
                <a:tc>
                  <a:txBody>
                    <a:bodyPr/>
                    <a:lstStyle/>
                    <a:p>
                      <a:pPr algn="l" fontAlgn="b"/>
                      <a:r>
                        <a:rPr lang="en-US" sz="2000" b="0" i="0" u="none" strike="noStrike" dirty="0">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2085958"/>
                  </a:ext>
                </a:extLst>
              </a:tr>
            </a:tbl>
          </a:graphicData>
        </a:graphic>
      </p:graphicFrame>
      <p:sp>
        <p:nvSpPr>
          <p:cNvPr id="7" name="Rectangle: Rounded Corners 6">
            <a:extLst>
              <a:ext uri="{FF2B5EF4-FFF2-40B4-BE49-F238E27FC236}">
                <a16:creationId xmlns:a16="http://schemas.microsoft.com/office/drawing/2014/main" id="{E697D291-F2CA-47EF-A5E1-D18AC8F2FCC8}"/>
              </a:ext>
            </a:extLst>
          </p:cNvPr>
          <p:cNvSpPr/>
          <p:nvPr/>
        </p:nvSpPr>
        <p:spPr>
          <a:xfrm>
            <a:off x="10311156" y="3218872"/>
            <a:ext cx="1203649" cy="113834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2313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ECECA-B43C-4B35-87BF-2C152A5F178B}"/>
              </a:ext>
            </a:extLst>
          </p:cNvPr>
          <p:cNvSpPr>
            <a:spLocks noGrp="1"/>
          </p:cNvSpPr>
          <p:nvPr>
            <p:ph type="title"/>
          </p:nvPr>
        </p:nvSpPr>
        <p:spPr/>
        <p:txBody>
          <a:bodyPr/>
          <a:lstStyle/>
          <a:p>
            <a:r>
              <a:rPr lang="en-US" dirty="0"/>
              <a:t>Problem Statement</a:t>
            </a:r>
          </a:p>
        </p:txBody>
      </p:sp>
      <p:sp>
        <p:nvSpPr>
          <p:cNvPr id="3" name="Content Placeholder 2">
            <a:extLst>
              <a:ext uri="{FF2B5EF4-FFF2-40B4-BE49-F238E27FC236}">
                <a16:creationId xmlns:a16="http://schemas.microsoft.com/office/drawing/2014/main" id="{FA73368B-213E-406E-93F0-F5B9E6F346BD}"/>
              </a:ext>
            </a:extLst>
          </p:cNvPr>
          <p:cNvSpPr>
            <a:spLocks noGrp="1"/>
          </p:cNvSpPr>
          <p:nvPr>
            <p:ph idx="1"/>
          </p:nvPr>
        </p:nvSpPr>
        <p:spPr>
          <a:xfrm>
            <a:off x="838200" y="1825625"/>
            <a:ext cx="10515600" cy="4351338"/>
          </a:xfrm>
        </p:spPr>
        <p:txBody>
          <a:bodyPr>
            <a:normAutofit/>
          </a:bodyPr>
          <a:lstStyle/>
          <a:p>
            <a:r>
              <a:rPr lang="en-US" dirty="0"/>
              <a:t>The FDA Position on Use of SI Units for Lab Tests (</a:t>
            </a:r>
            <a:r>
              <a:rPr lang="en-US" u="sng" dirty="0">
                <a:hlinkClick r:id="rId2"/>
              </a:rPr>
              <a:t>https://www.fda.gov/downloads/ForIndustry/DataStandards/StudyDataStandards/UCM587505.pdf</a:t>
            </a:r>
            <a:r>
              <a:rPr lang="en-US" u="sng" dirty="0"/>
              <a:t>) </a:t>
            </a:r>
            <a:r>
              <a:rPr lang="en-US" dirty="0"/>
              <a:t>states that SI units are the preferred units for submissions.</a:t>
            </a:r>
          </a:p>
          <a:p>
            <a:r>
              <a:rPr lang="en-US" dirty="0"/>
              <a:t>It also states that an FDA review division could request a sponsor to submit (some) lab values in US conventional units.</a:t>
            </a:r>
          </a:p>
          <a:p>
            <a:r>
              <a:rPr lang="en-US" dirty="0"/>
              <a:t>The CDISC user community would like clarity on how multiple lab units should be submitted to the FDA, if requested. </a:t>
            </a:r>
          </a:p>
          <a:p>
            <a:r>
              <a:rPr lang="en-US" dirty="0"/>
              <a:t>There are a number of options on the following slides.</a:t>
            </a:r>
          </a:p>
        </p:txBody>
      </p:sp>
    </p:spTree>
    <p:extLst>
      <p:ext uri="{BB962C8B-B14F-4D97-AF65-F5344CB8AC3E}">
        <p14:creationId xmlns:p14="http://schemas.microsoft.com/office/powerpoint/2010/main" val="15763581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2E803-1C8D-4CEE-8532-9BBC450C0AB3}"/>
              </a:ext>
            </a:extLst>
          </p:cNvPr>
          <p:cNvSpPr>
            <a:spLocks noGrp="1"/>
          </p:cNvSpPr>
          <p:nvPr>
            <p:ph type="title"/>
          </p:nvPr>
        </p:nvSpPr>
        <p:spPr/>
        <p:txBody>
          <a:bodyPr>
            <a:normAutofit fontScale="90000"/>
          </a:bodyPr>
          <a:lstStyle/>
          <a:p>
            <a:r>
              <a:rPr lang="en-US" dirty="0"/>
              <a:t>Consideration 4: CDISC/Lab Consortium/Other -  Lab Units Conversion Team</a:t>
            </a:r>
          </a:p>
        </p:txBody>
      </p:sp>
      <p:sp>
        <p:nvSpPr>
          <p:cNvPr id="3" name="Content Placeholder 2">
            <a:extLst>
              <a:ext uri="{FF2B5EF4-FFF2-40B4-BE49-F238E27FC236}">
                <a16:creationId xmlns:a16="http://schemas.microsoft.com/office/drawing/2014/main" id="{9406DB2D-BDEC-4227-AF2E-861ADFCB8F52}"/>
              </a:ext>
            </a:extLst>
          </p:cNvPr>
          <p:cNvSpPr>
            <a:spLocks noGrp="1"/>
          </p:cNvSpPr>
          <p:nvPr>
            <p:ph idx="1"/>
          </p:nvPr>
        </p:nvSpPr>
        <p:spPr/>
        <p:txBody>
          <a:bodyPr/>
          <a:lstStyle/>
          <a:p>
            <a:r>
              <a:rPr lang="en-US" dirty="0"/>
              <a:t>Should CDISC and/or a laboratory consortium maintain a set of conversion for specific laboratory values?</a:t>
            </a:r>
          </a:p>
          <a:p>
            <a:r>
              <a:rPr lang="en-US" dirty="0"/>
              <a:t>This was discussed in a </a:t>
            </a:r>
            <a:r>
              <a:rPr lang="en-US" dirty="0" err="1"/>
              <a:t>PhUSE</a:t>
            </a:r>
            <a:r>
              <a:rPr lang="en-US" dirty="0"/>
              <a:t> group and the work needed to manage &lt;10 tests took a number of days.</a:t>
            </a:r>
          </a:p>
          <a:p>
            <a:r>
              <a:rPr lang="en-US" dirty="0"/>
              <a:t>It may not be workable.</a:t>
            </a:r>
          </a:p>
        </p:txBody>
      </p:sp>
    </p:spTree>
    <p:extLst>
      <p:ext uri="{BB962C8B-B14F-4D97-AF65-F5344CB8AC3E}">
        <p14:creationId xmlns:p14="http://schemas.microsoft.com/office/powerpoint/2010/main" val="42545226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0774C-2439-44D9-B9E5-2BC1901D0AC0}"/>
              </a:ext>
            </a:extLst>
          </p:cNvPr>
          <p:cNvSpPr>
            <a:spLocks noGrp="1"/>
          </p:cNvSpPr>
          <p:nvPr>
            <p:ph type="title"/>
          </p:nvPr>
        </p:nvSpPr>
        <p:spPr/>
        <p:txBody>
          <a:bodyPr/>
          <a:lstStyle/>
          <a:p>
            <a:r>
              <a:rPr lang="en-US" dirty="0"/>
              <a:t>Open Questions </a:t>
            </a:r>
          </a:p>
        </p:txBody>
      </p:sp>
      <p:sp>
        <p:nvSpPr>
          <p:cNvPr id="3" name="Content Placeholder 2">
            <a:extLst>
              <a:ext uri="{FF2B5EF4-FFF2-40B4-BE49-F238E27FC236}">
                <a16:creationId xmlns:a16="http://schemas.microsoft.com/office/drawing/2014/main" id="{631A9E30-F5AA-4D07-A97F-AE24B0744929}"/>
              </a:ext>
            </a:extLst>
          </p:cNvPr>
          <p:cNvSpPr>
            <a:spLocks noGrp="1"/>
          </p:cNvSpPr>
          <p:nvPr>
            <p:ph idx="1"/>
          </p:nvPr>
        </p:nvSpPr>
        <p:spPr/>
        <p:txBody>
          <a:bodyPr>
            <a:normAutofit/>
          </a:bodyPr>
          <a:lstStyle/>
          <a:p>
            <a:r>
              <a:rPr lang="en-US" dirty="0"/>
              <a:t>Is it possible for the FDA to speak with one voice on this topic or is this best left to the individual review divisions to decided which format is best for them?</a:t>
            </a:r>
          </a:p>
          <a:p>
            <a:r>
              <a:rPr lang="en-US" dirty="0"/>
              <a:t>Does the FDA keep a track of the number of times a review division requests US conventional units </a:t>
            </a:r>
          </a:p>
          <a:p>
            <a:pPr lvl="1"/>
            <a:r>
              <a:rPr lang="en-US" dirty="0"/>
              <a:t>If so does the FDA track which laboratory tests most frequently appear?</a:t>
            </a:r>
          </a:p>
          <a:p>
            <a:endParaRPr lang="en-US" dirty="0"/>
          </a:p>
        </p:txBody>
      </p:sp>
    </p:spTree>
    <p:extLst>
      <p:ext uri="{BB962C8B-B14F-4D97-AF65-F5344CB8AC3E}">
        <p14:creationId xmlns:p14="http://schemas.microsoft.com/office/powerpoint/2010/main" val="13660313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8C00E-3C01-4214-B767-C1E2F406DF6F}"/>
              </a:ext>
            </a:extLst>
          </p:cNvPr>
          <p:cNvSpPr>
            <a:spLocks noGrp="1"/>
          </p:cNvSpPr>
          <p:nvPr>
            <p:ph type="title"/>
          </p:nvPr>
        </p:nvSpPr>
        <p:spPr/>
        <p:txBody>
          <a:bodyPr>
            <a:normAutofit fontScale="90000"/>
          </a:bodyPr>
          <a:lstStyle/>
          <a:p>
            <a:pPr algn="ctr"/>
            <a:r>
              <a:rPr lang="en-US" dirty="0"/>
              <a:t>Table of Options</a:t>
            </a:r>
            <a:br>
              <a:rPr lang="en-US" dirty="0"/>
            </a:br>
            <a:br>
              <a:rPr lang="en-US" dirty="0"/>
            </a:br>
            <a:br>
              <a:rPr lang="en-US" dirty="0"/>
            </a:br>
            <a:endParaRPr lang="en-US" dirty="0"/>
          </a:p>
        </p:txBody>
      </p:sp>
      <p:sp>
        <p:nvSpPr>
          <p:cNvPr id="3" name="Content Placeholder 2">
            <a:extLst>
              <a:ext uri="{FF2B5EF4-FFF2-40B4-BE49-F238E27FC236}">
                <a16:creationId xmlns:a16="http://schemas.microsoft.com/office/drawing/2014/main" id="{D19290F2-7CB0-42BC-9FD2-8885451934DD}"/>
              </a:ext>
            </a:extLst>
          </p:cNvPr>
          <p:cNvSpPr>
            <a:spLocks noGrp="1"/>
          </p:cNvSpPr>
          <p:nvPr>
            <p:ph idx="1"/>
          </p:nvPr>
        </p:nvSpPr>
        <p:spPr/>
        <p:txBody>
          <a:bodyPr/>
          <a:lstStyle/>
          <a:p>
            <a:endParaRPr lang="en-US"/>
          </a:p>
        </p:txBody>
      </p:sp>
      <p:graphicFrame>
        <p:nvGraphicFramePr>
          <p:cNvPr id="4" name="Content Placeholder 3">
            <a:extLst>
              <a:ext uri="{FF2B5EF4-FFF2-40B4-BE49-F238E27FC236}">
                <a16:creationId xmlns:a16="http://schemas.microsoft.com/office/drawing/2014/main" id="{118CC77F-BD08-44F1-91B7-C903F62F6DE6}"/>
              </a:ext>
            </a:extLst>
          </p:cNvPr>
          <p:cNvGraphicFramePr>
            <a:graphicFrameLocks/>
          </p:cNvGraphicFramePr>
          <p:nvPr>
            <p:extLst>
              <p:ext uri="{D42A27DB-BD31-4B8C-83A1-F6EECF244321}">
                <p14:modId xmlns:p14="http://schemas.microsoft.com/office/powerpoint/2010/main" val="1296463348"/>
              </p:ext>
            </p:extLst>
          </p:nvPr>
        </p:nvGraphicFramePr>
        <p:xfrm>
          <a:off x="0" y="407899"/>
          <a:ext cx="12254351" cy="6450101"/>
        </p:xfrm>
        <a:graphic>
          <a:graphicData uri="http://schemas.openxmlformats.org/drawingml/2006/table">
            <a:tbl>
              <a:tblPr firstRow="1" bandRow="1">
                <a:tableStyleId>{5C22544A-7EE6-4342-B048-85BDC9FD1C3A}</a:tableStyleId>
              </a:tblPr>
              <a:tblGrid>
                <a:gridCol w="228152">
                  <a:extLst>
                    <a:ext uri="{9D8B030D-6E8A-4147-A177-3AD203B41FA5}">
                      <a16:colId xmlns:a16="http://schemas.microsoft.com/office/drawing/2014/main" val="433083680"/>
                    </a:ext>
                  </a:extLst>
                </a:gridCol>
                <a:gridCol w="4382349">
                  <a:extLst>
                    <a:ext uri="{9D8B030D-6E8A-4147-A177-3AD203B41FA5}">
                      <a16:colId xmlns:a16="http://schemas.microsoft.com/office/drawing/2014/main" val="3015613387"/>
                    </a:ext>
                  </a:extLst>
                </a:gridCol>
                <a:gridCol w="2377440">
                  <a:extLst>
                    <a:ext uri="{9D8B030D-6E8A-4147-A177-3AD203B41FA5}">
                      <a16:colId xmlns:a16="http://schemas.microsoft.com/office/drawing/2014/main" val="819240422"/>
                    </a:ext>
                  </a:extLst>
                </a:gridCol>
                <a:gridCol w="2839453">
                  <a:extLst>
                    <a:ext uri="{9D8B030D-6E8A-4147-A177-3AD203B41FA5}">
                      <a16:colId xmlns:a16="http://schemas.microsoft.com/office/drawing/2014/main" val="3721132529"/>
                    </a:ext>
                  </a:extLst>
                </a:gridCol>
                <a:gridCol w="2426957">
                  <a:extLst>
                    <a:ext uri="{9D8B030D-6E8A-4147-A177-3AD203B41FA5}">
                      <a16:colId xmlns:a16="http://schemas.microsoft.com/office/drawing/2014/main" val="3124125434"/>
                    </a:ext>
                  </a:extLst>
                </a:gridCol>
              </a:tblGrid>
              <a:tr h="302688">
                <a:tc>
                  <a:txBody>
                    <a:bodyPr/>
                    <a:lstStyle/>
                    <a:p>
                      <a:r>
                        <a:rPr lang="en-US" sz="1500" dirty="0"/>
                        <a:t>#</a:t>
                      </a:r>
                    </a:p>
                  </a:txBody>
                  <a:tcPr/>
                </a:tc>
                <a:tc>
                  <a:txBody>
                    <a:bodyPr/>
                    <a:lstStyle/>
                    <a:p>
                      <a:r>
                        <a:rPr lang="en-US" sz="1500" dirty="0"/>
                        <a:t>Option</a:t>
                      </a:r>
                    </a:p>
                  </a:txBody>
                  <a:tcPr/>
                </a:tc>
                <a:tc>
                  <a:txBody>
                    <a:bodyPr/>
                    <a:lstStyle/>
                    <a:p>
                      <a:r>
                        <a:rPr lang="en-US" sz="1500" dirty="0"/>
                        <a:t>Pros</a:t>
                      </a:r>
                    </a:p>
                  </a:txBody>
                  <a:tcPr/>
                </a:tc>
                <a:tc>
                  <a:txBody>
                    <a:bodyPr/>
                    <a:lstStyle/>
                    <a:p>
                      <a:r>
                        <a:rPr lang="en-US" sz="1500" dirty="0"/>
                        <a:t>Cons</a:t>
                      </a:r>
                    </a:p>
                  </a:txBody>
                  <a:tcPr/>
                </a:tc>
                <a:tc>
                  <a:txBody>
                    <a:bodyPr/>
                    <a:lstStyle/>
                    <a:p>
                      <a:r>
                        <a:rPr lang="en-US" sz="1500" dirty="0"/>
                        <a:t>Status</a:t>
                      </a:r>
                    </a:p>
                  </a:txBody>
                  <a:tcPr/>
                </a:tc>
                <a:extLst>
                  <a:ext uri="{0D108BD9-81ED-4DB2-BD59-A6C34878D82A}">
                    <a16:rowId xmlns:a16="http://schemas.microsoft.com/office/drawing/2014/main" val="2544457095"/>
                  </a:ext>
                </a:extLst>
              </a:tr>
              <a:tr h="157437">
                <a:tc>
                  <a:txBody>
                    <a:bodyPr/>
                    <a:lstStyle/>
                    <a:p>
                      <a:r>
                        <a:rPr lang="en-US" sz="1500" dirty="0"/>
                        <a:t>1</a:t>
                      </a:r>
                    </a:p>
                  </a:txBody>
                  <a:tcPr/>
                </a:tc>
                <a:tc>
                  <a:txBody>
                    <a:bodyPr/>
                    <a:lstStyle/>
                    <a:p>
                      <a:r>
                        <a:rPr lang="en-US" sz="1500" dirty="0"/>
                        <a:t>FDA Manages Multiple Units Representation In-House </a:t>
                      </a:r>
                    </a:p>
                  </a:txBody>
                  <a:tcPr/>
                </a:tc>
                <a:tc>
                  <a:txBody>
                    <a:bodyPr/>
                    <a:lstStyle/>
                    <a:p>
                      <a:r>
                        <a:rPr lang="en-US" sz="1200" dirty="0"/>
                        <a:t>Reduce sponsor resources </a:t>
                      </a:r>
                    </a:p>
                    <a:p>
                      <a:r>
                        <a:rPr lang="en-US" sz="1200" dirty="0"/>
                        <a:t>No SDTM update </a:t>
                      </a:r>
                    </a:p>
                  </a:txBody>
                  <a:tcPr/>
                </a:tc>
                <a:tc>
                  <a:txBody>
                    <a:bodyPr/>
                    <a:lstStyle/>
                    <a:p>
                      <a:r>
                        <a:rPr lang="en-US" sz="1200" dirty="0"/>
                        <a:t>Increase FDA resources </a:t>
                      </a:r>
                    </a:p>
                  </a:txBody>
                  <a:tcPr/>
                </a:tc>
                <a:tc>
                  <a:txBody>
                    <a:bodyPr/>
                    <a:lstStyle/>
                    <a:p>
                      <a:r>
                        <a:rPr lang="en-US" sz="1200" dirty="0"/>
                        <a:t>Possible longer term solution </a:t>
                      </a:r>
                    </a:p>
                  </a:txBody>
                  <a:tcPr/>
                </a:tc>
                <a:extLst>
                  <a:ext uri="{0D108BD9-81ED-4DB2-BD59-A6C34878D82A}">
                    <a16:rowId xmlns:a16="http://schemas.microsoft.com/office/drawing/2014/main" val="454331370"/>
                  </a:ext>
                </a:extLst>
              </a:tr>
              <a:tr h="159643">
                <a:tc>
                  <a:txBody>
                    <a:bodyPr/>
                    <a:lstStyle/>
                    <a:p>
                      <a:r>
                        <a:rPr lang="en-US" sz="1500" dirty="0"/>
                        <a:t>2</a:t>
                      </a:r>
                    </a:p>
                  </a:txBody>
                  <a:tcPr/>
                </a:tc>
                <a:tc>
                  <a:txBody>
                    <a:bodyPr/>
                    <a:lstStyle/>
                    <a:p>
                      <a:r>
                        <a:rPr lang="en-US" sz="1500" dirty="0"/>
                        <a:t>Sponsor Submits Two LB Type Datasets </a:t>
                      </a:r>
                    </a:p>
                  </a:txBody>
                  <a:tcPr/>
                </a:tc>
                <a:tc>
                  <a:txBody>
                    <a:bodyPr/>
                    <a:lstStyle/>
                    <a:p>
                      <a:r>
                        <a:rPr lang="en-US" sz="1200" dirty="0"/>
                        <a:t>FDA can compare two datasets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Easier to manage for global submissions and on a company standards level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No SDTM update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Increase sponsor resources </a:t>
                      </a:r>
                    </a:p>
                    <a:p>
                      <a:endParaRPr lang="en-US" sz="1200" dirty="0"/>
                    </a:p>
                  </a:txBody>
                  <a:tcPr/>
                </a:tc>
                <a:tc>
                  <a:txBody>
                    <a:bodyPr/>
                    <a:lstStyle/>
                    <a:p>
                      <a:r>
                        <a:rPr lang="en-US" sz="1200" dirty="0"/>
                        <a:t>Most in use currently</a:t>
                      </a:r>
                    </a:p>
                    <a:p>
                      <a:r>
                        <a:rPr lang="en-US" sz="1200" dirty="0"/>
                        <a:t>Some FDA reviewers have expressed a preference for this</a:t>
                      </a:r>
                    </a:p>
                  </a:txBody>
                  <a:tcPr/>
                </a:tc>
                <a:extLst>
                  <a:ext uri="{0D108BD9-81ED-4DB2-BD59-A6C34878D82A}">
                    <a16:rowId xmlns:a16="http://schemas.microsoft.com/office/drawing/2014/main" val="3257795655"/>
                  </a:ext>
                </a:extLst>
              </a:tr>
              <a:tr h="0">
                <a:tc>
                  <a:txBody>
                    <a:bodyPr/>
                    <a:lstStyle/>
                    <a:p>
                      <a:r>
                        <a:rPr lang="en-US" sz="1500" dirty="0"/>
                        <a:t>3</a:t>
                      </a:r>
                    </a:p>
                  </a:txBody>
                  <a:tcPr/>
                </a:tc>
                <a:tc>
                  <a:txBody>
                    <a:bodyPr/>
                    <a:lstStyle/>
                    <a:p>
                      <a:r>
                        <a:rPr lang="en-US" sz="1500" dirty="0"/>
                        <a:t>Sponsor Submits One LB Dataset with SI and US Conventional Units as Requested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FDA only receives the requested units.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No SDTM update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Increase sponsor resources </a:t>
                      </a:r>
                    </a:p>
                    <a:p>
                      <a:r>
                        <a:rPr lang="en-US" sz="1200" dirty="0"/>
                        <a:t>Difficult to manage for global submissions/ sponsor standards level</a:t>
                      </a:r>
                    </a:p>
                  </a:txBody>
                  <a:tcPr/>
                </a:tc>
                <a:tc>
                  <a:txBody>
                    <a:bodyPr/>
                    <a:lstStyle/>
                    <a:p>
                      <a:endParaRPr lang="en-US" sz="1200" dirty="0"/>
                    </a:p>
                  </a:txBody>
                  <a:tcPr/>
                </a:tc>
                <a:extLst>
                  <a:ext uri="{0D108BD9-81ED-4DB2-BD59-A6C34878D82A}">
                    <a16:rowId xmlns:a16="http://schemas.microsoft.com/office/drawing/2014/main" val="14526429"/>
                  </a:ext>
                </a:extLst>
              </a:tr>
              <a:tr h="0">
                <a:tc>
                  <a:txBody>
                    <a:bodyPr/>
                    <a:lstStyle/>
                    <a:p>
                      <a:r>
                        <a:rPr lang="en-US" sz="1500" dirty="0"/>
                        <a:t>4</a:t>
                      </a:r>
                    </a:p>
                  </a:txBody>
                  <a:tcPr/>
                </a:tc>
                <a:tc>
                  <a:txBody>
                    <a:bodyPr/>
                    <a:lstStyle/>
                    <a:p>
                      <a:r>
                        <a:rPr lang="en-US" sz="1500" dirty="0"/>
                        <a:t>Sponsor Uses LBSCAT to Group the Different Unit Types</a:t>
                      </a:r>
                    </a:p>
                  </a:txBody>
                  <a:tcPr/>
                </a:tc>
                <a:tc>
                  <a:txBody>
                    <a:bodyPr/>
                    <a:lstStyle/>
                    <a:p>
                      <a:r>
                        <a:rPr lang="en-US" sz="1200" dirty="0"/>
                        <a:t>FDA can compare within same dataset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No SDTM update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Increase sponsor resources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Potential for unit </a:t>
                      </a:r>
                      <a:r>
                        <a:rPr lang="en-US" sz="1200" dirty="0" err="1"/>
                        <a:t>mixup</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Increase in dataset size</a:t>
                      </a:r>
                    </a:p>
                    <a:p>
                      <a:r>
                        <a:rPr lang="en-US" sz="1200" dirty="0"/>
                        <a:t>LBSCAT cannot be used</a:t>
                      </a:r>
                    </a:p>
                  </a:txBody>
                  <a:tcPr/>
                </a:tc>
                <a:tc>
                  <a:txBody>
                    <a:bodyPr/>
                    <a:lstStyle/>
                    <a:p>
                      <a:r>
                        <a:rPr lang="en-US" sz="1200" dirty="0"/>
                        <a:t>LBSCAT is needed for other purposes </a:t>
                      </a:r>
                    </a:p>
                  </a:txBody>
                  <a:tcPr/>
                </a:tc>
                <a:extLst>
                  <a:ext uri="{0D108BD9-81ED-4DB2-BD59-A6C34878D82A}">
                    <a16:rowId xmlns:a16="http://schemas.microsoft.com/office/drawing/2014/main" val="2156209795"/>
                  </a:ext>
                </a:extLst>
              </a:tr>
              <a:tr h="0">
                <a:tc>
                  <a:txBody>
                    <a:bodyPr/>
                    <a:lstStyle/>
                    <a:p>
                      <a:r>
                        <a:rPr lang="en-US" sz="1500" dirty="0"/>
                        <a:t>5</a:t>
                      </a:r>
                    </a:p>
                  </a:txBody>
                  <a:tcPr/>
                </a:tc>
                <a:tc>
                  <a:txBody>
                    <a:bodyPr/>
                    <a:lstStyle/>
                    <a:p>
                      <a:r>
                        <a:rPr lang="en-US" sz="1500" dirty="0"/>
                        <a:t>Represent Additional Units in Supplemental Variables / SUPPLB</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No SDTM update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Increase sponsor resources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Large SUPPLB file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Would be too large</a:t>
                      </a:r>
                    </a:p>
                  </a:txBody>
                  <a:tcPr/>
                </a:tc>
                <a:extLst>
                  <a:ext uri="{0D108BD9-81ED-4DB2-BD59-A6C34878D82A}">
                    <a16:rowId xmlns:a16="http://schemas.microsoft.com/office/drawing/2014/main" val="3322310509"/>
                  </a:ext>
                </a:extLst>
              </a:tr>
              <a:tr h="0">
                <a:tc>
                  <a:txBody>
                    <a:bodyPr/>
                    <a:lstStyle/>
                    <a:p>
                      <a:r>
                        <a:rPr lang="en-US" sz="1500" dirty="0"/>
                        <a:t>6</a:t>
                      </a:r>
                    </a:p>
                  </a:txBody>
                  <a:tcPr/>
                </a:tc>
                <a:tc>
                  <a:txBody>
                    <a:bodyPr/>
                    <a:lstStyle/>
                    <a:p>
                      <a:r>
                        <a:rPr lang="en-US" sz="1500" dirty="0"/>
                        <a:t>Additional Variable to Indicate Unit Type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Allows for additional unit types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FDA can compare within same dataset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Increase sponsor resources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Potential for unit </a:t>
                      </a:r>
                      <a:r>
                        <a:rPr lang="en-US" sz="1200" dirty="0" err="1"/>
                        <a:t>mixup</a:t>
                      </a:r>
                      <a:r>
                        <a:rPr lang="en-US" sz="1200" dirty="0"/>
                        <a:t>?</a:t>
                      </a:r>
                    </a:p>
                    <a:p>
                      <a:r>
                        <a:rPr lang="en-US" sz="1200" dirty="0"/>
                        <a:t>Requires update to SDTM</a:t>
                      </a:r>
                    </a:p>
                  </a:txBody>
                  <a:tcPr/>
                </a:tc>
                <a:tc>
                  <a:txBody>
                    <a:bodyPr/>
                    <a:lstStyle/>
                    <a:p>
                      <a:endParaRPr lang="en-US" sz="1200" dirty="0"/>
                    </a:p>
                  </a:txBody>
                  <a:tcPr/>
                </a:tc>
                <a:extLst>
                  <a:ext uri="{0D108BD9-81ED-4DB2-BD59-A6C34878D82A}">
                    <a16:rowId xmlns:a16="http://schemas.microsoft.com/office/drawing/2014/main" val="3115339923"/>
                  </a:ext>
                </a:extLst>
              </a:tr>
              <a:tr h="331972">
                <a:tc>
                  <a:txBody>
                    <a:bodyPr/>
                    <a:lstStyle/>
                    <a:p>
                      <a:r>
                        <a:rPr lang="en-US" sz="1500" dirty="0"/>
                        <a:t>7</a:t>
                      </a:r>
                    </a:p>
                  </a:txBody>
                  <a:tcPr/>
                </a:tc>
                <a:tc>
                  <a:txBody>
                    <a:bodyPr/>
                    <a:lstStyle/>
                    <a:p>
                      <a:r>
                        <a:rPr lang="en-US" sz="1500" dirty="0"/>
                        <a:t>Add Result Variables for SI and US Conventional Units similar to LBSTRESC/N etc.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FDA can compare within same dataset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Increase sponsor resources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Does not allow for additional unit types</a:t>
                      </a:r>
                    </a:p>
                    <a:p>
                      <a:r>
                        <a:rPr lang="en-US" sz="1200" dirty="0"/>
                        <a:t>Requires update to SDTM</a:t>
                      </a:r>
                    </a:p>
                  </a:txBody>
                  <a:tcPr/>
                </a:tc>
                <a:tc>
                  <a:txBody>
                    <a:bodyPr/>
                    <a:lstStyle/>
                    <a:p>
                      <a:r>
                        <a:rPr lang="en-US" sz="1200" dirty="0"/>
                        <a:t>BMS favors this approach</a:t>
                      </a:r>
                    </a:p>
                    <a:p>
                      <a:r>
                        <a:rPr lang="en-US" sz="1200" dirty="0"/>
                        <a:t>And others </a:t>
                      </a:r>
                    </a:p>
                  </a:txBody>
                  <a:tcPr/>
                </a:tc>
                <a:extLst>
                  <a:ext uri="{0D108BD9-81ED-4DB2-BD59-A6C34878D82A}">
                    <a16:rowId xmlns:a16="http://schemas.microsoft.com/office/drawing/2014/main" val="2880241059"/>
                  </a:ext>
                </a:extLst>
              </a:tr>
              <a:tr h="486026">
                <a:tc>
                  <a:txBody>
                    <a:bodyPr/>
                    <a:lstStyle/>
                    <a:p>
                      <a:r>
                        <a:rPr lang="en-US" sz="1500" dirty="0"/>
                        <a:t>8</a:t>
                      </a:r>
                    </a:p>
                  </a:txBody>
                  <a:tcPr/>
                </a:tc>
                <a:tc>
                  <a:txBody>
                    <a:bodyPr/>
                    <a:lstStyle/>
                    <a:p>
                      <a:r>
                        <a:rPr lang="en-US" sz="1500" dirty="0"/>
                        <a:t>New LB Domain Model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Single source of truth</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Duplication of data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Will need to be used in other findings domains e.g. VS (VC,VR)</a:t>
                      </a:r>
                    </a:p>
                  </a:txBody>
                  <a:tcPr/>
                </a:tc>
                <a:tc>
                  <a:txBody>
                    <a:bodyPr/>
                    <a:lstStyle/>
                    <a:p>
                      <a:pPr marL="0" algn="l" defTabSz="914400" rtl="0" eaLnBrk="1" latinLnBrk="0" hangingPunct="1"/>
                      <a:r>
                        <a:rPr lang="en-US" sz="1200" kern="1200" dirty="0">
                          <a:solidFill>
                            <a:schemeClr val="dk1"/>
                          </a:solidFill>
                          <a:latin typeface="+mn-lt"/>
                          <a:ea typeface="+mn-ea"/>
                          <a:cs typeface="+mn-cs"/>
                        </a:rPr>
                        <a:t>May work with CDISC 2.0</a:t>
                      </a:r>
                    </a:p>
                  </a:txBody>
                  <a:tcPr/>
                </a:tc>
                <a:extLst>
                  <a:ext uri="{0D108BD9-81ED-4DB2-BD59-A6C34878D82A}">
                    <a16:rowId xmlns:a16="http://schemas.microsoft.com/office/drawing/2014/main" val="2574295643"/>
                  </a:ext>
                </a:extLst>
              </a:tr>
              <a:tr h="735101">
                <a:tc>
                  <a:txBody>
                    <a:bodyPr/>
                    <a:lstStyle/>
                    <a:p>
                      <a:r>
                        <a:rPr lang="en-US" sz="1500" dirty="0"/>
                        <a:t>9</a:t>
                      </a:r>
                    </a:p>
                  </a:txBody>
                  <a:tcPr/>
                </a:tc>
                <a:tc>
                  <a:txBody>
                    <a:bodyPr/>
                    <a:lstStyle/>
                    <a:p>
                      <a:r>
                        <a:rPr lang="en-US" sz="1600" dirty="0"/>
                        <a:t>LAB Model</a:t>
                      </a:r>
                      <a:endParaRPr lang="en-US" sz="1500" dirty="0"/>
                    </a:p>
                  </a:txBody>
                  <a:tcPr/>
                </a:tc>
                <a:tc>
                  <a:txBody>
                    <a:bodyPr/>
                    <a:lstStyle/>
                    <a:p>
                      <a:r>
                        <a:rPr lang="en-US" sz="1200" dirty="0"/>
                        <a:t>Existing standard</a:t>
                      </a:r>
                    </a:p>
                    <a:p>
                      <a:r>
                        <a:rPr lang="en-US" sz="1200" dirty="0"/>
                        <a:t>No SDTM update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Standard may not be widely adopted and require training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Provides the information in an XML format</a:t>
                      </a:r>
                    </a:p>
                  </a:txBody>
                  <a:tcPr/>
                </a:tc>
                <a:tc>
                  <a:txBody>
                    <a:bodyPr/>
                    <a:lstStyle/>
                    <a:p>
                      <a:endParaRPr lang="en-US" sz="1500" dirty="0"/>
                    </a:p>
                  </a:txBody>
                  <a:tcPr/>
                </a:tc>
                <a:extLst>
                  <a:ext uri="{0D108BD9-81ED-4DB2-BD59-A6C34878D82A}">
                    <a16:rowId xmlns:a16="http://schemas.microsoft.com/office/drawing/2014/main" val="574139539"/>
                  </a:ext>
                </a:extLst>
              </a:tr>
            </a:tbl>
          </a:graphicData>
        </a:graphic>
      </p:graphicFrame>
    </p:spTree>
    <p:extLst>
      <p:ext uri="{BB962C8B-B14F-4D97-AF65-F5344CB8AC3E}">
        <p14:creationId xmlns:p14="http://schemas.microsoft.com/office/powerpoint/2010/main" val="3684402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95079-6EEE-45D9-B37E-504B62E8B395}"/>
              </a:ext>
            </a:extLst>
          </p:cNvPr>
          <p:cNvSpPr>
            <a:spLocks noGrp="1"/>
          </p:cNvSpPr>
          <p:nvPr>
            <p:ph type="title"/>
          </p:nvPr>
        </p:nvSpPr>
        <p:spPr/>
        <p:txBody>
          <a:bodyPr/>
          <a:lstStyle/>
          <a:p>
            <a:pPr algn="ctr"/>
            <a:r>
              <a:rPr lang="en-US" dirty="0"/>
              <a:t>Table of Considerations</a:t>
            </a:r>
          </a:p>
        </p:txBody>
      </p:sp>
      <p:graphicFrame>
        <p:nvGraphicFramePr>
          <p:cNvPr id="4" name="Content Placeholder 3">
            <a:extLst>
              <a:ext uri="{FF2B5EF4-FFF2-40B4-BE49-F238E27FC236}">
                <a16:creationId xmlns:a16="http://schemas.microsoft.com/office/drawing/2014/main" id="{C54EDE34-AF5B-4F5E-814C-6B0B82F93A96}"/>
              </a:ext>
            </a:extLst>
          </p:cNvPr>
          <p:cNvGraphicFramePr>
            <a:graphicFrameLocks noGrp="1"/>
          </p:cNvGraphicFramePr>
          <p:nvPr>
            <p:ph idx="1"/>
            <p:extLst>
              <p:ext uri="{D42A27DB-BD31-4B8C-83A1-F6EECF244321}">
                <p14:modId xmlns:p14="http://schemas.microsoft.com/office/powerpoint/2010/main" val="1726066439"/>
              </p:ext>
            </p:extLst>
          </p:nvPr>
        </p:nvGraphicFramePr>
        <p:xfrm>
          <a:off x="0" y="1530419"/>
          <a:ext cx="12254351" cy="2520869"/>
        </p:xfrm>
        <a:graphic>
          <a:graphicData uri="http://schemas.openxmlformats.org/drawingml/2006/table">
            <a:tbl>
              <a:tblPr firstRow="1" bandRow="1">
                <a:tableStyleId>{5C22544A-7EE6-4342-B048-85BDC9FD1C3A}</a:tableStyleId>
              </a:tblPr>
              <a:tblGrid>
                <a:gridCol w="419418">
                  <a:extLst>
                    <a:ext uri="{9D8B030D-6E8A-4147-A177-3AD203B41FA5}">
                      <a16:colId xmlns:a16="http://schemas.microsoft.com/office/drawing/2014/main" val="433083680"/>
                    </a:ext>
                  </a:extLst>
                </a:gridCol>
                <a:gridCol w="3835341">
                  <a:extLst>
                    <a:ext uri="{9D8B030D-6E8A-4147-A177-3AD203B41FA5}">
                      <a16:colId xmlns:a16="http://schemas.microsoft.com/office/drawing/2014/main" val="3015613387"/>
                    </a:ext>
                  </a:extLst>
                </a:gridCol>
                <a:gridCol w="3601617">
                  <a:extLst>
                    <a:ext uri="{9D8B030D-6E8A-4147-A177-3AD203B41FA5}">
                      <a16:colId xmlns:a16="http://schemas.microsoft.com/office/drawing/2014/main" val="819240422"/>
                    </a:ext>
                  </a:extLst>
                </a:gridCol>
                <a:gridCol w="4397975">
                  <a:extLst>
                    <a:ext uri="{9D8B030D-6E8A-4147-A177-3AD203B41FA5}">
                      <a16:colId xmlns:a16="http://schemas.microsoft.com/office/drawing/2014/main" val="3721132529"/>
                    </a:ext>
                  </a:extLst>
                </a:gridCol>
              </a:tblGrid>
              <a:tr h="178992">
                <a:tc>
                  <a:txBody>
                    <a:bodyPr/>
                    <a:lstStyle/>
                    <a:p>
                      <a:r>
                        <a:rPr lang="en-US" sz="1500" dirty="0"/>
                        <a:t>#</a:t>
                      </a:r>
                    </a:p>
                  </a:txBody>
                  <a:tcPr/>
                </a:tc>
                <a:tc>
                  <a:txBody>
                    <a:bodyPr/>
                    <a:lstStyle/>
                    <a:p>
                      <a:r>
                        <a:rPr lang="en-US" sz="1500" dirty="0"/>
                        <a:t>Consideration</a:t>
                      </a:r>
                    </a:p>
                  </a:txBody>
                  <a:tcPr/>
                </a:tc>
                <a:tc>
                  <a:txBody>
                    <a:bodyPr/>
                    <a:lstStyle/>
                    <a:p>
                      <a:r>
                        <a:rPr lang="en-US" sz="1500" dirty="0"/>
                        <a:t>Comments</a:t>
                      </a:r>
                    </a:p>
                  </a:txBody>
                  <a:tcPr/>
                </a:tc>
                <a:tc>
                  <a:txBody>
                    <a:bodyPr/>
                    <a:lstStyle/>
                    <a:p>
                      <a:r>
                        <a:rPr lang="en-US" sz="1500" dirty="0"/>
                        <a:t>Status</a:t>
                      </a:r>
                    </a:p>
                  </a:txBody>
                  <a:tcPr/>
                </a:tc>
                <a:extLst>
                  <a:ext uri="{0D108BD9-81ED-4DB2-BD59-A6C34878D82A}">
                    <a16:rowId xmlns:a16="http://schemas.microsoft.com/office/drawing/2014/main" val="2544457095"/>
                  </a:ext>
                </a:extLst>
              </a:tr>
              <a:tr h="487264">
                <a:tc>
                  <a:txBody>
                    <a:bodyPr/>
                    <a:lstStyle/>
                    <a:p>
                      <a:r>
                        <a:rPr lang="en-US" sz="1500" dirty="0"/>
                        <a:t>1</a:t>
                      </a:r>
                    </a:p>
                  </a:txBody>
                  <a:tcPr/>
                </a:tc>
                <a:tc>
                  <a:txBody>
                    <a:bodyPr/>
                    <a:lstStyle/>
                    <a:p>
                      <a:r>
                        <a:rPr lang="en-US" sz="1500" dirty="0"/>
                        <a:t>Define-XML Stores the SI and US Conventional Units and Conversions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Moves information to Define-XML. How much is Define-XML used?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txBody>
                  <a:tcPr/>
                </a:tc>
                <a:extLst>
                  <a:ext uri="{0D108BD9-81ED-4DB2-BD59-A6C34878D82A}">
                    <a16:rowId xmlns:a16="http://schemas.microsoft.com/office/drawing/2014/main" val="3879363552"/>
                  </a:ext>
                </a:extLst>
              </a:tr>
              <a:tr h="432989">
                <a:tc>
                  <a:txBody>
                    <a:bodyPr/>
                    <a:lstStyle/>
                    <a:p>
                      <a:r>
                        <a:rPr lang="en-US" sz="1500" dirty="0"/>
                        <a:t>2</a:t>
                      </a:r>
                    </a:p>
                  </a:txBody>
                  <a:tcPr/>
                </a:tc>
                <a:tc>
                  <a:txBody>
                    <a:bodyPr/>
                    <a:lstStyle/>
                    <a:p>
                      <a:r>
                        <a:rPr lang="en-US" sz="1500" dirty="0" err="1"/>
                        <a:t>PhUSE</a:t>
                      </a:r>
                      <a:r>
                        <a:rPr lang="en-US" sz="1500" dirty="0"/>
                        <a:t> Lab Units Test Unit Plan</a:t>
                      </a:r>
                    </a:p>
                  </a:txBody>
                  <a:tcPr/>
                </a:tc>
                <a:tc>
                  <a:txBody>
                    <a:bodyPr/>
                    <a:lstStyle/>
                    <a:p>
                      <a:r>
                        <a:rPr lang="en-US" sz="1200" dirty="0"/>
                        <a:t>Improves communication between FDA and sponsor </a:t>
                      </a:r>
                    </a:p>
                  </a:txBody>
                  <a:tcPr/>
                </a:tc>
                <a:tc>
                  <a:txBody>
                    <a:bodyPr/>
                    <a:lstStyle/>
                    <a:p>
                      <a:endParaRPr lang="en-US" sz="1200" dirty="0"/>
                    </a:p>
                  </a:txBody>
                  <a:tcPr/>
                </a:tc>
                <a:extLst>
                  <a:ext uri="{0D108BD9-81ED-4DB2-BD59-A6C34878D82A}">
                    <a16:rowId xmlns:a16="http://schemas.microsoft.com/office/drawing/2014/main" val="3093857166"/>
                  </a:ext>
                </a:extLst>
              </a:tr>
              <a:tr h="432989">
                <a:tc>
                  <a:txBody>
                    <a:bodyPr/>
                    <a:lstStyle/>
                    <a:p>
                      <a:r>
                        <a:rPr lang="en-US" sz="1500" dirty="0"/>
                        <a:t>3</a:t>
                      </a:r>
                    </a:p>
                  </a:txBody>
                  <a:tcPr/>
                </a:tc>
                <a:tc>
                  <a:txBody>
                    <a:bodyPr/>
                    <a:lstStyle/>
                    <a:p>
                      <a:r>
                        <a:rPr lang="en-US" sz="1500" dirty="0"/>
                        <a:t>Unified Code for Units of Measure (UCUM)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Could aid the conversions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Will require implementation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Lab team is already incorporating UCUM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It does not solve all issues</a:t>
                      </a:r>
                    </a:p>
                  </a:txBody>
                  <a:tcPr/>
                </a:tc>
                <a:extLst>
                  <a:ext uri="{0D108BD9-81ED-4DB2-BD59-A6C34878D82A}">
                    <a16:rowId xmlns:a16="http://schemas.microsoft.com/office/drawing/2014/main" val="340391569"/>
                  </a:ext>
                </a:extLst>
              </a:tr>
              <a:tr h="432989">
                <a:tc>
                  <a:txBody>
                    <a:bodyPr/>
                    <a:lstStyle/>
                    <a:p>
                      <a:r>
                        <a:rPr lang="en-US" sz="1500" dirty="0"/>
                        <a:t>4</a:t>
                      </a:r>
                    </a:p>
                  </a:txBody>
                  <a:tcPr/>
                </a:tc>
                <a:tc>
                  <a:txBody>
                    <a:bodyPr/>
                    <a:lstStyle/>
                    <a:p>
                      <a:r>
                        <a:rPr lang="en-US" sz="1600" dirty="0"/>
                        <a:t>CDISC/Lab Consortium/Other Lab Units Conversion Team</a:t>
                      </a:r>
                      <a:endParaRPr lang="en-US" sz="1500" dirty="0"/>
                    </a:p>
                  </a:txBody>
                  <a:tcPr/>
                </a:tc>
                <a:tc>
                  <a:txBody>
                    <a:bodyPr/>
                    <a:lstStyle/>
                    <a:p>
                      <a:r>
                        <a:rPr lang="en-US" sz="1200" dirty="0"/>
                        <a:t>Would be a large amount of work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txBody>
                  <a:tcPr/>
                </a:tc>
                <a:extLst>
                  <a:ext uri="{0D108BD9-81ED-4DB2-BD59-A6C34878D82A}">
                    <a16:rowId xmlns:a16="http://schemas.microsoft.com/office/drawing/2014/main" val="725014785"/>
                  </a:ext>
                </a:extLst>
              </a:tr>
            </a:tbl>
          </a:graphicData>
        </a:graphic>
      </p:graphicFrame>
    </p:spTree>
    <p:extLst>
      <p:ext uri="{BB962C8B-B14F-4D97-AF65-F5344CB8AC3E}">
        <p14:creationId xmlns:p14="http://schemas.microsoft.com/office/powerpoint/2010/main" val="17034716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4E06D-0814-49F2-B5EB-FEA3D93F8754}"/>
              </a:ext>
            </a:extLst>
          </p:cNvPr>
          <p:cNvSpPr>
            <a:spLocks noGrp="1"/>
          </p:cNvSpPr>
          <p:nvPr>
            <p:ph type="title"/>
          </p:nvPr>
        </p:nvSpPr>
        <p:spPr/>
        <p:txBody>
          <a:bodyPr/>
          <a:lstStyle/>
          <a:p>
            <a:r>
              <a:rPr lang="en-US" dirty="0"/>
              <a:t>Project Drivers</a:t>
            </a:r>
          </a:p>
        </p:txBody>
      </p:sp>
      <p:sp>
        <p:nvSpPr>
          <p:cNvPr id="3" name="Content Placeholder 2">
            <a:extLst>
              <a:ext uri="{FF2B5EF4-FFF2-40B4-BE49-F238E27FC236}">
                <a16:creationId xmlns:a16="http://schemas.microsoft.com/office/drawing/2014/main" id="{C6DD1C71-4604-4BB6-B240-44E353294E0D}"/>
              </a:ext>
            </a:extLst>
          </p:cNvPr>
          <p:cNvSpPr>
            <a:spLocks noGrp="1"/>
          </p:cNvSpPr>
          <p:nvPr>
            <p:ph idx="1"/>
          </p:nvPr>
        </p:nvSpPr>
        <p:spPr/>
        <p:txBody>
          <a:bodyPr/>
          <a:lstStyle/>
          <a:p>
            <a:r>
              <a:rPr lang="en-US" dirty="0"/>
              <a:t>The FDA wants to provide reviewers/end users with units they are most proficient with</a:t>
            </a:r>
          </a:p>
          <a:p>
            <a:r>
              <a:rPr lang="en-US" dirty="0"/>
              <a:t>Lab Managers want to ensure that the conversions used reflect the underlying complexity of the lab tests</a:t>
            </a:r>
          </a:p>
          <a:p>
            <a:r>
              <a:rPr lang="en-US" dirty="0"/>
              <a:t>Standards teams want a single source or truth</a:t>
            </a:r>
          </a:p>
          <a:p>
            <a:r>
              <a:rPr lang="en-US" dirty="0"/>
              <a:t>Programmers want to know which conversions to use </a:t>
            </a:r>
          </a:p>
        </p:txBody>
      </p:sp>
    </p:spTree>
    <p:extLst>
      <p:ext uri="{BB962C8B-B14F-4D97-AF65-F5344CB8AC3E}">
        <p14:creationId xmlns:p14="http://schemas.microsoft.com/office/powerpoint/2010/main" val="32158463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AAD6B-A07B-482C-B487-787DB398325D}"/>
              </a:ext>
            </a:extLst>
          </p:cNvPr>
          <p:cNvSpPr>
            <a:spLocks noGrp="1"/>
          </p:cNvSpPr>
          <p:nvPr>
            <p:ph type="title"/>
          </p:nvPr>
        </p:nvSpPr>
        <p:spPr/>
        <p:txBody>
          <a:bodyPr/>
          <a:lstStyle/>
          <a:p>
            <a:r>
              <a:rPr lang="en-US" dirty="0"/>
              <a:t>Team Members </a:t>
            </a:r>
          </a:p>
        </p:txBody>
      </p:sp>
      <p:graphicFrame>
        <p:nvGraphicFramePr>
          <p:cNvPr id="4" name="Content Placeholder 3">
            <a:extLst>
              <a:ext uri="{FF2B5EF4-FFF2-40B4-BE49-F238E27FC236}">
                <a16:creationId xmlns:a16="http://schemas.microsoft.com/office/drawing/2014/main" id="{32A3469A-32EA-4B11-AF37-4497B29264BF}"/>
              </a:ext>
            </a:extLst>
          </p:cNvPr>
          <p:cNvGraphicFramePr>
            <a:graphicFrameLocks noGrp="1"/>
          </p:cNvGraphicFramePr>
          <p:nvPr>
            <p:ph idx="1"/>
            <p:extLst>
              <p:ext uri="{D42A27DB-BD31-4B8C-83A1-F6EECF244321}">
                <p14:modId xmlns:p14="http://schemas.microsoft.com/office/powerpoint/2010/main" val="4024532268"/>
              </p:ext>
            </p:extLst>
          </p:nvPr>
        </p:nvGraphicFramePr>
        <p:xfrm>
          <a:off x="395926" y="1825625"/>
          <a:ext cx="9892510" cy="2362200"/>
        </p:xfrm>
        <a:graphic>
          <a:graphicData uri="http://schemas.openxmlformats.org/drawingml/2006/table">
            <a:tbl>
              <a:tblPr firstRow="1" bandRow="1">
                <a:tableStyleId>{5C22544A-7EE6-4342-B048-85BDC9FD1C3A}</a:tableStyleId>
              </a:tblPr>
              <a:tblGrid>
                <a:gridCol w="1728597">
                  <a:extLst>
                    <a:ext uri="{9D8B030D-6E8A-4147-A177-3AD203B41FA5}">
                      <a16:colId xmlns:a16="http://schemas.microsoft.com/office/drawing/2014/main" val="389502107"/>
                    </a:ext>
                  </a:extLst>
                </a:gridCol>
                <a:gridCol w="2973134">
                  <a:extLst>
                    <a:ext uri="{9D8B030D-6E8A-4147-A177-3AD203B41FA5}">
                      <a16:colId xmlns:a16="http://schemas.microsoft.com/office/drawing/2014/main" val="4184763755"/>
                    </a:ext>
                  </a:extLst>
                </a:gridCol>
                <a:gridCol w="1143445">
                  <a:extLst>
                    <a:ext uri="{9D8B030D-6E8A-4147-A177-3AD203B41FA5}">
                      <a16:colId xmlns:a16="http://schemas.microsoft.com/office/drawing/2014/main" val="3731261627"/>
                    </a:ext>
                  </a:extLst>
                </a:gridCol>
                <a:gridCol w="4047334">
                  <a:extLst>
                    <a:ext uri="{9D8B030D-6E8A-4147-A177-3AD203B41FA5}">
                      <a16:colId xmlns:a16="http://schemas.microsoft.com/office/drawing/2014/main" val="3246655197"/>
                    </a:ext>
                  </a:extLst>
                </a:gridCol>
              </a:tblGrid>
              <a:tr h="370840">
                <a:tc>
                  <a:txBody>
                    <a:bodyPr/>
                    <a:lstStyle/>
                    <a:p>
                      <a:r>
                        <a:rPr lang="en-US" sz="2500" dirty="0"/>
                        <a:t>Name </a:t>
                      </a:r>
                    </a:p>
                  </a:txBody>
                  <a:tcPr/>
                </a:tc>
                <a:tc>
                  <a:txBody>
                    <a:bodyPr/>
                    <a:lstStyle/>
                    <a:p>
                      <a:r>
                        <a:rPr lang="en-US" sz="2500" dirty="0"/>
                        <a:t>Role</a:t>
                      </a:r>
                    </a:p>
                  </a:txBody>
                  <a:tcPr/>
                </a:tc>
                <a:tc>
                  <a:txBody>
                    <a:bodyPr/>
                    <a:lstStyle/>
                    <a:p>
                      <a:r>
                        <a:rPr lang="en-US" sz="2500" dirty="0"/>
                        <a:t>Team </a:t>
                      </a:r>
                    </a:p>
                  </a:txBody>
                  <a:tcPr/>
                </a:tc>
                <a:tc>
                  <a:txBody>
                    <a:bodyPr/>
                    <a:lstStyle/>
                    <a:p>
                      <a:r>
                        <a:rPr lang="en-US" sz="2500" dirty="0"/>
                        <a:t>Email </a:t>
                      </a:r>
                    </a:p>
                  </a:txBody>
                  <a:tcPr/>
                </a:tc>
                <a:extLst>
                  <a:ext uri="{0D108BD9-81ED-4DB2-BD59-A6C34878D82A}">
                    <a16:rowId xmlns:a16="http://schemas.microsoft.com/office/drawing/2014/main" val="3201871828"/>
                  </a:ext>
                </a:extLst>
              </a:tr>
              <a:tr h="370840">
                <a:tc>
                  <a:txBody>
                    <a:bodyPr/>
                    <a:lstStyle/>
                    <a:p>
                      <a:r>
                        <a:rPr lang="en-US" sz="2500" dirty="0" err="1"/>
                        <a:t>Éanna</a:t>
                      </a:r>
                      <a:r>
                        <a:rPr lang="en-US" sz="2500" dirty="0"/>
                        <a:t> Kiely</a:t>
                      </a:r>
                    </a:p>
                  </a:txBody>
                  <a:tcPr/>
                </a:tc>
                <a:tc>
                  <a:txBody>
                    <a:bodyPr/>
                    <a:lstStyle/>
                    <a:p>
                      <a:r>
                        <a:rPr lang="en-US" sz="2500" dirty="0"/>
                        <a:t>Team Lead</a:t>
                      </a:r>
                    </a:p>
                  </a:txBody>
                  <a:tcPr/>
                </a:tc>
                <a:tc>
                  <a:txBody>
                    <a:bodyPr/>
                    <a:lstStyle/>
                    <a:p>
                      <a:r>
                        <a:rPr lang="en-US" sz="2500" dirty="0"/>
                        <a:t>SDS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500" u="sng" dirty="0">
                          <a:hlinkClick r:id="rId2"/>
                        </a:rPr>
                        <a:t>eanna.kiely@clinbuild.com</a:t>
                      </a:r>
                      <a:endParaRPr lang="en-US" sz="2500" dirty="0"/>
                    </a:p>
                  </a:txBody>
                  <a:tcPr/>
                </a:tc>
                <a:extLst>
                  <a:ext uri="{0D108BD9-81ED-4DB2-BD59-A6C34878D82A}">
                    <a16:rowId xmlns:a16="http://schemas.microsoft.com/office/drawing/2014/main" val="106778829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2500" dirty="0"/>
                        <a:t>Alan Meier</a:t>
                      </a:r>
                      <a:endParaRPr lang="en-US" sz="2500" dirty="0"/>
                    </a:p>
                  </a:txBody>
                  <a:tcPr/>
                </a:tc>
                <a:tc>
                  <a:txBody>
                    <a:bodyPr/>
                    <a:lstStyle/>
                    <a:p>
                      <a:r>
                        <a:rPr lang="en-US" sz="2500" dirty="0"/>
                        <a:t>Programming Expert </a:t>
                      </a:r>
                    </a:p>
                  </a:txBody>
                  <a:tcPr/>
                </a:tc>
                <a:tc>
                  <a:txBody>
                    <a:bodyPr/>
                    <a:lstStyle/>
                    <a:p>
                      <a:r>
                        <a:rPr lang="en-US" sz="2500" dirty="0"/>
                        <a:t>SDS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2500" dirty="0">
                          <a:hlinkClick r:id="rId3"/>
                        </a:rPr>
                        <a:t>alan.meier@cytel.com</a:t>
                      </a:r>
                      <a:endParaRPr lang="fi-FI" sz="2500" dirty="0"/>
                    </a:p>
                  </a:txBody>
                  <a:tcPr/>
                </a:tc>
                <a:extLst>
                  <a:ext uri="{0D108BD9-81ED-4DB2-BD59-A6C34878D82A}">
                    <a16:rowId xmlns:a16="http://schemas.microsoft.com/office/drawing/2014/main" val="424814837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500" dirty="0"/>
                        <a:t>?</a:t>
                      </a:r>
                    </a:p>
                  </a:txBody>
                  <a:tcPr/>
                </a:tc>
                <a:tc>
                  <a:txBody>
                    <a:bodyPr/>
                    <a:lstStyle/>
                    <a:p>
                      <a:endParaRPr lang="en-US" sz="2500" dirty="0"/>
                    </a:p>
                  </a:txBody>
                  <a:tcPr/>
                </a:tc>
                <a:tc>
                  <a:txBody>
                    <a:bodyPr/>
                    <a:lstStyle/>
                    <a:p>
                      <a:r>
                        <a:rPr lang="en-US" sz="2500" dirty="0"/>
                        <a:t>Lab</a:t>
                      </a:r>
                    </a:p>
                  </a:txBody>
                  <a:tcPr/>
                </a:tc>
                <a:tc>
                  <a:txBody>
                    <a:bodyPr/>
                    <a:lstStyle/>
                    <a:p>
                      <a:endParaRPr lang="en-US" sz="2500" dirty="0"/>
                    </a:p>
                  </a:txBody>
                  <a:tcPr/>
                </a:tc>
                <a:extLst>
                  <a:ext uri="{0D108BD9-81ED-4DB2-BD59-A6C34878D82A}">
                    <a16:rowId xmlns:a16="http://schemas.microsoft.com/office/drawing/2014/main" val="145224688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500" dirty="0"/>
                    </a:p>
                  </a:txBody>
                  <a:tcPr/>
                </a:tc>
                <a:tc>
                  <a:txBody>
                    <a:bodyPr/>
                    <a:lstStyle/>
                    <a:p>
                      <a:endParaRPr lang="en-US" sz="2500" dirty="0"/>
                    </a:p>
                  </a:txBody>
                  <a:tcPr/>
                </a:tc>
                <a:tc>
                  <a:txBody>
                    <a:bodyPr/>
                    <a:lstStyle/>
                    <a:p>
                      <a:r>
                        <a:rPr lang="en-US" sz="2500" dirty="0"/>
                        <a:t>Other?</a:t>
                      </a:r>
                    </a:p>
                  </a:txBody>
                  <a:tcPr/>
                </a:tc>
                <a:tc>
                  <a:txBody>
                    <a:bodyPr/>
                    <a:lstStyle/>
                    <a:p>
                      <a:endParaRPr lang="en-US" sz="2500" dirty="0"/>
                    </a:p>
                  </a:txBody>
                  <a:tcPr/>
                </a:tc>
                <a:extLst>
                  <a:ext uri="{0D108BD9-81ED-4DB2-BD59-A6C34878D82A}">
                    <a16:rowId xmlns:a16="http://schemas.microsoft.com/office/drawing/2014/main" val="2032130764"/>
                  </a:ext>
                </a:extLst>
              </a:tr>
            </a:tbl>
          </a:graphicData>
        </a:graphic>
      </p:graphicFrame>
    </p:spTree>
    <p:extLst>
      <p:ext uri="{BB962C8B-B14F-4D97-AF65-F5344CB8AC3E}">
        <p14:creationId xmlns:p14="http://schemas.microsoft.com/office/powerpoint/2010/main" val="3453705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26C6D-E5CB-4BC6-B5DE-A9C14F2E1F85}"/>
              </a:ext>
            </a:extLst>
          </p:cNvPr>
          <p:cNvSpPr>
            <a:spLocks noGrp="1"/>
          </p:cNvSpPr>
          <p:nvPr>
            <p:ph type="title"/>
          </p:nvPr>
        </p:nvSpPr>
        <p:spPr/>
        <p:txBody>
          <a:bodyPr/>
          <a:lstStyle/>
          <a:p>
            <a:r>
              <a:rPr lang="en-US" dirty="0"/>
              <a:t>Actions</a:t>
            </a:r>
          </a:p>
        </p:txBody>
      </p:sp>
      <p:graphicFrame>
        <p:nvGraphicFramePr>
          <p:cNvPr id="4" name="Content Placeholder 3">
            <a:extLst>
              <a:ext uri="{FF2B5EF4-FFF2-40B4-BE49-F238E27FC236}">
                <a16:creationId xmlns:a16="http://schemas.microsoft.com/office/drawing/2014/main" id="{6EA739C5-23E7-4F15-8069-BA045551B94C}"/>
              </a:ext>
            </a:extLst>
          </p:cNvPr>
          <p:cNvGraphicFramePr>
            <a:graphicFrameLocks noGrp="1"/>
          </p:cNvGraphicFramePr>
          <p:nvPr>
            <p:ph idx="1"/>
            <p:extLst>
              <p:ext uri="{D42A27DB-BD31-4B8C-83A1-F6EECF244321}">
                <p14:modId xmlns:p14="http://schemas.microsoft.com/office/powerpoint/2010/main" val="617440857"/>
              </p:ext>
            </p:extLst>
          </p:nvPr>
        </p:nvGraphicFramePr>
        <p:xfrm>
          <a:off x="111760" y="1307465"/>
          <a:ext cx="11846559" cy="5506720"/>
        </p:xfrm>
        <a:graphic>
          <a:graphicData uri="http://schemas.openxmlformats.org/drawingml/2006/table">
            <a:tbl>
              <a:tblPr firstRow="1" bandRow="1">
                <a:tableStyleId>{5C22544A-7EE6-4342-B048-85BDC9FD1C3A}</a:tableStyleId>
              </a:tblPr>
              <a:tblGrid>
                <a:gridCol w="504983">
                  <a:extLst>
                    <a:ext uri="{9D8B030D-6E8A-4147-A177-3AD203B41FA5}">
                      <a16:colId xmlns:a16="http://schemas.microsoft.com/office/drawing/2014/main" val="3028395235"/>
                    </a:ext>
                  </a:extLst>
                </a:gridCol>
                <a:gridCol w="3437097">
                  <a:extLst>
                    <a:ext uri="{9D8B030D-6E8A-4147-A177-3AD203B41FA5}">
                      <a16:colId xmlns:a16="http://schemas.microsoft.com/office/drawing/2014/main" val="3211166847"/>
                    </a:ext>
                  </a:extLst>
                </a:gridCol>
                <a:gridCol w="5191605">
                  <a:extLst>
                    <a:ext uri="{9D8B030D-6E8A-4147-A177-3AD203B41FA5}">
                      <a16:colId xmlns:a16="http://schemas.microsoft.com/office/drawing/2014/main" val="600628464"/>
                    </a:ext>
                  </a:extLst>
                </a:gridCol>
                <a:gridCol w="2712874">
                  <a:extLst>
                    <a:ext uri="{9D8B030D-6E8A-4147-A177-3AD203B41FA5}">
                      <a16:colId xmlns:a16="http://schemas.microsoft.com/office/drawing/2014/main" val="2291171507"/>
                    </a:ext>
                  </a:extLst>
                </a:gridCol>
              </a:tblGrid>
              <a:tr h="370840">
                <a:tc>
                  <a:txBody>
                    <a:bodyPr/>
                    <a:lstStyle/>
                    <a:p>
                      <a:r>
                        <a:rPr lang="en-US" dirty="0"/>
                        <a:t>#</a:t>
                      </a:r>
                    </a:p>
                  </a:txBody>
                  <a:tcPr/>
                </a:tc>
                <a:tc>
                  <a:txBody>
                    <a:bodyPr/>
                    <a:lstStyle/>
                    <a:p>
                      <a:r>
                        <a:rPr lang="en-US" dirty="0"/>
                        <a:t>Action</a:t>
                      </a:r>
                    </a:p>
                  </a:txBody>
                  <a:tcPr/>
                </a:tc>
                <a:tc>
                  <a:txBody>
                    <a:bodyPr/>
                    <a:lstStyle/>
                    <a:p>
                      <a:r>
                        <a:rPr lang="en-US" dirty="0"/>
                        <a:t>Comment</a:t>
                      </a:r>
                    </a:p>
                  </a:txBody>
                  <a:tcPr/>
                </a:tc>
                <a:tc>
                  <a:txBody>
                    <a:bodyPr/>
                    <a:lstStyle/>
                    <a:p>
                      <a:r>
                        <a:rPr lang="en-US" dirty="0"/>
                        <a:t>Status</a:t>
                      </a:r>
                    </a:p>
                  </a:txBody>
                  <a:tcPr/>
                </a:tc>
                <a:extLst>
                  <a:ext uri="{0D108BD9-81ED-4DB2-BD59-A6C34878D82A}">
                    <a16:rowId xmlns:a16="http://schemas.microsoft.com/office/drawing/2014/main" val="1517027157"/>
                  </a:ext>
                </a:extLst>
              </a:tr>
              <a:tr h="370840">
                <a:tc>
                  <a:txBody>
                    <a:bodyPr/>
                    <a:lstStyle/>
                    <a:p>
                      <a:r>
                        <a:rPr lang="en-US" sz="2500" dirty="0"/>
                        <a:t>1</a:t>
                      </a:r>
                    </a:p>
                  </a:txBody>
                  <a:tcPr/>
                </a:tc>
                <a:tc>
                  <a:txBody>
                    <a:bodyPr/>
                    <a:lstStyle/>
                    <a:p>
                      <a:r>
                        <a:rPr lang="en-US" sz="2500" dirty="0"/>
                        <a:t>Volunteers</a:t>
                      </a:r>
                    </a:p>
                  </a:txBody>
                  <a:tcPr/>
                </a:tc>
                <a:tc>
                  <a:txBody>
                    <a:bodyPr/>
                    <a:lstStyle/>
                    <a:p>
                      <a:r>
                        <a:rPr lang="en-US" dirty="0"/>
                        <a:t>The team is currently composed of SDS volunteers</a:t>
                      </a:r>
                    </a:p>
                    <a:p>
                      <a:r>
                        <a:rPr lang="en-US" dirty="0"/>
                        <a:t>A lab volunteer is needed</a:t>
                      </a:r>
                    </a:p>
                    <a:p>
                      <a:r>
                        <a:rPr lang="en-US" dirty="0"/>
                        <a:t>Do we need to include other teams e.g. CDASH/</a:t>
                      </a:r>
                      <a:r>
                        <a:rPr lang="en-US" dirty="0" err="1"/>
                        <a:t>ADaM</a:t>
                      </a:r>
                      <a:r>
                        <a:rPr lang="en-US" dirty="0"/>
                        <a:t>?</a:t>
                      </a:r>
                    </a:p>
                  </a:txBody>
                  <a:tcPr/>
                </a:tc>
                <a:tc>
                  <a:txBody>
                    <a:bodyPr/>
                    <a:lstStyle/>
                    <a:p>
                      <a:r>
                        <a:rPr lang="en-US" dirty="0"/>
                        <a:t>Ongoing</a:t>
                      </a:r>
                    </a:p>
                  </a:txBody>
                  <a:tcPr/>
                </a:tc>
                <a:extLst>
                  <a:ext uri="{0D108BD9-81ED-4DB2-BD59-A6C34878D82A}">
                    <a16:rowId xmlns:a16="http://schemas.microsoft.com/office/drawing/2014/main" val="422581536"/>
                  </a:ext>
                </a:extLst>
              </a:tr>
              <a:tr h="370840">
                <a:tc>
                  <a:txBody>
                    <a:bodyPr/>
                    <a:lstStyle/>
                    <a:p>
                      <a:r>
                        <a:rPr lang="en-US" sz="2500" dirty="0"/>
                        <a:t>2</a:t>
                      </a:r>
                    </a:p>
                  </a:txBody>
                  <a:tcPr/>
                </a:tc>
                <a:tc>
                  <a:txBody>
                    <a:bodyPr/>
                    <a:lstStyle/>
                    <a:p>
                      <a:r>
                        <a:rPr lang="en-US" sz="2500" dirty="0"/>
                        <a:t>Project Proposal</a:t>
                      </a:r>
                    </a:p>
                  </a:txBody>
                  <a:tcPr/>
                </a:tc>
                <a:tc>
                  <a:txBody>
                    <a:bodyPr/>
                    <a:lstStyle/>
                    <a:p>
                      <a:endParaRPr lang="en-US" dirty="0"/>
                    </a:p>
                  </a:txBody>
                  <a:tcPr/>
                </a:tc>
                <a:tc>
                  <a:txBody>
                    <a:bodyPr/>
                    <a:lstStyle/>
                    <a:p>
                      <a:r>
                        <a:rPr lang="en-US" dirty="0"/>
                        <a:t>Under review</a:t>
                      </a:r>
                    </a:p>
                  </a:txBody>
                  <a:tcPr/>
                </a:tc>
                <a:extLst>
                  <a:ext uri="{0D108BD9-81ED-4DB2-BD59-A6C34878D82A}">
                    <a16:rowId xmlns:a16="http://schemas.microsoft.com/office/drawing/2014/main" val="2892300529"/>
                  </a:ext>
                </a:extLst>
              </a:tr>
              <a:tr h="370840">
                <a:tc>
                  <a:txBody>
                    <a:bodyPr/>
                    <a:lstStyle/>
                    <a:p>
                      <a:r>
                        <a:rPr lang="en-US" sz="2500" dirty="0"/>
                        <a:t>3</a:t>
                      </a:r>
                    </a:p>
                  </a:txBody>
                  <a:tcPr/>
                </a:tc>
                <a:tc>
                  <a:txBody>
                    <a:bodyPr/>
                    <a:lstStyle/>
                    <a:p>
                      <a:r>
                        <a:rPr lang="en-US" sz="2500" dirty="0"/>
                        <a:t>Wiki location</a:t>
                      </a:r>
                    </a:p>
                  </a:txBody>
                  <a:tcPr/>
                </a:tc>
                <a:tc>
                  <a:txBody>
                    <a:bodyPr/>
                    <a:lstStyle/>
                    <a:p>
                      <a:r>
                        <a:rPr lang="en-US" dirty="0"/>
                        <a:t>Temporarily in the Lab cross-functional location </a:t>
                      </a:r>
                    </a:p>
                  </a:txBody>
                  <a:tcPr/>
                </a:tc>
                <a:tc>
                  <a:txBody>
                    <a:bodyPr/>
                    <a:lstStyle/>
                    <a:p>
                      <a:endParaRPr lang="en-US" dirty="0"/>
                    </a:p>
                  </a:txBody>
                  <a:tcPr/>
                </a:tc>
                <a:extLst>
                  <a:ext uri="{0D108BD9-81ED-4DB2-BD59-A6C34878D82A}">
                    <a16:rowId xmlns:a16="http://schemas.microsoft.com/office/drawing/2014/main" val="1689771668"/>
                  </a:ext>
                </a:extLst>
              </a:tr>
              <a:tr h="370840">
                <a:tc>
                  <a:txBody>
                    <a:bodyPr/>
                    <a:lstStyle/>
                    <a:p>
                      <a:r>
                        <a:rPr lang="en-US" sz="2500" dirty="0"/>
                        <a:t>4</a:t>
                      </a:r>
                    </a:p>
                  </a:txBody>
                  <a:tcPr/>
                </a:tc>
                <a:tc>
                  <a:txBody>
                    <a:bodyPr/>
                    <a:lstStyle/>
                    <a:p>
                      <a:r>
                        <a:rPr lang="en-US" sz="2500" dirty="0"/>
                        <a:t>Select options and/or considerations</a:t>
                      </a:r>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642044649"/>
                  </a:ext>
                </a:extLst>
              </a:tr>
              <a:tr h="394335">
                <a:tc>
                  <a:txBody>
                    <a:bodyPr/>
                    <a:lstStyle/>
                    <a:p>
                      <a:r>
                        <a:rPr lang="en-US" sz="2500" dirty="0"/>
                        <a:t>5</a:t>
                      </a:r>
                    </a:p>
                  </a:txBody>
                  <a:tcPr/>
                </a:tc>
                <a:tc>
                  <a:txBody>
                    <a:bodyPr/>
                    <a:lstStyle/>
                    <a:p>
                      <a:r>
                        <a:rPr lang="en-US" sz="2500" dirty="0"/>
                        <a:t>Project plan and timelines </a:t>
                      </a:r>
                    </a:p>
                  </a:txBody>
                  <a:tcPr/>
                </a:tc>
                <a:tc>
                  <a:txBody>
                    <a:bodyPr/>
                    <a:lstStyle/>
                    <a:p>
                      <a:r>
                        <a:rPr lang="en-US" dirty="0"/>
                        <a:t>The timelines are dependent on the options being within the current SDTM or having changes to the SDTM</a:t>
                      </a:r>
                    </a:p>
                  </a:txBody>
                  <a:tcPr/>
                </a:tc>
                <a:tc>
                  <a:txBody>
                    <a:bodyPr/>
                    <a:lstStyle/>
                    <a:p>
                      <a:endParaRPr lang="en-US" dirty="0"/>
                    </a:p>
                  </a:txBody>
                  <a:tcPr/>
                </a:tc>
                <a:extLst>
                  <a:ext uri="{0D108BD9-81ED-4DB2-BD59-A6C34878D82A}">
                    <a16:rowId xmlns:a16="http://schemas.microsoft.com/office/drawing/2014/main" val="239539062"/>
                  </a:ext>
                </a:extLst>
              </a:tr>
              <a:tr h="370840">
                <a:tc>
                  <a:txBody>
                    <a:bodyPr/>
                    <a:lstStyle/>
                    <a:p>
                      <a:r>
                        <a:rPr lang="en-US" sz="2500" dirty="0"/>
                        <a:t>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500" dirty="0"/>
                        <a:t>Reach out to the FDA for input</a:t>
                      </a:r>
                    </a:p>
                    <a:p>
                      <a:endParaRPr lang="en-US" sz="2500" dirty="0"/>
                    </a:p>
                  </a:txBody>
                  <a:tcPr/>
                </a:tc>
                <a:tc>
                  <a:txBody>
                    <a:bodyPr/>
                    <a:lstStyle/>
                    <a:p>
                      <a:r>
                        <a:rPr lang="en-US" dirty="0"/>
                        <a:t>Add to the FDA/CDISC Technical Meeting</a:t>
                      </a:r>
                    </a:p>
                  </a:txBody>
                  <a:tcPr/>
                </a:tc>
                <a:tc>
                  <a:txBody>
                    <a:bodyPr/>
                    <a:lstStyle/>
                    <a:p>
                      <a:endParaRPr lang="en-US" dirty="0"/>
                    </a:p>
                  </a:txBody>
                  <a:tcPr/>
                </a:tc>
                <a:extLst>
                  <a:ext uri="{0D108BD9-81ED-4DB2-BD59-A6C34878D82A}">
                    <a16:rowId xmlns:a16="http://schemas.microsoft.com/office/drawing/2014/main" val="3925127236"/>
                  </a:ext>
                </a:extLst>
              </a:tr>
            </a:tbl>
          </a:graphicData>
        </a:graphic>
      </p:graphicFrame>
    </p:spTree>
    <p:extLst>
      <p:ext uri="{BB962C8B-B14F-4D97-AF65-F5344CB8AC3E}">
        <p14:creationId xmlns:p14="http://schemas.microsoft.com/office/powerpoint/2010/main" val="1209079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9F88A-3BD4-4312-9BDF-2DD23259528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FEE8CF6-430D-4FAE-84FE-4609752B8AAD}"/>
              </a:ext>
            </a:extLst>
          </p:cNvPr>
          <p:cNvSpPr>
            <a:spLocks noGrp="1"/>
          </p:cNvSpPr>
          <p:nvPr>
            <p:ph idx="1"/>
          </p:nvPr>
        </p:nvSpPr>
        <p:spPr/>
        <p:txBody>
          <a:bodyPr/>
          <a:lstStyle/>
          <a:p>
            <a:endParaRPr lang="en-US" dirty="0"/>
          </a:p>
          <a:p>
            <a:endParaRPr lang="en-US" dirty="0"/>
          </a:p>
          <a:p>
            <a:endParaRPr lang="en-US" dirty="0"/>
          </a:p>
          <a:p>
            <a:pPr marL="0" indent="0" algn="ctr">
              <a:buNone/>
            </a:pPr>
            <a:r>
              <a:rPr lang="en-US" sz="5000" dirty="0"/>
              <a:t>Questions</a:t>
            </a:r>
            <a:r>
              <a:rPr lang="en-US" dirty="0"/>
              <a:t> </a:t>
            </a:r>
          </a:p>
        </p:txBody>
      </p:sp>
      <p:sp>
        <p:nvSpPr>
          <p:cNvPr id="4" name="Rectangle 3">
            <a:extLst>
              <a:ext uri="{FF2B5EF4-FFF2-40B4-BE49-F238E27FC236}">
                <a16:creationId xmlns:a16="http://schemas.microsoft.com/office/drawing/2014/main" id="{50EC310E-B893-4783-8076-072761435396}"/>
              </a:ext>
            </a:extLst>
          </p:cNvPr>
          <p:cNvSpPr/>
          <p:nvPr/>
        </p:nvSpPr>
        <p:spPr>
          <a:xfrm>
            <a:off x="2631440" y="5715298"/>
            <a:ext cx="7112000" cy="923330"/>
          </a:xfrm>
          <a:prstGeom prst="rect">
            <a:avLst/>
          </a:prstGeom>
        </p:spPr>
        <p:txBody>
          <a:bodyPr wrap="square">
            <a:spAutoFit/>
          </a:bodyPr>
          <a:lstStyle/>
          <a:p>
            <a:r>
              <a:rPr lang="en-US" dirty="0"/>
              <a:t>Conversions from SI units to US conventional units taken from the AMA (American Medical Association) Manual of Style SI Conversion Calculator</a:t>
            </a:r>
          </a:p>
          <a:p>
            <a:pPr lvl="1"/>
            <a:r>
              <a:rPr lang="en-US" dirty="0">
                <a:hlinkClick r:id="rId2"/>
              </a:rPr>
              <a:t>http://www.amamanualofstyle.com/page/si-conversion-calculator</a:t>
            </a:r>
            <a:endParaRPr lang="en-US" dirty="0"/>
          </a:p>
        </p:txBody>
      </p:sp>
    </p:spTree>
    <p:extLst>
      <p:ext uri="{BB962C8B-B14F-4D97-AF65-F5344CB8AC3E}">
        <p14:creationId xmlns:p14="http://schemas.microsoft.com/office/powerpoint/2010/main" val="2690505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9F88A-3BD4-4312-9BDF-2DD23259528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FEE8CF6-430D-4FAE-84FE-4609752B8AAD}"/>
              </a:ext>
            </a:extLst>
          </p:cNvPr>
          <p:cNvSpPr>
            <a:spLocks noGrp="1"/>
          </p:cNvSpPr>
          <p:nvPr>
            <p:ph idx="1"/>
          </p:nvPr>
        </p:nvSpPr>
        <p:spPr/>
        <p:txBody>
          <a:bodyPr/>
          <a:lstStyle/>
          <a:p>
            <a:endParaRPr lang="en-US" dirty="0"/>
          </a:p>
          <a:p>
            <a:endParaRPr lang="en-US" dirty="0"/>
          </a:p>
          <a:p>
            <a:endParaRPr lang="en-US" dirty="0"/>
          </a:p>
          <a:p>
            <a:pPr marL="0" indent="0" algn="ctr">
              <a:buNone/>
            </a:pPr>
            <a:r>
              <a:rPr lang="en-US" sz="5000" dirty="0"/>
              <a:t>Options</a:t>
            </a:r>
            <a:r>
              <a:rPr lang="en-US" dirty="0"/>
              <a:t> </a:t>
            </a:r>
          </a:p>
        </p:txBody>
      </p:sp>
    </p:spTree>
    <p:extLst>
      <p:ext uri="{BB962C8B-B14F-4D97-AF65-F5344CB8AC3E}">
        <p14:creationId xmlns:p14="http://schemas.microsoft.com/office/powerpoint/2010/main" val="1239453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26F1-553F-4ABA-92DB-A3BB06A09725}"/>
              </a:ext>
            </a:extLst>
          </p:cNvPr>
          <p:cNvSpPr>
            <a:spLocks noGrp="1"/>
          </p:cNvSpPr>
          <p:nvPr>
            <p:ph type="title"/>
          </p:nvPr>
        </p:nvSpPr>
        <p:spPr/>
        <p:txBody>
          <a:bodyPr/>
          <a:lstStyle/>
          <a:p>
            <a:r>
              <a:rPr lang="en-US" dirty="0"/>
              <a:t>Option 1: FDA Manages Multiple Units Representation In-House </a:t>
            </a:r>
          </a:p>
        </p:txBody>
      </p:sp>
      <p:sp>
        <p:nvSpPr>
          <p:cNvPr id="3" name="Content Placeholder 2">
            <a:extLst>
              <a:ext uri="{FF2B5EF4-FFF2-40B4-BE49-F238E27FC236}">
                <a16:creationId xmlns:a16="http://schemas.microsoft.com/office/drawing/2014/main" id="{4DC9EF7B-90C6-4B2C-B15D-6B19CCDAF756}"/>
              </a:ext>
            </a:extLst>
          </p:cNvPr>
          <p:cNvSpPr>
            <a:spLocks noGrp="1"/>
          </p:cNvSpPr>
          <p:nvPr>
            <p:ph idx="1"/>
          </p:nvPr>
        </p:nvSpPr>
        <p:spPr/>
        <p:txBody>
          <a:bodyPr>
            <a:normAutofit/>
          </a:bodyPr>
          <a:lstStyle/>
          <a:p>
            <a:r>
              <a:rPr lang="en-US" dirty="0"/>
              <a:t>Sponsors provide LB datasets with SI units.</a:t>
            </a:r>
          </a:p>
          <a:p>
            <a:r>
              <a:rPr lang="en-US" dirty="0"/>
              <a:t>The FDA provides an in-house solution to comply with FDA review division requests for non SI units. </a:t>
            </a:r>
          </a:p>
          <a:p>
            <a:endParaRPr lang="en-US" dirty="0"/>
          </a:p>
        </p:txBody>
      </p:sp>
      <p:graphicFrame>
        <p:nvGraphicFramePr>
          <p:cNvPr id="4" name="Table 3">
            <a:extLst>
              <a:ext uri="{FF2B5EF4-FFF2-40B4-BE49-F238E27FC236}">
                <a16:creationId xmlns:a16="http://schemas.microsoft.com/office/drawing/2014/main" id="{8CC2B8E8-1AEB-4024-80C9-97882231DDC0}"/>
              </a:ext>
            </a:extLst>
          </p:cNvPr>
          <p:cNvGraphicFramePr>
            <a:graphicFrameLocks noGrp="1"/>
          </p:cNvGraphicFramePr>
          <p:nvPr>
            <p:extLst>
              <p:ext uri="{D42A27DB-BD31-4B8C-83A1-F6EECF244321}">
                <p14:modId xmlns:p14="http://schemas.microsoft.com/office/powerpoint/2010/main" val="970406537"/>
              </p:ext>
            </p:extLst>
          </p:nvPr>
        </p:nvGraphicFramePr>
        <p:xfrm>
          <a:off x="929640" y="3429000"/>
          <a:ext cx="10424160" cy="1950720"/>
        </p:xfrm>
        <a:graphic>
          <a:graphicData uri="http://schemas.openxmlformats.org/drawingml/2006/table">
            <a:tbl>
              <a:tblPr firstRow="1" bandRow="1">
                <a:tableStyleId>{5C22544A-7EE6-4342-B048-85BDC9FD1C3A}</a:tableStyleId>
              </a:tblPr>
              <a:tblGrid>
                <a:gridCol w="5212080">
                  <a:extLst>
                    <a:ext uri="{9D8B030D-6E8A-4147-A177-3AD203B41FA5}">
                      <a16:colId xmlns:a16="http://schemas.microsoft.com/office/drawing/2014/main" val="22024792"/>
                    </a:ext>
                  </a:extLst>
                </a:gridCol>
                <a:gridCol w="5212080">
                  <a:extLst>
                    <a:ext uri="{9D8B030D-6E8A-4147-A177-3AD203B41FA5}">
                      <a16:colId xmlns:a16="http://schemas.microsoft.com/office/drawing/2014/main" val="877598408"/>
                    </a:ext>
                  </a:extLst>
                </a:gridCol>
              </a:tblGrid>
              <a:tr h="0">
                <a:tc>
                  <a:txBody>
                    <a:bodyPr/>
                    <a:lstStyle/>
                    <a:p>
                      <a:r>
                        <a:rPr lang="en-US" sz="2200" dirty="0"/>
                        <a:t>Pros</a:t>
                      </a:r>
                    </a:p>
                  </a:txBody>
                  <a:tcPr/>
                </a:tc>
                <a:tc>
                  <a:txBody>
                    <a:bodyPr/>
                    <a:lstStyle/>
                    <a:p>
                      <a:r>
                        <a:rPr lang="en-US" sz="2200" dirty="0"/>
                        <a:t>Cons </a:t>
                      </a:r>
                    </a:p>
                  </a:txBody>
                  <a:tcPr/>
                </a:tc>
                <a:extLst>
                  <a:ext uri="{0D108BD9-81ED-4DB2-BD59-A6C34878D82A}">
                    <a16:rowId xmlns:a16="http://schemas.microsoft.com/office/drawing/2014/main" val="3985021368"/>
                  </a:ext>
                </a:extLst>
              </a:tr>
              <a:tr h="0">
                <a:tc>
                  <a:txBody>
                    <a:bodyPr/>
                    <a:lstStyle/>
                    <a:p>
                      <a:pPr marL="0" lvl="0" indent="0">
                        <a:buFont typeface="Arial" panose="020B0604020202020204" pitchFamily="34" charset="0"/>
                        <a:buNone/>
                      </a:pPr>
                      <a:r>
                        <a:rPr lang="en-US" sz="2200" dirty="0"/>
                        <a:t>Reduces the resources that sponsors use maintaining lab results in multiple units.</a:t>
                      </a:r>
                    </a:p>
                  </a:txBody>
                  <a:tcPr/>
                </a:tc>
                <a:tc>
                  <a:txBody>
                    <a:bodyPr/>
                    <a:lstStyle/>
                    <a:p>
                      <a:r>
                        <a:rPr lang="en-US" sz="2200" dirty="0"/>
                        <a:t>Requires an investment of resources from the FDA.</a:t>
                      </a:r>
                    </a:p>
                  </a:txBody>
                  <a:tcPr/>
                </a:tc>
                <a:extLst>
                  <a:ext uri="{0D108BD9-81ED-4DB2-BD59-A6C34878D82A}">
                    <a16:rowId xmlns:a16="http://schemas.microsoft.com/office/drawing/2014/main" val="108005822"/>
                  </a:ext>
                </a:extLst>
              </a:tr>
              <a:tr h="0">
                <a:tc>
                  <a:txBody>
                    <a:bodyPr/>
                    <a:lstStyle/>
                    <a:p>
                      <a:r>
                        <a:rPr lang="en-US" sz="2200" dirty="0"/>
                        <a:t>Does not require an update to the current SDTM (or SDTMIG).</a:t>
                      </a:r>
                    </a:p>
                  </a:txBody>
                  <a:tcPr/>
                </a:tc>
                <a:tc>
                  <a:txBody>
                    <a:bodyPr/>
                    <a:lstStyle/>
                    <a:p>
                      <a:endParaRPr lang="en-US" sz="2200" dirty="0"/>
                    </a:p>
                  </a:txBody>
                  <a:tcPr/>
                </a:tc>
                <a:extLst>
                  <a:ext uri="{0D108BD9-81ED-4DB2-BD59-A6C34878D82A}">
                    <a16:rowId xmlns:a16="http://schemas.microsoft.com/office/drawing/2014/main" val="2196519847"/>
                  </a:ext>
                </a:extLst>
              </a:tr>
            </a:tbl>
          </a:graphicData>
        </a:graphic>
      </p:graphicFrame>
    </p:spTree>
    <p:extLst>
      <p:ext uri="{BB962C8B-B14F-4D97-AF65-F5344CB8AC3E}">
        <p14:creationId xmlns:p14="http://schemas.microsoft.com/office/powerpoint/2010/main" val="518084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26F1-553F-4ABA-92DB-A3BB06A09725}"/>
              </a:ext>
            </a:extLst>
          </p:cNvPr>
          <p:cNvSpPr>
            <a:spLocks noGrp="1"/>
          </p:cNvSpPr>
          <p:nvPr>
            <p:ph type="title"/>
          </p:nvPr>
        </p:nvSpPr>
        <p:spPr/>
        <p:txBody>
          <a:bodyPr/>
          <a:lstStyle/>
          <a:p>
            <a:r>
              <a:rPr lang="en-US" dirty="0">
                <a:latin typeface="Calibri Light (Headings)"/>
              </a:rPr>
              <a:t>Option 2:</a:t>
            </a:r>
            <a:r>
              <a:rPr lang="en-US" dirty="0"/>
              <a:t> Sponsor Submits Two LB Like Datasets </a:t>
            </a:r>
          </a:p>
        </p:txBody>
      </p:sp>
      <p:sp>
        <p:nvSpPr>
          <p:cNvPr id="3" name="Content Placeholder 2">
            <a:extLst>
              <a:ext uri="{FF2B5EF4-FFF2-40B4-BE49-F238E27FC236}">
                <a16:creationId xmlns:a16="http://schemas.microsoft.com/office/drawing/2014/main" id="{4DC9EF7B-90C6-4B2C-B15D-6B19CCDAF756}"/>
              </a:ext>
            </a:extLst>
          </p:cNvPr>
          <p:cNvSpPr>
            <a:spLocks noGrp="1"/>
          </p:cNvSpPr>
          <p:nvPr>
            <p:ph idx="1"/>
          </p:nvPr>
        </p:nvSpPr>
        <p:spPr>
          <a:xfrm>
            <a:off x="838200" y="1825625"/>
            <a:ext cx="11074400" cy="4351338"/>
          </a:xfrm>
        </p:spPr>
        <p:txBody>
          <a:bodyPr>
            <a:normAutofit/>
          </a:bodyPr>
          <a:lstStyle/>
          <a:p>
            <a:r>
              <a:rPr lang="en-US" dirty="0"/>
              <a:t>The sponsor submits two LB type datasets e.g. LB (SI) and XB (US conventional units) (LBCV*)</a:t>
            </a:r>
          </a:p>
          <a:p>
            <a:pPr marL="0" indent="0">
              <a:buNone/>
            </a:pPr>
            <a:r>
              <a:rPr lang="en-US" dirty="0"/>
              <a:t> </a:t>
            </a:r>
          </a:p>
          <a:p>
            <a:pPr marL="0" indent="0">
              <a:buNone/>
            </a:pPr>
            <a:r>
              <a:rPr lang="en-US" dirty="0"/>
              <a:t>*Not in line with </a:t>
            </a:r>
          </a:p>
          <a:p>
            <a:pPr marL="0" indent="0">
              <a:buNone/>
            </a:pPr>
            <a:r>
              <a:rPr lang="en-US" dirty="0"/>
              <a:t>  SDTMIG 3.3 2.6.3.d</a:t>
            </a:r>
          </a:p>
        </p:txBody>
      </p:sp>
      <p:graphicFrame>
        <p:nvGraphicFramePr>
          <p:cNvPr id="4" name="Table 3">
            <a:extLst>
              <a:ext uri="{FF2B5EF4-FFF2-40B4-BE49-F238E27FC236}">
                <a16:creationId xmlns:a16="http://schemas.microsoft.com/office/drawing/2014/main" id="{8CC2B8E8-1AEB-4024-80C9-97882231DDC0}"/>
              </a:ext>
            </a:extLst>
          </p:cNvPr>
          <p:cNvGraphicFramePr>
            <a:graphicFrameLocks noGrp="1"/>
          </p:cNvGraphicFramePr>
          <p:nvPr>
            <p:extLst>
              <p:ext uri="{D42A27DB-BD31-4B8C-83A1-F6EECF244321}">
                <p14:modId xmlns:p14="http://schemas.microsoft.com/office/powerpoint/2010/main" val="3989645088"/>
              </p:ext>
            </p:extLst>
          </p:nvPr>
        </p:nvGraphicFramePr>
        <p:xfrm>
          <a:off x="69574" y="4145280"/>
          <a:ext cx="12122426" cy="2712720"/>
        </p:xfrm>
        <a:graphic>
          <a:graphicData uri="http://schemas.openxmlformats.org/drawingml/2006/table">
            <a:tbl>
              <a:tblPr firstRow="1" bandRow="1">
                <a:tableStyleId>{5C22544A-7EE6-4342-B048-85BDC9FD1C3A}</a:tableStyleId>
              </a:tblPr>
              <a:tblGrid>
                <a:gridCol w="6055804">
                  <a:extLst>
                    <a:ext uri="{9D8B030D-6E8A-4147-A177-3AD203B41FA5}">
                      <a16:colId xmlns:a16="http://schemas.microsoft.com/office/drawing/2014/main" val="22024792"/>
                    </a:ext>
                  </a:extLst>
                </a:gridCol>
                <a:gridCol w="6066622">
                  <a:extLst>
                    <a:ext uri="{9D8B030D-6E8A-4147-A177-3AD203B41FA5}">
                      <a16:colId xmlns:a16="http://schemas.microsoft.com/office/drawing/2014/main" val="877598408"/>
                    </a:ext>
                  </a:extLst>
                </a:gridCol>
              </a:tblGrid>
              <a:tr h="0">
                <a:tc>
                  <a:txBody>
                    <a:bodyPr/>
                    <a:lstStyle/>
                    <a:p>
                      <a:r>
                        <a:rPr lang="en-US" sz="2200" dirty="0"/>
                        <a:t>Pros</a:t>
                      </a:r>
                    </a:p>
                  </a:txBody>
                  <a:tcPr/>
                </a:tc>
                <a:tc>
                  <a:txBody>
                    <a:bodyPr/>
                    <a:lstStyle/>
                    <a:p>
                      <a:r>
                        <a:rPr lang="en-US" sz="2200" dirty="0"/>
                        <a:t>Cons</a:t>
                      </a:r>
                    </a:p>
                  </a:txBody>
                  <a:tcPr/>
                </a:tc>
                <a:extLst>
                  <a:ext uri="{0D108BD9-81ED-4DB2-BD59-A6C34878D82A}">
                    <a16:rowId xmlns:a16="http://schemas.microsoft.com/office/drawing/2014/main" val="3985021368"/>
                  </a:ext>
                </a:extLst>
              </a:tr>
              <a:tr h="134044">
                <a:tc>
                  <a:txBody>
                    <a:bodyPr/>
                    <a:lstStyle/>
                    <a:p>
                      <a:r>
                        <a:rPr lang="en-US" sz="2200" dirty="0"/>
                        <a:t>Allows FDA reviewers to compare different units in separate datasets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Increases use of sponsor resources maintaining multiple lab test results, units, normal ranges, etc.</a:t>
                      </a:r>
                    </a:p>
                  </a:txBody>
                  <a:tcPr/>
                </a:tc>
                <a:extLst>
                  <a:ext uri="{0D108BD9-81ED-4DB2-BD59-A6C34878D82A}">
                    <a16:rowId xmlns:a16="http://schemas.microsoft.com/office/drawing/2014/main" val="1080058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Easier to manage on global/standards level since LB is single source of truth in SI and is used for PMDA.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XB is collected for US conventional units from LB.</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US conventional units may not be requested for all submissions or requested consistently</a:t>
                      </a:r>
                    </a:p>
                  </a:txBody>
                  <a:tcPr/>
                </a:tc>
                <a:extLst>
                  <a:ext uri="{0D108BD9-81ED-4DB2-BD59-A6C34878D82A}">
                    <a16:rowId xmlns:a16="http://schemas.microsoft.com/office/drawing/2014/main" val="406085173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Within the current SDTM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extLst>
                  <a:ext uri="{0D108BD9-81ED-4DB2-BD59-A6C34878D82A}">
                    <a16:rowId xmlns:a16="http://schemas.microsoft.com/office/drawing/2014/main" val="3531717642"/>
                  </a:ext>
                </a:extLst>
              </a:tr>
            </a:tbl>
          </a:graphicData>
        </a:graphic>
      </p:graphicFrame>
      <p:graphicFrame>
        <p:nvGraphicFramePr>
          <p:cNvPr id="8" name="Table 7">
            <a:extLst>
              <a:ext uri="{FF2B5EF4-FFF2-40B4-BE49-F238E27FC236}">
                <a16:creationId xmlns:a16="http://schemas.microsoft.com/office/drawing/2014/main" id="{13AA6ED1-C337-4ED2-9FCB-FE379B44BDB8}"/>
              </a:ext>
            </a:extLst>
          </p:cNvPr>
          <p:cNvGraphicFramePr>
            <a:graphicFrameLocks noGrp="1"/>
          </p:cNvGraphicFramePr>
          <p:nvPr>
            <p:extLst>
              <p:ext uri="{D42A27DB-BD31-4B8C-83A1-F6EECF244321}">
                <p14:modId xmlns:p14="http://schemas.microsoft.com/office/powerpoint/2010/main" val="1160778426"/>
              </p:ext>
            </p:extLst>
          </p:nvPr>
        </p:nvGraphicFramePr>
        <p:xfrm>
          <a:off x="5197792" y="2243963"/>
          <a:ext cx="6854508" cy="1866900"/>
        </p:xfrm>
        <a:graphic>
          <a:graphicData uri="http://schemas.openxmlformats.org/drawingml/2006/table">
            <a:tbl>
              <a:tblPr/>
              <a:tblGrid>
                <a:gridCol w="1126871">
                  <a:extLst>
                    <a:ext uri="{9D8B030D-6E8A-4147-A177-3AD203B41FA5}">
                      <a16:colId xmlns:a16="http://schemas.microsoft.com/office/drawing/2014/main" val="1970150007"/>
                    </a:ext>
                  </a:extLst>
                </a:gridCol>
                <a:gridCol w="888492">
                  <a:extLst>
                    <a:ext uri="{9D8B030D-6E8A-4147-A177-3AD203B41FA5}">
                      <a16:colId xmlns:a16="http://schemas.microsoft.com/office/drawing/2014/main" val="1412311673"/>
                    </a:ext>
                  </a:extLst>
                </a:gridCol>
                <a:gridCol w="1051624">
                  <a:extLst>
                    <a:ext uri="{9D8B030D-6E8A-4147-A177-3AD203B41FA5}">
                      <a16:colId xmlns:a16="http://schemas.microsoft.com/office/drawing/2014/main" val="3298383902"/>
                    </a:ext>
                  </a:extLst>
                </a:gridCol>
                <a:gridCol w="1216724">
                  <a:extLst>
                    <a:ext uri="{9D8B030D-6E8A-4147-A177-3AD203B41FA5}">
                      <a16:colId xmlns:a16="http://schemas.microsoft.com/office/drawing/2014/main" val="322702961"/>
                    </a:ext>
                  </a:extLst>
                </a:gridCol>
                <a:gridCol w="1290637">
                  <a:extLst>
                    <a:ext uri="{9D8B030D-6E8A-4147-A177-3AD203B41FA5}">
                      <a16:colId xmlns:a16="http://schemas.microsoft.com/office/drawing/2014/main" val="899853674"/>
                    </a:ext>
                  </a:extLst>
                </a:gridCol>
                <a:gridCol w="1280160">
                  <a:extLst>
                    <a:ext uri="{9D8B030D-6E8A-4147-A177-3AD203B41FA5}">
                      <a16:colId xmlns:a16="http://schemas.microsoft.com/office/drawing/2014/main" val="3929007147"/>
                    </a:ext>
                  </a:extLst>
                </a:gridCol>
              </a:tblGrid>
              <a:tr h="0">
                <a:tc>
                  <a:txBody>
                    <a:bodyPr/>
                    <a:lstStyle/>
                    <a:p>
                      <a:pPr algn="l" fontAlgn="b"/>
                      <a:r>
                        <a:rPr lang="en-US" sz="2000" b="1" i="0" u="none" strike="noStrike" dirty="0">
                          <a:solidFill>
                            <a:srgbClr val="000000"/>
                          </a:solidFill>
                          <a:effectLst/>
                          <a:latin typeface="Calibri" panose="020F0502020204030204" pitchFamily="34" charset="0"/>
                        </a:rPr>
                        <a:t>LBTESTCD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LBTEST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LBORRES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LBORRESU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LBSTRESC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LBSTRESU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182947486"/>
                  </a:ext>
                </a:extLst>
              </a:tr>
              <a:tr h="0">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0610526"/>
                  </a:ext>
                </a:extLst>
              </a:tr>
              <a:tr h="284430">
                <a:tc>
                  <a:txBody>
                    <a:bodyPr/>
                    <a:lstStyle/>
                    <a:p>
                      <a:pPr algn="l" fontAlgn="b"/>
                      <a:r>
                        <a:rPr lang="en-US" sz="2000" b="0" i="0" u="none" strike="noStrike" dirty="0">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3347759"/>
                  </a:ext>
                </a:extLst>
              </a:tr>
              <a:tr h="284430">
                <a:tc>
                  <a:txBody>
                    <a:bodyPr/>
                    <a:lstStyle/>
                    <a:p>
                      <a:pPr algn="l" fontAlgn="b"/>
                      <a:r>
                        <a:rPr lang="en-US" sz="2000" b="1" i="0" u="none" strike="noStrike" dirty="0">
                          <a:solidFill>
                            <a:srgbClr val="000000"/>
                          </a:solidFill>
                          <a:effectLst/>
                          <a:latin typeface="Calibri" panose="020F0502020204030204" pitchFamily="34" charset="0"/>
                        </a:rPr>
                        <a:t>XBTESTCD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a:solidFill>
                            <a:srgbClr val="000000"/>
                          </a:solidFill>
                          <a:effectLst/>
                          <a:latin typeface="Calibri" panose="020F0502020204030204" pitchFamily="34" charset="0"/>
                        </a:rPr>
                        <a:t>XBTEST</a:t>
                      </a:r>
                      <a:endParaRPr lang="en-US" sz="2000" b="1"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a:solidFill>
                            <a:srgbClr val="000000"/>
                          </a:solidFill>
                          <a:effectLst/>
                          <a:latin typeface="Calibri" panose="020F0502020204030204" pitchFamily="34" charset="0"/>
                        </a:rPr>
                        <a:t>XBORRES</a:t>
                      </a:r>
                      <a:endParaRPr lang="en-US" sz="2000" b="1"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a:solidFill>
                            <a:srgbClr val="000000"/>
                          </a:solidFill>
                          <a:effectLst/>
                          <a:latin typeface="Calibri" panose="020F0502020204030204" pitchFamily="34" charset="0"/>
                        </a:rPr>
                        <a:t>XBORRESU</a:t>
                      </a:r>
                      <a:endParaRPr lang="en-US" sz="2000" b="1"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a:solidFill>
                            <a:srgbClr val="000000"/>
                          </a:solidFill>
                          <a:effectLst/>
                          <a:latin typeface="Calibri" panose="020F0502020204030204" pitchFamily="34" charset="0"/>
                        </a:rPr>
                        <a:t>XBSTRESC</a:t>
                      </a:r>
                      <a:endParaRPr lang="en-US" sz="2000" b="1"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tc>
                  <a:txBody>
                    <a:bodyPr/>
                    <a:lstStyle/>
                    <a:p>
                      <a:pPr algn="l" fontAlgn="b"/>
                      <a:r>
                        <a:rPr lang="en-US" sz="2000" b="1" i="0" u="none" strike="noStrike">
                          <a:solidFill>
                            <a:srgbClr val="000000"/>
                          </a:solidFill>
                          <a:effectLst/>
                          <a:latin typeface="Calibri" panose="020F0502020204030204" pitchFamily="34" charset="0"/>
                        </a:rPr>
                        <a:t>XBSTRESU</a:t>
                      </a:r>
                      <a:endParaRPr lang="en-US" sz="2000" b="1"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047467641"/>
                  </a:ext>
                </a:extLst>
              </a:tr>
              <a:tr h="224444">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err="1">
                          <a:solidFill>
                            <a:srgbClr val="000000"/>
                          </a:solidFill>
                          <a:effectLst/>
                          <a:latin typeface="Calibri" panose="020F0502020204030204" pitchFamily="34" charset="0"/>
                        </a:rPr>
                        <a:t>mEq</a:t>
                      </a:r>
                      <a:r>
                        <a:rPr lang="en-US" sz="2000" b="0" i="0" u="none" strike="noStrike" dirty="0">
                          <a:solidFill>
                            <a:srgbClr val="000000"/>
                          </a:solidFill>
                          <a:effectLst/>
                          <a:latin typeface="Calibri" panose="020F0502020204030204" pitchFamily="34" charset="0"/>
                        </a:rPr>
                        <a:t>/L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1186515"/>
                  </a:ext>
                </a:extLst>
              </a:tr>
              <a:tr h="284430">
                <a:tc>
                  <a:txBody>
                    <a:bodyPr/>
                    <a:lstStyle/>
                    <a:p>
                      <a:pPr algn="l" fontAlgn="b"/>
                      <a:r>
                        <a:rPr lang="en-US" sz="2000" b="0" i="0" u="none" strike="noStrike" dirty="0">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70.2702703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mg/dL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106229"/>
                  </a:ext>
                </a:extLst>
              </a:tr>
            </a:tbl>
          </a:graphicData>
        </a:graphic>
      </p:graphicFrame>
    </p:spTree>
    <p:extLst>
      <p:ext uri="{BB962C8B-B14F-4D97-AF65-F5344CB8AC3E}">
        <p14:creationId xmlns:p14="http://schemas.microsoft.com/office/powerpoint/2010/main" val="3957946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26F1-553F-4ABA-92DB-A3BB06A09725}"/>
              </a:ext>
            </a:extLst>
          </p:cNvPr>
          <p:cNvSpPr>
            <a:spLocks noGrp="1"/>
          </p:cNvSpPr>
          <p:nvPr>
            <p:ph type="title"/>
          </p:nvPr>
        </p:nvSpPr>
        <p:spPr/>
        <p:txBody>
          <a:bodyPr>
            <a:normAutofit fontScale="90000"/>
          </a:bodyPr>
          <a:lstStyle/>
          <a:p>
            <a:r>
              <a:rPr lang="en-US" dirty="0">
                <a:latin typeface="Calibri Light (Headings)"/>
              </a:rPr>
              <a:t>Option 3:</a:t>
            </a:r>
            <a:r>
              <a:rPr lang="en-US" dirty="0"/>
              <a:t> Sponsor Submits One LB Dataset with SI and US Conventional Units as Requested</a:t>
            </a:r>
          </a:p>
        </p:txBody>
      </p:sp>
      <p:sp>
        <p:nvSpPr>
          <p:cNvPr id="3" name="Content Placeholder 2">
            <a:extLst>
              <a:ext uri="{FF2B5EF4-FFF2-40B4-BE49-F238E27FC236}">
                <a16:creationId xmlns:a16="http://schemas.microsoft.com/office/drawing/2014/main" id="{4DC9EF7B-90C6-4B2C-B15D-6B19CCDAF756}"/>
              </a:ext>
            </a:extLst>
          </p:cNvPr>
          <p:cNvSpPr>
            <a:spLocks noGrp="1"/>
          </p:cNvSpPr>
          <p:nvPr>
            <p:ph idx="1"/>
          </p:nvPr>
        </p:nvSpPr>
        <p:spPr>
          <a:xfrm>
            <a:off x="838200" y="1825625"/>
            <a:ext cx="11074400" cy="4351338"/>
          </a:xfrm>
        </p:spPr>
        <p:txBody>
          <a:bodyPr>
            <a:normAutofit/>
          </a:bodyPr>
          <a:lstStyle/>
          <a:p>
            <a:r>
              <a:rPr lang="en-US" dirty="0"/>
              <a:t>The sponsor submits one LB dataset that has individual tests in SI or US conventional units according to the requests made by the review division</a:t>
            </a:r>
          </a:p>
          <a:p>
            <a:r>
              <a:rPr lang="en-US" dirty="0"/>
              <a:t>Row 1 is in US conventional units and row 2 is in SI units.</a:t>
            </a:r>
          </a:p>
          <a:p>
            <a:endParaRPr lang="en-US" dirty="0"/>
          </a:p>
        </p:txBody>
      </p:sp>
      <p:graphicFrame>
        <p:nvGraphicFramePr>
          <p:cNvPr id="4" name="Table 3">
            <a:extLst>
              <a:ext uri="{FF2B5EF4-FFF2-40B4-BE49-F238E27FC236}">
                <a16:creationId xmlns:a16="http://schemas.microsoft.com/office/drawing/2014/main" id="{8CC2B8E8-1AEB-4024-80C9-97882231DDC0}"/>
              </a:ext>
            </a:extLst>
          </p:cNvPr>
          <p:cNvGraphicFramePr>
            <a:graphicFrameLocks noGrp="1"/>
          </p:cNvGraphicFramePr>
          <p:nvPr>
            <p:extLst>
              <p:ext uri="{D42A27DB-BD31-4B8C-83A1-F6EECF244321}">
                <p14:modId xmlns:p14="http://schemas.microsoft.com/office/powerpoint/2010/main" val="3164607554"/>
              </p:ext>
            </p:extLst>
          </p:nvPr>
        </p:nvGraphicFramePr>
        <p:xfrm>
          <a:off x="165101" y="4514849"/>
          <a:ext cx="11925300" cy="1615440"/>
        </p:xfrm>
        <a:graphic>
          <a:graphicData uri="http://schemas.openxmlformats.org/drawingml/2006/table">
            <a:tbl>
              <a:tblPr firstRow="1" bandRow="1">
                <a:tableStyleId>{5C22544A-7EE6-4342-B048-85BDC9FD1C3A}</a:tableStyleId>
              </a:tblPr>
              <a:tblGrid>
                <a:gridCol w="5900419">
                  <a:extLst>
                    <a:ext uri="{9D8B030D-6E8A-4147-A177-3AD203B41FA5}">
                      <a16:colId xmlns:a16="http://schemas.microsoft.com/office/drawing/2014/main" val="22024792"/>
                    </a:ext>
                  </a:extLst>
                </a:gridCol>
                <a:gridCol w="6024881">
                  <a:extLst>
                    <a:ext uri="{9D8B030D-6E8A-4147-A177-3AD203B41FA5}">
                      <a16:colId xmlns:a16="http://schemas.microsoft.com/office/drawing/2014/main" val="877598408"/>
                    </a:ext>
                  </a:extLst>
                </a:gridCol>
              </a:tblGrid>
              <a:tr h="0">
                <a:tc>
                  <a:txBody>
                    <a:bodyPr/>
                    <a:lstStyle/>
                    <a:p>
                      <a:r>
                        <a:rPr lang="en-US" sz="2200" dirty="0"/>
                        <a:t>Pros</a:t>
                      </a:r>
                    </a:p>
                  </a:txBody>
                  <a:tcPr/>
                </a:tc>
                <a:tc>
                  <a:txBody>
                    <a:bodyPr/>
                    <a:lstStyle/>
                    <a:p>
                      <a:r>
                        <a:rPr lang="en-US" sz="2200" dirty="0"/>
                        <a:t>Cons</a:t>
                      </a:r>
                    </a:p>
                  </a:txBody>
                  <a:tcPr/>
                </a:tc>
                <a:extLst>
                  <a:ext uri="{0D108BD9-81ED-4DB2-BD59-A6C34878D82A}">
                    <a16:rowId xmlns:a16="http://schemas.microsoft.com/office/drawing/2014/main" val="3985021368"/>
                  </a:ext>
                </a:extLst>
              </a:tr>
              <a:tr h="134044">
                <a:tc>
                  <a:txBody>
                    <a:bodyPr/>
                    <a:lstStyle/>
                    <a:p>
                      <a:r>
                        <a:rPr lang="en-US" sz="2200" dirty="0"/>
                        <a:t>The FDA reviewers only see the requested units.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Same as option 2</a:t>
                      </a:r>
                    </a:p>
                  </a:txBody>
                  <a:tcPr/>
                </a:tc>
                <a:extLst>
                  <a:ext uri="{0D108BD9-81ED-4DB2-BD59-A6C34878D82A}">
                    <a16:rowId xmlns:a16="http://schemas.microsoft.com/office/drawing/2014/main" val="1080058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Within the current SDTM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Difficult to manage for global submissions and on a sponsor standards level.</a:t>
                      </a:r>
                    </a:p>
                  </a:txBody>
                  <a:tcPr/>
                </a:tc>
                <a:extLst>
                  <a:ext uri="{0D108BD9-81ED-4DB2-BD59-A6C34878D82A}">
                    <a16:rowId xmlns:a16="http://schemas.microsoft.com/office/drawing/2014/main" val="4060851738"/>
                  </a:ext>
                </a:extLst>
              </a:tr>
            </a:tbl>
          </a:graphicData>
        </a:graphic>
      </p:graphicFrame>
      <p:graphicFrame>
        <p:nvGraphicFramePr>
          <p:cNvPr id="8" name="Table 7">
            <a:extLst>
              <a:ext uri="{FF2B5EF4-FFF2-40B4-BE49-F238E27FC236}">
                <a16:creationId xmlns:a16="http://schemas.microsoft.com/office/drawing/2014/main" id="{13AA6ED1-C337-4ED2-9FCB-FE379B44BDB8}"/>
              </a:ext>
            </a:extLst>
          </p:cNvPr>
          <p:cNvGraphicFramePr>
            <a:graphicFrameLocks noGrp="1"/>
          </p:cNvGraphicFramePr>
          <p:nvPr>
            <p:extLst>
              <p:ext uri="{D42A27DB-BD31-4B8C-83A1-F6EECF244321}">
                <p14:modId xmlns:p14="http://schemas.microsoft.com/office/powerpoint/2010/main" val="3997657613"/>
              </p:ext>
            </p:extLst>
          </p:nvPr>
        </p:nvGraphicFramePr>
        <p:xfrm>
          <a:off x="911932" y="3389399"/>
          <a:ext cx="6854508" cy="933450"/>
        </p:xfrm>
        <a:graphic>
          <a:graphicData uri="http://schemas.openxmlformats.org/drawingml/2006/table">
            <a:tbl>
              <a:tblPr/>
              <a:tblGrid>
                <a:gridCol w="1126871">
                  <a:extLst>
                    <a:ext uri="{9D8B030D-6E8A-4147-A177-3AD203B41FA5}">
                      <a16:colId xmlns:a16="http://schemas.microsoft.com/office/drawing/2014/main" val="1970150007"/>
                    </a:ext>
                  </a:extLst>
                </a:gridCol>
                <a:gridCol w="888492">
                  <a:extLst>
                    <a:ext uri="{9D8B030D-6E8A-4147-A177-3AD203B41FA5}">
                      <a16:colId xmlns:a16="http://schemas.microsoft.com/office/drawing/2014/main" val="1412311673"/>
                    </a:ext>
                  </a:extLst>
                </a:gridCol>
                <a:gridCol w="1051624">
                  <a:extLst>
                    <a:ext uri="{9D8B030D-6E8A-4147-A177-3AD203B41FA5}">
                      <a16:colId xmlns:a16="http://schemas.microsoft.com/office/drawing/2014/main" val="3298383902"/>
                    </a:ext>
                  </a:extLst>
                </a:gridCol>
                <a:gridCol w="1216724">
                  <a:extLst>
                    <a:ext uri="{9D8B030D-6E8A-4147-A177-3AD203B41FA5}">
                      <a16:colId xmlns:a16="http://schemas.microsoft.com/office/drawing/2014/main" val="322702961"/>
                    </a:ext>
                  </a:extLst>
                </a:gridCol>
                <a:gridCol w="1290637">
                  <a:extLst>
                    <a:ext uri="{9D8B030D-6E8A-4147-A177-3AD203B41FA5}">
                      <a16:colId xmlns:a16="http://schemas.microsoft.com/office/drawing/2014/main" val="899853674"/>
                    </a:ext>
                  </a:extLst>
                </a:gridCol>
                <a:gridCol w="1280160">
                  <a:extLst>
                    <a:ext uri="{9D8B030D-6E8A-4147-A177-3AD203B41FA5}">
                      <a16:colId xmlns:a16="http://schemas.microsoft.com/office/drawing/2014/main" val="3929007147"/>
                    </a:ext>
                  </a:extLst>
                </a:gridCol>
              </a:tblGrid>
              <a:tr h="0">
                <a:tc>
                  <a:txBody>
                    <a:bodyPr/>
                    <a:lstStyle/>
                    <a:p>
                      <a:pPr algn="l" fontAlgn="b"/>
                      <a:r>
                        <a:rPr lang="en-US" sz="2000" b="1" i="0" u="none" strike="noStrike" dirty="0">
                          <a:solidFill>
                            <a:srgbClr val="000000"/>
                          </a:solidFill>
                          <a:effectLst/>
                          <a:latin typeface="Calibri" panose="020F0502020204030204" pitchFamily="34" charset="0"/>
                        </a:rPr>
                        <a:t>LBTESTCD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LBTEST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LBORRES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LBORRESU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LBSTRESC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LBSTRESU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182947486"/>
                  </a:ext>
                </a:extLst>
              </a:tr>
              <a:tr h="0">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err="1">
                          <a:solidFill>
                            <a:srgbClr val="000000"/>
                          </a:solidFill>
                          <a:effectLst/>
                          <a:latin typeface="Calibri" panose="020F0502020204030204" pitchFamily="34" charset="0"/>
                        </a:rPr>
                        <a:t>mEq</a:t>
                      </a:r>
                      <a:r>
                        <a:rPr lang="en-US" sz="2000" b="0" i="0" u="none" strike="noStrike" dirty="0">
                          <a:solidFill>
                            <a:srgbClr val="000000"/>
                          </a:solidFill>
                          <a:effectLst/>
                          <a:latin typeface="Calibri" panose="020F0502020204030204" pitchFamily="34" charset="0"/>
                        </a:rPr>
                        <a:t>/L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0610526"/>
                  </a:ext>
                </a:extLst>
              </a:tr>
              <a:tr h="284430">
                <a:tc>
                  <a:txBody>
                    <a:bodyPr/>
                    <a:lstStyle/>
                    <a:p>
                      <a:pPr algn="l" fontAlgn="b"/>
                      <a:r>
                        <a:rPr lang="en-US" sz="2000" b="0" i="0" u="none" strike="noStrike" dirty="0">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3347759"/>
                  </a:ext>
                </a:extLst>
              </a:tr>
            </a:tbl>
          </a:graphicData>
        </a:graphic>
      </p:graphicFrame>
    </p:spTree>
    <p:extLst>
      <p:ext uri="{BB962C8B-B14F-4D97-AF65-F5344CB8AC3E}">
        <p14:creationId xmlns:p14="http://schemas.microsoft.com/office/powerpoint/2010/main" val="1708062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26F1-553F-4ABA-92DB-A3BB06A09725}"/>
              </a:ext>
            </a:extLst>
          </p:cNvPr>
          <p:cNvSpPr>
            <a:spLocks noGrp="1"/>
          </p:cNvSpPr>
          <p:nvPr>
            <p:ph type="title"/>
          </p:nvPr>
        </p:nvSpPr>
        <p:spPr/>
        <p:txBody>
          <a:bodyPr/>
          <a:lstStyle/>
          <a:p>
            <a:r>
              <a:rPr lang="en-US" dirty="0"/>
              <a:t>Option 4: Sponsor Uses LBSCAT to Group the Different Unit Types</a:t>
            </a:r>
          </a:p>
        </p:txBody>
      </p:sp>
      <p:sp>
        <p:nvSpPr>
          <p:cNvPr id="3" name="Content Placeholder 2">
            <a:extLst>
              <a:ext uri="{FF2B5EF4-FFF2-40B4-BE49-F238E27FC236}">
                <a16:creationId xmlns:a16="http://schemas.microsoft.com/office/drawing/2014/main" id="{4DC9EF7B-90C6-4B2C-B15D-6B19CCDAF756}"/>
              </a:ext>
            </a:extLst>
          </p:cNvPr>
          <p:cNvSpPr>
            <a:spLocks noGrp="1"/>
          </p:cNvSpPr>
          <p:nvPr>
            <p:ph idx="1"/>
          </p:nvPr>
        </p:nvSpPr>
        <p:spPr/>
        <p:txBody>
          <a:bodyPr>
            <a:normAutofit/>
          </a:bodyPr>
          <a:lstStyle/>
          <a:p>
            <a:r>
              <a:rPr lang="en-US" dirty="0"/>
              <a:t>The sponsor groups both units types with LBSCAT</a:t>
            </a:r>
          </a:p>
          <a:p>
            <a:endParaRPr lang="en-US" dirty="0"/>
          </a:p>
        </p:txBody>
      </p:sp>
      <p:graphicFrame>
        <p:nvGraphicFramePr>
          <p:cNvPr id="4" name="Table 3">
            <a:extLst>
              <a:ext uri="{FF2B5EF4-FFF2-40B4-BE49-F238E27FC236}">
                <a16:creationId xmlns:a16="http://schemas.microsoft.com/office/drawing/2014/main" id="{8CC2B8E8-1AEB-4024-80C9-97882231DDC0}"/>
              </a:ext>
            </a:extLst>
          </p:cNvPr>
          <p:cNvGraphicFramePr>
            <a:graphicFrameLocks noGrp="1"/>
          </p:cNvGraphicFramePr>
          <p:nvPr>
            <p:extLst>
              <p:ext uri="{D42A27DB-BD31-4B8C-83A1-F6EECF244321}">
                <p14:modId xmlns:p14="http://schemas.microsoft.com/office/powerpoint/2010/main" val="555781801"/>
              </p:ext>
            </p:extLst>
          </p:nvPr>
        </p:nvGraphicFramePr>
        <p:xfrm>
          <a:off x="1" y="4053840"/>
          <a:ext cx="11874500" cy="2804160"/>
        </p:xfrm>
        <a:graphic>
          <a:graphicData uri="http://schemas.openxmlformats.org/drawingml/2006/table">
            <a:tbl>
              <a:tblPr firstRow="1" bandRow="1">
                <a:tableStyleId>{5C22544A-7EE6-4342-B048-85BDC9FD1C3A}</a:tableStyleId>
              </a:tblPr>
              <a:tblGrid>
                <a:gridCol w="4199553">
                  <a:extLst>
                    <a:ext uri="{9D8B030D-6E8A-4147-A177-3AD203B41FA5}">
                      <a16:colId xmlns:a16="http://schemas.microsoft.com/office/drawing/2014/main" val="22024792"/>
                    </a:ext>
                  </a:extLst>
                </a:gridCol>
                <a:gridCol w="7674947">
                  <a:extLst>
                    <a:ext uri="{9D8B030D-6E8A-4147-A177-3AD203B41FA5}">
                      <a16:colId xmlns:a16="http://schemas.microsoft.com/office/drawing/2014/main" val="877598408"/>
                    </a:ext>
                  </a:extLst>
                </a:gridCol>
              </a:tblGrid>
              <a:tr h="417939">
                <a:tc>
                  <a:txBody>
                    <a:bodyPr/>
                    <a:lstStyle/>
                    <a:p>
                      <a:r>
                        <a:rPr lang="en-US" sz="2200" dirty="0"/>
                        <a:t>Pros</a:t>
                      </a:r>
                    </a:p>
                  </a:txBody>
                  <a:tcPr/>
                </a:tc>
                <a:tc>
                  <a:txBody>
                    <a:bodyPr/>
                    <a:lstStyle/>
                    <a:p>
                      <a:r>
                        <a:rPr lang="en-US" sz="2200" dirty="0"/>
                        <a:t>Cons</a:t>
                      </a:r>
                    </a:p>
                  </a:txBody>
                  <a:tcPr/>
                </a:tc>
                <a:extLst>
                  <a:ext uri="{0D108BD9-81ED-4DB2-BD59-A6C34878D82A}">
                    <a16:rowId xmlns:a16="http://schemas.microsoft.com/office/drawing/2014/main" val="3985021368"/>
                  </a:ext>
                </a:extLst>
              </a:tr>
              <a:tr h="0">
                <a:tc>
                  <a:txBody>
                    <a:bodyPr/>
                    <a:lstStyle/>
                    <a:p>
                      <a:r>
                        <a:rPr lang="en-US" sz="2200" dirty="0"/>
                        <a:t>Allows FDA reviewers to compare different units in single dataset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Same as option 2</a:t>
                      </a:r>
                    </a:p>
                  </a:txBody>
                  <a:tcPr/>
                </a:tc>
                <a:extLst>
                  <a:ext uri="{0D108BD9-81ED-4DB2-BD59-A6C34878D82A}">
                    <a16:rowId xmlns:a16="http://schemas.microsoft.com/office/drawing/2014/main" val="1080058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Within the current SDTM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Usability: is it possible that a reviewer mistakes one unit type for another?</a:t>
                      </a:r>
                    </a:p>
                  </a:txBody>
                  <a:tcPr/>
                </a:tc>
                <a:extLst>
                  <a:ext uri="{0D108BD9-81ED-4DB2-BD59-A6C34878D82A}">
                    <a16:rowId xmlns:a16="http://schemas.microsoft.com/office/drawing/2014/main" val="406085173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Increase in dataset size</a:t>
                      </a:r>
                    </a:p>
                  </a:txBody>
                  <a:tcPr/>
                </a:tc>
                <a:extLst>
                  <a:ext uri="{0D108BD9-81ED-4DB2-BD59-A6C34878D82A}">
                    <a16:rowId xmlns:a16="http://schemas.microsoft.com/office/drawing/2014/main" val="144799716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The LBSCAT cannot be used for other grouping purposes</a:t>
                      </a:r>
                    </a:p>
                  </a:txBody>
                  <a:tcPr/>
                </a:tc>
                <a:extLst>
                  <a:ext uri="{0D108BD9-81ED-4DB2-BD59-A6C34878D82A}">
                    <a16:rowId xmlns:a16="http://schemas.microsoft.com/office/drawing/2014/main" val="4106295499"/>
                  </a:ext>
                </a:extLst>
              </a:tr>
            </a:tbl>
          </a:graphicData>
        </a:graphic>
      </p:graphicFrame>
      <p:graphicFrame>
        <p:nvGraphicFramePr>
          <p:cNvPr id="6" name="Table 5">
            <a:extLst>
              <a:ext uri="{FF2B5EF4-FFF2-40B4-BE49-F238E27FC236}">
                <a16:creationId xmlns:a16="http://schemas.microsoft.com/office/drawing/2014/main" id="{1FBB5F61-8EAC-4758-A3F4-DD440EB68A29}"/>
              </a:ext>
            </a:extLst>
          </p:cNvPr>
          <p:cNvGraphicFramePr>
            <a:graphicFrameLocks noGrp="1"/>
          </p:cNvGraphicFramePr>
          <p:nvPr>
            <p:extLst>
              <p:ext uri="{D42A27DB-BD31-4B8C-83A1-F6EECF244321}">
                <p14:modId xmlns:p14="http://schemas.microsoft.com/office/powerpoint/2010/main" val="3753540684"/>
              </p:ext>
            </p:extLst>
          </p:nvPr>
        </p:nvGraphicFramePr>
        <p:xfrm>
          <a:off x="635189" y="2445544"/>
          <a:ext cx="9498392" cy="1555750"/>
        </p:xfrm>
        <a:graphic>
          <a:graphicData uri="http://schemas.openxmlformats.org/drawingml/2006/table">
            <a:tbl>
              <a:tblPr/>
              <a:tblGrid>
                <a:gridCol w="1233485">
                  <a:extLst>
                    <a:ext uri="{9D8B030D-6E8A-4147-A177-3AD203B41FA5}">
                      <a16:colId xmlns:a16="http://schemas.microsoft.com/office/drawing/2014/main" val="3462359857"/>
                    </a:ext>
                  </a:extLst>
                </a:gridCol>
                <a:gridCol w="888492">
                  <a:extLst>
                    <a:ext uri="{9D8B030D-6E8A-4147-A177-3AD203B41FA5}">
                      <a16:colId xmlns:a16="http://schemas.microsoft.com/office/drawing/2014/main" val="3544097975"/>
                    </a:ext>
                  </a:extLst>
                </a:gridCol>
                <a:gridCol w="2765108">
                  <a:extLst>
                    <a:ext uri="{9D8B030D-6E8A-4147-A177-3AD203B41FA5}">
                      <a16:colId xmlns:a16="http://schemas.microsoft.com/office/drawing/2014/main" val="4247949635"/>
                    </a:ext>
                  </a:extLst>
                </a:gridCol>
                <a:gridCol w="1019874">
                  <a:extLst>
                    <a:ext uri="{9D8B030D-6E8A-4147-A177-3AD203B41FA5}">
                      <a16:colId xmlns:a16="http://schemas.microsoft.com/office/drawing/2014/main" val="315775864"/>
                    </a:ext>
                  </a:extLst>
                </a:gridCol>
                <a:gridCol w="1184974">
                  <a:extLst>
                    <a:ext uri="{9D8B030D-6E8A-4147-A177-3AD203B41FA5}">
                      <a16:colId xmlns:a16="http://schemas.microsoft.com/office/drawing/2014/main" val="3071446127"/>
                    </a:ext>
                  </a:extLst>
                </a:gridCol>
                <a:gridCol w="1290637">
                  <a:extLst>
                    <a:ext uri="{9D8B030D-6E8A-4147-A177-3AD203B41FA5}">
                      <a16:colId xmlns:a16="http://schemas.microsoft.com/office/drawing/2014/main" val="598121762"/>
                    </a:ext>
                  </a:extLst>
                </a:gridCol>
                <a:gridCol w="1115822">
                  <a:extLst>
                    <a:ext uri="{9D8B030D-6E8A-4147-A177-3AD203B41FA5}">
                      <a16:colId xmlns:a16="http://schemas.microsoft.com/office/drawing/2014/main" val="897895645"/>
                    </a:ext>
                  </a:extLst>
                </a:gridCol>
              </a:tblGrid>
              <a:tr h="0">
                <a:tc>
                  <a:txBody>
                    <a:bodyPr/>
                    <a:lstStyle/>
                    <a:p>
                      <a:pPr algn="l" fontAlgn="b"/>
                      <a:r>
                        <a:rPr lang="en-US" sz="2000" b="1" i="0" u="none" strike="noStrike" dirty="0">
                          <a:solidFill>
                            <a:srgbClr val="000000"/>
                          </a:solidFill>
                          <a:effectLst/>
                          <a:latin typeface="Calibri" panose="020F0502020204030204" pitchFamily="34" charset="0"/>
                        </a:rPr>
                        <a:t>LBTESTCD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LBTEST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LBSCAT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LBORRES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LBORRESU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LBSTRESC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LBSTRESU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575719354"/>
                  </a:ext>
                </a:extLst>
              </a:tr>
              <a:tr h="0">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SI UNITS</a:t>
                      </a:r>
                      <a:endParaRPr lang="en-US" sz="20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6271782"/>
                  </a:ext>
                </a:extLst>
              </a:tr>
              <a:tr h="0">
                <a:tc>
                  <a:txBody>
                    <a:bodyPr/>
                    <a:lstStyle/>
                    <a:p>
                      <a:pPr algn="l" fontAlgn="b"/>
                      <a:r>
                        <a:rPr lang="en-US" sz="2000" b="0" i="0" u="none" strike="noStrike">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SI UNITS</a:t>
                      </a:r>
                      <a:endParaRPr lang="en-US" sz="20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887553"/>
                  </a:ext>
                </a:extLst>
              </a:tr>
              <a:tr h="0">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US CONVENTIONAL UNITS</a:t>
                      </a:r>
                      <a:endParaRPr lang="en-US" sz="20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err="1">
                          <a:solidFill>
                            <a:srgbClr val="000000"/>
                          </a:solidFill>
                          <a:effectLst/>
                          <a:latin typeface="Calibri" panose="020F0502020204030204" pitchFamily="34" charset="0"/>
                        </a:rPr>
                        <a:t>mEq</a:t>
                      </a:r>
                      <a:r>
                        <a:rPr lang="en-US" sz="2000" b="0" i="0" u="none" strike="noStrike" dirty="0">
                          <a:solidFill>
                            <a:srgbClr val="000000"/>
                          </a:solidFill>
                          <a:effectLst/>
                          <a:latin typeface="Calibri" panose="020F0502020204030204" pitchFamily="34" charset="0"/>
                        </a:rPr>
                        <a:t>/L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2018293"/>
                  </a:ext>
                </a:extLst>
              </a:tr>
              <a:tr h="0">
                <a:tc>
                  <a:txBody>
                    <a:bodyPr/>
                    <a:lstStyle/>
                    <a:p>
                      <a:pPr algn="l" fontAlgn="b"/>
                      <a:r>
                        <a:rPr lang="en-US" sz="2000" b="0" i="0" u="none" strike="noStrike">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US CONVENTIONAL UNITS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70.2702703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mg/dL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1401652"/>
                  </a:ext>
                </a:extLst>
              </a:tr>
            </a:tbl>
          </a:graphicData>
        </a:graphic>
      </p:graphicFrame>
      <p:sp>
        <p:nvSpPr>
          <p:cNvPr id="7" name="Rectangle: Rounded Corners 6">
            <a:extLst>
              <a:ext uri="{FF2B5EF4-FFF2-40B4-BE49-F238E27FC236}">
                <a16:creationId xmlns:a16="http://schemas.microsoft.com/office/drawing/2014/main" id="{6E7C6EC9-77AC-4D0B-878B-2D8BED431EF9}"/>
              </a:ext>
            </a:extLst>
          </p:cNvPr>
          <p:cNvSpPr/>
          <p:nvPr/>
        </p:nvSpPr>
        <p:spPr>
          <a:xfrm>
            <a:off x="2668555" y="2310607"/>
            <a:ext cx="2901821" cy="1813524"/>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11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26F1-553F-4ABA-92DB-A3BB06A09725}"/>
              </a:ext>
            </a:extLst>
          </p:cNvPr>
          <p:cNvSpPr>
            <a:spLocks noGrp="1"/>
          </p:cNvSpPr>
          <p:nvPr>
            <p:ph type="title"/>
          </p:nvPr>
        </p:nvSpPr>
        <p:spPr/>
        <p:txBody>
          <a:bodyPr/>
          <a:lstStyle/>
          <a:p>
            <a:r>
              <a:rPr lang="en-US" dirty="0"/>
              <a:t>Option 5: Represent Additional Units in Supplemental Variables / SUPPLB</a:t>
            </a:r>
          </a:p>
        </p:txBody>
      </p:sp>
      <p:sp>
        <p:nvSpPr>
          <p:cNvPr id="3" name="Content Placeholder 2">
            <a:extLst>
              <a:ext uri="{FF2B5EF4-FFF2-40B4-BE49-F238E27FC236}">
                <a16:creationId xmlns:a16="http://schemas.microsoft.com/office/drawing/2014/main" id="{4DC9EF7B-90C6-4B2C-B15D-6B19CCDAF756}"/>
              </a:ext>
            </a:extLst>
          </p:cNvPr>
          <p:cNvSpPr>
            <a:spLocks noGrp="1"/>
          </p:cNvSpPr>
          <p:nvPr>
            <p:ph idx="1"/>
          </p:nvPr>
        </p:nvSpPr>
        <p:spPr/>
        <p:txBody>
          <a:bodyPr>
            <a:normAutofit/>
          </a:bodyPr>
          <a:lstStyle/>
          <a:p>
            <a:r>
              <a:rPr lang="en-US" dirty="0"/>
              <a:t>The sponsor adds the US conventional units to SUPPLB</a:t>
            </a:r>
          </a:p>
          <a:p>
            <a:endParaRPr lang="en-US" dirty="0"/>
          </a:p>
        </p:txBody>
      </p:sp>
      <p:graphicFrame>
        <p:nvGraphicFramePr>
          <p:cNvPr id="4" name="Table 3">
            <a:extLst>
              <a:ext uri="{FF2B5EF4-FFF2-40B4-BE49-F238E27FC236}">
                <a16:creationId xmlns:a16="http://schemas.microsoft.com/office/drawing/2014/main" id="{8CC2B8E8-1AEB-4024-80C9-97882231DDC0}"/>
              </a:ext>
            </a:extLst>
          </p:cNvPr>
          <p:cNvGraphicFramePr>
            <a:graphicFrameLocks noGrp="1"/>
          </p:cNvGraphicFramePr>
          <p:nvPr>
            <p:extLst>
              <p:ext uri="{D42A27DB-BD31-4B8C-83A1-F6EECF244321}">
                <p14:modId xmlns:p14="http://schemas.microsoft.com/office/powerpoint/2010/main" val="2567435692"/>
              </p:ext>
            </p:extLst>
          </p:nvPr>
        </p:nvGraphicFramePr>
        <p:xfrm>
          <a:off x="0" y="4810166"/>
          <a:ext cx="12192000" cy="1950720"/>
        </p:xfrm>
        <a:graphic>
          <a:graphicData uri="http://schemas.openxmlformats.org/drawingml/2006/table">
            <a:tbl>
              <a:tblPr firstRow="1" bandRow="1">
                <a:tableStyleId>{5C22544A-7EE6-4342-B048-85BDC9FD1C3A}</a:tableStyleId>
              </a:tblPr>
              <a:tblGrid>
                <a:gridCol w="3093133">
                  <a:extLst>
                    <a:ext uri="{9D8B030D-6E8A-4147-A177-3AD203B41FA5}">
                      <a16:colId xmlns:a16="http://schemas.microsoft.com/office/drawing/2014/main" val="22024792"/>
                    </a:ext>
                  </a:extLst>
                </a:gridCol>
                <a:gridCol w="9098867">
                  <a:extLst>
                    <a:ext uri="{9D8B030D-6E8A-4147-A177-3AD203B41FA5}">
                      <a16:colId xmlns:a16="http://schemas.microsoft.com/office/drawing/2014/main" val="877598408"/>
                    </a:ext>
                  </a:extLst>
                </a:gridCol>
              </a:tblGrid>
              <a:tr h="0">
                <a:tc>
                  <a:txBody>
                    <a:bodyPr/>
                    <a:lstStyle/>
                    <a:p>
                      <a:r>
                        <a:rPr lang="en-US" sz="2200" dirty="0"/>
                        <a:t>Pros</a:t>
                      </a:r>
                    </a:p>
                  </a:txBody>
                  <a:tcPr/>
                </a:tc>
                <a:tc>
                  <a:txBody>
                    <a:bodyPr/>
                    <a:lstStyle/>
                    <a:p>
                      <a:r>
                        <a:rPr lang="en-US" sz="2200" dirty="0"/>
                        <a:t>Cons</a:t>
                      </a:r>
                    </a:p>
                  </a:txBody>
                  <a:tcPr/>
                </a:tc>
                <a:extLst>
                  <a:ext uri="{0D108BD9-81ED-4DB2-BD59-A6C34878D82A}">
                    <a16:rowId xmlns:a16="http://schemas.microsoft.com/office/drawing/2014/main" val="398502136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Within the current SDTM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Same as option 2</a:t>
                      </a:r>
                    </a:p>
                  </a:txBody>
                  <a:tcPr/>
                </a:tc>
                <a:extLst>
                  <a:ext uri="{0D108BD9-81ED-4DB2-BD59-A6C34878D82A}">
                    <a16:rowId xmlns:a16="http://schemas.microsoft.com/office/drawing/2014/main" val="1080058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Would create large SUPPLB including US conventional units version of LBSTRESC, LBSTRESN, LBSTRESU, LBSTNRLO, LBSTNRHI, LBSTNRC, LBSTREFC, LBSTREFN</a:t>
                      </a:r>
                    </a:p>
                  </a:txBody>
                  <a:tcPr/>
                </a:tc>
                <a:extLst>
                  <a:ext uri="{0D108BD9-81ED-4DB2-BD59-A6C34878D82A}">
                    <a16:rowId xmlns:a16="http://schemas.microsoft.com/office/drawing/2014/main" val="2506557130"/>
                  </a:ext>
                </a:extLst>
              </a:tr>
            </a:tbl>
          </a:graphicData>
        </a:graphic>
      </p:graphicFrame>
      <p:graphicFrame>
        <p:nvGraphicFramePr>
          <p:cNvPr id="8" name="Table 7">
            <a:extLst>
              <a:ext uri="{FF2B5EF4-FFF2-40B4-BE49-F238E27FC236}">
                <a16:creationId xmlns:a16="http://schemas.microsoft.com/office/drawing/2014/main" id="{13AA6ED1-C337-4ED2-9FCB-FE379B44BDB8}"/>
              </a:ext>
            </a:extLst>
          </p:cNvPr>
          <p:cNvGraphicFramePr>
            <a:graphicFrameLocks noGrp="1"/>
          </p:cNvGraphicFramePr>
          <p:nvPr>
            <p:extLst>
              <p:ext uri="{D42A27DB-BD31-4B8C-83A1-F6EECF244321}">
                <p14:modId xmlns:p14="http://schemas.microsoft.com/office/powerpoint/2010/main" val="2049026922"/>
              </p:ext>
            </p:extLst>
          </p:nvPr>
        </p:nvGraphicFramePr>
        <p:xfrm>
          <a:off x="1181100" y="2217738"/>
          <a:ext cx="6854508" cy="933450"/>
        </p:xfrm>
        <a:graphic>
          <a:graphicData uri="http://schemas.openxmlformats.org/drawingml/2006/table">
            <a:tbl>
              <a:tblPr/>
              <a:tblGrid>
                <a:gridCol w="1126871">
                  <a:extLst>
                    <a:ext uri="{9D8B030D-6E8A-4147-A177-3AD203B41FA5}">
                      <a16:colId xmlns:a16="http://schemas.microsoft.com/office/drawing/2014/main" val="1970150007"/>
                    </a:ext>
                  </a:extLst>
                </a:gridCol>
                <a:gridCol w="888492">
                  <a:extLst>
                    <a:ext uri="{9D8B030D-6E8A-4147-A177-3AD203B41FA5}">
                      <a16:colId xmlns:a16="http://schemas.microsoft.com/office/drawing/2014/main" val="1412311673"/>
                    </a:ext>
                  </a:extLst>
                </a:gridCol>
                <a:gridCol w="1051624">
                  <a:extLst>
                    <a:ext uri="{9D8B030D-6E8A-4147-A177-3AD203B41FA5}">
                      <a16:colId xmlns:a16="http://schemas.microsoft.com/office/drawing/2014/main" val="3298383902"/>
                    </a:ext>
                  </a:extLst>
                </a:gridCol>
                <a:gridCol w="1216724">
                  <a:extLst>
                    <a:ext uri="{9D8B030D-6E8A-4147-A177-3AD203B41FA5}">
                      <a16:colId xmlns:a16="http://schemas.microsoft.com/office/drawing/2014/main" val="322702961"/>
                    </a:ext>
                  </a:extLst>
                </a:gridCol>
                <a:gridCol w="1290637">
                  <a:extLst>
                    <a:ext uri="{9D8B030D-6E8A-4147-A177-3AD203B41FA5}">
                      <a16:colId xmlns:a16="http://schemas.microsoft.com/office/drawing/2014/main" val="899853674"/>
                    </a:ext>
                  </a:extLst>
                </a:gridCol>
                <a:gridCol w="1280160">
                  <a:extLst>
                    <a:ext uri="{9D8B030D-6E8A-4147-A177-3AD203B41FA5}">
                      <a16:colId xmlns:a16="http://schemas.microsoft.com/office/drawing/2014/main" val="3929007147"/>
                    </a:ext>
                  </a:extLst>
                </a:gridCol>
              </a:tblGrid>
              <a:tr h="0">
                <a:tc>
                  <a:txBody>
                    <a:bodyPr/>
                    <a:lstStyle/>
                    <a:p>
                      <a:pPr algn="l" fontAlgn="b"/>
                      <a:r>
                        <a:rPr lang="en-US" sz="2000" b="1" i="0" u="none" strike="noStrike" dirty="0">
                          <a:solidFill>
                            <a:srgbClr val="000000"/>
                          </a:solidFill>
                          <a:effectLst/>
                          <a:latin typeface="Calibri" panose="020F0502020204030204" pitchFamily="34" charset="0"/>
                        </a:rPr>
                        <a:t>LBTESTCD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LBTEST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LBORRES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LBORRESU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LBSTRESC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LBSTRESU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182947486"/>
                  </a:ext>
                </a:extLst>
              </a:tr>
              <a:tr h="0">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0610526"/>
                  </a:ext>
                </a:extLst>
              </a:tr>
              <a:tr h="284430">
                <a:tc>
                  <a:txBody>
                    <a:bodyPr/>
                    <a:lstStyle/>
                    <a:p>
                      <a:pPr algn="l" fontAlgn="b"/>
                      <a:r>
                        <a:rPr lang="en-US" sz="2000" b="0" i="0" u="none" strike="noStrike" dirty="0">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3347759"/>
                  </a:ext>
                </a:extLst>
              </a:tr>
            </a:tbl>
          </a:graphicData>
        </a:graphic>
      </p:graphicFrame>
      <p:graphicFrame>
        <p:nvGraphicFramePr>
          <p:cNvPr id="7" name="Table 6">
            <a:extLst>
              <a:ext uri="{FF2B5EF4-FFF2-40B4-BE49-F238E27FC236}">
                <a16:creationId xmlns:a16="http://schemas.microsoft.com/office/drawing/2014/main" id="{3EF36C3E-C793-4607-8498-EDEF5FB5E5BD}"/>
              </a:ext>
            </a:extLst>
          </p:cNvPr>
          <p:cNvGraphicFramePr>
            <a:graphicFrameLocks noGrp="1"/>
          </p:cNvGraphicFramePr>
          <p:nvPr>
            <p:extLst>
              <p:ext uri="{D42A27DB-BD31-4B8C-83A1-F6EECF244321}">
                <p14:modId xmlns:p14="http://schemas.microsoft.com/office/powerpoint/2010/main" val="2660589229"/>
              </p:ext>
            </p:extLst>
          </p:nvPr>
        </p:nvGraphicFramePr>
        <p:xfrm>
          <a:off x="1181100" y="3321844"/>
          <a:ext cx="7998080" cy="1358900"/>
        </p:xfrm>
        <a:graphic>
          <a:graphicData uri="http://schemas.openxmlformats.org/drawingml/2006/table">
            <a:tbl>
              <a:tblPr/>
              <a:tblGrid>
                <a:gridCol w="728853">
                  <a:extLst>
                    <a:ext uri="{9D8B030D-6E8A-4147-A177-3AD203B41FA5}">
                      <a16:colId xmlns:a16="http://schemas.microsoft.com/office/drawing/2014/main" val="2177009620"/>
                    </a:ext>
                  </a:extLst>
                </a:gridCol>
                <a:gridCol w="1124966">
                  <a:extLst>
                    <a:ext uri="{9D8B030D-6E8A-4147-A177-3AD203B41FA5}">
                      <a16:colId xmlns:a16="http://schemas.microsoft.com/office/drawing/2014/main" val="1401661702"/>
                    </a:ext>
                  </a:extLst>
                </a:gridCol>
                <a:gridCol w="1133158">
                  <a:extLst>
                    <a:ext uri="{9D8B030D-6E8A-4147-A177-3AD203B41FA5}">
                      <a16:colId xmlns:a16="http://schemas.microsoft.com/office/drawing/2014/main" val="1548190227"/>
                    </a:ext>
                  </a:extLst>
                </a:gridCol>
                <a:gridCol w="4250563">
                  <a:extLst>
                    <a:ext uri="{9D8B030D-6E8A-4147-A177-3AD203B41FA5}">
                      <a16:colId xmlns:a16="http://schemas.microsoft.com/office/drawing/2014/main" val="3030892929"/>
                    </a:ext>
                  </a:extLst>
                </a:gridCol>
                <a:gridCol w="760540">
                  <a:extLst>
                    <a:ext uri="{9D8B030D-6E8A-4147-A177-3AD203B41FA5}">
                      <a16:colId xmlns:a16="http://schemas.microsoft.com/office/drawing/2014/main" val="2495784464"/>
                    </a:ext>
                  </a:extLst>
                </a:gridCol>
              </a:tblGrid>
              <a:tr h="184150">
                <a:tc>
                  <a:txBody>
                    <a:bodyPr/>
                    <a:lstStyle/>
                    <a:p>
                      <a:pPr algn="l" fontAlgn="b"/>
                      <a:r>
                        <a:rPr lang="en-US" sz="2000" b="1" i="0" u="none" strike="noStrike" dirty="0">
                          <a:solidFill>
                            <a:srgbClr val="000000"/>
                          </a:solidFill>
                          <a:effectLst/>
                          <a:latin typeface="Calibri" panose="020F0502020204030204" pitchFamily="34" charset="0"/>
                        </a:rPr>
                        <a:t>IDVAR</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IDVARVAL</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QNAM</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QLABEL</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QVAL</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extLst>
                  <a:ext uri="{0D108BD9-81ED-4DB2-BD59-A6C34878D82A}">
                    <a16:rowId xmlns:a16="http://schemas.microsoft.com/office/drawing/2014/main" val="3459329786"/>
                  </a:ext>
                </a:extLst>
              </a:tr>
              <a:tr h="368300">
                <a:tc>
                  <a:txBody>
                    <a:bodyPr/>
                    <a:lstStyle/>
                    <a:p>
                      <a:pPr algn="l" fontAlgn="b"/>
                      <a:r>
                        <a:rPr lang="en-US" sz="2000" b="0" i="0" u="none" strike="noStrike" dirty="0">
                          <a:solidFill>
                            <a:srgbClr val="000000"/>
                          </a:solidFill>
                          <a:effectLst/>
                          <a:latin typeface="Calibri" panose="020F0502020204030204" pitchFamily="34" charset="0"/>
                        </a:rPr>
                        <a:t>LBSEQ</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1</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LBSTRSCU</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Char Result in US Conventional Units</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8816662"/>
                  </a:ext>
                </a:extLst>
              </a:tr>
              <a:tr h="368300">
                <a:tc>
                  <a:txBody>
                    <a:bodyPr/>
                    <a:lstStyle/>
                    <a:p>
                      <a:pPr algn="l" fontAlgn="b"/>
                      <a:r>
                        <a:rPr lang="en-US" sz="2000" b="0" i="0" u="none" strike="noStrike">
                          <a:solidFill>
                            <a:srgbClr val="000000"/>
                          </a:solidFill>
                          <a:effectLst/>
                          <a:latin typeface="Calibri" panose="020F0502020204030204" pitchFamily="34" charset="0"/>
                        </a:rPr>
                        <a:t>LBSEQ</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1</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LBSTRSNU</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Numeric Result in US Conventional Units</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843115"/>
                  </a:ext>
                </a:extLst>
              </a:tr>
              <a:tr h="184150">
                <a:tc>
                  <a:txBody>
                    <a:bodyPr/>
                    <a:lstStyle/>
                    <a:p>
                      <a:pPr algn="l" fontAlgn="b"/>
                      <a:r>
                        <a:rPr lang="en-US" sz="2000" b="0" i="0" u="none" strike="noStrike">
                          <a:solidFill>
                            <a:srgbClr val="000000"/>
                          </a:solidFill>
                          <a:effectLst/>
                          <a:latin typeface="Calibri" panose="020F0502020204030204" pitchFamily="34" charset="0"/>
                        </a:rPr>
                        <a:t>LBSEQ</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1</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LBSTRSUU</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US Conventional Units</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000" b="0" i="0" u="none" strike="noStrike" dirty="0" err="1">
                          <a:solidFill>
                            <a:srgbClr val="000000"/>
                          </a:solidFill>
                          <a:effectLst/>
                          <a:latin typeface="Calibri" panose="020F0502020204030204" pitchFamily="34" charset="0"/>
                        </a:rPr>
                        <a:t>mEq</a:t>
                      </a:r>
                      <a:r>
                        <a:rPr lang="en-US" sz="2000" b="0" i="0" u="none" strike="noStrike" dirty="0">
                          <a:solidFill>
                            <a:srgbClr val="000000"/>
                          </a:solidFill>
                          <a:effectLst/>
                          <a:latin typeface="Calibri" panose="020F0502020204030204" pitchFamily="34" charset="0"/>
                        </a:rPr>
                        <a:t>/L</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1240129"/>
                  </a:ext>
                </a:extLst>
              </a:tr>
            </a:tbl>
          </a:graphicData>
        </a:graphic>
      </p:graphicFrame>
    </p:spTree>
    <p:extLst>
      <p:ext uri="{BB962C8B-B14F-4D97-AF65-F5344CB8AC3E}">
        <p14:creationId xmlns:p14="http://schemas.microsoft.com/office/powerpoint/2010/main" val="2272029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26F1-553F-4ABA-92DB-A3BB06A09725}"/>
              </a:ext>
            </a:extLst>
          </p:cNvPr>
          <p:cNvSpPr>
            <a:spLocks noGrp="1"/>
          </p:cNvSpPr>
          <p:nvPr>
            <p:ph type="title"/>
          </p:nvPr>
        </p:nvSpPr>
        <p:spPr>
          <a:xfrm>
            <a:off x="838200" y="365125"/>
            <a:ext cx="10271949" cy="1325563"/>
          </a:xfrm>
        </p:spPr>
        <p:txBody>
          <a:bodyPr/>
          <a:lstStyle/>
          <a:p>
            <a:r>
              <a:rPr lang="en-US" dirty="0"/>
              <a:t>Option 6: Additional Variable to Indicate Unit Type</a:t>
            </a:r>
          </a:p>
        </p:txBody>
      </p:sp>
      <p:sp>
        <p:nvSpPr>
          <p:cNvPr id="3" name="Content Placeholder 2">
            <a:extLst>
              <a:ext uri="{FF2B5EF4-FFF2-40B4-BE49-F238E27FC236}">
                <a16:creationId xmlns:a16="http://schemas.microsoft.com/office/drawing/2014/main" id="{4DC9EF7B-90C6-4B2C-B15D-6B19CCDAF756}"/>
              </a:ext>
            </a:extLst>
          </p:cNvPr>
          <p:cNvSpPr>
            <a:spLocks noGrp="1"/>
          </p:cNvSpPr>
          <p:nvPr>
            <p:ph idx="1"/>
          </p:nvPr>
        </p:nvSpPr>
        <p:spPr/>
        <p:txBody>
          <a:bodyPr>
            <a:normAutofit/>
          </a:bodyPr>
          <a:lstStyle/>
          <a:p>
            <a:r>
              <a:rPr lang="en-US" dirty="0"/>
              <a:t>New variable added to LB/Findings domains to show which  type of unit is used e.g. LBSTRSUT (Standard Unit Type)</a:t>
            </a:r>
          </a:p>
          <a:p>
            <a:endParaRPr lang="en-US" dirty="0"/>
          </a:p>
          <a:p>
            <a:endParaRPr lang="en-US" dirty="0"/>
          </a:p>
        </p:txBody>
      </p:sp>
      <p:graphicFrame>
        <p:nvGraphicFramePr>
          <p:cNvPr id="4" name="Table 3">
            <a:extLst>
              <a:ext uri="{FF2B5EF4-FFF2-40B4-BE49-F238E27FC236}">
                <a16:creationId xmlns:a16="http://schemas.microsoft.com/office/drawing/2014/main" id="{8CC2B8E8-1AEB-4024-80C9-97882231DDC0}"/>
              </a:ext>
            </a:extLst>
          </p:cNvPr>
          <p:cNvGraphicFramePr>
            <a:graphicFrameLocks noGrp="1"/>
          </p:cNvGraphicFramePr>
          <p:nvPr>
            <p:extLst>
              <p:ext uri="{D42A27DB-BD31-4B8C-83A1-F6EECF244321}">
                <p14:modId xmlns:p14="http://schemas.microsoft.com/office/powerpoint/2010/main" val="607072924"/>
              </p:ext>
            </p:extLst>
          </p:nvPr>
        </p:nvGraphicFramePr>
        <p:xfrm>
          <a:off x="838200" y="4409440"/>
          <a:ext cx="9649652" cy="1950720"/>
        </p:xfrm>
        <a:graphic>
          <a:graphicData uri="http://schemas.openxmlformats.org/drawingml/2006/table">
            <a:tbl>
              <a:tblPr firstRow="1" bandRow="1">
                <a:tableStyleId>{5C22544A-7EE6-4342-B048-85BDC9FD1C3A}</a:tableStyleId>
              </a:tblPr>
              <a:tblGrid>
                <a:gridCol w="4838511">
                  <a:extLst>
                    <a:ext uri="{9D8B030D-6E8A-4147-A177-3AD203B41FA5}">
                      <a16:colId xmlns:a16="http://schemas.microsoft.com/office/drawing/2014/main" val="22024792"/>
                    </a:ext>
                  </a:extLst>
                </a:gridCol>
                <a:gridCol w="4811141">
                  <a:extLst>
                    <a:ext uri="{9D8B030D-6E8A-4147-A177-3AD203B41FA5}">
                      <a16:colId xmlns:a16="http://schemas.microsoft.com/office/drawing/2014/main" val="877598408"/>
                    </a:ext>
                  </a:extLst>
                </a:gridCol>
              </a:tblGrid>
              <a:tr h="417939">
                <a:tc>
                  <a:txBody>
                    <a:bodyPr/>
                    <a:lstStyle/>
                    <a:p>
                      <a:r>
                        <a:rPr lang="en-US" sz="2200" dirty="0"/>
                        <a:t>Pros</a:t>
                      </a:r>
                    </a:p>
                  </a:txBody>
                  <a:tcPr/>
                </a:tc>
                <a:tc>
                  <a:txBody>
                    <a:bodyPr/>
                    <a:lstStyle/>
                    <a:p>
                      <a:r>
                        <a:rPr lang="en-US" sz="2200" dirty="0"/>
                        <a:t>Cons </a:t>
                      </a:r>
                    </a:p>
                  </a:txBody>
                  <a:tcPr/>
                </a:tc>
                <a:extLst>
                  <a:ext uri="{0D108BD9-81ED-4DB2-BD59-A6C34878D82A}">
                    <a16:rowId xmlns:a16="http://schemas.microsoft.com/office/drawing/2014/main" val="3985021368"/>
                  </a:ext>
                </a:extLst>
              </a:tr>
              <a:tr h="168714">
                <a:tc>
                  <a:txBody>
                    <a:bodyPr/>
                    <a:lstStyle/>
                    <a:p>
                      <a:r>
                        <a:rPr lang="en-US" sz="2200" dirty="0"/>
                        <a:t>Allows for additional unit types (e.g. SI units, US conventional or other)</a:t>
                      </a:r>
                    </a:p>
                    <a:p>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Similar to option 4</a:t>
                      </a:r>
                    </a:p>
                  </a:txBody>
                  <a:tcPr/>
                </a:tc>
                <a:extLst>
                  <a:ext uri="{0D108BD9-81ED-4DB2-BD59-A6C34878D82A}">
                    <a16:rowId xmlns:a16="http://schemas.microsoft.com/office/drawing/2014/main" val="1080058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Requires an update to the current SDTM</a:t>
                      </a:r>
                    </a:p>
                  </a:txBody>
                  <a:tcPr/>
                </a:tc>
                <a:extLst>
                  <a:ext uri="{0D108BD9-81ED-4DB2-BD59-A6C34878D82A}">
                    <a16:rowId xmlns:a16="http://schemas.microsoft.com/office/drawing/2014/main" val="4060851738"/>
                  </a:ext>
                </a:extLst>
              </a:tr>
            </a:tbl>
          </a:graphicData>
        </a:graphic>
      </p:graphicFrame>
      <p:graphicFrame>
        <p:nvGraphicFramePr>
          <p:cNvPr id="7" name="Table 6">
            <a:extLst>
              <a:ext uri="{FF2B5EF4-FFF2-40B4-BE49-F238E27FC236}">
                <a16:creationId xmlns:a16="http://schemas.microsoft.com/office/drawing/2014/main" id="{33D1899B-A890-4743-AF83-8067219BDB68}"/>
              </a:ext>
            </a:extLst>
          </p:cNvPr>
          <p:cNvGraphicFramePr>
            <a:graphicFrameLocks noGrp="1"/>
          </p:cNvGraphicFramePr>
          <p:nvPr>
            <p:extLst>
              <p:ext uri="{D42A27DB-BD31-4B8C-83A1-F6EECF244321}">
                <p14:modId xmlns:p14="http://schemas.microsoft.com/office/powerpoint/2010/main" val="365858070"/>
              </p:ext>
            </p:extLst>
          </p:nvPr>
        </p:nvGraphicFramePr>
        <p:xfrm>
          <a:off x="838200" y="2686368"/>
          <a:ext cx="8670736" cy="1555750"/>
        </p:xfrm>
        <a:graphic>
          <a:graphicData uri="http://schemas.openxmlformats.org/drawingml/2006/table">
            <a:tbl>
              <a:tblPr/>
              <a:tblGrid>
                <a:gridCol w="1095121">
                  <a:extLst>
                    <a:ext uri="{9D8B030D-6E8A-4147-A177-3AD203B41FA5}">
                      <a16:colId xmlns:a16="http://schemas.microsoft.com/office/drawing/2014/main" val="3647018199"/>
                    </a:ext>
                  </a:extLst>
                </a:gridCol>
                <a:gridCol w="888492">
                  <a:extLst>
                    <a:ext uri="{9D8B030D-6E8A-4147-A177-3AD203B41FA5}">
                      <a16:colId xmlns:a16="http://schemas.microsoft.com/office/drawing/2014/main" val="41478607"/>
                    </a:ext>
                  </a:extLst>
                </a:gridCol>
                <a:gridCol w="1019874">
                  <a:extLst>
                    <a:ext uri="{9D8B030D-6E8A-4147-A177-3AD203B41FA5}">
                      <a16:colId xmlns:a16="http://schemas.microsoft.com/office/drawing/2014/main" val="3864500929"/>
                    </a:ext>
                  </a:extLst>
                </a:gridCol>
                <a:gridCol w="1184974">
                  <a:extLst>
                    <a:ext uri="{9D8B030D-6E8A-4147-A177-3AD203B41FA5}">
                      <a16:colId xmlns:a16="http://schemas.microsoft.com/office/drawing/2014/main" val="2375600371"/>
                    </a:ext>
                  </a:extLst>
                </a:gridCol>
                <a:gridCol w="1290637">
                  <a:extLst>
                    <a:ext uri="{9D8B030D-6E8A-4147-A177-3AD203B41FA5}">
                      <a16:colId xmlns:a16="http://schemas.microsoft.com/office/drawing/2014/main" val="1543520705"/>
                    </a:ext>
                  </a:extLst>
                </a:gridCol>
                <a:gridCol w="1114235">
                  <a:extLst>
                    <a:ext uri="{9D8B030D-6E8A-4147-A177-3AD203B41FA5}">
                      <a16:colId xmlns:a16="http://schemas.microsoft.com/office/drawing/2014/main" val="2682797269"/>
                    </a:ext>
                  </a:extLst>
                </a:gridCol>
                <a:gridCol w="2077403">
                  <a:extLst>
                    <a:ext uri="{9D8B030D-6E8A-4147-A177-3AD203B41FA5}">
                      <a16:colId xmlns:a16="http://schemas.microsoft.com/office/drawing/2014/main" val="3460084491"/>
                    </a:ext>
                  </a:extLst>
                </a:gridCol>
              </a:tblGrid>
              <a:tr h="0">
                <a:tc>
                  <a:txBody>
                    <a:bodyPr/>
                    <a:lstStyle/>
                    <a:p>
                      <a:pPr algn="l" fontAlgn="b"/>
                      <a:r>
                        <a:rPr lang="en-US" sz="2000" b="1" i="0" u="none" strike="noStrike" dirty="0">
                          <a:solidFill>
                            <a:srgbClr val="000000"/>
                          </a:solidFill>
                          <a:effectLst/>
                          <a:latin typeface="Calibri" panose="020F0502020204030204" pitchFamily="34" charset="0"/>
                        </a:rPr>
                        <a:t>LBTESTCD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a:solidFill>
                            <a:srgbClr val="000000"/>
                          </a:solidFill>
                          <a:effectLst/>
                          <a:latin typeface="Calibri" panose="020F0502020204030204" pitchFamily="34" charset="0"/>
                        </a:rPr>
                        <a:t>LBTEST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LBORRES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LBORRESU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LBSTRESC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LBSTRESU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2000" b="1" i="0" u="none" strike="noStrike" dirty="0">
                          <a:solidFill>
                            <a:srgbClr val="000000"/>
                          </a:solidFill>
                          <a:effectLst/>
                          <a:latin typeface="Calibri" panose="020F0502020204030204" pitchFamily="34" charset="0"/>
                        </a:rPr>
                        <a:t>LBSTRSUT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3586885727"/>
                  </a:ext>
                </a:extLst>
              </a:tr>
              <a:tr h="0">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SI</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624438"/>
                  </a:ext>
                </a:extLst>
              </a:tr>
              <a:tr h="0">
                <a:tc>
                  <a:txBody>
                    <a:bodyPr/>
                    <a:lstStyle/>
                    <a:p>
                      <a:pPr algn="l" fontAlgn="b"/>
                      <a:r>
                        <a:rPr lang="en-US" sz="2000" b="0" i="0" u="none" strike="noStrike">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SI</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01071"/>
                  </a:ext>
                </a:extLst>
              </a:tr>
              <a:tr h="0">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Sodium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err="1">
                          <a:solidFill>
                            <a:srgbClr val="000000"/>
                          </a:solidFill>
                          <a:effectLst/>
                          <a:latin typeface="Calibri" panose="020F0502020204030204" pitchFamily="34" charset="0"/>
                        </a:rPr>
                        <a:t>mEq</a:t>
                      </a:r>
                      <a:r>
                        <a:rPr lang="en-US" sz="2000" b="0" i="0" u="none" strike="noStrike" dirty="0">
                          <a:solidFill>
                            <a:srgbClr val="000000"/>
                          </a:solidFill>
                          <a:effectLst/>
                          <a:latin typeface="Calibri" panose="020F0502020204030204" pitchFamily="34" charset="0"/>
                        </a:rPr>
                        <a:t>/L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US CONVENTIONAL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9038147"/>
                  </a:ext>
                </a:extLst>
              </a:tr>
              <a:tr h="0">
                <a:tc>
                  <a:txBody>
                    <a:bodyPr/>
                    <a:lstStyle/>
                    <a:p>
                      <a:pPr algn="l" fontAlgn="b"/>
                      <a:r>
                        <a:rPr lang="en-US" sz="2000" b="0" i="0" u="none" strike="noStrike">
                          <a:solidFill>
                            <a:srgbClr val="000000"/>
                          </a:solidFill>
                          <a:effectLst/>
                          <a:latin typeface="Calibri" panose="020F0502020204030204" pitchFamily="34" charset="0"/>
                        </a:rPr>
                        <a:t>GLUC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Glucose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mmol/L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70.2702703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mg/dL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US CONVENTIONAL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4886308"/>
                  </a:ext>
                </a:extLst>
              </a:tr>
            </a:tbl>
          </a:graphicData>
        </a:graphic>
      </p:graphicFrame>
      <p:sp>
        <p:nvSpPr>
          <p:cNvPr id="6" name="Rectangle: Rounded Corners 5">
            <a:extLst>
              <a:ext uri="{FF2B5EF4-FFF2-40B4-BE49-F238E27FC236}">
                <a16:creationId xmlns:a16="http://schemas.microsoft.com/office/drawing/2014/main" id="{73F96F0C-AD9B-4DAE-85C4-EF7A3DF85D0F}"/>
              </a:ext>
            </a:extLst>
          </p:cNvPr>
          <p:cNvSpPr/>
          <p:nvPr/>
        </p:nvSpPr>
        <p:spPr>
          <a:xfrm>
            <a:off x="7352521" y="2618259"/>
            <a:ext cx="2248678" cy="179118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89866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2545</Words>
  <Application>Microsoft Office PowerPoint</Application>
  <PresentationFormat>Widescreen</PresentationFormat>
  <Paragraphs>579</Paragraphs>
  <Slides>27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Calibri Light (Headings)</vt:lpstr>
      <vt:lpstr>Times New Roman</vt:lpstr>
      <vt:lpstr>Office Theme</vt:lpstr>
      <vt:lpstr>Multiple Lab Units Representation</vt:lpstr>
      <vt:lpstr>Problem Statement</vt:lpstr>
      <vt:lpstr>PowerPoint Presentation</vt:lpstr>
      <vt:lpstr>Option 1: FDA Manages Multiple Units Representation In-House </vt:lpstr>
      <vt:lpstr>Option 2: Sponsor Submits Two LB Like Datasets </vt:lpstr>
      <vt:lpstr>Option 3: Sponsor Submits One LB Dataset with SI and US Conventional Units as Requested</vt:lpstr>
      <vt:lpstr>Option 4: Sponsor Uses LBSCAT to Group the Different Unit Types</vt:lpstr>
      <vt:lpstr>Option 5: Represent Additional Units in Supplemental Variables / SUPPLB</vt:lpstr>
      <vt:lpstr>Option 6: Additional Variable to Indicate Unit Type</vt:lpstr>
      <vt:lpstr>Option 7: Add Result Variables for SI and US Conventional Units similar to LBSTRESC/N etc.</vt:lpstr>
      <vt:lpstr>Option 8: New LB Domain (LC as Collected, LR as Represented)</vt:lpstr>
      <vt:lpstr>Option 9: LAB Model</vt:lpstr>
      <vt:lpstr>Option 9: LAB Model Base Result Variables</vt:lpstr>
      <vt:lpstr>PowerPoint Presentation</vt:lpstr>
      <vt:lpstr>Lab Units Considerations </vt:lpstr>
      <vt:lpstr>Laboratory Data Process</vt:lpstr>
      <vt:lpstr>Consideration 1: Define-XML</vt:lpstr>
      <vt:lpstr>Consideration 2: PhUSE Lab Units Test Unit Plan</vt:lpstr>
      <vt:lpstr>Consideration 3: Unified Code for Units of Measure (UCUM) </vt:lpstr>
      <vt:lpstr>Consideration 4: CDISC/Lab Consortium/Other -  Lab Units Conversion Team</vt:lpstr>
      <vt:lpstr>Open Questions </vt:lpstr>
      <vt:lpstr>Table of Options   </vt:lpstr>
      <vt:lpstr>Table of Considerations</vt:lpstr>
      <vt:lpstr>Project Drivers</vt:lpstr>
      <vt:lpstr>Team Members </vt:lpstr>
      <vt:lpstr>Actions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Units Representation</dc:title>
  <dc:creator>Eanna Kiely</dc:creator>
  <cp:lastModifiedBy>Eanna Kiely</cp:lastModifiedBy>
  <cp:revision>135</cp:revision>
  <dcterms:created xsi:type="dcterms:W3CDTF">2019-02-11T09:24:30Z</dcterms:created>
  <dcterms:modified xsi:type="dcterms:W3CDTF">2019-03-04T13:57:53Z</dcterms:modified>
</cp:coreProperties>
</file>