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261" r:id="rId4"/>
    <p:sldId id="262" r:id="rId5"/>
    <p:sldId id="290" r:id="rId6"/>
    <p:sldId id="270" r:id="rId7"/>
    <p:sldId id="277" r:id="rId8"/>
    <p:sldId id="271" r:id="rId9"/>
    <p:sldId id="280" r:id="rId10"/>
    <p:sldId id="284" r:id="rId11"/>
    <p:sldId id="266" r:id="rId12"/>
    <p:sldId id="260" r:id="rId13"/>
    <p:sldId id="282" r:id="rId14"/>
    <p:sldId id="281" r:id="rId15"/>
    <p:sldId id="279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6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365" autoAdjust="0"/>
    <p:restoredTop sz="96274" autoAdjust="0"/>
  </p:normalViewPr>
  <p:slideViewPr>
    <p:cSldViewPr snapToGrid="0" showGuides="1">
      <p:cViewPr varScale="1">
        <p:scale>
          <a:sx n="103" d="100"/>
          <a:sy n="103" d="100"/>
        </p:scale>
        <p:origin x="114" y="294"/>
      </p:cViewPr>
      <p:guideLst>
        <p:guide orient="horz" pos="2136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EAE7FF-9183-4691-B96E-9D3807D32CC4}" type="datetimeFigureOut">
              <a:rPr lang="en-US" smtClean="0"/>
              <a:t>13-Feb-19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198A41-2144-48DD-84B4-899342BD46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96024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198A41-2144-48DD-84B4-899342BD4684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24046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5EC0EE-4492-4470-8B2D-AF304F7465F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B1A60DE-AB83-4734-89D9-A44BFADA4DD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1F81C9-7CB6-473B-B156-BFFF9454A8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6B222-AD32-4F02-9C93-B0D40CF873E3}" type="datetimeFigureOut">
              <a:rPr lang="en-US" smtClean="0"/>
              <a:t>13-Feb-19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6B0167-45DF-4725-89FA-22713D0EA3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6E1D60-D27B-4EAD-A3CA-5999C57B91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652384-BC51-4D8D-9ED5-B6BD702A60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60276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2A177A-94A1-4363-8671-FFD10792F5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60C7D29-70D8-4CED-83A1-2F649B7FF04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867056-D140-459A-89E2-CFE78A4FA1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6B222-AD32-4F02-9C93-B0D40CF873E3}" type="datetimeFigureOut">
              <a:rPr lang="en-US" smtClean="0"/>
              <a:t>13-Feb-19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47877E-F926-4727-8B48-6347950F37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E93944-E0D2-46B3-BBF2-36D79E85C4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652384-BC51-4D8D-9ED5-B6BD702A60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762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B35D02F-A484-45B5-8AC3-FCA49B29C61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E9B6D2A-6067-4C01-8BED-FD0AF14AA62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E5655F-D8EA-4457-882A-8D7C803B94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6B222-AD32-4F02-9C93-B0D40CF873E3}" type="datetimeFigureOut">
              <a:rPr lang="en-US" smtClean="0"/>
              <a:t>13-Feb-19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200D83-AD74-415A-B5F8-A3D0AC88AD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D81F0D-6071-433F-BDF8-E1F7512809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652384-BC51-4D8D-9ED5-B6BD702A60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90821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C51C9A-6375-44EA-B199-13250CF0E6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37420D-CCD4-4FB5-A46A-E13E4742689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D4BC49-3CCA-4B5C-A6EF-52B023A8B4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6B222-AD32-4F02-9C93-B0D40CF873E3}" type="datetimeFigureOut">
              <a:rPr lang="en-US" smtClean="0"/>
              <a:t>13-Feb-19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814DEC-3396-4441-8B98-306CBF7E9D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8F10E4-8CE6-46C4-9977-1334332060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652384-BC51-4D8D-9ED5-B6BD702A60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3035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01FBF1-C2AA-443A-A562-12D1CC75A4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6B4CE1A-2CB1-4222-BFB9-6A696D9861C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1E9FB5-C30D-40C0-9B28-7D416D4C71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6B222-AD32-4F02-9C93-B0D40CF873E3}" type="datetimeFigureOut">
              <a:rPr lang="en-US" smtClean="0"/>
              <a:t>13-Feb-19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5E8C36-78A7-4326-BAB5-E43280A2D4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F37E02-A238-482B-AAEE-693FD3705A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652384-BC51-4D8D-9ED5-B6BD702A60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42540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44C93C-D49D-4E7F-8521-546BB34BF1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7B8265-C8BD-430C-BE68-A3695BA07FE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5AC1DD3-5E5D-41E1-8FFD-EFAD3485B1F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84C775E-05E0-4BC1-835B-DB010275E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6B222-AD32-4F02-9C93-B0D40CF873E3}" type="datetimeFigureOut">
              <a:rPr lang="en-US" smtClean="0"/>
              <a:t>13-Feb-19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7BF37E5-9250-46E5-8FF2-0504F7ADE6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34170AE-E6D9-4D0A-AF29-ACE3C841BE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652384-BC51-4D8D-9ED5-B6BD702A60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8548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0632C4-92BB-4E6A-A42D-83698F55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68BA14E-F70D-4D2B-B786-3E887BAF42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02673EB-2120-4E20-A3C5-9E4ABE2C455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C92A2A8-E8BC-46FB-A450-01690236951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06FBBF8-89E9-4912-96A2-34B92E44320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5C9E48F-1DEE-4D24-8270-5BE4093DCC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6B222-AD32-4F02-9C93-B0D40CF873E3}" type="datetimeFigureOut">
              <a:rPr lang="en-US" smtClean="0"/>
              <a:t>13-Feb-19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90503A3-0552-472E-A3CB-35DE4B2F3B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20A1C44-AE2F-4CB1-A7B2-F8876285BA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652384-BC51-4D8D-9ED5-B6BD702A60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8747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0CC11E-24BF-4258-BE07-4B17DD6D52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97BBE0C-8D36-4A85-A49F-8AB157DF4A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6B222-AD32-4F02-9C93-B0D40CF873E3}" type="datetimeFigureOut">
              <a:rPr lang="en-US" smtClean="0"/>
              <a:t>13-Feb-19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C0D5B0B-5DC6-40CD-B174-E54D8A2789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0675120-74E9-4CE2-A0CD-C07763975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652384-BC51-4D8D-9ED5-B6BD702A60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410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AFBEB26-6828-4934-B9E1-4440FFB927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6B222-AD32-4F02-9C93-B0D40CF873E3}" type="datetimeFigureOut">
              <a:rPr lang="en-US" smtClean="0"/>
              <a:t>13-Feb-19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8832A5E-EB7D-4C37-99D3-43805587C1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F2A003D-60EE-46F9-B26B-A3177244FB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652384-BC51-4D8D-9ED5-B6BD702A60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54122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427E01-6819-4C02-A394-510309BFF4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2089DB-1EC3-4A53-BC31-3437B070C8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610F74C-0F94-4BC3-8788-CAB5F9C2AF5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A1F6914-1216-451A-9B79-7973A0196B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6B222-AD32-4F02-9C93-B0D40CF873E3}" type="datetimeFigureOut">
              <a:rPr lang="en-US" smtClean="0"/>
              <a:t>13-Feb-19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F744CCF-B46F-4B97-90CF-F87B1DEA4E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69F03B-8C79-428A-BCF7-85772FCB5F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652384-BC51-4D8D-9ED5-B6BD702A60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52926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565842-6F55-40BF-854A-3642378E4C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5E2BB4D-353D-4B65-99D7-484B3FE9675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65AC546-B019-4F1F-AD56-5F89567E44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5CD60B0-9806-469D-9841-AB215C8F56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6B222-AD32-4F02-9C93-B0D40CF873E3}" type="datetimeFigureOut">
              <a:rPr lang="en-US" smtClean="0"/>
              <a:t>13-Feb-19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3AEAA09-C327-442C-8557-0EA7FFD2E6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6A2D8C0-5472-4575-BA77-A9A7C41AC0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652384-BC51-4D8D-9ED5-B6BD702A60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29241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62639A1-9F28-43E3-8060-0738D449B9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DAF2695-BDEE-4897-95E2-3B05FDA6A3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B255C1-3914-4300-8CF0-BDE89637BFC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C6B222-AD32-4F02-9C93-B0D40CF873E3}" type="datetimeFigureOut">
              <a:rPr lang="en-US" smtClean="0"/>
              <a:t>13-Feb-19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ECB16E-63D5-4B60-B59C-B8984450F81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E3B148-033E-4728-8860-3EA19CB889D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652384-BC51-4D8D-9ED5-B6BD702A60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85381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husewiki.org/wiki/images/5/50/Laboratory_Units_Best_Practices_FV_16Jan2015.docx" TargetMode="External"/><Relationship Id="rId2" Type="http://schemas.openxmlformats.org/officeDocument/2006/relationships/hyperlink" Target="https://www.phusewiki.org/wiki/index.php?title=Lab_Units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mailto:eanna.kiely@clinbuild.com" TargetMode="External"/><Relationship Id="rId2" Type="http://schemas.openxmlformats.org/officeDocument/2006/relationships/hyperlink" Target="http://www.amamanualofstyle.com/page/si-conversion-calculator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alan.meier@cytel.com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fda.gov/downloads/ForIndustry/DataStandards/StudyDataStandards/UCM587505.pdf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9DE3E6-A67A-4572-8CDE-997AA7383FE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Multiple Lab Units </a:t>
            </a:r>
            <a:r>
              <a:rPr lang="en-US" dirty="0"/>
              <a:t>Representation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4DC1232-8703-4244-91E1-BC683742D55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/>
              <a:t>Éanna</a:t>
            </a:r>
            <a:r>
              <a:rPr lang="en-US" dirty="0"/>
              <a:t> Kiely and </a:t>
            </a:r>
            <a:r>
              <a:rPr lang="fi-FI" dirty="0"/>
              <a:t>Alan Meier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54782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AC26F1-553F-4ABA-92DB-A3BB06A097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271949" cy="1325563"/>
          </a:xfrm>
        </p:spPr>
        <p:txBody>
          <a:bodyPr/>
          <a:lstStyle/>
          <a:p>
            <a:r>
              <a:rPr lang="en-US" dirty="0"/>
              <a:t>Option 8: Unified Code for Units of Measure (UCUM)	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C9EF7B-90C6-4B2C-B15D-6B19CCDAF7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Add UCUM as an optional variable. UCUM notation allows conversions to be performed easier. </a:t>
            </a:r>
          </a:p>
          <a:p>
            <a:r>
              <a:rPr lang="en-US" dirty="0"/>
              <a:t>This could be added to the FDA Data Standards Catalog in a similar way to LOINC.</a:t>
            </a:r>
          </a:p>
          <a:p>
            <a:endParaRPr lang="en-US" dirty="0"/>
          </a:p>
          <a:p>
            <a:endParaRPr lang="en-US" dirty="0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8CC2B8E8-1AEB-4024-80C9-97882231DDC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446322"/>
              </p:ext>
            </p:extLst>
          </p:nvPr>
        </p:nvGraphicFramePr>
        <p:xfrm>
          <a:off x="145812" y="4399039"/>
          <a:ext cx="11900375" cy="2377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92258">
                  <a:extLst>
                    <a:ext uri="{9D8B030D-6E8A-4147-A177-3AD203B41FA5}">
                      <a16:colId xmlns:a16="http://schemas.microsoft.com/office/drawing/2014/main" val="22024792"/>
                    </a:ext>
                  </a:extLst>
                </a:gridCol>
                <a:gridCol w="7908117">
                  <a:extLst>
                    <a:ext uri="{9D8B030D-6E8A-4147-A177-3AD203B41FA5}">
                      <a16:colId xmlns:a16="http://schemas.microsoft.com/office/drawing/2014/main" val="877598408"/>
                    </a:ext>
                  </a:extLst>
                </a:gridCol>
              </a:tblGrid>
              <a:tr h="417939">
                <a:tc>
                  <a:txBody>
                    <a:bodyPr/>
                    <a:lstStyle/>
                    <a:p>
                      <a:r>
                        <a:rPr lang="en-US" sz="2200" dirty="0"/>
                        <a:t>Pros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200" dirty="0"/>
                        <a:t>Cons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5021368"/>
                  </a:ext>
                </a:extLst>
              </a:tr>
              <a:tr h="16871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200" dirty="0"/>
                        <a:t>Allows FDA reviewers to compare different units in single dataset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200" dirty="0"/>
                        <a:t>Similar to option 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800582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200" dirty="0"/>
                        <a:t>Requires an update to the current SDTM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085173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200" dirty="0"/>
                        <a:t>Would require further development e.g. add target unit and result for conversions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81287772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EBA66175-44A4-467C-951B-AB4D3BED0EF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7435932"/>
              </p:ext>
            </p:extLst>
          </p:nvPr>
        </p:nvGraphicFramePr>
        <p:xfrm>
          <a:off x="3836126" y="3239967"/>
          <a:ext cx="7584958" cy="933450"/>
        </p:xfrm>
        <a:graphic>
          <a:graphicData uri="http://schemas.openxmlformats.org/drawingml/2006/table">
            <a:tbl>
              <a:tblPr/>
              <a:tblGrid>
                <a:gridCol w="1095121">
                  <a:extLst>
                    <a:ext uri="{9D8B030D-6E8A-4147-A177-3AD203B41FA5}">
                      <a16:colId xmlns:a16="http://schemas.microsoft.com/office/drawing/2014/main" val="685053671"/>
                    </a:ext>
                  </a:extLst>
                </a:gridCol>
                <a:gridCol w="888492">
                  <a:extLst>
                    <a:ext uri="{9D8B030D-6E8A-4147-A177-3AD203B41FA5}">
                      <a16:colId xmlns:a16="http://schemas.microsoft.com/office/drawing/2014/main" val="3832229570"/>
                    </a:ext>
                  </a:extLst>
                </a:gridCol>
                <a:gridCol w="1019874">
                  <a:extLst>
                    <a:ext uri="{9D8B030D-6E8A-4147-A177-3AD203B41FA5}">
                      <a16:colId xmlns:a16="http://schemas.microsoft.com/office/drawing/2014/main" val="514378584"/>
                    </a:ext>
                  </a:extLst>
                </a:gridCol>
                <a:gridCol w="1232036">
                  <a:extLst>
                    <a:ext uri="{9D8B030D-6E8A-4147-A177-3AD203B41FA5}">
                      <a16:colId xmlns:a16="http://schemas.microsoft.com/office/drawing/2014/main" val="2651289898"/>
                    </a:ext>
                  </a:extLst>
                </a:gridCol>
                <a:gridCol w="1084072">
                  <a:extLst>
                    <a:ext uri="{9D8B030D-6E8A-4147-A177-3AD203B41FA5}">
                      <a16:colId xmlns:a16="http://schemas.microsoft.com/office/drawing/2014/main" val="398508847"/>
                    </a:ext>
                  </a:extLst>
                </a:gridCol>
                <a:gridCol w="1257300">
                  <a:extLst>
                    <a:ext uri="{9D8B030D-6E8A-4147-A177-3AD203B41FA5}">
                      <a16:colId xmlns:a16="http://schemas.microsoft.com/office/drawing/2014/main" val="1657580700"/>
                    </a:ext>
                  </a:extLst>
                </a:gridCol>
                <a:gridCol w="1008063">
                  <a:extLst>
                    <a:ext uri="{9D8B030D-6E8A-4147-A177-3AD203B41FA5}">
                      <a16:colId xmlns:a16="http://schemas.microsoft.com/office/drawing/2014/main" val="1947822320"/>
                    </a:ext>
                  </a:extLst>
                </a:gridCol>
              </a:tblGrid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LBTESTCD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LBTEST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LBORRES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LBORRESU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LBSTRESC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LBSTRESU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LBUCUM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15327322"/>
                  </a:ext>
                </a:extLst>
              </a:tr>
              <a:tr h="116719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SODIUM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Sodium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136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mmol/L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136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mmol/L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mmol/L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741781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GLUC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Glucose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3.9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mmol/L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3.9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mmol/L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mmol/L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22085958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E697D291-F2CA-47EF-A5E1-D18AC8F2FCC8}"/>
              </a:ext>
            </a:extLst>
          </p:cNvPr>
          <p:cNvSpPr/>
          <p:nvPr/>
        </p:nvSpPr>
        <p:spPr>
          <a:xfrm>
            <a:off x="10300996" y="3116424"/>
            <a:ext cx="1203649" cy="1138347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23139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79AD35-C0B0-41A8-A29B-F0F720AAD4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1125200" cy="1325563"/>
          </a:xfrm>
        </p:spPr>
        <p:txBody>
          <a:bodyPr/>
          <a:lstStyle/>
          <a:p>
            <a:r>
              <a:rPr lang="en-US" dirty="0"/>
              <a:t>Option 9 Define-XML, Option 10 </a:t>
            </a:r>
            <a:r>
              <a:rPr lang="en-US" dirty="0" err="1"/>
              <a:t>PhUSE</a:t>
            </a:r>
            <a:r>
              <a:rPr lang="en-US" dirty="0"/>
              <a:t> Lab Units Test Unit Plan, Option 11 New LB Domain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33B9680-FBDE-410A-AF76-D03DBC711A1B}"/>
              </a:ext>
            </a:extLst>
          </p:cNvPr>
          <p:cNvSpPr txBox="1"/>
          <p:nvPr/>
        </p:nvSpPr>
        <p:spPr>
          <a:xfrm>
            <a:off x="838200" y="1857081"/>
            <a:ext cx="11353800" cy="48608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lvl="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prstClr val="black"/>
                </a:solidFill>
              </a:rPr>
              <a:t>Option 9: Define-XML provides the requested US conventional units conversions for the SI units (example below). FDA performs the conversions in-house.</a:t>
            </a:r>
          </a:p>
          <a:p>
            <a:pPr marL="228600" lvl="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endParaRPr lang="en-US" sz="2800" dirty="0">
              <a:solidFill>
                <a:prstClr val="black"/>
              </a:solidFill>
            </a:endParaRPr>
          </a:p>
          <a:p>
            <a:pPr marL="228600" lvl="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endParaRPr lang="en-US" sz="2800" dirty="0">
              <a:solidFill>
                <a:prstClr val="black"/>
              </a:solidFill>
            </a:endParaRPr>
          </a:p>
          <a:p>
            <a:pPr marL="228600" lvl="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prstClr val="black"/>
                </a:solidFill>
              </a:rPr>
              <a:t>Option 10: the </a:t>
            </a:r>
            <a:r>
              <a:rPr lang="en-US" sz="2800" dirty="0" err="1">
                <a:solidFill>
                  <a:prstClr val="black"/>
                </a:solidFill>
                <a:hlinkClick r:id="rId2"/>
              </a:rPr>
              <a:t>PhUSE</a:t>
            </a:r>
            <a:r>
              <a:rPr lang="en-US" sz="2800" dirty="0">
                <a:solidFill>
                  <a:prstClr val="black"/>
                </a:solidFill>
                <a:hlinkClick r:id="rId2"/>
              </a:rPr>
              <a:t> Lab Units</a:t>
            </a:r>
            <a:r>
              <a:rPr lang="en-US" sz="2800" dirty="0">
                <a:solidFill>
                  <a:prstClr val="black"/>
                </a:solidFill>
              </a:rPr>
              <a:t>: </a:t>
            </a:r>
            <a:r>
              <a:rPr lang="en-US" sz="2800" dirty="0">
                <a:solidFill>
                  <a:prstClr val="black"/>
                </a:solidFill>
                <a:hlinkClick r:id="rId3"/>
              </a:rPr>
              <a:t>Test Unit Plan</a:t>
            </a:r>
            <a:r>
              <a:rPr lang="en-US" sz="2800" dirty="0">
                <a:solidFill>
                  <a:prstClr val="black"/>
                </a:solidFill>
              </a:rPr>
              <a:t> (TUP). The FDA and sponsor agree on a submission level the units to be used for each lab test. The TUP is an extension of the Study Data Standardization Plan.</a:t>
            </a:r>
          </a:p>
          <a:p>
            <a:pPr marL="228600" lvl="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prstClr val="black"/>
                </a:solidFill>
              </a:rPr>
              <a:t>Option 11: update the LB/findings domains to only include the collected lab result and units and create a separate lookup table like domain to link to.</a:t>
            </a:r>
          </a:p>
          <a:p>
            <a:pPr lvl="0">
              <a:lnSpc>
                <a:spcPct val="90000"/>
              </a:lnSpc>
              <a:spcBef>
                <a:spcPts val="1000"/>
              </a:spcBef>
            </a:pPr>
            <a:endParaRPr lang="en-US" dirty="0"/>
          </a:p>
        </p:txBody>
      </p:sp>
      <p:graphicFrame>
        <p:nvGraphicFramePr>
          <p:cNvPr id="8" name="Content Placeholder 7">
            <a:extLst>
              <a:ext uri="{FF2B5EF4-FFF2-40B4-BE49-F238E27FC236}">
                <a16:creationId xmlns:a16="http://schemas.microsoft.com/office/drawing/2014/main" id="{11100171-C279-42A1-953B-72BB9FF588C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50008359"/>
              </p:ext>
            </p:extLst>
          </p:nvPr>
        </p:nvGraphicFramePr>
        <p:xfrm>
          <a:off x="1149379" y="3056705"/>
          <a:ext cx="8694417" cy="1104900"/>
        </p:xfrm>
        <a:graphic>
          <a:graphicData uri="http://schemas.openxmlformats.org/drawingml/2006/table">
            <a:tbl>
              <a:tblPr/>
              <a:tblGrid>
                <a:gridCol w="2571369">
                  <a:extLst>
                    <a:ext uri="{9D8B030D-6E8A-4147-A177-3AD203B41FA5}">
                      <a16:colId xmlns:a16="http://schemas.microsoft.com/office/drawing/2014/main" val="377238981"/>
                    </a:ext>
                  </a:extLst>
                </a:gridCol>
                <a:gridCol w="1789113">
                  <a:extLst>
                    <a:ext uri="{9D8B030D-6E8A-4147-A177-3AD203B41FA5}">
                      <a16:colId xmlns:a16="http://schemas.microsoft.com/office/drawing/2014/main" val="208208028"/>
                    </a:ext>
                  </a:extLst>
                </a:gridCol>
                <a:gridCol w="1779143">
                  <a:extLst>
                    <a:ext uri="{9D8B030D-6E8A-4147-A177-3AD203B41FA5}">
                      <a16:colId xmlns:a16="http://schemas.microsoft.com/office/drawing/2014/main" val="184363421"/>
                    </a:ext>
                  </a:extLst>
                </a:gridCol>
                <a:gridCol w="2554792">
                  <a:extLst>
                    <a:ext uri="{9D8B030D-6E8A-4147-A177-3AD203B41FA5}">
                      <a16:colId xmlns:a16="http://schemas.microsoft.com/office/drawing/2014/main" val="3571504351"/>
                    </a:ext>
                  </a:extLst>
                </a:gridCol>
              </a:tblGrid>
              <a:tr h="338679">
                <a:tc>
                  <a:txBody>
                    <a:bodyPr/>
                    <a:lstStyle/>
                    <a:p>
                      <a:pPr algn="l" fontAlgn="t"/>
                      <a:r>
                        <a:rPr lang="en-US" sz="2000" b="1" dirty="0">
                          <a:effectLst/>
                        </a:rPr>
                        <a:t>Permitted Value (Code)</a:t>
                      </a:r>
                    </a:p>
                  </a:txBody>
                  <a:tcPr marL="31750" marR="31750" marT="31750" marB="3175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99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2000" b="1" dirty="0">
                          <a:effectLst/>
                        </a:rPr>
                        <a:t>Unit Type</a:t>
                      </a:r>
                    </a:p>
                  </a:txBody>
                  <a:tcPr marL="31750" marR="31750" marT="31750" marB="3175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99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2000" b="1" dirty="0">
                          <a:effectLst/>
                        </a:rPr>
                        <a:t>Convert To</a:t>
                      </a:r>
                    </a:p>
                  </a:txBody>
                  <a:tcPr marL="31750" marR="31750" marT="31750" marB="3175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99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2000" b="1" dirty="0">
                          <a:solidFill>
                            <a:prstClr val="black"/>
                          </a:solidFill>
                        </a:rPr>
                        <a:t>Conversion</a:t>
                      </a:r>
                      <a:endParaRPr lang="en-US" sz="2000" b="1" dirty="0">
                        <a:effectLst/>
                      </a:endParaRPr>
                    </a:p>
                  </a:txBody>
                  <a:tcPr marL="31750" marR="31750" marT="31750" marB="3175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99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019224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dirty="0">
                          <a:effectLst/>
                        </a:rPr>
                        <a:t>mmol/L [</a:t>
                      </a:r>
                      <a:r>
                        <a:rPr lang="en-US" sz="2000" i="1" u="none" strike="noStrike" dirty="0">
                          <a:effectLst/>
                        </a:rPr>
                        <a:t>C64387</a:t>
                      </a:r>
                      <a:r>
                        <a:rPr lang="en-US" sz="2000" u="none" strike="noStrike" dirty="0">
                          <a:effectLst/>
                        </a:rPr>
                        <a:t>]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2000" dirty="0"/>
                        <a:t>US conventional</a:t>
                      </a:r>
                      <a:endParaRPr lang="en-US" sz="2000" dirty="0">
                        <a:effectLst/>
                      </a:endParaRPr>
                    </a:p>
                  </a:txBody>
                  <a:tcPr marL="31750" marR="31750" marT="31750" marB="3175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dirty="0" err="1">
                          <a:effectLst/>
                        </a:rPr>
                        <a:t>mEq</a:t>
                      </a:r>
                      <a:r>
                        <a:rPr lang="en-US" sz="2000" u="none" strike="noStrike" dirty="0">
                          <a:effectLst/>
                        </a:rPr>
                        <a:t>/L [</a:t>
                      </a:r>
                      <a:r>
                        <a:rPr lang="en-US" sz="2000" i="1" u="none" strike="noStrike" dirty="0">
                          <a:effectLst/>
                        </a:rPr>
                        <a:t>C73737</a:t>
                      </a:r>
                      <a:r>
                        <a:rPr lang="en-US" sz="2000" u="none" strike="noStrike" dirty="0">
                          <a:effectLst/>
                        </a:rPr>
                        <a:t>]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1750" marR="31750" marT="31750" marB="3175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2000" dirty="0">
                          <a:effectLst/>
                        </a:rPr>
                        <a:t>1</a:t>
                      </a:r>
                    </a:p>
                  </a:txBody>
                  <a:tcPr marL="31750" marR="31750" marT="31750" marB="3175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0685760"/>
                  </a:ext>
                </a:extLst>
              </a:tr>
              <a:tr h="338679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dirty="0">
                          <a:effectLst/>
                        </a:rPr>
                        <a:t>mmol/L [</a:t>
                      </a:r>
                      <a:r>
                        <a:rPr lang="en-US" sz="2000" i="1" u="none" strike="noStrike" dirty="0">
                          <a:effectLst/>
                        </a:rPr>
                        <a:t>C64387</a:t>
                      </a:r>
                      <a:r>
                        <a:rPr lang="en-US" sz="2000" u="none" strike="noStrike" dirty="0">
                          <a:effectLst/>
                        </a:rPr>
                        <a:t>]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2000" dirty="0"/>
                        <a:t>US conventional</a:t>
                      </a:r>
                      <a:endParaRPr lang="en-US" sz="2000" dirty="0">
                        <a:effectLst/>
                      </a:endParaRPr>
                    </a:p>
                  </a:txBody>
                  <a:tcPr marL="31750" marR="31750" marT="31750" marB="3175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dirty="0">
                          <a:effectLst/>
                        </a:rPr>
                        <a:t>mg/dL [</a:t>
                      </a:r>
                      <a:r>
                        <a:rPr lang="en-US" sz="2000" i="1" u="none" strike="noStrike" dirty="0">
                          <a:effectLst/>
                        </a:rPr>
                        <a:t>C67015</a:t>
                      </a:r>
                      <a:r>
                        <a:rPr lang="en-US" sz="2000" u="none" strike="noStrike" dirty="0">
                          <a:effectLst/>
                        </a:rPr>
                        <a:t>]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1750" marR="31750" marT="31750" marB="3175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2000" dirty="0">
                          <a:effectLst/>
                        </a:rPr>
                        <a:t>/0.0555</a:t>
                      </a:r>
                    </a:p>
                  </a:txBody>
                  <a:tcPr marL="31750" marR="31750" marT="31750" marB="3175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638606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386219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B0774C-2439-44D9-B9E5-2BC1901D0A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Open Questions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1A9E30-F5AA-4D07-A97F-AE24B074492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Is it possible for the FDA to speak with one voice on this topic or is this best left to the individual review divisions to decided which format is best for them?</a:t>
            </a:r>
          </a:p>
          <a:p>
            <a:r>
              <a:rPr lang="en-US" dirty="0"/>
              <a:t>Does the FDA keep a track of the number of times a review division requests US conventional units </a:t>
            </a:r>
          </a:p>
          <a:p>
            <a:pPr lvl="1"/>
            <a:r>
              <a:rPr lang="en-US" dirty="0"/>
              <a:t>If so does the FDA track which laboratory tests most frequently appear?</a:t>
            </a:r>
          </a:p>
          <a:p>
            <a:r>
              <a:rPr lang="en-US" dirty="0"/>
              <a:t>Should normal ranges alerts be checked against the SI units values, the US conventional units or both?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603130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EE18BF-AB85-430C-B30B-9C2BBD21E7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Other Considerations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5126F1-8421-4497-A46C-3F8C86A200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Can CDISC adopting Unified Code for Units of Measure (UCUM) support providing multiple units to the FDA?</a:t>
            </a:r>
          </a:p>
          <a:p>
            <a:r>
              <a:rPr lang="en-US" dirty="0"/>
              <a:t>Should CDISC maintain a set of unit conversions from SI to US conventional units?</a:t>
            </a:r>
          </a:p>
          <a:p>
            <a:pPr lvl="1"/>
            <a:r>
              <a:rPr lang="en-US" dirty="0"/>
              <a:t>If so would this be maintained by the Lab CT Team?</a:t>
            </a:r>
          </a:p>
          <a:p>
            <a:pPr lvl="1"/>
            <a:r>
              <a:rPr lang="en-US" dirty="0"/>
              <a:t>What would be released?</a:t>
            </a:r>
          </a:p>
          <a:p>
            <a:r>
              <a:rPr lang="en-US" dirty="0"/>
              <a:t>Should a </a:t>
            </a:r>
            <a:r>
              <a:rPr lang="en-US" dirty="0" err="1"/>
              <a:t>PhUSE</a:t>
            </a:r>
            <a:r>
              <a:rPr lang="en-US" dirty="0"/>
              <a:t> team be created to further discuss implementing any of the options?</a:t>
            </a:r>
          </a:p>
          <a:p>
            <a:pPr lvl="1"/>
            <a:r>
              <a:rPr lang="en-US" dirty="0"/>
              <a:t>If so would the FDA be interested/available to join?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043038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062513CF-CE5E-4B27-A8FE-806C6244C87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05531831"/>
              </p:ext>
            </p:extLst>
          </p:nvPr>
        </p:nvGraphicFramePr>
        <p:xfrm>
          <a:off x="0" y="3"/>
          <a:ext cx="12254351" cy="6995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9418">
                  <a:extLst>
                    <a:ext uri="{9D8B030D-6E8A-4147-A177-3AD203B41FA5}">
                      <a16:colId xmlns:a16="http://schemas.microsoft.com/office/drawing/2014/main" val="433083680"/>
                    </a:ext>
                  </a:extLst>
                </a:gridCol>
                <a:gridCol w="3835341">
                  <a:extLst>
                    <a:ext uri="{9D8B030D-6E8A-4147-A177-3AD203B41FA5}">
                      <a16:colId xmlns:a16="http://schemas.microsoft.com/office/drawing/2014/main" val="3015613387"/>
                    </a:ext>
                  </a:extLst>
                </a:gridCol>
                <a:gridCol w="3601617">
                  <a:extLst>
                    <a:ext uri="{9D8B030D-6E8A-4147-A177-3AD203B41FA5}">
                      <a16:colId xmlns:a16="http://schemas.microsoft.com/office/drawing/2014/main" val="819240422"/>
                    </a:ext>
                  </a:extLst>
                </a:gridCol>
                <a:gridCol w="4397975">
                  <a:extLst>
                    <a:ext uri="{9D8B030D-6E8A-4147-A177-3AD203B41FA5}">
                      <a16:colId xmlns:a16="http://schemas.microsoft.com/office/drawing/2014/main" val="3721132529"/>
                    </a:ext>
                  </a:extLst>
                </a:gridCol>
              </a:tblGrid>
              <a:tr h="178992">
                <a:tc>
                  <a:txBody>
                    <a:bodyPr/>
                    <a:lstStyle/>
                    <a:p>
                      <a:r>
                        <a:rPr lang="en-US" sz="1500" dirty="0"/>
                        <a:t>#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500" dirty="0"/>
                        <a:t>Option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500" dirty="0"/>
                        <a:t>Pros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500" dirty="0"/>
                        <a:t>Cons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44457095"/>
                  </a:ext>
                </a:extLst>
              </a:tr>
              <a:tr h="519587">
                <a:tc>
                  <a:txBody>
                    <a:bodyPr/>
                    <a:lstStyle/>
                    <a:p>
                      <a:r>
                        <a:rPr lang="en-US" sz="15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500" dirty="0"/>
                        <a:t>FDA Manages Multiple Units Representation In-House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Reduce sponsor resources </a:t>
                      </a:r>
                    </a:p>
                    <a:p>
                      <a:r>
                        <a:rPr lang="en-US" sz="1200" dirty="0"/>
                        <a:t>No SDTM update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Increase FDA resources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54331370"/>
                  </a:ext>
                </a:extLst>
              </a:tr>
              <a:tr h="779380">
                <a:tc>
                  <a:txBody>
                    <a:bodyPr/>
                    <a:lstStyle/>
                    <a:p>
                      <a:r>
                        <a:rPr lang="en-US" sz="15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500" dirty="0"/>
                        <a:t>Sponsor Submits Two LB Type Datasets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FDA can compare two datasets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Easier to manage for global submissions and on a company standards level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No SDTM update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Increase sponsor resources </a:t>
                      </a:r>
                    </a:p>
                    <a:p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7795655"/>
                  </a:ext>
                </a:extLst>
              </a:tr>
              <a:tr h="519587">
                <a:tc>
                  <a:txBody>
                    <a:bodyPr/>
                    <a:lstStyle/>
                    <a:p>
                      <a:r>
                        <a:rPr lang="en-US" sz="150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500" dirty="0"/>
                        <a:t>Sponsor Submits One LB Dataset with SI and US Conventional Units as Requested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FDA only receives the requested units.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No SDTM update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Increase sponsor resources </a:t>
                      </a:r>
                    </a:p>
                    <a:p>
                      <a:r>
                        <a:rPr lang="en-US" sz="1200" dirty="0"/>
                        <a:t>Difficult to manage for global submissions/ sponsor standards level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26429"/>
                  </a:ext>
                </a:extLst>
              </a:tr>
              <a:tr h="779380">
                <a:tc>
                  <a:txBody>
                    <a:bodyPr/>
                    <a:lstStyle/>
                    <a:p>
                      <a:r>
                        <a:rPr lang="en-US" sz="1500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500" dirty="0"/>
                        <a:t>Sponsor Uses LBSCAT to Group the Different Unit Types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FDA can compare within same dataset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No SDTM update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Increase sponsor resources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Potential for unit </a:t>
                      </a:r>
                      <a:r>
                        <a:rPr lang="en-US" sz="1200" dirty="0" err="1"/>
                        <a:t>mixup</a:t>
                      </a:r>
                      <a:endParaRPr lang="en-US" sz="120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Increase in dataset size</a:t>
                      </a:r>
                    </a:p>
                    <a:p>
                      <a:r>
                        <a:rPr lang="en-US" sz="1200" dirty="0"/>
                        <a:t>LBSCAT cannot be used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6209795"/>
                  </a:ext>
                </a:extLst>
              </a:tr>
              <a:tr h="519587">
                <a:tc>
                  <a:txBody>
                    <a:bodyPr/>
                    <a:lstStyle/>
                    <a:p>
                      <a:r>
                        <a:rPr lang="en-US" sz="1500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500" dirty="0"/>
                        <a:t>Represent Additional Units in Supplemental Variables / SUPPLB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No SDTM update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Increase sponsor resources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Large SUPPLB file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22310509"/>
                  </a:ext>
                </a:extLst>
              </a:tr>
              <a:tr h="606185">
                <a:tc>
                  <a:txBody>
                    <a:bodyPr/>
                    <a:lstStyle/>
                    <a:p>
                      <a:r>
                        <a:rPr lang="en-US" sz="1500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500" dirty="0"/>
                        <a:t>Additional Variable to Indicate Unit Type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Allows for additional unit types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FDA can compare within same dataset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Increase sponsor resources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Potential for unit </a:t>
                      </a:r>
                      <a:r>
                        <a:rPr lang="en-US" sz="1200" dirty="0" err="1"/>
                        <a:t>mixup</a:t>
                      </a:r>
                      <a:r>
                        <a:rPr lang="en-US" sz="1200" dirty="0"/>
                        <a:t>?</a:t>
                      </a:r>
                    </a:p>
                    <a:p>
                      <a:r>
                        <a:rPr lang="en-US" sz="1200" dirty="0"/>
                        <a:t>Requires update to SDTM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5339923"/>
                  </a:ext>
                </a:extLst>
              </a:tr>
              <a:tr h="606185">
                <a:tc>
                  <a:txBody>
                    <a:bodyPr/>
                    <a:lstStyle/>
                    <a:p>
                      <a:r>
                        <a:rPr lang="en-US" sz="1500" dirty="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500" dirty="0"/>
                        <a:t>Add Result Variables for SI and US Conventional Units similar to LBSTRESC/N etc.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FDA can compare within same dataset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Increase sponsor resources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Does not allow for additional unit types</a:t>
                      </a:r>
                    </a:p>
                    <a:p>
                      <a:r>
                        <a:rPr lang="en-US" sz="1200" dirty="0"/>
                        <a:t>Requires update to SDTM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0241059"/>
                  </a:ext>
                </a:extLst>
              </a:tr>
              <a:tr h="606185">
                <a:tc>
                  <a:txBody>
                    <a:bodyPr/>
                    <a:lstStyle/>
                    <a:p>
                      <a:r>
                        <a:rPr lang="en-US" sz="1500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500" dirty="0"/>
                        <a:t>Unified Code for Units of Measure (UCUM)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UCUM notation allows conversion to be programmed easier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Requires update to SDTM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Requires UCUM training for sponsors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Further implementation needed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85192670"/>
                  </a:ext>
                </a:extLst>
              </a:tr>
              <a:tr h="335771">
                <a:tc>
                  <a:txBody>
                    <a:bodyPr/>
                    <a:lstStyle/>
                    <a:p>
                      <a:r>
                        <a:rPr lang="en-US" sz="1500" dirty="0"/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500" dirty="0"/>
                        <a:t>Define-XML Stores the SI and US Conventional Units and Conversions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No change to LB domain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No SDTM update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Increase sponsor and FDA resources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Further implementation needed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79363552"/>
                  </a:ext>
                </a:extLst>
              </a:tr>
              <a:tr h="432989">
                <a:tc>
                  <a:txBody>
                    <a:bodyPr/>
                    <a:lstStyle/>
                    <a:p>
                      <a:r>
                        <a:rPr lang="en-US" sz="1500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500" dirty="0" err="1"/>
                        <a:t>PhUSE</a:t>
                      </a:r>
                      <a:r>
                        <a:rPr lang="en-US" sz="1500" dirty="0"/>
                        <a:t> Lab Units Test Unit Plan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No SDTM update </a:t>
                      </a:r>
                    </a:p>
                    <a:p>
                      <a:r>
                        <a:rPr lang="en-US" sz="1200" dirty="0"/>
                        <a:t>Improves communication between FDA and sponsor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Could be difficult to implement on a sponsor standards level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93857166"/>
                  </a:ext>
                </a:extLst>
              </a:tr>
              <a:tr h="432989">
                <a:tc>
                  <a:txBody>
                    <a:bodyPr/>
                    <a:lstStyle/>
                    <a:p>
                      <a:r>
                        <a:rPr lang="en-US" sz="1500" dirty="0"/>
                        <a:t>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500" dirty="0"/>
                        <a:t>New LB Domain Model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Increase sponsor resources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Requires update to SDTM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1025958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6847376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174D82-5F5C-4B8E-83BC-2CCEEC2977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Lab Units Representation Team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AA4201-DFF4-44A1-B881-00E1A4EEAEF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The Lab Units Representation team did not make a judgment on which would be most suitable </a:t>
            </a:r>
          </a:p>
          <a:p>
            <a:r>
              <a:rPr lang="en-US" dirty="0"/>
              <a:t>The order does not indicate a preference.</a:t>
            </a:r>
          </a:p>
          <a:p>
            <a:r>
              <a:rPr lang="en-US" dirty="0"/>
              <a:t>Some options can be used together e.g. options 6, 8 and 10</a:t>
            </a:r>
          </a:p>
          <a:p>
            <a:r>
              <a:rPr lang="en-US" dirty="0"/>
              <a:t>Conversions from SI units to US conventional units taken from the AMA (American Medical Association) Manual of Style SI Conversion Calculator</a:t>
            </a:r>
          </a:p>
          <a:p>
            <a:pPr lvl="1"/>
            <a:r>
              <a:rPr lang="en-US" dirty="0">
                <a:hlinkClick r:id="rId2"/>
              </a:rPr>
              <a:t>http://www.amamanualofstyle.com/page/si-conversion-calculator</a:t>
            </a:r>
            <a:endParaRPr lang="en-US" dirty="0"/>
          </a:p>
          <a:p>
            <a:r>
              <a:rPr lang="en-US" dirty="0"/>
              <a:t>For further questions please contact</a:t>
            </a:r>
          </a:p>
          <a:p>
            <a:r>
              <a:rPr lang="en-US" u="sng" dirty="0">
                <a:hlinkClick r:id="rId3"/>
              </a:rPr>
              <a:t>eanna.kiely@clinbuild.com</a:t>
            </a:r>
            <a:endParaRPr lang="en-US" dirty="0"/>
          </a:p>
          <a:p>
            <a:r>
              <a:rPr lang="fi-FI" dirty="0">
                <a:hlinkClick r:id="rId4"/>
              </a:rPr>
              <a:t>alan.meier@cytel.com</a:t>
            </a:r>
            <a:endParaRPr lang="fi-FI" dirty="0"/>
          </a:p>
          <a:p>
            <a:endParaRPr lang="en-US" dirty="0"/>
          </a:p>
          <a:p>
            <a:endParaRPr lang="fi-FI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15827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2ECECA-B43C-4B35-87BF-2C152A5F17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Problem Statement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73368B-213E-406E-93F0-F5B9E6F346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>
            <a:normAutofit lnSpcReduction="10000"/>
          </a:bodyPr>
          <a:lstStyle/>
          <a:p>
            <a:r>
              <a:rPr lang="en-US" dirty="0"/>
              <a:t>The </a:t>
            </a:r>
            <a:r>
              <a:rPr lang="en-US"/>
              <a:t>FDA Position on Use of SI Units for Lab Tests:</a:t>
            </a:r>
            <a:endParaRPr lang="en-US" dirty="0"/>
          </a:p>
          <a:p>
            <a:pPr lvl="1"/>
            <a:r>
              <a:rPr lang="en-US" u="sng" dirty="0">
                <a:hlinkClick r:id="rId2"/>
              </a:rPr>
              <a:t>https://www.fda.gov/downloads/ForIndustry/DataStandards/StudyDataStandards/UCM587505.pdf</a:t>
            </a:r>
            <a:r>
              <a:rPr lang="en-US" dirty="0"/>
              <a:t> </a:t>
            </a:r>
          </a:p>
          <a:p>
            <a:r>
              <a:rPr lang="en-US" dirty="0"/>
              <a:t>states that SI units are the preferred units for submissions.</a:t>
            </a:r>
          </a:p>
          <a:p>
            <a:r>
              <a:rPr lang="en-US" dirty="0"/>
              <a:t>It also states that an FDA review division could request a sponsor to submit (some) lab units in US conventional units.</a:t>
            </a:r>
          </a:p>
          <a:p>
            <a:r>
              <a:rPr lang="en-US" dirty="0"/>
              <a:t>The CDISC user community would like clarity on how multiple lab units should be submitted to the FDA, if requested. </a:t>
            </a:r>
          </a:p>
          <a:p>
            <a:r>
              <a:rPr lang="en-US" dirty="0"/>
              <a:t>There are a number of options for consideration on the following slides some options could be merged with others.</a:t>
            </a:r>
          </a:p>
        </p:txBody>
      </p:sp>
    </p:spTree>
    <p:extLst>
      <p:ext uri="{BB962C8B-B14F-4D97-AF65-F5344CB8AC3E}">
        <p14:creationId xmlns:p14="http://schemas.microsoft.com/office/powerpoint/2010/main" val="15763581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AC26F1-553F-4ABA-92DB-A3BB06A097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Option 1: FDA Manages Multiple Units Representation In-House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C9EF7B-90C6-4B2C-B15D-6B19CCDAF7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The FDA provides an in-house solution to comply with FDA review division requests for non SI units. </a:t>
            </a:r>
          </a:p>
          <a:p>
            <a:endParaRPr lang="en-US" dirty="0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8CC2B8E8-1AEB-4024-80C9-97882231DDC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3411053"/>
              </p:ext>
            </p:extLst>
          </p:nvPr>
        </p:nvGraphicFramePr>
        <p:xfrm>
          <a:off x="929640" y="2794982"/>
          <a:ext cx="10424160" cy="1950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12080">
                  <a:extLst>
                    <a:ext uri="{9D8B030D-6E8A-4147-A177-3AD203B41FA5}">
                      <a16:colId xmlns:a16="http://schemas.microsoft.com/office/drawing/2014/main" val="22024792"/>
                    </a:ext>
                  </a:extLst>
                </a:gridCol>
                <a:gridCol w="5212080">
                  <a:extLst>
                    <a:ext uri="{9D8B030D-6E8A-4147-A177-3AD203B41FA5}">
                      <a16:colId xmlns:a16="http://schemas.microsoft.com/office/drawing/2014/main" val="87759840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US" sz="2200" dirty="0"/>
                        <a:t>Pros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200" dirty="0"/>
                        <a:t>Cons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502136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lvl="0" indent="0">
                        <a:buFont typeface="Arial" panose="020B0604020202020204" pitchFamily="34" charset="0"/>
                        <a:buNone/>
                      </a:pPr>
                      <a:r>
                        <a:rPr lang="en-US" sz="2200" dirty="0"/>
                        <a:t>Reduces the resources that sponsors use maintaining lab results in multiple units.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200" dirty="0"/>
                        <a:t>Requires an investment of resources from the FDA.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8005822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2200" dirty="0"/>
                        <a:t>Does not require an update to the current SDTM.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9651984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180847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AC26F1-553F-4ABA-92DB-A3BB06A097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Calibri Light (Headings)"/>
              </a:rPr>
              <a:t>Option 2:</a:t>
            </a:r>
            <a:r>
              <a:rPr lang="en-US" dirty="0"/>
              <a:t> Sponsor Submits Two LB Type Datasets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C9EF7B-90C6-4B2C-B15D-6B19CCDAF7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1074400" cy="4351338"/>
          </a:xfrm>
        </p:spPr>
        <p:txBody>
          <a:bodyPr>
            <a:normAutofit/>
          </a:bodyPr>
          <a:lstStyle/>
          <a:p>
            <a:r>
              <a:rPr lang="en-US" dirty="0"/>
              <a:t>The sponsor submits two LB type datasets e.g. LB (SI) and XB (US conventional units) </a:t>
            </a:r>
          </a:p>
          <a:p>
            <a:endParaRPr lang="en-US" dirty="0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8CC2B8E8-1AEB-4024-80C9-97882231DDC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9548478"/>
              </p:ext>
            </p:extLst>
          </p:nvPr>
        </p:nvGraphicFramePr>
        <p:xfrm>
          <a:off x="69574" y="4145280"/>
          <a:ext cx="12122426" cy="2712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38530">
                  <a:extLst>
                    <a:ext uri="{9D8B030D-6E8A-4147-A177-3AD203B41FA5}">
                      <a16:colId xmlns:a16="http://schemas.microsoft.com/office/drawing/2014/main" val="22024792"/>
                    </a:ext>
                  </a:extLst>
                </a:gridCol>
                <a:gridCol w="6983896">
                  <a:extLst>
                    <a:ext uri="{9D8B030D-6E8A-4147-A177-3AD203B41FA5}">
                      <a16:colId xmlns:a16="http://schemas.microsoft.com/office/drawing/2014/main" val="87759840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US" sz="2200" dirty="0"/>
                        <a:t>Pros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200" dirty="0"/>
                        <a:t>Cons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5021368"/>
                  </a:ext>
                </a:extLst>
              </a:tr>
              <a:tr h="134044">
                <a:tc>
                  <a:txBody>
                    <a:bodyPr/>
                    <a:lstStyle/>
                    <a:p>
                      <a:r>
                        <a:rPr lang="en-US" sz="2200" dirty="0"/>
                        <a:t>Allows FDA reviewers to compare different units in separate datasets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200" dirty="0"/>
                        <a:t>Increases use of sponsor resources maintaining multiple lab test results, units, normal ranges, etc.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800582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200" dirty="0"/>
                        <a:t>Easier to manage on global/standards level since LB is in SI for PMDA and creating the XB US conventional units dataset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200" dirty="0"/>
                        <a:t>US conventional units may not be requested for all submissions or requested consistently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085173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200" dirty="0"/>
                        <a:t>Within the current SDTM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31717642"/>
                  </a:ext>
                </a:extLst>
              </a:tr>
            </a:tbl>
          </a:graphicData>
        </a:graphic>
      </p:graphicFrame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13AA6ED1-C337-4ED2-9FCB-FE379B44BDB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3516521"/>
              </p:ext>
            </p:extLst>
          </p:nvPr>
        </p:nvGraphicFramePr>
        <p:xfrm>
          <a:off x="4273968" y="2236787"/>
          <a:ext cx="6854508" cy="1866900"/>
        </p:xfrm>
        <a:graphic>
          <a:graphicData uri="http://schemas.openxmlformats.org/drawingml/2006/table">
            <a:tbl>
              <a:tblPr/>
              <a:tblGrid>
                <a:gridCol w="1126871">
                  <a:extLst>
                    <a:ext uri="{9D8B030D-6E8A-4147-A177-3AD203B41FA5}">
                      <a16:colId xmlns:a16="http://schemas.microsoft.com/office/drawing/2014/main" val="1970150007"/>
                    </a:ext>
                  </a:extLst>
                </a:gridCol>
                <a:gridCol w="888492">
                  <a:extLst>
                    <a:ext uri="{9D8B030D-6E8A-4147-A177-3AD203B41FA5}">
                      <a16:colId xmlns:a16="http://schemas.microsoft.com/office/drawing/2014/main" val="1412311673"/>
                    </a:ext>
                  </a:extLst>
                </a:gridCol>
                <a:gridCol w="1051624">
                  <a:extLst>
                    <a:ext uri="{9D8B030D-6E8A-4147-A177-3AD203B41FA5}">
                      <a16:colId xmlns:a16="http://schemas.microsoft.com/office/drawing/2014/main" val="3298383902"/>
                    </a:ext>
                  </a:extLst>
                </a:gridCol>
                <a:gridCol w="1216724">
                  <a:extLst>
                    <a:ext uri="{9D8B030D-6E8A-4147-A177-3AD203B41FA5}">
                      <a16:colId xmlns:a16="http://schemas.microsoft.com/office/drawing/2014/main" val="322702961"/>
                    </a:ext>
                  </a:extLst>
                </a:gridCol>
                <a:gridCol w="1290637">
                  <a:extLst>
                    <a:ext uri="{9D8B030D-6E8A-4147-A177-3AD203B41FA5}">
                      <a16:colId xmlns:a16="http://schemas.microsoft.com/office/drawing/2014/main" val="899853674"/>
                    </a:ext>
                  </a:extLst>
                </a:gridCol>
                <a:gridCol w="1280160">
                  <a:extLst>
                    <a:ext uri="{9D8B030D-6E8A-4147-A177-3AD203B41FA5}">
                      <a16:colId xmlns:a16="http://schemas.microsoft.com/office/drawing/2014/main" val="3929007147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LBTESTCD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LBTEST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LBORRES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LBORRESU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LBSTRESC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LBSTRESU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94748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SODIUM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Sodium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136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mmol/L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136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mmol/L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80610526"/>
                  </a:ext>
                </a:extLst>
              </a:tr>
              <a:tr h="284430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GLUC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Glucose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3.9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mmol/L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3.9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mmol/L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43347759"/>
                  </a:ext>
                </a:extLst>
              </a:tr>
              <a:tr h="284430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XBTESTCD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XBTEST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XBORRES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XBORRESU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XBSTRESC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XBSTRESU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47467641"/>
                  </a:ext>
                </a:extLst>
              </a:tr>
              <a:tr h="224444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SODIUM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Sodium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136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mmol/L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136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mEq</a:t>
                      </a:r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/L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41186515"/>
                  </a:ext>
                </a:extLst>
              </a:tr>
              <a:tr h="284430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GLUC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Glucose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3.9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mmol/L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70.2702703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mg/dL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410622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579467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AC26F1-553F-4ABA-92DB-A3BB06A097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latin typeface="Calibri Light (Headings)"/>
              </a:rPr>
              <a:t>Option 3:</a:t>
            </a:r>
            <a:r>
              <a:rPr lang="en-US" dirty="0"/>
              <a:t> Sponsor Submits One LB Dataset with SI and US Conventional Units as Requested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C9EF7B-90C6-4B2C-B15D-6B19CCDAF7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1074400" cy="4351338"/>
          </a:xfrm>
        </p:spPr>
        <p:txBody>
          <a:bodyPr>
            <a:normAutofit/>
          </a:bodyPr>
          <a:lstStyle/>
          <a:p>
            <a:r>
              <a:rPr lang="en-US" dirty="0"/>
              <a:t>The sponsor submits one LB dataset that has individual tests in SI or US conventional units according to the requests made by the review division</a:t>
            </a:r>
          </a:p>
          <a:p>
            <a:r>
              <a:rPr lang="en-US" dirty="0"/>
              <a:t>Row 1 is in US conventional units and row 2 is in SI units.</a:t>
            </a:r>
          </a:p>
          <a:p>
            <a:endParaRPr lang="en-US" dirty="0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8CC2B8E8-1AEB-4024-80C9-97882231DDC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0268979"/>
              </p:ext>
            </p:extLst>
          </p:nvPr>
        </p:nvGraphicFramePr>
        <p:xfrm>
          <a:off x="165101" y="4514849"/>
          <a:ext cx="11925300" cy="1950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18099">
                  <a:extLst>
                    <a:ext uri="{9D8B030D-6E8A-4147-A177-3AD203B41FA5}">
                      <a16:colId xmlns:a16="http://schemas.microsoft.com/office/drawing/2014/main" val="22024792"/>
                    </a:ext>
                  </a:extLst>
                </a:gridCol>
                <a:gridCol w="6807201">
                  <a:extLst>
                    <a:ext uri="{9D8B030D-6E8A-4147-A177-3AD203B41FA5}">
                      <a16:colId xmlns:a16="http://schemas.microsoft.com/office/drawing/2014/main" val="87759840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US" sz="2200" dirty="0"/>
                        <a:t>Pros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200" dirty="0"/>
                        <a:t>Cons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5021368"/>
                  </a:ext>
                </a:extLst>
              </a:tr>
              <a:tr h="134044">
                <a:tc>
                  <a:txBody>
                    <a:bodyPr/>
                    <a:lstStyle/>
                    <a:p>
                      <a:r>
                        <a:rPr lang="en-US" sz="2200" dirty="0"/>
                        <a:t>The FDA reviewers only see the requested units.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200" dirty="0"/>
                        <a:t>Same as option 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800582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200" dirty="0"/>
                        <a:t>Within the current SDTM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200" dirty="0"/>
                        <a:t>Difficult to manage for global submissions and on a sponsor standards level.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0851738"/>
                  </a:ext>
                </a:extLst>
              </a:tr>
            </a:tbl>
          </a:graphicData>
        </a:graphic>
      </p:graphicFrame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13AA6ED1-C337-4ED2-9FCB-FE379B44BDB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7657613"/>
              </p:ext>
            </p:extLst>
          </p:nvPr>
        </p:nvGraphicFramePr>
        <p:xfrm>
          <a:off x="911932" y="3389399"/>
          <a:ext cx="6854508" cy="933450"/>
        </p:xfrm>
        <a:graphic>
          <a:graphicData uri="http://schemas.openxmlformats.org/drawingml/2006/table">
            <a:tbl>
              <a:tblPr/>
              <a:tblGrid>
                <a:gridCol w="1126871">
                  <a:extLst>
                    <a:ext uri="{9D8B030D-6E8A-4147-A177-3AD203B41FA5}">
                      <a16:colId xmlns:a16="http://schemas.microsoft.com/office/drawing/2014/main" val="1970150007"/>
                    </a:ext>
                  </a:extLst>
                </a:gridCol>
                <a:gridCol w="888492">
                  <a:extLst>
                    <a:ext uri="{9D8B030D-6E8A-4147-A177-3AD203B41FA5}">
                      <a16:colId xmlns:a16="http://schemas.microsoft.com/office/drawing/2014/main" val="1412311673"/>
                    </a:ext>
                  </a:extLst>
                </a:gridCol>
                <a:gridCol w="1051624">
                  <a:extLst>
                    <a:ext uri="{9D8B030D-6E8A-4147-A177-3AD203B41FA5}">
                      <a16:colId xmlns:a16="http://schemas.microsoft.com/office/drawing/2014/main" val="3298383902"/>
                    </a:ext>
                  </a:extLst>
                </a:gridCol>
                <a:gridCol w="1216724">
                  <a:extLst>
                    <a:ext uri="{9D8B030D-6E8A-4147-A177-3AD203B41FA5}">
                      <a16:colId xmlns:a16="http://schemas.microsoft.com/office/drawing/2014/main" val="322702961"/>
                    </a:ext>
                  </a:extLst>
                </a:gridCol>
                <a:gridCol w="1290637">
                  <a:extLst>
                    <a:ext uri="{9D8B030D-6E8A-4147-A177-3AD203B41FA5}">
                      <a16:colId xmlns:a16="http://schemas.microsoft.com/office/drawing/2014/main" val="899853674"/>
                    </a:ext>
                  </a:extLst>
                </a:gridCol>
                <a:gridCol w="1280160">
                  <a:extLst>
                    <a:ext uri="{9D8B030D-6E8A-4147-A177-3AD203B41FA5}">
                      <a16:colId xmlns:a16="http://schemas.microsoft.com/office/drawing/2014/main" val="3929007147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LBTESTCD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LBTEST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LBORRES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LBORRESU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LBSTRESC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LBSTRESU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94748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SODIUM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Sodium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136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mmol/L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136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mEq</a:t>
                      </a:r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/L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80610526"/>
                  </a:ext>
                </a:extLst>
              </a:tr>
              <a:tr h="284430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GLUC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Glucose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3.9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mmol/L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3.9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mmol/L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4334775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080621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AC26F1-553F-4ABA-92DB-A3BB06A097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Option 4: Sponsor Uses LBSCAT to Group the Different Unit Types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C9EF7B-90C6-4B2C-B15D-6B19CCDAF7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The sponsor groups both units types with LBSCAT</a:t>
            </a:r>
          </a:p>
          <a:p>
            <a:endParaRPr lang="en-US" dirty="0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8CC2B8E8-1AEB-4024-80C9-97882231DDC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683880"/>
              </p:ext>
            </p:extLst>
          </p:nvPr>
        </p:nvGraphicFramePr>
        <p:xfrm>
          <a:off x="1" y="4053840"/>
          <a:ext cx="11874500" cy="2804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99553">
                  <a:extLst>
                    <a:ext uri="{9D8B030D-6E8A-4147-A177-3AD203B41FA5}">
                      <a16:colId xmlns:a16="http://schemas.microsoft.com/office/drawing/2014/main" val="22024792"/>
                    </a:ext>
                  </a:extLst>
                </a:gridCol>
                <a:gridCol w="7674947">
                  <a:extLst>
                    <a:ext uri="{9D8B030D-6E8A-4147-A177-3AD203B41FA5}">
                      <a16:colId xmlns:a16="http://schemas.microsoft.com/office/drawing/2014/main" val="877598408"/>
                    </a:ext>
                  </a:extLst>
                </a:gridCol>
              </a:tblGrid>
              <a:tr h="417939">
                <a:tc>
                  <a:txBody>
                    <a:bodyPr/>
                    <a:lstStyle/>
                    <a:p>
                      <a:r>
                        <a:rPr lang="en-US" sz="2200" dirty="0"/>
                        <a:t>Pros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200" dirty="0"/>
                        <a:t>Cons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5021368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2200" dirty="0"/>
                        <a:t>Allows FDA reviewers to compare different units in single dataset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200" dirty="0"/>
                        <a:t>Same as option 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800582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200" dirty="0"/>
                        <a:t>Within the current SDTM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200" dirty="0"/>
                        <a:t>Usability: is it possible that a reviewer mistakes one unit type for another?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085173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200" dirty="0"/>
                        <a:t>Increase in dataset size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4799716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200" dirty="0"/>
                        <a:t>The LBSCAT cannot be used for other grouping purposes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06295499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1FBB5F61-8EAC-4758-A3F4-DD440EB68A2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5988209"/>
              </p:ext>
            </p:extLst>
          </p:nvPr>
        </p:nvGraphicFramePr>
        <p:xfrm>
          <a:off x="635189" y="2445544"/>
          <a:ext cx="9498392" cy="1555750"/>
        </p:xfrm>
        <a:graphic>
          <a:graphicData uri="http://schemas.openxmlformats.org/drawingml/2006/table">
            <a:tbl>
              <a:tblPr/>
              <a:tblGrid>
                <a:gridCol w="1233485">
                  <a:extLst>
                    <a:ext uri="{9D8B030D-6E8A-4147-A177-3AD203B41FA5}">
                      <a16:colId xmlns:a16="http://schemas.microsoft.com/office/drawing/2014/main" val="3462359857"/>
                    </a:ext>
                  </a:extLst>
                </a:gridCol>
                <a:gridCol w="888492">
                  <a:extLst>
                    <a:ext uri="{9D8B030D-6E8A-4147-A177-3AD203B41FA5}">
                      <a16:colId xmlns:a16="http://schemas.microsoft.com/office/drawing/2014/main" val="3544097975"/>
                    </a:ext>
                  </a:extLst>
                </a:gridCol>
                <a:gridCol w="2765108">
                  <a:extLst>
                    <a:ext uri="{9D8B030D-6E8A-4147-A177-3AD203B41FA5}">
                      <a16:colId xmlns:a16="http://schemas.microsoft.com/office/drawing/2014/main" val="4247949635"/>
                    </a:ext>
                  </a:extLst>
                </a:gridCol>
                <a:gridCol w="1019874">
                  <a:extLst>
                    <a:ext uri="{9D8B030D-6E8A-4147-A177-3AD203B41FA5}">
                      <a16:colId xmlns:a16="http://schemas.microsoft.com/office/drawing/2014/main" val="315775864"/>
                    </a:ext>
                  </a:extLst>
                </a:gridCol>
                <a:gridCol w="1184974">
                  <a:extLst>
                    <a:ext uri="{9D8B030D-6E8A-4147-A177-3AD203B41FA5}">
                      <a16:colId xmlns:a16="http://schemas.microsoft.com/office/drawing/2014/main" val="3071446127"/>
                    </a:ext>
                  </a:extLst>
                </a:gridCol>
                <a:gridCol w="1290637">
                  <a:extLst>
                    <a:ext uri="{9D8B030D-6E8A-4147-A177-3AD203B41FA5}">
                      <a16:colId xmlns:a16="http://schemas.microsoft.com/office/drawing/2014/main" val="598121762"/>
                    </a:ext>
                  </a:extLst>
                </a:gridCol>
                <a:gridCol w="1115822">
                  <a:extLst>
                    <a:ext uri="{9D8B030D-6E8A-4147-A177-3AD203B41FA5}">
                      <a16:colId xmlns:a16="http://schemas.microsoft.com/office/drawing/2014/main" val="89789564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LBTESTCD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LBTEST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LBSCAT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LBORRES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LBORRESU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LBSTRESC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LBSTRESU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7571935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SODIUM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Sodium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 UNITS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136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mmol/L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136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mmol/L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9627178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GLUC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Glucose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 UNITS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3.9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mmol/L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3.9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mmol/L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9188755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SODIUM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Sodium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US CONVENTIONAL UNITS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136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mmol/L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136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mEq</a:t>
                      </a:r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/L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1201829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GLUC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Glucose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US CONVENTIONAL UNITS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3.9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mmol/L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70.2702703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mg/dL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91401652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6E7C6EC9-77AC-4D0B-878B-2D8BED431EF9}"/>
              </a:ext>
            </a:extLst>
          </p:cNvPr>
          <p:cNvSpPr/>
          <p:nvPr/>
        </p:nvSpPr>
        <p:spPr>
          <a:xfrm>
            <a:off x="2668555" y="2310607"/>
            <a:ext cx="2901821" cy="1813524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112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AC26F1-553F-4ABA-92DB-A3BB06A097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Option 5: Represent Additional Units in Supplemental Variables / SUPPLB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C9EF7B-90C6-4B2C-B15D-6B19CCDAF7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The sponsor adds the US conventional units to SUPPLB</a:t>
            </a:r>
          </a:p>
          <a:p>
            <a:endParaRPr lang="en-US" dirty="0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8CC2B8E8-1AEB-4024-80C9-97882231DDC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7435692"/>
              </p:ext>
            </p:extLst>
          </p:nvPr>
        </p:nvGraphicFramePr>
        <p:xfrm>
          <a:off x="0" y="4810166"/>
          <a:ext cx="12192000" cy="1950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93133">
                  <a:extLst>
                    <a:ext uri="{9D8B030D-6E8A-4147-A177-3AD203B41FA5}">
                      <a16:colId xmlns:a16="http://schemas.microsoft.com/office/drawing/2014/main" val="22024792"/>
                    </a:ext>
                  </a:extLst>
                </a:gridCol>
                <a:gridCol w="9098867">
                  <a:extLst>
                    <a:ext uri="{9D8B030D-6E8A-4147-A177-3AD203B41FA5}">
                      <a16:colId xmlns:a16="http://schemas.microsoft.com/office/drawing/2014/main" val="87759840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US" sz="2200" dirty="0"/>
                        <a:t>Pros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200" dirty="0"/>
                        <a:t>Cons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502136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200" dirty="0"/>
                        <a:t>Within the current SDTM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200" dirty="0"/>
                        <a:t>Same as option 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800582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200" dirty="0"/>
                        <a:t>Would create large SUPPLB including US conventional units version of LBSTRESC, LBSTRESN, LBSTRESU, LBSTNRLO, LBSTNRHI, LBSTNRC, LBSTREFC, LBSTREFN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06557130"/>
                  </a:ext>
                </a:extLst>
              </a:tr>
            </a:tbl>
          </a:graphicData>
        </a:graphic>
      </p:graphicFrame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13AA6ED1-C337-4ED2-9FCB-FE379B44BDB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9026922"/>
              </p:ext>
            </p:extLst>
          </p:nvPr>
        </p:nvGraphicFramePr>
        <p:xfrm>
          <a:off x="1181100" y="2217738"/>
          <a:ext cx="6854508" cy="933450"/>
        </p:xfrm>
        <a:graphic>
          <a:graphicData uri="http://schemas.openxmlformats.org/drawingml/2006/table">
            <a:tbl>
              <a:tblPr/>
              <a:tblGrid>
                <a:gridCol w="1126871">
                  <a:extLst>
                    <a:ext uri="{9D8B030D-6E8A-4147-A177-3AD203B41FA5}">
                      <a16:colId xmlns:a16="http://schemas.microsoft.com/office/drawing/2014/main" val="1970150007"/>
                    </a:ext>
                  </a:extLst>
                </a:gridCol>
                <a:gridCol w="888492">
                  <a:extLst>
                    <a:ext uri="{9D8B030D-6E8A-4147-A177-3AD203B41FA5}">
                      <a16:colId xmlns:a16="http://schemas.microsoft.com/office/drawing/2014/main" val="1412311673"/>
                    </a:ext>
                  </a:extLst>
                </a:gridCol>
                <a:gridCol w="1051624">
                  <a:extLst>
                    <a:ext uri="{9D8B030D-6E8A-4147-A177-3AD203B41FA5}">
                      <a16:colId xmlns:a16="http://schemas.microsoft.com/office/drawing/2014/main" val="3298383902"/>
                    </a:ext>
                  </a:extLst>
                </a:gridCol>
                <a:gridCol w="1216724">
                  <a:extLst>
                    <a:ext uri="{9D8B030D-6E8A-4147-A177-3AD203B41FA5}">
                      <a16:colId xmlns:a16="http://schemas.microsoft.com/office/drawing/2014/main" val="322702961"/>
                    </a:ext>
                  </a:extLst>
                </a:gridCol>
                <a:gridCol w="1290637">
                  <a:extLst>
                    <a:ext uri="{9D8B030D-6E8A-4147-A177-3AD203B41FA5}">
                      <a16:colId xmlns:a16="http://schemas.microsoft.com/office/drawing/2014/main" val="899853674"/>
                    </a:ext>
                  </a:extLst>
                </a:gridCol>
                <a:gridCol w="1280160">
                  <a:extLst>
                    <a:ext uri="{9D8B030D-6E8A-4147-A177-3AD203B41FA5}">
                      <a16:colId xmlns:a16="http://schemas.microsoft.com/office/drawing/2014/main" val="3929007147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LBTESTCD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LBTEST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LBORRES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LBORRESU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LBSTRESC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LBSTRESU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94748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SODIUM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Sodium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136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mmol/L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136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mmol/L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80610526"/>
                  </a:ext>
                </a:extLst>
              </a:tr>
              <a:tr h="284430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GLUC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Glucose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3.9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mmol/L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3.9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mmol/L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43347759"/>
                  </a:ext>
                </a:extLst>
              </a:tr>
            </a:tbl>
          </a:graphicData>
        </a:graphic>
      </p:graphicFrame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3EF36C3E-C793-4607-8498-EDEF5FB5E5B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60589229"/>
              </p:ext>
            </p:extLst>
          </p:nvPr>
        </p:nvGraphicFramePr>
        <p:xfrm>
          <a:off x="1181100" y="3321844"/>
          <a:ext cx="7998080" cy="1358900"/>
        </p:xfrm>
        <a:graphic>
          <a:graphicData uri="http://schemas.openxmlformats.org/drawingml/2006/table">
            <a:tbl>
              <a:tblPr/>
              <a:tblGrid>
                <a:gridCol w="728853">
                  <a:extLst>
                    <a:ext uri="{9D8B030D-6E8A-4147-A177-3AD203B41FA5}">
                      <a16:colId xmlns:a16="http://schemas.microsoft.com/office/drawing/2014/main" val="2177009620"/>
                    </a:ext>
                  </a:extLst>
                </a:gridCol>
                <a:gridCol w="1124966">
                  <a:extLst>
                    <a:ext uri="{9D8B030D-6E8A-4147-A177-3AD203B41FA5}">
                      <a16:colId xmlns:a16="http://schemas.microsoft.com/office/drawing/2014/main" val="1401661702"/>
                    </a:ext>
                  </a:extLst>
                </a:gridCol>
                <a:gridCol w="1133158">
                  <a:extLst>
                    <a:ext uri="{9D8B030D-6E8A-4147-A177-3AD203B41FA5}">
                      <a16:colId xmlns:a16="http://schemas.microsoft.com/office/drawing/2014/main" val="1548190227"/>
                    </a:ext>
                  </a:extLst>
                </a:gridCol>
                <a:gridCol w="4250563">
                  <a:extLst>
                    <a:ext uri="{9D8B030D-6E8A-4147-A177-3AD203B41FA5}">
                      <a16:colId xmlns:a16="http://schemas.microsoft.com/office/drawing/2014/main" val="3030892929"/>
                    </a:ext>
                  </a:extLst>
                </a:gridCol>
                <a:gridCol w="760540">
                  <a:extLst>
                    <a:ext uri="{9D8B030D-6E8A-4147-A177-3AD203B41FA5}">
                      <a16:colId xmlns:a16="http://schemas.microsoft.com/office/drawing/2014/main" val="2495784464"/>
                    </a:ext>
                  </a:extLst>
                </a:gridCol>
              </a:tblGrid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IDVAR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IDVARVAL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QNAM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QLABEL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QVAL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9329786"/>
                  </a:ext>
                </a:extLst>
              </a:tr>
              <a:tr h="368300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LBSEQ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LBSTRSCU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Char Result in US Conventional Units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136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48816662"/>
                  </a:ext>
                </a:extLst>
              </a:tr>
              <a:tr h="368300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LBSEQ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LBSTRSNU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Numeric Result in US Conventional Units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136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6843115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LBSEQ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LBSTRSUU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US Conventional Units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mEq</a:t>
                      </a:r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/L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0124012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720293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AC26F1-553F-4ABA-92DB-A3BB06A097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271949" cy="1325563"/>
          </a:xfrm>
        </p:spPr>
        <p:txBody>
          <a:bodyPr/>
          <a:lstStyle/>
          <a:p>
            <a:r>
              <a:rPr lang="en-US" dirty="0"/>
              <a:t>Option 6: Additional Variable to Indicate Unit Type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C9EF7B-90C6-4B2C-B15D-6B19CCDAF7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New variable added to LB/Findings domains to show which  type of unit is used e.g. LBSTRSUT (Standard Unit Type)</a:t>
            </a:r>
          </a:p>
          <a:p>
            <a:endParaRPr lang="en-US" dirty="0"/>
          </a:p>
          <a:p>
            <a:endParaRPr lang="en-US" dirty="0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8CC2B8E8-1AEB-4024-80C9-97882231DDC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7072924"/>
              </p:ext>
            </p:extLst>
          </p:nvPr>
        </p:nvGraphicFramePr>
        <p:xfrm>
          <a:off x="838200" y="4409440"/>
          <a:ext cx="9649652" cy="1950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38511">
                  <a:extLst>
                    <a:ext uri="{9D8B030D-6E8A-4147-A177-3AD203B41FA5}">
                      <a16:colId xmlns:a16="http://schemas.microsoft.com/office/drawing/2014/main" val="22024792"/>
                    </a:ext>
                  </a:extLst>
                </a:gridCol>
                <a:gridCol w="4811141">
                  <a:extLst>
                    <a:ext uri="{9D8B030D-6E8A-4147-A177-3AD203B41FA5}">
                      <a16:colId xmlns:a16="http://schemas.microsoft.com/office/drawing/2014/main" val="877598408"/>
                    </a:ext>
                  </a:extLst>
                </a:gridCol>
              </a:tblGrid>
              <a:tr h="417939">
                <a:tc>
                  <a:txBody>
                    <a:bodyPr/>
                    <a:lstStyle/>
                    <a:p>
                      <a:r>
                        <a:rPr lang="en-US" sz="2200" dirty="0"/>
                        <a:t>Pros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200" dirty="0"/>
                        <a:t>Cons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5021368"/>
                  </a:ext>
                </a:extLst>
              </a:tr>
              <a:tr h="168714">
                <a:tc>
                  <a:txBody>
                    <a:bodyPr/>
                    <a:lstStyle/>
                    <a:p>
                      <a:r>
                        <a:rPr lang="en-US" sz="2200" dirty="0"/>
                        <a:t>Allows for additional unit types (e.g. SI units, US conventional or other)</a:t>
                      </a:r>
                    </a:p>
                    <a:p>
                      <a:endParaRPr 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200" dirty="0"/>
                        <a:t>Similar to option 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800582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200" dirty="0"/>
                        <a:t>Requires an update to the current SDTM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0851738"/>
                  </a:ext>
                </a:extLst>
              </a:tr>
            </a:tbl>
          </a:graphicData>
        </a:graphic>
      </p:graphicFrame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33D1899B-A890-4743-AF83-8067219BDB6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858070"/>
              </p:ext>
            </p:extLst>
          </p:nvPr>
        </p:nvGraphicFramePr>
        <p:xfrm>
          <a:off x="838200" y="2686368"/>
          <a:ext cx="8670736" cy="1555750"/>
        </p:xfrm>
        <a:graphic>
          <a:graphicData uri="http://schemas.openxmlformats.org/drawingml/2006/table">
            <a:tbl>
              <a:tblPr/>
              <a:tblGrid>
                <a:gridCol w="1095121">
                  <a:extLst>
                    <a:ext uri="{9D8B030D-6E8A-4147-A177-3AD203B41FA5}">
                      <a16:colId xmlns:a16="http://schemas.microsoft.com/office/drawing/2014/main" val="3647018199"/>
                    </a:ext>
                  </a:extLst>
                </a:gridCol>
                <a:gridCol w="888492">
                  <a:extLst>
                    <a:ext uri="{9D8B030D-6E8A-4147-A177-3AD203B41FA5}">
                      <a16:colId xmlns:a16="http://schemas.microsoft.com/office/drawing/2014/main" val="41478607"/>
                    </a:ext>
                  </a:extLst>
                </a:gridCol>
                <a:gridCol w="1019874">
                  <a:extLst>
                    <a:ext uri="{9D8B030D-6E8A-4147-A177-3AD203B41FA5}">
                      <a16:colId xmlns:a16="http://schemas.microsoft.com/office/drawing/2014/main" val="3864500929"/>
                    </a:ext>
                  </a:extLst>
                </a:gridCol>
                <a:gridCol w="1184974">
                  <a:extLst>
                    <a:ext uri="{9D8B030D-6E8A-4147-A177-3AD203B41FA5}">
                      <a16:colId xmlns:a16="http://schemas.microsoft.com/office/drawing/2014/main" val="2375600371"/>
                    </a:ext>
                  </a:extLst>
                </a:gridCol>
                <a:gridCol w="1290637">
                  <a:extLst>
                    <a:ext uri="{9D8B030D-6E8A-4147-A177-3AD203B41FA5}">
                      <a16:colId xmlns:a16="http://schemas.microsoft.com/office/drawing/2014/main" val="1543520705"/>
                    </a:ext>
                  </a:extLst>
                </a:gridCol>
                <a:gridCol w="1114235">
                  <a:extLst>
                    <a:ext uri="{9D8B030D-6E8A-4147-A177-3AD203B41FA5}">
                      <a16:colId xmlns:a16="http://schemas.microsoft.com/office/drawing/2014/main" val="2682797269"/>
                    </a:ext>
                  </a:extLst>
                </a:gridCol>
                <a:gridCol w="2077403">
                  <a:extLst>
                    <a:ext uri="{9D8B030D-6E8A-4147-A177-3AD203B41FA5}">
                      <a16:colId xmlns:a16="http://schemas.microsoft.com/office/drawing/2014/main" val="346008449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LBTESTCD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LBTEST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LBORRES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LBORRESU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LBSTRESC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LBSTRESU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LBSTRSUT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8688572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SODIUM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Sodium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136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mmol/L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136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mmol/L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562443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GLUC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Glucose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3.9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mmol/L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3.9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mmol/L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00107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SODIUM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Sodium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136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mmol/L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136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mEq</a:t>
                      </a:r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/L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US CONVENTIONAL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9903814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GLUC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Glucose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3.9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mmol/L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70.2702703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mg/dL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US CONVENTIONAL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04886308"/>
                  </a:ext>
                </a:extLst>
              </a:tr>
            </a:tbl>
          </a:graphicData>
        </a:graphic>
      </p:graphicFrame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73F96F0C-AD9B-4DAE-85C4-EF7A3DF85D0F}"/>
              </a:ext>
            </a:extLst>
          </p:cNvPr>
          <p:cNvSpPr/>
          <p:nvPr/>
        </p:nvSpPr>
        <p:spPr>
          <a:xfrm>
            <a:off x="7352521" y="2618259"/>
            <a:ext cx="2248678" cy="1791181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89866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AC26F1-553F-4ABA-92DB-A3BB06A097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271949" cy="1325563"/>
          </a:xfrm>
        </p:spPr>
        <p:txBody>
          <a:bodyPr>
            <a:normAutofit fontScale="90000"/>
          </a:bodyPr>
          <a:lstStyle/>
          <a:p>
            <a:r>
              <a:rPr lang="en-US" dirty="0"/>
              <a:t>Option 7: Add Result Variables for SI and US Conventional Units similar to LBSTRESC/N etc.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C9EF7B-90C6-4B2C-B15D-6B19CCDAF7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Create specific standard variables for SI and US Conventional Units.</a:t>
            </a:r>
          </a:p>
          <a:p>
            <a:r>
              <a:rPr lang="en-US" dirty="0"/>
              <a:t>Either these or the LBSTRESC/N etc. could be used.</a:t>
            </a:r>
          </a:p>
          <a:p>
            <a:endParaRPr lang="en-US" dirty="0"/>
          </a:p>
          <a:p>
            <a:endParaRPr lang="en-US" dirty="0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8CC2B8E8-1AEB-4024-80C9-97882231DDC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2501986"/>
              </p:ext>
            </p:extLst>
          </p:nvPr>
        </p:nvGraphicFramePr>
        <p:xfrm>
          <a:off x="838199" y="4409440"/>
          <a:ext cx="11225625" cy="2042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44348">
                  <a:extLst>
                    <a:ext uri="{9D8B030D-6E8A-4147-A177-3AD203B41FA5}">
                      <a16:colId xmlns:a16="http://schemas.microsoft.com/office/drawing/2014/main" val="22024792"/>
                    </a:ext>
                  </a:extLst>
                </a:gridCol>
                <a:gridCol w="7081277">
                  <a:extLst>
                    <a:ext uri="{9D8B030D-6E8A-4147-A177-3AD203B41FA5}">
                      <a16:colId xmlns:a16="http://schemas.microsoft.com/office/drawing/2014/main" val="877598408"/>
                    </a:ext>
                  </a:extLst>
                </a:gridCol>
              </a:tblGrid>
              <a:tr h="417939">
                <a:tc>
                  <a:txBody>
                    <a:bodyPr/>
                    <a:lstStyle/>
                    <a:p>
                      <a:r>
                        <a:rPr lang="en-US" sz="2200" dirty="0"/>
                        <a:t>Pros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200" dirty="0"/>
                        <a:t>Cons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5021368"/>
                  </a:ext>
                </a:extLst>
              </a:tr>
              <a:tr h="16871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200" dirty="0"/>
                        <a:t>Allows FDA reviewers to compare different units in single dataset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200" dirty="0"/>
                        <a:t>Similar to option 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800582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200" dirty="0"/>
                        <a:t>Requires an update to the current SDTM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085173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200" dirty="0"/>
                        <a:t>Does not allow for additional unit types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81287772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EBA66175-44A4-467C-951B-AB4D3BED0EF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6198715"/>
              </p:ext>
            </p:extLst>
          </p:nvPr>
        </p:nvGraphicFramePr>
        <p:xfrm>
          <a:off x="877474" y="2718594"/>
          <a:ext cx="11225626" cy="1549400"/>
        </p:xfrm>
        <a:graphic>
          <a:graphicData uri="http://schemas.openxmlformats.org/drawingml/2006/table">
            <a:tbl>
              <a:tblPr/>
              <a:tblGrid>
                <a:gridCol w="1095121">
                  <a:extLst>
                    <a:ext uri="{9D8B030D-6E8A-4147-A177-3AD203B41FA5}">
                      <a16:colId xmlns:a16="http://schemas.microsoft.com/office/drawing/2014/main" val="685053671"/>
                    </a:ext>
                  </a:extLst>
                </a:gridCol>
                <a:gridCol w="888492">
                  <a:extLst>
                    <a:ext uri="{9D8B030D-6E8A-4147-A177-3AD203B41FA5}">
                      <a16:colId xmlns:a16="http://schemas.microsoft.com/office/drawing/2014/main" val="3832229570"/>
                    </a:ext>
                  </a:extLst>
                </a:gridCol>
                <a:gridCol w="1019874">
                  <a:extLst>
                    <a:ext uri="{9D8B030D-6E8A-4147-A177-3AD203B41FA5}">
                      <a16:colId xmlns:a16="http://schemas.microsoft.com/office/drawing/2014/main" val="514378584"/>
                    </a:ext>
                  </a:extLst>
                </a:gridCol>
                <a:gridCol w="1232036">
                  <a:extLst>
                    <a:ext uri="{9D8B030D-6E8A-4147-A177-3AD203B41FA5}">
                      <a16:colId xmlns:a16="http://schemas.microsoft.com/office/drawing/2014/main" val="2651289898"/>
                    </a:ext>
                  </a:extLst>
                </a:gridCol>
                <a:gridCol w="1783103">
                  <a:extLst>
                    <a:ext uri="{9D8B030D-6E8A-4147-A177-3AD203B41FA5}">
                      <a16:colId xmlns:a16="http://schemas.microsoft.com/office/drawing/2014/main" val="398508847"/>
                    </a:ext>
                  </a:extLst>
                </a:gridCol>
                <a:gridCol w="1257300">
                  <a:extLst>
                    <a:ext uri="{9D8B030D-6E8A-4147-A177-3AD203B41FA5}">
                      <a16:colId xmlns:a16="http://schemas.microsoft.com/office/drawing/2014/main" val="1657580700"/>
                    </a:ext>
                  </a:extLst>
                </a:gridCol>
                <a:gridCol w="2070100">
                  <a:extLst>
                    <a:ext uri="{9D8B030D-6E8A-4147-A177-3AD203B41FA5}">
                      <a16:colId xmlns:a16="http://schemas.microsoft.com/office/drawing/2014/main" val="110711768"/>
                    </a:ext>
                  </a:extLst>
                </a:gridCol>
                <a:gridCol w="1879600">
                  <a:extLst>
                    <a:ext uri="{9D8B030D-6E8A-4147-A177-3AD203B41FA5}">
                      <a16:colId xmlns:a16="http://schemas.microsoft.com/office/drawing/2014/main" val="1947822320"/>
                    </a:ext>
                  </a:extLst>
                </a:gridCol>
              </a:tblGrid>
              <a:tr h="368300">
                <a:tc>
                  <a:txBody>
                    <a:bodyPr/>
                    <a:lstStyle/>
                    <a:p>
                      <a:pPr algn="l" fontAlgn="b"/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Character Result in SI Units</a:t>
                      </a:r>
                    </a:p>
                  </a:txBody>
                  <a:tcPr marL="6350" marR="6350" marT="635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 Units</a:t>
                      </a:r>
                    </a:p>
                  </a:txBody>
                  <a:tcPr marL="6350" marR="6350" marT="635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Char Result in US Conventional Units</a:t>
                      </a:r>
                    </a:p>
                  </a:txBody>
                  <a:tcPr marL="6350" marR="6350" marT="635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US Conventional Units</a:t>
                      </a:r>
                    </a:p>
                  </a:txBody>
                  <a:tcPr marL="6350" marR="6350" marT="635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56879796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LBTESTCD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LBTEST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LBORRES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LBORRESU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LBSTRSCS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LBSTRSUS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LBSTRSCU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LBSTRSUU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15327322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SODIUM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Sodium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136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mmol/L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136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mmol/L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136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mEq</a:t>
                      </a:r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/L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741781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GLUC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Glucose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3.9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mmol/L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3.9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mmol/L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70.27027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mg/dL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22085958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699A799E-6925-4931-8608-D0E34DFCB70F}"/>
              </a:ext>
            </a:extLst>
          </p:cNvPr>
          <p:cNvSpPr/>
          <p:nvPr/>
        </p:nvSpPr>
        <p:spPr>
          <a:xfrm>
            <a:off x="5061201" y="2718594"/>
            <a:ext cx="7041899" cy="1620141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40684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1771</Words>
  <Application>Microsoft Office PowerPoint</Application>
  <PresentationFormat>Widescreen</PresentationFormat>
  <Paragraphs>396</Paragraphs>
  <Slides>15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0" baseType="lpstr">
      <vt:lpstr>Arial</vt:lpstr>
      <vt:lpstr>Calibri</vt:lpstr>
      <vt:lpstr>Calibri Light</vt:lpstr>
      <vt:lpstr>Calibri Light (Headings)</vt:lpstr>
      <vt:lpstr>Office Theme</vt:lpstr>
      <vt:lpstr>Multiple Lab Units Representation</vt:lpstr>
      <vt:lpstr>Problem Statement</vt:lpstr>
      <vt:lpstr>Option 1: FDA Manages Multiple Units Representation In-House </vt:lpstr>
      <vt:lpstr>Option 2: Sponsor Submits Two LB Type Datasets </vt:lpstr>
      <vt:lpstr>Option 3: Sponsor Submits One LB Dataset with SI and US Conventional Units as Requested</vt:lpstr>
      <vt:lpstr>Option 4: Sponsor Uses LBSCAT to Group the Different Unit Types</vt:lpstr>
      <vt:lpstr>Option 5: Represent Additional Units in Supplemental Variables / SUPPLB</vt:lpstr>
      <vt:lpstr>Option 6: Additional Variable to Indicate Unit Type</vt:lpstr>
      <vt:lpstr>Option 7: Add Result Variables for SI and US Conventional Units similar to LBSTRESC/N etc.</vt:lpstr>
      <vt:lpstr>Option 8: Unified Code for Units of Measure (UCUM) </vt:lpstr>
      <vt:lpstr>Option 9 Define-XML, Option 10 PhUSE Lab Units Test Unit Plan, Option 11 New LB Domain</vt:lpstr>
      <vt:lpstr>Open Questions </vt:lpstr>
      <vt:lpstr>Other Considerations </vt:lpstr>
      <vt:lpstr>PowerPoint Presentation</vt:lpstr>
      <vt:lpstr>Lab Units Representation Team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Lab Units Representation</dc:title>
  <dc:creator>Eanna Kiely</dc:creator>
  <cp:lastModifiedBy>Eanna Kiely</cp:lastModifiedBy>
  <cp:revision>79</cp:revision>
  <dcterms:created xsi:type="dcterms:W3CDTF">2019-02-11T09:24:30Z</dcterms:created>
  <dcterms:modified xsi:type="dcterms:W3CDTF">2019-02-13T12:41:34Z</dcterms:modified>
</cp:coreProperties>
</file>