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2"/>
  </p:notesMasterIdLst>
  <p:handoutMasterIdLst>
    <p:handoutMasterId r:id="rId13"/>
  </p:handoutMasterIdLst>
  <p:sldIdLst>
    <p:sldId id="287" r:id="rId5"/>
    <p:sldId id="294" r:id="rId6"/>
    <p:sldId id="295" r:id="rId7"/>
    <p:sldId id="298" r:id="rId8"/>
    <p:sldId id="301" r:id="rId9"/>
    <p:sldId id="302" r:id="rId10"/>
    <p:sldId id="29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QS&lt;&gt;SDTM CT update" id="{523866A3-80F5-4FA1-B56A-24AC7744F8A3}">
          <p14:sldIdLst>
            <p14:sldId id="287"/>
            <p14:sldId id="294"/>
            <p14:sldId id="295"/>
            <p14:sldId id="298"/>
            <p14:sldId id="301"/>
            <p14:sldId id="302"/>
            <p14:sldId id="293"/>
          </p14:sldIdLst>
        </p14:section>
        <p14:section name="Backup Slides" id="{CB8D3EF2-DE42-4685-A5CF-F71AD4586BB9}">
          <p14:sldIdLst/>
        </p14:section>
        <p14:section name="SE Timing Var Order" id="{35D14B5F-F781-4B7E-8F45-269E4B1AE09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44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8F1"/>
    <a:srgbClr val="CBCDE2"/>
    <a:srgbClr val="0033AB"/>
    <a:srgbClr val="0000FF"/>
    <a:srgbClr val="0033CC"/>
    <a:srgbClr val="FFFF99"/>
    <a:srgbClr val="3399FF"/>
    <a:srgbClr val="AAC900"/>
    <a:srgbClr val="0099FF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76" autoAdjust="0"/>
    <p:restoredTop sz="94105" autoAdjust="0"/>
  </p:normalViewPr>
  <p:slideViewPr>
    <p:cSldViewPr snapToGrid="0" snapToObjects="1" showGuides="1">
      <p:cViewPr varScale="1">
        <p:scale>
          <a:sx n="102" d="100"/>
          <a:sy n="102" d="100"/>
        </p:scale>
        <p:origin x="1974" y="108"/>
      </p:cViewPr>
      <p:guideLst>
        <p:guide orient="horz" pos="144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9228" y="286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395992F-7730-4D6D-B9AF-AB321C96A5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D77D90-9E84-440B-BD9B-B1AF6DC7AB7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A5AF69-D9D0-481E-BD52-E0AA136236FD}" type="datetimeFigureOut">
              <a:rPr lang="de-DE" smtClean="0"/>
              <a:t>06.03.2019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5FBD95-FA17-4BF8-94E7-E1C6868E619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1E9222-32E9-40D8-ACC9-800619968B1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44B91-45D2-4E6A-943E-C592167D26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47414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43A90-5B53-445D-8D3D-F604C2BFF6B5}" type="datetimeFigureOut">
              <a:rPr lang="en-US" smtClean="0"/>
              <a:pPr/>
              <a:t>3/6/2019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85320D-4432-4FCC-864F-485C2318A78A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013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60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092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 userDrawn="1"/>
        </p:nvSpPr>
        <p:spPr>
          <a:xfrm>
            <a:off x="195001" y="1723869"/>
            <a:ext cx="8734427" cy="4842031"/>
          </a:xfrm>
          <a:prstGeom prst="roundRect">
            <a:avLst>
              <a:gd name="adj" fmla="val 3819"/>
            </a:avLst>
          </a:prstGeom>
          <a:gradFill flip="none" rotWithShape="1">
            <a:gsLst>
              <a:gs pos="97000">
                <a:schemeClr val="accent5">
                  <a:lumMod val="5000"/>
                  <a:lumOff val="95000"/>
                </a:schemeClr>
              </a:gs>
              <a:gs pos="5000">
                <a:schemeClr val="accent5">
                  <a:lumMod val="20000"/>
                  <a:lumOff val="80000"/>
                </a:schemeClr>
              </a:gs>
              <a:gs pos="24764">
                <a:srgbClr val="F5FFC1"/>
              </a:gs>
              <a:gs pos="59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16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2130425"/>
            <a:ext cx="7772400" cy="1017588"/>
          </a:xfrm>
        </p:spPr>
        <p:txBody>
          <a:bodyPr/>
          <a:lstStyle>
            <a:lvl1pPr>
              <a:defRPr smtClean="0"/>
            </a:lvl1pPr>
          </a:lstStyle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1116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8788" y="3148013"/>
            <a:ext cx="6400800" cy="531812"/>
          </a:xfrm>
        </p:spPr>
        <p:txBody>
          <a:bodyPr/>
          <a:lstStyle>
            <a:lvl1pPr marL="0" indent="0">
              <a:defRPr sz="2200" smtClean="0"/>
            </a:lvl1pPr>
          </a:lstStyle>
          <a:p>
            <a:r>
              <a:rPr lang="de-DE"/>
              <a:t>Formatvorlage des Untertitelmasters durch Klicken bearbeiten</a:t>
            </a:r>
            <a:endParaRPr lang="en-GB" dirty="0"/>
          </a:p>
        </p:txBody>
      </p:sp>
      <p:sp>
        <p:nvSpPr>
          <p:cNvPr id="8" name="Textplatzhalter 12"/>
          <p:cNvSpPr>
            <a:spLocks noGrp="1"/>
          </p:cNvSpPr>
          <p:nvPr>
            <p:ph type="body" sz="quarter" idx="10"/>
          </p:nvPr>
        </p:nvSpPr>
        <p:spPr>
          <a:xfrm>
            <a:off x="458788" y="6022023"/>
            <a:ext cx="5746750" cy="378777"/>
          </a:xfrm>
        </p:spPr>
        <p:txBody>
          <a:bodyPr anchor="b"/>
          <a:lstStyle>
            <a:lvl1pPr marL="0" indent="0">
              <a:defRPr sz="16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4249882" y="99794"/>
            <a:ext cx="4702032" cy="658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de-DE" sz="1400" dirty="0">
                <a:solidFill>
                  <a:schemeClr val="accent1">
                    <a:lumMod val="50000"/>
                  </a:schemeClr>
                </a:solidFill>
              </a:rPr>
              <a:t>28</a:t>
            </a:r>
            <a:r>
              <a:rPr lang="de-DE" sz="1400" baseline="30000" dirty="0">
                <a:solidFill>
                  <a:schemeClr val="accent1">
                    <a:lumMod val="50000"/>
                  </a:schemeClr>
                </a:solidFill>
              </a:rPr>
              <a:t>th</a:t>
            </a:r>
            <a:r>
              <a:rPr lang="de-DE" sz="1400" dirty="0">
                <a:solidFill>
                  <a:schemeClr val="accent1">
                    <a:lumMod val="50000"/>
                  </a:schemeClr>
                </a:solidFill>
              </a:rPr>
              <a:t> German </a:t>
            </a:r>
            <a:r>
              <a:rPr lang="de-DE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speaking</a:t>
            </a:r>
            <a:r>
              <a:rPr lang="de-DE" sz="1400" dirty="0">
                <a:solidFill>
                  <a:schemeClr val="accent1">
                    <a:lumMod val="50000"/>
                  </a:schemeClr>
                </a:solidFill>
              </a:rPr>
              <a:t> CDISC</a:t>
            </a:r>
            <a:r>
              <a:rPr lang="de-DE" sz="1400" baseline="0" dirty="0">
                <a:solidFill>
                  <a:schemeClr val="accent1">
                    <a:lumMod val="50000"/>
                  </a:schemeClr>
                </a:solidFill>
              </a:rPr>
              <a:t> User Network Meeting</a:t>
            </a:r>
          </a:p>
          <a:p>
            <a:pPr algn="r">
              <a:lnSpc>
                <a:spcPct val="150000"/>
              </a:lnSpc>
            </a:pPr>
            <a:r>
              <a:rPr lang="de-DE" sz="1200" baseline="0" dirty="0">
                <a:solidFill>
                  <a:schemeClr val="accent1">
                    <a:lumMod val="50000"/>
                  </a:schemeClr>
                </a:solidFill>
              </a:rPr>
              <a:t>06-Mar-2019, </a:t>
            </a:r>
            <a:r>
              <a:rPr lang="de-DE" sz="1200" baseline="0" dirty="0" err="1">
                <a:solidFill>
                  <a:schemeClr val="accent1">
                    <a:lumMod val="50000"/>
                  </a:schemeClr>
                </a:solidFill>
              </a:rPr>
              <a:t>Parexel</a:t>
            </a:r>
            <a:r>
              <a:rPr lang="de-DE" sz="1200" baseline="0" dirty="0">
                <a:solidFill>
                  <a:schemeClr val="accent1">
                    <a:lumMod val="50000"/>
                  </a:schemeClr>
                </a:solidFill>
              </a:rPr>
              <a:t>, Berlin</a:t>
            </a:r>
            <a:endParaRPr lang="de-DE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5613" y="447675"/>
            <a:ext cx="7715250" cy="40957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51679"/>
            <a:ext cx="7715250" cy="5225321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455613" y="6634748"/>
            <a:ext cx="238125" cy="123111"/>
          </a:xfrm>
          <a:noFill/>
        </p:spPr>
        <p:txBody>
          <a:bodyPr wrap="square" rtlCol="0">
            <a:spAutoFit/>
          </a:bodyPr>
          <a:lstStyle>
            <a:lvl1pPr>
              <a:defRPr lang="en-GB" smtClean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fld id="{BD39D7B7-299D-4E4D-9E4E-80892351D7F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852055" y="6588581"/>
            <a:ext cx="72112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accent1">
                    <a:lumMod val="50000"/>
                  </a:schemeClr>
                </a:solidFill>
              </a:rPr>
              <a:t>28</a:t>
            </a:r>
            <a:r>
              <a:rPr lang="de-DE" sz="800" baseline="30000" dirty="0">
                <a:solidFill>
                  <a:schemeClr val="accent1">
                    <a:lumMod val="50000"/>
                  </a:schemeClr>
                </a:solidFill>
              </a:rPr>
              <a:t>th</a:t>
            </a:r>
            <a:r>
              <a:rPr lang="de-DE" sz="800" dirty="0">
                <a:solidFill>
                  <a:schemeClr val="accent1">
                    <a:lumMod val="50000"/>
                  </a:schemeClr>
                </a:solidFill>
              </a:rPr>
              <a:t> German </a:t>
            </a:r>
            <a:r>
              <a:rPr lang="de-DE" sz="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speaking</a:t>
            </a:r>
            <a:r>
              <a:rPr lang="de-DE" sz="800" dirty="0">
                <a:solidFill>
                  <a:schemeClr val="accent1">
                    <a:lumMod val="50000"/>
                  </a:schemeClr>
                </a:solidFill>
              </a:rPr>
              <a:t> CDISC</a:t>
            </a:r>
            <a:r>
              <a:rPr lang="de-DE" sz="800" baseline="0" dirty="0">
                <a:solidFill>
                  <a:schemeClr val="accent1">
                    <a:lumMod val="50000"/>
                  </a:schemeClr>
                </a:solidFill>
              </a:rPr>
              <a:t> User Network Meeting | 06-Mar-2019, </a:t>
            </a:r>
            <a:r>
              <a:rPr lang="de-DE" sz="800" baseline="0" dirty="0" err="1">
                <a:solidFill>
                  <a:schemeClr val="accent1">
                    <a:lumMod val="50000"/>
                  </a:schemeClr>
                </a:solidFill>
              </a:rPr>
              <a:t>Parexel</a:t>
            </a:r>
            <a:r>
              <a:rPr lang="de-DE" sz="800" baseline="0" dirty="0">
                <a:solidFill>
                  <a:schemeClr val="accent1">
                    <a:lumMod val="50000"/>
                  </a:schemeClr>
                </a:solidFill>
              </a:rPr>
              <a:t>, Berlin</a:t>
            </a:r>
            <a:endParaRPr lang="de-DE" sz="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33463"/>
            <a:ext cx="7715250" cy="776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014538"/>
            <a:ext cx="7715250" cy="4462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5613" y="6588125"/>
            <a:ext cx="238125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Arial" pitchFamily="34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8C9C061A-CF91-4FDD-84A7-3EB4B58EAA44}" type="slidenum">
              <a:rPr lang="en-GB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96044" y="869950"/>
            <a:ext cx="8951913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5300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</p:sldLayoutIdLst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02060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20000"/>
        </a:spcAft>
        <a:buFont typeface="Wingdings" pitchFamily="16" charset="2"/>
        <a:defRPr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223838" indent="-222250" algn="l" rtl="0" eaLnBrk="1" fontAlgn="base" hangingPunct="1">
        <a:spcBef>
          <a:spcPct val="20000"/>
        </a:spcBef>
        <a:spcAft>
          <a:spcPct val="20000"/>
        </a:spcAft>
        <a:buFont typeface="Wingdings" pitchFamily="16" charset="2"/>
        <a:buChar char=""/>
        <a:defRPr>
          <a:solidFill>
            <a:schemeClr val="tx2">
              <a:lumMod val="50000"/>
            </a:schemeClr>
          </a:solidFill>
          <a:latin typeface="+mn-lt"/>
          <a:cs typeface="+mn-cs"/>
        </a:defRPr>
      </a:lvl2pPr>
      <a:lvl3pPr marL="465138" indent="-239713" algn="l" rtl="0" eaLnBrk="1" fontAlgn="base" hangingPunct="1">
        <a:spcBef>
          <a:spcPct val="20000"/>
        </a:spcBef>
        <a:spcAft>
          <a:spcPct val="20000"/>
        </a:spcAft>
        <a:buFont typeface="Arial" charset="0"/>
        <a:buChar char="–"/>
        <a:defRPr sz="1400">
          <a:solidFill>
            <a:schemeClr val="tx2">
              <a:lumMod val="50000"/>
            </a:schemeClr>
          </a:solidFill>
          <a:latin typeface="+mn-lt"/>
          <a:cs typeface="+mn-cs"/>
        </a:defRPr>
      </a:lvl3pPr>
      <a:lvl4pPr marL="657225" indent="-190500" algn="l" rtl="0" eaLnBrk="1" fontAlgn="base" hangingPunct="1">
        <a:spcBef>
          <a:spcPct val="20000"/>
        </a:spcBef>
        <a:spcAft>
          <a:spcPct val="20000"/>
        </a:spcAft>
        <a:buFont typeface="Arial" charset="0"/>
        <a:buChar char="•"/>
        <a:defRPr sz="1400">
          <a:solidFill>
            <a:schemeClr val="tx2">
              <a:lumMod val="50000"/>
            </a:schemeClr>
          </a:solidFill>
          <a:latin typeface="+mn-lt"/>
          <a:cs typeface="+mn-cs"/>
        </a:defRPr>
      </a:lvl4pPr>
      <a:lvl5pPr marL="850900" indent="-192088" algn="l" rtl="0" eaLnBrk="1" fontAlgn="base" hangingPunct="1">
        <a:spcBef>
          <a:spcPct val="20000"/>
        </a:spcBef>
        <a:spcAft>
          <a:spcPct val="20000"/>
        </a:spcAft>
        <a:buFont typeface="Arial" charset="0"/>
        <a:buChar char="•"/>
        <a:defRPr sz="1400">
          <a:solidFill>
            <a:schemeClr val="tx2">
              <a:lumMod val="50000"/>
            </a:schemeClr>
          </a:solidFill>
          <a:latin typeface="+mn-lt"/>
          <a:cs typeface="+mn-cs"/>
        </a:defRPr>
      </a:lvl5pPr>
      <a:lvl6pPr marL="2124075" indent="-142875" algn="l" rtl="0" eaLnBrk="1" fontAlgn="base" hangingPunct="1">
        <a:spcBef>
          <a:spcPts val="4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cs typeface="+mn-cs"/>
        </a:defRPr>
      </a:lvl6pPr>
      <a:lvl7pPr marL="2581275" indent="-142875" algn="l" rtl="0" eaLnBrk="1" fontAlgn="base" hangingPunct="1">
        <a:spcBef>
          <a:spcPts val="4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cs typeface="+mn-cs"/>
        </a:defRPr>
      </a:lvl7pPr>
      <a:lvl8pPr marL="3038475" indent="-142875" algn="l" rtl="0" eaLnBrk="1" fontAlgn="base" hangingPunct="1">
        <a:spcBef>
          <a:spcPts val="4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cs typeface="+mn-cs"/>
        </a:defRPr>
      </a:lvl8pPr>
      <a:lvl9pPr marL="3495675" indent="-142875" algn="l" rtl="0" eaLnBrk="1" fontAlgn="base" hangingPunct="1">
        <a:spcBef>
          <a:spcPts val="4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iki.cdisc.org/display/DEUUG/German+User+Network+Hom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/>
              <a:t>SDTM </a:t>
            </a:r>
            <a:r>
              <a:rPr lang="en-US" sz="2800" dirty="0" err="1"/>
              <a:t>aCRF</a:t>
            </a:r>
            <a:r>
              <a:rPr lang="en-US" sz="2800" dirty="0"/>
              <a:t> Guideline Workgroup</a:t>
            </a:r>
            <a:br>
              <a:rPr lang="en-US" dirty="0"/>
            </a:br>
            <a:r>
              <a:rPr lang="en-US" dirty="0"/>
              <a:t>Status Summary</a:t>
            </a:r>
            <a:endParaRPr lang="en-US" sz="2000" b="0" i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1200" dirty="0"/>
              <a:t>Markus Stoll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10F58B7-EFA1-4666-A1DD-1A81EE646D84}"/>
              </a:ext>
            </a:extLst>
          </p:cNvPr>
          <p:cNvCxnSpPr/>
          <p:nvPr/>
        </p:nvCxnSpPr>
        <p:spPr>
          <a:xfrm>
            <a:off x="376989" y="2799348"/>
            <a:ext cx="79408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3F5F4-8699-4CA5-AC06-EBEA3512E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aCRF</a:t>
            </a:r>
            <a:r>
              <a:rPr lang="de-DE" dirty="0"/>
              <a:t> Guideline Workgroup – Status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9390C1-542B-47C5-AB7B-879D6E5289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2400" dirty="0"/>
              <a:t>aCRF Guideline </a:t>
            </a:r>
            <a:r>
              <a:rPr lang="de-DE" sz="2400" dirty="0" err="1"/>
              <a:t>Recap</a:t>
            </a:r>
            <a:r>
              <a:rPr lang="de-DE" sz="2400" dirty="0"/>
              <a:t> +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F8E319-4737-44C1-821B-D39D994DB0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39D7B7-299D-4E4D-9E4E-80892351D7F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1219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A230C-AE53-405E-B059-6CC466260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Recap</a:t>
            </a:r>
            <a:r>
              <a:rPr lang="de-DE" dirty="0"/>
              <a:t> – „aCRF Guideline“ PhUSE Poster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842B76-C9D6-4C0C-B2A5-192AD74517E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39D7B7-299D-4E4D-9E4E-80892351D7FE}" type="slidenum">
              <a:rPr lang="de-DE" smtClean="0"/>
              <a:pPr/>
              <a:t>3</a:t>
            </a:fld>
            <a:endParaRPr lang="de-DE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AE7D5A2-E5B3-4C18-855C-B1834A21C4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879219"/>
              </p:ext>
            </p:extLst>
          </p:nvPr>
        </p:nvGraphicFramePr>
        <p:xfrm>
          <a:off x="924559" y="1641839"/>
          <a:ext cx="7251983" cy="36088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0473">
                  <a:extLst>
                    <a:ext uri="{9D8B030D-6E8A-4147-A177-3AD203B41FA5}">
                      <a16:colId xmlns:a16="http://schemas.microsoft.com/office/drawing/2014/main" val="2385590219"/>
                    </a:ext>
                  </a:extLst>
                </a:gridCol>
                <a:gridCol w="2487168">
                  <a:extLst>
                    <a:ext uri="{9D8B030D-6E8A-4147-A177-3AD203B41FA5}">
                      <a16:colId xmlns:a16="http://schemas.microsoft.com/office/drawing/2014/main" val="2561046157"/>
                    </a:ext>
                  </a:extLst>
                </a:gridCol>
                <a:gridCol w="2004342">
                  <a:extLst>
                    <a:ext uri="{9D8B030D-6E8A-4147-A177-3AD203B41FA5}">
                      <a16:colId xmlns:a16="http://schemas.microsoft.com/office/drawing/2014/main" val="3332843692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r>
                        <a:rPr lang="de-DE" dirty="0">
                          <a:sym typeface="Wingdings 3" panose="05040102010807070707" pitchFamily="18" charset="2"/>
                        </a:rPr>
                        <a:t>PhUSE EU Connect 2018:  </a:t>
                      </a:r>
                      <a:r>
                        <a:rPr lang="de-DE" dirty="0"/>
                        <a:t>04-07</a:t>
                      </a:r>
                      <a:r>
                        <a:rPr lang="de-DE" baseline="30000" dirty="0"/>
                        <a:t>th</a:t>
                      </a:r>
                      <a:r>
                        <a:rPr lang="de-DE" dirty="0"/>
                        <a:t> Nov 2018, Frankfurt/Main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833101"/>
                  </a:ext>
                </a:extLst>
              </a:tr>
              <a:tr h="548342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Poster „aCRF Guideline“ </a:t>
                      </a:r>
                      <a:r>
                        <a:rPr lang="de-DE" dirty="0" err="1"/>
                        <a:t>presented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by</a:t>
                      </a:r>
                      <a:r>
                        <a:rPr lang="de-DE" dirty="0"/>
                        <a:t> Workgroup Members Stefanie Sturm and Christina Paul</a:t>
                      </a:r>
                    </a:p>
                  </a:txBody>
                  <a:tcPr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83162"/>
                  </a:ext>
                </a:extLst>
              </a:tr>
              <a:tr h="1096683">
                <a:tc gridSpan="3"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de-DE" dirty="0"/>
                        <a:t>High </a:t>
                      </a:r>
                      <a:r>
                        <a:rPr lang="de-DE" dirty="0" err="1"/>
                        <a:t>setup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efforts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for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Poster+Paper</a:t>
                      </a:r>
                      <a:endParaRPr lang="de-DE" dirty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de-DE" dirty="0" err="1"/>
                        <a:t>Audience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feedback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lower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than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expected</a:t>
                      </a:r>
                      <a:endParaRPr lang="de-DE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98760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9337465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err="1">
                          <a:solidFill>
                            <a:schemeClr val="tx1"/>
                          </a:solidFill>
                        </a:rPr>
                        <a:t>Authors</a:t>
                      </a:r>
                      <a:r>
                        <a:rPr lang="de-DE" b="1" dirty="0">
                          <a:solidFill>
                            <a:schemeClr val="tx1"/>
                          </a:solidFill>
                        </a:rPr>
                        <a:t> + </a:t>
                      </a:r>
                      <a:r>
                        <a:rPr lang="de-DE" b="1" dirty="0" err="1">
                          <a:solidFill>
                            <a:schemeClr val="tx1"/>
                          </a:solidFill>
                        </a:rPr>
                        <a:t>Presenters</a:t>
                      </a:r>
                      <a:r>
                        <a:rPr lang="de-DE" b="1" dirty="0">
                          <a:solidFill>
                            <a:schemeClr val="tx1"/>
                          </a:solidFill>
                        </a:rPr>
                        <a:t> on PhUSE Conference</a:t>
                      </a:r>
                    </a:p>
                  </a:txBody>
                  <a:tcPr>
                    <a:lnT w="12700" cmpd="sng">
                      <a:noFill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879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Christina Paul,</a:t>
                      </a:r>
                    </a:p>
                  </a:txBody>
                  <a:tcPr marT="180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Stefanie Sturm,</a:t>
                      </a:r>
                      <a:endParaRPr lang="de-DE" dirty="0"/>
                    </a:p>
                  </a:txBody>
                  <a:tcPr marT="180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(Eva Bervar)</a:t>
                      </a:r>
                    </a:p>
                  </a:txBody>
                  <a:tcPr marT="180000" marB="36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813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4019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BCEFB-CD34-4B72-AEB3-F64539CF1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aCRF</a:t>
            </a:r>
            <a:r>
              <a:rPr lang="de-DE" dirty="0"/>
              <a:t> Guideline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B2D9CF-0888-46B0-B86B-13E0890FBC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39D7B7-299D-4E4D-9E4E-80892351D7FE}" type="slidenum">
              <a:rPr lang="de-DE" smtClean="0"/>
              <a:pPr/>
              <a:t>4</a:t>
            </a:fld>
            <a:endParaRPr lang="de-DE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64927D2-904F-4701-BC3E-E4E3319FA6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285909"/>
              </p:ext>
            </p:extLst>
          </p:nvPr>
        </p:nvGraphicFramePr>
        <p:xfrm>
          <a:off x="455614" y="1455699"/>
          <a:ext cx="8354558" cy="416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543">
                  <a:extLst>
                    <a:ext uri="{9D8B030D-6E8A-4147-A177-3AD203B41FA5}">
                      <a16:colId xmlns:a16="http://schemas.microsoft.com/office/drawing/2014/main" val="2385590219"/>
                    </a:ext>
                  </a:extLst>
                </a:gridCol>
                <a:gridCol w="7574015">
                  <a:extLst>
                    <a:ext uri="{9D8B030D-6E8A-4147-A177-3AD203B41FA5}">
                      <a16:colId xmlns:a16="http://schemas.microsoft.com/office/drawing/2014/main" val="305249295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de-DE" dirty="0" err="1">
                          <a:sym typeface="Wingdings 3" panose="05040102010807070707" pitchFamily="18" charset="2"/>
                        </a:rPr>
                        <a:t>Planned</a:t>
                      </a:r>
                      <a:r>
                        <a:rPr lang="de-DE" dirty="0">
                          <a:sym typeface="Wingdings 3" panose="05040102010807070707" pitchFamily="18" charset="2"/>
                        </a:rPr>
                        <a:t> Content…</a:t>
                      </a:r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833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>
                          <a:sym typeface="Wingdings 3" panose="05040102010807070707" pitchFamily="18" charset="2"/>
                        </a:rPr>
                        <a:t>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V1.0 </a:t>
                      </a: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</a:t>
                      </a:r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shifted</a:t>
                      </a:r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end 1st half 2019 </a:t>
                      </a: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focussing</a:t>
                      </a:r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Recommendations</a:t>
                      </a:r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requirements</a:t>
                      </a:r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aCRF</a:t>
                      </a:r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TOC – Table </a:t>
                      </a: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Content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Format(s) </a:t>
                      </a: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annotations</a:t>
                      </a:r>
                      <a:endParaRPr lang="de-DE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Examples</a:t>
                      </a:r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Caveats</a:t>
                      </a:r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+ Best Practice Approach</a:t>
                      </a:r>
                    </a:p>
                  </a:txBody>
                  <a:tcPr marB="144000"/>
                </a:tc>
                <a:extLst>
                  <a:ext uri="{0D108BD9-81ED-4DB2-BD59-A6C34878D82A}">
                    <a16:rowId xmlns:a16="http://schemas.microsoft.com/office/drawing/2014/main" val="3870583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>
                          <a:solidFill>
                            <a:schemeClr val="tx1"/>
                          </a:solidFill>
                          <a:sym typeface="Wingdings 3" panose="05040102010807070707" pitchFamily="18" charset="2"/>
                        </a:rPr>
                        <a:t>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Outlook </a:t>
                      </a:r>
                      <a:r>
                        <a:rPr lang="de-DE" sz="18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de-DE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next</a:t>
                      </a:r>
                      <a:r>
                        <a:rPr lang="de-DE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Version(s):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Other Special Cases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Constraints</a:t>
                      </a:r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programmatic</a:t>
                      </a:r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Quality Checks</a:t>
                      </a:r>
                    </a:p>
                  </a:txBody>
                  <a:tcPr marB="144000"/>
                </a:tc>
                <a:extLst>
                  <a:ext uri="{0D108BD9-81ED-4DB2-BD59-A6C34878D82A}">
                    <a16:rowId xmlns:a16="http://schemas.microsoft.com/office/drawing/2014/main" val="505795310"/>
                  </a:ext>
                </a:extLst>
              </a:tr>
              <a:tr h="16166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0357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5746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defTabSz="914400">
              <a:lnSpc>
                <a:spcPct val="150000"/>
              </a:lnSpc>
            </a:pPr>
            <a:r>
              <a:rPr lang="en-US" sz="2800" dirty="0"/>
              <a:t>New DACH UN wiki</a:t>
            </a:r>
            <a:br>
              <a:rPr lang="en-US" sz="1800" dirty="0"/>
            </a:br>
            <a:r>
              <a:rPr lang="en-US" sz="1800" dirty="0"/>
              <a:t>Status and Feedback Collection</a:t>
            </a:r>
            <a:endParaRPr lang="en-US" sz="2000" b="0" i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1200" dirty="0"/>
              <a:t>Markus Stoll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10F58B7-EFA1-4666-A1DD-1A81EE646D84}"/>
              </a:ext>
            </a:extLst>
          </p:cNvPr>
          <p:cNvCxnSpPr/>
          <p:nvPr/>
        </p:nvCxnSpPr>
        <p:spPr>
          <a:xfrm>
            <a:off x="393031" y="2775284"/>
            <a:ext cx="79408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9907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3F5F4-8699-4CA5-AC06-EBEA3512E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New DACH User Network </a:t>
            </a:r>
            <a:r>
              <a:rPr lang="de-DE" dirty="0" err="1"/>
              <a:t>wiki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9390C1-542B-47C5-AB7B-879D6E528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258" y="1160158"/>
            <a:ext cx="6341882" cy="4854241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2000" dirty="0"/>
              <a:t>CDISC </a:t>
            </a:r>
            <a:r>
              <a:rPr lang="de-DE" sz="2000" dirty="0" err="1"/>
              <a:t>wiki</a:t>
            </a:r>
            <a:r>
              <a:rPr lang="de-DE" sz="2000" dirty="0"/>
              <a:t>: </a:t>
            </a:r>
            <a:r>
              <a:rPr lang="de-DE" sz="1600" dirty="0">
                <a:hlinkClick r:id="rId2"/>
              </a:rPr>
              <a:t>https://wiki.cdisc.org/display/DEUUG/German+User+Network+Home </a:t>
            </a:r>
            <a:endParaRPr lang="de-DE" sz="1400" dirty="0"/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de-DE" sz="2000" dirty="0"/>
              <a:t>Mailing List on Portal Homepage: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de-DE" sz="1400" dirty="0"/>
              <a:t>Status </a:t>
            </a:r>
            <a:r>
              <a:rPr lang="de-DE" sz="1400" u="sng" dirty="0"/>
              <a:t>end </a:t>
            </a:r>
            <a:r>
              <a:rPr lang="de-DE" sz="1400" u="sng" dirty="0" err="1"/>
              <a:t>of</a:t>
            </a:r>
            <a:r>
              <a:rPr lang="de-DE" sz="1400" u="sng" dirty="0"/>
              <a:t> Jan</a:t>
            </a:r>
            <a:r>
              <a:rPr lang="de-DE" sz="1400" dirty="0"/>
              <a:t>/2019: 56 </a:t>
            </a:r>
            <a:r>
              <a:rPr lang="de-DE" sz="1400" dirty="0" err="1"/>
              <a:t>registrees</a:t>
            </a:r>
            <a:endParaRPr lang="de-DE" sz="1400" dirty="0"/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de-DE" sz="1400" b="1" u="sng" dirty="0" err="1"/>
              <a:t>Caveat</a:t>
            </a:r>
            <a:r>
              <a:rPr lang="de-DE" sz="1400" b="1" dirty="0"/>
              <a:t>:</a:t>
            </a:r>
            <a:r>
              <a:rPr lang="de-DE" sz="1400" dirty="0"/>
              <a:t>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1400" dirty="0"/>
              <a:t>Message Forward </a:t>
            </a:r>
            <a:r>
              <a:rPr lang="de-DE" sz="1400" dirty="0" err="1"/>
              <a:t>by</a:t>
            </a:r>
            <a:r>
              <a:rPr lang="de-DE" sz="1400" dirty="0"/>
              <a:t> Mailing List Server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filtered</a:t>
            </a:r>
            <a:r>
              <a:rPr lang="de-DE" sz="1400" dirty="0"/>
              <a:t> (</a:t>
            </a:r>
            <a:r>
              <a:rPr lang="de-DE" sz="1400" dirty="0" err="1"/>
              <a:t>rules</a:t>
            </a:r>
            <a:r>
              <a:rPr lang="de-DE" sz="1400" dirty="0"/>
              <a:t> </a:t>
            </a:r>
            <a:r>
              <a:rPr lang="de-DE" sz="1400" dirty="0" err="1"/>
              <a:t>unknown</a:t>
            </a:r>
            <a:r>
              <a:rPr lang="de-DE" sz="1400" dirty="0"/>
              <a:t>!).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1400" dirty="0"/>
              <a:t>-&gt; Risk </a:t>
            </a:r>
            <a:r>
              <a:rPr lang="de-DE" sz="1400" dirty="0" err="1"/>
              <a:t>that</a:t>
            </a:r>
            <a:r>
              <a:rPr lang="de-DE" sz="1400" dirty="0"/>
              <a:t> </a:t>
            </a:r>
            <a:r>
              <a:rPr lang="de-DE" sz="1400" dirty="0" err="1"/>
              <a:t>important</a:t>
            </a:r>
            <a:r>
              <a:rPr lang="de-DE" sz="1400" dirty="0"/>
              <a:t> </a:t>
            </a:r>
            <a:r>
              <a:rPr lang="de-DE" sz="1400" dirty="0" err="1"/>
              <a:t>messages</a:t>
            </a:r>
            <a:r>
              <a:rPr lang="de-DE" sz="1400" dirty="0"/>
              <a:t>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get</a:t>
            </a:r>
            <a:r>
              <a:rPr lang="de-DE" sz="1400" dirty="0"/>
              <a:t> </a:t>
            </a:r>
            <a:r>
              <a:rPr lang="de-DE" sz="1400" dirty="0" err="1"/>
              <a:t>delayed</a:t>
            </a:r>
            <a:r>
              <a:rPr lang="de-DE" sz="1400" dirty="0"/>
              <a:t> </a:t>
            </a:r>
            <a:r>
              <a:rPr lang="de-DE" sz="1400" dirty="0" err="1"/>
              <a:t>or</a:t>
            </a:r>
            <a:r>
              <a:rPr lang="de-DE" sz="1400" dirty="0"/>
              <a:t> </a:t>
            </a:r>
            <a:r>
              <a:rPr lang="de-DE" sz="1400" dirty="0" err="1"/>
              <a:t>blocked</a:t>
            </a:r>
            <a:r>
              <a:rPr lang="de-DE" sz="1400" dirty="0"/>
              <a:t>!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de-DE" sz="14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de-DE" sz="14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1400" b="1" dirty="0"/>
              <a:t>Alternative:</a:t>
            </a:r>
            <a:r>
              <a:rPr lang="de-DE" sz="1400" dirty="0"/>
              <a:t> (</a:t>
            </a:r>
            <a:r>
              <a:rPr lang="de-DE" sz="1400" dirty="0" err="1"/>
              <a:t>requires</a:t>
            </a:r>
            <a:r>
              <a:rPr lang="de-DE" sz="1400" dirty="0"/>
              <a:t> </a:t>
            </a:r>
            <a:r>
              <a:rPr lang="de-DE" sz="1400" dirty="0" err="1"/>
              <a:t>wiki</a:t>
            </a:r>
            <a:r>
              <a:rPr lang="de-DE" sz="1400" dirty="0"/>
              <a:t> </a:t>
            </a:r>
            <a:r>
              <a:rPr lang="de-DE" sz="1400" dirty="0" err="1"/>
              <a:t>registration</a:t>
            </a:r>
            <a:r>
              <a:rPr lang="de-DE" sz="1400" dirty="0"/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1400" dirty="0"/>
              <a:t>-&gt; „Watch“ / „Beobachten“ </a:t>
            </a:r>
            <a:r>
              <a:rPr lang="de-DE" sz="1400" dirty="0" err="1"/>
              <a:t>function</a:t>
            </a:r>
            <a:r>
              <a:rPr lang="de-DE" sz="1400" dirty="0"/>
              <a:t> on </a:t>
            </a:r>
            <a:r>
              <a:rPr lang="de-DE" sz="1400" dirty="0" err="1"/>
              <a:t>wiki</a:t>
            </a:r>
            <a:r>
              <a:rPr lang="de-DE" sz="1400" dirty="0"/>
              <a:t> </a:t>
            </a:r>
            <a:r>
              <a:rPr lang="de-DE" sz="1400" dirty="0" err="1"/>
              <a:t>pages</a:t>
            </a:r>
            <a:endParaRPr lang="de-DE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F8E319-4737-44C1-821B-D39D994DB0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39D7B7-299D-4E4D-9E4E-80892351D7FE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FA34928-6307-4286-94F4-B0E02B2DB9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8055" y="4208274"/>
            <a:ext cx="3322947" cy="195695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9EAD04E5-F1CA-4459-BF2D-615C79EFA9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5665" y="1920906"/>
            <a:ext cx="2083864" cy="105935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46273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738" y="2014538"/>
            <a:ext cx="7478711" cy="4462462"/>
          </a:xfrm>
        </p:spPr>
        <p:txBody>
          <a:bodyPr/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1933575" lvl="5" indent="0">
              <a:buNone/>
            </a:pPr>
            <a:r>
              <a:rPr lang="de-DE" sz="1800" dirty="0"/>
              <a:t>Markus Stoll</a:t>
            </a:r>
          </a:p>
          <a:p>
            <a:pPr marL="1933575" lvl="5" indent="0">
              <a:buNone/>
            </a:pPr>
            <a:r>
              <a:rPr lang="de-DE" dirty="0"/>
              <a:t>CDISC Data Standards and </a:t>
            </a:r>
            <a:r>
              <a:rPr lang="de-DE" dirty="0" err="1"/>
              <a:t>Governance</a:t>
            </a:r>
            <a:r>
              <a:rPr lang="de-DE" dirty="0"/>
              <a:t> </a:t>
            </a:r>
            <a:r>
              <a:rPr lang="de-DE" dirty="0" err="1"/>
              <a:t>Subject</a:t>
            </a:r>
            <a:r>
              <a:rPr lang="de-DE" dirty="0"/>
              <a:t> Matter Expert</a:t>
            </a:r>
          </a:p>
          <a:p>
            <a:pPr marL="1933575" lvl="5" indent="0">
              <a:buNone/>
            </a:pPr>
            <a:r>
              <a:rPr lang="de-DE" dirty="0" err="1"/>
              <a:t>emailto:m@rkus-stoll.de</a:t>
            </a:r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3184080"/>
            <a:ext cx="7108240" cy="776287"/>
          </a:xfrm>
        </p:spPr>
        <p:txBody>
          <a:bodyPr/>
          <a:lstStyle/>
          <a:p>
            <a:pPr algn="ctr"/>
            <a:r>
              <a:rPr lang="de-DE" sz="4400" b="0" dirty="0" err="1">
                <a:latin typeface="Aharoni" panose="02010803020104030203" pitchFamily="2" charset="-79"/>
                <a:cs typeface="Aharoni" panose="02010803020104030203" pitchFamily="2" charset="-79"/>
              </a:rPr>
              <a:t>Thank</a:t>
            </a:r>
            <a:r>
              <a:rPr lang="de-DE" sz="4400" b="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de-DE" sz="4400" b="0" dirty="0" err="1">
                <a:latin typeface="Aharoni" panose="02010803020104030203" pitchFamily="2" charset="-79"/>
                <a:cs typeface="Aharoni" panose="02010803020104030203" pitchFamily="2" charset="-79"/>
              </a:rPr>
              <a:t>You</a:t>
            </a:r>
            <a:r>
              <a:rPr lang="de-DE" sz="4400" b="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39D7B7-299D-4E4D-9E4E-80892351D7FE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671462"/>
      </p:ext>
    </p:extLst>
  </p:cSld>
  <p:clrMapOvr>
    <a:masterClrMapping/>
  </p:clrMapOvr>
</p:sld>
</file>

<file path=ppt/theme/theme1.xml><?xml version="1.0" encoding="utf-8"?>
<a:theme xmlns:a="http://schemas.openxmlformats.org/drawingml/2006/main" name="05072011_Merck-Serono_notagline_4zu3_V2007">
  <a:themeElements>
    <a:clrScheme name="Merck EMD 2010">
      <a:dk1>
        <a:srgbClr val="000000"/>
      </a:dk1>
      <a:lt1>
        <a:srgbClr val="FFFFFF"/>
      </a:lt1>
      <a:dk2>
        <a:srgbClr val="0033AB"/>
      </a:dk2>
      <a:lt2>
        <a:srgbClr val="D5EDFA"/>
      </a:lt2>
      <a:accent1>
        <a:srgbClr val="0033AB"/>
      </a:accent1>
      <a:accent2>
        <a:srgbClr val="CF142B"/>
      </a:accent2>
      <a:accent3>
        <a:srgbClr val="F7B512"/>
      </a:accent3>
      <a:accent4>
        <a:srgbClr val="42C1FA"/>
      </a:accent4>
      <a:accent5>
        <a:srgbClr val="AAC900"/>
      </a:accent5>
      <a:accent6>
        <a:srgbClr val="999999"/>
      </a:accent6>
      <a:hlink>
        <a:srgbClr val="4D6234"/>
      </a:hlink>
      <a:folHlink>
        <a:srgbClr val="7F295A"/>
      </a:folHlink>
    </a:clrScheme>
    <a:fontScheme name="MERCK 2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rck Serono 1">
        <a:dk1>
          <a:srgbClr val="000000"/>
        </a:dk1>
        <a:lt1>
          <a:srgbClr val="FFFFFF"/>
        </a:lt1>
        <a:dk2>
          <a:srgbClr val="0033AB"/>
        </a:dk2>
        <a:lt2>
          <a:srgbClr val="D5EDFA"/>
        </a:lt2>
        <a:accent1>
          <a:srgbClr val="0033AB"/>
        </a:accent1>
        <a:accent2>
          <a:srgbClr val="CF142B"/>
        </a:accent2>
        <a:accent3>
          <a:srgbClr val="FFFFFF"/>
        </a:accent3>
        <a:accent4>
          <a:srgbClr val="000000"/>
        </a:accent4>
        <a:accent5>
          <a:srgbClr val="AAADD2"/>
        </a:accent5>
        <a:accent6>
          <a:srgbClr val="BB1126"/>
        </a:accent6>
        <a:hlink>
          <a:srgbClr val="F7B512"/>
        </a:hlink>
        <a:folHlink>
          <a:srgbClr val="42C1F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Word" ma:contentTypeID="0x010100D12FB3664B057449B3EE14AE59610BA70057741460C1B2CC42BB40117CE5AA10BC" ma:contentTypeVersion="1" ma:contentTypeDescription="Ein neues Dokument erstellen." ma:contentTypeScope="" ma:versionID="a42220284f003dac5d4f12b45e5c12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4b4dffc9e8e96c12f0b6642c42284d4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299C47-BA21-416D-8C76-1B5DC0DD2130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www.w3.org/XML/1998/namespace"/>
    <ds:schemaRef ds:uri="http://purl.org/dc/terms/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46E026C-AC7C-40DE-B066-D66DBFC767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E9D3917-9EBF-4D7F-ADBA-4EC318649B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251</Words>
  <Application>Microsoft Office PowerPoint</Application>
  <PresentationFormat>Bildschirmpräsentation (4:3)</PresentationFormat>
  <Paragraphs>54</Paragraphs>
  <Slides>7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Aharoni</vt:lpstr>
      <vt:lpstr>Arial</vt:lpstr>
      <vt:lpstr>Calibri</vt:lpstr>
      <vt:lpstr>Wingdings</vt:lpstr>
      <vt:lpstr>Wingdings 3</vt:lpstr>
      <vt:lpstr>05072011_Merck-Serono_notagline_4zu3_V2007</vt:lpstr>
      <vt:lpstr>SDTM aCRF Guideline Workgroup Status Summary</vt:lpstr>
      <vt:lpstr>aCRF Guideline Workgroup – Status Summary</vt:lpstr>
      <vt:lpstr>Recap – „aCRF Guideline“ PhUSE Poster</vt:lpstr>
      <vt:lpstr>aCRF Guideline Status</vt:lpstr>
      <vt:lpstr>New DACH UN wiki Status and Feedback Collection</vt:lpstr>
      <vt:lpstr>New DACH User Network wiki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DACH CDISC UN Meeting</dc:title>
  <dc:subject>CDISC Questionnaires in define.xml v2.0</dc:subject>
  <dc:creator>stolm001@Stoll.onmicrosoft.com;stolm001@Stoll.onmicrosoft.com</dc:creator>
  <cp:keywords>DACH CDISC UN Meeting</cp:keywords>
  <dc:description>In V1.1 I have corrected a type for the define.xml version 1 stylesheet references in the header section. Origin "define.xsd" -&gt; update: "define1-0-0.xsd"</dc:description>
  <cp:lastModifiedBy>Markus Stoll</cp:lastModifiedBy>
  <cp:revision>498</cp:revision>
  <dcterms:created xsi:type="dcterms:W3CDTF">2014-03-28T14:56:47Z</dcterms:created>
  <dcterms:modified xsi:type="dcterms:W3CDTF">2019-03-06T07:13:43Z</dcterms:modified>
  <cp:category>DACH CDISC UN Meeting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0x010100D12FB3664B057449B3EE14AE59610BA70057741460C1B2CC42BB40117CE5AA10BC</vt:lpwstr>
  </property>
</Properties>
</file>