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notesMasterIdLst>
    <p:notesMasterId r:id="rId15"/>
  </p:notesMasterIdLst>
  <p:sldIdLst>
    <p:sldId id="257" r:id="rId6"/>
    <p:sldId id="278" r:id="rId7"/>
    <p:sldId id="272" r:id="rId8"/>
    <p:sldId id="276" r:id="rId9"/>
    <p:sldId id="372" r:id="rId10"/>
    <p:sldId id="376" r:id="rId11"/>
    <p:sldId id="373" r:id="rId12"/>
    <p:sldId id="374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EAEAEA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61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1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397A2-C468-4653-BBC1-D01A5E49B998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46C17-E8B9-4BE8-B61E-75F8939D9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77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FDFF56-9051-4B57-88CA-0584E9EA43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400"/>
              </a:spcBef>
              <a:spcAft>
                <a:spcPts val="0"/>
              </a:spcAft>
              <a:defRPr lang="en-US" sz="2000" b="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2019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</p:spTree>
    <p:extLst>
      <p:ext uri="{BB962C8B-B14F-4D97-AF65-F5344CB8AC3E}">
        <p14:creationId xmlns:p14="http://schemas.microsoft.com/office/powerpoint/2010/main" val="24830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Shangh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E4560-E692-4F7C-BFE1-3506675E92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2740" y="411445"/>
            <a:ext cx="4854389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2740" y="1971211"/>
            <a:ext cx="4854389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427346-9510-4A93-AEF4-A4D3BD23A736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SHANGHAI,</a:t>
            </a:r>
            <a:r>
              <a:rPr lang="en-US" sz="800" b="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CHINA</a:t>
            </a:r>
            <a:endParaRPr lang="en-US" sz="800" b="0" i="1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867EE1-B721-4A97-8D24-31A4BB084137}"/>
              </a:ext>
            </a:extLst>
          </p:cNvPr>
          <p:cNvCxnSpPr/>
          <p:nvPr userDrawn="1"/>
        </p:nvCxnSpPr>
        <p:spPr>
          <a:xfrm>
            <a:off x="4106503" y="1962059"/>
            <a:ext cx="503749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99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Dubl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96082E-E118-48E2-8687-DCEB4C40A5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2740" y="1071884"/>
            <a:ext cx="4854389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2740" y="2631650"/>
            <a:ext cx="4854389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867EE1-B721-4A97-8D24-31A4BB084137}"/>
              </a:ext>
            </a:extLst>
          </p:cNvPr>
          <p:cNvCxnSpPr/>
          <p:nvPr userDrawn="1"/>
        </p:nvCxnSpPr>
        <p:spPr>
          <a:xfrm>
            <a:off x="4106503" y="2622498"/>
            <a:ext cx="5037497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69822D-BFAB-42FE-B71B-CCED42BD0EB2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DUBLIN,</a:t>
            </a:r>
            <a:r>
              <a:rPr lang="en-US" sz="800" b="0" i="1" kern="1200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IRELAND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Taip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917509-42D5-4893-A8A0-140811ADF6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262" y="1007593"/>
            <a:ext cx="4854389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262" y="2567359"/>
            <a:ext cx="4854389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9DE7DF-2EEF-42EA-9B03-ADCB7F8E1DDC}"/>
              </a:ext>
            </a:extLst>
          </p:cNvPr>
          <p:cNvCxnSpPr>
            <a:cxnSpLocks/>
          </p:cNvCxnSpPr>
          <p:nvPr userDrawn="1"/>
        </p:nvCxnSpPr>
        <p:spPr>
          <a:xfrm>
            <a:off x="423873" y="2567359"/>
            <a:ext cx="8720127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B272C66-61AC-42A8-BA3C-7BFF89280172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TAIPEI, TAIWAN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52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erl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B3672-DB2C-4C34-B017-9CBEC97A7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745" y="217170"/>
            <a:ext cx="6023388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745" y="1776936"/>
            <a:ext cx="5345207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B803CF-3F0D-4686-BB9D-51DC728322E2}"/>
              </a:ext>
            </a:extLst>
          </p:cNvPr>
          <p:cNvCxnSpPr/>
          <p:nvPr userDrawn="1"/>
        </p:nvCxnSpPr>
        <p:spPr>
          <a:xfrm>
            <a:off x="827584" y="1757241"/>
            <a:ext cx="8316416" cy="0"/>
          </a:xfrm>
          <a:prstGeom prst="line">
            <a:avLst/>
          </a:prstGeom>
          <a:ln w="254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A3AFAF4-5598-41F1-ADD8-6C222F8B72E1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BERLIN,</a:t>
            </a:r>
            <a:r>
              <a:rPr lang="en-US" sz="800" b="0" i="1" kern="1200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GERMANY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1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erli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B3672-DB2C-4C34-B017-9CBEC97A7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4737" y="1019599"/>
            <a:ext cx="4714163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4737" y="2579365"/>
            <a:ext cx="4718795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B803CF-3F0D-4686-BB9D-51DC728322E2}"/>
              </a:ext>
            </a:extLst>
          </p:cNvPr>
          <p:cNvCxnSpPr>
            <a:cxnSpLocks/>
          </p:cNvCxnSpPr>
          <p:nvPr userDrawn="1"/>
        </p:nvCxnSpPr>
        <p:spPr>
          <a:xfrm>
            <a:off x="4360576" y="2559670"/>
            <a:ext cx="4783424" cy="0"/>
          </a:xfrm>
          <a:prstGeom prst="line">
            <a:avLst/>
          </a:prstGeom>
          <a:ln w="254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A3AFAF4-5598-41F1-ADD8-6C222F8B72E1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BERLIN,</a:t>
            </a:r>
            <a:r>
              <a:rPr lang="en-US" sz="800" b="0" i="1" kern="1200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GERMANY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2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o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750031-130A-44D9-B91B-70E145589D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9377" y="3405943"/>
            <a:ext cx="5625352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9377" y="4965709"/>
            <a:ext cx="5625352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8D484-37B4-4E83-9CC9-1A7B9574BF5F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BOSTON,</a:t>
            </a:r>
            <a:r>
              <a:rPr lang="en-US" sz="800" b="0" i="1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MASSACHUSETTS</a:t>
            </a:r>
            <a:endParaRPr lang="en-US" sz="800" b="0" i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7F3E88-8A0F-4E7F-969D-B57E0A009568}"/>
              </a:ext>
            </a:extLst>
          </p:cNvPr>
          <p:cNvCxnSpPr/>
          <p:nvPr userDrawn="1"/>
        </p:nvCxnSpPr>
        <p:spPr>
          <a:xfrm flipV="1">
            <a:off x="3182587" y="4948956"/>
            <a:ext cx="5961413" cy="778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06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ost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2AE82E-17AB-4BA3-A78F-587A5B7DBA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8082" y="1007593"/>
            <a:ext cx="6840818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8082" y="2567359"/>
            <a:ext cx="6840818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8D484-37B4-4E83-9CC9-1A7B9574BF5F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BOSTON,</a:t>
            </a:r>
            <a:r>
              <a:rPr lang="en-US" sz="800" b="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MASSACHUSETTS</a:t>
            </a:r>
            <a:endParaRPr lang="en-US" sz="800" b="0" i="1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3E5E02-F77D-4C99-8930-C7875D6B13D2}"/>
              </a:ext>
            </a:extLst>
          </p:cNvPr>
          <p:cNvCxnSpPr/>
          <p:nvPr userDrawn="1"/>
        </p:nvCxnSpPr>
        <p:spPr>
          <a:xfrm>
            <a:off x="2253801" y="2567359"/>
            <a:ext cx="6890199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8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F5964E-FF0B-4D41-934B-C6E03F1B1C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E3534A-5086-44D4-8CB3-0B42F904002C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LONDON, U.K.</a:t>
            </a:r>
            <a:endParaRPr lang="en-US" sz="800" b="0" i="1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40BA08-CAF7-4A30-B94B-47F7891BE89F}"/>
              </a:ext>
            </a:extLst>
          </p:cNvPr>
          <p:cNvCxnSpPr/>
          <p:nvPr userDrawn="1"/>
        </p:nvCxnSpPr>
        <p:spPr>
          <a:xfrm flipV="1">
            <a:off x="3182587" y="4948956"/>
            <a:ext cx="5961413" cy="778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9377" y="3405943"/>
            <a:ext cx="5625352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9377" y="4965709"/>
            <a:ext cx="5625352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734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Lond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C0FB96-9A30-4C69-AE70-D5255CE42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E3534A-5086-44D4-8CB3-0B42F904002C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LONDON, U.K.</a:t>
            </a:r>
            <a:endParaRPr lang="en-US" sz="800" b="0" i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0152" y="177800"/>
            <a:ext cx="4903696" cy="13728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0152" y="1559766"/>
            <a:ext cx="4903696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8AFB08-AD50-4CE8-BEDD-1496F7C5E506}"/>
              </a:ext>
            </a:extLst>
          </p:cNvPr>
          <p:cNvCxnSpPr/>
          <p:nvPr userDrawn="1"/>
        </p:nvCxnSpPr>
        <p:spPr>
          <a:xfrm>
            <a:off x="2238215" y="1559766"/>
            <a:ext cx="6905785" cy="0"/>
          </a:xfrm>
          <a:prstGeom prst="line">
            <a:avLst/>
          </a:prstGeom>
          <a:ln w="25400">
            <a:solidFill>
              <a:srgbClr val="002C7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26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Bullets and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A79E5F-474C-4250-A887-83831016D325}"/>
              </a:ext>
            </a:extLst>
          </p:cNvPr>
          <p:cNvSpPr/>
          <p:nvPr userDrawn="1"/>
        </p:nvSpPr>
        <p:spPr>
          <a:xfrm>
            <a:off x="4581071" y="182816"/>
            <a:ext cx="4562929" cy="3850704"/>
          </a:xfrm>
          <a:prstGeom prst="rect">
            <a:avLst/>
          </a:prstGeom>
          <a:solidFill>
            <a:srgbClr val="3468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941" y="1181100"/>
            <a:ext cx="4213412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FA20F4-D0E2-4604-9C2D-439B4360C4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67275" y="968189"/>
            <a:ext cx="3886200" cy="2756086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07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843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Imag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4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Maro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960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109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Dk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731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Purpl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01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Gree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070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it - Purpl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5A1CED-E836-4D40-8523-B4C60BCBB1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6938"/>
            <a:ext cx="4572000" cy="35338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58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181100"/>
            <a:ext cx="4245909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181100"/>
            <a:ext cx="4245909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454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Welcome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181100"/>
            <a:ext cx="4245909" cy="4995863"/>
          </a:xfrm>
        </p:spPr>
        <p:txBody>
          <a:bodyPr/>
          <a:lstStyle>
            <a:lvl1pPr>
              <a:defRPr lang="en-US" sz="3800" b="0" i="1" kern="1200" cap="all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181100"/>
            <a:ext cx="4245909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885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6008DCE-EC84-4E36-B1E2-009026008E1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0192" y="2107784"/>
            <a:ext cx="2800350" cy="3902491"/>
          </a:xfrm>
          <a:solidFill>
            <a:srgbClr val="EAEAEA"/>
          </a:solidFill>
        </p:spPr>
        <p:txBody>
          <a:bodyPr lIns="182880" tIns="91440" rIns="18288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9890479-6B11-4BDD-9B4D-856C8A3C548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0192" y="1181100"/>
            <a:ext cx="2800350" cy="926684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91440" rIns="91440" bIns="91440" anchor="ctr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 i="1" cap="all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82A326CA-AC7A-4167-BD85-6E8AEBF35B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71825" y="2107784"/>
            <a:ext cx="2800350" cy="3902491"/>
          </a:xfrm>
          <a:solidFill>
            <a:srgbClr val="EAEAEA"/>
          </a:solidFill>
        </p:spPr>
        <p:txBody>
          <a:bodyPr lIns="182880" tIns="91440" rIns="18288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19E9CE5-5896-4D08-AD98-5171C29E9CB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171825" y="1181100"/>
            <a:ext cx="2800350" cy="926684"/>
          </a:xfrm>
          <a:prstGeom prst="rect">
            <a:avLst/>
          </a:prstGeom>
          <a:solidFill>
            <a:schemeClr val="accent3"/>
          </a:solidFill>
        </p:spPr>
        <p:txBody>
          <a:bodyPr wrap="square" lIns="91440" tIns="91440" rIns="91440" bIns="91440" anchor="ctr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 i="1" cap="all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A32B4B85-5AFC-4002-9946-B68982AABA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73458" y="2107784"/>
            <a:ext cx="2800350" cy="3902491"/>
          </a:xfrm>
          <a:solidFill>
            <a:srgbClr val="EAEAEA"/>
          </a:solidFill>
        </p:spPr>
        <p:txBody>
          <a:bodyPr lIns="182880" tIns="91440" rIns="18288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445AB44-D6CA-47DF-AB64-14C6601FB18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073458" y="1181100"/>
            <a:ext cx="2800350" cy="926684"/>
          </a:xfrm>
          <a:prstGeom prst="rect">
            <a:avLst/>
          </a:prstGeom>
          <a:solidFill>
            <a:schemeClr val="accent2"/>
          </a:solidFill>
        </p:spPr>
        <p:txBody>
          <a:bodyPr wrap="square" lIns="91440" tIns="91440" rIns="91440" bIns="91440" anchor="ctr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 i="1" cap="all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05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7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90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840381-5F20-407A-9CC6-F51A584B7FF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192802-73C7-42FC-B77D-EE7E1F320C0B}"/>
              </a:ext>
            </a:extLst>
          </p:cNvPr>
          <p:cNvCxnSpPr/>
          <p:nvPr userDrawn="1"/>
        </p:nvCxnSpPr>
        <p:spPr>
          <a:xfrm>
            <a:off x="2049557" y="2880193"/>
            <a:ext cx="7102910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74CA63C-DF2D-4E48-9067-FC53C2468A34}"/>
              </a:ext>
            </a:extLst>
          </p:cNvPr>
          <p:cNvSpPr txBox="1"/>
          <p:nvPr userDrawn="1"/>
        </p:nvSpPr>
        <p:spPr>
          <a:xfrm>
            <a:off x="1922408" y="2857612"/>
            <a:ext cx="6229196" cy="11496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7000" i="1" dirty="0">
                <a:solidFill>
                  <a:schemeClr val="tx2"/>
                </a:solidFill>
                <a:latin typeface="Arial"/>
                <a:cs typeface="Arial"/>
              </a:rPr>
              <a:t>THANK YOU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2A8952-417F-423E-94DE-3540CA7434C1}"/>
              </a:ext>
            </a:extLst>
          </p:cNvPr>
          <p:cNvSpPr txBox="1"/>
          <p:nvPr userDrawn="1"/>
        </p:nvSpPr>
        <p:spPr>
          <a:xfrm>
            <a:off x="268941" y="6589913"/>
            <a:ext cx="3291840" cy="215444"/>
          </a:xfrm>
          <a:prstGeom prst="rect">
            <a:avLst/>
          </a:prstGeom>
          <a:noFill/>
        </p:spPr>
        <p:txBody>
          <a:bodyPr wrap="square" lIns="91440" tIns="45720" bIns="4572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2019 PAREXEL International corp.   /  </a:t>
            </a:r>
            <a:fld id="{C69CA084-A306-4347-A7FA-9686ABBB3FCE}" type="slidenum">
              <a:rPr lang="en-GB" sz="800" b="1" i="0" u="none" strike="noStrike" kern="9300" cap="all" spc="0" baseline="0" smtClean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‹#›</a:t>
            </a:fld>
            <a:endParaRPr lang="en-GB" sz="800" b="1" i="0" u="none" strike="noStrike" kern="9300" cap="all" spc="0" baseline="0" dirty="0">
              <a:solidFill>
                <a:schemeClr val="tx1"/>
              </a:solidFill>
              <a:latin typeface="+mn-lt"/>
              <a:ea typeface="+mn-ea"/>
              <a:cs typeface="Arial"/>
            </a:endParaRPr>
          </a:p>
        </p:txBody>
      </p:sp>
      <p:pic>
        <p:nvPicPr>
          <p:cNvPr id="11" name="Picture 10" descr="PAREXEL_Lockup_V2_RGB_Big.png">
            <a:extLst>
              <a:ext uri="{FF2B5EF4-FFF2-40B4-BE49-F238E27FC236}">
                <a16:creationId xmlns:a16="http://schemas.microsoft.com/office/drawing/2014/main" id="{07448A3C-511C-4F99-82DF-9BC9F2035B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75" y="6502400"/>
            <a:ext cx="1046706" cy="23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8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2018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5805EE-4658-4CBA-908E-2E0ADB45130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40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r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2018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D63DA6-E8D0-4BD5-9520-F8D75FBD7A3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44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6075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2275303" cy="21544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2019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7079B-F047-48D4-A791-A6A94F948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44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2018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5ECDA0-2929-423F-A412-E75A5DE32C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84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Toky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B329B6-440A-482E-9712-C88444A9F7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693" y="217170"/>
            <a:ext cx="6023388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2693" y="1776936"/>
            <a:ext cx="5345207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7A25F6-DA11-4A0C-B332-402F68405294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TOKYO, JAPAN</a:t>
            </a:r>
            <a:endParaRPr lang="en-US" sz="800" b="0" i="1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C4D741-BD42-42C4-9899-A7B2A1CE7C27}"/>
              </a:ext>
            </a:extLst>
          </p:cNvPr>
          <p:cNvCxnSpPr/>
          <p:nvPr userDrawn="1"/>
        </p:nvCxnSpPr>
        <p:spPr>
          <a:xfrm>
            <a:off x="827584" y="1757241"/>
            <a:ext cx="8316416" cy="0"/>
          </a:xfrm>
          <a:prstGeom prst="line">
            <a:avLst/>
          </a:prstGeom>
          <a:ln w="254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5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Toky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E4560-E692-4F7C-BFE1-3506675E92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4133" y="838945"/>
            <a:ext cx="4468907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4133" y="2398711"/>
            <a:ext cx="4468907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867EE1-B721-4A97-8D24-31A4BB084137}"/>
              </a:ext>
            </a:extLst>
          </p:cNvPr>
          <p:cNvCxnSpPr>
            <a:cxnSpLocks/>
          </p:cNvCxnSpPr>
          <p:nvPr userDrawn="1"/>
        </p:nvCxnSpPr>
        <p:spPr>
          <a:xfrm>
            <a:off x="4577896" y="2389559"/>
            <a:ext cx="4575069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CFC1F20-E6E7-4578-8843-363205658FA9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414141"/>
                </a:solidFill>
                <a:latin typeface="+mn-lt"/>
                <a:ea typeface="+mn-ea"/>
                <a:cs typeface="+mn-cs"/>
              </a:rPr>
              <a:t>TOKYO, JAPAN</a:t>
            </a:r>
            <a:endParaRPr lang="en-US" sz="800" b="0" i="1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3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8606118" cy="78227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 defTabSz="45720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181100"/>
            <a:ext cx="8606118" cy="4995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92519C-B32D-4552-BAC7-5D6D8F44511D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AREXEL_V2_Big.jpg">
            <a:extLst>
              <a:ext uri="{FF2B5EF4-FFF2-40B4-BE49-F238E27FC236}">
                <a16:creationId xmlns:a16="http://schemas.microsoft.com/office/drawing/2014/main" id="{C03CDACC-12C5-47C6-88F3-E41C91C4B45C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050" y="6502400"/>
            <a:ext cx="1058541" cy="2319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1B0956-77F9-4B71-962B-340545459CEC}"/>
              </a:ext>
            </a:extLst>
          </p:cNvPr>
          <p:cNvSpPr txBox="1"/>
          <p:nvPr userDrawn="1"/>
        </p:nvSpPr>
        <p:spPr>
          <a:xfrm>
            <a:off x="268941" y="6589913"/>
            <a:ext cx="3291840" cy="215444"/>
          </a:xfrm>
          <a:prstGeom prst="rect">
            <a:avLst/>
          </a:prstGeom>
          <a:noFill/>
        </p:spPr>
        <p:txBody>
          <a:bodyPr wrap="square" lIns="91440" tIns="45720" bIns="4572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2019 PAREXEL International corp.   /  </a:t>
            </a:r>
            <a:fld id="{C69CA084-A306-4347-A7FA-9686ABBB3FCE}" type="slidenum">
              <a:rPr lang="en-GB" sz="800" b="1" i="0" u="none" strike="noStrike" kern="9300" cap="all" spc="0" baseline="0" smtClean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‹#›</a:t>
            </a:fld>
            <a:endParaRPr lang="en-GB" sz="800" b="1" i="0" u="none" strike="noStrike" kern="9300" cap="all" spc="0" baseline="0" dirty="0">
              <a:solidFill>
                <a:schemeClr val="tx1"/>
              </a:solidFill>
              <a:latin typeface="+mn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10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8" r:id="rId3"/>
    <p:sldLayoutId id="2147483684" r:id="rId4"/>
    <p:sldLayoutId id="2147483685" r:id="rId5"/>
    <p:sldLayoutId id="2147483686" r:id="rId6"/>
    <p:sldLayoutId id="2147483705" r:id="rId7"/>
    <p:sldLayoutId id="2147483690" r:id="rId8"/>
    <p:sldLayoutId id="2147483703" r:id="rId9"/>
    <p:sldLayoutId id="2147483692" r:id="rId10"/>
    <p:sldLayoutId id="2147483693" r:id="rId11"/>
    <p:sldLayoutId id="2147483694" r:id="rId12"/>
    <p:sldLayoutId id="2147483691" r:id="rId13"/>
    <p:sldLayoutId id="2147483704" r:id="rId14"/>
    <p:sldLayoutId id="2147483706" r:id="rId15"/>
    <p:sldLayoutId id="2147483695" r:id="rId16"/>
    <p:sldLayoutId id="2147483696" r:id="rId17"/>
    <p:sldLayoutId id="2147483707" r:id="rId18"/>
    <p:sldLayoutId id="2147483687" r:id="rId19"/>
    <p:sldLayoutId id="2147483688" r:id="rId20"/>
    <p:sldLayoutId id="2147483700" r:id="rId21"/>
    <p:sldLayoutId id="2147483701" r:id="rId22"/>
    <p:sldLayoutId id="2147483708" r:id="rId23"/>
    <p:sldLayoutId id="2147483709" r:id="rId24"/>
    <p:sldLayoutId id="2147483711" r:id="rId25"/>
    <p:sldLayoutId id="2147483710" r:id="rId26"/>
    <p:sldLayoutId id="2147483676" r:id="rId27"/>
    <p:sldLayoutId id="2147483689" r:id="rId28"/>
    <p:sldLayoutId id="2147483697" r:id="rId29"/>
    <p:sldLayoutId id="2147483702" r:id="rId30"/>
    <p:sldLayoutId id="2147483679" r:id="rId3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400" i="1" kern="1200" cap="all" dirty="0">
          <a:solidFill>
            <a:srgbClr val="002C77"/>
          </a:solidFill>
          <a:latin typeface="Arial"/>
          <a:ea typeface="+mj-ea"/>
          <a:cs typeface="Arial"/>
        </a:defRPr>
      </a:lvl1pPr>
    </p:titleStyle>
    <p:bodyStyle>
      <a:lvl1pPr marL="0" indent="0" algn="l" defTabSz="914400" rtl="0" eaLnBrk="1" latinLnBrk="0" hangingPunct="1">
        <a:lnSpc>
          <a:spcPct val="95000"/>
        </a:lnSpc>
        <a:spcBef>
          <a:spcPts val="16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95000"/>
        </a:lnSpc>
        <a:spcBef>
          <a:spcPts val="1200"/>
        </a:spcBef>
        <a:buClr>
          <a:schemeClr val="bg1">
            <a:lumMod val="65000"/>
          </a:schemeClr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71450" algn="l" defTabSz="914400" rtl="0" eaLnBrk="1" latinLnBrk="0" hangingPunct="1">
        <a:lnSpc>
          <a:spcPct val="90000"/>
        </a:lnSpc>
        <a:spcBef>
          <a:spcPts val="800"/>
        </a:spcBef>
        <a:buClr>
          <a:schemeClr val="bg1">
            <a:lumMod val="65000"/>
          </a:schemeClr>
        </a:buClr>
        <a:buFontTx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lnSpc>
          <a:spcPct val="90000"/>
        </a:lnSpc>
        <a:spcBef>
          <a:spcPts val="600"/>
        </a:spcBef>
        <a:buClr>
          <a:schemeClr val="bg1">
            <a:lumMod val="65000"/>
          </a:schemeClr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171450" algn="l" defTabSz="914400" rtl="0" eaLnBrk="1" latinLnBrk="0" hangingPunct="1">
        <a:lnSpc>
          <a:spcPct val="90000"/>
        </a:lnSpc>
        <a:spcBef>
          <a:spcPts val="600"/>
        </a:spcBef>
        <a:buClr>
          <a:schemeClr val="bg1">
            <a:lumMod val="65000"/>
          </a:schemeClr>
        </a:buClr>
        <a:buFontTx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44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6A885E-150F-4C46-B7C5-8A49D8AC2A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SDTMIG 3.3 Updates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6CEC3BA-94CF-495C-B813-120F971722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400" dirty="0"/>
              <a:t>Petra Rein</a:t>
            </a:r>
          </a:p>
          <a:p>
            <a:r>
              <a:rPr lang="en-US" dirty="0"/>
              <a:t>06MAR2019 Berlin, PAREXEL, 28</a:t>
            </a:r>
            <a:r>
              <a:rPr lang="en-US" baseline="30000" dirty="0"/>
              <a:t>th</a:t>
            </a:r>
            <a:r>
              <a:rPr lang="en-US" dirty="0"/>
              <a:t> German CDISC User Network</a:t>
            </a:r>
          </a:p>
        </p:txBody>
      </p:sp>
    </p:spTree>
    <p:extLst>
      <p:ext uri="{BB962C8B-B14F-4D97-AF65-F5344CB8AC3E}">
        <p14:creationId xmlns:p14="http://schemas.microsoft.com/office/powerpoint/2010/main" val="250083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SDTMIG 3.3</a:t>
            </a:r>
          </a:p>
          <a:p>
            <a:r>
              <a:rPr lang="en-US" dirty="0"/>
              <a:t>20.02.2018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/>
              <a:t>High level overview</a:t>
            </a:r>
            <a:endParaRPr lang="en-US" dirty="0"/>
          </a:p>
          <a:p>
            <a:pPr lvl="1"/>
            <a:r>
              <a:rPr lang="en-US" dirty="0"/>
              <a:t>Removed</a:t>
            </a:r>
          </a:p>
          <a:p>
            <a:pPr lvl="1"/>
            <a:r>
              <a:rPr lang="en-US" dirty="0"/>
              <a:t>Added</a:t>
            </a:r>
          </a:p>
          <a:p>
            <a:pPr lvl="1"/>
            <a:r>
              <a:rPr lang="en-US" dirty="0"/>
              <a:t>Changed</a:t>
            </a:r>
          </a:p>
          <a:p>
            <a:pPr lvl="1"/>
            <a:r>
              <a:rPr lang="en-US" dirty="0"/>
              <a:t>Links</a:t>
            </a:r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8941" y="303808"/>
            <a:ext cx="8606118" cy="782278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0192" y="2107784"/>
            <a:ext cx="2154956" cy="4214957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4 </a:t>
            </a: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domains</a:t>
            </a:r>
            <a:r>
              <a:rPr lang="en-GB" dirty="0"/>
              <a:t> removed</a:t>
            </a:r>
            <a:endParaRPr lang="en-US" dirty="0"/>
          </a:p>
          <a:p>
            <a:pPr lvl="1"/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Codelists</a:t>
            </a:r>
            <a:r>
              <a:rPr lang="en-US" dirty="0"/>
              <a:t> dropped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	</a:t>
            </a:r>
          </a:p>
          <a:p>
            <a:pPr lvl="2"/>
            <a:endParaRPr lang="de-DE" dirty="0">
              <a:solidFill>
                <a:schemeClr val="tx1">
                  <a:lumMod val="50000"/>
                </a:schemeClr>
              </a:solidFill>
            </a:endParaRPr>
          </a:p>
          <a:p>
            <a:pPr lvl="2"/>
            <a:endParaRPr lang="de-DE" dirty="0">
              <a:solidFill>
                <a:schemeClr val="tx1">
                  <a:lumMod val="50000"/>
                </a:schemeClr>
              </a:solidFill>
            </a:endParaRPr>
          </a:p>
          <a:p>
            <a:pPr lvl="2"/>
            <a:endParaRPr lang="de-DE" dirty="0">
              <a:solidFill>
                <a:schemeClr val="tx1">
                  <a:lumMod val="50000"/>
                </a:schemeClr>
              </a:solidFill>
            </a:endParaRPr>
          </a:p>
          <a:p>
            <a:pPr lvl="2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70192" y="1181100"/>
            <a:ext cx="2154956" cy="926684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Removed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2633870" y="2107784"/>
            <a:ext cx="3338305" cy="4214957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12 + 2 </a:t>
            </a:r>
            <a:r>
              <a:rPr lang="en-GB" dirty="0"/>
              <a:t>new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domains</a:t>
            </a:r>
          </a:p>
          <a:p>
            <a:pPr lvl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Codelists</a:t>
            </a:r>
            <a:r>
              <a:rPr lang="en-GB" dirty="0"/>
              <a:t>: ONCRSCAT, ONCRSR, EPOCH, DATEST/CD, …</a:t>
            </a:r>
          </a:p>
          <a:p>
            <a:pPr lvl="1"/>
            <a:r>
              <a:rPr lang="de-DE" dirty="0"/>
              <a:t>Provided C</a:t>
            </a:r>
            <a:r>
              <a:rPr lang="en-GB" dirty="0"/>
              <a:t>DISC Notes for </a:t>
            </a:r>
            <a:br>
              <a:rPr lang="en-GB" dirty="0"/>
            </a:b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--DTC</a:t>
            </a:r>
            <a:r>
              <a:rPr lang="en-GB" dirty="0"/>
              <a:t> variables</a:t>
            </a:r>
          </a:p>
          <a:p>
            <a:pPr lvl="1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EPOCH</a:t>
            </a:r>
            <a:br>
              <a:rPr lang="en-US" dirty="0"/>
            </a:br>
            <a:r>
              <a:rPr lang="en-US" dirty="0"/>
              <a:t>--DY </a:t>
            </a:r>
            <a:br>
              <a:rPr lang="en-US" dirty="0"/>
            </a:br>
            <a:r>
              <a:rPr lang="en-US" dirty="0"/>
              <a:t>--LOBXFL ACTARMUD</a:t>
            </a:r>
            <a:br>
              <a:rPr lang="en-US" dirty="0"/>
            </a:br>
            <a:r>
              <a:rPr lang="en-US" dirty="0"/>
              <a:t>ARMNRS</a:t>
            </a:r>
            <a:br>
              <a:rPr lang="en-US" dirty="0"/>
            </a:br>
            <a:r>
              <a:rPr lang="en-US" dirty="0"/>
              <a:t>…  </a:t>
            </a:r>
          </a:p>
          <a:p>
            <a:pPr lvl="1"/>
            <a:r>
              <a:rPr lang="de-DE" dirty="0"/>
              <a:t>Provided </a:t>
            </a:r>
            <a:r>
              <a:rPr lang="en-GB" dirty="0"/>
              <a:t>‘Core’ and ‘Role’ information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	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2"/>
          </p:nvPr>
        </p:nvSpPr>
        <p:spPr>
          <a:xfrm>
            <a:off x="2633870" y="1181100"/>
            <a:ext cx="3338305" cy="926684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added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073458" y="2107784"/>
            <a:ext cx="2800350" cy="4214957"/>
          </a:xfrm>
        </p:spPr>
        <p:txBody>
          <a:bodyPr>
            <a:normAutofit/>
          </a:bodyPr>
          <a:lstStyle/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79 </a:t>
            </a:r>
            <a:r>
              <a:rPr lang="en-GB" dirty="0">
                <a:solidFill>
                  <a:schemeClr val="accent4"/>
                </a:solidFill>
              </a:rPr>
              <a:t>variable labels </a:t>
            </a:r>
            <a:r>
              <a:rPr lang="en-GB" dirty="0"/>
              <a:t>changed</a:t>
            </a:r>
            <a:endParaRPr lang="en-US" dirty="0"/>
          </a:p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3 </a:t>
            </a:r>
            <a:r>
              <a:rPr lang="en-GB" dirty="0">
                <a:solidFill>
                  <a:schemeClr val="accent4"/>
                </a:solidFill>
              </a:rPr>
              <a:t>type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/>
              <a:t>changes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Char to </a:t>
            </a:r>
            <a:r>
              <a:rPr lang="en-GB" dirty="0" err="1">
                <a:solidFill>
                  <a:schemeClr val="tx1">
                    <a:lumMod val="50000"/>
                  </a:schemeClr>
                </a:solidFill>
              </a:rPr>
              <a:t>Num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51 </a:t>
            </a:r>
            <a:r>
              <a:rPr lang="en-GB" dirty="0">
                <a:solidFill>
                  <a:schemeClr val="accent4"/>
                </a:solidFill>
              </a:rPr>
              <a:t>CT / codelist / format </a:t>
            </a:r>
            <a:r>
              <a:rPr lang="en-GB" dirty="0"/>
              <a:t>changes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4"/>
          </p:nvPr>
        </p:nvSpPr>
        <p:spPr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changed</a:t>
            </a:r>
          </a:p>
        </p:txBody>
      </p:sp>
    </p:spTree>
    <p:extLst>
      <p:ext uri="{BB962C8B-B14F-4D97-AF65-F5344CB8AC3E}">
        <p14:creationId xmlns:p14="http://schemas.microsoft.com/office/powerpoint/2010/main" val="319496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4 domains removed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Relationship</a:t>
            </a:r>
            <a:endParaRPr lang="en-US" dirty="0"/>
          </a:p>
          <a:p>
            <a:pPr lvl="3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POOLDEF</a:t>
            </a: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Trial Design</a:t>
            </a:r>
            <a:endParaRPr lang="en-US" dirty="0"/>
          </a:p>
          <a:p>
            <a:pPr lvl="3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TX</a:t>
            </a: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Associated Persons</a:t>
            </a:r>
            <a:endParaRPr lang="en-US" dirty="0"/>
          </a:p>
          <a:p>
            <a:pPr lvl="3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APDM</a:t>
            </a:r>
          </a:p>
          <a:p>
            <a:pPr lvl="3"/>
            <a:r>
              <a:rPr lang="en-US" dirty="0"/>
              <a:t>APRELSUB</a:t>
            </a:r>
          </a:p>
          <a:p>
            <a:pPr lvl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Codelist dropped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	 			</a:t>
            </a:r>
            <a:endParaRPr lang="en-US" dirty="0"/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FATEST/FATESTCD</a:t>
            </a: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QSTEST/QSTESTCD</a:t>
            </a:r>
          </a:p>
          <a:p>
            <a:pPr lvl="2"/>
            <a:r>
              <a:rPr lang="de-DE" dirty="0">
                <a:solidFill>
                  <a:schemeClr val="tx1">
                    <a:lumMod val="50000"/>
                  </a:schemeClr>
                </a:solidFill>
              </a:rPr>
              <a:t>M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OTEST/MOTESTCD</a:t>
            </a:r>
            <a:endParaRPr lang="en-US" dirty="0"/>
          </a:p>
          <a:p>
            <a:pPr lvl="1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MO decommissioned</a:t>
            </a:r>
          </a:p>
        </p:txBody>
      </p:sp>
    </p:spTree>
    <p:extLst>
      <p:ext uri="{BB962C8B-B14F-4D97-AF65-F5344CB8AC3E}">
        <p14:creationId xmlns:p14="http://schemas.microsoft.com/office/powerpoint/2010/main" val="336777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8941" y="590550"/>
            <a:ext cx="8606118" cy="62674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New domains -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amongst others 4+4 from SDTMIG 3.3 Batch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+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(2014!)</a:t>
            </a:r>
            <a:r>
              <a:rPr lang="en-US" dirty="0"/>
              <a:t>s</a:t>
            </a:r>
          </a:p>
          <a:p>
            <a:pPr lvl="1"/>
            <a:r>
              <a:rPr lang="en-US" dirty="0"/>
              <a:t>Section 5, Models for Special Purpose Domains  </a:t>
            </a:r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SM  Subject Disease Milestones</a:t>
            </a:r>
          </a:p>
          <a:p>
            <a:pPr lvl="1"/>
            <a:r>
              <a:rPr lang="en-US" dirty="0"/>
              <a:t>Section 6.1, Models for Interventions Domain  </a:t>
            </a:r>
          </a:p>
          <a:p>
            <a:pPr lvl="2"/>
            <a:r>
              <a:rPr lang="de-DE" dirty="0"/>
              <a:t>ML Meal Data</a:t>
            </a:r>
          </a:p>
          <a:p>
            <a:pPr lvl="2"/>
            <a:r>
              <a:rPr lang="de-D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AG Procedure Agents</a:t>
            </a:r>
            <a:endParaRPr lang="sv-SE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Section 6.3, Models for Findings Domain  </a:t>
            </a:r>
          </a:p>
          <a:p>
            <a:pPr lvl="2"/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FT Functional Test</a:t>
            </a:r>
          </a:p>
          <a:p>
            <a:pPr lvl="1"/>
            <a:r>
              <a:rPr lang="en-US" dirty="0"/>
              <a:t>Section </a:t>
            </a:r>
            <a:r>
              <a:rPr lang="sv-SE" dirty="0"/>
              <a:t>6.3.10 Morphology/Physiology Domains</a:t>
            </a:r>
            <a:endParaRPr lang="en-US" dirty="0"/>
          </a:p>
          <a:p>
            <a:pPr lvl="2"/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CV◦CardiovascularSystem Findings</a:t>
            </a:r>
          </a:p>
          <a:p>
            <a:pPr lvl="2"/>
            <a:r>
              <a:rPr lang="en-US" dirty="0"/>
              <a:t>MK Musculoskeletal System Findings</a:t>
            </a:r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NV Nervous System Findings</a:t>
            </a:r>
            <a:r>
              <a:rPr lang="sv-SE" dirty="0"/>
              <a:t>,</a:t>
            </a:r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OE Ophthalmic Examinations</a:t>
            </a:r>
          </a:p>
          <a:p>
            <a:pPr lvl="2"/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 Respiratory System Findings</a:t>
            </a:r>
          </a:p>
          <a:p>
            <a:pPr lvl="2"/>
            <a:r>
              <a:rPr lang="sv-SE" dirty="0"/>
              <a:t>UR Urinary System Findings</a:t>
            </a:r>
            <a:endParaRPr lang="sv-SE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de-DE" dirty="0" err="1"/>
              <a:t>Section</a:t>
            </a:r>
            <a:r>
              <a:rPr lang="de-DE" dirty="0"/>
              <a:t> 7, Trial Design Model Datasets</a:t>
            </a:r>
            <a:endParaRPr lang="en-US" dirty="0"/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TM Trial Disease Milestones</a:t>
            </a:r>
            <a:endParaRPr lang="sv-SE" dirty="0"/>
          </a:p>
          <a:p>
            <a:pPr lvl="1"/>
            <a:r>
              <a:rPr lang="en-US" dirty="0"/>
              <a:t>Section 9, Study References </a:t>
            </a:r>
            <a:r>
              <a:rPr lang="en-US" b="1" dirty="0"/>
              <a:t>NEW</a:t>
            </a:r>
          </a:p>
          <a:p>
            <a:pPr lvl="2"/>
            <a:r>
              <a:rPr lang="sv-SE" dirty="0">
                <a:solidFill>
                  <a:srgbClr val="00B050"/>
                </a:solidFill>
              </a:rPr>
              <a:t>DI Device Identifiers (listed only as update in Section ’1.3 </a:t>
            </a:r>
            <a:r>
              <a:rPr lang="en-US" dirty="0">
                <a:solidFill>
                  <a:srgbClr val="00B050"/>
                </a:solidFill>
              </a:rPr>
              <a:t>Relationship to Prior CDISC Documents’)</a:t>
            </a:r>
            <a:r>
              <a:rPr lang="sv-SE" dirty="0">
                <a:solidFill>
                  <a:srgbClr val="00B050"/>
                </a:solidFill>
              </a:rPr>
              <a:t> </a:t>
            </a:r>
          </a:p>
          <a:p>
            <a:pPr lvl="2"/>
            <a:r>
              <a:rPr lang="sv-SE" dirty="0"/>
              <a:t>OI Non-host Organism Identifiers</a:t>
            </a:r>
          </a:p>
          <a:p>
            <a:pPr lvl="2"/>
            <a:r>
              <a:rPr lang="sv-SE" dirty="0">
                <a:solidFill>
                  <a:srgbClr val="00B050"/>
                </a:solidFill>
              </a:rPr>
              <a:t>PB Pharmacogenomic/Genetic Biomarker Identifiers (listed only as update in Section ’1.3 </a:t>
            </a:r>
            <a:r>
              <a:rPr lang="en-US" dirty="0">
                <a:solidFill>
                  <a:srgbClr val="00B050"/>
                </a:solidFill>
              </a:rPr>
              <a:t>Relationship to Prior CDISC Documents’)</a:t>
            </a:r>
            <a:r>
              <a:rPr lang="sv-SE" dirty="0">
                <a:solidFill>
                  <a:srgbClr val="00B050"/>
                </a:solidFill>
              </a:rPr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44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8941" y="590550"/>
            <a:ext cx="8606118" cy="62674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New domains -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amongst others 4+4 from SDTMIG 3.3 Batch 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+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(2014!)</a:t>
            </a:r>
            <a:r>
              <a:rPr lang="en-US" dirty="0"/>
              <a:t>s</a:t>
            </a:r>
          </a:p>
          <a:p>
            <a:pPr lvl="1"/>
            <a:r>
              <a:rPr lang="en-US" dirty="0"/>
              <a:t>Section 5, Models for Special Purpose Domains  </a:t>
            </a:r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SM  Subject Disease Milestones</a:t>
            </a:r>
          </a:p>
          <a:p>
            <a:pPr lvl="1"/>
            <a:r>
              <a:rPr lang="en-US" dirty="0"/>
              <a:t>Section 6.1, Models for Interventions Domain  </a:t>
            </a:r>
          </a:p>
          <a:p>
            <a:pPr lvl="2"/>
            <a:r>
              <a:rPr lang="de-DE" dirty="0"/>
              <a:t>ML Meal Data</a:t>
            </a:r>
          </a:p>
          <a:p>
            <a:pPr lvl="2"/>
            <a:r>
              <a:rPr lang="de-D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AG Procedure Agents</a:t>
            </a:r>
            <a:endParaRPr lang="sv-SE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Section 6.3, Models for Findings Domain  </a:t>
            </a:r>
          </a:p>
          <a:p>
            <a:pPr lvl="2"/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FT Functional Test</a:t>
            </a:r>
          </a:p>
          <a:p>
            <a:pPr lvl="1"/>
            <a:r>
              <a:rPr lang="en-US" dirty="0"/>
              <a:t>Section </a:t>
            </a:r>
            <a:r>
              <a:rPr lang="sv-SE" dirty="0"/>
              <a:t>6.3.10 Morphology/Physiology Domains</a:t>
            </a:r>
            <a:endParaRPr lang="en-US" dirty="0"/>
          </a:p>
          <a:p>
            <a:pPr lvl="2"/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CV◦CardiovascularSystem Findings</a:t>
            </a:r>
          </a:p>
          <a:p>
            <a:pPr lvl="2"/>
            <a:r>
              <a:rPr lang="en-US" dirty="0"/>
              <a:t>MK Musculoskeletal System Findings</a:t>
            </a:r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NV Nervous System Findings</a:t>
            </a:r>
            <a:r>
              <a:rPr lang="sv-SE" dirty="0"/>
              <a:t>,</a:t>
            </a:r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OE Ophthalmic Examinations</a:t>
            </a:r>
          </a:p>
          <a:p>
            <a:pPr lvl="2"/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 Respiratory System Findings</a:t>
            </a:r>
          </a:p>
          <a:p>
            <a:pPr lvl="2"/>
            <a:r>
              <a:rPr lang="sv-SE" dirty="0"/>
              <a:t>UR Urinary System Findings</a:t>
            </a:r>
            <a:endParaRPr lang="sv-SE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de-DE" dirty="0" err="1"/>
              <a:t>Section</a:t>
            </a:r>
            <a:r>
              <a:rPr lang="de-DE" dirty="0"/>
              <a:t> 7, Trial Design Model Datasets</a:t>
            </a:r>
            <a:endParaRPr lang="en-US" dirty="0"/>
          </a:p>
          <a:p>
            <a:pPr lvl="2"/>
            <a:r>
              <a:rPr lang="sv-S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TM Trial Disease Milestones</a:t>
            </a:r>
            <a:endParaRPr lang="sv-SE" dirty="0"/>
          </a:p>
          <a:p>
            <a:pPr lvl="1"/>
            <a:r>
              <a:rPr lang="en-US" dirty="0"/>
              <a:t>Section 9, Study References </a:t>
            </a:r>
            <a:r>
              <a:rPr lang="en-US" b="1" dirty="0"/>
              <a:t>NEW</a:t>
            </a:r>
            <a:endParaRPr lang="en-US" dirty="0"/>
          </a:p>
          <a:p>
            <a:pPr lvl="2"/>
            <a:r>
              <a:rPr lang="sv-SE" dirty="0">
                <a:solidFill>
                  <a:srgbClr val="00B050"/>
                </a:solidFill>
              </a:rPr>
              <a:t>DI Device Identifiers (listed only as update in Section ’1.3 </a:t>
            </a:r>
            <a:r>
              <a:rPr lang="en-US" dirty="0">
                <a:solidFill>
                  <a:srgbClr val="00B050"/>
                </a:solidFill>
              </a:rPr>
              <a:t>Relationship to Prior CDISC Documents’)</a:t>
            </a:r>
            <a:r>
              <a:rPr lang="sv-SE" dirty="0">
                <a:solidFill>
                  <a:srgbClr val="00B050"/>
                </a:solidFill>
              </a:rPr>
              <a:t> </a:t>
            </a:r>
          </a:p>
          <a:p>
            <a:pPr lvl="2"/>
            <a:r>
              <a:rPr lang="sv-SE" dirty="0"/>
              <a:t>OI Non-host Organism Identifiers</a:t>
            </a:r>
          </a:p>
          <a:p>
            <a:pPr lvl="2"/>
            <a:r>
              <a:rPr lang="sv-SE" dirty="0">
                <a:solidFill>
                  <a:srgbClr val="00B050"/>
                </a:solidFill>
              </a:rPr>
              <a:t>PB Pharmacogenomic/Genetic Biomarker Identifiers (listed only as update in Section ’1.3 </a:t>
            </a:r>
            <a:r>
              <a:rPr lang="en-US" dirty="0">
                <a:solidFill>
                  <a:srgbClr val="00B050"/>
                </a:solidFill>
              </a:rPr>
              <a:t>Relationship to Prior CDISC Documents’)</a:t>
            </a:r>
            <a:r>
              <a:rPr lang="sv-SE" dirty="0">
                <a:solidFill>
                  <a:srgbClr val="00B050"/>
                </a:solidFill>
              </a:rPr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99FC6F-890D-4B5B-9C1D-1688C1081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89" y="3076576"/>
            <a:ext cx="8657570" cy="18991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CD98AA-ED4E-4717-9FA7-FD1EE979F833}"/>
              </a:ext>
            </a:extLst>
          </p:cNvPr>
          <p:cNvSpPr txBox="1">
            <a:spLocks noChangeAspect="1"/>
          </p:cNvSpPr>
          <p:nvPr/>
        </p:nvSpPr>
        <p:spPr>
          <a:xfrm>
            <a:off x="4546274" y="3841492"/>
            <a:ext cx="166687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SDTMIG 3.2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60804-5C99-46A0-A5D7-031EF91E910C}"/>
              </a:ext>
            </a:extLst>
          </p:cNvPr>
          <p:cNvSpPr txBox="1">
            <a:spLocks noChangeAspect="1"/>
          </p:cNvSpPr>
          <p:nvPr/>
        </p:nvSpPr>
        <p:spPr>
          <a:xfrm>
            <a:off x="5261525" y="5079006"/>
            <a:ext cx="166687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SDTMIG-MD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93AA4A-B601-46EB-9551-A8AE48748461}"/>
              </a:ext>
            </a:extLst>
          </p:cNvPr>
          <p:cNvSpPr txBox="1">
            <a:spLocks noChangeAspect="1"/>
          </p:cNvSpPr>
          <p:nvPr/>
        </p:nvSpPr>
        <p:spPr>
          <a:xfrm>
            <a:off x="7259636" y="5263672"/>
            <a:ext cx="166687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SDTMIG-</a:t>
            </a:r>
            <a:r>
              <a:rPr lang="de-DE" dirty="0" err="1">
                <a:solidFill>
                  <a:srgbClr val="FF0000"/>
                </a:solidFill>
              </a:rPr>
              <a:t>PGx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722EB65-F6A1-4C06-AE13-F8872E21CC4C}"/>
              </a:ext>
            </a:extLst>
          </p:cNvPr>
          <p:cNvSpPr/>
          <p:nvPr/>
        </p:nvSpPr>
        <p:spPr>
          <a:xfrm rot="20149375">
            <a:off x="4325800" y="5472842"/>
            <a:ext cx="901750" cy="8696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064704-53A4-4568-BBEA-6FD11D0425B0}"/>
              </a:ext>
            </a:extLst>
          </p:cNvPr>
          <p:cNvSpPr/>
          <p:nvPr/>
        </p:nvSpPr>
        <p:spPr>
          <a:xfrm rot="18574808" flipV="1">
            <a:off x="4035866" y="4919744"/>
            <a:ext cx="1903256" cy="8256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1CD86C4-9E7C-45D5-BEEF-4359C1ABC66E}"/>
              </a:ext>
            </a:extLst>
          </p:cNvPr>
          <p:cNvSpPr/>
          <p:nvPr/>
        </p:nvSpPr>
        <p:spPr>
          <a:xfrm rot="17345552">
            <a:off x="7603227" y="5914234"/>
            <a:ext cx="834289" cy="6775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78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79 </a:t>
            </a:r>
            <a:r>
              <a:rPr lang="en-GB" dirty="0">
                <a:solidFill>
                  <a:schemeClr val="accent4"/>
                </a:solidFill>
              </a:rPr>
              <a:t>variable labels changed</a:t>
            </a:r>
            <a:endParaRPr lang="en-US" dirty="0">
              <a:solidFill>
                <a:schemeClr val="accent4"/>
              </a:solidFill>
            </a:endParaRP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affects P21 validation</a:t>
            </a:r>
            <a:endParaRPr lang="en-US" dirty="0"/>
          </a:p>
          <a:p>
            <a:pPr lvl="3"/>
            <a:r>
              <a:rPr lang="en-US" dirty="0"/>
              <a:t>Try to avoid using this level beyond printed projects</a:t>
            </a:r>
          </a:p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3 </a:t>
            </a: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type changes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GB" dirty="0" err="1">
                <a:solidFill>
                  <a:schemeClr val="tx1">
                    <a:lumMod val="50000"/>
                  </a:schemeClr>
                </a:solidFill>
              </a:rPr>
              <a:t>i.a.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ECDOSTOT changed from Char to </a:t>
            </a:r>
            <a:r>
              <a:rPr lang="en-GB" dirty="0" err="1">
                <a:solidFill>
                  <a:schemeClr val="tx1">
                    <a:lumMod val="50000"/>
                  </a:schemeClr>
                </a:solidFill>
              </a:rPr>
              <a:t>Num</a:t>
            </a:r>
            <a:endParaRPr lang="en-US" dirty="0"/>
          </a:p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51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CT / codelist / format changes</a:t>
            </a:r>
            <a:endParaRPr lang="en-US" dirty="0"/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new ONCRTS (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</a:rPr>
              <a:t>old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</a:rPr>
              <a:t>RSTEST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new ONCRTSCD (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</a:rPr>
              <a:t>old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</a:rPr>
              <a:t>RSTESTCD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new TUIDRS (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</a:rPr>
              <a:t>old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</a:rPr>
              <a:t>TUMIDENT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) [TUSTRESC]</a:t>
            </a:r>
          </a:p>
          <a:p>
            <a:pPr lvl="2"/>
            <a:r>
              <a:rPr lang="de-DE" dirty="0">
                <a:solidFill>
                  <a:schemeClr val="tx1">
                    <a:lumMod val="50000"/>
                  </a:schemeClr>
                </a:solidFill>
              </a:rPr>
              <a:t>n</a:t>
            </a:r>
            <a:r>
              <a:rPr lang="en-GB" dirty="0" err="1">
                <a:solidFill>
                  <a:schemeClr val="tx1">
                    <a:lumMod val="50000"/>
                  </a:schemeClr>
                </a:solidFill>
              </a:rPr>
              <a:t>ew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DSDECOD =&gt;</a:t>
            </a:r>
            <a:r>
              <a:rPr lang="en-US" dirty="0"/>
              <a:t>NCOMPLT, PROTMLST</a:t>
            </a:r>
          </a:p>
          <a:p>
            <a:pPr lvl="2"/>
            <a:r>
              <a:rPr lang="en-US" dirty="0"/>
              <a:t>ISO </a:t>
            </a:r>
            <a:r>
              <a:rPr lang="en-US" dirty="0" err="1"/>
              <a:t>codelists</a:t>
            </a:r>
            <a:endParaRPr lang="en-US" dirty="0"/>
          </a:p>
          <a:p>
            <a:pPr lvl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Guidance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 on EPOCH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46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CDISC web page</a:t>
            </a:r>
          </a:p>
          <a:p>
            <a:pPr lvl="1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SDTMIG 3.3</a:t>
            </a:r>
            <a:endParaRPr lang="en-US" dirty="0"/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https://www.cdisc.org/standards/foundational/sdtmig/sdtmig-v3-3</a:t>
            </a:r>
            <a:endParaRPr lang="en-US" dirty="0"/>
          </a:p>
          <a:p>
            <a:pPr lvl="1"/>
            <a:r>
              <a:rPr lang="de-DE" dirty="0">
                <a:solidFill>
                  <a:schemeClr val="tx1">
                    <a:lumMod val="50000"/>
                  </a:schemeClr>
                </a:solidFill>
              </a:rPr>
              <a:t>Diff </a:t>
            </a:r>
            <a:r>
              <a:rPr lang="de-DE" dirty="0" err="1">
                <a:solidFill>
                  <a:schemeClr val="tx1">
                    <a:lumMod val="50000"/>
                  </a:schemeClr>
                </a:solidFill>
              </a:rPr>
              <a:t>file</a:t>
            </a:r>
            <a:r>
              <a:rPr lang="de-DE" dirty="0">
                <a:solidFill>
                  <a:schemeClr val="tx1">
                    <a:lumMod val="50000"/>
                  </a:schemeClr>
                </a:solidFill>
              </a:rPr>
              <a:t> SDTMIG 3.2 </a:t>
            </a:r>
            <a:r>
              <a:rPr lang="de-DE" dirty="0" err="1">
                <a:solidFill>
                  <a:schemeClr val="tx1">
                    <a:lumMod val="50000"/>
                  </a:schemeClr>
                </a:solidFill>
              </a:rPr>
              <a:t>vs</a:t>
            </a:r>
            <a:r>
              <a:rPr lang="de-DE" dirty="0">
                <a:solidFill>
                  <a:schemeClr val="tx1">
                    <a:lumMod val="50000"/>
                  </a:schemeClr>
                </a:solidFill>
              </a:rPr>
              <a:t> 3.3</a:t>
            </a:r>
            <a:endParaRPr lang="en-US" dirty="0"/>
          </a:p>
          <a:p>
            <a:pPr lvl="2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https://www.cdisc.org/members-only/cdisc-library-archives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10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5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itle and Bullets">
  <a:themeElements>
    <a:clrScheme name="Custom 1">
      <a:dk1>
        <a:srgbClr val="414141"/>
      </a:dk1>
      <a:lt1>
        <a:srgbClr val="FFFFFF"/>
      </a:lt1>
      <a:dk2>
        <a:srgbClr val="002C77"/>
      </a:dk2>
      <a:lt2>
        <a:srgbClr val="6A1A41"/>
      </a:lt2>
      <a:accent1>
        <a:srgbClr val="114045"/>
      </a:accent1>
      <a:accent2>
        <a:srgbClr val="451E4D"/>
      </a:accent2>
      <a:accent3>
        <a:srgbClr val="3468C0"/>
      </a:accent3>
      <a:accent4>
        <a:srgbClr val="677F3A"/>
      </a:accent4>
      <a:accent5>
        <a:srgbClr val="CA511E"/>
      </a:accent5>
      <a:accent6>
        <a:srgbClr val="AC063C"/>
      </a:accent6>
      <a:hlink>
        <a:srgbClr val="CA511E"/>
      </a:hlink>
      <a:folHlink>
        <a:srgbClr val="E9926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arketing Final2" ma:contentTypeID="0x01010071118A678000944C90E3ECBAA2F2B0CC00ACB90F6F6541684A999EEBE1FBEB3B50" ma:contentTypeVersion="20" ma:contentTypeDescription="" ma:contentTypeScope="" ma:versionID="de9c7648a48d4cd9d4051c7f011edbaf">
  <xsd:schema xmlns:xsd="http://www.w3.org/2001/XMLSchema" xmlns:xs="http://www.w3.org/2001/XMLSchema" xmlns:p="http://schemas.microsoft.com/office/2006/metadata/properties" xmlns:ns1="http://schemas.microsoft.com/sharepoint/v3" xmlns:ns3="ed5fddad-caff-460b-9a61-91dac819c123" xmlns:ns4="81ba672a-242f-4ade-a224-231f5fb25e36" xmlns:ns7="b895a170-9c1c-438e-a300-744152ab4794" xmlns:ns8="http://schemas.microsoft.com/sharepoint/v4" targetNamespace="http://schemas.microsoft.com/office/2006/metadata/properties" ma:root="true" ma:fieldsID="1eec25de72db659dc776aff84da09f07" ns1:_="" ns3:_="" ns4:_="" ns7:_="" ns8:_="">
    <xsd:import namespace="http://schemas.microsoft.com/sharepoint/v3"/>
    <xsd:import namespace="ed5fddad-caff-460b-9a61-91dac819c123"/>
    <xsd:import namespace="81ba672a-242f-4ade-a224-231f5fb25e36"/>
    <xsd:import namespace="b895a170-9c1c-438e-a300-744152ab479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4:TaxCatchAll" minOccurs="0"/>
                <xsd:element ref="ns4:TaxCatchAllLabel" minOccurs="0"/>
                <xsd:element ref="ns3:Region1TaxHTField1" minOccurs="0"/>
                <xsd:element ref="ns3:Version1TaxHTField1" minOccurs="0"/>
                <xsd:element ref="ns1:RoutingRuleDescription"/>
                <xsd:element ref="ns7:Last_x0020_Modified_x0020_By" minOccurs="0"/>
                <xsd:element ref="ns7:Last_x0020_Updated_x0020_By" minOccurs="0"/>
                <xsd:element ref="ns8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7" ma:displayName="Description" ma:description="Abstract of document in native language; British English equivalent added to abstract for international sharing" ma:internalName="RoutingRuleDescript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5fddad-caff-460b-9a61-91dac819c12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Region1TaxHTField1" ma:index="13" nillable="true" ma:taxonomy="true" ma:internalName="Region1TaxHTField1" ma:taxonomyFieldName="Region1" ma:displayName="Region" ma:default="" ma:fieldId="{725b898f-6251-47d2-a703-eb1e2aee289e}" ma:sspId="04c08f00-645a-4098-aa4d-84bc43e9e1cc" ma:termSetId="39e282be-3158-46ca-b0a4-6d9684daf6b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ersion1TaxHTField1" ma:index="15" nillable="true" ma:taxonomy="true" ma:internalName="Version1TaxHTField1" ma:taxonomyFieldName="Version1" ma:displayName="Version" ma:default="" ma:fieldId="{b8ecb08a-4728-4a34-a735-b650b9ed8da6}" ma:sspId="04c08f00-645a-4098-aa4d-84bc43e9e1cc" ma:termSetId="22634ad9-535c-45ff-ab0f-4d9517014d4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a672a-242f-4ade-a224-231f5fb25e36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34b6083c-7b56-4193-9e46-8668363bcbdd}" ma:internalName="TaxCatchAll" ma:showField="CatchAllData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34b6083c-7b56-4193-9e46-8668363bcbdd}" ma:internalName="TaxCatchAllLabel" ma:readOnly="true" ma:showField="CatchAllDataLabel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5a170-9c1c-438e-a300-744152ab4794" elementFormDefault="qualified">
    <xsd:import namespace="http://schemas.microsoft.com/office/2006/documentManagement/types"/>
    <xsd:import namespace="http://schemas.microsoft.com/office/infopath/2007/PartnerControls"/>
    <xsd:element name="Last_x0020_Modified_x0020_By" ma:index="20" nillable="true" ma:displayName="Last Modified By" ma:internalName="Last_x0020_Modified_x0020_By">
      <xsd:simpleType>
        <xsd:restriction base="dms:Text">
          <xsd:maxLength value="255"/>
        </xsd:restriction>
      </xsd:simpleType>
    </xsd:element>
    <xsd:element name="Last_x0020_Updated_x0020_By" ma:index="21" nillable="true" ma:displayName="Last Updated By" ma:internalName="Last_x0020_Updated_x0020_B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2" nillable="true" ma:displayName="IconOverlay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_x0020_Updated_x0020_By xmlns="b895a170-9c1c-438e-a300-744152ab4794" xsi:nil="true"/>
    <Version1TaxHTField1 xmlns="ed5fddad-caff-460b-9a61-91dac819c123">
      <Terms xmlns="http://schemas.microsoft.com/office/infopath/2007/PartnerControls"/>
    </Version1TaxHTField1>
    <Region1TaxHTField1 xmlns="ed5fddad-caff-460b-9a61-91dac819c123">
      <Terms xmlns="http://schemas.microsoft.com/office/infopath/2007/PartnerControls"/>
    </Region1TaxHTField1>
    <IconOverlay xmlns="http://schemas.microsoft.com/sharepoint/v4" xsi:nil="true"/>
    <RoutingRuleDescription xmlns="http://schemas.microsoft.com/sharepoint/v3">Standard size 2019 PPT template</RoutingRuleDescription>
    <Last_x0020_Modified_x0020_By xmlns="b895a170-9c1c-438e-a300-744152ab4794" xsi:nil="true"/>
    <TaxCatchAll xmlns="81ba672a-242f-4ade-a224-231f5fb25e36"/>
    <_dlc_DocId xmlns="ed5fddad-caff-460b-9a61-91dac819c123">YJRDSVPQRJSS-17-3141</_dlc_DocId>
    <_dlc_DocIdUrl xmlns="ed5fddad-caff-460b-9a61-91dac819c123">
      <Url>http://epsp.pxl.int/ga/marketing/_layouts/DocIdRedir.aspx?ID=YJRDSVPQRJSS-17-3141</Url>
      <Description>YJRDSVPQRJSS-17-3141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60022F-0EB3-4919-8830-0B8F3259541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E91D332-4F7D-48F4-9CE8-01919950C7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d5fddad-caff-460b-9a61-91dac819c123"/>
    <ds:schemaRef ds:uri="81ba672a-242f-4ade-a224-231f5fb25e36"/>
    <ds:schemaRef ds:uri="b895a170-9c1c-438e-a300-744152ab479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688087-7804-46AF-9D78-47B7FEFFAE00}">
  <ds:schemaRefs>
    <ds:schemaRef ds:uri="http://purl.org/dc/elements/1.1/"/>
    <ds:schemaRef ds:uri="http://schemas.microsoft.com/sharepoint/v3"/>
    <ds:schemaRef ds:uri="http://schemas.microsoft.com/sharepoint/v4"/>
    <ds:schemaRef ds:uri="b895a170-9c1c-438e-a300-744152ab4794"/>
    <ds:schemaRef ds:uri="http://purl.org/dc/terms/"/>
    <ds:schemaRef ds:uri="81ba672a-242f-4ade-a224-231f5fb25e36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d5fddad-caff-460b-9a61-91dac819c123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105C17FA-F439-4E27-9348-D85971C6D4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1250</TotalTime>
  <Words>480</Words>
  <Application>Microsoft Office PowerPoint</Application>
  <PresentationFormat>On-screen Show (4:3)</PresentationFormat>
  <Paragraphs>107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</vt:lpstr>
      <vt:lpstr>Title and Bullets</vt:lpstr>
      <vt:lpstr>SDTMIG 3.3 Updates</vt:lpstr>
      <vt:lpstr>Agenda</vt:lpstr>
      <vt:lpstr>overview</vt:lpstr>
      <vt:lpstr>removed</vt:lpstr>
      <vt:lpstr>Added</vt:lpstr>
      <vt:lpstr>Added</vt:lpstr>
      <vt:lpstr>Changed</vt:lpstr>
      <vt:lpstr>Links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Koro, Diane</dc:creator>
  <cp:lastModifiedBy>Rein, Petra</cp:lastModifiedBy>
  <cp:revision>89</cp:revision>
  <dcterms:created xsi:type="dcterms:W3CDTF">2018-06-18T17:33:13Z</dcterms:created>
  <dcterms:modified xsi:type="dcterms:W3CDTF">2019-03-01T10:45:10Z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0x01010071118A678000944C90E3ECBAA2F2B0CC00ACB90F6F6541684A999EEBE1FBEB3B50</vt:lpwstr>
  </property>
  <property fmtid="{D5CDD505-2E9C-101B-9397-08002B2CF9AE}" pid="3" name="_dlc_DocIdItemGuid">
    <vt:lpwstr>9239bc94-12e3-475e-be97-0a567afbf10d</vt:lpwstr>
  </property>
  <property fmtid="{D5CDD505-2E9C-101B-9397-08002B2CF9AE}" pid="4" name="Version1">
    <vt:lpwstr/>
  </property>
  <property fmtid="{D5CDD505-2E9C-101B-9397-08002B2CF9AE}" pid="5" name="Region1">
    <vt:lpwstr/>
  </property>
</Properties>
</file>