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5"/>
  </p:sldMasterIdLst>
  <p:notesMasterIdLst>
    <p:notesMasterId r:id="rId31"/>
  </p:notesMasterIdLst>
  <p:handoutMasterIdLst>
    <p:handoutMasterId r:id="rId32"/>
  </p:handoutMasterIdLst>
  <p:sldIdLst>
    <p:sldId id="302" r:id="rId6"/>
    <p:sldId id="304" r:id="rId7"/>
    <p:sldId id="305" r:id="rId8"/>
    <p:sldId id="330" r:id="rId9"/>
    <p:sldId id="307" r:id="rId10"/>
    <p:sldId id="313" r:id="rId11"/>
    <p:sldId id="333" r:id="rId12"/>
    <p:sldId id="334" r:id="rId13"/>
    <p:sldId id="332" r:id="rId14"/>
    <p:sldId id="335" r:id="rId15"/>
    <p:sldId id="314" r:id="rId16"/>
    <p:sldId id="315" r:id="rId17"/>
    <p:sldId id="308" r:id="rId18"/>
    <p:sldId id="336" r:id="rId19"/>
    <p:sldId id="317" r:id="rId20"/>
    <p:sldId id="316" r:id="rId21"/>
    <p:sldId id="318" r:id="rId22"/>
    <p:sldId id="319" r:id="rId23"/>
    <p:sldId id="340" r:id="rId24"/>
    <p:sldId id="328" r:id="rId25"/>
    <p:sldId id="322" r:id="rId26"/>
    <p:sldId id="337" r:id="rId27"/>
    <p:sldId id="338" r:id="rId28"/>
    <p:sldId id="339" r:id="rId29"/>
    <p:sldId id="276" r:id="rId30"/>
  </p:sldIdLst>
  <p:sldSz cx="9144000" cy="6858000" type="screen4x3"/>
  <p:notesSz cx="9928225" cy="6797675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Trebuchet MS" panose="020B060302020202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in, Petra" initials="R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C77"/>
    <a:srgbClr val="DAD9D7"/>
    <a:srgbClr val="EBEBEB"/>
    <a:srgbClr val="E6E6E6"/>
    <a:srgbClr val="451E4D"/>
    <a:srgbClr val="E1E8F6"/>
    <a:srgbClr val="C2D1EC"/>
    <a:srgbClr val="114045"/>
    <a:srgbClr val="414141"/>
    <a:srgbClr val="C2D2E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1" autoAdjust="0"/>
    <p:restoredTop sz="87646" autoAdjust="0"/>
  </p:normalViewPr>
  <p:slideViewPr>
    <p:cSldViewPr snapToGrid="0" showGuides="1">
      <p:cViewPr varScale="1">
        <p:scale>
          <a:sx n="101" d="100"/>
          <a:sy n="101" d="100"/>
        </p:scale>
        <p:origin x="1020" y="114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-2844" y="-102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4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3.fntdata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51" y="1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D7A1272F-01FE-45D9-800A-B2CA375D3891}" type="datetimeFigureOut">
              <a:rPr lang="en-US" smtClean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037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51" y="6456037"/>
            <a:ext cx="4303130" cy="340469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D397BD20-09D8-4135-8A1C-60449D347C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7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/>
          <a:lstStyle>
            <a:lvl1pPr algn="r">
              <a:defRPr sz="1200"/>
            </a:lvl1pPr>
          </a:lstStyle>
          <a:p>
            <a:fld id="{39E28983-A640-448C-85C5-7067C3F9B0AB}" type="datetimeFigureOut">
              <a:rPr lang="en-US" smtClean="0"/>
              <a:pPr/>
              <a:t>3/5/2019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48" tIns="46374" rIns="92748" bIns="463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2748" tIns="46374" rIns="92748" bIns="463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3"/>
            <a:ext cx="4302231" cy="339884"/>
          </a:xfrm>
          <a:prstGeom prst="rect">
            <a:avLst/>
          </a:prstGeom>
        </p:spPr>
        <p:txBody>
          <a:bodyPr vert="horz" lIns="92748" tIns="46374" rIns="92748" bIns="46374" rtlCol="0" anchor="b"/>
          <a:lstStyle>
            <a:lvl1pPr algn="r">
              <a:defRPr sz="1200"/>
            </a:lvl1pPr>
          </a:lstStyle>
          <a:p>
            <a:fld id="{C41A9627-1BFE-4755-AB99-9427DE64E1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61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8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Value of the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066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Passage added for nonclinical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45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995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/>
              <a:t>More instruction added for PCORRES / PCSTRESC / PCSTRESN  for SEND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457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/>
              <a:t>Yellow marked text is deleted in version 4.2 but an hint to the appendix added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457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Minor clarification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22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 new TAUG </a:t>
            </a:r>
            <a:r>
              <a:rPr lang="de-DE"/>
              <a:t>was added, draft version not mentioned anymore, before it was not clear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17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745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63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58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4524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Important!!!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636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923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92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92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923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39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41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79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32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Difference between ongoing study and legacy study . For ongoing clinical studies the appendix B is required. For legacy studies the appendix F should be used. </a:t>
            </a:r>
            <a:r>
              <a:rPr lang="de-DE"/>
              <a:t>Appendix F removed in Conformance guide version 4.2.1</a:t>
            </a:r>
            <a:endParaRPr lang="de-DE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TAUG</a:t>
            </a:r>
            <a:r>
              <a:rPr lang="de-DE" baseline="0" dirty="0"/>
              <a:t> and TECHSP are not in the referenced appendix but relevant if TAUGs are uses, DV section complete new in the conformance guide version 4.2 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1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A9627-1BFE-4755-AB99-9427DE64E1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5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24180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4241801" y="4326467"/>
            <a:ext cx="4902200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707751" y="6548104"/>
            <a:ext cx="4052642" cy="2051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2019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hurtb\Desktop\PAREXEL Logo with Tagline_Clear Background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98" y="5716924"/>
            <a:ext cx="1809051" cy="57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241801" y="276224"/>
            <a:ext cx="4666348" cy="3130753"/>
          </a:xfrm>
        </p:spPr>
        <p:txBody>
          <a:bodyPr rIns="0"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z="4000" dirty="0"/>
              <a:t> 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5001807" y="3518747"/>
            <a:ext cx="3712500" cy="400892"/>
          </a:xfrm>
        </p:spPr>
        <p:txBody>
          <a:bodyPr>
            <a:normAutofit/>
          </a:bodyPr>
          <a:lstStyle>
            <a:lvl1pPr marL="0" indent="0" algn="l">
              <a:spcAft>
                <a:spcPts val="0"/>
              </a:spcAft>
              <a:buNone/>
              <a:defRPr sz="1100" b="0">
                <a:solidFill>
                  <a:schemeClr val="tx2"/>
                </a:solidFill>
              </a:defRPr>
            </a:lvl1pPr>
            <a:lvl2pPr marL="1588" indent="0" algn="l">
              <a:buNone/>
              <a:defRPr baseline="0"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6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marL="688975" indent="-179388">
              <a:buFont typeface="Lucida Grande"/>
              <a:buChar char="»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3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419"/>
            <a:ext cx="9258300" cy="6858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pic>
        <p:nvPicPr>
          <p:cNvPr id="15" name="Picture 14" descr="PAREXEL_Lockup_V2_RGB_Big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2400" y="6502400"/>
            <a:ext cx="1046706" cy="235024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049557" y="2880193"/>
            <a:ext cx="710291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922408" y="2857612"/>
            <a:ext cx="6229196" cy="11496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7000" i="1" dirty="0">
                <a:solidFill>
                  <a:schemeClr val="tx2"/>
                </a:solidFill>
                <a:latin typeface="Arial"/>
                <a:cs typeface="Arial"/>
              </a:rPr>
              <a:t>THANK YOU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99994" y="6614106"/>
            <a:ext cx="3621024" cy="128016"/>
          </a:xfrm>
          <a:prstGeom prst="rect">
            <a:avLst/>
          </a:prstGeom>
          <a:noFill/>
        </p:spPr>
        <p:txBody>
          <a:bodyPr wrap="none" lIns="0" t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859197" y="6524690"/>
            <a:ext cx="1371600" cy="274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sz="1200" b="1" i="0" u="none" strike="noStrike" kern="9300" cap="all" spc="0" normalizeH="0" baseline="0" noProof="0" dirty="0">
                <a:ln>
                  <a:noFill/>
                </a:ln>
                <a:solidFill>
                  <a:srgbClr val="C0081F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Confidential</a:t>
            </a:r>
            <a:r>
              <a:rPr lang="en-GB" sz="1200" b="1" i="0" u="none" strike="noStrike" kern="9300" cap="all" spc="0" baseline="0" dirty="0">
                <a:solidFill>
                  <a:srgbClr val="FF0000"/>
                </a:solidFill>
                <a:latin typeface="+mn-lt"/>
                <a:ea typeface="+mn-ea"/>
                <a:cs typeface="Arial"/>
              </a:rPr>
              <a:t> </a:t>
            </a:r>
            <a:endParaRPr lang="en-US" sz="1200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2259640" y="6492875"/>
            <a:ext cx="363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0C4ADD-19E2-3D40-90A8-DCE7776F50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4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REXEL_V2_Bi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50" y="6502400"/>
            <a:ext cx="1058541" cy="23199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3007" cy="7459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610" y="1214742"/>
            <a:ext cx="8376605" cy="49203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994" y="6614117"/>
            <a:ext cx="4256106" cy="128016"/>
          </a:xfrm>
          <a:prstGeom prst="rect">
            <a:avLst/>
          </a:prstGeom>
          <a:noFill/>
        </p:spPr>
        <p:txBody>
          <a:bodyPr wrap="none" lIns="0" t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78513" y="185910"/>
            <a:ext cx="876548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859201" y="6522008"/>
            <a:ext cx="1371600" cy="274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sz="1200" b="1" i="0" u="none" strike="noStrike" kern="9300" cap="all" spc="0" normalizeH="0" baseline="0" noProof="0" dirty="0">
                <a:ln>
                  <a:noFill/>
                </a:ln>
                <a:solidFill>
                  <a:srgbClr val="C0081F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Confidential</a:t>
            </a:r>
            <a:r>
              <a:rPr lang="en-GB" sz="1200" b="1" i="0" u="none" strike="noStrike" kern="9300" cap="all" spc="0" baseline="0" dirty="0">
                <a:solidFill>
                  <a:srgbClr val="FF0000"/>
                </a:solidFill>
                <a:latin typeface="+mn-lt"/>
                <a:ea typeface="+mn-ea"/>
                <a:cs typeface="Arial"/>
              </a:rPr>
              <a:t> </a:t>
            </a:r>
            <a:endParaRPr lang="en-US" sz="12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2259640" y="6492875"/>
            <a:ext cx="363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0C4ADD-19E2-3D40-90A8-DCE7776F50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5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50" r:id="rId2"/>
    <p:sldLayoutId id="2147483670" r:id="rId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i="1" kern="1200" cap="all">
          <a:solidFill>
            <a:srgbClr val="002C77"/>
          </a:solidFill>
          <a:latin typeface="Arial"/>
          <a:ea typeface="+mj-ea"/>
          <a:cs typeface="Arial"/>
        </a:defRPr>
      </a:lvl1pPr>
    </p:titleStyle>
    <p:bodyStyle>
      <a:lvl1pPr marL="169863" indent="-169863" algn="l" defTabSz="457200" rtl="0" eaLnBrk="1" latinLnBrk="0" hangingPunct="1">
        <a:spcBef>
          <a:spcPts val="1200"/>
        </a:spcBef>
        <a:spcAft>
          <a:spcPts val="1200"/>
        </a:spcAft>
        <a:buFont typeface="Arial"/>
        <a:buChar char="•"/>
        <a:defRPr sz="2000" b="1" kern="1200">
          <a:solidFill>
            <a:srgbClr val="414141"/>
          </a:solidFill>
          <a:latin typeface="Arial"/>
          <a:ea typeface="+mn-ea"/>
          <a:cs typeface="Arial"/>
        </a:defRPr>
      </a:lvl1pPr>
      <a:lvl2pPr marL="169863" indent="-1666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2pPr>
      <a:lvl3pPr marL="339725" indent="-169863" algn="l" defTabSz="339725" rtl="0" eaLnBrk="1" latinLnBrk="0" hangingPunct="1">
        <a:spcBef>
          <a:spcPts val="0"/>
        </a:spcBef>
        <a:spcAft>
          <a:spcPts val="1200"/>
        </a:spcAft>
        <a:buFont typeface="Arial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509588" indent="-169863" algn="l" defTabSz="681038" rtl="0" eaLnBrk="1" latinLnBrk="0" hangingPunct="1">
        <a:spcBef>
          <a:spcPts val="0"/>
        </a:spcBef>
        <a:spcAft>
          <a:spcPts val="1200"/>
        </a:spcAft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681038" indent="-171450" algn="l" defTabSz="457200" rtl="0" eaLnBrk="1" latinLnBrk="0" hangingPunct="1">
        <a:spcBef>
          <a:spcPts val="0"/>
        </a:spcBef>
        <a:spcAft>
          <a:spcPts val="1200"/>
        </a:spcAft>
        <a:buFont typeface="Lucida Grande"/>
        <a:buChar char="»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0" indent="0" algn="l" defTabSz="457200" rtl="0" eaLnBrk="1" latinLnBrk="0" hangingPunct="1">
        <a:spcBef>
          <a:spcPts val="0"/>
        </a:spcBef>
        <a:spcAft>
          <a:spcPts val="1200"/>
        </a:spcAft>
        <a:buFont typeface="Arial"/>
        <a:buNone/>
        <a:defRPr sz="1800" b="0" i="1" kern="1200" cap="all" baseline="0">
          <a:solidFill>
            <a:schemeClr val="tx1"/>
          </a:solidFill>
          <a:latin typeface="Arial"/>
          <a:ea typeface="+mn-ea"/>
          <a:cs typeface="Arial"/>
        </a:defRPr>
      </a:lvl6pPr>
      <a:lvl7pPr marL="0" indent="0" algn="l" defTabSz="457200" rtl="0" eaLnBrk="1" latinLnBrk="0" hangingPunct="1">
        <a:spcBef>
          <a:spcPts val="0"/>
        </a:spcBef>
        <a:spcAft>
          <a:spcPts val="1200"/>
        </a:spcAft>
        <a:buFont typeface="Arial"/>
        <a:buNone/>
        <a:defRPr sz="900" kern="1200">
          <a:solidFill>
            <a:schemeClr val="tx1"/>
          </a:solidFill>
          <a:latin typeface="Arial"/>
          <a:ea typeface="+mn-ea"/>
          <a:cs typeface="Arial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2116" y="363236"/>
            <a:ext cx="3722190" cy="3043741"/>
          </a:xfrm>
        </p:spPr>
        <p:txBody>
          <a:bodyPr>
            <a:normAutofit fontScale="90000"/>
          </a:bodyPr>
          <a:lstStyle/>
          <a:p>
            <a:br>
              <a:rPr lang="en-US" sz="3800" dirty="0"/>
            </a:br>
            <a:br>
              <a:rPr lang="en-US" sz="3800" dirty="0"/>
            </a:br>
            <a:br>
              <a:rPr lang="en-US" sz="3800" dirty="0"/>
            </a:br>
            <a:r>
              <a:rPr lang="en-US" sz="4000" dirty="0"/>
              <a:t>Changes in FDA technical Conformance Guide v4.2/4.2.1</a:t>
            </a:r>
            <a:endParaRPr lang="en-US" sz="3800" dirty="0"/>
          </a:p>
        </p:txBody>
      </p:sp>
      <p:sp>
        <p:nvSpPr>
          <p:cNvPr id="3" name="TextBox 2"/>
          <p:cNvSpPr txBox="1"/>
          <p:nvPr/>
        </p:nvSpPr>
        <p:spPr>
          <a:xfrm>
            <a:off x="4991100" y="3629025"/>
            <a:ext cx="3562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2C77"/>
                </a:solidFill>
              </a:rPr>
              <a:t>06. März 2019</a:t>
            </a:r>
            <a:r>
              <a:rPr lang="de-DE" sz="1200">
                <a:solidFill>
                  <a:srgbClr val="002C77"/>
                </a:solidFill>
              </a:rPr>
              <a:t>, German User Group </a:t>
            </a:r>
            <a:r>
              <a:rPr lang="de-DE" sz="1200" dirty="0">
                <a:solidFill>
                  <a:srgbClr val="002C77"/>
                </a:solidFill>
              </a:rPr>
              <a:t>Meeting, </a:t>
            </a:r>
            <a:r>
              <a:rPr lang="en-US" sz="1200" dirty="0">
                <a:solidFill>
                  <a:schemeClr val="tx2"/>
                </a:solidFill>
              </a:rPr>
              <a:t>Marion Friebel</a:t>
            </a:r>
          </a:p>
          <a:p>
            <a:endParaRPr lang="en-US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5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4.1.2.10- Continuous</a:t>
            </a:r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569602"/>
            <a:ext cx="8377237" cy="421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018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4098" cy="784003"/>
          </a:xfrm>
        </p:spPr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4.1.3.2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3826" y="1123950"/>
            <a:ext cx="647699" cy="1857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b="0" i="1" dirty="0">
                <a:solidFill>
                  <a:srgbClr val="FF0000"/>
                </a:solidFill>
              </a:rPr>
              <a:t>V4.1:</a:t>
            </a:r>
            <a:endParaRPr lang="de-DE" b="0" i="1" dirty="0"/>
          </a:p>
          <a:p>
            <a:endParaRPr lang="de-DE" b="0" i="1" dirty="0"/>
          </a:p>
          <a:p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23826" y="3105835"/>
            <a:ext cx="857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V4.2: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48" y="3594101"/>
            <a:ext cx="6642889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5" y="5048276"/>
            <a:ext cx="6219825" cy="87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6" y="1762125"/>
            <a:ext cx="707253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" y="2195513"/>
            <a:ext cx="6788944" cy="50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1019176"/>
            <a:ext cx="2819400" cy="29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188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3" y="206598"/>
            <a:ext cx="8106448" cy="688752"/>
          </a:xfrm>
        </p:spPr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4.1.3.3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400" b="0" dirty="0"/>
              <a:t>  No</a:t>
            </a:r>
            <a:r>
              <a:rPr lang="de-DE" dirty="0"/>
              <a:t> </a:t>
            </a:r>
            <a:r>
              <a:rPr lang="de-DE" sz="1400" b="0" dirty="0"/>
              <a:t>Laboratory Test Result ~, Body Weight ~ or comments section available</a:t>
            </a:r>
          </a:p>
          <a:p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247649" y="1057275"/>
            <a:ext cx="685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V4.1:                                                       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7649" y="1476376"/>
            <a:ext cx="1314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V4.2:                                                                    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9" y="1784153"/>
            <a:ext cx="6561902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933449"/>
            <a:ext cx="3228975" cy="27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15" y="4907256"/>
            <a:ext cx="6153150" cy="128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675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4.1.3.3 - Continuous</a:t>
            </a:r>
            <a:r>
              <a:rPr lang="de-DE" dirty="0"/>
              <a:t>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3826" y="990600"/>
            <a:ext cx="714374" cy="295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V4.1:                                                                   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      </a:t>
            </a:r>
            <a:endParaRPr lang="de-DE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990600"/>
            <a:ext cx="72580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562225"/>
            <a:ext cx="6995459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733425"/>
            <a:ext cx="2762249" cy="25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479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4.1.3.3 - Continuous</a:t>
            </a:r>
            <a:r>
              <a:rPr lang="de-DE" dirty="0"/>
              <a:t>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3826" y="828310"/>
            <a:ext cx="714374" cy="3051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V4.1:                                                                   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      </a:t>
            </a:r>
            <a:endParaRPr lang="de-DE" sz="1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784139"/>
            <a:ext cx="6705600" cy="100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5086576"/>
            <a:ext cx="6867525" cy="57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3870291"/>
            <a:ext cx="6705600" cy="95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98213"/>
            <a:ext cx="6786564" cy="193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6B2CD7-2C6A-471D-898C-C42EEBC701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975" y="5911150"/>
            <a:ext cx="4524375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7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4.1.4.1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710" y="975656"/>
            <a:ext cx="8376605" cy="4920319"/>
          </a:xfrm>
        </p:spPr>
        <p:txBody>
          <a:bodyPr/>
          <a:lstStyle/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                                                                       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                                                                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2" y="1476375"/>
            <a:ext cx="73152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017926"/>
            <a:ext cx="6886575" cy="23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2" y="3781425"/>
            <a:ext cx="69723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312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02" y="187469"/>
            <a:ext cx="8353007" cy="745981"/>
          </a:xfrm>
        </p:spPr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5.2.</a:t>
            </a:r>
            <a:endParaRPr lang="de-DE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337435" y="962026"/>
            <a:ext cx="8330316" cy="5134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69863" indent="-169863" algn="l" defTabSz="457200" rtl="0" eaLnBrk="1" latinLnBrk="0" hangingPunct="1">
              <a:spcBef>
                <a:spcPts val="1200"/>
              </a:spcBef>
              <a:spcAft>
                <a:spcPts val="1200"/>
              </a:spcAft>
              <a:buFont typeface="Arial"/>
              <a:buChar char="•"/>
              <a:defRPr sz="2000" b="1" kern="1200">
                <a:solidFill>
                  <a:srgbClr val="414141"/>
                </a:solidFill>
                <a:latin typeface="Arial"/>
                <a:ea typeface="+mn-ea"/>
                <a:cs typeface="Arial"/>
              </a:defRPr>
            </a:lvl1pPr>
            <a:lvl2pPr marL="169863" indent="-1666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339725" indent="-169863" algn="l" defTabSz="339725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509588" indent="-169863" algn="l" defTabSz="681038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688975" indent="-179388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Lucida Grande"/>
              <a:buChar char="»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1" kern="1200" cap="all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9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      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1091292"/>
            <a:ext cx="2381250" cy="251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16" y="1467170"/>
            <a:ext cx="4864459" cy="192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197" y="3486729"/>
            <a:ext cx="4938278" cy="296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817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6.6.1.1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895350"/>
            <a:ext cx="8376605" cy="5239711"/>
          </a:xfrm>
        </p:spPr>
        <p:txBody>
          <a:bodyPr/>
          <a:lstStyle/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                                                                     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                                                                      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tx1"/>
                </a:solidFill>
              </a:rPr>
              <a:t>                  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1" y="1238250"/>
            <a:ext cx="7010401" cy="179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47" y="3462705"/>
            <a:ext cx="7010401" cy="200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2" y="5431792"/>
            <a:ext cx="7029450" cy="50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084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506497" cy="745981"/>
          </a:xfrm>
        </p:spPr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 7.1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1000126"/>
            <a:ext cx="8376605" cy="5134936"/>
          </a:xfrm>
        </p:spPr>
        <p:txBody>
          <a:bodyPr/>
          <a:lstStyle/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                                                                     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914399"/>
            <a:ext cx="2333625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3043238"/>
            <a:ext cx="69818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552575"/>
            <a:ext cx="6672262" cy="72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929188"/>
            <a:ext cx="7515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600325"/>
            <a:ext cx="348095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594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506497" cy="745981"/>
          </a:xfrm>
        </p:spPr>
        <p:txBody>
          <a:bodyPr/>
          <a:lstStyle/>
          <a:p>
            <a:r>
              <a:rPr lang="de-DE" dirty="0"/>
              <a:t>Changes from guide v4.1 to Guide v4.2.1 (released January  2019)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 7.3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1000126"/>
            <a:ext cx="8376605" cy="5134936"/>
          </a:xfrm>
        </p:spPr>
        <p:txBody>
          <a:bodyPr/>
          <a:lstStyle/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 not available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V4.2.1: not available                                                                      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u="sng" dirty="0"/>
              <a:t>This Study Data Technical Conformance Guide provides specification, recommendations and general considerations on how to submit standardized study data using FDA–support</a:t>
            </a:r>
          </a:p>
          <a:p>
            <a:r>
              <a:rPr lang="de-DE" dirty="0"/>
              <a:t>The guide is separated in the same sections as before: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14650"/>
            <a:ext cx="741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95700"/>
            <a:ext cx="76390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72025"/>
            <a:ext cx="76866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4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 8.8.2.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1000126"/>
            <a:ext cx="8376605" cy="5134936"/>
          </a:xfrm>
        </p:spPr>
        <p:txBody>
          <a:bodyPr/>
          <a:lstStyle/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        </a:t>
            </a:r>
          </a:p>
          <a:p>
            <a:pPr marL="0" indent="0">
              <a:buNone/>
            </a:pPr>
            <a:endParaRPr lang="de-DE" sz="1400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181100"/>
            <a:ext cx="7143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3609888"/>
            <a:ext cx="7177088" cy="233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347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 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Appendix.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962026"/>
            <a:ext cx="8376605" cy="5173036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</a:t>
            </a:r>
            <a:endParaRPr lang="de-DE" sz="1400" dirty="0"/>
          </a:p>
          <a:p>
            <a:pPr marL="0" indent="0">
              <a:buNone/>
            </a:pPr>
            <a:endParaRPr lang="de-DE" sz="1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49" y="1402793"/>
            <a:ext cx="6867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971550" y="885825"/>
            <a:ext cx="5591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No appendix available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" y="2479118"/>
            <a:ext cx="6605587" cy="101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6" y="3586161"/>
            <a:ext cx="630375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148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3007" cy="441103"/>
          </a:xfrm>
        </p:spPr>
        <p:txBody>
          <a:bodyPr/>
          <a:lstStyle/>
          <a:p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Appendix- Continuous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571500"/>
            <a:ext cx="8376605" cy="5563562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</a:t>
            </a:r>
            <a:endParaRPr lang="de-DE" sz="1400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6" name="Rectangle 5"/>
          <p:cNvSpPr/>
          <p:nvPr/>
        </p:nvSpPr>
        <p:spPr>
          <a:xfrm>
            <a:off x="847726" y="485775"/>
            <a:ext cx="2181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   </a:t>
            </a:r>
            <a:r>
              <a:rPr lang="de-DE" sz="1400" dirty="0"/>
              <a:t>No appendix available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6" y="950357"/>
            <a:ext cx="6597683" cy="514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624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3007" cy="441103"/>
          </a:xfrm>
        </p:spPr>
        <p:txBody>
          <a:bodyPr/>
          <a:lstStyle/>
          <a:p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Appendix- Continuous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571500"/>
            <a:ext cx="8376605" cy="5563562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</a:t>
            </a:r>
            <a:endParaRPr lang="de-DE" sz="1400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6" name="Rectangle 5"/>
          <p:cNvSpPr/>
          <p:nvPr/>
        </p:nvSpPr>
        <p:spPr>
          <a:xfrm>
            <a:off x="781050" y="495300"/>
            <a:ext cx="3224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   </a:t>
            </a:r>
            <a:r>
              <a:rPr lang="de-DE" sz="1200" dirty="0"/>
              <a:t>No appendix available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250989"/>
            <a:ext cx="6419850" cy="454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140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7"/>
            <a:ext cx="8353007" cy="441103"/>
          </a:xfrm>
        </p:spPr>
        <p:txBody>
          <a:bodyPr/>
          <a:lstStyle/>
          <a:p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Appendix- Continuous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10" y="571500"/>
            <a:ext cx="8376605" cy="5563562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V4.1:</a:t>
            </a:r>
          </a:p>
          <a:p>
            <a:pPr marL="0" indent="0">
              <a:buNone/>
            </a:pPr>
            <a:r>
              <a:rPr lang="de-DE" sz="1400" dirty="0">
                <a:solidFill>
                  <a:srgbClr val="FF0000"/>
                </a:solidFill>
              </a:rPr>
              <a:t>V4.2:  </a:t>
            </a:r>
            <a:endParaRPr lang="de-DE" sz="1400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6" name="Rectangle 5"/>
          <p:cNvSpPr/>
          <p:nvPr/>
        </p:nvSpPr>
        <p:spPr>
          <a:xfrm>
            <a:off x="781050" y="495300"/>
            <a:ext cx="3224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    </a:t>
            </a:r>
            <a:r>
              <a:rPr lang="de-DE" sz="1200" dirty="0"/>
              <a:t>No appendix available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864632"/>
            <a:ext cx="6800850" cy="2825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444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5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-  continue</a:t>
            </a: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009649"/>
            <a:ext cx="7400925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276475"/>
            <a:ext cx="78009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190874"/>
            <a:ext cx="7553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971924"/>
            <a:ext cx="73152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867275"/>
            <a:ext cx="72961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353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Updates 4.2 and 4.2.1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4DDDD6-9498-4901-ADF9-843511FC3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E71C30-CF1A-40A0-8795-B51736DAF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85" y="1214742"/>
            <a:ext cx="8402780" cy="290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2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3.3.5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v4.1:</a:t>
            </a:r>
          </a:p>
        </p:txBody>
      </p:sp>
      <p:sp>
        <p:nvSpPr>
          <p:cNvPr id="4" name="Rectangle 3"/>
          <p:cNvSpPr/>
          <p:nvPr/>
        </p:nvSpPr>
        <p:spPr>
          <a:xfrm>
            <a:off x="390525" y="2743200"/>
            <a:ext cx="1095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V4.2</a:t>
            </a:r>
            <a:r>
              <a:rPr lang="de-DE" sz="1400" dirty="0">
                <a:solidFill>
                  <a:srgbClr val="FF0000"/>
                </a:solidFill>
              </a:rPr>
              <a:t>:</a:t>
            </a:r>
            <a:endParaRPr lang="de-DE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385888"/>
            <a:ext cx="72771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82124"/>
            <a:ext cx="74104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422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Changes from guide v4.1 to Guide v4.2 (released October 2018) –</a:t>
            </a:r>
            <a:r>
              <a:rPr lang="de-DE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4.1.1.3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v4.1:</a:t>
            </a:r>
            <a:endParaRPr lang="de-DE" sz="1400" dirty="0"/>
          </a:p>
        </p:txBody>
      </p:sp>
      <p:sp>
        <p:nvSpPr>
          <p:cNvPr id="4" name="Rectangle 3"/>
          <p:cNvSpPr/>
          <p:nvPr/>
        </p:nvSpPr>
        <p:spPr>
          <a:xfrm>
            <a:off x="257175" y="2676526"/>
            <a:ext cx="12287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V4.2:</a:t>
            </a:r>
            <a:endParaRPr lang="de-DE" sz="1400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45" y="952501"/>
            <a:ext cx="3371056" cy="30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" y="1187509"/>
            <a:ext cx="6526145" cy="148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" y="2937546"/>
            <a:ext cx="6324598" cy="145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43" y="4296538"/>
            <a:ext cx="6596062" cy="220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01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8"/>
            <a:ext cx="8354098" cy="622078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4.1.1.3- Continuous 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v4.1:</a:t>
            </a:r>
            <a:endParaRPr lang="de-DE" sz="1400" dirty="0"/>
          </a:p>
        </p:txBody>
      </p:sp>
      <p:sp>
        <p:nvSpPr>
          <p:cNvPr id="4" name="Rectangle 3"/>
          <p:cNvSpPr/>
          <p:nvPr/>
        </p:nvSpPr>
        <p:spPr>
          <a:xfrm>
            <a:off x="257175" y="3657600"/>
            <a:ext cx="952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FF0000"/>
                </a:solidFill>
              </a:rPr>
              <a:t>V4.2:</a:t>
            </a:r>
            <a:endParaRPr lang="de-DE" sz="1400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06" y="523876"/>
            <a:ext cx="2362200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92" y="842962"/>
            <a:ext cx="5639658" cy="96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19" y="1731640"/>
            <a:ext cx="5513404" cy="123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19" y="2948626"/>
            <a:ext cx="5739668" cy="70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92" y="3918208"/>
            <a:ext cx="5576531" cy="37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92" y="4294403"/>
            <a:ext cx="5639658" cy="108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14" y="5906042"/>
            <a:ext cx="6106383" cy="50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42DFD3-3444-43F2-957D-90477CCE79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2992" y="5458594"/>
            <a:ext cx="593407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13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2" y="206598"/>
            <a:ext cx="8354098" cy="622078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4.1.1.3- Continuous 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v4.2:</a:t>
            </a:r>
            <a:endParaRPr lang="de-DE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06" y="523876"/>
            <a:ext cx="2362200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9" y="773907"/>
            <a:ext cx="5607844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9" y="4774407"/>
            <a:ext cx="5607844" cy="178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93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Changes from guide v4.1 to Guide v4.2 (released October 2018) –</a:t>
            </a:r>
            <a:r>
              <a:rPr lang="de-DE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Updates in section 4.1.1.3</a:t>
            </a:r>
            <a:br>
              <a:rPr lang="de-DE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1400" dirty="0">
                <a:solidFill>
                  <a:srgbClr val="FF0000"/>
                </a:solidFill>
              </a:rPr>
              <a:t>v4.1:</a:t>
            </a:r>
            <a:endParaRPr lang="de-DE" sz="14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20" y="1085850"/>
            <a:ext cx="667024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809624"/>
            <a:ext cx="2457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1476" y="3244334"/>
            <a:ext cx="7905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v4.2:</a:t>
            </a:r>
            <a:endParaRPr lang="de-DE" sz="14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" y="3561636"/>
            <a:ext cx="6665119" cy="212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5929313"/>
            <a:ext cx="72009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435942"/>
      </p:ext>
    </p:extLst>
  </p:cSld>
  <p:clrMapOvr>
    <a:masterClrMapping/>
  </p:clrMapOvr>
</p:sld>
</file>

<file path=ppt/theme/theme1.xml><?xml version="1.0" encoding="utf-8"?>
<a:theme xmlns:a="http://schemas.openxmlformats.org/drawingml/2006/main" name="PAREXEL PPT Template for Conferences_JAN17">
  <a:themeElements>
    <a:clrScheme name="PAREXEL 2104 Palette">
      <a:dk1>
        <a:srgbClr val="414141"/>
      </a:dk1>
      <a:lt1>
        <a:srgbClr val="FFFFFF"/>
      </a:lt1>
      <a:dk2>
        <a:srgbClr val="002C77"/>
      </a:dk2>
      <a:lt2>
        <a:srgbClr val="6A1A41"/>
      </a:lt2>
      <a:accent1>
        <a:srgbClr val="114045"/>
      </a:accent1>
      <a:accent2>
        <a:srgbClr val="451E4D"/>
      </a:accent2>
      <a:accent3>
        <a:srgbClr val="3468C0"/>
      </a:accent3>
      <a:accent4>
        <a:srgbClr val="677F3A"/>
      </a:accent4>
      <a:accent5>
        <a:srgbClr val="CA511E"/>
      </a:accent5>
      <a:accent6>
        <a:srgbClr val="AC063C"/>
      </a:accent6>
      <a:hlink>
        <a:srgbClr val="B9BE10"/>
      </a:hlink>
      <a:folHlink>
        <a:srgbClr val="B3B1B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_x0020_Updated_x0020_By xmlns="b895a170-9c1c-438e-a300-744152ab4794" xsi:nil="true"/>
    <Version1TaxHTField1 xmlns="ed5fddad-caff-460b-9a61-91dac819c123">
      <Terms xmlns="http://schemas.microsoft.com/office/infopath/2007/PartnerControls"/>
    </Version1TaxHTField1>
    <Region1TaxHTField1 xmlns="ed5fddad-caff-460b-9a61-91dac819c123">
      <Terms xmlns="http://schemas.microsoft.com/office/infopath/2007/PartnerControls"/>
    </Region1TaxHTField1>
    <RoutingRuleDescription xmlns="http://schemas.microsoft.com/sharepoint/v3">PAREXEL PPT High-Resolution Template</RoutingRuleDescription>
    <Last_x0020_Modified_x0020_By xmlns="b895a170-9c1c-438e-a300-744152ab4794" xsi:nil="true"/>
    <TaxCatchAll xmlns="81ba672a-242f-4ade-a224-231f5fb25e36"/>
    <_dlc_DocId xmlns="ed5fddad-caff-460b-9a61-91dac819c123">YJRDSVPQRJSS-17-2746</_dlc_DocId>
    <_dlc_DocIdUrl xmlns="ed5fddad-caff-460b-9a61-91dac819c123">
      <Url>http://epsp.pxl.int/ga/marketing/_layouts/DocIdRedir.aspx?ID=YJRDSVPQRJSS-17-2746</Url>
      <Description>YJRDSVPQRJSS-17-2746</Description>
    </_dlc_DocIdUrl>
    <IconOverlay xmlns="http://schemas.microsoft.com/sharepoint/v4" xsi:nil="true"/>
    <_dlc_DocIdPersistId xmlns="ed5fddad-caff-460b-9a61-91dac819c123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Marketing Final2" ma:contentTypeID="0x01010071118A678000944C90E3ECBAA2F2B0CC00ACB90F6F6541684A999EEBE1FBEB3B50" ma:contentTypeVersion="20" ma:contentTypeDescription="" ma:contentTypeScope="" ma:versionID="de9c7648a48d4cd9d4051c7f011edbaf">
  <xsd:schema xmlns:xsd="http://www.w3.org/2001/XMLSchema" xmlns:xs="http://www.w3.org/2001/XMLSchema" xmlns:p="http://schemas.microsoft.com/office/2006/metadata/properties" xmlns:ns1="http://schemas.microsoft.com/sharepoint/v3" xmlns:ns3="ed5fddad-caff-460b-9a61-91dac819c123" xmlns:ns4="81ba672a-242f-4ade-a224-231f5fb25e36" xmlns:ns7="b895a170-9c1c-438e-a300-744152ab4794" xmlns:ns8="http://schemas.microsoft.com/sharepoint/v4" targetNamespace="http://schemas.microsoft.com/office/2006/metadata/properties" ma:root="true" ma:fieldsID="1eec25de72db659dc776aff84da09f07" ns1:_="" ns3:_="" ns4:_="" ns7:_="" ns8:_="">
    <xsd:import namespace="http://schemas.microsoft.com/sharepoint/v3"/>
    <xsd:import namespace="ed5fddad-caff-460b-9a61-91dac819c123"/>
    <xsd:import namespace="81ba672a-242f-4ade-a224-231f5fb25e36"/>
    <xsd:import namespace="b895a170-9c1c-438e-a300-744152ab479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4:TaxCatchAll" minOccurs="0"/>
                <xsd:element ref="ns4:TaxCatchAllLabel" minOccurs="0"/>
                <xsd:element ref="ns3:Region1TaxHTField1" minOccurs="0"/>
                <xsd:element ref="ns3:Version1TaxHTField1" minOccurs="0"/>
                <xsd:element ref="ns1:RoutingRuleDescription"/>
                <xsd:element ref="ns7:Last_x0020_Modified_x0020_By" minOccurs="0"/>
                <xsd:element ref="ns7:Last_x0020_Updated_x0020_By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7" ma:displayName="Description" ma:description="Abstract of document in native language; British English equivalent added to abstract for international sharing" ma:internalName="RoutingRuleDescript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5fddad-caff-460b-9a61-91dac819c12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gion1TaxHTField1" ma:index="13" nillable="true" ma:taxonomy="true" ma:internalName="Region1TaxHTField1" ma:taxonomyFieldName="Region1" ma:displayName="Region" ma:default="" ma:fieldId="{725b898f-6251-47d2-a703-eb1e2aee289e}" ma:sspId="04c08f00-645a-4098-aa4d-84bc43e9e1cc" ma:termSetId="39e282be-3158-46ca-b0a4-6d9684daf6b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ersion1TaxHTField1" ma:index="15" nillable="true" ma:taxonomy="true" ma:internalName="Version1TaxHTField1" ma:taxonomyFieldName="Version1" ma:displayName="Version" ma:default="" ma:fieldId="{b8ecb08a-4728-4a34-a735-b650b9ed8da6}" ma:sspId="04c08f00-645a-4098-aa4d-84bc43e9e1cc" ma:termSetId="22634ad9-535c-45ff-ab0f-4d9517014d4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a672a-242f-4ade-a224-231f5fb25e36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34b6083c-7b56-4193-9e46-8668363bcbdd}" ma:internalName="TaxCatchAll" ma:showField="CatchAllData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34b6083c-7b56-4193-9e46-8668363bcbdd}" ma:internalName="TaxCatchAllLabel" ma:readOnly="true" ma:showField="CatchAllDataLabel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5a170-9c1c-438e-a300-744152ab4794" elementFormDefault="qualified">
    <xsd:import namespace="http://schemas.microsoft.com/office/2006/documentManagement/types"/>
    <xsd:import namespace="http://schemas.microsoft.com/office/infopath/2007/PartnerControls"/>
    <xsd:element name="Last_x0020_Modified_x0020_By" ma:index="20" nillable="true" ma:displayName="Last Modified By" ma:internalName="Last_x0020_Modified_x0020_By">
      <xsd:simpleType>
        <xsd:restriction base="dms:Text">
          <xsd:maxLength value="255"/>
        </xsd:restriction>
      </xsd:simpleType>
    </xsd:element>
    <xsd:element name="Last_x0020_Updated_x0020_By" ma:index="21" nillable="true" ma:displayName="Last Updated By" ma:internalName="Last_x0020_Updated_x0020_B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2" nillable="true" ma:displayName="IconOverlay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6A62C7-9215-42CD-AF0B-8E87FB6E1E99}">
  <ds:schemaRefs>
    <ds:schemaRef ds:uri="http://schemas.microsoft.com/office/2006/documentManagement/types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81ba672a-242f-4ade-a224-231f5fb25e36"/>
    <ds:schemaRef ds:uri="ed5fddad-caff-460b-9a61-91dac819c123"/>
    <ds:schemaRef ds:uri="http://purl.org/dc/elements/1.1/"/>
    <ds:schemaRef ds:uri="http://schemas.microsoft.com/office/2006/metadata/properties"/>
    <ds:schemaRef ds:uri="http://schemas.microsoft.com/office/infopath/2007/PartnerControls"/>
    <ds:schemaRef ds:uri="b895a170-9c1c-438e-a300-744152ab479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EB67D7-CDA1-4776-8B6C-E33F70CECC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44AC19-9B0E-44C6-9258-047DA4B69FA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D9792B5-A8E9-4702-AEEF-EEF4AAEEA0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d5fddad-caff-460b-9a61-91dac819c123"/>
    <ds:schemaRef ds:uri="81ba672a-242f-4ade-a224-231f5fb25e36"/>
    <ds:schemaRef ds:uri="b895a170-9c1c-438e-a300-744152ab479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PAREXEL PPT Template for Conferences_JAN17</Template>
  <TotalTime>71</TotalTime>
  <Words>543</Words>
  <Application>Microsoft Office PowerPoint</Application>
  <PresentationFormat>On-screen Show (4:3)</PresentationFormat>
  <Paragraphs>143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Arial</vt:lpstr>
      <vt:lpstr>Trebuchet MS</vt:lpstr>
      <vt:lpstr>Lucida Grande</vt:lpstr>
      <vt:lpstr>PAREXEL PPT Template for Conferences_JAN17</vt:lpstr>
      <vt:lpstr>   Changes in FDA technical Conformance Guide v4.2/4.2.1</vt:lpstr>
      <vt:lpstr>Definition</vt:lpstr>
      <vt:lpstr>Definition -  continue</vt:lpstr>
      <vt:lpstr>Updates 4.2 and 4.2.1</vt:lpstr>
      <vt:lpstr>Changes from guide v4.1 to Guide v4.2 (released October 2018) –Updates in section 3.3.5 v4.1:</vt:lpstr>
      <vt:lpstr>Changes from guide v4.1 to Guide v4.2 (released October 2018) –Updates in section 4.1.1.3 v4.1:</vt:lpstr>
      <vt:lpstr>Updates in section 4.1.1.3- Continuous  v4.1:</vt:lpstr>
      <vt:lpstr>Updates in section 4.1.1.3- Continuous  v4.2:</vt:lpstr>
      <vt:lpstr>Changes from guide v4.1 to Guide v4.2 (released October 2018) –Updates in section 4.1.1.3 v4.1:</vt:lpstr>
      <vt:lpstr>Updates in section 4.1.2.10- Continuous</vt:lpstr>
      <vt:lpstr>Changes from guide v4.1 to Guide v4.2 (released October 2018) –Updates in section 4.1.3.2 </vt:lpstr>
      <vt:lpstr>Changes from guide v4.1 to Guide v4.2 (released October 2018) –Updates in section 4.1.3.3</vt:lpstr>
      <vt:lpstr>Updates in section 4.1.3.3 - Continuous.</vt:lpstr>
      <vt:lpstr>Updates in section 4.1.3.3 - Continuous.</vt:lpstr>
      <vt:lpstr>Changes from guide v4.1 to Guide v4.2 (released October 2018) –Updates in section 4.1.4.1</vt:lpstr>
      <vt:lpstr>Changes from guide v4.1 to Guide v4.2 (released October 2018) –Updates in section 5.2.</vt:lpstr>
      <vt:lpstr>Changes from guide v4.1 to Guide v4.2 (released October 2018) –Updates in section 6.6.1.1</vt:lpstr>
      <vt:lpstr>Changes from guide v4.1 to Guide v4.2 (released October 2018) –Updates in section  7.1</vt:lpstr>
      <vt:lpstr>Changes from guide v4.1 to Guide v4.2.1 (released January  2019) –Updates in section  7.3</vt:lpstr>
      <vt:lpstr>Changes from guide v4.1 to Guide v4.2 (released October 2018) –Updates in section  8.8.2.</vt:lpstr>
      <vt:lpstr>Changes from guide v4.1 to Guide v4.2 (released October 2018) – Appendix.</vt:lpstr>
      <vt:lpstr>Appendix- Continuous</vt:lpstr>
      <vt:lpstr>Appendix- Continuous</vt:lpstr>
      <vt:lpstr>Appendix- Continuous</vt:lpstr>
      <vt:lpstr>PowerPoint Presentation</vt:lpstr>
    </vt:vector>
  </TitlesOfParts>
  <Company>PAREXEL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slide header</dc:title>
  <dc:creator>Dahill, Kathleen</dc:creator>
  <cp:lastModifiedBy>Friebel, Marion</cp:lastModifiedBy>
  <cp:revision>182</cp:revision>
  <cp:lastPrinted>2019-03-05T16:55:33Z</cp:lastPrinted>
  <dcterms:created xsi:type="dcterms:W3CDTF">2017-01-04T21:39:13Z</dcterms:created>
  <dcterms:modified xsi:type="dcterms:W3CDTF">2019-03-05T17:05:30Z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0x01010071118A678000944C90E3ECBAA2F2B0CC00ACB90F6F6541684A999EEBE1FBEB3B50</vt:lpwstr>
  </property>
  <property fmtid="{D5CDD505-2E9C-101B-9397-08002B2CF9AE}" pid="3" name="_dlc_DocIdItemGuid">
    <vt:lpwstr>628f099b-29b0-4961-bd11-d1097cb60631</vt:lpwstr>
  </property>
  <property fmtid="{D5CDD505-2E9C-101B-9397-08002B2CF9AE}" pid="4" name="Region1">
    <vt:lpwstr/>
  </property>
  <property fmtid="{D5CDD505-2E9C-101B-9397-08002B2CF9AE}" pid="5" name="Version1">
    <vt:lpwstr/>
  </property>
  <property fmtid="{D5CDD505-2E9C-101B-9397-08002B2CF9AE}" pid="6" name="Order">
    <vt:r8>95700</vt:r8>
  </property>
  <property fmtid="{D5CDD505-2E9C-101B-9397-08002B2CF9AE}" pid="7" name="Description00">
    <vt:lpwstr/>
  </property>
  <property fmtid="{D5CDD505-2E9C-101B-9397-08002B2CF9AE}" pid="8" name="URL">
    <vt:lpwstr/>
  </property>
  <property fmtid="{D5CDD505-2E9C-101B-9397-08002B2CF9AE}" pid="9" name="AlternateThumbnailUrl">
    <vt:lpwstr/>
  </property>
  <property fmtid="{D5CDD505-2E9C-101B-9397-08002B2CF9AE}" pid="10" name="vti_imgdate">
    <vt:lpwstr/>
  </property>
  <property fmtid="{D5CDD505-2E9C-101B-9397-08002B2CF9AE}" pid="11" name="SBU">
    <vt:lpwstr/>
  </property>
  <property fmtid="{D5CDD505-2E9C-101B-9397-08002B2CF9AE}" pid="12" name="wic_System_Copyright">
    <vt:lpwstr/>
  </property>
</Properties>
</file>