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0"/>
  </p:notesMasterIdLst>
  <p:handoutMasterIdLst>
    <p:handoutMasterId r:id="rId21"/>
  </p:handoutMasterIdLst>
  <p:sldIdLst>
    <p:sldId id="256" r:id="rId2"/>
    <p:sldId id="258" r:id="rId3"/>
    <p:sldId id="277" r:id="rId4"/>
    <p:sldId id="284" r:id="rId5"/>
    <p:sldId id="278" r:id="rId6"/>
    <p:sldId id="279" r:id="rId7"/>
    <p:sldId id="268" r:id="rId8"/>
    <p:sldId id="280" r:id="rId9"/>
    <p:sldId id="285" r:id="rId10"/>
    <p:sldId id="276" r:id="rId11"/>
    <p:sldId id="281" r:id="rId12"/>
    <p:sldId id="282" r:id="rId13"/>
    <p:sldId id="286" r:id="rId14"/>
    <p:sldId id="283" r:id="rId15"/>
    <p:sldId id="287" r:id="rId16"/>
    <p:sldId id="288" r:id="rId17"/>
    <p:sldId id="289" r:id="rId18"/>
    <p:sldId id="267" r:id="rId19"/>
  </p:sldIdLst>
  <p:sldSz cx="9144000" cy="6858000" type="screen4x3"/>
  <p:notesSz cx="6797675" cy="9926638"/>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2" userDrawn="1">
          <p15:clr>
            <a:srgbClr val="A4A3A4"/>
          </p15:clr>
        </p15:guide>
        <p15:guide id="3" orient="horz" pos="3109" userDrawn="1">
          <p15:clr>
            <a:srgbClr val="A4A3A4"/>
          </p15:clr>
        </p15:guide>
        <p15:guide id="4" pos="2101" userDrawn="1">
          <p15:clr>
            <a:srgbClr val="A4A3A4"/>
          </p15:clr>
        </p15:guide>
        <p15:guide id="5" orient="horz" pos="3146" userDrawn="1">
          <p15:clr>
            <a:srgbClr val="A4A3A4"/>
          </p15:clr>
        </p15:guide>
        <p15:guide id="6" pos="2183"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081C"/>
    <a:srgbClr val="278CC2"/>
    <a:srgbClr val="FFFFFF"/>
    <a:srgbClr val="52748D"/>
    <a:srgbClr val="747678"/>
    <a:srgbClr val="AA272F"/>
    <a:srgbClr val="323232"/>
    <a:srgbClr val="FF5050"/>
    <a:srgbClr val="CC0000"/>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2DE63D5-997A-4646-A377-4702673A728D}" styleName="Helle Formatvorlage 2 - Akz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32" autoAdjust="0"/>
    <p:restoredTop sz="84367" autoAdjust="0"/>
  </p:normalViewPr>
  <p:slideViewPr>
    <p:cSldViewPr snapToObjects="1">
      <p:cViewPr varScale="1">
        <p:scale>
          <a:sx n="70" d="100"/>
          <a:sy n="70" d="100"/>
        </p:scale>
        <p:origin x="168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4" d="100"/>
        <a:sy n="124" d="100"/>
      </p:scale>
      <p:origin x="0" y="11664"/>
    </p:cViewPr>
  </p:sorterViewPr>
  <p:notesViewPr>
    <p:cSldViewPr snapToObjects="1">
      <p:cViewPr varScale="1">
        <p:scale>
          <a:sx n="79" d="100"/>
          <a:sy n="79" d="100"/>
        </p:scale>
        <p:origin x="-3348" y="-108"/>
      </p:cViewPr>
      <p:guideLst>
        <p:guide orient="horz" pos="3128"/>
        <p:guide pos="2142"/>
        <p:guide orient="horz" pos="3109"/>
        <p:guide pos="2101"/>
        <p:guide orient="horz" pos="3146"/>
        <p:guide pos="218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3" y="4"/>
            <a:ext cx="2946400" cy="496808"/>
          </a:xfrm>
          <a:prstGeom prst="rect">
            <a:avLst/>
          </a:prstGeom>
        </p:spPr>
        <p:txBody>
          <a:bodyPr vert="horz" lIns="90676" tIns="45339" rIns="90676" bIns="45339" rtlCol="0"/>
          <a:lstStyle>
            <a:lvl1pPr algn="l">
              <a:defRPr sz="1200">
                <a:latin typeface="Arial" charset="0"/>
                <a:cs typeface="+mn-cs"/>
              </a:defRPr>
            </a:lvl1pPr>
          </a:lstStyle>
          <a:p>
            <a:pPr>
              <a:defRPr/>
            </a:pPr>
            <a:endParaRPr lang="de-DE" dirty="0"/>
          </a:p>
        </p:txBody>
      </p:sp>
      <p:sp>
        <p:nvSpPr>
          <p:cNvPr id="3" name="Datumsplatzhalter 2"/>
          <p:cNvSpPr>
            <a:spLocks noGrp="1"/>
          </p:cNvSpPr>
          <p:nvPr>
            <p:ph type="dt" sz="quarter" idx="1"/>
          </p:nvPr>
        </p:nvSpPr>
        <p:spPr>
          <a:xfrm>
            <a:off x="3849688" y="4"/>
            <a:ext cx="2946400" cy="496808"/>
          </a:xfrm>
          <a:prstGeom prst="rect">
            <a:avLst/>
          </a:prstGeom>
        </p:spPr>
        <p:txBody>
          <a:bodyPr vert="horz" lIns="90676" tIns="45339" rIns="90676" bIns="45339" rtlCol="0"/>
          <a:lstStyle>
            <a:lvl1pPr algn="r">
              <a:defRPr sz="1200">
                <a:latin typeface="Arial" charset="0"/>
                <a:cs typeface="+mn-cs"/>
              </a:defRPr>
            </a:lvl1pPr>
          </a:lstStyle>
          <a:p>
            <a:pPr>
              <a:defRPr/>
            </a:pPr>
            <a:fld id="{3A804CCB-12FD-49D4-8CD9-10A044C64184}" type="datetimeFigureOut">
              <a:rPr lang="de-DE"/>
              <a:pPr>
                <a:defRPr/>
              </a:pPr>
              <a:t>11.03.2019</a:t>
            </a:fld>
            <a:endParaRPr lang="de-DE" dirty="0"/>
          </a:p>
        </p:txBody>
      </p:sp>
      <p:sp>
        <p:nvSpPr>
          <p:cNvPr id="4" name="Fußzeilenplatzhalter 3"/>
          <p:cNvSpPr>
            <a:spLocks noGrp="1"/>
          </p:cNvSpPr>
          <p:nvPr>
            <p:ph type="ftr" sz="quarter" idx="2"/>
          </p:nvPr>
        </p:nvSpPr>
        <p:spPr>
          <a:xfrm>
            <a:off x="3" y="9428249"/>
            <a:ext cx="2946400" cy="496808"/>
          </a:xfrm>
          <a:prstGeom prst="rect">
            <a:avLst/>
          </a:prstGeom>
        </p:spPr>
        <p:txBody>
          <a:bodyPr vert="horz" lIns="90676" tIns="45339" rIns="90676" bIns="45339" rtlCol="0" anchor="b"/>
          <a:lstStyle>
            <a:lvl1pPr algn="l">
              <a:defRPr sz="1200">
                <a:latin typeface="Arial" charset="0"/>
                <a:cs typeface="+mn-cs"/>
              </a:defRPr>
            </a:lvl1pPr>
          </a:lstStyle>
          <a:p>
            <a:pPr>
              <a:defRPr/>
            </a:pPr>
            <a:endParaRPr lang="de-DE" dirty="0"/>
          </a:p>
        </p:txBody>
      </p:sp>
      <p:sp>
        <p:nvSpPr>
          <p:cNvPr id="5" name="Foliennummernplatzhalter 4"/>
          <p:cNvSpPr>
            <a:spLocks noGrp="1"/>
          </p:cNvSpPr>
          <p:nvPr>
            <p:ph type="sldNum" sz="quarter" idx="3"/>
          </p:nvPr>
        </p:nvSpPr>
        <p:spPr>
          <a:xfrm>
            <a:off x="3849688" y="9428249"/>
            <a:ext cx="2946400" cy="496808"/>
          </a:xfrm>
          <a:prstGeom prst="rect">
            <a:avLst/>
          </a:prstGeom>
        </p:spPr>
        <p:txBody>
          <a:bodyPr vert="horz" lIns="90676" tIns="45339" rIns="90676" bIns="45339" rtlCol="0" anchor="b"/>
          <a:lstStyle>
            <a:lvl1pPr algn="r">
              <a:defRPr sz="1200">
                <a:latin typeface="Arial" charset="0"/>
                <a:cs typeface="+mn-cs"/>
              </a:defRPr>
            </a:lvl1pPr>
          </a:lstStyle>
          <a:p>
            <a:pPr>
              <a:defRPr/>
            </a:pPr>
            <a:fld id="{86EAB01C-72E6-482D-A59A-B42370C2A73E}" type="slidenum">
              <a:rPr lang="de-DE"/>
              <a:pPr>
                <a:defRPr/>
              </a:pPr>
              <a:t>‹#›</a:t>
            </a:fld>
            <a:endParaRPr lang="de-DE" dirty="0"/>
          </a:p>
        </p:txBody>
      </p:sp>
    </p:spTree>
    <p:extLst>
      <p:ext uri="{BB962C8B-B14F-4D97-AF65-F5344CB8AC3E}">
        <p14:creationId xmlns:p14="http://schemas.microsoft.com/office/powerpoint/2010/main" val="27620695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3" y="4"/>
            <a:ext cx="2946400" cy="496808"/>
          </a:xfrm>
          <a:prstGeom prst="rect">
            <a:avLst/>
          </a:prstGeom>
        </p:spPr>
        <p:txBody>
          <a:bodyPr vert="horz" lIns="90676" tIns="45339" rIns="90676" bIns="45339" rtlCol="0"/>
          <a:lstStyle>
            <a:lvl1pPr algn="l" fontAlgn="auto">
              <a:spcBef>
                <a:spcPts val="0"/>
              </a:spcBef>
              <a:spcAft>
                <a:spcPts val="0"/>
              </a:spcAft>
              <a:defRPr sz="1200">
                <a:latin typeface="+mn-lt"/>
                <a:cs typeface="+mn-cs"/>
              </a:defRPr>
            </a:lvl1pPr>
          </a:lstStyle>
          <a:p>
            <a:pPr>
              <a:defRPr/>
            </a:pPr>
            <a:endParaRPr lang="de-DE" dirty="0"/>
          </a:p>
        </p:txBody>
      </p:sp>
      <p:sp>
        <p:nvSpPr>
          <p:cNvPr id="3" name="Datumsplatzhalter 2"/>
          <p:cNvSpPr>
            <a:spLocks noGrp="1"/>
          </p:cNvSpPr>
          <p:nvPr>
            <p:ph type="dt" idx="1"/>
          </p:nvPr>
        </p:nvSpPr>
        <p:spPr>
          <a:xfrm>
            <a:off x="3849688" y="4"/>
            <a:ext cx="2946400" cy="496808"/>
          </a:xfrm>
          <a:prstGeom prst="rect">
            <a:avLst/>
          </a:prstGeom>
        </p:spPr>
        <p:txBody>
          <a:bodyPr vert="horz" lIns="90676" tIns="45339" rIns="90676" bIns="45339" rtlCol="0"/>
          <a:lstStyle>
            <a:lvl1pPr algn="r" fontAlgn="auto">
              <a:spcBef>
                <a:spcPts val="0"/>
              </a:spcBef>
              <a:spcAft>
                <a:spcPts val="0"/>
              </a:spcAft>
              <a:defRPr sz="1200">
                <a:latin typeface="+mn-lt"/>
                <a:cs typeface="+mn-cs"/>
              </a:defRPr>
            </a:lvl1pPr>
          </a:lstStyle>
          <a:p>
            <a:pPr>
              <a:defRPr/>
            </a:pPr>
            <a:fld id="{3C87F4C4-A567-494E-AF7A-1F4AEADBF69D}" type="datetimeFigureOut">
              <a:rPr lang="de-DE"/>
              <a:pPr>
                <a:defRPr/>
              </a:pPr>
              <a:t>11.03.2019</a:t>
            </a:fld>
            <a:endParaRPr lang="de-DE" dirty="0"/>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0676" tIns="45339" rIns="90676" bIns="45339" rtlCol="0" anchor="ctr"/>
          <a:lstStyle/>
          <a:p>
            <a:pPr lvl="0"/>
            <a:endParaRPr lang="de-DE" noProof="0" dirty="0"/>
          </a:p>
        </p:txBody>
      </p:sp>
      <p:sp>
        <p:nvSpPr>
          <p:cNvPr id="5" name="Notizenplatzhalter 4"/>
          <p:cNvSpPr>
            <a:spLocks noGrp="1"/>
          </p:cNvSpPr>
          <p:nvPr>
            <p:ph type="body" sz="quarter" idx="3"/>
          </p:nvPr>
        </p:nvSpPr>
        <p:spPr>
          <a:xfrm>
            <a:off x="679454" y="4715715"/>
            <a:ext cx="5438775" cy="4466511"/>
          </a:xfrm>
          <a:prstGeom prst="rect">
            <a:avLst/>
          </a:prstGeom>
        </p:spPr>
        <p:txBody>
          <a:bodyPr vert="horz" lIns="90676" tIns="45339" rIns="90676" bIns="45339" rtlCol="0">
            <a:normAutofit/>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6" name="Fußzeilenplatzhalter 5"/>
          <p:cNvSpPr>
            <a:spLocks noGrp="1"/>
          </p:cNvSpPr>
          <p:nvPr>
            <p:ph type="ftr" sz="quarter" idx="4"/>
          </p:nvPr>
        </p:nvSpPr>
        <p:spPr>
          <a:xfrm>
            <a:off x="3" y="9428249"/>
            <a:ext cx="2946400" cy="496808"/>
          </a:xfrm>
          <a:prstGeom prst="rect">
            <a:avLst/>
          </a:prstGeom>
        </p:spPr>
        <p:txBody>
          <a:bodyPr vert="horz" lIns="90676" tIns="45339" rIns="90676" bIns="45339" rtlCol="0" anchor="b"/>
          <a:lstStyle>
            <a:lvl1pPr algn="l" fontAlgn="auto">
              <a:spcBef>
                <a:spcPts val="0"/>
              </a:spcBef>
              <a:spcAft>
                <a:spcPts val="0"/>
              </a:spcAft>
              <a:defRPr sz="1200">
                <a:latin typeface="+mn-lt"/>
                <a:cs typeface="+mn-cs"/>
              </a:defRPr>
            </a:lvl1pPr>
          </a:lstStyle>
          <a:p>
            <a:pPr>
              <a:defRPr/>
            </a:pPr>
            <a:endParaRPr lang="de-DE" dirty="0"/>
          </a:p>
        </p:txBody>
      </p:sp>
      <p:sp>
        <p:nvSpPr>
          <p:cNvPr id="7" name="Foliennummernplatzhalter 6"/>
          <p:cNvSpPr>
            <a:spLocks noGrp="1"/>
          </p:cNvSpPr>
          <p:nvPr>
            <p:ph type="sldNum" sz="quarter" idx="5"/>
          </p:nvPr>
        </p:nvSpPr>
        <p:spPr>
          <a:xfrm>
            <a:off x="3849688" y="9428249"/>
            <a:ext cx="2946400" cy="496808"/>
          </a:xfrm>
          <a:prstGeom prst="rect">
            <a:avLst/>
          </a:prstGeom>
        </p:spPr>
        <p:txBody>
          <a:bodyPr vert="horz" lIns="90676" tIns="45339" rIns="90676" bIns="45339" rtlCol="0" anchor="b"/>
          <a:lstStyle>
            <a:lvl1pPr algn="r" fontAlgn="auto">
              <a:spcBef>
                <a:spcPts val="0"/>
              </a:spcBef>
              <a:spcAft>
                <a:spcPts val="0"/>
              </a:spcAft>
              <a:defRPr sz="1200">
                <a:latin typeface="+mn-lt"/>
                <a:cs typeface="+mn-cs"/>
              </a:defRPr>
            </a:lvl1pPr>
          </a:lstStyle>
          <a:p>
            <a:pPr>
              <a:defRPr/>
            </a:pPr>
            <a:fld id="{6A70BC84-36D1-462A-9C7E-86CBD571A529}" type="slidenum">
              <a:rPr lang="de-DE"/>
              <a:pPr>
                <a:defRPr/>
              </a:pPr>
              <a:t>‹#›</a:t>
            </a:fld>
            <a:endParaRPr lang="de-DE" dirty="0"/>
          </a:p>
        </p:txBody>
      </p:sp>
    </p:spTree>
    <p:extLst>
      <p:ext uri="{BB962C8B-B14F-4D97-AF65-F5344CB8AC3E}">
        <p14:creationId xmlns:p14="http://schemas.microsoft.com/office/powerpoint/2010/main" val="9242620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pPr>
              <a:defRPr/>
            </a:pPr>
            <a:fld id="{6A70BC84-36D1-462A-9C7E-86CBD571A529}" type="slidenum">
              <a:rPr lang="de-DE" smtClean="0"/>
              <a:pPr>
                <a:defRPr/>
              </a:pPr>
              <a:t>1</a:t>
            </a:fld>
            <a:endParaRPr lang="de-DE" dirty="0"/>
          </a:p>
        </p:txBody>
      </p:sp>
    </p:spTree>
    <p:extLst>
      <p:ext uri="{BB962C8B-B14F-4D97-AF65-F5344CB8AC3E}">
        <p14:creationId xmlns:p14="http://schemas.microsoft.com/office/powerpoint/2010/main" val="31434372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UNIT </a:t>
            </a:r>
            <a:r>
              <a:rPr lang="en-US" sz="1200" b="0" i="0" u="none" strike="noStrike" kern="1200" baseline="0" dirty="0" err="1">
                <a:solidFill>
                  <a:schemeClr val="tx1"/>
                </a:solidFill>
                <a:latin typeface="+mn-lt"/>
                <a:ea typeface="+mn-ea"/>
                <a:cs typeface="+mn-cs"/>
              </a:rPr>
              <a:t>codelist</a:t>
            </a:r>
            <a:r>
              <a:rPr lang="en-US" sz="1200" b="0" i="0" u="none" strike="noStrike" kern="1200" baseline="0" dirty="0">
                <a:solidFill>
                  <a:schemeClr val="tx1"/>
                </a:solidFill>
                <a:latin typeface="+mn-lt"/>
                <a:ea typeface="+mn-ea"/>
                <a:cs typeface="+mn-cs"/>
              </a:rPr>
              <a:t> per the SDTM Implementation Guide is used across several unit variables such as --ORRESU and --STRESU. It is most likely that units used in the CM domain are different from those used in the LB domain. It is recommended to create a unique list of units (UNIT_CM) specific to the CM domain to distinguish it from the LB units. Also, in the LB domain (and many other domains where standard results are stored), the list of units used for LBORRESU may be different from those used in LBSTRESU. In those cases, it is recommended to create one subset for LBORRESU (UNIT_LBORRESU) and another subset for LBSTRESU (UNIT_LBSTRESU). </a:t>
            </a:r>
            <a:endParaRPr lang="de-DE" dirty="0"/>
          </a:p>
        </p:txBody>
      </p:sp>
      <p:sp>
        <p:nvSpPr>
          <p:cNvPr id="4" name="Foliennummernplatzhalter 3"/>
          <p:cNvSpPr>
            <a:spLocks noGrp="1"/>
          </p:cNvSpPr>
          <p:nvPr>
            <p:ph type="sldNum" sz="quarter" idx="5"/>
          </p:nvPr>
        </p:nvSpPr>
        <p:spPr/>
        <p:txBody>
          <a:bodyPr/>
          <a:lstStyle/>
          <a:p>
            <a:pPr>
              <a:defRPr/>
            </a:pPr>
            <a:fld id="{6A70BC84-36D1-462A-9C7E-86CBD571A529}" type="slidenum">
              <a:rPr lang="de-DE" smtClean="0"/>
              <a:pPr>
                <a:defRPr/>
              </a:pPr>
              <a:t>10</a:t>
            </a:fld>
            <a:endParaRPr lang="de-DE" dirty="0"/>
          </a:p>
        </p:txBody>
      </p:sp>
    </p:spTree>
    <p:extLst>
      <p:ext uri="{BB962C8B-B14F-4D97-AF65-F5344CB8AC3E}">
        <p14:creationId xmlns:p14="http://schemas.microsoft.com/office/powerpoint/2010/main" val="1603567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6A70BC84-36D1-462A-9C7E-86CBD571A529}" type="slidenum">
              <a:rPr lang="de-DE" smtClean="0"/>
              <a:pPr>
                <a:defRPr/>
              </a:pPr>
              <a:t>11</a:t>
            </a:fld>
            <a:endParaRPr lang="de-DE" dirty="0"/>
          </a:p>
        </p:txBody>
      </p:sp>
    </p:spTree>
    <p:extLst>
      <p:ext uri="{BB962C8B-B14F-4D97-AF65-F5344CB8AC3E}">
        <p14:creationId xmlns:p14="http://schemas.microsoft.com/office/powerpoint/2010/main" val="7770325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6A70BC84-36D1-462A-9C7E-86CBD571A529}" type="slidenum">
              <a:rPr lang="de-DE" smtClean="0"/>
              <a:pPr>
                <a:defRPr/>
              </a:pPr>
              <a:t>12</a:t>
            </a:fld>
            <a:endParaRPr lang="de-DE" dirty="0"/>
          </a:p>
        </p:txBody>
      </p:sp>
    </p:spTree>
    <p:extLst>
      <p:ext uri="{BB962C8B-B14F-4D97-AF65-F5344CB8AC3E}">
        <p14:creationId xmlns:p14="http://schemas.microsoft.com/office/powerpoint/2010/main" val="11771013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6A70BC84-36D1-462A-9C7E-86CBD571A529}" type="slidenum">
              <a:rPr lang="de-DE" smtClean="0"/>
              <a:pPr>
                <a:defRPr/>
              </a:pPr>
              <a:t>13</a:t>
            </a:fld>
            <a:endParaRPr lang="de-DE" dirty="0"/>
          </a:p>
        </p:txBody>
      </p:sp>
    </p:spTree>
    <p:extLst>
      <p:ext uri="{BB962C8B-B14F-4D97-AF65-F5344CB8AC3E}">
        <p14:creationId xmlns:p14="http://schemas.microsoft.com/office/powerpoint/2010/main" val="36482214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55000" lnSpcReduction="20000"/>
          </a:bodyPr>
          <a:lstStyle/>
          <a:p>
            <a:pPr defTabSz="914126">
              <a:defRPr/>
            </a:pPr>
            <a:r>
              <a:rPr lang="en-US" b="1" u="sng" dirty="0"/>
              <a:t>Protocol</a:t>
            </a:r>
            <a:r>
              <a:rPr lang="en-US" u="sng" dirty="0"/>
              <a:t> </a:t>
            </a:r>
            <a:r>
              <a:rPr lang="en-US" b="1" u="sng" dirty="0"/>
              <a:t>Information</a:t>
            </a:r>
            <a:endParaRPr lang="de-DE" b="1" u="sng" dirty="0"/>
          </a:p>
          <a:p>
            <a:pPr lvl="0"/>
            <a:r>
              <a:rPr lang="de-DE" dirty="0" err="1"/>
              <a:t>If</a:t>
            </a:r>
            <a:r>
              <a:rPr lang="de-DE" dirty="0"/>
              <a:t> different </a:t>
            </a:r>
            <a:r>
              <a:rPr lang="de-DE" dirty="0" err="1"/>
              <a:t>versions</a:t>
            </a:r>
            <a:r>
              <a:rPr lang="de-DE" dirty="0"/>
              <a:t> </a:t>
            </a:r>
            <a:r>
              <a:rPr lang="de-DE" dirty="0" err="1"/>
              <a:t>exist</a:t>
            </a:r>
            <a:r>
              <a:rPr lang="de-DE" dirty="0"/>
              <a:t>: </a:t>
            </a:r>
          </a:p>
          <a:p>
            <a:pPr lvl="0"/>
            <a:r>
              <a:rPr lang="en-US" dirty="0"/>
              <a:t>If inclusion/exclusion criteria were added, removed, or modified, how was this addressed in the IE and TI domains?</a:t>
            </a:r>
            <a:endParaRPr lang="de-DE" dirty="0"/>
          </a:p>
          <a:p>
            <a:pPr lvl="0"/>
            <a:r>
              <a:rPr lang="en-US" dirty="0"/>
              <a:t>If there were changes to study design, how did they impact the TS domain?</a:t>
            </a:r>
            <a:endParaRPr lang="de-DE" dirty="0"/>
          </a:p>
          <a:p>
            <a:pPr lvl="0"/>
            <a:r>
              <a:rPr lang="en-US" dirty="0"/>
              <a:t>If an assessment was added or removed and may not be present for all subjects/timepoints, please note this along with any conditions for its presence or absence.</a:t>
            </a:r>
            <a:endParaRPr lang="de-DE" dirty="0"/>
          </a:p>
          <a:p>
            <a:pPr lvl="0"/>
            <a:r>
              <a:rPr lang="en-US" dirty="0"/>
              <a:t>If a form was modified and certain fields were only collected before or after the modification, please note this along with the timing of the implementation.</a:t>
            </a:r>
            <a:endParaRPr lang="de-DE" dirty="0"/>
          </a:p>
          <a:p>
            <a:r>
              <a:rPr lang="en-US" dirty="0"/>
              <a:t>If there were no amendments, it is advisable to include a statement to that effect rather than simply listing the protocol number</a:t>
            </a:r>
          </a:p>
          <a:p>
            <a:endParaRPr lang="en-US" dirty="0"/>
          </a:p>
          <a:p>
            <a:pPr rtl="0" eaLnBrk="1" fontAlgn="t" latinLnBrk="0" hangingPunct="1"/>
            <a:r>
              <a:rPr lang="en-US" b="1" u="sng" dirty="0"/>
              <a:t>Trial Design Information</a:t>
            </a:r>
          </a:p>
          <a:p>
            <a:pPr rtl="0" eaLnBrk="1" fontAlgn="t" latinLnBrk="0" hangingPunct="1"/>
            <a:r>
              <a:rPr lang="de-DE" dirty="0"/>
              <a:t>ADRG:</a:t>
            </a:r>
            <a:r>
              <a:rPr lang="en-US" dirty="0"/>
              <a:t> may be used to describe how the trial design affected the structure and design of the analysis datasets and how the treatments and study phases or elements are identified within those datasets.  Additionally, trial inclusion/exclusion criteria should be fully documented within the </a:t>
            </a:r>
            <a:r>
              <a:rPr lang="en-US" dirty="0" err="1"/>
              <a:t>cSDRG</a:t>
            </a:r>
            <a:r>
              <a:rPr lang="en-US" dirty="0"/>
              <a:t> to include full text of all versions of criteria when there may be truncated or abbreviated text used in the TI (Trial Inclusion/Exclusion Criteria) domain or in cases where there were multiple versions and/or changes in criteria during the trial (note: per section 7.4 of SDTMIG v3.2, if criteria text is &gt;200 characters, then the value of IETEST should be abbreviated with meaningful text and if the criteria is amended during the study, then additional IETESTCD values should be added to </a:t>
            </a:r>
            <a:r>
              <a:rPr lang="en-US" dirty="0" err="1"/>
              <a:t>ti.xpt</a:t>
            </a:r>
            <a:endParaRPr lang="de-DE" dirty="0"/>
          </a:p>
          <a:p>
            <a:pPr rtl="0" eaLnBrk="1" fontAlgn="t" latinLnBrk="0" hangingPunct="1"/>
            <a:r>
              <a:rPr lang="en-US" b="1" u="sng" dirty="0"/>
              <a:t>Acronyms</a:t>
            </a:r>
          </a:p>
          <a:p>
            <a:pPr rtl="0" eaLnBrk="1" fontAlgn="t" latinLnBrk="0" hangingPunct="1"/>
            <a:r>
              <a:rPr lang="en-US" dirty="0"/>
              <a:t>It is recommended to include a comprehensive set of acronyms, even if they are available in other documents.  Study documents such as the protocol, CRFs, and SAP should be referenced to identify acronyms that are used within the study.  The list should also include acronyms used in the metadata, such as within variable labels (particularly for custom domains) or controlled terminology or in the define.xml.  This list should include anything that is not commonly known within the industry, is sponsor-specific, or is specific to a therapeutic area or indication.  When in doubt, it is advisable to include the acronym.  When the same acronym is used across documents, the definition/description should be the same in each document.</a:t>
            </a:r>
            <a:endParaRPr lang="de-DE" dirty="0"/>
          </a:p>
          <a:p>
            <a:pPr rtl="0" eaLnBrk="1" fontAlgn="t" latinLnBrk="0" hangingPunct="1"/>
            <a:r>
              <a:rPr lang="en-US" b="1" u="sng" dirty="0"/>
              <a:t>Standards Versions</a:t>
            </a:r>
            <a:endParaRPr lang="de-DE" dirty="0"/>
          </a:p>
          <a:p>
            <a:pPr rtl="0" eaLnBrk="1" fontAlgn="t" latinLnBrk="0" hangingPunct="1"/>
            <a:r>
              <a:rPr lang="en-US" b="1" u="sng" dirty="0"/>
              <a:t>Dictionary Versions</a:t>
            </a:r>
            <a:endParaRPr lang="de-DE" dirty="0"/>
          </a:p>
          <a:p>
            <a:pPr rtl="0" eaLnBrk="1" fontAlgn="t" latinLnBrk="0" hangingPunct="1"/>
            <a:r>
              <a:rPr lang="en-US" b="1" u="sng" dirty="0"/>
              <a:t>Annotated CRFs</a:t>
            </a:r>
            <a:endParaRPr lang="de-DE" dirty="0"/>
          </a:p>
          <a:p>
            <a:pPr rtl="0" eaLnBrk="1" fontAlgn="t" latinLnBrk="0" hangingPunct="1"/>
            <a:r>
              <a:rPr lang="en-US" b="1" u="sng" dirty="0"/>
              <a:t>Study Data Overview</a:t>
            </a:r>
            <a:endParaRPr lang="de-DE" dirty="0"/>
          </a:p>
          <a:p>
            <a:pPr rtl="0" eaLnBrk="1" fontAlgn="t" latinLnBrk="0" hangingPunct="1"/>
            <a:r>
              <a:rPr lang="en-US" b="1" u="sng" dirty="0"/>
              <a:t>Traceability/Data Flow</a:t>
            </a:r>
            <a:endParaRPr lang="de-DE" dirty="0"/>
          </a:p>
          <a:p>
            <a:pPr rtl="0" eaLnBrk="1" fontAlgn="t" latinLnBrk="0" hangingPunct="1"/>
            <a:r>
              <a:rPr lang="en-US" b="1" u="sng" dirty="0"/>
              <a:t>Dataset Metadata</a:t>
            </a:r>
            <a:endParaRPr lang="de-DE" dirty="0"/>
          </a:p>
          <a:p>
            <a:pPr rtl="0" eaLnBrk="1" fontAlgn="t" latinLnBrk="0" hangingPunct="1"/>
            <a:r>
              <a:rPr lang="en-US" b="1" u="sng" dirty="0"/>
              <a:t>Variable Metadata</a:t>
            </a:r>
            <a:endParaRPr lang="de-DE" dirty="0"/>
          </a:p>
          <a:p>
            <a:pPr rtl="0" eaLnBrk="1" fontAlgn="t" latinLnBrk="0" hangingPunct="1"/>
            <a:r>
              <a:rPr lang="en-US" b="1" u="sng" dirty="0"/>
              <a:t>Value-Level Metadata</a:t>
            </a:r>
            <a:endParaRPr lang="de-DE" dirty="0"/>
          </a:p>
          <a:p>
            <a:pPr rtl="0" eaLnBrk="1" fontAlgn="t" latinLnBrk="0" hangingPunct="1"/>
            <a:r>
              <a:rPr lang="en-US" b="1" u="sng" dirty="0" err="1"/>
              <a:t>Codelists</a:t>
            </a:r>
            <a:r>
              <a:rPr lang="en-US" b="1" u="sng" dirty="0"/>
              <a:t>/Controlled Terminology</a:t>
            </a:r>
            <a:endParaRPr lang="de-DE" dirty="0"/>
          </a:p>
          <a:p>
            <a:pPr rtl="0" eaLnBrk="1" fontAlgn="t" latinLnBrk="0" hangingPunct="1"/>
            <a:r>
              <a:rPr lang="en-US" b="1" u="sng" dirty="0"/>
              <a:t>Computational Algorithms</a:t>
            </a:r>
            <a:endParaRPr lang="de-DE" dirty="0"/>
          </a:p>
          <a:p>
            <a:pPr rtl="0" eaLnBrk="1" fontAlgn="t" latinLnBrk="0" hangingPunct="1"/>
            <a:r>
              <a:rPr lang="en-US" b="1" u="sng" dirty="0"/>
              <a:t>Comments</a:t>
            </a:r>
            <a:endParaRPr lang="de-DE" dirty="0"/>
          </a:p>
          <a:p>
            <a:pPr rtl="0" eaLnBrk="1" fontAlgn="t" latinLnBrk="0" hangingPunct="1"/>
            <a:r>
              <a:rPr lang="en-US" b="1" u="sng" dirty="0"/>
              <a:t>Analysis Results Metadata</a:t>
            </a:r>
            <a:endParaRPr lang="de-DE" dirty="0"/>
          </a:p>
          <a:p>
            <a:pPr rtl="0" eaLnBrk="1" fontAlgn="t" latinLnBrk="0" hangingPunct="1"/>
            <a:r>
              <a:rPr lang="en-US" b="1" u="sng" dirty="0"/>
              <a:t>Analysis Considerations</a:t>
            </a:r>
            <a:endParaRPr lang="de-DE" dirty="0"/>
          </a:p>
          <a:p>
            <a:pPr rtl="0" eaLnBrk="1" fontAlgn="t" latinLnBrk="0" hangingPunct="1"/>
            <a:r>
              <a:rPr lang="en-US" b="1" u="sng" dirty="0"/>
              <a:t>Conformance / Compliance Findings</a:t>
            </a:r>
            <a:endParaRPr lang="de-DE" dirty="0"/>
          </a:p>
          <a:p>
            <a:endParaRPr lang="en-US" dirty="0"/>
          </a:p>
          <a:p>
            <a:endParaRPr lang="de-DE" dirty="0"/>
          </a:p>
        </p:txBody>
      </p:sp>
      <p:sp>
        <p:nvSpPr>
          <p:cNvPr id="4" name="Foliennummernplatzhalter 3"/>
          <p:cNvSpPr>
            <a:spLocks noGrp="1"/>
          </p:cNvSpPr>
          <p:nvPr>
            <p:ph type="sldNum" sz="quarter" idx="5"/>
          </p:nvPr>
        </p:nvSpPr>
        <p:spPr/>
        <p:txBody>
          <a:bodyPr/>
          <a:lstStyle/>
          <a:p>
            <a:pPr>
              <a:defRPr/>
            </a:pPr>
            <a:fld id="{6A70BC84-36D1-462A-9C7E-86CBD571A529}" type="slidenum">
              <a:rPr lang="de-DE" smtClean="0"/>
              <a:pPr>
                <a:defRPr/>
              </a:pPr>
              <a:t>14</a:t>
            </a:fld>
            <a:endParaRPr lang="de-DE" dirty="0"/>
          </a:p>
        </p:txBody>
      </p:sp>
    </p:spTree>
    <p:extLst>
      <p:ext uri="{BB962C8B-B14F-4D97-AF65-F5344CB8AC3E}">
        <p14:creationId xmlns:p14="http://schemas.microsoft.com/office/powerpoint/2010/main" val="34223019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1" kern="1200" dirty="0">
                <a:solidFill>
                  <a:schemeClr val="tx1"/>
                </a:solidFill>
                <a:effectLst/>
                <a:latin typeface="+mn-lt"/>
                <a:ea typeface="+mn-ea"/>
                <a:cs typeface="+mn-cs"/>
              </a:rPr>
              <a:t>SDSP</a:t>
            </a:r>
            <a:r>
              <a:rPr lang="en-US" sz="1200" kern="1200" dirty="0">
                <a:solidFill>
                  <a:schemeClr val="tx1"/>
                </a:solidFill>
                <a:effectLst/>
                <a:latin typeface="+mn-lt"/>
                <a:ea typeface="+mn-ea"/>
                <a:cs typeface="+mn-cs"/>
              </a:rPr>
              <a:t>: Study Data Standardization Plan</a:t>
            </a:r>
          </a:p>
          <a:p>
            <a:pPr marL="0" marR="0" lvl="0" indent="0" algn="l" defTabSz="914400" rtl="0" eaLnBrk="0" fontAlgn="base" latinLnBrk="0" hangingPunct="0">
              <a:lnSpc>
                <a:spcPct val="100000"/>
              </a:lnSpc>
              <a:spcBef>
                <a:spcPct val="30000"/>
              </a:spcBef>
              <a:spcAft>
                <a:spcPct val="0"/>
              </a:spcAft>
              <a:buClrTx/>
              <a:buSzTx/>
              <a:buFontTx/>
              <a:buNone/>
              <a:tabLst/>
              <a:defRPr/>
            </a:pPr>
            <a:r>
              <a:rPr lang="de-DE" sz="1200" b="1" kern="1200" dirty="0">
                <a:solidFill>
                  <a:schemeClr val="tx1"/>
                </a:solidFill>
                <a:effectLst/>
                <a:latin typeface="+mn-lt"/>
                <a:ea typeface="+mn-ea"/>
                <a:cs typeface="+mn-cs"/>
              </a:rPr>
              <a:t>BIMO</a:t>
            </a:r>
            <a:r>
              <a:rPr lang="de-DE" sz="1200" kern="1200" dirty="0">
                <a:solidFill>
                  <a:schemeClr val="tx1"/>
                </a:solidFill>
                <a:effectLst/>
                <a:latin typeface="+mn-lt"/>
                <a:ea typeface="+mn-ea"/>
                <a:cs typeface="+mn-cs"/>
              </a:rPr>
              <a:t>: Bioresearch Monitoring </a:t>
            </a:r>
            <a:r>
              <a:rPr lang="de-DE" sz="1200" kern="1200" dirty="0" err="1">
                <a:solidFill>
                  <a:schemeClr val="tx1"/>
                </a:solidFill>
                <a:effectLst/>
                <a:latin typeface="+mn-lt"/>
                <a:ea typeface="+mn-ea"/>
                <a:cs typeface="+mn-cs"/>
              </a:rPr>
              <a:t>Program</a:t>
            </a:r>
            <a:endParaRPr lang="de-DE" sz="120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de-DE" sz="1200" b="1" kern="1200" dirty="0">
                <a:solidFill>
                  <a:schemeClr val="tx1"/>
                </a:solidFill>
                <a:effectLst/>
                <a:latin typeface="+mn-lt"/>
                <a:ea typeface="+mn-ea"/>
                <a:cs typeface="+mn-cs"/>
              </a:rPr>
              <a:t>CDER</a:t>
            </a:r>
            <a:r>
              <a:rPr lang="de-DE" sz="1200" kern="1200" dirty="0">
                <a:solidFill>
                  <a:schemeClr val="tx1"/>
                </a:solidFill>
                <a:effectLst/>
                <a:latin typeface="+mn-lt"/>
                <a:ea typeface="+mn-ea"/>
                <a:cs typeface="+mn-cs"/>
              </a:rPr>
              <a:t>: </a:t>
            </a:r>
            <a:r>
              <a:rPr lang="de-DE" sz="1200" kern="1200" dirty="0" err="1">
                <a:solidFill>
                  <a:schemeClr val="tx1"/>
                </a:solidFill>
                <a:effectLst/>
                <a:latin typeface="+mn-lt"/>
                <a:ea typeface="+mn-ea"/>
                <a:cs typeface="+mn-cs"/>
              </a:rPr>
              <a:t>needs</a:t>
            </a:r>
            <a:r>
              <a:rPr lang="de-DE"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summary level clinical site dataset  vs. </a:t>
            </a:r>
            <a:r>
              <a:rPr lang="en-US" sz="1200" b="1" kern="1200" dirty="0">
                <a:solidFill>
                  <a:schemeClr val="tx1"/>
                </a:solidFill>
                <a:effectLst/>
                <a:latin typeface="+mn-lt"/>
                <a:ea typeface="+mn-ea"/>
                <a:cs typeface="+mn-cs"/>
              </a:rPr>
              <a:t>CBER:</a:t>
            </a:r>
            <a:r>
              <a:rPr lang="en-US" sz="1200" b="0" kern="1200" dirty="0">
                <a:solidFill>
                  <a:schemeClr val="tx1"/>
                </a:solidFill>
                <a:effectLst/>
                <a:latin typeface="+mn-lt"/>
                <a:ea typeface="+mn-ea"/>
                <a:cs typeface="+mn-cs"/>
              </a:rPr>
              <a:t> needs SITEID variable in ALL DS </a:t>
            </a:r>
            <a:r>
              <a:rPr lang="en-US" sz="1200" b="0" kern="1200" dirty="0">
                <a:solidFill>
                  <a:schemeClr val="tx1"/>
                </a:solidFill>
                <a:effectLst/>
                <a:latin typeface="+mn-lt"/>
                <a:ea typeface="+mn-ea"/>
                <a:cs typeface="+mn-cs"/>
                <a:sym typeface="Wingdings" panose="05000000000000000000" pitchFamily="2" charset="2"/>
              </a:rPr>
              <a:t> conflicting with SDTM rules where SITEID only to be in DM.</a:t>
            </a:r>
            <a:endParaRPr lang="de-DE" b="0" dirty="0"/>
          </a:p>
        </p:txBody>
      </p:sp>
      <p:sp>
        <p:nvSpPr>
          <p:cNvPr id="4" name="Foliennummernplatzhalter 3"/>
          <p:cNvSpPr>
            <a:spLocks noGrp="1"/>
          </p:cNvSpPr>
          <p:nvPr>
            <p:ph type="sldNum" sz="quarter" idx="5"/>
          </p:nvPr>
        </p:nvSpPr>
        <p:spPr/>
        <p:txBody>
          <a:bodyPr/>
          <a:lstStyle/>
          <a:p>
            <a:pPr>
              <a:defRPr/>
            </a:pPr>
            <a:fld id="{6A70BC84-36D1-462A-9C7E-86CBD571A529}" type="slidenum">
              <a:rPr lang="de-DE" smtClean="0"/>
              <a:pPr>
                <a:defRPr/>
              </a:pPr>
              <a:t>15</a:t>
            </a:fld>
            <a:endParaRPr lang="de-DE" dirty="0"/>
          </a:p>
        </p:txBody>
      </p:sp>
    </p:spTree>
    <p:extLst>
      <p:ext uri="{BB962C8B-B14F-4D97-AF65-F5344CB8AC3E}">
        <p14:creationId xmlns:p14="http://schemas.microsoft.com/office/powerpoint/2010/main" val="6796691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6A70BC84-36D1-462A-9C7E-86CBD571A529}" type="slidenum">
              <a:rPr lang="de-DE" smtClean="0"/>
              <a:pPr>
                <a:defRPr/>
              </a:pPr>
              <a:t>16</a:t>
            </a:fld>
            <a:endParaRPr lang="de-DE" dirty="0"/>
          </a:p>
        </p:txBody>
      </p:sp>
    </p:spTree>
    <p:extLst>
      <p:ext uri="{BB962C8B-B14F-4D97-AF65-F5344CB8AC3E}">
        <p14:creationId xmlns:p14="http://schemas.microsoft.com/office/powerpoint/2010/main" val="5594346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6A70BC84-36D1-462A-9C7E-86CBD571A529}" type="slidenum">
              <a:rPr lang="de-DE" smtClean="0"/>
              <a:pPr>
                <a:defRPr/>
              </a:pPr>
              <a:t>17</a:t>
            </a:fld>
            <a:endParaRPr lang="de-DE" dirty="0"/>
          </a:p>
        </p:txBody>
      </p:sp>
    </p:spTree>
    <p:extLst>
      <p:ext uri="{BB962C8B-B14F-4D97-AF65-F5344CB8AC3E}">
        <p14:creationId xmlns:p14="http://schemas.microsoft.com/office/powerpoint/2010/main" val="38426778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a:defRPr/>
            </a:pPr>
            <a:fld id="{6A70BC84-36D1-462A-9C7E-86CBD571A529}" type="slidenum">
              <a:rPr lang="de-DE" smtClean="0"/>
              <a:pPr>
                <a:defRPr/>
              </a:pPr>
              <a:t>18</a:t>
            </a:fld>
            <a:endParaRPr lang="de-DE" dirty="0"/>
          </a:p>
        </p:txBody>
      </p:sp>
    </p:spTree>
    <p:extLst>
      <p:ext uri="{BB962C8B-B14F-4D97-AF65-F5344CB8AC3E}">
        <p14:creationId xmlns:p14="http://schemas.microsoft.com/office/powerpoint/2010/main" val="2720526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6A70BC84-36D1-462A-9C7E-86CBD571A529}" type="slidenum">
              <a:rPr lang="de-DE" smtClean="0"/>
              <a:pPr>
                <a:defRPr/>
              </a:pPr>
              <a:t>2</a:t>
            </a:fld>
            <a:endParaRPr lang="de-DE" dirty="0"/>
          </a:p>
        </p:txBody>
      </p:sp>
    </p:spTree>
    <p:extLst>
      <p:ext uri="{BB962C8B-B14F-4D97-AF65-F5344CB8AC3E}">
        <p14:creationId xmlns:p14="http://schemas.microsoft.com/office/powerpoint/2010/main" val="2637461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CDISC </a:t>
            </a:r>
            <a:r>
              <a:rPr lang="de-DE" dirty="0" err="1"/>
              <a:t>stylesheet</a:t>
            </a:r>
            <a:r>
              <a:rPr lang="de-DE" dirty="0"/>
              <a:t> </a:t>
            </a:r>
            <a:r>
              <a:rPr lang="de-DE" dirty="0" err="1"/>
              <a:t>library</a:t>
            </a:r>
            <a:endParaRPr lang="de-DE" dirty="0"/>
          </a:p>
        </p:txBody>
      </p:sp>
      <p:sp>
        <p:nvSpPr>
          <p:cNvPr id="4" name="Foliennummernplatzhalter 3"/>
          <p:cNvSpPr>
            <a:spLocks noGrp="1"/>
          </p:cNvSpPr>
          <p:nvPr>
            <p:ph type="sldNum" sz="quarter" idx="5"/>
          </p:nvPr>
        </p:nvSpPr>
        <p:spPr/>
        <p:txBody>
          <a:bodyPr/>
          <a:lstStyle/>
          <a:p>
            <a:pPr>
              <a:defRPr/>
            </a:pPr>
            <a:fld id="{6A70BC84-36D1-462A-9C7E-86CBD571A529}" type="slidenum">
              <a:rPr lang="de-DE" smtClean="0"/>
              <a:pPr>
                <a:defRPr/>
              </a:pPr>
              <a:t>3</a:t>
            </a:fld>
            <a:endParaRPr lang="de-DE" dirty="0"/>
          </a:p>
        </p:txBody>
      </p:sp>
    </p:spTree>
    <p:extLst>
      <p:ext uri="{BB962C8B-B14F-4D97-AF65-F5344CB8AC3E}">
        <p14:creationId xmlns:p14="http://schemas.microsoft.com/office/powerpoint/2010/main" val="3755909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Stylesheet from </a:t>
            </a:r>
            <a:r>
              <a:rPr lang="en-US" dirty="0" err="1"/>
              <a:t>PhUSE</a:t>
            </a:r>
            <a:r>
              <a:rPr lang="en-US" dirty="0"/>
              <a:t> Define-XML v2.0 stylesheet Recommendation Working Group - (for future usage with Define-XML v2.1)</a:t>
            </a:r>
            <a:endParaRPr lang="de-DE" dirty="0"/>
          </a:p>
          <a:p>
            <a:endParaRPr lang="de-DE" dirty="0"/>
          </a:p>
        </p:txBody>
      </p:sp>
      <p:sp>
        <p:nvSpPr>
          <p:cNvPr id="4" name="Foliennummernplatzhalter 3"/>
          <p:cNvSpPr>
            <a:spLocks noGrp="1"/>
          </p:cNvSpPr>
          <p:nvPr>
            <p:ph type="sldNum" sz="quarter" idx="5"/>
          </p:nvPr>
        </p:nvSpPr>
        <p:spPr/>
        <p:txBody>
          <a:bodyPr/>
          <a:lstStyle/>
          <a:p>
            <a:pPr>
              <a:defRPr/>
            </a:pPr>
            <a:fld id="{6A70BC84-36D1-462A-9C7E-86CBD571A529}" type="slidenum">
              <a:rPr lang="de-DE" smtClean="0"/>
              <a:pPr>
                <a:defRPr/>
              </a:pPr>
              <a:t>4</a:t>
            </a:fld>
            <a:endParaRPr lang="de-DE" dirty="0"/>
          </a:p>
        </p:txBody>
      </p:sp>
    </p:spTree>
    <p:extLst>
      <p:ext uri="{BB962C8B-B14F-4D97-AF65-F5344CB8AC3E}">
        <p14:creationId xmlns:p14="http://schemas.microsoft.com/office/powerpoint/2010/main" val="24598825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noProof="0" dirty="0"/>
              <a:t>(</a:t>
            </a:r>
            <a:r>
              <a:rPr lang="en-US" sz="1200" dirty="0"/>
              <a:t>Printing functionality cannot be used to create define.pdf.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Provide printable define.pdf if define.xml cannot be printed.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Recommended: submit define.xml test version to cder-edata@fda.hhs.gov prior to </a:t>
            </a:r>
            <a:r>
              <a:rPr lang="de-DE" sz="1200" dirty="0" err="1"/>
              <a:t>application</a:t>
            </a:r>
            <a:r>
              <a:rPr lang="de-DE" sz="1200" dirty="0"/>
              <a:t> </a:t>
            </a:r>
            <a:r>
              <a:rPr lang="de-DE" sz="1200" dirty="0" err="1"/>
              <a:t>submission</a:t>
            </a:r>
            <a:r>
              <a:rPr lang="de-DE" sz="1200" dirty="0"/>
              <a:t> </a:t>
            </a:r>
            <a:r>
              <a:rPr lang="de-DE" sz="1200" dirty="0" err="1"/>
              <a:t>to</a:t>
            </a:r>
            <a:r>
              <a:rPr lang="de-DE" sz="1200" dirty="0"/>
              <a:t> check </a:t>
            </a:r>
            <a:r>
              <a:rPr lang="de-DE" sz="1200" dirty="0" err="1"/>
              <a:t>if</a:t>
            </a:r>
            <a:r>
              <a:rPr lang="de-DE" sz="1200" dirty="0"/>
              <a:t> </a:t>
            </a:r>
            <a:r>
              <a:rPr lang="de-DE" sz="1200" dirty="0" err="1"/>
              <a:t>it</a:t>
            </a:r>
            <a:r>
              <a:rPr lang="de-DE" sz="1200" dirty="0"/>
              <a:t> </a:t>
            </a:r>
            <a:r>
              <a:rPr lang="de-DE" sz="1200" dirty="0" err="1"/>
              <a:t>is</a:t>
            </a:r>
            <a:r>
              <a:rPr lang="de-DE" sz="1200" dirty="0"/>
              <a:t> </a:t>
            </a:r>
            <a:r>
              <a:rPr lang="de-DE" sz="1200" dirty="0" err="1"/>
              <a:t>printable</a:t>
            </a:r>
            <a:r>
              <a:rPr lang="de-DE" sz="1200" dirty="0"/>
              <a:t> in</a:t>
            </a:r>
            <a:r>
              <a:rPr lang="en-US" sz="1200" dirty="0"/>
              <a:t> the CDER IT environment)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Stylesheet documentation.</a:t>
            </a:r>
          </a:p>
          <a:p>
            <a:endParaRPr lang="de-DE" dirty="0"/>
          </a:p>
        </p:txBody>
      </p:sp>
      <p:sp>
        <p:nvSpPr>
          <p:cNvPr id="4" name="Foliennummernplatzhalter 3"/>
          <p:cNvSpPr>
            <a:spLocks noGrp="1"/>
          </p:cNvSpPr>
          <p:nvPr>
            <p:ph type="sldNum" sz="quarter" idx="5"/>
          </p:nvPr>
        </p:nvSpPr>
        <p:spPr/>
        <p:txBody>
          <a:bodyPr/>
          <a:lstStyle/>
          <a:p>
            <a:pPr>
              <a:defRPr/>
            </a:pPr>
            <a:fld id="{6A70BC84-36D1-462A-9C7E-86CBD571A529}" type="slidenum">
              <a:rPr lang="de-DE" smtClean="0"/>
              <a:pPr>
                <a:defRPr/>
              </a:pPr>
              <a:t>5</a:t>
            </a:fld>
            <a:endParaRPr lang="de-DE" dirty="0"/>
          </a:p>
        </p:txBody>
      </p:sp>
    </p:spTree>
    <p:extLst>
      <p:ext uri="{BB962C8B-B14F-4D97-AF65-F5344CB8AC3E}">
        <p14:creationId xmlns:p14="http://schemas.microsoft.com/office/powerpoint/2010/main" val="744788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55000" lnSpcReduction="20000"/>
          </a:bodyPr>
          <a:lstStyle/>
          <a:p>
            <a:r>
              <a:rPr lang="de-DE" dirty="0"/>
              <a:t>New VLM ein/ausblenden: Kein eigener Menüpunkt, sondern jetzt auf-/</a:t>
            </a:r>
            <a:r>
              <a:rPr lang="de-DE" dirty="0" err="1"/>
              <a:t>zuklappbar</a:t>
            </a:r>
            <a:r>
              <a:rPr lang="de-DE" dirty="0"/>
              <a:t>.</a:t>
            </a:r>
          </a:p>
          <a:p>
            <a:r>
              <a:rPr lang="de-DE" dirty="0"/>
              <a:t>Comments Domain ein/ausblenden</a:t>
            </a:r>
          </a:p>
          <a:p>
            <a:r>
              <a:rPr lang="de-DE" dirty="0" err="1"/>
              <a:t>Controlled</a:t>
            </a:r>
            <a:r>
              <a:rPr lang="de-DE" dirty="0"/>
              <a:t> </a:t>
            </a:r>
            <a:r>
              <a:rPr lang="de-DE" dirty="0" err="1"/>
              <a:t>terms</a:t>
            </a:r>
            <a:r>
              <a:rPr lang="de-DE" dirty="0"/>
              <a:t> – Ausprägungen (</a:t>
            </a:r>
            <a:r>
              <a:rPr lang="de-DE" dirty="0" err="1"/>
              <a:t>default</a:t>
            </a:r>
            <a:r>
              <a:rPr lang="de-DE" dirty="0"/>
              <a:t> bis 5 alle anzeigen. &gt;5 Anzahl eingeben. Durch „Schalter“ Anzahl änderbar.</a:t>
            </a:r>
          </a:p>
          <a:p>
            <a:endParaRPr lang="de-DE" dirty="0"/>
          </a:p>
          <a:p>
            <a:r>
              <a:rPr lang="en-US" b="1" dirty="0" err="1"/>
              <a:t>CodeListItemDisplay</a:t>
            </a:r>
            <a:endParaRPr lang="en-US" b="1" dirty="0"/>
          </a:p>
          <a:p>
            <a:r>
              <a:rPr lang="en-US" dirty="0"/>
              <a:t>The number of </a:t>
            </a:r>
            <a:r>
              <a:rPr lang="en-US" dirty="0" err="1"/>
              <a:t>codelist</a:t>
            </a:r>
            <a:r>
              <a:rPr lang="en-US" dirty="0"/>
              <a:t> items which is displayed in the " Controlled Terms or</a:t>
            </a:r>
          </a:p>
          <a:p>
            <a:r>
              <a:rPr lang="en-US" dirty="0"/>
              <a:t>Format " column of the dataset view is controlled by the </a:t>
            </a:r>
            <a:r>
              <a:rPr lang="en-US" dirty="0" err="1"/>
              <a:t>nCodeListItemDisplay</a:t>
            </a:r>
            <a:endParaRPr lang="en-US" dirty="0"/>
          </a:p>
          <a:p>
            <a:r>
              <a:rPr lang="en-US" dirty="0"/>
              <a:t>parameter. By default it is set to 5 and only </a:t>
            </a:r>
            <a:r>
              <a:rPr lang="en-US" dirty="0" err="1"/>
              <a:t>codelists</a:t>
            </a:r>
            <a:r>
              <a:rPr lang="en-US" dirty="0"/>
              <a:t> with 5 or less codes are</a:t>
            </a:r>
          </a:p>
          <a:p>
            <a:r>
              <a:rPr lang="en-US" dirty="0"/>
              <a:t>shown with values in this column. In case a </a:t>
            </a:r>
            <a:r>
              <a:rPr lang="en-US" dirty="0" err="1"/>
              <a:t>codelist</a:t>
            </a:r>
            <a:r>
              <a:rPr lang="en-US" dirty="0"/>
              <a:t> has more than</a:t>
            </a:r>
          </a:p>
          <a:p>
            <a:r>
              <a:rPr lang="en-US" dirty="0" err="1"/>
              <a:t>nCodeListItemDisplay</a:t>
            </a:r>
            <a:r>
              <a:rPr lang="en-US" dirty="0"/>
              <a:t> items, it will be shown as</a:t>
            </a:r>
          </a:p>
          <a:p>
            <a:r>
              <a:rPr lang="en-US" b="1" dirty="0"/>
              <a:t>[XX Terms] </a:t>
            </a:r>
            <a:r>
              <a:rPr lang="en-US" dirty="0"/>
              <a:t>in that column.</a:t>
            </a:r>
          </a:p>
          <a:p>
            <a:endParaRPr lang="en-US" dirty="0"/>
          </a:p>
          <a:p>
            <a:r>
              <a:rPr lang="en-US" b="1" dirty="0" err="1"/>
              <a:t>displayMethodsTable</a:t>
            </a:r>
            <a:r>
              <a:rPr lang="en-US" b="1" dirty="0"/>
              <a:t> (0/1)</a:t>
            </a:r>
          </a:p>
          <a:p>
            <a:r>
              <a:rPr lang="en-US" dirty="0"/>
              <a:t>By default all algorithms are shown in a separate Methods table, which includes all of the</a:t>
            </a:r>
          </a:p>
          <a:p>
            <a:r>
              <a:rPr lang="en-US" dirty="0"/>
              <a:t>methods described in the Define-XML document. This parameter allows to control whether this</a:t>
            </a:r>
          </a:p>
          <a:p>
            <a:r>
              <a:rPr lang="en-US" dirty="0"/>
              <a:t>table is displayed or not.</a:t>
            </a:r>
          </a:p>
          <a:p>
            <a:endParaRPr lang="en-US" dirty="0"/>
          </a:p>
          <a:p>
            <a:r>
              <a:rPr lang="en-US" b="1" dirty="0" err="1"/>
              <a:t>displayCommentsTable</a:t>
            </a:r>
            <a:r>
              <a:rPr lang="en-US" b="1" dirty="0"/>
              <a:t> (0/1)</a:t>
            </a:r>
          </a:p>
          <a:p>
            <a:r>
              <a:rPr lang="en-US" dirty="0"/>
              <a:t>By default comments are not shown in a separate Comments table, which includes all</a:t>
            </a:r>
          </a:p>
          <a:p>
            <a:r>
              <a:rPr lang="en-US" dirty="0"/>
              <a:t>comments described in the Define-XML document. This parameter allows to control whether this</a:t>
            </a:r>
          </a:p>
          <a:p>
            <a:r>
              <a:rPr lang="en-US" dirty="0"/>
              <a:t>table is displayed or not.</a:t>
            </a:r>
          </a:p>
          <a:p>
            <a:endParaRPr lang="en-US" dirty="0"/>
          </a:p>
          <a:p>
            <a:r>
              <a:rPr lang="en-US" b="1" dirty="0" err="1"/>
              <a:t>displayPrefix</a:t>
            </a:r>
            <a:r>
              <a:rPr lang="en-US" b="1" dirty="0"/>
              <a:t> (0/1)</a:t>
            </a:r>
          </a:p>
          <a:p>
            <a:r>
              <a:rPr lang="en-US" dirty="0"/>
              <a:t>The " Origin/Source/Method/Comment " column combines different Define-XML attributes and</a:t>
            </a:r>
          </a:p>
          <a:p>
            <a:r>
              <a:rPr lang="en-US" dirty="0"/>
              <a:t>elements. By setting this parameter to 1, prefixes </a:t>
            </a:r>
            <a:r>
              <a:rPr lang="en-US" b="1" dirty="0"/>
              <a:t>[Comment], [Method], [Origin] </a:t>
            </a:r>
            <a:r>
              <a:rPr lang="en-US" dirty="0"/>
              <a:t>will be</a:t>
            </a:r>
          </a:p>
          <a:p>
            <a:r>
              <a:rPr lang="en-US" dirty="0"/>
              <a:t>displayed alongside with the descriptions, allowing to identify where it came from.</a:t>
            </a:r>
          </a:p>
          <a:p>
            <a:endParaRPr lang="en-US" dirty="0"/>
          </a:p>
          <a:p>
            <a:r>
              <a:rPr lang="en-US" b="1" dirty="0" err="1"/>
              <a:t>displayLengthDFormatSD</a:t>
            </a:r>
            <a:r>
              <a:rPr lang="en-US" b="1" dirty="0"/>
              <a:t> (0/1)</a:t>
            </a:r>
          </a:p>
          <a:p>
            <a:r>
              <a:rPr lang="en-US" dirty="0"/>
              <a:t>When there is a format attribute provided, it will be shown in the " Length or Display Forma t"</a:t>
            </a:r>
          </a:p>
          <a:p>
            <a:r>
              <a:rPr lang="en-US" dirty="0"/>
              <a:t>column, otherwise only the length will be shown in this column. When this parameter is set to 1,</a:t>
            </a:r>
          </a:p>
          <a:p>
            <a:r>
              <a:rPr lang="en-US" dirty="0"/>
              <a:t>name of the column will be changed to " </a:t>
            </a:r>
            <a:r>
              <a:rPr lang="en-US" b="1" dirty="0">
                <a:solidFill>
                  <a:srgbClr val="DA081C"/>
                </a:solidFill>
                <a:highlight>
                  <a:srgbClr val="FFFF00"/>
                </a:highlight>
              </a:rPr>
              <a:t>Length [</a:t>
            </a:r>
            <a:r>
              <a:rPr lang="en-US" b="1" dirty="0" err="1">
                <a:solidFill>
                  <a:srgbClr val="DA081C"/>
                </a:solidFill>
                <a:highlight>
                  <a:srgbClr val="FFFF00"/>
                </a:highlight>
              </a:rPr>
              <a:t>SignificantDigits</a:t>
            </a:r>
            <a:r>
              <a:rPr lang="en-US" b="1" dirty="0">
                <a:solidFill>
                  <a:srgbClr val="DA081C"/>
                </a:solidFill>
                <a:highlight>
                  <a:srgbClr val="FFFF00"/>
                </a:highlight>
              </a:rPr>
              <a:t>] : Display Format </a:t>
            </a:r>
            <a:r>
              <a:rPr lang="en-US" dirty="0"/>
              <a:t>" and all of</a:t>
            </a:r>
          </a:p>
          <a:p>
            <a:r>
              <a:rPr lang="en-US" dirty="0"/>
              <a:t>the corresponding attributes, when present in the Define-XML document, will be shown in this</a:t>
            </a:r>
          </a:p>
          <a:p>
            <a:r>
              <a:rPr lang="en-US" dirty="0"/>
              <a:t>column.</a:t>
            </a:r>
            <a:endParaRPr lang="de-DE" dirty="0"/>
          </a:p>
        </p:txBody>
      </p:sp>
      <p:sp>
        <p:nvSpPr>
          <p:cNvPr id="4" name="Foliennummernplatzhalter 3"/>
          <p:cNvSpPr>
            <a:spLocks noGrp="1"/>
          </p:cNvSpPr>
          <p:nvPr>
            <p:ph type="sldNum" sz="quarter" idx="5"/>
          </p:nvPr>
        </p:nvSpPr>
        <p:spPr/>
        <p:txBody>
          <a:bodyPr/>
          <a:lstStyle/>
          <a:p>
            <a:pPr>
              <a:defRPr/>
            </a:pPr>
            <a:fld id="{6A70BC84-36D1-462A-9C7E-86CBD571A529}" type="slidenum">
              <a:rPr lang="de-DE" smtClean="0"/>
              <a:pPr>
                <a:defRPr/>
              </a:pPr>
              <a:t>6</a:t>
            </a:fld>
            <a:endParaRPr lang="de-DE" dirty="0"/>
          </a:p>
        </p:txBody>
      </p:sp>
    </p:spTree>
    <p:extLst>
      <p:ext uri="{BB962C8B-B14F-4D97-AF65-F5344CB8AC3E}">
        <p14:creationId xmlns:p14="http://schemas.microsoft.com/office/powerpoint/2010/main" val="31719363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Auch wenn </a:t>
            </a:r>
            <a:r>
              <a:rPr lang="de-DE" dirty="0" err="1"/>
              <a:t>PhUSE</a:t>
            </a:r>
            <a:r>
              <a:rPr lang="de-DE" dirty="0"/>
              <a:t> </a:t>
            </a:r>
            <a:r>
              <a:rPr lang="de-DE" dirty="0" err="1"/>
              <a:t>deliverables</a:t>
            </a:r>
            <a:r>
              <a:rPr lang="de-DE" dirty="0"/>
              <a:t> nicht gefordert werden: </a:t>
            </a:r>
          </a:p>
          <a:p>
            <a:r>
              <a:rPr lang="de-DE" dirty="0" err="1"/>
              <a:t>Reviewed</a:t>
            </a:r>
            <a:r>
              <a:rPr lang="de-DE" dirty="0"/>
              <a:t> </a:t>
            </a:r>
            <a:r>
              <a:rPr lang="de-DE" dirty="0" err="1"/>
              <a:t>by</a:t>
            </a:r>
            <a:r>
              <a:rPr lang="de-DE" dirty="0"/>
              <a:t> FDA </a:t>
            </a:r>
          </a:p>
          <a:p>
            <a:r>
              <a:rPr lang="de-DE" dirty="0" err="1"/>
              <a:t>referenced</a:t>
            </a:r>
            <a:r>
              <a:rPr lang="de-DE" dirty="0"/>
              <a:t> in Technical </a:t>
            </a:r>
            <a:r>
              <a:rPr lang="de-DE" dirty="0" err="1"/>
              <a:t>Conformance</a:t>
            </a:r>
            <a:r>
              <a:rPr lang="de-DE" dirty="0"/>
              <a:t> Guide (TCG) + Webinars.</a:t>
            </a:r>
          </a:p>
          <a:p>
            <a:r>
              <a:rPr lang="de-DE" dirty="0"/>
              <a:t>FDA ermutigt die Benutzung der </a:t>
            </a:r>
            <a:r>
              <a:rPr lang="de-DE" dirty="0" err="1"/>
              <a:t>deliverables</a:t>
            </a:r>
            <a:r>
              <a:rPr lang="de-DE" dirty="0"/>
              <a:t>.</a:t>
            </a:r>
          </a:p>
        </p:txBody>
      </p:sp>
      <p:sp>
        <p:nvSpPr>
          <p:cNvPr id="4" name="Foliennummernplatzhalter 3"/>
          <p:cNvSpPr>
            <a:spLocks noGrp="1"/>
          </p:cNvSpPr>
          <p:nvPr>
            <p:ph type="sldNum" sz="quarter" idx="5"/>
          </p:nvPr>
        </p:nvSpPr>
        <p:spPr/>
        <p:txBody>
          <a:bodyPr/>
          <a:lstStyle/>
          <a:p>
            <a:pPr>
              <a:defRPr/>
            </a:pPr>
            <a:fld id="{6A70BC84-36D1-462A-9C7E-86CBD571A529}" type="slidenum">
              <a:rPr lang="de-DE" smtClean="0"/>
              <a:pPr>
                <a:defRPr/>
              </a:pPr>
              <a:t>7</a:t>
            </a:fld>
            <a:endParaRPr lang="de-DE" dirty="0"/>
          </a:p>
        </p:txBody>
      </p:sp>
    </p:spTree>
    <p:extLst>
      <p:ext uri="{BB962C8B-B14F-4D97-AF65-F5344CB8AC3E}">
        <p14:creationId xmlns:p14="http://schemas.microsoft.com/office/powerpoint/2010/main" val="30017625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6A70BC84-36D1-462A-9C7E-86CBD571A529}" type="slidenum">
              <a:rPr lang="de-DE" smtClean="0"/>
              <a:pPr>
                <a:defRPr/>
              </a:pPr>
              <a:t>8</a:t>
            </a:fld>
            <a:endParaRPr lang="de-DE" dirty="0"/>
          </a:p>
        </p:txBody>
      </p:sp>
    </p:spTree>
    <p:extLst>
      <p:ext uri="{BB962C8B-B14F-4D97-AF65-F5344CB8AC3E}">
        <p14:creationId xmlns:p14="http://schemas.microsoft.com/office/powerpoint/2010/main" val="11971185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800" dirty="0"/>
              <a:t>Eher für Anfänger. Aber auch nützlich als </a:t>
            </a:r>
            <a:r>
              <a:rPr lang="de-DE" sz="1800" dirty="0" err="1"/>
              <a:t>referenz</a:t>
            </a:r>
            <a:r>
              <a:rPr lang="de-DE" sz="1800" dirty="0"/>
              <a:t> für Erfahrene.</a:t>
            </a:r>
          </a:p>
        </p:txBody>
      </p:sp>
      <p:sp>
        <p:nvSpPr>
          <p:cNvPr id="4" name="Foliennummernplatzhalter 3"/>
          <p:cNvSpPr>
            <a:spLocks noGrp="1"/>
          </p:cNvSpPr>
          <p:nvPr>
            <p:ph type="sldNum" sz="quarter" idx="5"/>
          </p:nvPr>
        </p:nvSpPr>
        <p:spPr/>
        <p:txBody>
          <a:bodyPr/>
          <a:lstStyle/>
          <a:p>
            <a:pPr>
              <a:defRPr/>
            </a:pPr>
            <a:fld id="{6A70BC84-36D1-462A-9C7E-86CBD571A529}" type="slidenum">
              <a:rPr lang="de-DE" smtClean="0"/>
              <a:pPr>
                <a:defRPr/>
              </a:pPr>
              <a:t>9</a:t>
            </a:fld>
            <a:endParaRPr lang="de-DE" dirty="0"/>
          </a:p>
        </p:txBody>
      </p:sp>
    </p:spTree>
    <p:extLst>
      <p:ext uri="{BB962C8B-B14F-4D97-AF65-F5344CB8AC3E}">
        <p14:creationId xmlns:p14="http://schemas.microsoft.com/office/powerpoint/2010/main" val="3089414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hyperlink" Target="https://www.xing.com/company/hmsanalyticalsoftwaregmbh" TargetMode="External"/><Relationship Id="rId4" Type="http://schemas.openxmlformats.org/officeDocument/2006/relationships/image" Target="../media/image6.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MS Standard Titelfolie">
    <p:spTree>
      <p:nvGrpSpPr>
        <p:cNvPr id="1" name=""/>
        <p:cNvGrpSpPr/>
        <p:nvPr/>
      </p:nvGrpSpPr>
      <p:grpSpPr>
        <a:xfrm>
          <a:off x="0" y="0"/>
          <a:ext cx="0" cy="0"/>
          <a:chOff x="0" y="0"/>
          <a:chExt cx="0" cy="0"/>
        </a:xfrm>
      </p:grpSpPr>
      <p:cxnSp>
        <p:nvCxnSpPr>
          <p:cNvPr id="16" name="Gerade Verbindung 15"/>
          <p:cNvCxnSpPr/>
          <p:nvPr userDrawn="1"/>
        </p:nvCxnSpPr>
        <p:spPr>
          <a:xfrm>
            <a:off x="2555776" y="2530945"/>
            <a:ext cx="0" cy="3562351"/>
          </a:xfrm>
          <a:prstGeom prst="line">
            <a:avLst/>
          </a:prstGeom>
          <a:ln>
            <a:solidFill>
              <a:srgbClr val="52748D"/>
            </a:solidFill>
          </a:ln>
        </p:spPr>
        <p:style>
          <a:lnRef idx="1">
            <a:schemeClr val="accent1"/>
          </a:lnRef>
          <a:fillRef idx="0">
            <a:schemeClr val="accent1"/>
          </a:fillRef>
          <a:effectRef idx="0">
            <a:schemeClr val="accent1"/>
          </a:effectRef>
          <a:fontRef idx="minor">
            <a:schemeClr val="tx1"/>
          </a:fontRef>
        </p:style>
      </p:cxnSp>
      <p:sp>
        <p:nvSpPr>
          <p:cNvPr id="4" name="Rechteck 3"/>
          <p:cNvSpPr/>
          <p:nvPr userDrawn="1"/>
        </p:nvSpPr>
        <p:spPr>
          <a:xfrm>
            <a:off x="251520" y="142875"/>
            <a:ext cx="8749605" cy="1825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noProof="0" dirty="0"/>
          </a:p>
        </p:txBody>
      </p:sp>
      <p:sp>
        <p:nvSpPr>
          <p:cNvPr id="12" name="Rectangle 7"/>
          <p:cNvSpPr>
            <a:spLocks noGrp="1" noChangeArrowheads="1"/>
          </p:cNvSpPr>
          <p:nvPr>
            <p:ph type="subTitle" idx="1"/>
          </p:nvPr>
        </p:nvSpPr>
        <p:spPr>
          <a:xfrm>
            <a:off x="3474132" y="3429000"/>
            <a:ext cx="5011418" cy="1608584"/>
          </a:xfrm>
          <a:noFill/>
          <a:ln w="9525">
            <a:noFill/>
            <a:miter lim="800000"/>
            <a:headEnd/>
            <a:tailEnd/>
          </a:ln>
        </p:spPr>
        <p:txBody>
          <a:bodyPr lIns="0" anchor="ctr"/>
          <a:lstStyle>
            <a:lvl1pPr marL="0" indent="0" algn="l" rtl="0" eaLnBrk="0" fontAlgn="base" hangingPunct="0">
              <a:lnSpc>
                <a:spcPts val="2400"/>
              </a:lnSpc>
              <a:spcBef>
                <a:spcPts val="0"/>
              </a:spcBef>
              <a:spcAft>
                <a:spcPct val="0"/>
              </a:spcAft>
              <a:buClr>
                <a:srgbClr val="747678"/>
              </a:buClr>
              <a:buSzPct val="80000"/>
              <a:buFont typeface="Times" charset="0"/>
              <a:buNone/>
              <a:defRPr lang="de-DE" sz="2600" b="0">
                <a:solidFill>
                  <a:srgbClr val="52748D"/>
                </a:solidFill>
                <a:latin typeface="+mn-lt"/>
                <a:ea typeface="+mn-ea"/>
                <a:cs typeface="+mn-cs"/>
              </a:defRPr>
            </a:lvl1pPr>
          </a:lstStyle>
          <a:p>
            <a:r>
              <a:rPr lang="en-US" noProof="0" dirty="0" err="1"/>
              <a:t>Formatvorlage</a:t>
            </a:r>
            <a:r>
              <a:rPr lang="en-US" noProof="0" dirty="0"/>
              <a:t> des </a:t>
            </a:r>
            <a:r>
              <a:rPr lang="en-US" noProof="0" dirty="0" err="1"/>
              <a:t>Untertitelmasters</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6" name="Foliennummernplatzhalter 3"/>
          <p:cNvSpPr>
            <a:spLocks noGrp="1"/>
          </p:cNvSpPr>
          <p:nvPr>
            <p:ph type="sldNum" sz="quarter" idx="17"/>
          </p:nvPr>
        </p:nvSpPr>
        <p:spPr>
          <a:xfrm>
            <a:off x="8429625" y="6492875"/>
            <a:ext cx="714375" cy="365125"/>
          </a:xfrm>
        </p:spPr>
        <p:txBody>
          <a:bodyPr/>
          <a:lstStyle/>
          <a:p>
            <a:pPr>
              <a:defRPr/>
            </a:pPr>
            <a:fld id="{3BDF2DEC-0A65-46F1-BDAE-A6FA32CB332B}" type="slidenum">
              <a:rPr lang="en-US" noProof="0" smtClean="0"/>
              <a:pPr>
                <a:defRPr/>
              </a:pPr>
              <a:t>‹#›</a:t>
            </a:fld>
            <a:r>
              <a:rPr lang="en-US" noProof="0" dirty="0"/>
              <a:t> </a:t>
            </a:r>
          </a:p>
        </p:txBody>
      </p:sp>
      <p:sp>
        <p:nvSpPr>
          <p:cNvPr id="7" name="Rechteck 6"/>
          <p:cNvSpPr/>
          <p:nvPr userDrawn="1"/>
        </p:nvSpPr>
        <p:spPr>
          <a:xfrm>
            <a:off x="283162" y="1501513"/>
            <a:ext cx="8177270" cy="1403604"/>
          </a:xfrm>
          <a:prstGeom prst="rect">
            <a:avLst/>
          </a:prstGeom>
          <a:solidFill>
            <a:srgbClr val="52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pic>
        <p:nvPicPr>
          <p:cNvPr id="5" name="Picture 17" descr="JPG_RGB_HMS.jpg                                                00011DF9AgentBrain2                    C26A54E0:"/>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300193" y="229337"/>
            <a:ext cx="2160240" cy="866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AutoShape 6"/>
          <p:cNvSpPr>
            <a:spLocks noGrp="1" noChangeArrowheads="1"/>
          </p:cNvSpPr>
          <p:nvPr>
            <p:ph type="ctrTitle"/>
          </p:nvPr>
        </p:nvSpPr>
        <p:spPr>
          <a:xfrm>
            <a:off x="2555776" y="1501514"/>
            <a:ext cx="5904656" cy="1403604"/>
          </a:xfrm>
          <a:noFill/>
          <a:ln w="9525">
            <a:noFill/>
            <a:round/>
            <a:headEnd/>
            <a:tailEnd/>
          </a:ln>
        </p:spPr>
        <p:txBody>
          <a:bodyPr/>
          <a:lstStyle>
            <a:lvl1pPr algn="l" rtl="0" eaLnBrk="0" fontAlgn="base" hangingPunct="0">
              <a:lnSpc>
                <a:spcPct val="90000"/>
              </a:lnSpc>
              <a:spcBef>
                <a:spcPct val="0"/>
              </a:spcBef>
              <a:spcAft>
                <a:spcPct val="0"/>
              </a:spcAft>
              <a:defRPr lang="de-DE" sz="3200" b="1" baseline="0" dirty="0">
                <a:solidFill>
                  <a:schemeClr val="bg1"/>
                </a:solidFill>
                <a:latin typeface="+mj-lt"/>
                <a:ea typeface="+mj-ea"/>
                <a:cs typeface="+mj-cs"/>
              </a:defRPr>
            </a:lvl1pPr>
          </a:lstStyle>
          <a:p>
            <a:r>
              <a:rPr lang="en-US" noProof="0" dirty="0" err="1"/>
              <a:t>Titelmasterformat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3" name="Textplatzhalter 2"/>
          <p:cNvSpPr>
            <a:spLocks noGrp="1"/>
          </p:cNvSpPr>
          <p:nvPr>
            <p:ph type="body" sz="quarter" idx="18"/>
          </p:nvPr>
        </p:nvSpPr>
        <p:spPr>
          <a:xfrm flipH="1">
            <a:off x="283162" y="4725144"/>
            <a:ext cx="2272614" cy="1224136"/>
          </a:xfrm>
        </p:spPr>
        <p:txBody>
          <a:bodyPr lIns="0"/>
          <a:lstStyle>
            <a:lvl1pPr marL="0" indent="0">
              <a:buNone/>
              <a:defRPr sz="1800">
                <a:solidFill>
                  <a:srgbClr val="52748D"/>
                </a:solidFill>
              </a:defRPr>
            </a:lvl1pPr>
          </a:lstStyle>
          <a:p>
            <a:pPr lvl="0"/>
            <a:r>
              <a:rPr lang="en-US" noProof="0" dirty="0" err="1"/>
              <a:t>Textmasterformat</a:t>
            </a:r>
            <a:r>
              <a:rPr lang="en-US" noProof="0" dirty="0"/>
              <a:t> </a:t>
            </a:r>
            <a:r>
              <a:rPr lang="en-US" noProof="0" dirty="0" err="1"/>
              <a:t>bearbeiten</a:t>
            </a:r>
            <a:endParaRPr lang="en-US" noProof="0" dirty="0"/>
          </a:p>
        </p:txBody>
      </p:sp>
      <p:cxnSp>
        <p:nvCxnSpPr>
          <p:cNvPr id="18" name="Gerade Verbindung 17"/>
          <p:cNvCxnSpPr/>
          <p:nvPr userDrawn="1"/>
        </p:nvCxnSpPr>
        <p:spPr>
          <a:xfrm flipH="1">
            <a:off x="2411760" y="5949280"/>
            <a:ext cx="6036780" cy="0"/>
          </a:xfrm>
          <a:prstGeom prst="line">
            <a:avLst/>
          </a:prstGeom>
          <a:ln>
            <a:solidFill>
              <a:srgbClr val="52748D"/>
            </a:solidFill>
          </a:ln>
        </p:spPr>
        <p:style>
          <a:lnRef idx="1">
            <a:schemeClr val="accent1"/>
          </a:lnRef>
          <a:fillRef idx="0">
            <a:schemeClr val="accent1"/>
          </a:fillRef>
          <a:effectRef idx="0">
            <a:schemeClr val="accent1"/>
          </a:effectRef>
          <a:fontRef idx="minor">
            <a:schemeClr val="tx1"/>
          </a:fontRef>
        </p:style>
      </p:cxnSp>
      <p:sp>
        <p:nvSpPr>
          <p:cNvPr id="8" name="Rechteck 7"/>
          <p:cNvSpPr/>
          <p:nvPr userDrawn="1"/>
        </p:nvSpPr>
        <p:spPr>
          <a:xfrm>
            <a:off x="2555776" y="5311851"/>
            <a:ext cx="648072" cy="648072"/>
          </a:xfrm>
          <a:prstGeom prst="rect">
            <a:avLst/>
          </a:prstGeom>
          <a:solidFill>
            <a:srgbClr val="AA27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Rechteck 8"/>
          <p:cNvSpPr/>
          <p:nvPr userDrawn="1"/>
        </p:nvSpPr>
        <p:spPr>
          <a:xfrm>
            <a:off x="3474132" y="5311851"/>
            <a:ext cx="648072" cy="648072"/>
          </a:xfrm>
          <a:prstGeom prst="rect">
            <a:avLst/>
          </a:prstGeom>
          <a:solidFill>
            <a:srgbClr val="278C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Rechteck 9"/>
          <p:cNvSpPr/>
          <p:nvPr userDrawn="1"/>
        </p:nvSpPr>
        <p:spPr>
          <a:xfrm>
            <a:off x="4392488" y="5311851"/>
            <a:ext cx="648072" cy="648072"/>
          </a:xfrm>
          <a:prstGeom prst="rect">
            <a:avLst/>
          </a:prstGeom>
          <a:solidFill>
            <a:srgbClr val="52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3" name="Rechteck 12"/>
          <p:cNvSpPr/>
          <p:nvPr userDrawn="1"/>
        </p:nvSpPr>
        <p:spPr>
          <a:xfrm>
            <a:off x="5310844" y="5311851"/>
            <a:ext cx="648072" cy="648072"/>
          </a:xfrm>
          <a:prstGeom prst="rect">
            <a:avLst/>
          </a:prstGeom>
          <a:solidFill>
            <a:srgbClr val="7476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pic>
        <p:nvPicPr>
          <p:cNvPr id="14" name="Grafik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03114" y="2716301"/>
            <a:ext cx="2080654" cy="11005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6909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MS Standard Textfolie">
    <p:spTree>
      <p:nvGrpSpPr>
        <p:cNvPr id="1" name=""/>
        <p:cNvGrpSpPr/>
        <p:nvPr/>
      </p:nvGrpSpPr>
      <p:grpSpPr>
        <a:xfrm>
          <a:off x="0" y="0"/>
          <a:ext cx="0" cy="0"/>
          <a:chOff x="0" y="0"/>
          <a:chExt cx="0" cy="0"/>
        </a:xfrm>
      </p:grpSpPr>
      <p:sp>
        <p:nvSpPr>
          <p:cNvPr id="10" name="Titel 9"/>
          <p:cNvSpPr>
            <a:spLocks noGrp="1"/>
          </p:cNvSpPr>
          <p:nvPr>
            <p:ph type="title"/>
          </p:nvPr>
        </p:nvSpPr>
        <p:spPr>
          <a:xfrm>
            <a:off x="610121" y="142875"/>
            <a:ext cx="6747941" cy="928688"/>
          </a:xfrm>
        </p:spPr>
        <p:txBody>
          <a:bodyPr lIns="0"/>
          <a:lstStyle/>
          <a:p>
            <a:r>
              <a:rPr lang="en-US" noProof="0" dirty="0" err="1"/>
              <a:t>Titelmasterformat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12" name="Textplatzhalter 11"/>
          <p:cNvSpPr>
            <a:spLocks noGrp="1"/>
          </p:cNvSpPr>
          <p:nvPr>
            <p:ph type="body" sz="quarter" idx="15"/>
          </p:nvPr>
        </p:nvSpPr>
        <p:spPr>
          <a:xfrm>
            <a:off x="606994" y="2204864"/>
            <a:ext cx="8213478" cy="3778979"/>
          </a:xfrm>
        </p:spPr>
        <p:txBody>
          <a:bodyPr lIns="0">
            <a:normAutofit/>
          </a:bodyPr>
          <a:lstStyle/>
          <a:p>
            <a:pPr lvl="0"/>
            <a:r>
              <a:rPr lang="en-US" noProof="0" dirty="0" err="1"/>
              <a:t>Textmasterformat</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a:p>
            <a:pPr lvl="2"/>
            <a:r>
              <a:rPr lang="en-US" noProof="0" dirty="0" err="1"/>
              <a:t>Dritte</a:t>
            </a:r>
            <a:r>
              <a:rPr lang="en-US" noProof="0" dirty="0"/>
              <a:t> </a:t>
            </a:r>
            <a:r>
              <a:rPr lang="en-US" noProof="0" dirty="0" err="1"/>
              <a:t>Ebene</a:t>
            </a:r>
            <a:endParaRPr lang="en-US" noProof="0" dirty="0"/>
          </a:p>
          <a:p>
            <a:pPr lvl="3"/>
            <a:r>
              <a:rPr lang="en-US" noProof="0" dirty="0" err="1"/>
              <a:t>Vierte</a:t>
            </a:r>
            <a:r>
              <a:rPr lang="en-US" noProof="0" dirty="0"/>
              <a:t> </a:t>
            </a:r>
            <a:r>
              <a:rPr lang="en-US" noProof="0" dirty="0" err="1"/>
              <a:t>Ebene</a:t>
            </a:r>
            <a:endParaRPr lang="en-US" noProof="0" dirty="0"/>
          </a:p>
          <a:p>
            <a:pPr lvl="4"/>
            <a:r>
              <a:rPr lang="en-US" noProof="0" dirty="0" err="1"/>
              <a:t>Fünfte</a:t>
            </a:r>
            <a:r>
              <a:rPr lang="en-US" noProof="0" dirty="0"/>
              <a:t> </a:t>
            </a:r>
            <a:r>
              <a:rPr lang="en-US" noProof="0" dirty="0" err="1"/>
              <a:t>Ebene</a:t>
            </a:r>
            <a:endParaRPr lang="en-US" noProof="0" dirty="0"/>
          </a:p>
        </p:txBody>
      </p:sp>
      <p:sp>
        <p:nvSpPr>
          <p:cNvPr id="5" name="Foliennummernplatzhalter 5"/>
          <p:cNvSpPr>
            <a:spLocks noGrp="1"/>
          </p:cNvSpPr>
          <p:nvPr>
            <p:ph type="sldNum" sz="quarter" idx="17"/>
          </p:nvPr>
        </p:nvSpPr>
        <p:spPr/>
        <p:txBody>
          <a:bodyPr/>
          <a:lstStyle>
            <a:lvl1pPr>
              <a:defRPr/>
            </a:lvl1pPr>
          </a:lstStyle>
          <a:p>
            <a:pPr>
              <a:defRPr/>
            </a:pPr>
            <a:fld id="{3BDF2DEC-0A65-46F1-BDAE-A6FA32CB332B}" type="slidenum">
              <a:rPr lang="en-US" noProof="0" smtClean="0"/>
              <a:pPr>
                <a:defRPr/>
              </a:pPr>
              <a:t>‹#›</a:t>
            </a:fld>
            <a:endParaRPr lang="en-US" noProof="0" dirty="0"/>
          </a:p>
        </p:txBody>
      </p:sp>
      <p:sp>
        <p:nvSpPr>
          <p:cNvPr id="6" name="Rechteck 5"/>
          <p:cNvSpPr/>
          <p:nvPr userDrawn="1"/>
        </p:nvSpPr>
        <p:spPr>
          <a:xfrm>
            <a:off x="610122" y="1124744"/>
            <a:ext cx="5546054" cy="648072"/>
          </a:xfrm>
          <a:prstGeom prst="rect">
            <a:avLst/>
          </a:prstGeom>
          <a:solidFill>
            <a:srgbClr val="AA272F"/>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nchorCtr="0"/>
          <a:lstStyle/>
          <a:p>
            <a:pPr>
              <a:lnSpc>
                <a:spcPts val="2000"/>
              </a:lnSpc>
            </a:pPr>
            <a:endParaRPr lang="en-US" sz="2400" noProof="0" dirty="0"/>
          </a:p>
        </p:txBody>
      </p:sp>
      <p:sp>
        <p:nvSpPr>
          <p:cNvPr id="15" name="Textplatzhalter 14"/>
          <p:cNvSpPr>
            <a:spLocks noGrp="1"/>
          </p:cNvSpPr>
          <p:nvPr>
            <p:ph type="body" sz="quarter" idx="18"/>
          </p:nvPr>
        </p:nvSpPr>
        <p:spPr>
          <a:xfrm>
            <a:off x="609600" y="1125538"/>
            <a:ext cx="5546725" cy="647700"/>
          </a:xfrm>
        </p:spPr>
        <p:txBody>
          <a:bodyPr lIns="90000" anchor="ctr" anchorCtr="0"/>
          <a:lstStyle>
            <a:lvl1pPr marL="0" indent="0">
              <a:lnSpc>
                <a:spcPts val="2000"/>
              </a:lnSpc>
              <a:spcBef>
                <a:spcPts val="0"/>
              </a:spcBef>
              <a:buNone/>
              <a:defRPr sz="2400">
                <a:solidFill>
                  <a:schemeClr val="bg1"/>
                </a:solidFill>
              </a:defRPr>
            </a:lvl1pPr>
          </a:lstStyle>
          <a:p>
            <a:pPr lvl="0"/>
            <a:r>
              <a:rPr lang="en-US" noProof="0" dirty="0" err="1"/>
              <a:t>Textmasterformat</a:t>
            </a:r>
            <a:r>
              <a:rPr lang="en-US" noProof="0" dirty="0"/>
              <a:t> </a:t>
            </a:r>
            <a:r>
              <a:rPr lang="en-US" noProof="0" dirty="0" err="1"/>
              <a:t>bearbeiten</a:t>
            </a:r>
            <a:endParaRPr lang="en-US" noProof="0" dirty="0"/>
          </a:p>
        </p:txBody>
      </p:sp>
    </p:spTree>
    <p:extLst>
      <p:ext uri="{BB962C8B-B14F-4D97-AF65-F5344CB8AC3E}">
        <p14:creationId xmlns:p14="http://schemas.microsoft.com/office/powerpoint/2010/main" val="3949246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 farbige Textkäs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err="1"/>
              <a:t>Titelmasterformat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3" name="Foliennummernplatzhalter 2"/>
          <p:cNvSpPr>
            <a:spLocks noGrp="1"/>
          </p:cNvSpPr>
          <p:nvPr>
            <p:ph type="sldNum" sz="quarter" idx="10"/>
          </p:nvPr>
        </p:nvSpPr>
        <p:spPr/>
        <p:txBody>
          <a:bodyPr/>
          <a:lstStyle/>
          <a:p>
            <a:pPr>
              <a:defRPr/>
            </a:pPr>
            <a:fld id="{C54B5FF3-F917-4192-8AA5-1E249EBB58E1}" type="slidenum">
              <a:rPr lang="en-US" noProof="0" smtClean="0"/>
              <a:pPr>
                <a:defRPr/>
              </a:pPr>
              <a:t>‹#›</a:t>
            </a:fld>
            <a:endParaRPr lang="en-US" noProof="0" dirty="0"/>
          </a:p>
        </p:txBody>
      </p:sp>
      <p:sp>
        <p:nvSpPr>
          <p:cNvPr id="4" name="Rechteck 3"/>
          <p:cNvSpPr/>
          <p:nvPr userDrawn="1"/>
        </p:nvSpPr>
        <p:spPr>
          <a:xfrm>
            <a:off x="5004048" y="4148880"/>
            <a:ext cx="3960000" cy="1800000"/>
          </a:xfrm>
          <a:prstGeom prst="rect">
            <a:avLst/>
          </a:prstGeom>
          <a:solidFill>
            <a:srgbClr val="AA272F"/>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nchorCtr="0"/>
          <a:lstStyle/>
          <a:p>
            <a:pPr marL="273050" indent="-273050">
              <a:lnSpc>
                <a:spcPts val="2000"/>
              </a:lnSpc>
              <a:buFont typeface="Wingdings" panose="05000000000000000000" pitchFamily="2" charset="2"/>
              <a:buChar char="§"/>
            </a:pPr>
            <a:endParaRPr lang="en-US" sz="2000" noProof="0" dirty="0"/>
          </a:p>
        </p:txBody>
      </p:sp>
      <p:sp>
        <p:nvSpPr>
          <p:cNvPr id="5" name="Rechteck 4"/>
          <p:cNvSpPr/>
          <p:nvPr userDrawn="1"/>
        </p:nvSpPr>
        <p:spPr>
          <a:xfrm>
            <a:off x="609599" y="2146503"/>
            <a:ext cx="3959769" cy="1800000"/>
          </a:xfrm>
          <a:prstGeom prst="rect">
            <a:avLst/>
          </a:prstGeom>
          <a:solidFill>
            <a:srgbClr val="747678"/>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nchorCtr="0"/>
          <a:lstStyle/>
          <a:p>
            <a:pPr marL="273050" indent="-273050">
              <a:lnSpc>
                <a:spcPts val="2000"/>
              </a:lnSpc>
              <a:buFont typeface="Wingdings" panose="05000000000000000000" pitchFamily="2" charset="2"/>
              <a:buChar char="§"/>
            </a:pPr>
            <a:endParaRPr lang="en-US" sz="2000" noProof="0" dirty="0"/>
          </a:p>
        </p:txBody>
      </p:sp>
      <p:sp>
        <p:nvSpPr>
          <p:cNvPr id="6" name="Rechteck 5"/>
          <p:cNvSpPr/>
          <p:nvPr userDrawn="1"/>
        </p:nvSpPr>
        <p:spPr>
          <a:xfrm>
            <a:off x="5004048" y="2146503"/>
            <a:ext cx="3960000" cy="1800000"/>
          </a:xfrm>
          <a:prstGeom prst="rect">
            <a:avLst/>
          </a:prstGeom>
          <a:solidFill>
            <a:srgbClr val="52748D"/>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nchorCtr="0"/>
          <a:lstStyle/>
          <a:p>
            <a:pPr marL="273050" indent="-273050">
              <a:lnSpc>
                <a:spcPts val="2000"/>
              </a:lnSpc>
              <a:buFont typeface="Wingdings" panose="05000000000000000000" pitchFamily="2" charset="2"/>
              <a:buChar char="§"/>
            </a:pPr>
            <a:endParaRPr lang="en-US" sz="2000" noProof="0" dirty="0"/>
          </a:p>
        </p:txBody>
      </p:sp>
      <p:sp>
        <p:nvSpPr>
          <p:cNvPr id="7" name="Rechteck 6"/>
          <p:cNvSpPr/>
          <p:nvPr userDrawn="1"/>
        </p:nvSpPr>
        <p:spPr>
          <a:xfrm>
            <a:off x="600657" y="4148880"/>
            <a:ext cx="3960000" cy="1800000"/>
          </a:xfrm>
          <a:prstGeom prst="rect">
            <a:avLst/>
          </a:prstGeom>
          <a:solidFill>
            <a:srgbClr val="278CC2"/>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nchorCtr="0"/>
          <a:lstStyle/>
          <a:p>
            <a:pPr marL="273050" indent="-273050">
              <a:lnSpc>
                <a:spcPts val="2000"/>
              </a:lnSpc>
              <a:buFont typeface="Wingdings" panose="05000000000000000000" pitchFamily="2" charset="2"/>
              <a:buChar char="§"/>
            </a:pPr>
            <a:endParaRPr lang="en-US" sz="2000" noProof="0" dirty="0"/>
          </a:p>
        </p:txBody>
      </p:sp>
      <p:sp>
        <p:nvSpPr>
          <p:cNvPr id="8" name="Textplatzhalter 11"/>
          <p:cNvSpPr>
            <a:spLocks noGrp="1"/>
          </p:cNvSpPr>
          <p:nvPr>
            <p:ph type="body" sz="quarter" idx="15" hasCustomPrompt="1"/>
          </p:nvPr>
        </p:nvSpPr>
        <p:spPr>
          <a:xfrm>
            <a:off x="606994" y="2146504"/>
            <a:ext cx="3953663" cy="1800000"/>
          </a:xfrm>
        </p:spPr>
        <p:txBody>
          <a:bodyPr lIns="90000">
            <a:normAutofit/>
          </a:bodyPr>
          <a:lstStyle>
            <a:lvl1pPr marL="363538" indent="-363538">
              <a:buClr>
                <a:schemeClr val="bg1"/>
              </a:buClr>
              <a:buFont typeface="Wingdings" panose="05000000000000000000" pitchFamily="2" charset="2"/>
              <a:buChar char="§"/>
              <a:defRPr sz="2000">
                <a:solidFill>
                  <a:schemeClr val="bg1"/>
                </a:solidFill>
              </a:defRPr>
            </a:lvl1pPr>
            <a:lvl2pPr marL="628650" indent="-265113">
              <a:buClr>
                <a:schemeClr val="bg1"/>
              </a:buClr>
              <a:defRPr sz="1800">
                <a:solidFill>
                  <a:schemeClr val="bg1"/>
                </a:solidFill>
              </a:defRPr>
            </a:lvl2pPr>
            <a:lvl3pPr marL="901700" indent="-269875">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dirty="0" err="1"/>
              <a:t>Textmasterformate</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p:txBody>
      </p:sp>
      <p:sp>
        <p:nvSpPr>
          <p:cNvPr id="9" name="Textplatzhalter 11"/>
          <p:cNvSpPr>
            <a:spLocks noGrp="1"/>
          </p:cNvSpPr>
          <p:nvPr>
            <p:ph type="body" sz="quarter" idx="16" hasCustomPrompt="1"/>
          </p:nvPr>
        </p:nvSpPr>
        <p:spPr>
          <a:xfrm>
            <a:off x="606994" y="4148880"/>
            <a:ext cx="3953663" cy="1800000"/>
          </a:xfrm>
        </p:spPr>
        <p:txBody>
          <a:bodyPr lIns="90000">
            <a:normAutofit/>
          </a:bodyPr>
          <a:lstStyle>
            <a:lvl1pPr marL="363538" indent="-363538">
              <a:buClr>
                <a:schemeClr val="bg1"/>
              </a:buClr>
              <a:buFont typeface="Wingdings" panose="05000000000000000000" pitchFamily="2" charset="2"/>
              <a:buChar char="§"/>
              <a:defRPr sz="2000">
                <a:solidFill>
                  <a:schemeClr val="bg1"/>
                </a:solidFill>
              </a:defRPr>
            </a:lvl1pPr>
            <a:lvl2pPr marL="628650" indent="-265113">
              <a:buClr>
                <a:schemeClr val="bg1"/>
              </a:buClr>
              <a:defRPr sz="1800">
                <a:solidFill>
                  <a:schemeClr val="bg1"/>
                </a:solidFill>
              </a:defRPr>
            </a:lvl2pPr>
            <a:lvl3pPr marL="901700" indent="-269875">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dirty="0" err="1"/>
              <a:t>Textmasterformate</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p:txBody>
      </p:sp>
      <p:sp>
        <p:nvSpPr>
          <p:cNvPr id="10" name="Textplatzhalter 11"/>
          <p:cNvSpPr>
            <a:spLocks noGrp="1"/>
          </p:cNvSpPr>
          <p:nvPr>
            <p:ph type="body" sz="quarter" idx="17" hasCustomPrompt="1"/>
          </p:nvPr>
        </p:nvSpPr>
        <p:spPr>
          <a:xfrm>
            <a:off x="5004048" y="4148880"/>
            <a:ext cx="3953663" cy="1800000"/>
          </a:xfrm>
        </p:spPr>
        <p:txBody>
          <a:bodyPr lIns="90000">
            <a:normAutofit/>
          </a:bodyPr>
          <a:lstStyle>
            <a:lvl1pPr marL="363538" indent="-363538">
              <a:buClr>
                <a:schemeClr val="bg1"/>
              </a:buClr>
              <a:buFont typeface="Wingdings" panose="05000000000000000000" pitchFamily="2" charset="2"/>
              <a:buChar char="§"/>
              <a:defRPr sz="2000">
                <a:solidFill>
                  <a:schemeClr val="bg1"/>
                </a:solidFill>
              </a:defRPr>
            </a:lvl1pPr>
            <a:lvl2pPr marL="628650" indent="-265113">
              <a:buClr>
                <a:schemeClr val="bg1"/>
              </a:buClr>
              <a:defRPr sz="1800">
                <a:solidFill>
                  <a:schemeClr val="bg1"/>
                </a:solidFill>
              </a:defRPr>
            </a:lvl2pPr>
            <a:lvl3pPr marL="901700" indent="-269875">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dirty="0" err="1"/>
              <a:t>Textmasterformate</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p:txBody>
      </p:sp>
      <p:sp>
        <p:nvSpPr>
          <p:cNvPr id="11" name="Textplatzhalter 11"/>
          <p:cNvSpPr>
            <a:spLocks noGrp="1"/>
          </p:cNvSpPr>
          <p:nvPr>
            <p:ph type="body" sz="quarter" idx="18" hasCustomPrompt="1"/>
          </p:nvPr>
        </p:nvSpPr>
        <p:spPr>
          <a:xfrm>
            <a:off x="5009581" y="2146504"/>
            <a:ext cx="3953663" cy="1800000"/>
          </a:xfrm>
        </p:spPr>
        <p:txBody>
          <a:bodyPr lIns="90000">
            <a:normAutofit/>
          </a:bodyPr>
          <a:lstStyle>
            <a:lvl1pPr marL="363538" indent="-363538">
              <a:buClr>
                <a:schemeClr val="bg1"/>
              </a:buClr>
              <a:buFont typeface="Wingdings" panose="05000000000000000000" pitchFamily="2" charset="2"/>
              <a:buChar char="§"/>
              <a:defRPr sz="2000">
                <a:solidFill>
                  <a:schemeClr val="bg1"/>
                </a:solidFill>
              </a:defRPr>
            </a:lvl1pPr>
            <a:lvl2pPr marL="628650" indent="-265113">
              <a:buClr>
                <a:schemeClr val="bg1"/>
              </a:buClr>
              <a:defRPr sz="1800">
                <a:solidFill>
                  <a:schemeClr val="bg1"/>
                </a:solidFill>
              </a:defRPr>
            </a:lvl2pPr>
            <a:lvl3pPr marL="901700" indent="-269875">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dirty="0" err="1"/>
              <a:t>Textmasterformate</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p:txBody>
      </p:sp>
      <p:sp>
        <p:nvSpPr>
          <p:cNvPr id="13" name="Textplatzhalter 14"/>
          <p:cNvSpPr>
            <a:spLocks noGrp="1"/>
          </p:cNvSpPr>
          <p:nvPr>
            <p:ph type="body" sz="quarter" idx="19"/>
          </p:nvPr>
        </p:nvSpPr>
        <p:spPr>
          <a:xfrm>
            <a:off x="600657" y="1124744"/>
            <a:ext cx="5546725" cy="647700"/>
          </a:xfrm>
        </p:spPr>
        <p:txBody>
          <a:bodyPr lIns="90000" anchor="ctr" anchorCtr="0"/>
          <a:lstStyle>
            <a:lvl1pPr marL="0" indent="0">
              <a:lnSpc>
                <a:spcPts val="2000"/>
              </a:lnSpc>
              <a:spcBef>
                <a:spcPts val="0"/>
              </a:spcBef>
              <a:buNone/>
              <a:defRPr sz="2400">
                <a:solidFill>
                  <a:schemeClr val="bg1"/>
                </a:solidFill>
              </a:defRPr>
            </a:lvl1pPr>
          </a:lstStyle>
          <a:p>
            <a:pPr lvl="0"/>
            <a:r>
              <a:rPr lang="en-US" noProof="0" dirty="0" err="1"/>
              <a:t>Textmasterformat</a:t>
            </a:r>
            <a:r>
              <a:rPr lang="en-US" noProof="0" dirty="0"/>
              <a:t> </a:t>
            </a:r>
            <a:r>
              <a:rPr lang="en-US" noProof="0" dirty="0" err="1"/>
              <a:t>bearbeiten</a:t>
            </a:r>
            <a:endParaRPr lang="en-US" noProof="0" dirty="0"/>
          </a:p>
        </p:txBody>
      </p:sp>
    </p:spTree>
    <p:extLst>
      <p:ext uri="{BB962C8B-B14F-4D97-AF65-F5344CB8AC3E}">
        <p14:creationId xmlns:p14="http://schemas.microsoft.com/office/powerpoint/2010/main" val="649533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MS Standard Schlussfolie">
    <p:spTree>
      <p:nvGrpSpPr>
        <p:cNvPr id="1" name=""/>
        <p:cNvGrpSpPr/>
        <p:nvPr/>
      </p:nvGrpSpPr>
      <p:grpSpPr>
        <a:xfrm>
          <a:off x="0" y="0"/>
          <a:ext cx="0" cy="0"/>
          <a:chOff x="0" y="0"/>
          <a:chExt cx="0" cy="0"/>
        </a:xfrm>
      </p:grpSpPr>
      <p:sp>
        <p:nvSpPr>
          <p:cNvPr id="4" name="Rechteck 3"/>
          <p:cNvSpPr/>
          <p:nvPr userDrawn="1"/>
        </p:nvSpPr>
        <p:spPr>
          <a:xfrm>
            <a:off x="251520" y="142875"/>
            <a:ext cx="8749605" cy="1825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noProof="0" dirty="0"/>
          </a:p>
        </p:txBody>
      </p:sp>
      <p:sp>
        <p:nvSpPr>
          <p:cNvPr id="12" name="Rectangle 7"/>
          <p:cNvSpPr>
            <a:spLocks noGrp="1" noChangeArrowheads="1"/>
          </p:cNvSpPr>
          <p:nvPr>
            <p:ph type="subTitle" idx="1" hasCustomPrompt="1"/>
          </p:nvPr>
        </p:nvSpPr>
        <p:spPr>
          <a:xfrm>
            <a:off x="3473450" y="3140968"/>
            <a:ext cx="5011418" cy="648072"/>
          </a:xfrm>
          <a:noFill/>
          <a:ln w="9525">
            <a:noFill/>
            <a:miter lim="800000"/>
            <a:headEnd/>
            <a:tailEnd/>
          </a:ln>
        </p:spPr>
        <p:txBody>
          <a:bodyPr lIns="0" anchor="ctr"/>
          <a:lstStyle>
            <a:lvl1pPr marL="0" indent="0" algn="l" rtl="0" eaLnBrk="0" fontAlgn="base" hangingPunct="0">
              <a:lnSpc>
                <a:spcPts val="2400"/>
              </a:lnSpc>
              <a:spcBef>
                <a:spcPts val="0"/>
              </a:spcBef>
              <a:spcAft>
                <a:spcPct val="0"/>
              </a:spcAft>
              <a:buClr>
                <a:srgbClr val="747678"/>
              </a:buClr>
              <a:buSzPct val="80000"/>
              <a:buFont typeface="Times" charset="0"/>
              <a:buNone/>
              <a:defRPr lang="de-DE" sz="2600" b="0" baseline="0">
                <a:solidFill>
                  <a:srgbClr val="52748D"/>
                </a:solidFill>
                <a:latin typeface="+mn-lt"/>
                <a:ea typeface="+mn-ea"/>
                <a:cs typeface="+mn-cs"/>
              </a:defRPr>
            </a:lvl1pPr>
          </a:lstStyle>
          <a:p>
            <a:r>
              <a:rPr lang="en-US" noProof="0" dirty="0" err="1"/>
              <a:t>Vorname</a:t>
            </a:r>
            <a:r>
              <a:rPr lang="en-US" noProof="0" dirty="0"/>
              <a:t> </a:t>
            </a:r>
            <a:r>
              <a:rPr lang="en-US" noProof="0" dirty="0" err="1"/>
              <a:t>Nachname</a:t>
            </a:r>
            <a:endParaRPr lang="en-US" noProof="0" dirty="0"/>
          </a:p>
        </p:txBody>
      </p:sp>
      <p:sp>
        <p:nvSpPr>
          <p:cNvPr id="6" name="Foliennummernplatzhalter 3"/>
          <p:cNvSpPr>
            <a:spLocks noGrp="1"/>
          </p:cNvSpPr>
          <p:nvPr>
            <p:ph type="sldNum" sz="quarter" idx="17"/>
          </p:nvPr>
        </p:nvSpPr>
        <p:spPr>
          <a:xfrm>
            <a:off x="8429625" y="6492875"/>
            <a:ext cx="714375" cy="365125"/>
          </a:xfrm>
        </p:spPr>
        <p:txBody>
          <a:bodyPr/>
          <a:lstStyle/>
          <a:p>
            <a:pPr>
              <a:defRPr/>
            </a:pPr>
            <a:fld id="{3BDF2DEC-0A65-46F1-BDAE-A6FA32CB332B}" type="slidenum">
              <a:rPr lang="en-US" noProof="0" smtClean="0"/>
              <a:pPr>
                <a:defRPr/>
              </a:pPr>
              <a:t>‹#›</a:t>
            </a:fld>
            <a:r>
              <a:rPr lang="en-US" noProof="0" dirty="0"/>
              <a:t> </a:t>
            </a:r>
          </a:p>
        </p:txBody>
      </p:sp>
      <p:sp>
        <p:nvSpPr>
          <p:cNvPr id="7" name="Rechteck 6"/>
          <p:cNvSpPr/>
          <p:nvPr userDrawn="1"/>
        </p:nvSpPr>
        <p:spPr>
          <a:xfrm>
            <a:off x="283162" y="1501513"/>
            <a:ext cx="8177270" cy="1403604"/>
          </a:xfrm>
          <a:prstGeom prst="rect">
            <a:avLst/>
          </a:prstGeom>
          <a:solidFill>
            <a:srgbClr val="52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pic>
        <p:nvPicPr>
          <p:cNvPr id="5" name="Picture 17" descr="JPG_RGB_HMS.jpg                                                00011DF9AgentBrain2                    C26A54E0:"/>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300193" y="229337"/>
            <a:ext cx="2160240" cy="866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AutoShape 6"/>
          <p:cNvSpPr>
            <a:spLocks noGrp="1" noChangeArrowheads="1"/>
          </p:cNvSpPr>
          <p:nvPr>
            <p:ph type="ctrTitle"/>
          </p:nvPr>
        </p:nvSpPr>
        <p:spPr>
          <a:xfrm>
            <a:off x="2555776" y="1501514"/>
            <a:ext cx="5904656" cy="1403604"/>
          </a:xfrm>
          <a:noFill/>
          <a:ln w="9525">
            <a:noFill/>
            <a:round/>
            <a:headEnd/>
            <a:tailEnd/>
          </a:ln>
        </p:spPr>
        <p:txBody>
          <a:bodyPr/>
          <a:lstStyle>
            <a:lvl1pPr algn="l" rtl="0" eaLnBrk="0" fontAlgn="base" hangingPunct="0">
              <a:lnSpc>
                <a:spcPct val="90000"/>
              </a:lnSpc>
              <a:spcBef>
                <a:spcPct val="0"/>
              </a:spcBef>
              <a:spcAft>
                <a:spcPct val="0"/>
              </a:spcAft>
              <a:defRPr lang="de-DE" sz="3200" b="1" baseline="0" dirty="0">
                <a:solidFill>
                  <a:schemeClr val="bg1"/>
                </a:solidFill>
                <a:latin typeface="+mj-lt"/>
                <a:ea typeface="+mj-ea"/>
                <a:cs typeface="+mj-cs"/>
              </a:defRPr>
            </a:lvl1pPr>
          </a:lstStyle>
          <a:p>
            <a:r>
              <a:rPr lang="en-US" noProof="0" dirty="0" err="1"/>
              <a:t>Titelmasterformat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pic>
        <p:nvPicPr>
          <p:cNvPr id="1026" name="Picture 2" descr="https://swift.xingassets.com/v1/AUTH_profiles/xing-profile-production/thumbnail1x1_sCjXNvwj_hxNQjXZpBkWZfgS5M95VemKwEbhehuxf9c?temp_url_sig=d896031017ad126f3a9dc15e8452cf2f8c383c2e&amp;temp_url_expires=1400599859"/>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11560" y="2530945"/>
            <a:ext cx="1521718" cy="152171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cxnSp>
        <p:nvCxnSpPr>
          <p:cNvPr id="18" name="Gerade Verbindung 17"/>
          <p:cNvCxnSpPr/>
          <p:nvPr userDrawn="1"/>
        </p:nvCxnSpPr>
        <p:spPr>
          <a:xfrm flipH="1">
            <a:off x="2411760" y="5955086"/>
            <a:ext cx="6036780" cy="0"/>
          </a:xfrm>
          <a:prstGeom prst="line">
            <a:avLst/>
          </a:prstGeom>
          <a:ln>
            <a:solidFill>
              <a:srgbClr val="52748D"/>
            </a:solidFill>
          </a:ln>
        </p:spPr>
        <p:style>
          <a:lnRef idx="1">
            <a:schemeClr val="accent1"/>
          </a:lnRef>
          <a:fillRef idx="0">
            <a:schemeClr val="accent1"/>
          </a:fillRef>
          <a:effectRef idx="0">
            <a:schemeClr val="accent1"/>
          </a:effectRef>
          <a:fontRef idx="minor">
            <a:schemeClr val="tx1"/>
          </a:fontRef>
        </p:style>
      </p:cxnSp>
      <p:sp>
        <p:nvSpPr>
          <p:cNvPr id="8" name="Rechteck 7"/>
          <p:cNvSpPr/>
          <p:nvPr userDrawn="1"/>
        </p:nvSpPr>
        <p:spPr>
          <a:xfrm>
            <a:off x="2969060" y="5311851"/>
            <a:ext cx="648072" cy="648072"/>
          </a:xfrm>
          <a:prstGeom prst="rect">
            <a:avLst/>
          </a:prstGeom>
          <a:solidFill>
            <a:srgbClr val="AA27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Rechteck 8"/>
          <p:cNvSpPr/>
          <p:nvPr userDrawn="1"/>
        </p:nvSpPr>
        <p:spPr>
          <a:xfrm>
            <a:off x="3887416" y="5311851"/>
            <a:ext cx="648072" cy="648072"/>
          </a:xfrm>
          <a:prstGeom prst="rect">
            <a:avLst/>
          </a:prstGeom>
          <a:solidFill>
            <a:srgbClr val="278C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Rechteck 9"/>
          <p:cNvSpPr/>
          <p:nvPr userDrawn="1"/>
        </p:nvSpPr>
        <p:spPr>
          <a:xfrm>
            <a:off x="4805772" y="5311851"/>
            <a:ext cx="648072" cy="648072"/>
          </a:xfrm>
          <a:prstGeom prst="rect">
            <a:avLst/>
          </a:prstGeom>
          <a:solidFill>
            <a:srgbClr val="52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3" name="Rechteck 12"/>
          <p:cNvSpPr/>
          <p:nvPr userDrawn="1"/>
        </p:nvSpPr>
        <p:spPr>
          <a:xfrm>
            <a:off x="5724128" y="5311851"/>
            <a:ext cx="648072" cy="648072"/>
          </a:xfrm>
          <a:prstGeom prst="rect">
            <a:avLst/>
          </a:prstGeom>
          <a:solidFill>
            <a:srgbClr val="7476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Textplatzhalter 16"/>
          <p:cNvSpPr>
            <a:spLocks noGrp="1"/>
          </p:cNvSpPr>
          <p:nvPr>
            <p:ph type="body" sz="quarter" idx="19" hasCustomPrompt="1"/>
          </p:nvPr>
        </p:nvSpPr>
        <p:spPr>
          <a:xfrm>
            <a:off x="3473450" y="3789363"/>
            <a:ext cx="5011738" cy="503237"/>
          </a:xfrm>
        </p:spPr>
        <p:txBody>
          <a:bodyPr lIns="0"/>
          <a:lstStyle>
            <a:lvl1pPr marL="0" indent="0">
              <a:buNone/>
              <a:defRPr sz="2000">
                <a:solidFill>
                  <a:srgbClr val="52748D"/>
                </a:solidFill>
              </a:defRPr>
            </a:lvl1pPr>
          </a:lstStyle>
          <a:p>
            <a:pPr lvl="0"/>
            <a:r>
              <a:rPr lang="en-US" noProof="0" dirty="0" err="1"/>
              <a:t>Titel</a:t>
            </a:r>
            <a:endParaRPr lang="en-US" noProof="0" dirty="0"/>
          </a:p>
        </p:txBody>
      </p:sp>
      <p:sp>
        <p:nvSpPr>
          <p:cNvPr id="22" name="Textfeld 21"/>
          <p:cNvSpPr txBox="1"/>
          <p:nvPr userDrawn="1"/>
        </p:nvSpPr>
        <p:spPr>
          <a:xfrm>
            <a:off x="611560" y="4785432"/>
            <a:ext cx="2155270" cy="129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lvl1pPr marL="0" indent="0" eaLnBrk="0" hangingPunct="0">
              <a:spcBef>
                <a:spcPct val="20000"/>
              </a:spcBef>
              <a:buClr>
                <a:srgbClr val="52748D"/>
              </a:buClr>
              <a:buFont typeface="Wingdings" panose="05000000000000000000" pitchFamily="2" charset="2"/>
              <a:buNone/>
              <a:defRPr sz="1200">
                <a:latin typeface="+mn-lt"/>
                <a:cs typeface="+mn-cs"/>
              </a:defRPr>
            </a:lvl1pPr>
            <a:lvl2pPr marL="534988" indent="-268288" eaLnBrk="0" hangingPunct="0">
              <a:spcBef>
                <a:spcPct val="20000"/>
              </a:spcBef>
              <a:buClr>
                <a:srgbClr val="52748D"/>
              </a:buClr>
              <a:buFont typeface="Wingdings" panose="05000000000000000000" pitchFamily="2" charset="2"/>
              <a:buChar char="§"/>
              <a:defRPr sz="2400">
                <a:latin typeface="+mn-lt"/>
                <a:cs typeface="+mn-cs"/>
              </a:defRPr>
            </a:lvl2pPr>
            <a:lvl3pPr marL="715963" indent="-180975" eaLnBrk="0" hangingPunct="0">
              <a:spcBef>
                <a:spcPct val="20000"/>
              </a:spcBef>
              <a:buClr>
                <a:srgbClr val="52748D"/>
              </a:buClr>
              <a:buFont typeface="Arial" charset="0"/>
              <a:buChar char="•"/>
              <a:defRPr sz="2200">
                <a:latin typeface="+mn-lt"/>
                <a:cs typeface="+mn-cs"/>
              </a:defRPr>
            </a:lvl3pPr>
            <a:lvl4pPr marL="896938" indent="-180975" eaLnBrk="0" hangingPunct="0">
              <a:spcBef>
                <a:spcPct val="20000"/>
              </a:spcBef>
              <a:buClr>
                <a:srgbClr val="52748D"/>
              </a:buClr>
              <a:buFont typeface="Arial" panose="020B0604020202020204" pitchFamily="34" charset="0"/>
              <a:buChar char="•"/>
              <a:defRPr sz="2000">
                <a:latin typeface="+mn-lt"/>
                <a:cs typeface="+mn-cs"/>
              </a:defRPr>
            </a:lvl4pPr>
            <a:lvl5pPr marL="1077913" indent="-180975" eaLnBrk="0" hangingPunct="0">
              <a:spcBef>
                <a:spcPct val="20000"/>
              </a:spcBef>
              <a:buClr>
                <a:srgbClr val="52748D"/>
              </a:buClr>
              <a:buSzPct val="70000"/>
              <a:buFont typeface="Wingdings" panose="05000000000000000000" pitchFamily="2" charset="2"/>
              <a:buChar char="§"/>
              <a:defRPr sz="2000">
                <a:latin typeface="+mn-lt"/>
                <a:cs typeface="+mn-cs"/>
              </a:defRPr>
            </a:lvl5pPr>
            <a:lvl6pPr marL="2514600" indent="-228600">
              <a:spcBef>
                <a:spcPct val="20000"/>
              </a:spcBef>
              <a:buFont typeface="Arial" pitchFamily="34" charset="0"/>
              <a:buChar char="•"/>
              <a:defRPr sz="2000">
                <a:latin typeface="+mn-lt"/>
                <a:cs typeface="+mn-cs"/>
              </a:defRPr>
            </a:lvl6pPr>
            <a:lvl7pPr marL="2971800" indent="-228600">
              <a:spcBef>
                <a:spcPct val="20000"/>
              </a:spcBef>
              <a:buFont typeface="Arial" pitchFamily="34" charset="0"/>
              <a:buChar char="•"/>
              <a:defRPr sz="2000">
                <a:latin typeface="+mn-lt"/>
                <a:cs typeface="+mn-cs"/>
              </a:defRPr>
            </a:lvl7pPr>
            <a:lvl8pPr marL="3429000" indent="-228600">
              <a:spcBef>
                <a:spcPct val="20000"/>
              </a:spcBef>
              <a:buFont typeface="Arial" pitchFamily="34" charset="0"/>
              <a:buChar char="•"/>
              <a:defRPr sz="2000">
                <a:latin typeface="+mn-lt"/>
                <a:cs typeface="+mn-cs"/>
              </a:defRPr>
            </a:lvl8pPr>
            <a:lvl9pPr marL="3886200" indent="-228600">
              <a:spcBef>
                <a:spcPct val="20000"/>
              </a:spcBef>
              <a:buFont typeface="Arial" pitchFamily="34" charset="0"/>
              <a:buChar char="•"/>
              <a:defRPr sz="2000">
                <a:latin typeface="+mn-lt"/>
                <a:cs typeface="+mn-cs"/>
              </a:defRPr>
            </a:lvl9pPr>
          </a:lstStyle>
          <a:p>
            <a:pPr lvl="0"/>
            <a:r>
              <a:rPr lang="en-US" noProof="0" dirty="0">
                <a:solidFill>
                  <a:srgbClr val="52748D"/>
                </a:solidFill>
              </a:rPr>
              <a:t>HMS Analytical Software GmbH</a:t>
            </a:r>
          </a:p>
          <a:p>
            <a:pPr lvl="0"/>
            <a:r>
              <a:rPr lang="en-US" noProof="0" dirty="0">
                <a:solidFill>
                  <a:srgbClr val="52748D"/>
                </a:solidFill>
              </a:rPr>
              <a:t>Rohrbacher Str. 26</a:t>
            </a:r>
            <a:br>
              <a:rPr lang="en-US" noProof="0" dirty="0">
                <a:solidFill>
                  <a:srgbClr val="52748D"/>
                </a:solidFill>
              </a:rPr>
            </a:br>
            <a:r>
              <a:rPr lang="en-US" noProof="0" dirty="0">
                <a:solidFill>
                  <a:srgbClr val="52748D"/>
                </a:solidFill>
              </a:rPr>
              <a:t>69115 Heidelberg</a:t>
            </a:r>
          </a:p>
          <a:p>
            <a:pPr lvl="0"/>
            <a:r>
              <a:rPr lang="en-US" noProof="0" dirty="0">
                <a:solidFill>
                  <a:srgbClr val="52748D"/>
                </a:solidFill>
              </a:rPr>
              <a:t>www.analytical-software.de </a:t>
            </a:r>
            <a:br>
              <a:rPr lang="en-US" noProof="0" dirty="0">
                <a:solidFill>
                  <a:srgbClr val="52748D"/>
                </a:solidFill>
              </a:rPr>
            </a:br>
            <a:r>
              <a:rPr lang="en-US" noProof="0" dirty="0">
                <a:solidFill>
                  <a:srgbClr val="52748D"/>
                </a:solidFill>
              </a:rPr>
              <a:t>info@analytical-software.de </a:t>
            </a:r>
            <a:br>
              <a:rPr lang="en-US" noProof="0" dirty="0">
                <a:solidFill>
                  <a:srgbClr val="52748D"/>
                </a:solidFill>
              </a:rPr>
            </a:br>
            <a:r>
              <a:rPr lang="en-US" noProof="0" dirty="0">
                <a:solidFill>
                  <a:srgbClr val="52748D"/>
                </a:solidFill>
              </a:rPr>
              <a:t>+49-6221-6051-0</a:t>
            </a:r>
          </a:p>
        </p:txBody>
      </p:sp>
      <p:sp>
        <p:nvSpPr>
          <p:cNvPr id="23" name="Rechteck 22"/>
          <p:cNvSpPr/>
          <p:nvPr userDrawn="1"/>
        </p:nvSpPr>
        <p:spPr>
          <a:xfrm>
            <a:off x="283162" y="6341258"/>
            <a:ext cx="3009934" cy="4001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pic>
        <p:nvPicPr>
          <p:cNvPr id="2" name="Picture 2" descr="C:\Users\oesterer\Pictures\Logos\XING_300dpi.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551616" y="6330960"/>
            <a:ext cx="564000" cy="338400"/>
          </a:xfrm>
          <a:prstGeom prst="rect">
            <a:avLst/>
          </a:prstGeom>
          <a:noFill/>
          <a:extLst>
            <a:ext uri="{909E8E84-426E-40DD-AFC4-6F175D3DCCD1}">
              <a14:hiddenFill xmlns:a14="http://schemas.microsoft.com/office/drawing/2010/main">
                <a:solidFill>
                  <a:srgbClr val="FFFFFF"/>
                </a:solidFill>
              </a14:hiddenFill>
            </a:ext>
          </a:extLst>
        </p:spPr>
      </p:pic>
      <p:sp>
        <p:nvSpPr>
          <p:cNvPr id="14" name="Textfeld 13"/>
          <p:cNvSpPr txBox="1"/>
          <p:nvPr userDrawn="1"/>
        </p:nvSpPr>
        <p:spPr>
          <a:xfrm flipH="1">
            <a:off x="1115616" y="6394319"/>
            <a:ext cx="4824536" cy="246221"/>
          </a:xfrm>
          <a:prstGeom prst="rect">
            <a:avLst/>
          </a:prstGeom>
          <a:noFill/>
        </p:spPr>
        <p:txBody>
          <a:bodyPr wrap="square" rtlCol="0">
            <a:spAutoFit/>
          </a:bodyPr>
          <a:lstStyle/>
          <a:p>
            <a:r>
              <a:rPr lang="en-US" sz="1000" noProof="0" dirty="0">
                <a:solidFill>
                  <a:srgbClr val="52748D"/>
                </a:solidFill>
                <a:latin typeface="+mn-lt"/>
              </a:rPr>
              <a:t>HMS auf XING: </a:t>
            </a:r>
            <a:r>
              <a:rPr lang="en-US" sz="1000" noProof="0" dirty="0">
                <a:solidFill>
                  <a:srgbClr val="278CC2"/>
                </a:solidFill>
                <a:latin typeface="+mn-lt"/>
                <a:hlinkClick r:id="rId5"/>
              </a:rPr>
              <a:t>https://www.xing.com/company/hmsanalyticalsoftwaregmbh</a:t>
            </a:r>
            <a:r>
              <a:rPr lang="en-US" sz="1000" noProof="0" dirty="0">
                <a:solidFill>
                  <a:srgbClr val="278CC2"/>
                </a:solidFill>
                <a:latin typeface="+mn-lt"/>
              </a:rPr>
              <a:t> </a:t>
            </a:r>
          </a:p>
        </p:txBody>
      </p:sp>
      <p:sp>
        <p:nvSpPr>
          <p:cNvPr id="25" name="Textplatzhalter 16"/>
          <p:cNvSpPr>
            <a:spLocks noGrp="1"/>
          </p:cNvSpPr>
          <p:nvPr>
            <p:ph type="body" sz="quarter" idx="20" hasCustomPrompt="1"/>
          </p:nvPr>
        </p:nvSpPr>
        <p:spPr>
          <a:xfrm>
            <a:off x="3473450" y="4293096"/>
            <a:ext cx="5011738" cy="503237"/>
          </a:xfrm>
        </p:spPr>
        <p:txBody>
          <a:bodyPr lIns="0"/>
          <a:lstStyle>
            <a:lvl1pPr marL="0" indent="0">
              <a:buNone/>
              <a:defRPr sz="1400">
                <a:solidFill>
                  <a:srgbClr val="52748D"/>
                </a:solidFill>
              </a:defRPr>
            </a:lvl1pPr>
          </a:lstStyle>
          <a:p>
            <a:pPr lvl="0"/>
            <a:r>
              <a:rPr lang="en-US" noProof="0" dirty="0"/>
              <a:t>E-Mail: @</a:t>
            </a:r>
          </a:p>
          <a:p>
            <a:pPr lvl="0"/>
            <a:r>
              <a:rPr lang="en-US" noProof="0" dirty="0" err="1"/>
              <a:t>Festnetz</a:t>
            </a:r>
            <a:r>
              <a:rPr lang="en-US" noProof="0" dirty="0"/>
              <a:t>: +49-6051-1xx</a:t>
            </a:r>
          </a:p>
        </p:txBody>
      </p:sp>
    </p:spTree>
    <p:extLst>
      <p:ext uri="{BB962C8B-B14F-4D97-AF65-F5344CB8AC3E}">
        <p14:creationId xmlns:p14="http://schemas.microsoft.com/office/powerpoint/2010/main" val="127069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39" descr="schwung.jpg                                                    00011F7FAgentBrain2                    C26A54E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77063" y="5751513"/>
            <a:ext cx="2166937" cy="1106487"/>
          </a:xfrm>
          <a:prstGeom prst="rect">
            <a:avLst/>
          </a:prstGeom>
          <a:solidFill>
            <a:schemeClr val="accent2"/>
          </a:solidFill>
          <a:ln>
            <a:noFill/>
          </a:ln>
          <a:extLst/>
        </p:spPr>
      </p:pic>
      <p:sp>
        <p:nvSpPr>
          <p:cNvPr id="1027" name="Titelplatzhalter 1"/>
          <p:cNvSpPr>
            <a:spLocks noGrp="1"/>
          </p:cNvSpPr>
          <p:nvPr>
            <p:ph type="title"/>
          </p:nvPr>
        </p:nvSpPr>
        <p:spPr bwMode="auto">
          <a:xfrm>
            <a:off x="609599" y="142875"/>
            <a:ext cx="6748463"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0" tIns="45720" rIns="91440" bIns="45720" numCol="1" anchor="ctr" anchorCtr="0" compatLnSpc="1">
            <a:prstTxWarp prst="textNoShape">
              <a:avLst/>
            </a:prstTxWarp>
          </a:bodyPr>
          <a:lstStyle/>
          <a:p>
            <a:pPr lvl="0"/>
            <a:endParaRPr lang="de-DE" dirty="0"/>
          </a:p>
        </p:txBody>
      </p:sp>
      <p:sp>
        <p:nvSpPr>
          <p:cNvPr id="1028" name="Textplatzhalter 2"/>
          <p:cNvSpPr>
            <a:spLocks noGrp="1"/>
          </p:cNvSpPr>
          <p:nvPr>
            <p:ph type="body" idx="1"/>
          </p:nvPr>
        </p:nvSpPr>
        <p:spPr bwMode="auto">
          <a:xfrm>
            <a:off x="609599" y="1772815"/>
            <a:ext cx="8213726" cy="4353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p:cNvSpPr>
            <a:spLocks noGrp="1"/>
          </p:cNvSpPr>
          <p:nvPr>
            <p:ph type="sldNum" sz="quarter" idx="4"/>
          </p:nvPr>
        </p:nvSpPr>
        <p:spPr>
          <a:xfrm>
            <a:off x="8429625" y="6492875"/>
            <a:ext cx="714375" cy="365125"/>
          </a:xfrm>
          <a:prstGeom prst="rect">
            <a:avLst/>
          </a:prstGeom>
        </p:spPr>
        <p:txBody>
          <a:bodyPr vert="horz" lIns="91440" tIns="45720" rIns="91440" bIns="45720" rtlCol="0" anchor="ctr"/>
          <a:lstStyle>
            <a:lvl1pPr algn="r" fontAlgn="auto">
              <a:spcBef>
                <a:spcPts val="0"/>
              </a:spcBef>
              <a:spcAft>
                <a:spcPts val="0"/>
              </a:spcAft>
              <a:defRPr sz="1600" b="1">
                <a:solidFill>
                  <a:schemeClr val="bg1"/>
                </a:solidFill>
                <a:latin typeface="Arial" pitchFamily="34" charset="0"/>
                <a:cs typeface="Arial" pitchFamily="34" charset="0"/>
              </a:defRPr>
            </a:lvl1pPr>
          </a:lstStyle>
          <a:p>
            <a:pPr>
              <a:defRPr/>
            </a:pPr>
            <a:fld id="{C54B5FF3-F917-4192-8AA5-1E249EBB58E1}" type="slidenum">
              <a:rPr lang="de-DE"/>
              <a:pPr>
                <a:defRPr/>
              </a:pPr>
              <a:t>‹#›</a:t>
            </a:fld>
            <a:endParaRPr lang="de-DE" dirty="0"/>
          </a:p>
        </p:txBody>
      </p:sp>
      <p:pic>
        <p:nvPicPr>
          <p:cNvPr id="1030" name="Picture 38" descr="JPG_RGB_HMS.jpg                                                00011DF9AgentBrain2                    C26A54E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31088" y="185738"/>
            <a:ext cx="1524000"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9"/>
          <p:cNvSpPr txBox="1">
            <a:spLocks noChangeArrowheads="1"/>
          </p:cNvSpPr>
          <p:nvPr/>
        </p:nvSpPr>
        <p:spPr>
          <a:xfrm>
            <a:off x="609599" y="6357938"/>
            <a:ext cx="5906616" cy="500062"/>
          </a:xfrm>
          <a:prstGeom prst="rect">
            <a:avLst/>
          </a:prstGeom>
        </p:spPr>
        <p:txBody>
          <a:bodyPr lIns="0"/>
          <a:lstStyle>
            <a:lvl1pPr>
              <a:defRPr sz="1600">
                <a:solidFill>
                  <a:srgbClr val="747678"/>
                </a:solidFill>
              </a:defRPr>
            </a:lvl1pPr>
          </a:lstStyle>
          <a:p>
            <a:pPr fontAlgn="auto">
              <a:spcBef>
                <a:spcPts val="0"/>
              </a:spcBef>
              <a:spcAft>
                <a:spcPts val="0"/>
              </a:spcAft>
              <a:defRPr/>
            </a:pPr>
            <a:r>
              <a:rPr lang="de-DE" sz="1200" dirty="0">
                <a:solidFill>
                  <a:srgbClr val="4D4D4D"/>
                </a:solidFill>
                <a:latin typeface="+mn-lt"/>
                <a:cs typeface="Arial" pitchFamily="34" charset="0"/>
              </a:rPr>
              <a:t>©HMS Analytical Software GmbH 2019</a:t>
            </a:r>
          </a:p>
        </p:txBody>
      </p:sp>
      <p:sp>
        <p:nvSpPr>
          <p:cNvPr id="10" name="Rechteck 9"/>
          <p:cNvSpPr/>
          <p:nvPr userDrawn="1"/>
        </p:nvSpPr>
        <p:spPr>
          <a:xfrm>
            <a:off x="610122" y="1124744"/>
            <a:ext cx="5546054" cy="648072"/>
          </a:xfrm>
          <a:prstGeom prst="rect">
            <a:avLst/>
          </a:prstGeom>
          <a:solidFill>
            <a:srgbClr val="AA27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400" dirty="0"/>
          </a:p>
        </p:txBody>
      </p:sp>
      <p:sp>
        <p:nvSpPr>
          <p:cNvPr id="11" name="Rechteck 10"/>
          <p:cNvSpPr/>
          <p:nvPr userDrawn="1"/>
        </p:nvSpPr>
        <p:spPr>
          <a:xfrm>
            <a:off x="6408712" y="1124744"/>
            <a:ext cx="648072" cy="648072"/>
          </a:xfrm>
          <a:prstGeom prst="rect">
            <a:avLst/>
          </a:prstGeom>
          <a:solidFill>
            <a:srgbClr val="527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2" name="Rechteck 11"/>
          <p:cNvSpPr/>
          <p:nvPr userDrawn="1"/>
        </p:nvSpPr>
        <p:spPr>
          <a:xfrm>
            <a:off x="7362923" y="1124744"/>
            <a:ext cx="648072" cy="648072"/>
          </a:xfrm>
          <a:prstGeom prst="rect">
            <a:avLst/>
          </a:prstGeom>
          <a:solidFill>
            <a:srgbClr val="7476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3" name="Rechteck 12"/>
          <p:cNvSpPr/>
          <p:nvPr userDrawn="1"/>
        </p:nvSpPr>
        <p:spPr>
          <a:xfrm>
            <a:off x="8317135" y="1124744"/>
            <a:ext cx="648072" cy="648072"/>
          </a:xfrm>
          <a:prstGeom prst="rect">
            <a:avLst/>
          </a:prstGeom>
          <a:solidFill>
            <a:srgbClr val="278CC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Tree>
  </p:cSld>
  <p:clrMap bg1="lt1" tx1="dk1" bg2="lt2" tx2="dk2" accent1="accent1" accent2="accent2" accent3="accent3" accent4="accent4" accent5="accent5" accent6="accent6" hlink="hlink" folHlink="folHlink"/>
  <p:sldLayoutIdLst>
    <p:sldLayoutId id="2147486155" r:id="rId1"/>
    <p:sldLayoutId id="2147486156" r:id="rId2"/>
    <p:sldLayoutId id="2147486157" r:id="rId3"/>
    <p:sldLayoutId id="2147486158" r:id="rId4"/>
  </p:sldLayoutIdLst>
  <p:hf hdr="0" ftr="0" dt="0"/>
  <p:txStyles>
    <p:titleStyle>
      <a:lvl1pPr algn="l" rtl="0" eaLnBrk="1" fontAlgn="base" hangingPunct="1">
        <a:lnSpc>
          <a:spcPct val="90000"/>
        </a:lnSpc>
        <a:spcBef>
          <a:spcPct val="0"/>
        </a:spcBef>
        <a:spcAft>
          <a:spcPct val="0"/>
        </a:spcAft>
        <a:defRPr lang="de-DE" sz="3200" b="1" kern="1200" dirty="0">
          <a:solidFill>
            <a:schemeClr val="tx1"/>
          </a:solidFill>
          <a:latin typeface="+mj-lt"/>
          <a:ea typeface="+mj-ea"/>
          <a:cs typeface="+mj-cs"/>
        </a:defRPr>
      </a:lvl1pPr>
      <a:lvl2pPr algn="l" rtl="0" eaLnBrk="1" fontAlgn="base" hangingPunct="1">
        <a:lnSpc>
          <a:spcPct val="90000"/>
        </a:lnSpc>
        <a:spcBef>
          <a:spcPct val="0"/>
        </a:spcBef>
        <a:spcAft>
          <a:spcPct val="0"/>
        </a:spcAft>
        <a:defRPr sz="3200" b="1">
          <a:solidFill>
            <a:schemeClr val="tx1"/>
          </a:solidFill>
          <a:latin typeface="Calibri" pitchFamily="34" charset="0"/>
        </a:defRPr>
      </a:lvl2pPr>
      <a:lvl3pPr algn="l" rtl="0" eaLnBrk="1" fontAlgn="base" hangingPunct="1">
        <a:lnSpc>
          <a:spcPct val="90000"/>
        </a:lnSpc>
        <a:spcBef>
          <a:spcPct val="0"/>
        </a:spcBef>
        <a:spcAft>
          <a:spcPct val="0"/>
        </a:spcAft>
        <a:defRPr sz="3200" b="1">
          <a:solidFill>
            <a:schemeClr val="tx1"/>
          </a:solidFill>
          <a:latin typeface="Calibri" pitchFamily="34" charset="0"/>
        </a:defRPr>
      </a:lvl3pPr>
      <a:lvl4pPr algn="l" rtl="0" eaLnBrk="1" fontAlgn="base" hangingPunct="1">
        <a:lnSpc>
          <a:spcPct val="90000"/>
        </a:lnSpc>
        <a:spcBef>
          <a:spcPct val="0"/>
        </a:spcBef>
        <a:spcAft>
          <a:spcPct val="0"/>
        </a:spcAft>
        <a:defRPr sz="3200" b="1">
          <a:solidFill>
            <a:schemeClr val="tx1"/>
          </a:solidFill>
          <a:latin typeface="Calibri" pitchFamily="34" charset="0"/>
        </a:defRPr>
      </a:lvl4pPr>
      <a:lvl5pPr algn="l" rtl="0" eaLnBrk="1" fontAlgn="base" hangingPunct="1">
        <a:lnSpc>
          <a:spcPct val="90000"/>
        </a:lnSpc>
        <a:spcBef>
          <a:spcPct val="0"/>
        </a:spcBef>
        <a:spcAft>
          <a:spcPct val="0"/>
        </a:spcAft>
        <a:defRPr sz="3200" b="1">
          <a:solidFill>
            <a:schemeClr val="tx1"/>
          </a:solidFill>
          <a:latin typeface="Calibri" pitchFamily="34" charset="0"/>
        </a:defRPr>
      </a:lvl5pPr>
      <a:lvl6pPr marL="457200" algn="l" rtl="0" eaLnBrk="1" fontAlgn="base" hangingPunct="1">
        <a:lnSpc>
          <a:spcPct val="90000"/>
        </a:lnSpc>
        <a:spcBef>
          <a:spcPct val="0"/>
        </a:spcBef>
        <a:spcAft>
          <a:spcPct val="0"/>
        </a:spcAft>
        <a:defRPr sz="3200" b="1">
          <a:solidFill>
            <a:srgbClr val="777777"/>
          </a:solidFill>
          <a:latin typeface="Calibri" pitchFamily="34" charset="0"/>
        </a:defRPr>
      </a:lvl6pPr>
      <a:lvl7pPr marL="914400" algn="l" rtl="0" eaLnBrk="1" fontAlgn="base" hangingPunct="1">
        <a:lnSpc>
          <a:spcPct val="90000"/>
        </a:lnSpc>
        <a:spcBef>
          <a:spcPct val="0"/>
        </a:spcBef>
        <a:spcAft>
          <a:spcPct val="0"/>
        </a:spcAft>
        <a:defRPr sz="3200" b="1">
          <a:solidFill>
            <a:srgbClr val="777777"/>
          </a:solidFill>
          <a:latin typeface="Calibri" pitchFamily="34" charset="0"/>
        </a:defRPr>
      </a:lvl7pPr>
      <a:lvl8pPr marL="1371600" algn="l" rtl="0" eaLnBrk="1" fontAlgn="base" hangingPunct="1">
        <a:lnSpc>
          <a:spcPct val="90000"/>
        </a:lnSpc>
        <a:spcBef>
          <a:spcPct val="0"/>
        </a:spcBef>
        <a:spcAft>
          <a:spcPct val="0"/>
        </a:spcAft>
        <a:defRPr sz="3200" b="1">
          <a:solidFill>
            <a:srgbClr val="777777"/>
          </a:solidFill>
          <a:latin typeface="Calibri" pitchFamily="34" charset="0"/>
        </a:defRPr>
      </a:lvl8pPr>
      <a:lvl9pPr marL="1828800" algn="l" rtl="0" eaLnBrk="1" fontAlgn="base" hangingPunct="1">
        <a:lnSpc>
          <a:spcPct val="90000"/>
        </a:lnSpc>
        <a:spcBef>
          <a:spcPct val="0"/>
        </a:spcBef>
        <a:spcAft>
          <a:spcPct val="0"/>
        </a:spcAft>
        <a:defRPr sz="3200" b="1">
          <a:solidFill>
            <a:srgbClr val="777777"/>
          </a:solidFill>
          <a:latin typeface="Calibri" pitchFamily="34" charset="0"/>
        </a:defRPr>
      </a:lvl9pPr>
    </p:titleStyle>
    <p:bodyStyle>
      <a:lvl1pPr marL="266700" indent="-266700" algn="l" rtl="0" eaLnBrk="1" fontAlgn="base" hangingPunct="1">
        <a:spcBef>
          <a:spcPct val="20000"/>
        </a:spcBef>
        <a:spcAft>
          <a:spcPct val="0"/>
        </a:spcAft>
        <a:buClr>
          <a:srgbClr val="52748D"/>
        </a:buClr>
        <a:buFont typeface="Wingdings" panose="05000000000000000000" pitchFamily="2" charset="2"/>
        <a:buChar char="§"/>
        <a:defRPr sz="2800" kern="1200">
          <a:solidFill>
            <a:schemeClr val="tx1"/>
          </a:solidFill>
          <a:latin typeface="+mn-lt"/>
          <a:ea typeface="+mn-ea"/>
          <a:cs typeface="+mn-cs"/>
        </a:defRPr>
      </a:lvl1pPr>
      <a:lvl2pPr marL="534988" indent="-268288" algn="l" rtl="0" eaLnBrk="1" fontAlgn="base" hangingPunct="1">
        <a:spcBef>
          <a:spcPct val="20000"/>
        </a:spcBef>
        <a:spcAft>
          <a:spcPct val="0"/>
        </a:spcAft>
        <a:buClr>
          <a:srgbClr val="52748D"/>
        </a:buClr>
        <a:buFont typeface="Wingdings" panose="05000000000000000000" pitchFamily="2" charset="2"/>
        <a:buChar char="§"/>
        <a:defRPr sz="2400" kern="1200">
          <a:solidFill>
            <a:schemeClr val="tx1"/>
          </a:solidFill>
          <a:latin typeface="+mn-lt"/>
          <a:ea typeface="+mn-ea"/>
          <a:cs typeface="+mn-cs"/>
        </a:defRPr>
      </a:lvl2pPr>
      <a:lvl3pPr marL="715963" indent="-180975" algn="l" rtl="0" eaLnBrk="1" fontAlgn="base" hangingPunct="1">
        <a:spcBef>
          <a:spcPct val="20000"/>
        </a:spcBef>
        <a:spcAft>
          <a:spcPct val="0"/>
        </a:spcAft>
        <a:buClr>
          <a:srgbClr val="52748D"/>
        </a:buClr>
        <a:buFont typeface="Arial" charset="0"/>
        <a:buChar char="•"/>
        <a:defRPr sz="2200" kern="1200">
          <a:solidFill>
            <a:schemeClr val="tx1"/>
          </a:solidFill>
          <a:latin typeface="+mn-lt"/>
          <a:ea typeface="+mn-ea"/>
          <a:cs typeface="+mn-cs"/>
        </a:defRPr>
      </a:lvl3pPr>
      <a:lvl4pPr marL="896938" indent="-180975" algn="l" rtl="0" eaLnBrk="1" fontAlgn="base" hangingPunct="1">
        <a:spcBef>
          <a:spcPct val="20000"/>
        </a:spcBef>
        <a:spcAft>
          <a:spcPct val="0"/>
        </a:spcAft>
        <a:buClr>
          <a:srgbClr val="52748D"/>
        </a:buClr>
        <a:buFont typeface="Arial" panose="020B0604020202020204" pitchFamily="34" charset="0"/>
        <a:buChar char="•"/>
        <a:defRPr sz="2000" kern="1200">
          <a:solidFill>
            <a:schemeClr val="tx1"/>
          </a:solidFill>
          <a:latin typeface="+mn-lt"/>
          <a:ea typeface="+mn-ea"/>
          <a:cs typeface="+mn-cs"/>
        </a:defRPr>
      </a:lvl4pPr>
      <a:lvl5pPr marL="1077913" indent="-180975" algn="l" rtl="0" eaLnBrk="1" fontAlgn="base" hangingPunct="1">
        <a:spcBef>
          <a:spcPct val="20000"/>
        </a:spcBef>
        <a:spcAft>
          <a:spcPct val="0"/>
        </a:spcAft>
        <a:buClr>
          <a:srgbClr val="52748D"/>
        </a:buClr>
        <a:buSzPct val="7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wp-008-best-practices-for-documenting-dataset-metadata-define-xml-versus-reviewers-guide-15nov2018-19877.doc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Hasan.kantarci@analytical-software.de"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iki.cdisc.or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s://www.phuse.eu/white-papers" TargetMode="External"/><Relationship Id="rId3" Type="http://schemas.openxmlformats.org/officeDocument/2006/relationships/hyperlink" Target="https://www.phuse.eu/phuse-working-groups" TargetMode="External"/><Relationship Id="rId7" Type="http://schemas.openxmlformats.org/officeDocument/2006/relationships/hyperlink" Target="https://www.phuse.eu/phuse-reference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www.phuse.eu/cs-deliverables-under-review" TargetMode="External"/><Relationship Id="rId5" Type="http://schemas.openxmlformats.org/officeDocument/2006/relationships/hyperlink" Target="https://www.phuse.eu/css-deliverables" TargetMode="Externa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hyperlink" Target="https://www.phuse.eu/documents/working-groups/deliverables/phuse-define-xml-20-completion-guidelines-v10-draft-for-public-review-19881.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p:txBody>
          <a:bodyPr/>
          <a:lstStyle/>
          <a:p>
            <a:pPr algn="ctr"/>
            <a:r>
              <a:rPr lang="en-GB" sz="2400" dirty="0"/>
              <a:t>German CDISC User Network Meeting </a:t>
            </a:r>
          </a:p>
          <a:p>
            <a:pPr algn="ctr"/>
            <a:r>
              <a:rPr lang="en-GB" sz="2400" dirty="0" err="1"/>
              <a:t>Parexel</a:t>
            </a:r>
            <a:r>
              <a:rPr lang="en-GB" sz="2400" dirty="0"/>
              <a:t> International GmbH, Berlin</a:t>
            </a:r>
          </a:p>
          <a:p>
            <a:pPr algn="ctr"/>
            <a:r>
              <a:rPr lang="en-GB" sz="2400" dirty="0"/>
              <a:t>06-Mar-2019</a:t>
            </a:r>
          </a:p>
        </p:txBody>
      </p:sp>
      <p:sp>
        <p:nvSpPr>
          <p:cNvPr id="3" name="Titel 2"/>
          <p:cNvSpPr>
            <a:spLocks noGrp="1"/>
          </p:cNvSpPr>
          <p:nvPr>
            <p:ph type="ctrTitle"/>
          </p:nvPr>
        </p:nvSpPr>
        <p:spPr/>
        <p:txBody>
          <a:bodyPr/>
          <a:lstStyle/>
          <a:p>
            <a:r>
              <a:rPr lang="de-DE" dirty="0"/>
              <a:t>CDISC related </a:t>
            </a:r>
            <a:r>
              <a:rPr lang="de-DE" dirty="0" err="1"/>
              <a:t>PhUSE</a:t>
            </a:r>
            <a:r>
              <a:rPr lang="de-DE" dirty="0"/>
              <a:t> Working Groups Deliverables</a:t>
            </a:r>
            <a:endParaRPr lang="en-US" noProof="0" dirty="0"/>
          </a:p>
        </p:txBody>
      </p:sp>
      <p:sp>
        <p:nvSpPr>
          <p:cNvPr id="4" name="Textplatzhalter 3"/>
          <p:cNvSpPr>
            <a:spLocks noGrp="1"/>
          </p:cNvSpPr>
          <p:nvPr>
            <p:ph type="body" sz="quarter" idx="18"/>
          </p:nvPr>
        </p:nvSpPr>
        <p:spPr>
          <a:xfrm flipH="1">
            <a:off x="283162" y="4725144"/>
            <a:ext cx="2272614" cy="1224136"/>
          </a:xfrm>
        </p:spPr>
        <p:txBody>
          <a:bodyPr/>
          <a:lstStyle/>
          <a:p>
            <a:r>
              <a:rPr lang="en-US" sz="1200" b="1" noProof="0" dirty="0"/>
              <a:t>Hasan Kantarci</a:t>
            </a:r>
          </a:p>
          <a:p>
            <a:r>
              <a:rPr lang="en-US" sz="1200" b="1" dirty="0"/>
              <a:t>HMS Analytical Software GmbH</a:t>
            </a:r>
          </a:p>
          <a:p>
            <a:r>
              <a:rPr lang="en-US" sz="1200" b="1" dirty="0"/>
              <a:t>Otto-</a:t>
            </a:r>
            <a:r>
              <a:rPr lang="en-US" sz="1200" b="1" dirty="0" err="1"/>
              <a:t>Volger</a:t>
            </a:r>
            <a:r>
              <a:rPr lang="en-US" sz="1200" b="1" dirty="0"/>
              <a:t>-</a:t>
            </a:r>
            <a:r>
              <a:rPr lang="en-US" sz="1200" b="1" dirty="0" err="1"/>
              <a:t>Straße</a:t>
            </a:r>
            <a:r>
              <a:rPr lang="en-US" sz="1200" b="1" dirty="0"/>
              <a:t> 3c </a:t>
            </a:r>
          </a:p>
          <a:p>
            <a:r>
              <a:rPr lang="en-US" sz="1200" b="1" dirty="0"/>
              <a:t>65843 </a:t>
            </a:r>
            <a:r>
              <a:rPr lang="en-US" sz="1200" b="1" dirty="0" err="1"/>
              <a:t>Sulzbach</a:t>
            </a:r>
            <a:endParaRPr lang="en-US" sz="1200" b="1" dirty="0"/>
          </a:p>
          <a:p>
            <a:endParaRPr lang="en-US" noProof="0" dirty="0"/>
          </a:p>
        </p:txBody>
      </p:sp>
    </p:spTree>
    <p:extLst>
      <p:ext uri="{BB962C8B-B14F-4D97-AF65-F5344CB8AC3E}">
        <p14:creationId xmlns:p14="http://schemas.microsoft.com/office/powerpoint/2010/main" val="15498892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CDISC </a:t>
            </a:r>
            <a:r>
              <a:rPr lang="de-DE" dirty="0" err="1"/>
              <a:t>related</a:t>
            </a:r>
            <a:r>
              <a:rPr lang="de-DE" dirty="0"/>
              <a:t> </a:t>
            </a:r>
            <a:r>
              <a:rPr lang="de-DE" dirty="0" err="1"/>
              <a:t>PhUSE</a:t>
            </a:r>
            <a:r>
              <a:rPr lang="de-DE" dirty="0"/>
              <a:t> Working Groups </a:t>
            </a:r>
            <a:r>
              <a:rPr lang="de-DE" dirty="0" err="1"/>
              <a:t>Deliverables</a:t>
            </a:r>
            <a:endParaRPr lang="en-US" noProof="0" dirty="0"/>
          </a:p>
        </p:txBody>
      </p:sp>
      <p:sp>
        <p:nvSpPr>
          <p:cNvPr id="3" name="Textplatzhalter 2"/>
          <p:cNvSpPr>
            <a:spLocks noGrp="1"/>
          </p:cNvSpPr>
          <p:nvPr>
            <p:ph type="body" sz="quarter" idx="15"/>
          </p:nvPr>
        </p:nvSpPr>
        <p:spPr>
          <a:xfrm>
            <a:off x="1146546" y="3311998"/>
            <a:ext cx="8213478" cy="4554114"/>
          </a:xfrm>
        </p:spPr>
        <p:txBody>
          <a:bodyPr>
            <a:normAutofit/>
          </a:bodyPr>
          <a:lstStyle/>
          <a:p>
            <a:pPr marL="0" indent="0">
              <a:buNone/>
            </a:pPr>
            <a:endParaRPr lang="de-DE" dirty="0"/>
          </a:p>
          <a:p>
            <a:endParaRPr lang="en-US" noProof="0" dirty="0"/>
          </a:p>
        </p:txBody>
      </p:sp>
      <p:sp>
        <p:nvSpPr>
          <p:cNvPr id="4" name="Foliennummernplatzhalter 3"/>
          <p:cNvSpPr>
            <a:spLocks noGrp="1"/>
          </p:cNvSpPr>
          <p:nvPr>
            <p:ph type="sldNum" sz="quarter" idx="17"/>
          </p:nvPr>
        </p:nvSpPr>
        <p:spPr/>
        <p:txBody>
          <a:bodyPr/>
          <a:lstStyle/>
          <a:p>
            <a:pPr>
              <a:defRPr/>
            </a:pPr>
            <a:fld id="{3BDF2DEC-0A65-46F1-BDAE-A6FA32CB332B}" type="slidenum">
              <a:rPr lang="en-US" noProof="0" smtClean="0"/>
              <a:pPr>
                <a:defRPr/>
              </a:pPr>
              <a:t>10</a:t>
            </a:fld>
            <a:endParaRPr lang="en-US" noProof="0" dirty="0"/>
          </a:p>
        </p:txBody>
      </p:sp>
      <p:sp>
        <p:nvSpPr>
          <p:cNvPr id="5" name="Textplatzhalter 4"/>
          <p:cNvSpPr>
            <a:spLocks noGrp="1"/>
          </p:cNvSpPr>
          <p:nvPr>
            <p:ph type="body" sz="quarter" idx="18"/>
          </p:nvPr>
        </p:nvSpPr>
        <p:spPr/>
        <p:txBody>
          <a:bodyPr/>
          <a:lstStyle/>
          <a:p>
            <a:r>
              <a:rPr lang="de-DE" dirty="0" err="1"/>
              <a:t>Define</a:t>
            </a:r>
            <a:r>
              <a:rPr lang="de-DE" dirty="0"/>
              <a:t>-XML </a:t>
            </a:r>
            <a:r>
              <a:rPr lang="de-DE" dirty="0" err="1"/>
              <a:t>Completion</a:t>
            </a:r>
            <a:r>
              <a:rPr lang="de-DE" dirty="0"/>
              <a:t> Guidelines</a:t>
            </a:r>
          </a:p>
        </p:txBody>
      </p:sp>
      <p:pic>
        <p:nvPicPr>
          <p:cNvPr id="1031" name="Grafik 5">
            <a:extLst>
              <a:ext uri="{FF2B5EF4-FFF2-40B4-BE49-F238E27FC236}">
                <a16:creationId xmlns:a16="http://schemas.microsoft.com/office/drawing/2014/main" id="{DD123818-B9C0-45CE-BED9-8D456A10FB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3538" y="1941984"/>
            <a:ext cx="2800350" cy="257175"/>
          </a:xfrm>
          <a:prstGeom prst="rect">
            <a:avLst/>
          </a:prstGeom>
          <a:noFill/>
          <a:extLst>
            <a:ext uri="{909E8E84-426E-40DD-AFC4-6F175D3DCCD1}">
              <a14:hiddenFill xmlns:a14="http://schemas.microsoft.com/office/drawing/2010/main">
                <a:solidFill>
                  <a:srgbClr val="FFFFFF"/>
                </a:solidFill>
              </a14:hiddenFill>
            </a:ext>
          </a:extLst>
        </p:spPr>
      </p:pic>
      <p:pic>
        <p:nvPicPr>
          <p:cNvPr id="1030" name="Grafik 6">
            <a:extLst>
              <a:ext uri="{FF2B5EF4-FFF2-40B4-BE49-F238E27FC236}">
                <a16:creationId xmlns:a16="http://schemas.microsoft.com/office/drawing/2014/main" id="{24FA4E64-A872-4839-A4C5-63497F1F87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583" y="2220441"/>
            <a:ext cx="7078781" cy="387285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33498A65-6362-4F85-A51E-A475BE0CCA2B}"/>
              </a:ext>
            </a:extLst>
          </p:cNvPr>
          <p:cNvSpPr>
            <a:spLocks noChangeArrowheads="1"/>
          </p:cNvSpPr>
          <p:nvPr/>
        </p:nvSpPr>
        <p:spPr bwMode="auto">
          <a:xfrm>
            <a:off x="539552" y="148478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0" name="Rectangle 9">
            <a:extLst>
              <a:ext uri="{FF2B5EF4-FFF2-40B4-BE49-F238E27FC236}">
                <a16:creationId xmlns:a16="http://schemas.microsoft.com/office/drawing/2014/main" id="{5C8F68C1-A3C9-4B7F-B74D-1DAEE13D8FA5}"/>
              </a:ext>
            </a:extLst>
          </p:cNvPr>
          <p:cNvSpPr>
            <a:spLocks noChangeArrowheads="1"/>
          </p:cNvSpPr>
          <p:nvPr/>
        </p:nvSpPr>
        <p:spPr bwMode="auto">
          <a:xfrm>
            <a:off x="539552" y="2199159"/>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1" name="Rectangle 10">
            <a:extLst>
              <a:ext uri="{FF2B5EF4-FFF2-40B4-BE49-F238E27FC236}">
                <a16:creationId xmlns:a16="http://schemas.microsoft.com/office/drawing/2014/main" id="{318D4292-F1E7-4673-B34D-7C86CFE13BE1}"/>
              </a:ext>
            </a:extLst>
          </p:cNvPr>
          <p:cNvSpPr>
            <a:spLocks noChangeArrowheads="1"/>
          </p:cNvSpPr>
          <p:nvPr/>
        </p:nvSpPr>
        <p:spPr bwMode="auto">
          <a:xfrm>
            <a:off x="539552" y="535193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Tree>
    <p:extLst>
      <p:ext uri="{BB962C8B-B14F-4D97-AF65-F5344CB8AC3E}">
        <p14:creationId xmlns:p14="http://schemas.microsoft.com/office/powerpoint/2010/main" val="1852070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CDISC </a:t>
            </a:r>
            <a:r>
              <a:rPr lang="de-DE" dirty="0" err="1"/>
              <a:t>related</a:t>
            </a:r>
            <a:r>
              <a:rPr lang="de-DE" dirty="0"/>
              <a:t> </a:t>
            </a:r>
            <a:r>
              <a:rPr lang="de-DE" dirty="0" err="1"/>
              <a:t>PhUSE</a:t>
            </a:r>
            <a:r>
              <a:rPr lang="de-DE" dirty="0"/>
              <a:t> Working Groups </a:t>
            </a:r>
            <a:r>
              <a:rPr lang="de-DE" dirty="0" err="1"/>
              <a:t>Deliverables</a:t>
            </a:r>
            <a:endParaRPr lang="en-US" noProof="0" dirty="0"/>
          </a:p>
        </p:txBody>
      </p:sp>
      <p:sp>
        <p:nvSpPr>
          <p:cNvPr id="3" name="Textplatzhalter 2"/>
          <p:cNvSpPr>
            <a:spLocks noGrp="1"/>
          </p:cNvSpPr>
          <p:nvPr>
            <p:ph type="body" sz="quarter" idx="15"/>
          </p:nvPr>
        </p:nvSpPr>
        <p:spPr>
          <a:xfrm>
            <a:off x="606994" y="1827214"/>
            <a:ext cx="8213478" cy="4554114"/>
          </a:xfrm>
        </p:spPr>
        <p:txBody>
          <a:bodyPr>
            <a:normAutofit/>
          </a:bodyPr>
          <a:lstStyle/>
          <a:p>
            <a:pPr marL="0" indent="0">
              <a:buNone/>
            </a:pPr>
            <a:r>
              <a:rPr lang="en-US" sz="2400" dirty="0"/>
              <a:t>New </a:t>
            </a:r>
            <a:r>
              <a:rPr lang="en-US" sz="2400" dirty="0" err="1"/>
              <a:t>cSDRG</a:t>
            </a:r>
            <a:r>
              <a:rPr lang="en-US" sz="2400" dirty="0"/>
              <a:t> package (final):</a:t>
            </a:r>
            <a:endParaRPr lang="de-DE" sz="2400" dirty="0"/>
          </a:p>
          <a:p>
            <a:pPr marL="0" indent="0">
              <a:buNone/>
            </a:pPr>
            <a:endParaRPr lang="de-DE" dirty="0"/>
          </a:p>
          <a:p>
            <a:endParaRPr lang="en-US" noProof="0" dirty="0"/>
          </a:p>
        </p:txBody>
      </p:sp>
      <p:sp>
        <p:nvSpPr>
          <p:cNvPr id="4" name="Foliennummernplatzhalter 3"/>
          <p:cNvSpPr>
            <a:spLocks noGrp="1"/>
          </p:cNvSpPr>
          <p:nvPr>
            <p:ph type="sldNum" sz="quarter" idx="17"/>
          </p:nvPr>
        </p:nvSpPr>
        <p:spPr/>
        <p:txBody>
          <a:bodyPr/>
          <a:lstStyle/>
          <a:p>
            <a:pPr>
              <a:defRPr/>
            </a:pPr>
            <a:fld id="{3BDF2DEC-0A65-46F1-BDAE-A6FA32CB332B}" type="slidenum">
              <a:rPr lang="en-US" noProof="0" smtClean="0"/>
              <a:pPr>
                <a:defRPr/>
              </a:pPr>
              <a:t>11</a:t>
            </a:fld>
            <a:endParaRPr lang="en-US" noProof="0" dirty="0"/>
          </a:p>
        </p:txBody>
      </p:sp>
      <p:sp>
        <p:nvSpPr>
          <p:cNvPr id="5" name="Textplatzhalter 4"/>
          <p:cNvSpPr>
            <a:spLocks noGrp="1"/>
          </p:cNvSpPr>
          <p:nvPr>
            <p:ph type="body" sz="quarter" idx="18"/>
          </p:nvPr>
        </p:nvSpPr>
        <p:spPr/>
        <p:txBody>
          <a:bodyPr/>
          <a:lstStyle/>
          <a:p>
            <a:r>
              <a:rPr lang="de-DE" dirty="0"/>
              <a:t>Further </a:t>
            </a:r>
            <a:r>
              <a:rPr lang="de-DE" dirty="0" err="1"/>
              <a:t>new</a:t>
            </a:r>
            <a:r>
              <a:rPr lang="de-DE" dirty="0"/>
              <a:t> </a:t>
            </a:r>
            <a:r>
              <a:rPr lang="de-DE" dirty="0" err="1"/>
              <a:t>deliverables</a:t>
            </a:r>
            <a:endParaRPr lang="de-DE" dirty="0"/>
          </a:p>
        </p:txBody>
      </p:sp>
      <p:pic>
        <p:nvPicPr>
          <p:cNvPr id="6" name="Grafik 5">
            <a:extLst>
              <a:ext uri="{FF2B5EF4-FFF2-40B4-BE49-F238E27FC236}">
                <a16:creationId xmlns:a16="http://schemas.microsoft.com/office/drawing/2014/main" id="{718B6004-F2DB-40CC-B7BD-8DEB1D8DBC10}"/>
              </a:ext>
            </a:extLst>
          </p:cNvPr>
          <p:cNvPicPr/>
          <p:nvPr/>
        </p:nvPicPr>
        <p:blipFill>
          <a:blip r:embed="rId3"/>
          <a:stretch>
            <a:fillRect/>
          </a:stretch>
        </p:blipFill>
        <p:spPr>
          <a:xfrm>
            <a:off x="539552" y="2351757"/>
            <a:ext cx="7344816" cy="4029571"/>
          </a:xfrm>
          <a:prstGeom prst="rect">
            <a:avLst/>
          </a:prstGeom>
        </p:spPr>
      </p:pic>
    </p:spTree>
    <p:extLst>
      <p:ext uri="{BB962C8B-B14F-4D97-AF65-F5344CB8AC3E}">
        <p14:creationId xmlns:p14="http://schemas.microsoft.com/office/powerpoint/2010/main" val="799861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CDISC </a:t>
            </a:r>
            <a:r>
              <a:rPr lang="de-DE" dirty="0" err="1"/>
              <a:t>related</a:t>
            </a:r>
            <a:r>
              <a:rPr lang="de-DE" dirty="0"/>
              <a:t> </a:t>
            </a:r>
            <a:r>
              <a:rPr lang="de-DE" dirty="0" err="1"/>
              <a:t>PhUSE</a:t>
            </a:r>
            <a:r>
              <a:rPr lang="de-DE" dirty="0"/>
              <a:t> Working Groups </a:t>
            </a:r>
            <a:r>
              <a:rPr lang="de-DE" dirty="0" err="1"/>
              <a:t>Deliverables</a:t>
            </a:r>
            <a:endParaRPr lang="en-US" noProof="0" dirty="0"/>
          </a:p>
        </p:txBody>
      </p:sp>
      <p:sp>
        <p:nvSpPr>
          <p:cNvPr id="3" name="Textplatzhalter 2"/>
          <p:cNvSpPr>
            <a:spLocks noGrp="1"/>
          </p:cNvSpPr>
          <p:nvPr>
            <p:ph type="body" sz="quarter" idx="15"/>
          </p:nvPr>
        </p:nvSpPr>
        <p:spPr>
          <a:xfrm>
            <a:off x="606994" y="1827214"/>
            <a:ext cx="8213478" cy="4554114"/>
          </a:xfrm>
        </p:spPr>
        <p:txBody>
          <a:bodyPr>
            <a:normAutofit/>
          </a:bodyPr>
          <a:lstStyle/>
          <a:p>
            <a:r>
              <a:rPr lang="en-US" dirty="0"/>
              <a:t>New ADRG package (draft for review):</a:t>
            </a:r>
            <a:endParaRPr lang="de-DE" dirty="0"/>
          </a:p>
          <a:p>
            <a:pPr marL="0" indent="0">
              <a:buNone/>
            </a:pPr>
            <a:endParaRPr lang="de-DE" dirty="0"/>
          </a:p>
          <a:p>
            <a:endParaRPr lang="en-US" noProof="0" dirty="0"/>
          </a:p>
        </p:txBody>
      </p:sp>
      <p:sp>
        <p:nvSpPr>
          <p:cNvPr id="4" name="Foliennummernplatzhalter 3"/>
          <p:cNvSpPr>
            <a:spLocks noGrp="1"/>
          </p:cNvSpPr>
          <p:nvPr>
            <p:ph type="sldNum" sz="quarter" idx="17"/>
          </p:nvPr>
        </p:nvSpPr>
        <p:spPr/>
        <p:txBody>
          <a:bodyPr/>
          <a:lstStyle/>
          <a:p>
            <a:pPr>
              <a:defRPr/>
            </a:pPr>
            <a:fld id="{3BDF2DEC-0A65-46F1-BDAE-A6FA32CB332B}" type="slidenum">
              <a:rPr lang="en-US" noProof="0" smtClean="0"/>
              <a:pPr>
                <a:defRPr/>
              </a:pPr>
              <a:t>12</a:t>
            </a:fld>
            <a:endParaRPr lang="en-US" noProof="0" dirty="0"/>
          </a:p>
        </p:txBody>
      </p:sp>
      <p:sp>
        <p:nvSpPr>
          <p:cNvPr id="5" name="Textplatzhalter 4"/>
          <p:cNvSpPr>
            <a:spLocks noGrp="1"/>
          </p:cNvSpPr>
          <p:nvPr>
            <p:ph type="body" sz="quarter" idx="18"/>
          </p:nvPr>
        </p:nvSpPr>
        <p:spPr/>
        <p:txBody>
          <a:bodyPr/>
          <a:lstStyle/>
          <a:p>
            <a:r>
              <a:rPr lang="de-DE" dirty="0"/>
              <a:t>Further </a:t>
            </a:r>
            <a:r>
              <a:rPr lang="de-DE" dirty="0" err="1"/>
              <a:t>new</a:t>
            </a:r>
            <a:r>
              <a:rPr lang="de-DE" dirty="0"/>
              <a:t> </a:t>
            </a:r>
            <a:r>
              <a:rPr lang="de-DE" dirty="0" err="1"/>
              <a:t>deliverables</a:t>
            </a:r>
            <a:endParaRPr lang="de-DE" dirty="0"/>
          </a:p>
        </p:txBody>
      </p:sp>
      <p:pic>
        <p:nvPicPr>
          <p:cNvPr id="7" name="Grafik 6">
            <a:extLst>
              <a:ext uri="{FF2B5EF4-FFF2-40B4-BE49-F238E27FC236}">
                <a16:creationId xmlns:a16="http://schemas.microsoft.com/office/drawing/2014/main" id="{D33E97E3-0A60-4087-BB35-9D88B257B0F8}"/>
              </a:ext>
            </a:extLst>
          </p:cNvPr>
          <p:cNvPicPr/>
          <p:nvPr/>
        </p:nvPicPr>
        <p:blipFill>
          <a:blip r:embed="rId3"/>
          <a:stretch>
            <a:fillRect/>
          </a:stretch>
        </p:blipFill>
        <p:spPr>
          <a:xfrm>
            <a:off x="3203848" y="2381349"/>
            <a:ext cx="4176464" cy="4216003"/>
          </a:xfrm>
          <a:prstGeom prst="rect">
            <a:avLst/>
          </a:prstGeom>
        </p:spPr>
      </p:pic>
    </p:spTree>
    <p:extLst>
      <p:ext uri="{BB962C8B-B14F-4D97-AF65-F5344CB8AC3E}">
        <p14:creationId xmlns:p14="http://schemas.microsoft.com/office/powerpoint/2010/main" val="33814357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CDISC </a:t>
            </a:r>
            <a:r>
              <a:rPr lang="de-DE" dirty="0" err="1"/>
              <a:t>related</a:t>
            </a:r>
            <a:r>
              <a:rPr lang="de-DE" dirty="0"/>
              <a:t> </a:t>
            </a:r>
            <a:r>
              <a:rPr lang="de-DE" dirty="0" err="1"/>
              <a:t>PhUSE</a:t>
            </a:r>
            <a:r>
              <a:rPr lang="de-DE" dirty="0"/>
              <a:t> Working Groups </a:t>
            </a:r>
            <a:r>
              <a:rPr lang="de-DE" dirty="0" err="1"/>
              <a:t>Deliverables</a:t>
            </a:r>
            <a:endParaRPr lang="en-US" noProof="0" dirty="0"/>
          </a:p>
        </p:txBody>
      </p:sp>
      <p:sp>
        <p:nvSpPr>
          <p:cNvPr id="3" name="Textplatzhalter 2"/>
          <p:cNvSpPr>
            <a:spLocks noGrp="1"/>
          </p:cNvSpPr>
          <p:nvPr>
            <p:ph type="body" sz="quarter" idx="15"/>
          </p:nvPr>
        </p:nvSpPr>
        <p:spPr>
          <a:xfrm>
            <a:off x="606994" y="1827214"/>
            <a:ext cx="8213478" cy="4554114"/>
          </a:xfrm>
        </p:spPr>
        <p:txBody>
          <a:bodyPr>
            <a:normAutofit fontScale="92500"/>
          </a:bodyPr>
          <a:lstStyle/>
          <a:p>
            <a:r>
              <a:rPr lang="de-DE" sz="2400" dirty="0" err="1"/>
              <a:t>Focused</a:t>
            </a:r>
            <a:r>
              <a:rPr lang="de-DE" sz="2400" dirty="0"/>
              <a:t> on </a:t>
            </a:r>
          </a:p>
          <a:p>
            <a:pPr lvl="1"/>
            <a:r>
              <a:rPr lang="de-DE" sz="2000" dirty="0" err="1"/>
              <a:t>study</a:t>
            </a:r>
            <a:r>
              <a:rPr lang="de-DE" sz="2000" dirty="0"/>
              <a:t>-level define.xml </a:t>
            </a:r>
            <a:r>
              <a:rPr lang="de-DE" sz="2000" dirty="0" err="1"/>
              <a:t>files</a:t>
            </a:r>
            <a:endParaRPr lang="de-DE" sz="2000" dirty="0"/>
          </a:p>
          <a:p>
            <a:pPr lvl="1"/>
            <a:r>
              <a:rPr lang="de-DE" sz="2000" dirty="0"/>
              <a:t>Content: </a:t>
            </a:r>
            <a:r>
              <a:rPr lang="de-DE" sz="2000" dirty="0" err="1"/>
              <a:t>what</a:t>
            </a:r>
            <a:r>
              <a:rPr lang="de-DE" sz="2000" dirty="0"/>
              <a:t> </a:t>
            </a:r>
            <a:r>
              <a:rPr lang="de-DE" sz="2000" dirty="0" err="1"/>
              <a:t>to</a:t>
            </a:r>
            <a:r>
              <a:rPr lang="de-DE" sz="2000" dirty="0"/>
              <a:t> </a:t>
            </a:r>
            <a:r>
              <a:rPr lang="de-DE" sz="2000" dirty="0" err="1"/>
              <a:t>include</a:t>
            </a:r>
            <a:r>
              <a:rPr lang="de-DE" sz="2000" dirty="0"/>
              <a:t>, </a:t>
            </a:r>
            <a:r>
              <a:rPr lang="de-DE" sz="2000" dirty="0" err="1"/>
              <a:t>where</a:t>
            </a:r>
            <a:r>
              <a:rPr lang="de-DE" sz="2000" dirty="0"/>
              <a:t> </a:t>
            </a:r>
            <a:r>
              <a:rPr lang="de-DE" sz="2000" dirty="0" err="1"/>
              <a:t>to</a:t>
            </a:r>
            <a:r>
              <a:rPr lang="de-DE" sz="2000" dirty="0"/>
              <a:t> </a:t>
            </a:r>
            <a:r>
              <a:rPr lang="de-DE" sz="2000" dirty="0" err="1"/>
              <a:t>included</a:t>
            </a:r>
            <a:r>
              <a:rPr lang="de-DE" sz="2000" dirty="0"/>
              <a:t> (but not on </a:t>
            </a:r>
            <a:r>
              <a:rPr lang="de-DE" sz="2000" dirty="0" err="1"/>
              <a:t>technical</a:t>
            </a:r>
            <a:r>
              <a:rPr lang="de-DE" sz="2000" dirty="0"/>
              <a:t> </a:t>
            </a:r>
            <a:r>
              <a:rPr lang="de-DE" sz="2000" dirty="0" err="1"/>
              <a:t>aspects</a:t>
            </a:r>
            <a:r>
              <a:rPr lang="de-DE" sz="2000" dirty="0"/>
              <a:t> (e.g. XML </a:t>
            </a:r>
            <a:r>
              <a:rPr lang="de-DE" sz="2000" dirty="0" err="1"/>
              <a:t>syntax</a:t>
            </a:r>
            <a:r>
              <a:rPr lang="de-DE" sz="2000" dirty="0"/>
              <a:t>)</a:t>
            </a:r>
          </a:p>
          <a:p>
            <a:r>
              <a:rPr lang="de-DE" sz="2400" dirty="0" err="1"/>
              <a:t>Specifies</a:t>
            </a:r>
            <a:r>
              <a:rPr lang="de-DE" sz="2400" dirty="0"/>
              <a:t> </a:t>
            </a:r>
            <a:r>
              <a:rPr lang="de-DE" sz="2400" dirty="0" err="1"/>
              <a:t>whether</a:t>
            </a:r>
            <a:r>
              <a:rPr lang="de-DE" sz="2400" dirty="0"/>
              <a:t> </a:t>
            </a:r>
            <a:r>
              <a:rPr lang="de-DE" sz="2400" dirty="0" err="1"/>
              <a:t>info</a:t>
            </a:r>
            <a:r>
              <a:rPr lang="de-DE" sz="2400" dirty="0"/>
              <a:t> </a:t>
            </a:r>
            <a:r>
              <a:rPr lang="de-DE" sz="2400" dirty="0" err="1"/>
              <a:t>belongs</a:t>
            </a:r>
            <a:r>
              <a:rPr lang="de-DE" sz="2400" dirty="0"/>
              <a:t> </a:t>
            </a:r>
            <a:r>
              <a:rPr lang="de-DE" sz="2400" dirty="0" err="1"/>
              <a:t>to</a:t>
            </a:r>
            <a:r>
              <a:rPr lang="de-DE" sz="2400" dirty="0"/>
              <a:t> DRG, define.xml </a:t>
            </a:r>
            <a:r>
              <a:rPr lang="de-DE" sz="2400" dirty="0" err="1"/>
              <a:t>or</a:t>
            </a:r>
            <a:r>
              <a:rPr lang="de-DE" sz="2400" dirty="0"/>
              <a:t> in </a:t>
            </a:r>
            <a:r>
              <a:rPr lang="de-DE" sz="2400" dirty="0" err="1"/>
              <a:t>both</a:t>
            </a:r>
            <a:r>
              <a:rPr lang="de-DE" sz="2400" dirty="0"/>
              <a:t>.</a:t>
            </a:r>
          </a:p>
          <a:p>
            <a:r>
              <a:rPr lang="de-DE" sz="2400" dirty="0" err="1"/>
              <a:t>Provides</a:t>
            </a:r>
            <a:r>
              <a:rPr lang="de-DE" sz="2400" dirty="0"/>
              <a:t> </a:t>
            </a:r>
            <a:r>
              <a:rPr lang="de-DE" sz="2400" dirty="0" err="1"/>
              <a:t>examples</a:t>
            </a:r>
            <a:r>
              <a:rPr lang="de-DE" sz="2400" dirty="0"/>
              <a:t> </a:t>
            </a:r>
            <a:r>
              <a:rPr lang="de-DE" sz="2400" dirty="0" err="1"/>
              <a:t>how</a:t>
            </a:r>
            <a:r>
              <a:rPr lang="de-DE" sz="2400" dirty="0"/>
              <a:t> </a:t>
            </a:r>
            <a:r>
              <a:rPr lang="de-DE" sz="2400" dirty="0" err="1"/>
              <a:t>to</a:t>
            </a:r>
            <a:r>
              <a:rPr lang="de-DE" sz="2400" dirty="0"/>
              <a:t> </a:t>
            </a:r>
            <a:r>
              <a:rPr lang="de-DE" sz="2400" dirty="0" err="1"/>
              <a:t>complete</a:t>
            </a:r>
            <a:r>
              <a:rPr lang="de-DE" sz="2400" dirty="0"/>
              <a:t>.</a:t>
            </a:r>
          </a:p>
          <a:p>
            <a:r>
              <a:rPr lang="de-DE" sz="2400" dirty="0" err="1"/>
              <a:t>Provides</a:t>
            </a:r>
            <a:r>
              <a:rPr lang="de-DE" sz="2400" dirty="0"/>
              <a:t> </a:t>
            </a:r>
            <a:r>
              <a:rPr lang="de-DE" sz="2400" dirty="0" err="1"/>
              <a:t>guidance</a:t>
            </a:r>
            <a:r>
              <a:rPr lang="de-DE" sz="2400" dirty="0"/>
              <a:t> and </a:t>
            </a:r>
            <a:r>
              <a:rPr lang="de-DE" sz="2400" dirty="0" err="1"/>
              <a:t>examples</a:t>
            </a:r>
            <a:r>
              <a:rPr lang="de-DE" sz="2400" dirty="0"/>
              <a:t> </a:t>
            </a:r>
            <a:r>
              <a:rPr lang="de-DE" sz="2400" dirty="0" err="1"/>
              <a:t>where</a:t>
            </a:r>
            <a:r>
              <a:rPr lang="de-DE" sz="2400" dirty="0"/>
              <a:t> </a:t>
            </a:r>
            <a:r>
              <a:rPr lang="de-DE" sz="2400" dirty="0" err="1"/>
              <a:t>to</a:t>
            </a:r>
            <a:r>
              <a:rPr lang="de-DE" sz="2400" dirty="0"/>
              <a:t> </a:t>
            </a:r>
            <a:r>
              <a:rPr lang="de-DE" sz="2400" dirty="0" err="1"/>
              <a:t>document</a:t>
            </a:r>
            <a:r>
              <a:rPr lang="de-DE" sz="2400" dirty="0"/>
              <a:t> (define.xml, DRG </a:t>
            </a:r>
            <a:r>
              <a:rPr lang="de-DE" sz="2400" dirty="0" err="1"/>
              <a:t>or</a:t>
            </a:r>
            <a:r>
              <a:rPr lang="de-DE" sz="2400" dirty="0"/>
              <a:t> </a:t>
            </a:r>
            <a:r>
              <a:rPr lang="de-DE" sz="2400" dirty="0" err="1"/>
              <a:t>both</a:t>
            </a:r>
            <a:r>
              <a:rPr lang="de-DE" sz="2400" dirty="0"/>
              <a:t>) additional </a:t>
            </a:r>
            <a:r>
              <a:rPr lang="de-DE" sz="2400" dirty="0" err="1"/>
              <a:t>info</a:t>
            </a:r>
            <a:r>
              <a:rPr lang="de-DE" sz="2400" dirty="0"/>
              <a:t> </a:t>
            </a:r>
            <a:r>
              <a:rPr lang="de-DE" sz="2400" dirty="0" err="1"/>
              <a:t>useful</a:t>
            </a:r>
            <a:r>
              <a:rPr lang="de-DE" sz="2400" dirty="0"/>
              <a:t> </a:t>
            </a:r>
            <a:r>
              <a:rPr lang="de-DE" sz="2400" dirty="0" err="1"/>
              <a:t>to</a:t>
            </a:r>
            <a:r>
              <a:rPr lang="de-DE" sz="2400" dirty="0"/>
              <a:t> </a:t>
            </a:r>
            <a:r>
              <a:rPr lang="de-DE" sz="2400" dirty="0" err="1"/>
              <a:t>help</a:t>
            </a:r>
            <a:r>
              <a:rPr lang="de-DE" sz="2400" dirty="0"/>
              <a:t> </a:t>
            </a:r>
            <a:r>
              <a:rPr lang="de-DE" sz="2400" dirty="0" err="1"/>
              <a:t>to</a:t>
            </a:r>
            <a:r>
              <a:rPr lang="de-DE" sz="2400" dirty="0"/>
              <a:t> </a:t>
            </a:r>
            <a:r>
              <a:rPr lang="de-DE" sz="2400" dirty="0" err="1"/>
              <a:t>understand</a:t>
            </a:r>
            <a:r>
              <a:rPr lang="de-DE" sz="2400" dirty="0"/>
              <a:t> </a:t>
            </a:r>
            <a:r>
              <a:rPr lang="de-DE" sz="2400" dirty="0" err="1"/>
              <a:t>data</a:t>
            </a:r>
            <a:r>
              <a:rPr lang="de-DE" sz="2400" dirty="0"/>
              <a:t> </a:t>
            </a:r>
          </a:p>
          <a:p>
            <a:r>
              <a:rPr lang="de-DE" sz="2400" dirty="0" err="1"/>
              <a:t>Overview</a:t>
            </a:r>
            <a:r>
              <a:rPr lang="de-DE" sz="2400" dirty="0"/>
              <a:t> </a:t>
            </a:r>
            <a:r>
              <a:rPr lang="de-DE" sz="2400" dirty="0" err="1"/>
              <a:t>of</a:t>
            </a:r>
            <a:r>
              <a:rPr lang="de-DE" sz="2400" dirty="0"/>
              <a:t> DRG </a:t>
            </a:r>
            <a:r>
              <a:rPr lang="de-DE" sz="2400" dirty="0" err="1"/>
              <a:t>sections</a:t>
            </a:r>
            <a:r>
              <a:rPr lang="de-DE" sz="2400" dirty="0"/>
              <a:t> </a:t>
            </a:r>
            <a:r>
              <a:rPr lang="de-DE" sz="2400" dirty="0" err="1"/>
              <a:t>which</a:t>
            </a:r>
            <a:r>
              <a:rPr lang="de-DE" sz="2400" dirty="0"/>
              <a:t> </a:t>
            </a:r>
            <a:r>
              <a:rPr lang="de-DE" sz="2400" dirty="0" err="1"/>
              <a:t>can</a:t>
            </a:r>
            <a:r>
              <a:rPr lang="de-DE" sz="2400" dirty="0"/>
              <a:t> </a:t>
            </a:r>
            <a:r>
              <a:rPr lang="de-DE" sz="2400" dirty="0" err="1"/>
              <a:t>be</a:t>
            </a:r>
            <a:r>
              <a:rPr lang="de-DE" sz="2400" dirty="0"/>
              <a:t> </a:t>
            </a:r>
            <a:r>
              <a:rPr lang="de-DE" sz="2400" dirty="0" err="1"/>
              <a:t>used</a:t>
            </a:r>
            <a:r>
              <a:rPr lang="de-DE" sz="2400" dirty="0"/>
              <a:t> </a:t>
            </a:r>
            <a:r>
              <a:rPr lang="de-DE" sz="2400" dirty="0" err="1"/>
              <a:t>for</a:t>
            </a:r>
            <a:r>
              <a:rPr lang="de-DE" sz="2400" dirty="0"/>
              <a:t> </a:t>
            </a:r>
            <a:r>
              <a:rPr lang="de-DE" sz="2400" dirty="0" err="1"/>
              <a:t>info</a:t>
            </a:r>
            <a:r>
              <a:rPr lang="de-DE" sz="2400" dirty="0"/>
              <a:t> </a:t>
            </a:r>
            <a:r>
              <a:rPr lang="de-DE" sz="2400" dirty="0" err="1"/>
              <a:t>which</a:t>
            </a:r>
            <a:r>
              <a:rPr lang="de-DE" sz="2400" dirty="0"/>
              <a:t> </a:t>
            </a:r>
            <a:r>
              <a:rPr lang="de-DE" sz="2400" dirty="0" err="1"/>
              <a:t>does</a:t>
            </a:r>
            <a:r>
              <a:rPr lang="de-DE" sz="2400" dirty="0"/>
              <a:t> not fit </a:t>
            </a:r>
            <a:r>
              <a:rPr lang="de-DE" sz="2400" dirty="0" err="1"/>
              <a:t>into</a:t>
            </a:r>
            <a:r>
              <a:rPr lang="de-DE" sz="2400" dirty="0"/>
              <a:t> define.xml </a:t>
            </a:r>
            <a:r>
              <a:rPr lang="de-DE" sz="2400" dirty="0" err="1"/>
              <a:t>structure</a:t>
            </a:r>
            <a:r>
              <a:rPr lang="de-DE" sz="2400" dirty="0"/>
              <a:t>.</a:t>
            </a:r>
          </a:p>
          <a:p>
            <a:r>
              <a:rPr lang="de-DE" sz="2400" dirty="0"/>
              <a:t>A </a:t>
            </a:r>
            <a:r>
              <a:rPr lang="de-DE" sz="2400" dirty="0" err="1"/>
              <a:t>table</a:t>
            </a:r>
            <a:r>
              <a:rPr lang="de-DE" sz="2400" dirty="0"/>
              <a:t> </a:t>
            </a:r>
            <a:r>
              <a:rPr lang="de-DE" sz="2400" dirty="0" err="1"/>
              <a:t>shows</a:t>
            </a:r>
            <a:r>
              <a:rPr lang="de-DE" sz="2400" dirty="0"/>
              <a:t> </a:t>
            </a:r>
            <a:r>
              <a:rPr lang="de-DE" sz="2400" dirty="0" err="1"/>
              <a:t>how</a:t>
            </a:r>
            <a:r>
              <a:rPr lang="de-DE" sz="2400" dirty="0"/>
              <a:t> </a:t>
            </a:r>
            <a:r>
              <a:rPr lang="de-DE" sz="2400" dirty="0" err="1"/>
              <a:t>topics</a:t>
            </a:r>
            <a:r>
              <a:rPr lang="de-DE" sz="2400" dirty="0"/>
              <a:t> </a:t>
            </a:r>
            <a:r>
              <a:rPr lang="de-DE" sz="2400" dirty="0" err="1"/>
              <a:t>are</a:t>
            </a:r>
            <a:r>
              <a:rPr lang="de-DE" sz="2400" dirty="0"/>
              <a:t> </a:t>
            </a:r>
            <a:r>
              <a:rPr lang="de-DE" sz="2400" dirty="0" err="1"/>
              <a:t>distributed</a:t>
            </a:r>
            <a:r>
              <a:rPr lang="de-DE" sz="2400" dirty="0"/>
              <a:t> </a:t>
            </a:r>
            <a:r>
              <a:rPr lang="de-DE" sz="2400" dirty="0" err="1"/>
              <a:t>between</a:t>
            </a:r>
            <a:r>
              <a:rPr lang="de-DE" sz="2400" dirty="0"/>
              <a:t> </a:t>
            </a:r>
            <a:r>
              <a:rPr lang="de-DE" sz="2400" dirty="0" err="1"/>
              <a:t>Define</a:t>
            </a:r>
            <a:r>
              <a:rPr lang="de-DE" sz="2400" dirty="0"/>
              <a:t>-XML and </a:t>
            </a:r>
            <a:r>
              <a:rPr lang="de-DE" sz="2400" dirty="0" err="1"/>
              <a:t>reviewers</a:t>
            </a:r>
            <a:r>
              <a:rPr lang="de-DE" sz="2400" dirty="0"/>
              <a:t> </a:t>
            </a:r>
            <a:r>
              <a:rPr lang="de-DE" sz="2400" dirty="0" err="1"/>
              <a:t>guide</a:t>
            </a:r>
            <a:r>
              <a:rPr lang="de-DE" sz="2400" dirty="0"/>
              <a:t> </a:t>
            </a:r>
            <a:r>
              <a:rPr lang="de-DE" sz="2400" dirty="0" err="1"/>
              <a:t>with</a:t>
            </a:r>
            <a:r>
              <a:rPr lang="de-DE" sz="2400" dirty="0"/>
              <a:t> </a:t>
            </a:r>
            <a:r>
              <a:rPr lang="de-DE" sz="2400" dirty="0" err="1"/>
              <a:t>highlighting</a:t>
            </a:r>
            <a:r>
              <a:rPr lang="de-DE" sz="2400" dirty="0"/>
              <a:t> </a:t>
            </a:r>
            <a:r>
              <a:rPr lang="de-DE" sz="2400" dirty="0" err="1"/>
              <a:t>differerences</a:t>
            </a:r>
            <a:r>
              <a:rPr lang="de-DE" sz="2400" dirty="0"/>
              <a:t> and </a:t>
            </a:r>
            <a:r>
              <a:rPr lang="de-DE" sz="2400" dirty="0" err="1"/>
              <a:t>commonalities</a:t>
            </a:r>
            <a:endParaRPr lang="de-DE" sz="2400" dirty="0"/>
          </a:p>
          <a:p>
            <a:pPr lvl="1"/>
            <a:endParaRPr lang="de-DE" dirty="0"/>
          </a:p>
          <a:p>
            <a:pPr marL="0" indent="0">
              <a:buNone/>
            </a:pPr>
            <a:endParaRPr lang="de-DE" dirty="0"/>
          </a:p>
          <a:p>
            <a:endParaRPr lang="en-US" noProof="0" dirty="0"/>
          </a:p>
        </p:txBody>
      </p:sp>
      <p:sp>
        <p:nvSpPr>
          <p:cNvPr id="4" name="Foliennummernplatzhalter 3"/>
          <p:cNvSpPr>
            <a:spLocks noGrp="1"/>
          </p:cNvSpPr>
          <p:nvPr>
            <p:ph type="sldNum" sz="quarter" idx="17"/>
          </p:nvPr>
        </p:nvSpPr>
        <p:spPr/>
        <p:txBody>
          <a:bodyPr/>
          <a:lstStyle/>
          <a:p>
            <a:pPr>
              <a:defRPr/>
            </a:pPr>
            <a:fld id="{3BDF2DEC-0A65-46F1-BDAE-A6FA32CB332B}" type="slidenum">
              <a:rPr lang="en-US" noProof="0" smtClean="0"/>
              <a:pPr>
                <a:defRPr/>
              </a:pPr>
              <a:t>13</a:t>
            </a:fld>
            <a:endParaRPr lang="en-US" noProof="0" dirty="0"/>
          </a:p>
        </p:txBody>
      </p:sp>
      <p:sp>
        <p:nvSpPr>
          <p:cNvPr id="5" name="Textplatzhalter 4"/>
          <p:cNvSpPr>
            <a:spLocks noGrp="1"/>
          </p:cNvSpPr>
          <p:nvPr>
            <p:ph type="body" sz="quarter" idx="18"/>
          </p:nvPr>
        </p:nvSpPr>
        <p:spPr/>
        <p:txBody>
          <a:bodyPr/>
          <a:lstStyle/>
          <a:p>
            <a:r>
              <a:rPr lang="de-DE" dirty="0">
                <a:solidFill>
                  <a:srgbClr val="FFFFFF"/>
                </a:solidFill>
                <a:hlinkClick r:id="rId3" action="ppaction://hlinkfile">
                  <a:extLst>
                    <a:ext uri="{A12FA001-AC4F-418D-AE19-62706E023703}">
                      <ahyp:hlinkClr xmlns:ahyp="http://schemas.microsoft.com/office/drawing/2018/hyperlinkcolor" val="tx"/>
                    </a:ext>
                  </a:extLst>
                </a:hlinkClick>
              </a:rPr>
              <a:t>Best Practices </a:t>
            </a:r>
            <a:r>
              <a:rPr lang="de-DE" dirty="0" err="1">
                <a:solidFill>
                  <a:srgbClr val="FFFFFF"/>
                </a:solidFill>
                <a:hlinkClick r:id="rId3" action="ppaction://hlinkfile">
                  <a:extLst>
                    <a:ext uri="{A12FA001-AC4F-418D-AE19-62706E023703}">
                      <ahyp:hlinkClr xmlns:ahyp="http://schemas.microsoft.com/office/drawing/2018/hyperlinkcolor" val="tx"/>
                    </a:ext>
                  </a:extLst>
                </a:hlinkClick>
              </a:rPr>
              <a:t>for</a:t>
            </a:r>
            <a:r>
              <a:rPr lang="de-DE" dirty="0">
                <a:solidFill>
                  <a:srgbClr val="FFFFFF"/>
                </a:solidFill>
                <a:hlinkClick r:id="rId3" action="ppaction://hlinkfile">
                  <a:extLst>
                    <a:ext uri="{A12FA001-AC4F-418D-AE19-62706E023703}">
                      <ahyp:hlinkClr xmlns:ahyp="http://schemas.microsoft.com/office/drawing/2018/hyperlinkcolor" val="tx"/>
                    </a:ext>
                  </a:extLst>
                </a:hlinkClick>
              </a:rPr>
              <a:t> </a:t>
            </a:r>
            <a:r>
              <a:rPr lang="de-DE" dirty="0" err="1">
                <a:solidFill>
                  <a:srgbClr val="FFFFFF"/>
                </a:solidFill>
                <a:hlinkClick r:id="rId3" action="ppaction://hlinkfile">
                  <a:extLst>
                    <a:ext uri="{A12FA001-AC4F-418D-AE19-62706E023703}">
                      <ahyp:hlinkClr xmlns:ahyp="http://schemas.microsoft.com/office/drawing/2018/hyperlinkcolor" val="tx"/>
                    </a:ext>
                  </a:extLst>
                </a:hlinkClick>
              </a:rPr>
              <a:t>Documenting</a:t>
            </a:r>
            <a:r>
              <a:rPr lang="de-DE" dirty="0">
                <a:solidFill>
                  <a:srgbClr val="FFFFFF"/>
                </a:solidFill>
                <a:hlinkClick r:id="rId3" action="ppaction://hlinkfile">
                  <a:extLst>
                    <a:ext uri="{A12FA001-AC4F-418D-AE19-62706E023703}">
                      <ahyp:hlinkClr xmlns:ahyp="http://schemas.microsoft.com/office/drawing/2018/hyperlinkcolor" val="tx"/>
                    </a:ext>
                  </a:extLst>
                </a:hlinkClick>
              </a:rPr>
              <a:t> Data Set </a:t>
            </a:r>
            <a:r>
              <a:rPr lang="de-DE" dirty="0" err="1">
                <a:solidFill>
                  <a:srgbClr val="FFFFFF"/>
                </a:solidFill>
                <a:hlinkClick r:id="rId3" action="ppaction://hlinkfile">
                  <a:extLst>
                    <a:ext uri="{A12FA001-AC4F-418D-AE19-62706E023703}">
                      <ahyp:hlinkClr xmlns:ahyp="http://schemas.microsoft.com/office/drawing/2018/hyperlinkcolor" val="tx"/>
                    </a:ext>
                  </a:extLst>
                </a:hlinkClick>
              </a:rPr>
              <a:t>Metadata</a:t>
            </a:r>
            <a:r>
              <a:rPr lang="de-DE" dirty="0">
                <a:solidFill>
                  <a:srgbClr val="FFFFFF"/>
                </a:solidFill>
                <a:hlinkClick r:id="rId3" action="ppaction://hlinkfile">
                  <a:extLst>
                    <a:ext uri="{A12FA001-AC4F-418D-AE19-62706E023703}">
                      <ahyp:hlinkClr xmlns:ahyp="http://schemas.microsoft.com/office/drawing/2018/hyperlinkcolor" val="tx"/>
                    </a:ext>
                  </a:extLst>
                </a:hlinkClick>
              </a:rPr>
              <a:t> - </a:t>
            </a:r>
            <a:r>
              <a:rPr lang="de-DE" dirty="0" err="1">
                <a:solidFill>
                  <a:srgbClr val="FFFFFF"/>
                </a:solidFill>
                <a:hlinkClick r:id="rId3" action="ppaction://hlinkfile">
                  <a:extLst>
                    <a:ext uri="{A12FA001-AC4F-418D-AE19-62706E023703}">
                      <ahyp:hlinkClr xmlns:ahyp="http://schemas.microsoft.com/office/drawing/2018/hyperlinkcolor" val="tx"/>
                    </a:ext>
                  </a:extLst>
                </a:hlinkClick>
              </a:rPr>
              <a:t>Define</a:t>
            </a:r>
            <a:r>
              <a:rPr lang="de-DE" dirty="0">
                <a:solidFill>
                  <a:srgbClr val="FFFFFF"/>
                </a:solidFill>
                <a:hlinkClick r:id="rId3" action="ppaction://hlinkfile">
                  <a:extLst>
                    <a:ext uri="{A12FA001-AC4F-418D-AE19-62706E023703}">
                      <ahyp:hlinkClr xmlns:ahyp="http://schemas.microsoft.com/office/drawing/2018/hyperlinkcolor" val="tx"/>
                    </a:ext>
                  </a:extLst>
                </a:hlinkClick>
              </a:rPr>
              <a:t> XML </a:t>
            </a:r>
            <a:r>
              <a:rPr lang="de-DE" dirty="0" err="1">
                <a:solidFill>
                  <a:srgbClr val="FFFFFF"/>
                </a:solidFill>
                <a:hlinkClick r:id="rId3" action="ppaction://hlinkfile">
                  <a:extLst>
                    <a:ext uri="{A12FA001-AC4F-418D-AE19-62706E023703}">
                      <ahyp:hlinkClr xmlns:ahyp="http://schemas.microsoft.com/office/drawing/2018/hyperlinkcolor" val="tx"/>
                    </a:ext>
                  </a:extLst>
                </a:hlinkClick>
              </a:rPr>
              <a:t>vs</a:t>
            </a:r>
            <a:r>
              <a:rPr lang="de-DE" dirty="0">
                <a:solidFill>
                  <a:srgbClr val="FFFFFF"/>
                </a:solidFill>
                <a:hlinkClick r:id="rId3" action="ppaction://hlinkfile">
                  <a:extLst>
                    <a:ext uri="{A12FA001-AC4F-418D-AE19-62706E023703}">
                      <ahyp:hlinkClr xmlns:ahyp="http://schemas.microsoft.com/office/drawing/2018/hyperlinkcolor" val="tx"/>
                    </a:ext>
                  </a:extLst>
                </a:hlinkClick>
              </a:rPr>
              <a:t> Reviewers Guide</a:t>
            </a:r>
            <a:endParaRPr lang="en-US" dirty="0">
              <a:solidFill>
                <a:srgbClr val="FFFFFF"/>
              </a:solidFill>
            </a:endParaRPr>
          </a:p>
        </p:txBody>
      </p:sp>
    </p:spTree>
    <p:extLst>
      <p:ext uri="{BB962C8B-B14F-4D97-AF65-F5344CB8AC3E}">
        <p14:creationId xmlns:p14="http://schemas.microsoft.com/office/powerpoint/2010/main" val="31814364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CDISC </a:t>
            </a:r>
            <a:r>
              <a:rPr lang="de-DE" dirty="0" err="1"/>
              <a:t>related</a:t>
            </a:r>
            <a:r>
              <a:rPr lang="de-DE" dirty="0"/>
              <a:t> </a:t>
            </a:r>
            <a:r>
              <a:rPr lang="de-DE" dirty="0" err="1"/>
              <a:t>PhUSE</a:t>
            </a:r>
            <a:r>
              <a:rPr lang="de-DE" dirty="0"/>
              <a:t> Working Groups </a:t>
            </a:r>
            <a:r>
              <a:rPr lang="de-DE" dirty="0" err="1"/>
              <a:t>Deliverables</a:t>
            </a:r>
            <a:endParaRPr lang="en-US" noProof="0" dirty="0"/>
          </a:p>
        </p:txBody>
      </p:sp>
      <p:sp>
        <p:nvSpPr>
          <p:cNvPr id="3" name="Textplatzhalter 2"/>
          <p:cNvSpPr>
            <a:spLocks noGrp="1"/>
          </p:cNvSpPr>
          <p:nvPr>
            <p:ph type="body" sz="quarter" idx="15"/>
          </p:nvPr>
        </p:nvSpPr>
        <p:spPr>
          <a:xfrm>
            <a:off x="606994" y="1827213"/>
            <a:ext cx="8213478" cy="4554115"/>
          </a:xfrm>
        </p:spPr>
        <p:txBody>
          <a:bodyPr>
            <a:normAutofit/>
          </a:bodyPr>
          <a:lstStyle/>
          <a:p>
            <a:pPr marL="0" indent="0">
              <a:buNone/>
            </a:pPr>
            <a:endParaRPr lang="en-US" sz="800" noProof="0" dirty="0"/>
          </a:p>
        </p:txBody>
      </p:sp>
      <p:sp>
        <p:nvSpPr>
          <p:cNvPr id="4" name="Foliennummernplatzhalter 3"/>
          <p:cNvSpPr>
            <a:spLocks noGrp="1"/>
          </p:cNvSpPr>
          <p:nvPr>
            <p:ph type="sldNum" sz="quarter" idx="17"/>
          </p:nvPr>
        </p:nvSpPr>
        <p:spPr/>
        <p:txBody>
          <a:bodyPr/>
          <a:lstStyle/>
          <a:p>
            <a:pPr>
              <a:defRPr/>
            </a:pPr>
            <a:fld id="{3BDF2DEC-0A65-46F1-BDAE-A6FA32CB332B}" type="slidenum">
              <a:rPr lang="en-US" noProof="0" smtClean="0"/>
              <a:pPr>
                <a:defRPr/>
              </a:pPr>
              <a:t>14</a:t>
            </a:fld>
            <a:endParaRPr lang="en-US" noProof="0" dirty="0"/>
          </a:p>
        </p:txBody>
      </p:sp>
      <p:sp>
        <p:nvSpPr>
          <p:cNvPr id="5" name="Textplatzhalter 4"/>
          <p:cNvSpPr>
            <a:spLocks noGrp="1"/>
          </p:cNvSpPr>
          <p:nvPr>
            <p:ph type="body" sz="quarter" idx="18"/>
          </p:nvPr>
        </p:nvSpPr>
        <p:spPr/>
        <p:txBody>
          <a:bodyPr/>
          <a:lstStyle/>
          <a:p>
            <a:r>
              <a:rPr lang="de-DE" dirty="0">
                <a:solidFill>
                  <a:srgbClr val="FFFFFF"/>
                </a:solidFill>
              </a:rPr>
              <a:t>Best Practices </a:t>
            </a:r>
            <a:r>
              <a:rPr lang="de-DE" dirty="0" err="1">
                <a:solidFill>
                  <a:srgbClr val="FFFFFF"/>
                </a:solidFill>
              </a:rPr>
              <a:t>for</a:t>
            </a:r>
            <a:r>
              <a:rPr lang="de-DE" dirty="0">
                <a:solidFill>
                  <a:srgbClr val="FFFFFF"/>
                </a:solidFill>
              </a:rPr>
              <a:t> </a:t>
            </a:r>
            <a:r>
              <a:rPr lang="de-DE" dirty="0" err="1">
                <a:solidFill>
                  <a:srgbClr val="FFFFFF"/>
                </a:solidFill>
              </a:rPr>
              <a:t>Documenting</a:t>
            </a:r>
            <a:r>
              <a:rPr lang="de-DE" dirty="0">
                <a:solidFill>
                  <a:srgbClr val="FFFFFF"/>
                </a:solidFill>
              </a:rPr>
              <a:t> Data Set </a:t>
            </a:r>
            <a:r>
              <a:rPr lang="de-DE" dirty="0" err="1">
                <a:solidFill>
                  <a:srgbClr val="FFFFFF"/>
                </a:solidFill>
              </a:rPr>
              <a:t>Metadata</a:t>
            </a:r>
            <a:r>
              <a:rPr lang="de-DE" dirty="0">
                <a:solidFill>
                  <a:srgbClr val="FFFFFF"/>
                </a:solidFill>
              </a:rPr>
              <a:t> - </a:t>
            </a:r>
            <a:r>
              <a:rPr lang="de-DE" dirty="0" err="1">
                <a:solidFill>
                  <a:srgbClr val="FFFFFF"/>
                </a:solidFill>
              </a:rPr>
              <a:t>Define</a:t>
            </a:r>
            <a:r>
              <a:rPr lang="de-DE" dirty="0">
                <a:solidFill>
                  <a:srgbClr val="FFFFFF"/>
                </a:solidFill>
              </a:rPr>
              <a:t> XML </a:t>
            </a:r>
            <a:r>
              <a:rPr lang="de-DE" dirty="0" err="1">
                <a:solidFill>
                  <a:srgbClr val="FFFFFF"/>
                </a:solidFill>
              </a:rPr>
              <a:t>vs</a:t>
            </a:r>
            <a:r>
              <a:rPr lang="de-DE" dirty="0">
                <a:solidFill>
                  <a:srgbClr val="FFFFFF"/>
                </a:solidFill>
              </a:rPr>
              <a:t> Reviewers Guide</a:t>
            </a:r>
            <a:endParaRPr lang="en-US" dirty="0">
              <a:solidFill>
                <a:srgbClr val="FFFFFF"/>
              </a:solidFill>
            </a:endParaRPr>
          </a:p>
        </p:txBody>
      </p:sp>
      <p:graphicFrame>
        <p:nvGraphicFramePr>
          <p:cNvPr id="6" name="Tabelle 5">
            <a:extLst>
              <a:ext uri="{FF2B5EF4-FFF2-40B4-BE49-F238E27FC236}">
                <a16:creationId xmlns:a16="http://schemas.microsoft.com/office/drawing/2014/main" id="{69A08211-A8DA-42EB-8656-E5149BD17ABC}"/>
              </a:ext>
            </a:extLst>
          </p:cNvPr>
          <p:cNvGraphicFramePr>
            <a:graphicFrameLocks noGrp="1"/>
          </p:cNvGraphicFramePr>
          <p:nvPr>
            <p:extLst/>
          </p:nvPr>
        </p:nvGraphicFramePr>
        <p:xfrm>
          <a:off x="606994" y="1772816"/>
          <a:ext cx="8213478" cy="4416552"/>
        </p:xfrm>
        <a:graphic>
          <a:graphicData uri="http://schemas.openxmlformats.org/drawingml/2006/table">
            <a:tbl>
              <a:tblPr firstRow="1" firstCol="1" bandRow="1">
                <a:tableStyleId>{5C22544A-7EE6-4342-B048-85BDC9FD1C3A}</a:tableStyleId>
              </a:tblPr>
              <a:tblGrid>
                <a:gridCol w="1944982">
                  <a:extLst>
                    <a:ext uri="{9D8B030D-6E8A-4147-A177-3AD203B41FA5}">
                      <a16:colId xmlns:a16="http://schemas.microsoft.com/office/drawing/2014/main" val="3415400024"/>
                    </a:ext>
                  </a:extLst>
                </a:gridCol>
                <a:gridCol w="4324280">
                  <a:extLst>
                    <a:ext uri="{9D8B030D-6E8A-4147-A177-3AD203B41FA5}">
                      <a16:colId xmlns:a16="http://schemas.microsoft.com/office/drawing/2014/main" val="3608992631"/>
                    </a:ext>
                  </a:extLst>
                </a:gridCol>
                <a:gridCol w="792088">
                  <a:extLst>
                    <a:ext uri="{9D8B030D-6E8A-4147-A177-3AD203B41FA5}">
                      <a16:colId xmlns:a16="http://schemas.microsoft.com/office/drawing/2014/main" val="1362579991"/>
                    </a:ext>
                  </a:extLst>
                </a:gridCol>
                <a:gridCol w="648072">
                  <a:extLst>
                    <a:ext uri="{9D8B030D-6E8A-4147-A177-3AD203B41FA5}">
                      <a16:colId xmlns:a16="http://schemas.microsoft.com/office/drawing/2014/main" val="3638756360"/>
                    </a:ext>
                  </a:extLst>
                </a:gridCol>
                <a:gridCol w="504056">
                  <a:extLst>
                    <a:ext uri="{9D8B030D-6E8A-4147-A177-3AD203B41FA5}">
                      <a16:colId xmlns:a16="http://schemas.microsoft.com/office/drawing/2014/main" val="21595879"/>
                    </a:ext>
                  </a:extLst>
                </a:gridCol>
              </a:tblGrid>
              <a:tr h="201374">
                <a:tc>
                  <a:txBody>
                    <a:bodyPr/>
                    <a:lstStyle/>
                    <a:p>
                      <a:pPr>
                        <a:lnSpc>
                          <a:spcPct val="115000"/>
                        </a:lnSpc>
                        <a:spcAft>
                          <a:spcPts val="0"/>
                        </a:spcAft>
                      </a:pPr>
                      <a:r>
                        <a:rPr lang="en-US" sz="1200" dirty="0">
                          <a:effectLst/>
                        </a:rPr>
                        <a:t>Topic</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nSpc>
                          <a:spcPct val="115000"/>
                        </a:lnSpc>
                        <a:spcAft>
                          <a:spcPts val="0"/>
                        </a:spcAft>
                      </a:pPr>
                      <a:r>
                        <a:rPr lang="en-US" sz="1200" dirty="0">
                          <a:effectLst/>
                        </a:rPr>
                        <a:t>Description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100" dirty="0">
                          <a:effectLst/>
                        </a:rPr>
                        <a:t>define.xml</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cSDRG</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ADRG</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extLst>
                  <a:ext uri="{0D108BD9-81ED-4DB2-BD59-A6C34878D82A}">
                    <a16:rowId xmlns:a16="http://schemas.microsoft.com/office/drawing/2014/main" val="218151163"/>
                  </a:ext>
                </a:extLst>
              </a:tr>
              <a:tr h="201374">
                <a:tc>
                  <a:txBody>
                    <a:bodyPr/>
                    <a:lstStyle/>
                    <a:p>
                      <a:pPr>
                        <a:lnSpc>
                          <a:spcPct val="115000"/>
                        </a:lnSpc>
                        <a:spcAft>
                          <a:spcPts val="0"/>
                        </a:spcAft>
                      </a:pPr>
                      <a:r>
                        <a:rPr lang="en-US" sz="1200" u="sng" dirty="0">
                          <a:effectLst/>
                        </a:rPr>
                        <a:t>Protocol Information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nSpc>
                          <a:spcPct val="115000"/>
                        </a:lnSpc>
                        <a:spcAft>
                          <a:spcPts val="0"/>
                        </a:spcAft>
                      </a:pPr>
                      <a:r>
                        <a:rPr lang="en-US" sz="1200">
                          <a:effectLst/>
                        </a:rPr>
                        <a:t>Summary of protocol number, title, and design.</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extLst>
                  <a:ext uri="{0D108BD9-81ED-4DB2-BD59-A6C34878D82A}">
                    <a16:rowId xmlns:a16="http://schemas.microsoft.com/office/drawing/2014/main" val="1332047400"/>
                  </a:ext>
                </a:extLst>
              </a:tr>
              <a:tr h="201374">
                <a:tc>
                  <a:txBody>
                    <a:bodyPr/>
                    <a:lstStyle/>
                    <a:p>
                      <a:pPr>
                        <a:lnSpc>
                          <a:spcPct val="115000"/>
                        </a:lnSpc>
                        <a:spcAft>
                          <a:spcPts val="0"/>
                        </a:spcAft>
                      </a:pPr>
                      <a:r>
                        <a:rPr lang="en-US" sz="1200" u="sng" dirty="0">
                          <a:effectLst/>
                        </a:rPr>
                        <a:t>Trial Design Information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nSpc>
                          <a:spcPct val="115000"/>
                        </a:lnSpc>
                        <a:spcAft>
                          <a:spcPts val="0"/>
                        </a:spcAft>
                      </a:pPr>
                      <a:r>
                        <a:rPr lang="en-US" sz="1200">
                          <a:effectLst/>
                        </a:rPr>
                        <a:t>Summary of Trial Design domains.</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extLst>
                  <a:ext uri="{0D108BD9-81ED-4DB2-BD59-A6C34878D82A}">
                    <a16:rowId xmlns:a16="http://schemas.microsoft.com/office/drawing/2014/main" val="2066058402"/>
                  </a:ext>
                </a:extLst>
              </a:tr>
              <a:tr h="201374">
                <a:tc>
                  <a:txBody>
                    <a:bodyPr/>
                    <a:lstStyle/>
                    <a:p>
                      <a:pPr>
                        <a:lnSpc>
                          <a:spcPct val="115000"/>
                        </a:lnSpc>
                        <a:spcAft>
                          <a:spcPts val="0"/>
                        </a:spcAft>
                      </a:pPr>
                      <a:r>
                        <a:rPr lang="en-US" sz="1200" u="sng" dirty="0">
                          <a:effectLst/>
                        </a:rPr>
                        <a:t>Acronyms</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nSpc>
                          <a:spcPct val="115000"/>
                        </a:lnSpc>
                        <a:spcAft>
                          <a:spcPts val="0"/>
                        </a:spcAft>
                      </a:pPr>
                      <a:r>
                        <a:rPr lang="en-US" sz="1200">
                          <a:effectLst/>
                        </a:rPr>
                        <a:t>List of sponsor-specific acronyms.</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dirty="0">
                          <a:effectLst/>
                        </a:rPr>
                        <a:t>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solidFill>
                      <a:srgbClr val="FF0000"/>
                    </a:solidFill>
                  </a:tcPr>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extLst>
                  <a:ext uri="{0D108BD9-81ED-4DB2-BD59-A6C34878D82A}">
                    <a16:rowId xmlns:a16="http://schemas.microsoft.com/office/drawing/2014/main" val="1940944118"/>
                  </a:ext>
                </a:extLst>
              </a:tr>
              <a:tr h="201374">
                <a:tc>
                  <a:txBody>
                    <a:bodyPr/>
                    <a:lstStyle/>
                    <a:p>
                      <a:pPr>
                        <a:lnSpc>
                          <a:spcPct val="115000"/>
                        </a:lnSpc>
                        <a:spcAft>
                          <a:spcPts val="0"/>
                        </a:spcAft>
                      </a:pPr>
                      <a:r>
                        <a:rPr lang="en-US" sz="1200" u="sng" dirty="0">
                          <a:effectLst/>
                        </a:rPr>
                        <a:t>Standards Versions</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nSpc>
                          <a:spcPct val="115000"/>
                        </a:lnSpc>
                        <a:spcAft>
                          <a:spcPts val="0"/>
                        </a:spcAft>
                      </a:pPr>
                      <a:r>
                        <a:rPr lang="en-US" sz="1200">
                          <a:effectLst/>
                        </a:rPr>
                        <a:t>Summary of standards used for data and metadata.</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extLst>
                  <a:ext uri="{0D108BD9-81ED-4DB2-BD59-A6C34878D82A}">
                    <a16:rowId xmlns:a16="http://schemas.microsoft.com/office/drawing/2014/main" val="2246017158"/>
                  </a:ext>
                </a:extLst>
              </a:tr>
              <a:tr h="201374">
                <a:tc>
                  <a:txBody>
                    <a:bodyPr/>
                    <a:lstStyle/>
                    <a:p>
                      <a:pPr>
                        <a:lnSpc>
                          <a:spcPct val="115000"/>
                        </a:lnSpc>
                        <a:spcAft>
                          <a:spcPts val="0"/>
                        </a:spcAft>
                      </a:pPr>
                      <a:r>
                        <a:rPr lang="en-US" sz="1200" u="sng" dirty="0">
                          <a:effectLst/>
                        </a:rPr>
                        <a:t>Dictionary Versions</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nSpc>
                          <a:spcPct val="115000"/>
                        </a:lnSpc>
                        <a:spcAft>
                          <a:spcPts val="0"/>
                        </a:spcAft>
                      </a:pPr>
                      <a:r>
                        <a:rPr lang="en-US" sz="1200">
                          <a:effectLst/>
                        </a:rPr>
                        <a:t>Summary of external dictionaries used.</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extLst>
                  <a:ext uri="{0D108BD9-81ED-4DB2-BD59-A6C34878D82A}">
                    <a16:rowId xmlns:a16="http://schemas.microsoft.com/office/drawing/2014/main" val="3694326142"/>
                  </a:ext>
                </a:extLst>
              </a:tr>
              <a:tr h="201374">
                <a:tc>
                  <a:txBody>
                    <a:bodyPr/>
                    <a:lstStyle/>
                    <a:p>
                      <a:pPr>
                        <a:lnSpc>
                          <a:spcPct val="115000"/>
                        </a:lnSpc>
                        <a:spcAft>
                          <a:spcPts val="0"/>
                        </a:spcAft>
                      </a:pPr>
                      <a:r>
                        <a:rPr lang="en-US" sz="1200" u="sng" dirty="0">
                          <a:effectLst/>
                        </a:rPr>
                        <a:t>Annotated CRFs</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nSpc>
                          <a:spcPct val="115000"/>
                        </a:lnSpc>
                        <a:spcAft>
                          <a:spcPts val="0"/>
                        </a:spcAft>
                      </a:pPr>
                      <a:r>
                        <a:rPr lang="en-US" sz="1200">
                          <a:effectLst/>
                        </a:rPr>
                        <a:t>Summary of annotation conventions.</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dirty="0">
                          <a:effectLst/>
                        </a:rPr>
                        <a:t>N</a:t>
                      </a:r>
                      <a:r>
                        <a:rPr lang="en-US" sz="1200" baseline="30000" dirty="0">
                          <a:effectLst/>
                        </a:rPr>
                        <a:t>**</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solidFill>
                      <a:srgbClr val="FF0000"/>
                    </a:solidFill>
                  </a:tcPr>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dirty="0">
                          <a:effectLst/>
                        </a:rPr>
                        <a:t>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solidFill>
                      <a:srgbClr val="FF0000"/>
                    </a:solidFill>
                  </a:tcPr>
                </a:tc>
                <a:extLst>
                  <a:ext uri="{0D108BD9-81ED-4DB2-BD59-A6C34878D82A}">
                    <a16:rowId xmlns:a16="http://schemas.microsoft.com/office/drawing/2014/main" val="1123590676"/>
                  </a:ext>
                </a:extLst>
              </a:tr>
              <a:tr h="201374">
                <a:tc>
                  <a:txBody>
                    <a:bodyPr/>
                    <a:lstStyle/>
                    <a:p>
                      <a:pPr>
                        <a:lnSpc>
                          <a:spcPct val="115000"/>
                        </a:lnSpc>
                        <a:spcAft>
                          <a:spcPts val="0"/>
                        </a:spcAft>
                      </a:pPr>
                      <a:r>
                        <a:rPr lang="en-US" sz="1200" u="sng" dirty="0">
                          <a:effectLst/>
                        </a:rPr>
                        <a:t>Study Data Overview</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nSpc>
                          <a:spcPct val="115000"/>
                        </a:lnSpc>
                        <a:spcAft>
                          <a:spcPts val="0"/>
                        </a:spcAft>
                      </a:pPr>
                      <a:r>
                        <a:rPr lang="en-US" sz="1200">
                          <a:effectLst/>
                        </a:rPr>
                        <a:t>A high level summary of the submitted data.</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dirty="0">
                          <a:effectLst/>
                        </a:rPr>
                        <a:t>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solidFill>
                      <a:srgbClr val="FF0000"/>
                    </a:solidFill>
                  </a:tcPr>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extLst>
                  <a:ext uri="{0D108BD9-81ED-4DB2-BD59-A6C34878D82A}">
                    <a16:rowId xmlns:a16="http://schemas.microsoft.com/office/drawing/2014/main" val="2838137394"/>
                  </a:ext>
                </a:extLst>
              </a:tr>
              <a:tr h="415297">
                <a:tc>
                  <a:txBody>
                    <a:bodyPr/>
                    <a:lstStyle/>
                    <a:p>
                      <a:pPr>
                        <a:lnSpc>
                          <a:spcPct val="115000"/>
                        </a:lnSpc>
                        <a:spcAft>
                          <a:spcPts val="0"/>
                        </a:spcAft>
                      </a:pPr>
                      <a:r>
                        <a:rPr lang="en-US" sz="1200" u="sng" dirty="0">
                          <a:effectLst/>
                        </a:rPr>
                        <a:t>Traceability/Data Flow</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nSpc>
                          <a:spcPct val="115000"/>
                        </a:lnSpc>
                        <a:spcAft>
                          <a:spcPts val="0"/>
                        </a:spcAft>
                      </a:pPr>
                      <a:r>
                        <a:rPr lang="en-US" sz="1200" dirty="0">
                          <a:effectLst/>
                        </a:rPr>
                        <a:t>Information which describes the various data sources and how the datasets were created.</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extLst>
                  <a:ext uri="{0D108BD9-81ED-4DB2-BD59-A6C34878D82A}">
                    <a16:rowId xmlns:a16="http://schemas.microsoft.com/office/drawing/2014/main" val="2269377990"/>
                  </a:ext>
                </a:extLst>
              </a:tr>
              <a:tr h="201374">
                <a:tc>
                  <a:txBody>
                    <a:bodyPr/>
                    <a:lstStyle/>
                    <a:p>
                      <a:pPr>
                        <a:lnSpc>
                          <a:spcPct val="115000"/>
                        </a:lnSpc>
                        <a:spcAft>
                          <a:spcPts val="0"/>
                        </a:spcAft>
                      </a:pPr>
                      <a:r>
                        <a:rPr lang="en-US" sz="1200" u="sng" dirty="0">
                          <a:effectLst/>
                        </a:rPr>
                        <a:t>Dataset Metadata</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nSpc>
                          <a:spcPct val="115000"/>
                        </a:lnSpc>
                        <a:spcAft>
                          <a:spcPts val="0"/>
                        </a:spcAft>
                      </a:pPr>
                      <a:r>
                        <a:rPr lang="en-US" sz="1200" dirty="0">
                          <a:effectLst/>
                        </a:rPr>
                        <a:t>Descriptions of dataset contents and structures.</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extLst>
                  <a:ext uri="{0D108BD9-81ED-4DB2-BD59-A6C34878D82A}">
                    <a16:rowId xmlns:a16="http://schemas.microsoft.com/office/drawing/2014/main" val="1550466696"/>
                  </a:ext>
                </a:extLst>
              </a:tr>
              <a:tr h="201374">
                <a:tc>
                  <a:txBody>
                    <a:bodyPr/>
                    <a:lstStyle/>
                    <a:p>
                      <a:pPr>
                        <a:lnSpc>
                          <a:spcPct val="115000"/>
                        </a:lnSpc>
                        <a:spcAft>
                          <a:spcPts val="0"/>
                        </a:spcAft>
                      </a:pPr>
                      <a:r>
                        <a:rPr lang="en-US" sz="1200" u="sng" dirty="0">
                          <a:effectLst/>
                        </a:rPr>
                        <a:t>Variable Metadata</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nSpc>
                          <a:spcPct val="115000"/>
                        </a:lnSpc>
                        <a:spcAft>
                          <a:spcPts val="0"/>
                        </a:spcAft>
                      </a:pPr>
                      <a:r>
                        <a:rPr lang="en-US" sz="1200" dirty="0">
                          <a:effectLst/>
                        </a:rPr>
                        <a:t>Descriptions of variables in each dataset.</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dirty="0">
                          <a:effectLst/>
                        </a:rPr>
                        <a:t>O</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solidFill>
                      <a:srgbClr val="00B0F0"/>
                    </a:solidFill>
                  </a:tcPr>
                </a:tc>
                <a:tc>
                  <a:txBody>
                    <a:bodyPr/>
                    <a:lstStyle/>
                    <a:p>
                      <a:pPr algn="ctr">
                        <a:lnSpc>
                          <a:spcPct val="115000"/>
                        </a:lnSpc>
                        <a:spcAft>
                          <a:spcPts val="0"/>
                        </a:spcAft>
                      </a:pPr>
                      <a:r>
                        <a:rPr lang="en-US" sz="1200">
                          <a:effectLst/>
                        </a:rPr>
                        <a:t>O</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solidFill>
                      <a:srgbClr val="00B0F0"/>
                    </a:solidFill>
                  </a:tcPr>
                </a:tc>
                <a:extLst>
                  <a:ext uri="{0D108BD9-81ED-4DB2-BD59-A6C34878D82A}">
                    <a16:rowId xmlns:a16="http://schemas.microsoft.com/office/drawing/2014/main" val="3254627012"/>
                  </a:ext>
                </a:extLst>
              </a:tr>
              <a:tr h="201374">
                <a:tc>
                  <a:txBody>
                    <a:bodyPr/>
                    <a:lstStyle/>
                    <a:p>
                      <a:pPr>
                        <a:lnSpc>
                          <a:spcPct val="115000"/>
                        </a:lnSpc>
                        <a:spcAft>
                          <a:spcPts val="0"/>
                        </a:spcAft>
                      </a:pPr>
                      <a:r>
                        <a:rPr lang="en-US" sz="1200" u="sng" dirty="0">
                          <a:effectLst/>
                        </a:rPr>
                        <a:t>Value-Level Metadata</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nSpc>
                          <a:spcPct val="115000"/>
                        </a:lnSpc>
                        <a:spcAft>
                          <a:spcPts val="0"/>
                        </a:spcAft>
                      </a:pPr>
                      <a:r>
                        <a:rPr lang="en-US" sz="1200">
                          <a:effectLst/>
                        </a:rPr>
                        <a:t>Description of each test within vertically structured datasets.</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dirty="0">
                          <a:effectLst/>
                        </a:rPr>
                        <a:t>O</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solidFill>
                      <a:srgbClr val="00B0F0"/>
                    </a:solidFill>
                  </a:tcPr>
                </a:tc>
                <a:tc>
                  <a:txBody>
                    <a:bodyPr/>
                    <a:lstStyle/>
                    <a:p>
                      <a:pPr algn="ctr">
                        <a:lnSpc>
                          <a:spcPct val="115000"/>
                        </a:lnSpc>
                        <a:spcAft>
                          <a:spcPts val="0"/>
                        </a:spcAft>
                      </a:pPr>
                      <a:r>
                        <a:rPr lang="en-US" sz="1200" dirty="0">
                          <a:effectLst/>
                        </a:rPr>
                        <a:t>O</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solidFill>
                      <a:srgbClr val="00B0F0"/>
                    </a:solidFill>
                  </a:tcPr>
                </a:tc>
                <a:extLst>
                  <a:ext uri="{0D108BD9-81ED-4DB2-BD59-A6C34878D82A}">
                    <a16:rowId xmlns:a16="http://schemas.microsoft.com/office/drawing/2014/main" val="2551418537"/>
                  </a:ext>
                </a:extLst>
              </a:tr>
              <a:tr h="415297">
                <a:tc>
                  <a:txBody>
                    <a:bodyPr/>
                    <a:lstStyle/>
                    <a:p>
                      <a:pPr>
                        <a:lnSpc>
                          <a:spcPct val="115000"/>
                        </a:lnSpc>
                        <a:spcAft>
                          <a:spcPts val="0"/>
                        </a:spcAft>
                      </a:pPr>
                      <a:r>
                        <a:rPr lang="en-US" sz="1200" u="sng" dirty="0" err="1">
                          <a:effectLst/>
                        </a:rPr>
                        <a:t>Codelists</a:t>
                      </a:r>
                      <a:r>
                        <a:rPr lang="en-US" sz="1200" u="sng" dirty="0">
                          <a:effectLst/>
                        </a:rPr>
                        <a:t>/Controlled Terminology</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nSpc>
                          <a:spcPct val="115000"/>
                        </a:lnSpc>
                        <a:spcAft>
                          <a:spcPts val="0"/>
                        </a:spcAft>
                      </a:pPr>
                      <a:r>
                        <a:rPr lang="en-US" sz="1200" dirty="0">
                          <a:effectLst/>
                        </a:rPr>
                        <a:t>Description of possible values within a variable or test.</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extLst>
                  <a:ext uri="{0D108BD9-81ED-4DB2-BD59-A6C34878D82A}">
                    <a16:rowId xmlns:a16="http://schemas.microsoft.com/office/drawing/2014/main" val="477012599"/>
                  </a:ext>
                </a:extLst>
              </a:tr>
              <a:tr h="201374">
                <a:tc>
                  <a:txBody>
                    <a:bodyPr/>
                    <a:lstStyle/>
                    <a:p>
                      <a:pPr>
                        <a:lnSpc>
                          <a:spcPct val="115000"/>
                        </a:lnSpc>
                        <a:spcAft>
                          <a:spcPts val="0"/>
                        </a:spcAft>
                      </a:pPr>
                      <a:r>
                        <a:rPr lang="en-US" sz="1200" u="sng">
                          <a:effectLst/>
                        </a:rPr>
                        <a:t>Computational Algorithms</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nSpc>
                          <a:spcPct val="115000"/>
                        </a:lnSpc>
                        <a:spcAft>
                          <a:spcPts val="0"/>
                        </a:spcAft>
                      </a:pPr>
                      <a:r>
                        <a:rPr lang="en-US" sz="1200" dirty="0">
                          <a:effectLst/>
                        </a:rPr>
                        <a:t>Descriptions of derivations.</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dirty="0">
                          <a:effectLst/>
                        </a:rPr>
                        <a:t>O</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solidFill>
                      <a:srgbClr val="00B0F0"/>
                    </a:solidFill>
                  </a:tcPr>
                </a:tc>
                <a:tc>
                  <a:txBody>
                    <a:bodyPr/>
                    <a:lstStyle/>
                    <a:p>
                      <a:pPr algn="ctr">
                        <a:lnSpc>
                          <a:spcPct val="115000"/>
                        </a:lnSpc>
                        <a:spcAft>
                          <a:spcPts val="0"/>
                        </a:spcAft>
                      </a:pPr>
                      <a:r>
                        <a:rPr lang="en-US" sz="1200">
                          <a:effectLst/>
                        </a:rPr>
                        <a:t>O</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solidFill>
                      <a:srgbClr val="00B0F0"/>
                    </a:solidFill>
                  </a:tcPr>
                </a:tc>
                <a:extLst>
                  <a:ext uri="{0D108BD9-81ED-4DB2-BD59-A6C34878D82A}">
                    <a16:rowId xmlns:a16="http://schemas.microsoft.com/office/drawing/2014/main" val="2213149792"/>
                  </a:ext>
                </a:extLst>
              </a:tr>
              <a:tr h="201374">
                <a:tc>
                  <a:txBody>
                    <a:bodyPr/>
                    <a:lstStyle/>
                    <a:p>
                      <a:pPr>
                        <a:lnSpc>
                          <a:spcPct val="115000"/>
                        </a:lnSpc>
                        <a:spcAft>
                          <a:spcPts val="0"/>
                        </a:spcAft>
                      </a:pPr>
                      <a:r>
                        <a:rPr lang="en-US" sz="1200" u="sng">
                          <a:effectLst/>
                        </a:rPr>
                        <a:t>Comments</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nSpc>
                          <a:spcPct val="115000"/>
                        </a:lnSpc>
                        <a:spcAft>
                          <a:spcPts val="0"/>
                        </a:spcAft>
                      </a:pPr>
                      <a:r>
                        <a:rPr lang="en-US" sz="1200" dirty="0">
                          <a:effectLst/>
                        </a:rPr>
                        <a:t>Notes and explanations.</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dirty="0">
                          <a:effectLst/>
                        </a:rPr>
                        <a:t>O</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solidFill>
                      <a:srgbClr val="00B0F0"/>
                    </a:solidFill>
                  </a:tcPr>
                </a:tc>
                <a:tc>
                  <a:txBody>
                    <a:bodyPr/>
                    <a:lstStyle/>
                    <a:p>
                      <a:pPr algn="ctr">
                        <a:lnSpc>
                          <a:spcPct val="115000"/>
                        </a:lnSpc>
                        <a:spcAft>
                          <a:spcPts val="0"/>
                        </a:spcAft>
                      </a:pPr>
                      <a:r>
                        <a:rPr lang="en-US" sz="1200" dirty="0">
                          <a:effectLst/>
                        </a:rPr>
                        <a:t>O</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solidFill>
                      <a:srgbClr val="00B0F0"/>
                    </a:solidFill>
                  </a:tcPr>
                </a:tc>
                <a:extLst>
                  <a:ext uri="{0D108BD9-81ED-4DB2-BD59-A6C34878D82A}">
                    <a16:rowId xmlns:a16="http://schemas.microsoft.com/office/drawing/2014/main" val="110073763"/>
                  </a:ext>
                </a:extLst>
              </a:tr>
              <a:tr h="201374">
                <a:tc>
                  <a:txBody>
                    <a:bodyPr/>
                    <a:lstStyle/>
                    <a:p>
                      <a:pPr>
                        <a:lnSpc>
                          <a:spcPct val="115000"/>
                        </a:lnSpc>
                        <a:spcAft>
                          <a:spcPts val="0"/>
                        </a:spcAft>
                      </a:pPr>
                      <a:r>
                        <a:rPr lang="en-US" sz="1200" u="sng" dirty="0">
                          <a:effectLst/>
                        </a:rPr>
                        <a:t>Analysis Results Metadata</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nSpc>
                          <a:spcPct val="115000"/>
                        </a:lnSpc>
                        <a:spcAft>
                          <a:spcPts val="0"/>
                        </a:spcAft>
                      </a:pPr>
                      <a:r>
                        <a:rPr lang="en-US" sz="1200" dirty="0">
                          <a:effectLst/>
                        </a:rPr>
                        <a:t>Describes linkage between datasets, programs, and results.</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dirty="0">
                          <a:effectLst/>
                        </a:rPr>
                        <a:t>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solidFill>
                      <a:srgbClr val="FF0000"/>
                    </a:solidFill>
                  </a:tcPr>
                </a:tc>
                <a:tc>
                  <a:txBody>
                    <a:bodyPr/>
                    <a:lstStyle/>
                    <a:p>
                      <a:pPr algn="ctr">
                        <a:lnSpc>
                          <a:spcPct val="115000"/>
                        </a:lnSpc>
                        <a:spcAft>
                          <a:spcPts val="0"/>
                        </a:spcAft>
                      </a:pPr>
                      <a:r>
                        <a:rPr lang="en-US" sz="1200" dirty="0">
                          <a:effectLst/>
                        </a:rPr>
                        <a:t>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solidFill>
                      <a:srgbClr val="FF0000"/>
                    </a:solidFill>
                  </a:tcPr>
                </a:tc>
                <a:extLst>
                  <a:ext uri="{0D108BD9-81ED-4DB2-BD59-A6C34878D82A}">
                    <a16:rowId xmlns:a16="http://schemas.microsoft.com/office/drawing/2014/main" val="114403619"/>
                  </a:ext>
                </a:extLst>
              </a:tr>
              <a:tr h="201374">
                <a:tc>
                  <a:txBody>
                    <a:bodyPr/>
                    <a:lstStyle/>
                    <a:p>
                      <a:pPr>
                        <a:lnSpc>
                          <a:spcPct val="115000"/>
                        </a:lnSpc>
                        <a:spcAft>
                          <a:spcPts val="0"/>
                        </a:spcAft>
                      </a:pPr>
                      <a:r>
                        <a:rPr lang="en-US" sz="1200" u="sng" dirty="0">
                          <a:effectLst/>
                        </a:rPr>
                        <a:t>Analysis Considerations</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nSpc>
                          <a:spcPct val="115000"/>
                        </a:lnSpc>
                        <a:spcAft>
                          <a:spcPts val="0"/>
                        </a:spcAft>
                      </a:pPr>
                      <a:r>
                        <a:rPr lang="en-US" sz="1200" dirty="0">
                          <a:effectLst/>
                        </a:rPr>
                        <a:t>Summary of analysis rules and definitions.</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dirty="0">
                          <a:effectLst/>
                        </a:rPr>
                        <a:t>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solidFill>
                      <a:srgbClr val="FF0000"/>
                    </a:solidFill>
                  </a:tcPr>
                </a:tc>
                <a:tc>
                  <a:txBody>
                    <a:bodyPr/>
                    <a:lstStyle/>
                    <a:p>
                      <a:pPr algn="ctr">
                        <a:lnSpc>
                          <a:spcPct val="115000"/>
                        </a:lnSpc>
                        <a:spcAft>
                          <a:spcPts val="0"/>
                        </a:spcAft>
                      </a:pPr>
                      <a:r>
                        <a:rPr lang="en-US" sz="1200">
                          <a:effectLst/>
                        </a:rPr>
                        <a:t>Y</a:t>
                      </a:r>
                      <a:endParaRPr lang="de-DE" sz="120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extLst>
                  <a:ext uri="{0D108BD9-81ED-4DB2-BD59-A6C34878D82A}">
                    <a16:rowId xmlns:a16="http://schemas.microsoft.com/office/drawing/2014/main" val="4156364071"/>
                  </a:ext>
                </a:extLst>
              </a:tr>
              <a:tr h="415297">
                <a:tc>
                  <a:txBody>
                    <a:bodyPr/>
                    <a:lstStyle/>
                    <a:p>
                      <a:pPr>
                        <a:lnSpc>
                          <a:spcPct val="115000"/>
                        </a:lnSpc>
                        <a:spcAft>
                          <a:spcPts val="0"/>
                        </a:spcAft>
                      </a:pPr>
                      <a:r>
                        <a:rPr lang="en-US" sz="1200" u="sng" dirty="0">
                          <a:effectLst/>
                        </a:rPr>
                        <a:t>Conformance / Compliance Findings</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nSpc>
                          <a:spcPct val="115000"/>
                        </a:lnSpc>
                        <a:spcAft>
                          <a:spcPts val="0"/>
                        </a:spcAft>
                      </a:pPr>
                      <a:r>
                        <a:rPr lang="en-US" sz="1200" dirty="0">
                          <a:effectLst/>
                        </a:rPr>
                        <a:t>Summary of CDISC compliance checks and issues.</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dirty="0">
                          <a:effectLst/>
                        </a:rPr>
                        <a:t>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solidFill>
                      <a:srgbClr val="FF0000"/>
                    </a:solidFill>
                  </a:tcPr>
                </a:tc>
                <a:tc>
                  <a:txBody>
                    <a:bodyPr/>
                    <a:lstStyle/>
                    <a:p>
                      <a:pPr algn="ctr">
                        <a:lnSpc>
                          <a:spcPct val="115000"/>
                        </a:lnSpc>
                        <a:spcAft>
                          <a:spcPts val="0"/>
                        </a:spcAft>
                      </a:pPr>
                      <a:r>
                        <a:rPr lang="en-US" sz="1200" dirty="0">
                          <a:effectLst/>
                        </a:rPr>
                        <a:t>Y</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tc>
                  <a:txBody>
                    <a:bodyPr/>
                    <a:lstStyle/>
                    <a:p>
                      <a:pPr algn="ctr">
                        <a:lnSpc>
                          <a:spcPct val="115000"/>
                        </a:lnSpc>
                        <a:spcAft>
                          <a:spcPts val="0"/>
                        </a:spcAft>
                      </a:pPr>
                      <a:r>
                        <a:rPr lang="en-US" sz="1200" dirty="0">
                          <a:effectLst/>
                        </a:rPr>
                        <a:t>Y</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5203" marR="65203" marT="0" marB="0"/>
                </a:tc>
                <a:extLst>
                  <a:ext uri="{0D108BD9-81ED-4DB2-BD59-A6C34878D82A}">
                    <a16:rowId xmlns:a16="http://schemas.microsoft.com/office/drawing/2014/main" val="3718601604"/>
                  </a:ext>
                </a:extLst>
              </a:tr>
            </a:tbl>
          </a:graphicData>
        </a:graphic>
      </p:graphicFrame>
      <p:sp>
        <p:nvSpPr>
          <p:cNvPr id="7" name="Rectangle 1">
            <a:extLst>
              <a:ext uri="{FF2B5EF4-FFF2-40B4-BE49-F238E27FC236}">
                <a16:creationId xmlns:a16="http://schemas.microsoft.com/office/drawing/2014/main" id="{2D622D55-0E90-4A33-9DC6-489EDB550511}"/>
              </a:ext>
            </a:extLst>
          </p:cNvPr>
          <p:cNvSpPr>
            <a:spLocks noChangeArrowheads="1"/>
          </p:cNvSpPr>
          <p:nvPr/>
        </p:nvSpPr>
        <p:spPr bwMode="auto">
          <a:xfrm>
            <a:off x="609600" y="6078488"/>
            <a:ext cx="8066856"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de-DE"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define.xml links to the annotated CRFs</a:t>
            </a:r>
            <a:endParaRPr kumimoji="0" lang="en-US" altLang="de-DE" sz="9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336069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CDISC </a:t>
            </a:r>
            <a:r>
              <a:rPr lang="de-DE" dirty="0" err="1"/>
              <a:t>related</a:t>
            </a:r>
            <a:r>
              <a:rPr lang="de-DE" dirty="0"/>
              <a:t> </a:t>
            </a:r>
            <a:r>
              <a:rPr lang="de-DE" dirty="0" err="1"/>
              <a:t>PhUSE</a:t>
            </a:r>
            <a:r>
              <a:rPr lang="de-DE" dirty="0"/>
              <a:t> Working Groups </a:t>
            </a:r>
            <a:r>
              <a:rPr lang="de-DE" dirty="0" err="1"/>
              <a:t>Deliverables</a:t>
            </a:r>
            <a:endParaRPr lang="en-US" noProof="0" dirty="0"/>
          </a:p>
        </p:txBody>
      </p:sp>
      <p:sp>
        <p:nvSpPr>
          <p:cNvPr id="3" name="Textplatzhalter 2"/>
          <p:cNvSpPr>
            <a:spLocks noGrp="1"/>
          </p:cNvSpPr>
          <p:nvPr>
            <p:ph type="body" sz="quarter" idx="15"/>
          </p:nvPr>
        </p:nvSpPr>
        <p:spPr>
          <a:xfrm>
            <a:off x="606994" y="1827214"/>
            <a:ext cx="8213478" cy="4554114"/>
          </a:xfrm>
        </p:spPr>
        <p:txBody>
          <a:bodyPr>
            <a:normAutofit/>
          </a:bodyPr>
          <a:lstStyle/>
          <a:p>
            <a:r>
              <a:rPr lang="de-DE" dirty="0"/>
              <a:t>Highlights </a:t>
            </a:r>
            <a:r>
              <a:rPr lang="de-DE" dirty="0" err="1"/>
              <a:t>some</a:t>
            </a:r>
            <a:r>
              <a:rPr lang="de-DE" dirty="0"/>
              <a:t> </a:t>
            </a:r>
            <a:r>
              <a:rPr lang="de-DE" dirty="0" err="1"/>
              <a:t>differences</a:t>
            </a:r>
            <a:r>
              <a:rPr lang="de-DE" dirty="0"/>
              <a:t> </a:t>
            </a:r>
            <a:r>
              <a:rPr lang="de-DE" dirty="0" err="1"/>
              <a:t>between</a:t>
            </a:r>
            <a:r>
              <a:rPr lang="de-DE" dirty="0"/>
              <a:t> </a:t>
            </a:r>
            <a:r>
              <a:rPr lang="de-DE" dirty="0" err="1"/>
              <a:t>authorities</a:t>
            </a:r>
            <a:r>
              <a:rPr lang="de-DE" dirty="0"/>
              <a:t> (FDA vs. PMDA) and </a:t>
            </a:r>
            <a:r>
              <a:rPr lang="de-DE" dirty="0" err="1"/>
              <a:t>divisions</a:t>
            </a:r>
            <a:endParaRPr lang="de-DE" dirty="0"/>
          </a:p>
          <a:p>
            <a:pPr lvl="1"/>
            <a:r>
              <a:rPr lang="de-DE" dirty="0"/>
              <a:t>CDER vs. CBER in FDA</a:t>
            </a:r>
          </a:p>
          <a:p>
            <a:pPr lvl="1"/>
            <a:r>
              <a:rPr lang="de-DE" sz="2200" dirty="0"/>
              <a:t>BIMO</a:t>
            </a:r>
          </a:p>
          <a:p>
            <a:pPr lvl="1"/>
            <a:r>
              <a:rPr lang="de-DE" sz="2200" dirty="0"/>
              <a:t>SDSP</a:t>
            </a:r>
          </a:p>
          <a:p>
            <a:pPr lvl="1"/>
            <a:r>
              <a:rPr lang="de-DE" sz="2200" dirty="0"/>
              <a:t>Submission </a:t>
            </a:r>
            <a:r>
              <a:rPr lang="de-DE" sz="2200" dirty="0" err="1"/>
              <a:t>of</a:t>
            </a:r>
            <a:r>
              <a:rPr lang="de-DE" sz="2200" dirty="0"/>
              <a:t> </a:t>
            </a:r>
            <a:r>
              <a:rPr lang="de-DE" sz="2200" dirty="0" err="1"/>
              <a:t>programs</a:t>
            </a:r>
            <a:endParaRPr lang="de-DE" sz="2200" dirty="0"/>
          </a:p>
          <a:p>
            <a:pPr lvl="1"/>
            <a:r>
              <a:rPr lang="de-DE" sz="2200" dirty="0" err="1"/>
              <a:t>Rejection</a:t>
            </a:r>
            <a:r>
              <a:rPr lang="de-DE" sz="2200" dirty="0"/>
              <a:t> </a:t>
            </a:r>
            <a:r>
              <a:rPr lang="de-DE" sz="2200" dirty="0" err="1"/>
              <a:t>criteria</a:t>
            </a:r>
            <a:endParaRPr lang="de-DE" sz="2200" dirty="0"/>
          </a:p>
          <a:p>
            <a:pPr lvl="1"/>
            <a:endParaRPr lang="de-DE" dirty="0"/>
          </a:p>
          <a:p>
            <a:pPr marL="0" indent="0">
              <a:buNone/>
            </a:pPr>
            <a:endParaRPr lang="de-DE" dirty="0"/>
          </a:p>
          <a:p>
            <a:endParaRPr lang="en-US" noProof="0" dirty="0"/>
          </a:p>
        </p:txBody>
      </p:sp>
      <p:sp>
        <p:nvSpPr>
          <p:cNvPr id="4" name="Foliennummernplatzhalter 3"/>
          <p:cNvSpPr>
            <a:spLocks noGrp="1"/>
          </p:cNvSpPr>
          <p:nvPr>
            <p:ph type="sldNum" sz="quarter" idx="17"/>
          </p:nvPr>
        </p:nvSpPr>
        <p:spPr/>
        <p:txBody>
          <a:bodyPr/>
          <a:lstStyle/>
          <a:p>
            <a:pPr>
              <a:defRPr/>
            </a:pPr>
            <a:fld id="{3BDF2DEC-0A65-46F1-BDAE-A6FA32CB332B}" type="slidenum">
              <a:rPr lang="en-US" noProof="0" smtClean="0"/>
              <a:pPr>
                <a:defRPr/>
              </a:pPr>
              <a:t>15</a:t>
            </a:fld>
            <a:endParaRPr lang="en-US" noProof="0" dirty="0"/>
          </a:p>
        </p:txBody>
      </p:sp>
      <p:sp>
        <p:nvSpPr>
          <p:cNvPr id="5" name="Textplatzhalter 4"/>
          <p:cNvSpPr>
            <a:spLocks noGrp="1"/>
          </p:cNvSpPr>
          <p:nvPr>
            <p:ph type="body" sz="quarter" idx="18"/>
          </p:nvPr>
        </p:nvSpPr>
        <p:spPr/>
        <p:txBody>
          <a:bodyPr/>
          <a:lstStyle/>
          <a:p>
            <a:r>
              <a:rPr lang="de-DE" dirty="0">
                <a:solidFill>
                  <a:srgbClr val="FFFFFF"/>
                </a:solidFill>
              </a:rPr>
              <a:t>Best Practices </a:t>
            </a:r>
            <a:r>
              <a:rPr lang="de-DE" dirty="0" err="1">
                <a:solidFill>
                  <a:srgbClr val="FFFFFF"/>
                </a:solidFill>
              </a:rPr>
              <a:t>for</a:t>
            </a:r>
            <a:r>
              <a:rPr lang="de-DE" dirty="0">
                <a:solidFill>
                  <a:srgbClr val="FFFFFF"/>
                </a:solidFill>
              </a:rPr>
              <a:t> </a:t>
            </a:r>
            <a:r>
              <a:rPr lang="de-DE" dirty="0" err="1">
                <a:solidFill>
                  <a:srgbClr val="FFFFFF"/>
                </a:solidFill>
              </a:rPr>
              <a:t>Documenting</a:t>
            </a:r>
            <a:r>
              <a:rPr lang="de-DE" dirty="0">
                <a:solidFill>
                  <a:srgbClr val="FFFFFF"/>
                </a:solidFill>
              </a:rPr>
              <a:t> Data Set </a:t>
            </a:r>
            <a:r>
              <a:rPr lang="de-DE" dirty="0" err="1">
                <a:solidFill>
                  <a:srgbClr val="FFFFFF"/>
                </a:solidFill>
              </a:rPr>
              <a:t>Metadata</a:t>
            </a:r>
            <a:r>
              <a:rPr lang="de-DE" dirty="0">
                <a:solidFill>
                  <a:srgbClr val="FFFFFF"/>
                </a:solidFill>
              </a:rPr>
              <a:t> - </a:t>
            </a:r>
            <a:r>
              <a:rPr lang="de-DE" dirty="0" err="1">
                <a:solidFill>
                  <a:srgbClr val="FFFFFF"/>
                </a:solidFill>
              </a:rPr>
              <a:t>Define</a:t>
            </a:r>
            <a:r>
              <a:rPr lang="de-DE" dirty="0">
                <a:solidFill>
                  <a:srgbClr val="FFFFFF"/>
                </a:solidFill>
              </a:rPr>
              <a:t> XML </a:t>
            </a:r>
            <a:r>
              <a:rPr lang="de-DE" dirty="0" err="1">
                <a:solidFill>
                  <a:srgbClr val="FFFFFF"/>
                </a:solidFill>
              </a:rPr>
              <a:t>vs</a:t>
            </a:r>
            <a:r>
              <a:rPr lang="de-DE" dirty="0">
                <a:solidFill>
                  <a:srgbClr val="FFFFFF"/>
                </a:solidFill>
              </a:rPr>
              <a:t> Reviewers Guide</a:t>
            </a:r>
            <a:endParaRPr lang="en-US" dirty="0">
              <a:solidFill>
                <a:srgbClr val="FFFFFF"/>
              </a:solidFill>
            </a:endParaRPr>
          </a:p>
        </p:txBody>
      </p:sp>
    </p:spTree>
    <p:extLst>
      <p:ext uri="{BB962C8B-B14F-4D97-AF65-F5344CB8AC3E}">
        <p14:creationId xmlns:p14="http://schemas.microsoft.com/office/powerpoint/2010/main" val="23390712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CDISC </a:t>
            </a:r>
            <a:r>
              <a:rPr lang="de-DE" dirty="0" err="1"/>
              <a:t>related</a:t>
            </a:r>
            <a:r>
              <a:rPr lang="de-DE" dirty="0"/>
              <a:t> </a:t>
            </a:r>
            <a:r>
              <a:rPr lang="de-DE" dirty="0" err="1"/>
              <a:t>PhUSE</a:t>
            </a:r>
            <a:r>
              <a:rPr lang="de-DE" dirty="0"/>
              <a:t> Working Groups </a:t>
            </a:r>
            <a:r>
              <a:rPr lang="de-DE" dirty="0" err="1"/>
              <a:t>Deliverables</a:t>
            </a:r>
            <a:endParaRPr lang="en-US" noProof="0" dirty="0"/>
          </a:p>
        </p:txBody>
      </p:sp>
      <p:sp>
        <p:nvSpPr>
          <p:cNvPr id="3" name="Textplatzhalter 2"/>
          <p:cNvSpPr>
            <a:spLocks noGrp="1"/>
          </p:cNvSpPr>
          <p:nvPr>
            <p:ph type="body" sz="quarter" idx="15"/>
          </p:nvPr>
        </p:nvSpPr>
        <p:spPr>
          <a:xfrm>
            <a:off x="606994" y="1827214"/>
            <a:ext cx="8213478" cy="4554114"/>
          </a:xfrm>
        </p:spPr>
        <p:txBody>
          <a:bodyPr>
            <a:normAutofit/>
          </a:bodyPr>
          <a:lstStyle/>
          <a:p>
            <a:r>
              <a:rPr lang="de-DE" dirty="0"/>
              <a:t>QC</a:t>
            </a:r>
          </a:p>
          <a:p>
            <a:pPr lvl="1"/>
            <a:r>
              <a:rPr lang="de-DE" dirty="0"/>
              <a:t>Technical </a:t>
            </a:r>
            <a:r>
              <a:rPr lang="de-DE" dirty="0" err="1"/>
              <a:t>functionality</a:t>
            </a:r>
            <a:endParaRPr lang="de-DE" dirty="0"/>
          </a:p>
          <a:p>
            <a:pPr lvl="1"/>
            <a:r>
              <a:rPr lang="de-DE" dirty="0" err="1"/>
              <a:t>Adherence</a:t>
            </a:r>
            <a:r>
              <a:rPr lang="de-DE" dirty="0"/>
              <a:t> </a:t>
            </a:r>
            <a:r>
              <a:rPr lang="de-DE" dirty="0" err="1"/>
              <a:t>to</a:t>
            </a:r>
            <a:r>
              <a:rPr lang="de-DE" dirty="0"/>
              <a:t> </a:t>
            </a:r>
            <a:r>
              <a:rPr lang="de-DE" dirty="0" err="1"/>
              <a:t>technical</a:t>
            </a:r>
            <a:r>
              <a:rPr lang="de-DE" dirty="0"/>
              <a:t> </a:t>
            </a:r>
            <a:r>
              <a:rPr lang="de-DE" dirty="0" err="1"/>
              <a:t>specifications</a:t>
            </a:r>
            <a:endParaRPr lang="de-DE" dirty="0"/>
          </a:p>
          <a:p>
            <a:pPr lvl="1"/>
            <a:r>
              <a:rPr lang="de-DE" dirty="0" err="1"/>
              <a:t>Accuracy</a:t>
            </a:r>
            <a:r>
              <a:rPr lang="de-DE" dirty="0"/>
              <a:t> and </a:t>
            </a:r>
            <a:r>
              <a:rPr lang="de-DE" dirty="0" err="1"/>
              <a:t>completeness</a:t>
            </a:r>
            <a:r>
              <a:rPr lang="de-DE" dirty="0"/>
              <a:t> </a:t>
            </a:r>
            <a:r>
              <a:rPr lang="de-DE" dirty="0" err="1"/>
              <a:t>of</a:t>
            </a:r>
            <a:r>
              <a:rPr lang="de-DE" dirty="0"/>
              <a:t> </a:t>
            </a:r>
            <a:r>
              <a:rPr lang="de-DE" dirty="0" err="1"/>
              <a:t>content</a:t>
            </a:r>
            <a:endParaRPr lang="de-DE" dirty="0"/>
          </a:p>
          <a:p>
            <a:pPr lvl="1"/>
            <a:r>
              <a:rPr lang="de-DE" dirty="0"/>
              <a:t>Consistency </a:t>
            </a:r>
            <a:r>
              <a:rPr lang="de-DE" dirty="0" err="1"/>
              <a:t>between</a:t>
            </a:r>
            <a:r>
              <a:rPr lang="de-DE" dirty="0"/>
              <a:t> </a:t>
            </a:r>
            <a:r>
              <a:rPr lang="de-DE" dirty="0" err="1"/>
              <a:t>documents</a:t>
            </a:r>
            <a:endParaRPr lang="de-DE" dirty="0"/>
          </a:p>
          <a:p>
            <a:pPr lvl="1"/>
            <a:r>
              <a:rPr lang="de-DE" dirty="0"/>
              <a:t>Review</a:t>
            </a:r>
          </a:p>
          <a:p>
            <a:pPr lvl="2"/>
            <a:r>
              <a:rPr lang="de-DE" sz="2000" dirty="0"/>
              <a:t>By </a:t>
            </a:r>
            <a:r>
              <a:rPr lang="de-DE" sz="2000" dirty="0" err="1"/>
              <a:t>team</a:t>
            </a:r>
            <a:r>
              <a:rPr lang="de-DE" sz="2000" dirty="0"/>
              <a:t> </a:t>
            </a:r>
            <a:r>
              <a:rPr lang="de-DE" sz="2000" dirty="0" err="1"/>
              <a:t>members</a:t>
            </a:r>
            <a:r>
              <a:rPr lang="de-DE" sz="2000" dirty="0"/>
              <a:t> </a:t>
            </a:r>
            <a:r>
              <a:rPr lang="de-DE" sz="2000" dirty="0" err="1"/>
              <a:t>involved</a:t>
            </a:r>
            <a:r>
              <a:rPr lang="de-DE" sz="2000" dirty="0"/>
              <a:t> in </a:t>
            </a:r>
            <a:r>
              <a:rPr lang="de-DE" sz="2000" dirty="0" err="1"/>
              <a:t>the</a:t>
            </a:r>
            <a:r>
              <a:rPr lang="de-DE" sz="2000" dirty="0"/>
              <a:t> </a:t>
            </a:r>
            <a:r>
              <a:rPr lang="de-DE" sz="2000" dirty="0" err="1"/>
              <a:t>study</a:t>
            </a:r>
            <a:endParaRPr lang="de-DE" sz="2000" dirty="0"/>
          </a:p>
          <a:p>
            <a:pPr lvl="2"/>
            <a:r>
              <a:rPr lang="de-DE" sz="2000" dirty="0"/>
              <a:t>By </a:t>
            </a:r>
            <a:r>
              <a:rPr lang="de-DE" sz="2000" dirty="0" err="1"/>
              <a:t>people</a:t>
            </a:r>
            <a:r>
              <a:rPr lang="de-DE" sz="2000" dirty="0"/>
              <a:t> </a:t>
            </a:r>
            <a:r>
              <a:rPr lang="de-DE" sz="2000" dirty="0" err="1"/>
              <a:t>unfamiliar</a:t>
            </a:r>
            <a:r>
              <a:rPr lang="de-DE" sz="2000" dirty="0"/>
              <a:t> </a:t>
            </a:r>
            <a:r>
              <a:rPr lang="de-DE" sz="2000" dirty="0" err="1"/>
              <a:t>with</a:t>
            </a:r>
            <a:r>
              <a:rPr lang="de-DE" sz="2000" dirty="0"/>
              <a:t> </a:t>
            </a:r>
            <a:r>
              <a:rPr lang="de-DE" sz="2000" dirty="0" err="1"/>
              <a:t>the</a:t>
            </a:r>
            <a:r>
              <a:rPr lang="de-DE" sz="2000" dirty="0"/>
              <a:t> </a:t>
            </a:r>
            <a:r>
              <a:rPr lang="de-DE" sz="2000" dirty="0" err="1"/>
              <a:t>study</a:t>
            </a:r>
            <a:endParaRPr lang="de-DE" sz="2000" dirty="0"/>
          </a:p>
          <a:p>
            <a:pPr lvl="2"/>
            <a:r>
              <a:rPr lang="de-DE" sz="2000" dirty="0"/>
              <a:t>By </a:t>
            </a:r>
            <a:r>
              <a:rPr lang="de-DE" sz="2000" dirty="0" err="1"/>
              <a:t>people</a:t>
            </a:r>
            <a:r>
              <a:rPr lang="de-DE" sz="2000" dirty="0"/>
              <a:t> </a:t>
            </a:r>
            <a:r>
              <a:rPr lang="de-DE" sz="2000" dirty="0" err="1"/>
              <a:t>with</a:t>
            </a:r>
            <a:r>
              <a:rPr lang="de-DE" sz="2000" dirty="0"/>
              <a:t> different </a:t>
            </a:r>
            <a:r>
              <a:rPr lang="de-DE" sz="2000" dirty="0" err="1"/>
              <a:t>backgrounds</a:t>
            </a:r>
            <a:r>
              <a:rPr lang="de-DE" sz="2000" dirty="0"/>
              <a:t> (STAT, Medicine, etc.) </a:t>
            </a:r>
            <a:r>
              <a:rPr lang="de-DE" sz="2000" dirty="0" err="1"/>
              <a:t>whether</a:t>
            </a:r>
            <a:r>
              <a:rPr lang="de-DE" sz="2000" dirty="0"/>
              <a:t> all </a:t>
            </a:r>
            <a:r>
              <a:rPr lang="de-DE" sz="2000" dirty="0" err="1"/>
              <a:t>is</a:t>
            </a:r>
            <a:r>
              <a:rPr lang="de-DE" sz="2000" dirty="0"/>
              <a:t> </a:t>
            </a:r>
            <a:r>
              <a:rPr lang="de-DE" sz="2000" dirty="0" err="1"/>
              <a:t>clear</a:t>
            </a:r>
            <a:r>
              <a:rPr lang="de-DE" sz="2000" dirty="0"/>
              <a:t> and </a:t>
            </a:r>
            <a:r>
              <a:rPr lang="de-DE" sz="2000" dirty="0" err="1"/>
              <a:t>make</a:t>
            </a:r>
            <a:r>
              <a:rPr lang="de-DE" sz="2000" dirty="0"/>
              <a:t> sense</a:t>
            </a:r>
          </a:p>
          <a:p>
            <a:pPr lvl="2"/>
            <a:endParaRPr lang="de-DE" sz="2000" dirty="0"/>
          </a:p>
          <a:p>
            <a:pPr lvl="1"/>
            <a:endParaRPr lang="de-DE" dirty="0"/>
          </a:p>
          <a:p>
            <a:pPr marL="0" indent="0">
              <a:buNone/>
            </a:pPr>
            <a:endParaRPr lang="de-DE" dirty="0"/>
          </a:p>
          <a:p>
            <a:endParaRPr lang="en-US" noProof="0" dirty="0"/>
          </a:p>
        </p:txBody>
      </p:sp>
      <p:sp>
        <p:nvSpPr>
          <p:cNvPr id="4" name="Foliennummernplatzhalter 3"/>
          <p:cNvSpPr>
            <a:spLocks noGrp="1"/>
          </p:cNvSpPr>
          <p:nvPr>
            <p:ph type="sldNum" sz="quarter" idx="17"/>
          </p:nvPr>
        </p:nvSpPr>
        <p:spPr/>
        <p:txBody>
          <a:bodyPr/>
          <a:lstStyle/>
          <a:p>
            <a:pPr>
              <a:defRPr/>
            </a:pPr>
            <a:fld id="{3BDF2DEC-0A65-46F1-BDAE-A6FA32CB332B}" type="slidenum">
              <a:rPr lang="en-US" noProof="0" smtClean="0"/>
              <a:pPr>
                <a:defRPr/>
              </a:pPr>
              <a:t>16</a:t>
            </a:fld>
            <a:endParaRPr lang="en-US" noProof="0" dirty="0"/>
          </a:p>
        </p:txBody>
      </p:sp>
      <p:sp>
        <p:nvSpPr>
          <p:cNvPr id="5" name="Textplatzhalter 4"/>
          <p:cNvSpPr>
            <a:spLocks noGrp="1"/>
          </p:cNvSpPr>
          <p:nvPr>
            <p:ph type="body" sz="quarter" idx="18"/>
          </p:nvPr>
        </p:nvSpPr>
        <p:spPr/>
        <p:txBody>
          <a:bodyPr/>
          <a:lstStyle/>
          <a:p>
            <a:r>
              <a:rPr lang="de-DE" dirty="0">
                <a:solidFill>
                  <a:srgbClr val="FFFFFF"/>
                </a:solidFill>
              </a:rPr>
              <a:t>Best Practices </a:t>
            </a:r>
            <a:r>
              <a:rPr lang="de-DE" dirty="0" err="1">
                <a:solidFill>
                  <a:srgbClr val="FFFFFF"/>
                </a:solidFill>
              </a:rPr>
              <a:t>for</a:t>
            </a:r>
            <a:r>
              <a:rPr lang="de-DE" dirty="0">
                <a:solidFill>
                  <a:srgbClr val="FFFFFF"/>
                </a:solidFill>
              </a:rPr>
              <a:t> </a:t>
            </a:r>
            <a:r>
              <a:rPr lang="de-DE" dirty="0" err="1">
                <a:solidFill>
                  <a:srgbClr val="FFFFFF"/>
                </a:solidFill>
              </a:rPr>
              <a:t>Documenting</a:t>
            </a:r>
            <a:r>
              <a:rPr lang="de-DE" dirty="0">
                <a:solidFill>
                  <a:srgbClr val="FFFFFF"/>
                </a:solidFill>
              </a:rPr>
              <a:t> Data Set </a:t>
            </a:r>
            <a:r>
              <a:rPr lang="de-DE" dirty="0" err="1">
                <a:solidFill>
                  <a:srgbClr val="FFFFFF"/>
                </a:solidFill>
              </a:rPr>
              <a:t>Metadata</a:t>
            </a:r>
            <a:r>
              <a:rPr lang="de-DE" dirty="0">
                <a:solidFill>
                  <a:srgbClr val="FFFFFF"/>
                </a:solidFill>
              </a:rPr>
              <a:t> - </a:t>
            </a:r>
            <a:r>
              <a:rPr lang="de-DE" dirty="0" err="1">
                <a:solidFill>
                  <a:srgbClr val="FFFFFF"/>
                </a:solidFill>
              </a:rPr>
              <a:t>Define</a:t>
            </a:r>
            <a:r>
              <a:rPr lang="de-DE" dirty="0">
                <a:solidFill>
                  <a:srgbClr val="FFFFFF"/>
                </a:solidFill>
              </a:rPr>
              <a:t> XML </a:t>
            </a:r>
            <a:r>
              <a:rPr lang="de-DE" dirty="0" err="1">
                <a:solidFill>
                  <a:srgbClr val="FFFFFF"/>
                </a:solidFill>
              </a:rPr>
              <a:t>vs</a:t>
            </a:r>
            <a:r>
              <a:rPr lang="de-DE" dirty="0">
                <a:solidFill>
                  <a:srgbClr val="FFFFFF"/>
                </a:solidFill>
              </a:rPr>
              <a:t> Reviewers Guide</a:t>
            </a:r>
            <a:endParaRPr lang="en-US" dirty="0">
              <a:solidFill>
                <a:srgbClr val="FFFFFF"/>
              </a:solidFill>
            </a:endParaRPr>
          </a:p>
        </p:txBody>
      </p:sp>
    </p:spTree>
    <p:extLst>
      <p:ext uri="{BB962C8B-B14F-4D97-AF65-F5344CB8AC3E}">
        <p14:creationId xmlns:p14="http://schemas.microsoft.com/office/powerpoint/2010/main" val="26004147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CDISC related PhUSE Working Groups Deliverables</a:t>
            </a:r>
            <a:endParaRPr lang="en-US" noProof="0" dirty="0"/>
          </a:p>
        </p:txBody>
      </p:sp>
      <p:sp>
        <p:nvSpPr>
          <p:cNvPr id="3" name="Textplatzhalter 2"/>
          <p:cNvSpPr>
            <a:spLocks noGrp="1"/>
          </p:cNvSpPr>
          <p:nvPr>
            <p:ph type="body" sz="quarter" idx="15"/>
          </p:nvPr>
        </p:nvSpPr>
        <p:spPr/>
        <p:txBody>
          <a:bodyPr>
            <a:normAutofit fontScale="70000" lnSpcReduction="20000"/>
          </a:bodyPr>
          <a:lstStyle/>
          <a:p>
            <a:r>
              <a:rPr lang="de-DE"/>
              <a:t>Do not include extraneous information</a:t>
            </a:r>
          </a:p>
          <a:p>
            <a:r>
              <a:rPr lang="de-DE"/>
              <a:t>Stick to the facts</a:t>
            </a:r>
          </a:p>
          <a:p>
            <a:r>
              <a:rPr lang="de-DE"/>
              <a:t>Whenever doubts whether info is needfull </a:t>
            </a:r>
            <a:r>
              <a:rPr lang="de-DE">
                <a:sym typeface="Wingdings" panose="05000000000000000000" pitchFamily="2" charset="2"/>
              </a:rPr>
              <a:t></a:t>
            </a:r>
            <a:r>
              <a:rPr lang="de-DE"/>
              <a:t> DRG</a:t>
            </a:r>
          </a:p>
          <a:p>
            <a:r>
              <a:rPr lang="de-DE"/>
              <a:t>If info is too complex and/or does not fit into define.xml </a:t>
            </a:r>
            <a:r>
              <a:rPr lang="de-DE">
                <a:sym typeface="Wingdings" panose="05000000000000000000" pitchFamily="2" charset="2"/>
              </a:rPr>
              <a:t>DRG</a:t>
            </a:r>
          </a:p>
          <a:p>
            <a:r>
              <a:rPr lang="de-DE"/>
              <a:t>DRG more flexible. Flowcharts, tables, figures, graphics etc. can be included to ease the understanding/work for the reviewer.</a:t>
            </a:r>
          </a:p>
          <a:p>
            <a:r>
              <a:rPr lang="en-US"/>
              <a:t>PhUSE templates not required to be used for submission but have been reviewed by the FDA and are referenced in the Technical Conformance Guide.</a:t>
            </a:r>
            <a:endParaRPr lang="de-DE"/>
          </a:p>
          <a:p>
            <a:r>
              <a:rPr lang="en-US"/>
              <a:t>FDA presentations and the Technical Conformance Guide have stressed the importance of both documents and have encouraged sponsors to submit comprehensive metadata to help facilitate their reviews.</a:t>
            </a:r>
          </a:p>
          <a:p>
            <a:r>
              <a:rPr lang="en-US"/>
              <a:t>Future: DRG in XML. Current nothing final</a:t>
            </a:r>
            <a:endParaRPr lang="de-DE"/>
          </a:p>
          <a:p>
            <a:endParaRPr lang="de-DE"/>
          </a:p>
          <a:p>
            <a:pPr lvl="1"/>
            <a:endParaRPr lang="de-DE"/>
          </a:p>
          <a:p>
            <a:endParaRPr lang="de-DE"/>
          </a:p>
          <a:p>
            <a:endParaRPr lang="en-US" noProof="0" dirty="0"/>
          </a:p>
        </p:txBody>
      </p:sp>
      <p:sp>
        <p:nvSpPr>
          <p:cNvPr id="4" name="Foliennummernplatzhalter 3"/>
          <p:cNvSpPr>
            <a:spLocks noGrp="1"/>
          </p:cNvSpPr>
          <p:nvPr>
            <p:ph type="sldNum" sz="quarter" idx="17"/>
          </p:nvPr>
        </p:nvSpPr>
        <p:spPr/>
        <p:txBody>
          <a:bodyPr/>
          <a:lstStyle/>
          <a:p>
            <a:fld id="{3BDF2DEC-0A65-46F1-BDAE-A6FA32CB332B}" type="slidenum">
              <a:rPr lang="en-US" noProof="0" smtClean="0"/>
              <a:pPr/>
              <a:t>17</a:t>
            </a:fld>
            <a:endParaRPr lang="en-US" noProof="0" dirty="0"/>
          </a:p>
        </p:txBody>
      </p:sp>
      <p:sp>
        <p:nvSpPr>
          <p:cNvPr id="5" name="Textplatzhalter 4"/>
          <p:cNvSpPr>
            <a:spLocks noGrp="1"/>
          </p:cNvSpPr>
          <p:nvPr>
            <p:ph type="body" sz="quarter" idx="18"/>
          </p:nvPr>
        </p:nvSpPr>
        <p:spPr>
          <a:xfrm>
            <a:off x="609451" y="1125538"/>
            <a:ext cx="5546725" cy="647700"/>
          </a:xfrm>
        </p:spPr>
        <p:txBody>
          <a:bodyPr/>
          <a:lstStyle/>
          <a:p>
            <a:r>
              <a:rPr lang="de-DE" dirty="0"/>
              <a:t>Best Practices </a:t>
            </a:r>
            <a:r>
              <a:rPr lang="de-DE" dirty="0" err="1"/>
              <a:t>for</a:t>
            </a:r>
            <a:r>
              <a:rPr lang="de-DE" dirty="0"/>
              <a:t> </a:t>
            </a:r>
            <a:r>
              <a:rPr lang="de-DE" dirty="0" err="1"/>
              <a:t>Documenting</a:t>
            </a:r>
            <a:r>
              <a:rPr lang="de-DE" dirty="0"/>
              <a:t> Data Set </a:t>
            </a:r>
            <a:r>
              <a:rPr lang="de-DE" dirty="0" err="1"/>
              <a:t>Metadata</a:t>
            </a:r>
            <a:r>
              <a:rPr lang="de-DE" dirty="0"/>
              <a:t> - </a:t>
            </a:r>
            <a:r>
              <a:rPr lang="de-DE" dirty="0" err="1"/>
              <a:t>Define</a:t>
            </a:r>
            <a:r>
              <a:rPr lang="de-DE" dirty="0"/>
              <a:t> XML </a:t>
            </a:r>
            <a:r>
              <a:rPr lang="de-DE" dirty="0" err="1"/>
              <a:t>vs</a:t>
            </a:r>
            <a:r>
              <a:rPr lang="de-DE" dirty="0"/>
              <a:t> </a:t>
            </a:r>
            <a:r>
              <a:rPr lang="de-DE" dirty="0" err="1"/>
              <a:t>Reviewers</a:t>
            </a:r>
            <a:r>
              <a:rPr lang="de-DE" dirty="0"/>
              <a:t> Guide</a:t>
            </a:r>
            <a:endParaRPr lang="en-US" dirty="0"/>
          </a:p>
        </p:txBody>
      </p:sp>
    </p:spTree>
    <p:extLst>
      <p:ext uri="{BB962C8B-B14F-4D97-AF65-F5344CB8AC3E}">
        <p14:creationId xmlns:p14="http://schemas.microsoft.com/office/powerpoint/2010/main" val="25562937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ntertitel 6">
            <a:extLst>
              <a:ext uri="{FF2B5EF4-FFF2-40B4-BE49-F238E27FC236}">
                <a16:creationId xmlns:a16="http://schemas.microsoft.com/office/drawing/2014/main" id="{551D36A1-E352-495D-9933-3EAA6F702718}"/>
              </a:ext>
            </a:extLst>
          </p:cNvPr>
          <p:cNvSpPr>
            <a:spLocks noGrp="1"/>
          </p:cNvSpPr>
          <p:nvPr>
            <p:ph type="subTitle" idx="1"/>
          </p:nvPr>
        </p:nvSpPr>
        <p:spPr/>
        <p:txBody>
          <a:bodyPr/>
          <a:lstStyle/>
          <a:p>
            <a:r>
              <a:rPr lang="de-DE" dirty="0"/>
              <a:t>Hasan Kantarci</a:t>
            </a:r>
          </a:p>
        </p:txBody>
      </p:sp>
      <p:sp>
        <p:nvSpPr>
          <p:cNvPr id="4" name="Foliennummernplatzhalter 3">
            <a:extLst>
              <a:ext uri="{FF2B5EF4-FFF2-40B4-BE49-F238E27FC236}">
                <a16:creationId xmlns:a16="http://schemas.microsoft.com/office/drawing/2014/main" id="{4EA1D71D-2BFE-488B-9A32-BB0621C25A04}"/>
              </a:ext>
            </a:extLst>
          </p:cNvPr>
          <p:cNvSpPr>
            <a:spLocks noGrp="1"/>
          </p:cNvSpPr>
          <p:nvPr>
            <p:ph type="sldNum" sz="quarter" idx="17"/>
          </p:nvPr>
        </p:nvSpPr>
        <p:spPr/>
        <p:txBody>
          <a:bodyPr/>
          <a:lstStyle/>
          <a:p>
            <a:pPr>
              <a:defRPr/>
            </a:pPr>
            <a:fld id="{3BDF2DEC-0A65-46F1-BDAE-A6FA32CB332B}" type="slidenum">
              <a:rPr lang="en-US" noProof="0" smtClean="0"/>
              <a:pPr>
                <a:defRPr/>
              </a:pPr>
              <a:t>18</a:t>
            </a:fld>
            <a:endParaRPr lang="en-US" noProof="0" dirty="0"/>
          </a:p>
        </p:txBody>
      </p:sp>
      <p:sp>
        <p:nvSpPr>
          <p:cNvPr id="6" name="Titel 5">
            <a:extLst>
              <a:ext uri="{FF2B5EF4-FFF2-40B4-BE49-F238E27FC236}">
                <a16:creationId xmlns:a16="http://schemas.microsoft.com/office/drawing/2014/main" id="{74B0B004-2065-449A-B559-37A0048BDFAB}"/>
              </a:ext>
            </a:extLst>
          </p:cNvPr>
          <p:cNvSpPr>
            <a:spLocks noGrp="1"/>
          </p:cNvSpPr>
          <p:nvPr>
            <p:ph type="ctrTitle"/>
          </p:nvPr>
        </p:nvSpPr>
        <p:spPr/>
        <p:txBody>
          <a:bodyPr/>
          <a:lstStyle/>
          <a:p>
            <a:r>
              <a:rPr lang="de-DE" dirty="0"/>
              <a:t>CDISC </a:t>
            </a:r>
            <a:r>
              <a:rPr lang="de-DE" dirty="0" err="1"/>
              <a:t>related</a:t>
            </a:r>
            <a:r>
              <a:rPr lang="de-DE" dirty="0"/>
              <a:t> </a:t>
            </a:r>
            <a:r>
              <a:rPr lang="de-DE" dirty="0" err="1"/>
              <a:t>PhUSE</a:t>
            </a:r>
            <a:r>
              <a:rPr lang="de-DE" dirty="0"/>
              <a:t> Working Groups </a:t>
            </a:r>
            <a:r>
              <a:rPr lang="de-DE" dirty="0" err="1"/>
              <a:t>Deliverables</a:t>
            </a:r>
            <a:endParaRPr lang="de-DE" dirty="0"/>
          </a:p>
        </p:txBody>
      </p:sp>
      <p:sp>
        <p:nvSpPr>
          <p:cNvPr id="8" name="Textplatzhalter 7">
            <a:extLst>
              <a:ext uri="{FF2B5EF4-FFF2-40B4-BE49-F238E27FC236}">
                <a16:creationId xmlns:a16="http://schemas.microsoft.com/office/drawing/2014/main" id="{9F4224F9-02D7-434E-9354-5EC9310F7807}"/>
              </a:ext>
            </a:extLst>
          </p:cNvPr>
          <p:cNvSpPr>
            <a:spLocks noGrp="1"/>
          </p:cNvSpPr>
          <p:nvPr>
            <p:ph type="body" sz="quarter" idx="19"/>
          </p:nvPr>
        </p:nvSpPr>
        <p:spPr/>
        <p:txBody>
          <a:bodyPr/>
          <a:lstStyle/>
          <a:p>
            <a:r>
              <a:rPr lang="de-DE" dirty="0"/>
              <a:t>Senior Statistical </a:t>
            </a:r>
            <a:r>
              <a:rPr lang="de-DE" dirty="0" err="1"/>
              <a:t>Programmer</a:t>
            </a:r>
            <a:endParaRPr lang="de-DE" dirty="0"/>
          </a:p>
        </p:txBody>
      </p:sp>
      <p:sp>
        <p:nvSpPr>
          <p:cNvPr id="9" name="Textplatzhalter 8">
            <a:extLst>
              <a:ext uri="{FF2B5EF4-FFF2-40B4-BE49-F238E27FC236}">
                <a16:creationId xmlns:a16="http://schemas.microsoft.com/office/drawing/2014/main" id="{FFEFCB56-6133-4141-A4A5-6101BE13C3D7}"/>
              </a:ext>
            </a:extLst>
          </p:cNvPr>
          <p:cNvSpPr>
            <a:spLocks noGrp="1"/>
          </p:cNvSpPr>
          <p:nvPr>
            <p:ph type="body" sz="quarter" idx="20"/>
          </p:nvPr>
        </p:nvSpPr>
        <p:spPr/>
        <p:txBody>
          <a:bodyPr/>
          <a:lstStyle/>
          <a:p>
            <a:r>
              <a:rPr lang="de-DE" dirty="0">
                <a:hlinkClick r:id="rId3"/>
              </a:rPr>
              <a:t>Hasan.kantarci@analytical-software.de</a:t>
            </a:r>
            <a:endParaRPr lang="de-DE" dirty="0"/>
          </a:p>
          <a:p>
            <a:r>
              <a:rPr lang="de-DE" dirty="0"/>
              <a:t>+49 6221 6051 186</a:t>
            </a:r>
          </a:p>
        </p:txBody>
      </p:sp>
    </p:spTree>
    <p:extLst>
      <p:ext uri="{BB962C8B-B14F-4D97-AF65-F5344CB8AC3E}">
        <p14:creationId xmlns:p14="http://schemas.microsoft.com/office/powerpoint/2010/main" val="331815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CDISC </a:t>
            </a:r>
            <a:r>
              <a:rPr lang="de-DE" dirty="0" err="1"/>
              <a:t>related</a:t>
            </a:r>
            <a:r>
              <a:rPr lang="de-DE" dirty="0"/>
              <a:t> </a:t>
            </a:r>
            <a:r>
              <a:rPr lang="de-DE" dirty="0" err="1"/>
              <a:t>PhUSE</a:t>
            </a:r>
            <a:r>
              <a:rPr lang="de-DE" dirty="0"/>
              <a:t> Working Groups </a:t>
            </a:r>
            <a:r>
              <a:rPr lang="de-DE" dirty="0" err="1"/>
              <a:t>Deliverables</a:t>
            </a:r>
            <a:endParaRPr lang="en-US" noProof="0" dirty="0"/>
          </a:p>
        </p:txBody>
      </p:sp>
      <p:sp>
        <p:nvSpPr>
          <p:cNvPr id="3" name="Textplatzhalter 2"/>
          <p:cNvSpPr>
            <a:spLocks noGrp="1"/>
          </p:cNvSpPr>
          <p:nvPr>
            <p:ph type="body" sz="quarter" idx="15"/>
          </p:nvPr>
        </p:nvSpPr>
        <p:spPr>
          <a:xfrm>
            <a:off x="606994" y="1916832"/>
            <a:ext cx="8213478" cy="4392488"/>
          </a:xfrm>
        </p:spPr>
        <p:txBody>
          <a:bodyPr>
            <a:normAutofit/>
          </a:bodyPr>
          <a:lstStyle/>
          <a:p>
            <a:pPr marL="0" indent="0">
              <a:buNone/>
            </a:pPr>
            <a:endParaRPr lang="de-DE" dirty="0"/>
          </a:p>
          <a:p>
            <a:r>
              <a:rPr lang="en-US" dirty="0"/>
              <a:t> Which stylesheet we currently use for define.xml:</a:t>
            </a:r>
            <a:endParaRPr lang="de-DE" dirty="0"/>
          </a:p>
          <a:p>
            <a:pPr lvl="1"/>
            <a:r>
              <a:rPr lang="en-US" dirty="0"/>
              <a:t>Stylesheet from Define-XML v2.0 package</a:t>
            </a:r>
            <a:endParaRPr lang="de-DE" dirty="0"/>
          </a:p>
          <a:p>
            <a:pPr lvl="1"/>
            <a:r>
              <a:rPr lang="de-DE" dirty="0"/>
              <a:t>Stylesheet </a:t>
            </a:r>
            <a:r>
              <a:rPr lang="de-DE" dirty="0" err="1"/>
              <a:t>from</a:t>
            </a:r>
            <a:r>
              <a:rPr lang="de-DE" dirty="0"/>
              <a:t> ARM v1.0 </a:t>
            </a:r>
            <a:r>
              <a:rPr lang="de-DE" dirty="0" err="1"/>
              <a:t>for</a:t>
            </a:r>
            <a:r>
              <a:rPr lang="de-DE" dirty="0"/>
              <a:t> </a:t>
            </a:r>
            <a:r>
              <a:rPr lang="de-DE" dirty="0" err="1"/>
              <a:t>Define</a:t>
            </a:r>
            <a:r>
              <a:rPr lang="de-DE" dirty="0"/>
              <a:t>-XML v2.0 </a:t>
            </a:r>
            <a:r>
              <a:rPr lang="de-DE" dirty="0" err="1"/>
              <a:t>package</a:t>
            </a:r>
            <a:endParaRPr lang="de-DE" dirty="0"/>
          </a:p>
          <a:p>
            <a:pPr lvl="1"/>
            <a:r>
              <a:rPr lang="de-DE" dirty="0"/>
              <a:t> </a:t>
            </a:r>
            <a:r>
              <a:rPr lang="en-US" dirty="0"/>
              <a:t>Stylesheet from </a:t>
            </a:r>
            <a:r>
              <a:rPr lang="en-US" dirty="0" err="1"/>
              <a:t>PhUSE</a:t>
            </a:r>
            <a:r>
              <a:rPr lang="en-US" dirty="0"/>
              <a:t> Define-XML v2.0 stylesheet Recommendation Working Group</a:t>
            </a:r>
            <a:endParaRPr lang="de-DE" dirty="0"/>
          </a:p>
          <a:p>
            <a:pPr lvl="1"/>
            <a:r>
              <a:rPr lang="en-US" dirty="0"/>
              <a:t>Customized version</a:t>
            </a:r>
            <a:endParaRPr lang="de-DE" dirty="0"/>
          </a:p>
          <a:p>
            <a:pPr lvl="1"/>
            <a:r>
              <a:rPr lang="en-US" dirty="0"/>
              <a:t>Do not now</a:t>
            </a:r>
            <a:endParaRPr lang="de-DE" dirty="0"/>
          </a:p>
        </p:txBody>
      </p:sp>
      <p:sp>
        <p:nvSpPr>
          <p:cNvPr id="4" name="Foliennummernplatzhalter 3"/>
          <p:cNvSpPr>
            <a:spLocks noGrp="1"/>
          </p:cNvSpPr>
          <p:nvPr>
            <p:ph type="sldNum" sz="quarter" idx="17"/>
          </p:nvPr>
        </p:nvSpPr>
        <p:spPr/>
        <p:txBody>
          <a:bodyPr/>
          <a:lstStyle/>
          <a:p>
            <a:pPr>
              <a:defRPr/>
            </a:pPr>
            <a:fld id="{3BDF2DEC-0A65-46F1-BDAE-A6FA32CB332B}" type="slidenum">
              <a:rPr lang="en-US" noProof="0" smtClean="0"/>
              <a:pPr>
                <a:defRPr/>
              </a:pPr>
              <a:t>2</a:t>
            </a:fld>
            <a:endParaRPr lang="en-US" noProof="0" dirty="0"/>
          </a:p>
        </p:txBody>
      </p:sp>
      <p:sp>
        <p:nvSpPr>
          <p:cNvPr id="5" name="Textplatzhalter 4"/>
          <p:cNvSpPr>
            <a:spLocks noGrp="1"/>
          </p:cNvSpPr>
          <p:nvPr>
            <p:ph type="body" sz="quarter" idx="18"/>
          </p:nvPr>
        </p:nvSpPr>
        <p:spPr/>
        <p:txBody>
          <a:bodyPr/>
          <a:lstStyle/>
          <a:p>
            <a:endParaRPr lang="de-DE" dirty="0"/>
          </a:p>
        </p:txBody>
      </p:sp>
    </p:spTree>
    <p:extLst>
      <p:ext uri="{BB962C8B-B14F-4D97-AF65-F5344CB8AC3E}">
        <p14:creationId xmlns:p14="http://schemas.microsoft.com/office/powerpoint/2010/main" val="2684346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CDISC </a:t>
            </a:r>
            <a:r>
              <a:rPr lang="de-DE" dirty="0" err="1"/>
              <a:t>related</a:t>
            </a:r>
            <a:r>
              <a:rPr lang="de-DE" dirty="0"/>
              <a:t> </a:t>
            </a:r>
            <a:r>
              <a:rPr lang="de-DE" dirty="0" err="1"/>
              <a:t>PhUSE</a:t>
            </a:r>
            <a:r>
              <a:rPr lang="de-DE" dirty="0"/>
              <a:t> Working Groups </a:t>
            </a:r>
            <a:r>
              <a:rPr lang="de-DE" dirty="0" err="1"/>
              <a:t>Deliverables</a:t>
            </a:r>
            <a:endParaRPr lang="en-US" noProof="0" dirty="0"/>
          </a:p>
        </p:txBody>
      </p:sp>
      <p:sp>
        <p:nvSpPr>
          <p:cNvPr id="3" name="Textplatzhalter 2"/>
          <p:cNvSpPr>
            <a:spLocks noGrp="1"/>
          </p:cNvSpPr>
          <p:nvPr>
            <p:ph type="body" sz="quarter" idx="15"/>
          </p:nvPr>
        </p:nvSpPr>
        <p:spPr>
          <a:xfrm>
            <a:off x="606994" y="1916832"/>
            <a:ext cx="8213478" cy="4392488"/>
          </a:xfrm>
        </p:spPr>
        <p:txBody>
          <a:bodyPr>
            <a:normAutofit/>
          </a:bodyPr>
          <a:lstStyle/>
          <a:p>
            <a:r>
              <a:rPr lang="en-US" sz="2000" dirty="0"/>
              <a:t>Can be found on the CDISC wiki page:  </a:t>
            </a:r>
            <a:r>
              <a:rPr lang="en-US" sz="2000" u="sng" dirty="0">
                <a:hlinkClick r:id="rId3"/>
              </a:rPr>
              <a:t>https://wiki.cdisc.org/</a:t>
            </a:r>
            <a:endParaRPr lang="de-DE" sz="2000" dirty="0"/>
          </a:p>
          <a:p>
            <a:endParaRPr lang="en-US" sz="2400" dirty="0"/>
          </a:p>
        </p:txBody>
      </p:sp>
      <p:sp>
        <p:nvSpPr>
          <p:cNvPr id="4" name="Foliennummernplatzhalter 3"/>
          <p:cNvSpPr>
            <a:spLocks noGrp="1"/>
          </p:cNvSpPr>
          <p:nvPr>
            <p:ph type="sldNum" sz="quarter" idx="17"/>
          </p:nvPr>
        </p:nvSpPr>
        <p:spPr/>
        <p:txBody>
          <a:bodyPr/>
          <a:lstStyle/>
          <a:p>
            <a:pPr>
              <a:defRPr/>
            </a:pPr>
            <a:fld id="{3BDF2DEC-0A65-46F1-BDAE-A6FA32CB332B}" type="slidenum">
              <a:rPr lang="en-US" noProof="0" smtClean="0"/>
              <a:pPr>
                <a:defRPr/>
              </a:pPr>
              <a:t>3</a:t>
            </a:fld>
            <a:endParaRPr lang="en-US" noProof="0" dirty="0"/>
          </a:p>
        </p:txBody>
      </p:sp>
      <p:sp>
        <p:nvSpPr>
          <p:cNvPr id="5" name="Textplatzhalter 4"/>
          <p:cNvSpPr>
            <a:spLocks noGrp="1"/>
          </p:cNvSpPr>
          <p:nvPr>
            <p:ph type="body" sz="quarter" idx="18"/>
          </p:nvPr>
        </p:nvSpPr>
        <p:spPr/>
        <p:txBody>
          <a:bodyPr/>
          <a:lstStyle/>
          <a:p>
            <a:r>
              <a:rPr lang="de-DE" dirty="0"/>
              <a:t>New </a:t>
            </a:r>
            <a:r>
              <a:rPr lang="de-DE" dirty="0" err="1"/>
              <a:t>Define</a:t>
            </a:r>
            <a:r>
              <a:rPr lang="de-DE" dirty="0"/>
              <a:t>-XML Stylesheet</a:t>
            </a:r>
          </a:p>
        </p:txBody>
      </p:sp>
      <p:pic>
        <p:nvPicPr>
          <p:cNvPr id="6" name="Grafik 5">
            <a:extLst>
              <a:ext uri="{FF2B5EF4-FFF2-40B4-BE49-F238E27FC236}">
                <a16:creationId xmlns:a16="http://schemas.microsoft.com/office/drawing/2014/main" id="{46EB092F-08DC-4B7B-930C-83B72AA1E869}"/>
              </a:ext>
            </a:extLst>
          </p:cNvPr>
          <p:cNvPicPr/>
          <p:nvPr/>
        </p:nvPicPr>
        <p:blipFill>
          <a:blip r:embed="rId4"/>
          <a:stretch>
            <a:fillRect/>
          </a:stretch>
        </p:blipFill>
        <p:spPr>
          <a:xfrm>
            <a:off x="1187624" y="2348880"/>
            <a:ext cx="5544616" cy="3960440"/>
          </a:xfrm>
          <a:prstGeom prst="rect">
            <a:avLst/>
          </a:prstGeom>
          <a:noFill/>
          <a:ln>
            <a:noFill/>
          </a:ln>
        </p:spPr>
      </p:pic>
    </p:spTree>
    <p:extLst>
      <p:ext uri="{BB962C8B-B14F-4D97-AF65-F5344CB8AC3E}">
        <p14:creationId xmlns:p14="http://schemas.microsoft.com/office/powerpoint/2010/main" val="28287641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CDISC </a:t>
            </a:r>
            <a:r>
              <a:rPr lang="de-DE" dirty="0" err="1"/>
              <a:t>related</a:t>
            </a:r>
            <a:r>
              <a:rPr lang="de-DE" dirty="0"/>
              <a:t> </a:t>
            </a:r>
            <a:r>
              <a:rPr lang="de-DE" dirty="0" err="1"/>
              <a:t>PhUSE</a:t>
            </a:r>
            <a:r>
              <a:rPr lang="de-DE" dirty="0"/>
              <a:t> Working Groups </a:t>
            </a:r>
            <a:r>
              <a:rPr lang="de-DE" dirty="0" err="1"/>
              <a:t>Deliverables</a:t>
            </a:r>
            <a:endParaRPr lang="en-US" noProof="0" dirty="0"/>
          </a:p>
        </p:txBody>
      </p:sp>
      <p:sp>
        <p:nvSpPr>
          <p:cNvPr id="3" name="Textplatzhalter 2"/>
          <p:cNvSpPr>
            <a:spLocks noGrp="1"/>
          </p:cNvSpPr>
          <p:nvPr>
            <p:ph type="body" sz="quarter" idx="15"/>
          </p:nvPr>
        </p:nvSpPr>
        <p:spPr>
          <a:xfrm>
            <a:off x="606994" y="1916832"/>
            <a:ext cx="8213478" cy="4392488"/>
          </a:xfrm>
        </p:spPr>
        <p:txBody>
          <a:bodyPr>
            <a:normAutofit/>
          </a:bodyPr>
          <a:lstStyle/>
          <a:p>
            <a:endParaRPr lang="en-US" sz="2400" dirty="0"/>
          </a:p>
          <a:p>
            <a:endParaRPr lang="en-US" sz="2400" dirty="0"/>
          </a:p>
          <a:p>
            <a:endParaRPr lang="en-US" sz="2400" dirty="0"/>
          </a:p>
          <a:p>
            <a:endParaRPr lang="en-US" sz="2400" dirty="0"/>
          </a:p>
          <a:p>
            <a:endParaRPr lang="en-US" sz="2400" dirty="0"/>
          </a:p>
          <a:p>
            <a:endParaRPr lang="en-US" sz="2400" dirty="0"/>
          </a:p>
        </p:txBody>
      </p:sp>
      <p:sp>
        <p:nvSpPr>
          <p:cNvPr id="4" name="Foliennummernplatzhalter 3"/>
          <p:cNvSpPr>
            <a:spLocks noGrp="1"/>
          </p:cNvSpPr>
          <p:nvPr>
            <p:ph type="sldNum" sz="quarter" idx="17"/>
          </p:nvPr>
        </p:nvSpPr>
        <p:spPr/>
        <p:txBody>
          <a:bodyPr/>
          <a:lstStyle/>
          <a:p>
            <a:pPr>
              <a:defRPr/>
            </a:pPr>
            <a:fld id="{3BDF2DEC-0A65-46F1-BDAE-A6FA32CB332B}" type="slidenum">
              <a:rPr lang="en-US" noProof="0" smtClean="0"/>
              <a:pPr>
                <a:defRPr/>
              </a:pPr>
              <a:t>4</a:t>
            </a:fld>
            <a:endParaRPr lang="en-US" noProof="0" dirty="0"/>
          </a:p>
        </p:txBody>
      </p:sp>
      <p:sp>
        <p:nvSpPr>
          <p:cNvPr id="5" name="Textplatzhalter 4"/>
          <p:cNvSpPr>
            <a:spLocks noGrp="1"/>
          </p:cNvSpPr>
          <p:nvPr>
            <p:ph type="body" sz="quarter" idx="18"/>
          </p:nvPr>
        </p:nvSpPr>
        <p:spPr/>
        <p:txBody>
          <a:bodyPr/>
          <a:lstStyle/>
          <a:p>
            <a:r>
              <a:rPr lang="de-DE" dirty="0"/>
              <a:t>New </a:t>
            </a:r>
            <a:r>
              <a:rPr lang="de-DE" dirty="0" err="1"/>
              <a:t>Define</a:t>
            </a:r>
            <a:r>
              <a:rPr lang="de-DE" dirty="0"/>
              <a:t>-XML Stylesheet</a:t>
            </a:r>
          </a:p>
        </p:txBody>
      </p:sp>
      <p:pic>
        <p:nvPicPr>
          <p:cNvPr id="7" name="Grafik 6">
            <a:extLst>
              <a:ext uri="{FF2B5EF4-FFF2-40B4-BE49-F238E27FC236}">
                <a16:creationId xmlns:a16="http://schemas.microsoft.com/office/drawing/2014/main" id="{3D867964-233A-4EC9-A212-200D1E26E18E}"/>
              </a:ext>
            </a:extLst>
          </p:cNvPr>
          <p:cNvPicPr/>
          <p:nvPr/>
        </p:nvPicPr>
        <p:blipFill>
          <a:blip r:embed="rId3"/>
          <a:stretch>
            <a:fillRect/>
          </a:stretch>
        </p:blipFill>
        <p:spPr>
          <a:xfrm>
            <a:off x="467545" y="2924944"/>
            <a:ext cx="8352928" cy="2304256"/>
          </a:xfrm>
          <a:prstGeom prst="rect">
            <a:avLst/>
          </a:prstGeom>
        </p:spPr>
      </p:pic>
    </p:spTree>
    <p:extLst>
      <p:ext uri="{BB962C8B-B14F-4D97-AF65-F5344CB8AC3E}">
        <p14:creationId xmlns:p14="http://schemas.microsoft.com/office/powerpoint/2010/main" val="898573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CDISC </a:t>
            </a:r>
            <a:r>
              <a:rPr lang="de-DE" dirty="0" err="1"/>
              <a:t>related</a:t>
            </a:r>
            <a:r>
              <a:rPr lang="de-DE" dirty="0"/>
              <a:t> </a:t>
            </a:r>
            <a:r>
              <a:rPr lang="de-DE" dirty="0" err="1"/>
              <a:t>PhUSE</a:t>
            </a:r>
            <a:r>
              <a:rPr lang="de-DE" dirty="0"/>
              <a:t> Working Groups </a:t>
            </a:r>
            <a:r>
              <a:rPr lang="de-DE" dirty="0" err="1"/>
              <a:t>Deliverables</a:t>
            </a:r>
            <a:endParaRPr lang="en-US" noProof="0" dirty="0"/>
          </a:p>
        </p:txBody>
      </p:sp>
      <p:sp>
        <p:nvSpPr>
          <p:cNvPr id="3" name="Textplatzhalter 2"/>
          <p:cNvSpPr>
            <a:spLocks noGrp="1"/>
          </p:cNvSpPr>
          <p:nvPr>
            <p:ph type="body" sz="quarter" idx="15"/>
          </p:nvPr>
        </p:nvSpPr>
        <p:spPr>
          <a:xfrm>
            <a:off x="606994" y="1916832"/>
            <a:ext cx="8213478" cy="3312368"/>
          </a:xfrm>
        </p:spPr>
        <p:txBody>
          <a:bodyPr>
            <a:normAutofit/>
          </a:bodyPr>
          <a:lstStyle/>
          <a:p>
            <a:r>
              <a:rPr lang="en-US" sz="2400" dirty="0"/>
              <a:t>Stylesheet </a:t>
            </a:r>
            <a:r>
              <a:rPr lang="en-US" dirty="0"/>
              <a:t>documentation</a:t>
            </a:r>
          </a:p>
          <a:p>
            <a:pPr lvl="1"/>
            <a:r>
              <a:rPr lang="en-US" sz="2200" dirty="0"/>
              <a:t>Overview what stylesheet shows and how it can be </a:t>
            </a:r>
            <a:r>
              <a:rPr lang="en-US" sz="2200" dirty="0" err="1"/>
              <a:t>customised</a:t>
            </a:r>
            <a:endParaRPr lang="en-US" sz="2200" dirty="0"/>
          </a:p>
          <a:p>
            <a:pPr lvl="1"/>
            <a:r>
              <a:rPr lang="en-US" sz="2200" noProof="0" dirty="0"/>
              <a:t>Uses special style for printing purposes </a:t>
            </a:r>
          </a:p>
          <a:p>
            <a:pPr lvl="1"/>
            <a:r>
              <a:rPr lang="en-US" sz="2200" dirty="0"/>
              <a:t>Describes common issues, usage of the 5 stylesheet parameters (comments, VLM display).</a:t>
            </a:r>
          </a:p>
          <a:p>
            <a:pPr lvl="1"/>
            <a:r>
              <a:rPr lang="en-US" sz="2200" dirty="0"/>
              <a:t>Additional metadata Info in header</a:t>
            </a:r>
          </a:p>
          <a:p>
            <a:pPr lvl="1"/>
            <a:endParaRPr lang="en-US" sz="2200" dirty="0"/>
          </a:p>
          <a:p>
            <a:pPr marL="266700" lvl="1" indent="0">
              <a:buNone/>
            </a:pPr>
            <a:endParaRPr lang="en-US" sz="2200" dirty="0"/>
          </a:p>
          <a:p>
            <a:endParaRPr lang="en-US" sz="2200" dirty="0"/>
          </a:p>
        </p:txBody>
      </p:sp>
      <p:sp>
        <p:nvSpPr>
          <p:cNvPr id="4" name="Foliennummernplatzhalter 3"/>
          <p:cNvSpPr>
            <a:spLocks noGrp="1"/>
          </p:cNvSpPr>
          <p:nvPr>
            <p:ph type="sldNum" sz="quarter" idx="17"/>
          </p:nvPr>
        </p:nvSpPr>
        <p:spPr/>
        <p:txBody>
          <a:bodyPr/>
          <a:lstStyle/>
          <a:p>
            <a:pPr>
              <a:defRPr/>
            </a:pPr>
            <a:fld id="{3BDF2DEC-0A65-46F1-BDAE-A6FA32CB332B}" type="slidenum">
              <a:rPr lang="en-US" noProof="0" smtClean="0"/>
              <a:pPr>
                <a:defRPr/>
              </a:pPr>
              <a:t>5</a:t>
            </a:fld>
            <a:endParaRPr lang="en-US" noProof="0" dirty="0"/>
          </a:p>
        </p:txBody>
      </p:sp>
      <p:sp>
        <p:nvSpPr>
          <p:cNvPr id="5" name="Textplatzhalter 4"/>
          <p:cNvSpPr>
            <a:spLocks noGrp="1"/>
          </p:cNvSpPr>
          <p:nvPr>
            <p:ph type="body" sz="quarter" idx="18"/>
          </p:nvPr>
        </p:nvSpPr>
        <p:spPr/>
        <p:txBody>
          <a:bodyPr/>
          <a:lstStyle/>
          <a:p>
            <a:r>
              <a:rPr lang="de-DE" dirty="0"/>
              <a:t>New </a:t>
            </a:r>
            <a:r>
              <a:rPr lang="de-DE" dirty="0" err="1"/>
              <a:t>Define</a:t>
            </a:r>
            <a:r>
              <a:rPr lang="de-DE" dirty="0"/>
              <a:t>-XML Stylesheet</a:t>
            </a:r>
          </a:p>
        </p:txBody>
      </p:sp>
      <p:pic>
        <p:nvPicPr>
          <p:cNvPr id="8" name="Grafik 7">
            <a:extLst>
              <a:ext uri="{FF2B5EF4-FFF2-40B4-BE49-F238E27FC236}">
                <a16:creationId xmlns:a16="http://schemas.microsoft.com/office/drawing/2014/main" id="{9472A19E-7D17-48DA-8B73-1EC90F8416B6}"/>
              </a:ext>
            </a:extLst>
          </p:cNvPr>
          <p:cNvPicPr>
            <a:picLocks noChangeAspect="1"/>
          </p:cNvPicPr>
          <p:nvPr/>
        </p:nvPicPr>
        <p:blipFill>
          <a:blip r:embed="rId3"/>
          <a:stretch>
            <a:fillRect/>
          </a:stretch>
        </p:blipFill>
        <p:spPr>
          <a:xfrm>
            <a:off x="1043608" y="4441161"/>
            <a:ext cx="6458470" cy="860047"/>
          </a:xfrm>
          <a:prstGeom prst="rect">
            <a:avLst/>
          </a:prstGeom>
        </p:spPr>
      </p:pic>
      <p:sp>
        <p:nvSpPr>
          <p:cNvPr id="6" name="Textfeld 5">
            <a:extLst>
              <a:ext uri="{FF2B5EF4-FFF2-40B4-BE49-F238E27FC236}">
                <a16:creationId xmlns:a16="http://schemas.microsoft.com/office/drawing/2014/main" id="{FCE7C746-36A0-4D16-A022-26414A20B0EE}"/>
              </a:ext>
            </a:extLst>
          </p:cNvPr>
          <p:cNvSpPr txBox="1"/>
          <p:nvPr/>
        </p:nvSpPr>
        <p:spPr>
          <a:xfrm>
            <a:off x="610121" y="5578594"/>
            <a:ext cx="7602041" cy="646331"/>
          </a:xfrm>
          <a:prstGeom prst="rect">
            <a:avLst/>
          </a:prstGeom>
          <a:noFill/>
        </p:spPr>
        <p:txBody>
          <a:bodyPr wrap="square" rtlCol="0">
            <a:spAutoFit/>
          </a:bodyPr>
          <a:lstStyle/>
          <a:p>
            <a:pPr marL="285750" indent="-285750">
              <a:buFont typeface="Wingdings" panose="05000000000000000000" pitchFamily="2" charset="2"/>
              <a:buChar char="§"/>
            </a:pPr>
            <a:r>
              <a:rPr lang="en-US" b="1" dirty="0"/>
              <a:t>Metadata Description </a:t>
            </a:r>
            <a:r>
              <a:rPr lang="en-US" dirty="0"/>
              <a:t>attribute is optional, it is shown only in case it is present within the </a:t>
            </a:r>
            <a:r>
              <a:rPr lang="de-DE" dirty="0" err="1"/>
              <a:t>Define</a:t>
            </a:r>
            <a:r>
              <a:rPr lang="de-DE" dirty="0"/>
              <a:t>-XML </a:t>
            </a:r>
            <a:r>
              <a:rPr lang="de-DE" dirty="0" err="1"/>
              <a:t>document</a:t>
            </a:r>
            <a:r>
              <a:rPr lang="de-DE" dirty="0"/>
              <a:t>.</a:t>
            </a:r>
            <a:endParaRPr lang="en-US" dirty="0"/>
          </a:p>
        </p:txBody>
      </p:sp>
    </p:spTree>
    <p:extLst>
      <p:ext uri="{BB962C8B-B14F-4D97-AF65-F5344CB8AC3E}">
        <p14:creationId xmlns:p14="http://schemas.microsoft.com/office/powerpoint/2010/main" val="1553252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CDISC </a:t>
            </a:r>
            <a:r>
              <a:rPr lang="de-DE" dirty="0" err="1"/>
              <a:t>related</a:t>
            </a:r>
            <a:r>
              <a:rPr lang="de-DE" dirty="0"/>
              <a:t> </a:t>
            </a:r>
            <a:r>
              <a:rPr lang="de-DE" dirty="0" err="1"/>
              <a:t>PhUSE</a:t>
            </a:r>
            <a:r>
              <a:rPr lang="de-DE" dirty="0"/>
              <a:t> Working Groups </a:t>
            </a:r>
            <a:r>
              <a:rPr lang="de-DE" dirty="0" err="1"/>
              <a:t>Deliverables</a:t>
            </a:r>
            <a:endParaRPr lang="en-US" noProof="0" dirty="0"/>
          </a:p>
        </p:txBody>
      </p:sp>
      <p:sp>
        <p:nvSpPr>
          <p:cNvPr id="3" name="Textplatzhalter 2"/>
          <p:cNvSpPr>
            <a:spLocks noGrp="1"/>
          </p:cNvSpPr>
          <p:nvPr>
            <p:ph type="body" sz="quarter" idx="15"/>
          </p:nvPr>
        </p:nvSpPr>
        <p:spPr>
          <a:xfrm>
            <a:off x="251520" y="1916832"/>
            <a:ext cx="8496944" cy="4392488"/>
          </a:xfrm>
        </p:spPr>
        <p:txBody>
          <a:bodyPr>
            <a:normAutofit/>
          </a:bodyPr>
          <a:lstStyle/>
          <a:p>
            <a:pPr marL="0" indent="0">
              <a:buNone/>
            </a:pPr>
            <a:endParaRPr lang="en-US" sz="2400" dirty="0"/>
          </a:p>
        </p:txBody>
      </p:sp>
      <p:sp>
        <p:nvSpPr>
          <p:cNvPr id="4" name="Foliennummernplatzhalter 3"/>
          <p:cNvSpPr>
            <a:spLocks noGrp="1"/>
          </p:cNvSpPr>
          <p:nvPr>
            <p:ph type="sldNum" sz="quarter" idx="17"/>
          </p:nvPr>
        </p:nvSpPr>
        <p:spPr/>
        <p:txBody>
          <a:bodyPr/>
          <a:lstStyle/>
          <a:p>
            <a:pPr>
              <a:defRPr/>
            </a:pPr>
            <a:fld id="{3BDF2DEC-0A65-46F1-BDAE-A6FA32CB332B}" type="slidenum">
              <a:rPr lang="en-US" noProof="0" smtClean="0"/>
              <a:pPr>
                <a:defRPr/>
              </a:pPr>
              <a:t>6</a:t>
            </a:fld>
            <a:endParaRPr lang="en-US" noProof="0" dirty="0"/>
          </a:p>
        </p:txBody>
      </p:sp>
      <p:sp>
        <p:nvSpPr>
          <p:cNvPr id="5" name="Textplatzhalter 4"/>
          <p:cNvSpPr>
            <a:spLocks noGrp="1"/>
          </p:cNvSpPr>
          <p:nvPr>
            <p:ph type="body" sz="quarter" idx="18"/>
          </p:nvPr>
        </p:nvSpPr>
        <p:spPr/>
        <p:txBody>
          <a:bodyPr/>
          <a:lstStyle/>
          <a:p>
            <a:r>
              <a:rPr lang="de-DE" dirty="0"/>
              <a:t>New </a:t>
            </a:r>
            <a:r>
              <a:rPr lang="de-DE" dirty="0" err="1"/>
              <a:t>Define</a:t>
            </a:r>
            <a:r>
              <a:rPr lang="de-DE" dirty="0"/>
              <a:t>-XML Stylesheet</a:t>
            </a:r>
          </a:p>
        </p:txBody>
      </p:sp>
      <p:pic>
        <p:nvPicPr>
          <p:cNvPr id="8" name="Grafik 7">
            <a:extLst>
              <a:ext uri="{FF2B5EF4-FFF2-40B4-BE49-F238E27FC236}">
                <a16:creationId xmlns:a16="http://schemas.microsoft.com/office/drawing/2014/main" id="{7628FDA9-3BAF-4967-A218-173D12A75847}"/>
              </a:ext>
            </a:extLst>
          </p:cNvPr>
          <p:cNvPicPr/>
          <p:nvPr/>
        </p:nvPicPr>
        <p:blipFill>
          <a:blip r:embed="rId3"/>
          <a:stretch>
            <a:fillRect/>
          </a:stretch>
        </p:blipFill>
        <p:spPr>
          <a:xfrm>
            <a:off x="606994" y="1916832"/>
            <a:ext cx="8141470" cy="4248472"/>
          </a:xfrm>
          <a:prstGeom prst="rect">
            <a:avLst/>
          </a:prstGeom>
        </p:spPr>
      </p:pic>
      <p:sp>
        <p:nvSpPr>
          <p:cNvPr id="6" name="Textfeld 5">
            <a:extLst>
              <a:ext uri="{FF2B5EF4-FFF2-40B4-BE49-F238E27FC236}">
                <a16:creationId xmlns:a16="http://schemas.microsoft.com/office/drawing/2014/main" id="{AF98A56F-7EF2-454B-A176-19710D470FEB}"/>
              </a:ext>
            </a:extLst>
          </p:cNvPr>
          <p:cNvSpPr txBox="1"/>
          <p:nvPr/>
        </p:nvSpPr>
        <p:spPr>
          <a:xfrm>
            <a:off x="251520" y="5139769"/>
            <a:ext cx="2232248" cy="954107"/>
          </a:xfrm>
          <a:prstGeom prst="rect">
            <a:avLst/>
          </a:prstGeom>
          <a:noFill/>
        </p:spPr>
        <p:txBody>
          <a:bodyPr wrap="square" rtlCol="0">
            <a:spAutoFit/>
          </a:bodyPr>
          <a:lstStyle/>
          <a:p>
            <a:r>
              <a:rPr lang="en-US" sz="1400" dirty="0" err="1"/>
              <a:t>displayLengthDFormatSD</a:t>
            </a:r>
            <a:r>
              <a:rPr lang="en-US" sz="1400" dirty="0"/>
              <a:t> (0/1): 1 </a:t>
            </a:r>
            <a:r>
              <a:rPr lang="en-US" sz="1400" dirty="0">
                <a:sym typeface="Wingdings" panose="05000000000000000000" pitchFamily="2" charset="2"/>
              </a:rPr>
              <a:t> </a:t>
            </a:r>
            <a:r>
              <a:rPr lang="en-US" sz="1400" dirty="0">
                <a:highlight>
                  <a:srgbClr val="00FF00"/>
                </a:highlight>
                <a:sym typeface="Wingdings" panose="05000000000000000000" pitchFamily="2" charset="2"/>
              </a:rPr>
              <a:t>8 [2] : 5.2</a:t>
            </a:r>
            <a:r>
              <a:rPr lang="en-US" sz="1400" dirty="0">
                <a:sym typeface="Wingdings" panose="05000000000000000000" pitchFamily="2" charset="2"/>
              </a:rPr>
              <a:t> </a:t>
            </a:r>
            <a:r>
              <a:rPr lang="de-DE" sz="1400" i="1" dirty="0" err="1">
                <a:highlight>
                  <a:srgbClr val="00FFFF"/>
                </a:highlight>
              </a:rPr>
              <a:t>Length</a:t>
            </a:r>
            <a:r>
              <a:rPr lang="de-DE" sz="1400" i="1" dirty="0">
                <a:highlight>
                  <a:srgbClr val="00FFFF"/>
                </a:highlight>
              </a:rPr>
              <a:t> [</a:t>
            </a:r>
            <a:r>
              <a:rPr lang="de-DE" sz="1400" i="1" dirty="0" err="1">
                <a:highlight>
                  <a:srgbClr val="00FFFF"/>
                </a:highlight>
              </a:rPr>
              <a:t>SignificantDigits</a:t>
            </a:r>
            <a:r>
              <a:rPr lang="de-DE" sz="1400" i="1" dirty="0">
                <a:highlight>
                  <a:srgbClr val="00FFFF"/>
                </a:highlight>
              </a:rPr>
              <a:t>] : Display Format</a:t>
            </a:r>
            <a:endParaRPr lang="en-US" sz="1400" dirty="0">
              <a:highlight>
                <a:srgbClr val="00FFFF"/>
              </a:highlight>
            </a:endParaRPr>
          </a:p>
        </p:txBody>
      </p:sp>
      <p:sp>
        <p:nvSpPr>
          <p:cNvPr id="7" name="Textfeld 6">
            <a:extLst>
              <a:ext uri="{FF2B5EF4-FFF2-40B4-BE49-F238E27FC236}">
                <a16:creationId xmlns:a16="http://schemas.microsoft.com/office/drawing/2014/main" id="{E2D936DF-6A4C-4394-9650-C6A5829E8924}"/>
              </a:ext>
            </a:extLst>
          </p:cNvPr>
          <p:cNvSpPr txBox="1"/>
          <p:nvPr/>
        </p:nvSpPr>
        <p:spPr>
          <a:xfrm>
            <a:off x="251520" y="3913311"/>
            <a:ext cx="2160240" cy="307777"/>
          </a:xfrm>
          <a:prstGeom prst="rect">
            <a:avLst/>
          </a:prstGeom>
          <a:noFill/>
        </p:spPr>
        <p:txBody>
          <a:bodyPr wrap="square" rtlCol="0">
            <a:spAutoFit/>
          </a:bodyPr>
          <a:lstStyle/>
          <a:p>
            <a:r>
              <a:rPr lang="en-US" sz="1400" dirty="0" err="1"/>
              <a:t>CodeListItemDisplay</a:t>
            </a:r>
            <a:endParaRPr lang="en-US" sz="1400" dirty="0"/>
          </a:p>
        </p:txBody>
      </p:sp>
      <p:sp>
        <p:nvSpPr>
          <p:cNvPr id="9" name="Textfeld 8">
            <a:extLst>
              <a:ext uri="{FF2B5EF4-FFF2-40B4-BE49-F238E27FC236}">
                <a16:creationId xmlns:a16="http://schemas.microsoft.com/office/drawing/2014/main" id="{2F82C928-6C66-45E2-B577-074ABD37D013}"/>
              </a:ext>
            </a:extLst>
          </p:cNvPr>
          <p:cNvSpPr txBox="1"/>
          <p:nvPr/>
        </p:nvSpPr>
        <p:spPr>
          <a:xfrm>
            <a:off x="251520" y="3140968"/>
            <a:ext cx="2304256" cy="307777"/>
          </a:xfrm>
          <a:prstGeom prst="rect">
            <a:avLst/>
          </a:prstGeom>
          <a:noFill/>
        </p:spPr>
        <p:txBody>
          <a:bodyPr wrap="square" rtlCol="0">
            <a:spAutoFit/>
          </a:bodyPr>
          <a:lstStyle/>
          <a:p>
            <a:r>
              <a:rPr lang="en-US" sz="1400" dirty="0" err="1"/>
              <a:t>displayMethodsTable</a:t>
            </a:r>
            <a:r>
              <a:rPr lang="en-US" sz="1400" dirty="0"/>
              <a:t> (0/1)</a:t>
            </a:r>
          </a:p>
        </p:txBody>
      </p:sp>
      <p:sp>
        <p:nvSpPr>
          <p:cNvPr id="10" name="Textfeld 9">
            <a:extLst>
              <a:ext uri="{FF2B5EF4-FFF2-40B4-BE49-F238E27FC236}">
                <a16:creationId xmlns:a16="http://schemas.microsoft.com/office/drawing/2014/main" id="{DBC5E8B0-5A78-461A-B221-2DFD349FC8EF}"/>
              </a:ext>
            </a:extLst>
          </p:cNvPr>
          <p:cNvSpPr txBox="1"/>
          <p:nvPr/>
        </p:nvSpPr>
        <p:spPr>
          <a:xfrm>
            <a:off x="251520" y="3429000"/>
            <a:ext cx="2232248" cy="523220"/>
          </a:xfrm>
          <a:prstGeom prst="rect">
            <a:avLst/>
          </a:prstGeom>
          <a:noFill/>
        </p:spPr>
        <p:txBody>
          <a:bodyPr wrap="square" rtlCol="0">
            <a:spAutoFit/>
          </a:bodyPr>
          <a:lstStyle/>
          <a:p>
            <a:r>
              <a:rPr lang="en-US" sz="1400" dirty="0" err="1"/>
              <a:t>displayCommentsTable</a:t>
            </a:r>
            <a:r>
              <a:rPr lang="en-US" sz="1400" dirty="0"/>
              <a:t> (0/1)</a:t>
            </a:r>
          </a:p>
        </p:txBody>
      </p:sp>
      <p:sp>
        <p:nvSpPr>
          <p:cNvPr id="11" name="Textfeld 10">
            <a:extLst>
              <a:ext uri="{FF2B5EF4-FFF2-40B4-BE49-F238E27FC236}">
                <a16:creationId xmlns:a16="http://schemas.microsoft.com/office/drawing/2014/main" id="{2FEE3E19-E966-4065-8F99-21785B22E423}"/>
              </a:ext>
            </a:extLst>
          </p:cNvPr>
          <p:cNvSpPr txBox="1"/>
          <p:nvPr/>
        </p:nvSpPr>
        <p:spPr>
          <a:xfrm>
            <a:off x="251520" y="4203085"/>
            <a:ext cx="2232248" cy="954107"/>
          </a:xfrm>
          <a:prstGeom prst="rect">
            <a:avLst/>
          </a:prstGeom>
          <a:noFill/>
        </p:spPr>
        <p:txBody>
          <a:bodyPr wrap="square" rtlCol="0">
            <a:spAutoFit/>
          </a:bodyPr>
          <a:lstStyle/>
          <a:p>
            <a:r>
              <a:rPr lang="en-US" sz="1400" dirty="0" err="1"/>
              <a:t>displayPrefix</a:t>
            </a:r>
            <a:r>
              <a:rPr lang="en-US" sz="1400" dirty="0"/>
              <a:t> (0/1)</a:t>
            </a:r>
          </a:p>
          <a:p>
            <a:r>
              <a:rPr lang="en-US" sz="1400" dirty="0"/>
              <a:t>[Origin] Derived</a:t>
            </a:r>
          </a:p>
          <a:p>
            <a:r>
              <a:rPr lang="en-US" sz="1400" dirty="0"/>
              <a:t>[Method] …</a:t>
            </a:r>
          </a:p>
          <a:p>
            <a:r>
              <a:rPr lang="en-US" sz="1400" dirty="0"/>
              <a:t>[Comment] …</a:t>
            </a:r>
          </a:p>
        </p:txBody>
      </p:sp>
    </p:spTree>
    <p:extLst>
      <p:ext uri="{BB962C8B-B14F-4D97-AF65-F5344CB8AC3E}">
        <p14:creationId xmlns:p14="http://schemas.microsoft.com/office/powerpoint/2010/main" val="525374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CDISC </a:t>
            </a:r>
            <a:r>
              <a:rPr lang="de-DE" dirty="0" err="1"/>
              <a:t>related</a:t>
            </a:r>
            <a:r>
              <a:rPr lang="de-DE" dirty="0"/>
              <a:t> </a:t>
            </a:r>
            <a:r>
              <a:rPr lang="de-DE" dirty="0" err="1"/>
              <a:t>PhUSE</a:t>
            </a:r>
            <a:r>
              <a:rPr lang="de-DE" dirty="0"/>
              <a:t> Working Groups </a:t>
            </a:r>
            <a:r>
              <a:rPr lang="de-DE" dirty="0" err="1"/>
              <a:t>Deliverables</a:t>
            </a:r>
            <a:endParaRPr lang="en-US" noProof="0" dirty="0"/>
          </a:p>
        </p:txBody>
      </p:sp>
      <p:sp>
        <p:nvSpPr>
          <p:cNvPr id="3" name="Textplatzhalter 2"/>
          <p:cNvSpPr>
            <a:spLocks noGrp="1"/>
          </p:cNvSpPr>
          <p:nvPr>
            <p:ph type="body" sz="quarter" idx="15"/>
          </p:nvPr>
        </p:nvSpPr>
        <p:spPr>
          <a:xfrm>
            <a:off x="606994" y="1827214"/>
            <a:ext cx="8213478" cy="4554114"/>
          </a:xfrm>
        </p:spPr>
        <p:txBody>
          <a:bodyPr>
            <a:normAutofit/>
          </a:bodyPr>
          <a:lstStyle/>
          <a:p>
            <a:r>
              <a:rPr lang="de-DE" u="sng" dirty="0">
                <a:hlinkClick r:id="rId3"/>
              </a:rPr>
              <a:t>https://www.phuse.eu/phuse-working-groups</a:t>
            </a:r>
            <a:endParaRPr lang="de-DE" dirty="0"/>
          </a:p>
          <a:p>
            <a:pPr marL="0" indent="0">
              <a:buNone/>
            </a:pPr>
            <a:endParaRPr lang="de-DE" dirty="0"/>
          </a:p>
        </p:txBody>
      </p:sp>
      <p:sp>
        <p:nvSpPr>
          <p:cNvPr id="4" name="Foliennummernplatzhalter 3"/>
          <p:cNvSpPr>
            <a:spLocks noGrp="1"/>
          </p:cNvSpPr>
          <p:nvPr>
            <p:ph type="sldNum" sz="quarter" idx="17"/>
          </p:nvPr>
        </p:nvSpPr>
        <p:spPr/>
        <p:txBody>
          <a:bodyPr/>
          <a:lstStyle/>
          <a:p>
            <a:pPr>
              <a:defRPr/>
            </a:pPr>
            <a:fld id="{3BDF2DEC-0A65-46F1-BDAE-A6FA32CB332B}" type="slidenum">
              <a:rPr lang="en-US" noProof="0" smtClean="0"/>
              <a:pPr>
                <a:defRPr/>
              </a:pPr>
              <a:t>7</a:t>
            </a:fld>
            <a:endParaRPr lang="en-US" noProof="0" dirty="0"/>
          </a:p>
        </p:txBody>
      </p:sp>
      <p:sp>
        <p:nvSpPr>
          <p:cNvPr id="5" name="Textplatzhalter 4"/>
          <p:cNvSpPr>
            <a:spLocks noGrp="1"/>
          </p:cNvSpPr>
          <p:nvPr>
            <p:ph type="body" sz="quarter" idx="18"/>
          </p:nvPr>
        </p:nvSpPr>
        <p:spPr/>
        <p:txBody>
          <a:bodyPr/>
          <a:lstStyle/>
          <a:p>
            <a:r>
              <a:rPr lang="de-DE" dirty="0" err="1"/>
              <a:t>PhUSE</a:t>
            </a:r>
            <a:r>
              <a:rPr lang="de-DE" dirty="0"/>
              <a:t> </a:t>
            </a:r>
            <a:r>
              <a:rPr lang="de-DE" dirty="0" err="1"/>
              <a:t>page</a:t>
            </a:r>
            <a:endParaRPr lang="de-DE" dirty="0"/>
          </a:p>
        </p:txBody>
      </p:sp>
      <p:pic>
        <p:nvPicPr>
          <p:cNvPr id="6" name="Grafik 5">
            <a:extLst>
              <a:ext uri="{FF2B5EF4-FFF2-40B4-BE49-F238E27FC236}">
                <a16:creationId xmlns:a16="http://schemas.microsoft.com/office/drawing/2014/main" id="{EFEB2929-4BD9-4DB2-A041-671CDD38217D}"/>
              </a:ext>
            </a:extLst>
          </p:cNvPr>
          <p:cNvPicPr/>
          <p:nvPr/>
        </p:nvPicPr>
        <p:blipFill>
          <a:blip r:embed="rId4"/>
          <a:stretch>
            <a:fillRect/>
          </a:stretch>
        </p:blipFill>
        <p:spPr>
          <a:xfrm>
            <a:off x="882799" y="2444080"/>
            <a:ext cx="2105025" cy="3721224"/>
          </a:xfrm>
          <a:prstGeom prst="rect">
            <a:avLst/>
          </a:prstGeom>
        </p:spPr>
      </p:pic>
      <p:sp>
        <p:nvSpPr>
          <p:cNvPr id="7" name="Textfeld 6">
            <a:extLst>
              <a:ext uri="{FF2B5EF4-FFF2-40B4-BE49-F238E27FC236}">
                <a16:creationId xmlns:a16="http://schemas.microsoft.com/office/drawing/2014/main" id="{DB34FD3E-C771-4C91-8957-251D27D3950F}"/>
              </a:ext>
            </a:extLst>
          </p:cNvPr>
          <p:cNvSpPr txBox="1"/>
          <p:nvPr/>
        </p:nvSpPr>
        <p:spPr>
          <a:xfrm>
            <a:off x="3059832" y="3707740"/>
            <a:ext cx="4104456" cy="369332"/>
          </a:xfrm>
          <a:prstGeom prst="rect">
            <a:avLst/>
          </a:prstGeom>
          <a:noFill/>
        </p:spPr>
        <p:txBody>
          <a:bodyPr wrap="square" rtlCol="0">
            <a:spAutoFit/>
          </a:bodyPr>
          <a:lstStyle/>
          <a:p>
            <a:r>
              <a:rPr lang="en-US" u="sng" dirty="0">
                <a:hlinkClick r:id="rId5"/>
              </a:rPr>
              <a:t>https://www.phuse.eu/css-deliverables</a:t>
            </a:r>
            <a:endParaRPr lang="de-DE" dirty="0"/>
          </a:p>
        </p:txBody>
      </p:sp>
      <p:sp>
        <p:nvSpPr>
          <p:cNvPr id="8" name="Textfeld 7">
            <a:extLst>
              <a:ext uri="{FF2B5EF4-FFF2-40B4-BE49-F238E27FC236}">
                <a16:creationId xmlns:a16="http://schemas.microsoft.com/office/drawing/2014/main" id="{7DBEA6FC-8F04-4E02-94D8-EE80904FA864}"/>
              </a:ext>
            </a:extLst>
          </p:cNvPr>
          <p:cNvSpPr txBox="1"/>
          <p:nvPr/>
        </p:nvSpPr>
        <p:spPr>
          <a:xfrm>
            <a:off x="3059831" y="4402173"/>
            <a:ext cx="5369793" cy="369332"/>
          </a:xfrm>
          <a:prstGeom prst="rect">
            <a:avLst/>
          </a:prstGeom>
          <a:noFill/>
        </p:spPr>
        <p:txBody>
          <a:bodyPr wrap="square" rtlCol="0">
            <a:spAutoFit/>
          </a:bodyPr>
          <a:lstStyle/>
          <a:p>
            <a:r>
              <a:rPr lang="en-US" u="sng" dirty="0">
                <a:hlinkClick r:id="rId6"/>
              </a:rPr>
              <a:t>https://www.phuse.eu/cs-deliverables-under-review</a:t>
            </a:r>
            <a:endParaRPr lang="de-DE" dirty="0"/>
          </a:p>
        </p:txBody>
      </p:sp>
      <p:sp>
        <p:nvSpPr>
          <p:cNvPr id="9" name="Textfeld 8">
            <a:extLst>
              <a:ext uri="{FF2B5EF4-FFF2-40B4-BE49-F238E27FC236}">
                <a16:creationId xmlns:a16="http://schemas.microsoft.com/office/drawing/2014/main" id="{E987F0AA-2730-40BE-90C1-8CE82EB049D2}"/>
              </a:ext>
            </a:extLst>
          </p:cNvPr>
          <p:cNvSpPr txBox="1"/>
          <p:nvPr/>
        </p:nvSpPr>
        <p:spPr>
          <a:xfrm>
            <a:off x="3059832" y="5602014"/>
            <a:ext cx="5616624" cy="923330"/>
          </a:xfrm>
          <a:prstGeom prst="rect">
            <a:avLst/>
          </a:prstGeom>
          <a:noFill/>
        </p:spPr>
        <p:txBody>
          <a:bodyPr wrap="square" rtlCol="0">
            <a:spAutoFit/>
          </a:bodyPr>
          <a:lstStyle/>
          <a:p>
            <a:r>
              <a:rPr lang="de-DE" u="sng" dirty="0">
                <a:hlinkClick r:id="rId7"/>
              </a:rPr>
              <a:t>https://www.phuse.eu/phuse-references</a:t>
            </a:r>
            <a:r>
              <a:rPr lang="de-DE" u="sng" dirty="0"/>
              <a:t> </a:t>
            </a:r>
            <a:r>
              <a:rPr lang="de-DE" dirty="0"/>
              <a:t>(</a:t>
            </a:r>
            <a:r>
              <a:rPr lang="en-US" dirty="0"/>
              <a:t>other final working group deliverables, e.g. stylesheet)</a:t>
            </a:r>
            <a:endParaRPr lang="de-DE" dirty="0"/>
          </a:p>
          <a:p>
            <a:endParaRPr lang="de-DE" dirty="0"/>
          </a:p>
        </p:txBody>
      </p:sp>
      <p:sp>
        <p:nvSpPr>
          <p:cNvPr id="10" name="Textfeld 9">
            <a:extLst>
              <a:ext uri="{FF2B5EF4-FFF2-40B4-BE49-F238E27FC236}">
                <a16:creationId xmlns:a16="http://schemas.microsoft.com/office/drawing/2014/main" id="{6F807F32-AEE5-43D1-94D2-9016455C9C5A}"/>
              </a:ext>
            </a:extLst>
          </p:cNvPr>
          <p:cNvSpPr txBox="1"/>
          <p:nvPr/>
        </p:nvSpPr>
        <p:spPr>
          <a:xfrm>
            <a:off x="3059832" y="5157192"/>
            <a:ext cx="4968552" cy="369332"/>
          </a:xfrm>
          <a:prstGeom prst="rect">
            <a:avLst/>
          </a:prstGeom>
          <a:noFill/>
        </p:spPr>
        <p:txBody>
          <a:bodyPr wrap="square" rtlCol="0">
            <a:spAutoFit/>
          </a:bodyPr>
          <a:lstStyle/>
          <a:p>
            <a:r>
              <a:rPr lang="en-US" u="sng" dirty="0">
                <a:hlinkClick r:id="rId8"/>
              </a:rPr>
              <a:t>https://www.phuse.eu/white-papers</a:t>
            </a:r>
            <a:endParaRPr lang="de-DE" dirty="0"/>
          </a:p>
        </p:txBody>
      </p:sp>
    </p:spTree>
    <p:extLst>
      <p:ext uri="{BB962C8B-B14F-4D97-AF65-F5344CB8AC3E}">
        <p14:creationId xmlns:p14="http://schemas.microsoft.com/office/powerpoint/2010/main" val="2395781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CDISC </a:t>
            </a:r>
            <a:r>
              <a:rPr lang="de-DE" dirty="0" err="1"/>
              <a:t>related</a:t>
            </a:r>
            <a:r>
              <a:rPr lang="de-DE" dirty="0"/>
              <a:t> </a:t>
            </a:r>
            <a:r>
              <a:rPr lang="de-DE" dirty="0" err="1"/>
              <a:t>PhUSE</a:t>
            </a:r>
            <a:r>
              <a:rPr lang="de-DE" dirty="0"/>
              <a:t> Working Groups </a:t>
            </a:r>
            <a:r>
              <a:rPr lang="de-DE" dirty="0" err="1"/>
              <a:t>Deliverables</a:t>
            </a:r>
            <a:endParaRPr lang="en-US" noProof="0" dirty="0"/>
          </a:p>
        </p:txBody>
      </p:sp>
      <p:sp>
        <p:nvSpPr>
          <p:cNvPr id="3" name="Textplatzhalter 2"/>
          <p:cNvSpPr>
            <a:spLocks noGrp="1"/>
          </p:cNvSpPr>
          <p:nvPr>
            <p:ph type="body" sz="quarter" idx="15"/>
          </p:nvPr>
        </p:nvSpPr>
        <p:spPr>
          <a:xfrm>
            <a:off x="606994" y="1827214"/>
            <a:ext cx="8213478" cy="4554114"/>
          </a:xfrm>
        </p:spPr>
        <p:txBody>
          <a:bodyPr>
            <a:normAutofit/>
          </a:bodyPr>
          <a:lstStyle/>
          <a:p>
            <a:r>
              <a:rPr lang="en-US" sz="2400" dirty="0"/>
              <a:t>newly found </a:t>
            </a:r>
            <a:r>
              <a:rPr lang="en-US" sz="2400" u="sng" dirty="0">
                <a:hlinkClick r:id="rId3" tooltip="Define-XML 2.0 Completion Guidlines "/>
              </a:rPr>
              <a:t>Define-XML Version 2.0 Completion Guidelines</a:t>
            </a:r>
            <a:br>
              <a:rPr lang="en-US" sz="2400" u="sng" dirty="0"/>
            </a:br>
            <a:endParaRPr lang="de-DE" sz="2400" dirty="0"/>
          </a:p>
          <a:p>
            <a:pPr marL="0" indent="0">
              <a:buNone/>
            </a:pPr>
            <a:endParaRPr lang="de-DE" dirty="0"/>
          </a:p>
          <a:p>
            <a:endParaRPr lang="en-US" noProof="0" dirty="0"/>
          </a:p>
        </p:txBody>
      </p:sp>
      <p:sp>
        <p:nvSpPr>
          <p:cNvPr id="4" name="Foliennummernplatzhalter 3"/>
          <p:cNvSpPr>
            <a:spLocks noGrp="1"/>
          </p:cNvSpPr>
          <p:nvPr>
            <p:ph type="sldNum" sz="quarter" idx="17"/>
          </p:nvPr>
        </p:nvSpPr>
        <p:spPr/>
        <p:txBody>
          <a:bodyPr/>
          <a:lstStyle/>
          <a:p>
            <a:pPr>
              <a:defRPr/>
            </a:pPr>
            <a:fld id="{3BDF2DEC-0A65-46F1-BDAE-A6FA32CB332B}" type="slidenum">
              <a:rPr lang="en-US" noProof="0" smtClean="0"/>
              <a:pPr>
                <a:defRPr/>
              </a:pPr>
              <a:t>8</a:t>
            </a:fld>
            <a:endParaRPr lang="en-US" noProof="0" dirty="0"/>
          </a:p>
        </p:txBody>
      </p:sp>
      <p:sp>
        <p:nvSpPr>
          <p:cNvPr id="5" name="Textplatzhalter 4"/>
          <p:cNvSpPr>
            <a:spLocks noGrp="1"/>
          </p:cNvSpPr>
          <p:nvPr>
            <p:ph type="body" sz="quarter" idx="18"/>
          </p:nvPr>
        </p:nvSpPr>
        <p:spPr/>
        <p:txBody>
          <a:bodyPr/>
          <a:lstStyle/>
          <a:p>
            <a:r>
              <a:rPr lang="de-DE" dirty="0" err="1"/>
              <a:t>Define</a:t>
            </a:r>
            <a:r>
              <a:rPr lang="de-DE" dirty="0"/>
              <a:t>-XML </a:t>
            </a:r>
            <a:r>
              <a:rPr lang="de-DE" dirty="0" err="1"/>
              <a:t>Completion</a:t>
            </a:r>
            <a:r>
              <a:rPr lang="de-DE" dirty="0"/>
              <a:t> Guidelines</a:t>
            </a:r>
          </a:p>
        </p:txBody>
      </p:sp>
      <p:grpSp>
        <p:nvGrpSpPr>
          <p:cNvPr id="6" name="Gruppieren 5">
            <a:extLst>
              <a:ext uri="{FF2B5EF4-FFF2-40B4-BE49-F238E27FC236}">
                <a16:creationId xmlns:a16="http://schemas.microsoft.com/office/drawing/2014/main" id="{FB08FC55-A9CA-4BDE-A7F8-0FF8AE975658}"/>
              </a:ext>
            </a:extLst>
          </p:cNvPr>
          <p:cNvGrpSpPr/>
          <p:nvPr/>
        </p:nvGrpSpPr>
        <p:grpSpPr>
          <a:xfrm>
            <a:off x="3131840" y="2348879"/>
            <a:ext cx="4226222" cy="4366245"/>
            <a:chOff x="4644010" y="2238003"/>
            <a:chExt cx="3923198" cy="4049270"/>
          </a:xfrm>
        </p:grpSpPr>
        <p:pic>
          <p:nvPicPr>
            <p:cNvPr id="7" name="Grafik 6">
              <a:extLst>
                <a:ext uri="{FF2B5EF4-FFF2-40B4-BE49-F238E27FC236}">
                  <a16:creationId xmlns:a16="http://schemas.microsoft.com/office/drawing/2014/main" id="{61193525-F5FF-469E-81BA-76BA4CBB1F4C}"/>
                </a:ext>
              </a:extLst>
            </p:cNvPr>
            <p:cNvPicPr>
              <a:picLocks noChangeAspect="1"/>
            </p:cNvPicPr>
            <p:nvPr/>
          </p:nvPicPr>
          <p:blipFill>
            <a:blip r:embed="rId4"/>
            <a:stretch>
              <a:fillRect/>
            </a:stretch>
          </p:blipFill>
          <p:spPr>
            <a:xfrm>
              <a:off x="4645471" y="2780928"/>
              <a:ext cx="3921737" cy="3506345"/>
            </a:xfrm>
            <a:prstGeom prst="rect">
              <a:avLst/>
            </a:prstGeom>
          </p:spPr>
        </p:pic>
        <p:pic>
          <p:nvPicPr>
            <p:cNvPr id="8" name="Grafik 7">
              <a:extLst>
                <a:ext uri="{FF2B5EF4-FFF2-40B4-BE49-F238E27FC236}">
                  <a16:creationId xmlns:a16="http://schemas.microsoft.com/office/drawing/2014/main" id="{6BF500F6-9D11-43FB-BB50-904550DDD7C7}"/>
                </a:ext>
              </a:extLst>
            </p:cNvPr>
            <p:cNvPicPr>
              <a:picLocks noChangeAspect="1"/>
            </p:cNvPicPr>
            <p:nvPr/>
          </p:nvPicPr>
          <p:blipFill>
            <a:blip r:embed="rId5"/>
            <a:stretch>
              <a:fillRect/>
            </a:stretch>
          </p:blipFill>
          <p:spPr>
            <a:xfrm>
              <a:off x="4644010" y="2238003"/>
              <a:ext cx="3923198" cy="542925"/>
            </a:xfrm>
            <a:prstGeom prst="rect">
              <a:avLst/>
            </a:prstGeom>
          </p:spPr>
        </p:pic>
      </p:grpSp>
    </p:spTree>
    <p:extLst>
      <p:ext uri="{BB962C8B-B14F-4D97-AF65-F5344CB8AC3E}">
        <p14:creationId xmlns:p14="http://schemas.microsoft.com/office/powerpoint/2010/main" val="6925985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CDISC </a:t>
            </a:r>
            <a:r>
              <a:rPr lang="de-DE" dirty="0" err="1"/>
              <a:t>related</a:t>
            </a:r>
            <a:r>
              <a:rPr lang="de-DE" dirty="0"/>
              <a:t> </a:t>
            </a:r>
            <a:r>
              <a:rPr lang="de-DE" dirty="0" err="1"/>
              <a:t>PhUSE</a:t>
            </a:r>
            <a:r>
              <a:rPr lang="de-DE" dirty="0"/>
              <a:t> Working Groups </a:t>
            </a:r>
            <a:r>
              <a:rPr lang="de-DE" dirty="0" err="1"/>
              <a:t>Deliverables</a:t>
            </a:r>
            <a:endParaRPr lang="en-US" noProof="0" dirty="0"/>
          </a:p>
        </p:txBody>
      </p:sp>
      <p:sp>
        <p:nvSpPr>
          <p:cNvPr id="3" name="Textplatzhalter 2"/>
          <p:cNvSpPr>
            <a:spLocks noGrp="1"/>
          </p:cNvSpPr>
          <p:nvPr>
            <p:ph type="body" sz="quarter" idx="15"/>
          </p:nvPr>
        </p:nvSpPr>
        <p:spPr>
          <a:xfrm>
            <a:off x="606994" y="2116040"/>
            <a:ext cx="8213478" cy="3905248"/>
          </a:xfrm>
        </p:spPr>
        <p:txBody>
          <a:bodyPr>
            <a:normAutofit/>
          </a:bodyPr>
          <a:lstStyle/>
          <a:p>
            <a:r>
              <a:rPr lang="en-US" sz="2400" dirty="0"/>
              <a:t>Provides clarifications and examples on metadata items to be represented in Define-XML version 2.0 documents, and how best to use the Define-XML 2.0 metadata items. </a:t>
            </a:r>
            <a:endParaRPr lang="de-DE" sz="2400" dirty="0"/>
          </a:p>
          <a:p>
            <a:r>
              <a:rPr lang="en-US" sz="2400" dirty="0"/>
              <a:t>Applies when creating Define-XML 2.0 metadata for electronic submissions. </a:t>
            </a:r>
            <a:endParaRPr lang="de-DE" sz="2400" dirty="0"/>
          </a:p>
          <a:p>
            <a:r>
              <a:rPr lang="en-US" sz="2400" dirty="0"/>
              <a:t>For  </a:t>
            </a:r>
            <a:r>
              <a:rPr lang="en-US" sz="2400" dirty="0" err="1"/>
              <a:t>Codelist</a:t>
            </a:r>
            <a:r>
              <a:rPr lang="en-US" sz="2400" dirty="0"/>
              <a:t> and Value Level Metadata (VLM) more examples and use cases are included.</a:t>
            </a:r>
            <a:endParaRPr lang="de-DE" sz="2400" dirty="0"/>
          </a:p>
          <a:p>
            <a:pPr marL="0" indent="0">
              <a:buNone/>
            </a:pPr>
            <a:endParaRPr lang="de-DE" dirty="0"/>
          </a:p>
          <a:p>
            <a:endParaRPr lang="en-US" noProof="0" dirty="0"/>
          </a:p>
        </p:txBody>
      </p:sp>
      <p:sp>
        <p:nvSpPr>
          <p:cNvPr id="4" name="Foliennummernplatzhalter 3"/>
          <p:cNvSpPr>
            <a:spLocks noGrp="1"/>
          </p:cNvSpPr>
          <p:nvPr>
            <p:ph type="sldNum" sz="quarter" idx="17"/>
          </p:nvPr>
        </p:nvSpPr>
        <p:spPr/>
        <p:txBody>
          <a:bodyPr/>
          <a:lstStyle/>
          <a:p>
            <a:pPr>
              <a:defRPr/>
            </a:pPr>
            <a:fld id="{3BDF2DEC-0A65-46F1-BDAE-A6FA32CB332B}" type="slidenum">
              <a:rPr lang="en-US" noProof="0" smtClean="0"/>
              <a:pPr>
                <a:defRPr/>
              </a:pPr>
              <a:t>9</a:t>
            </a:fld>
            <a:endParaRPr lang="en-US" noProof="0" dirty="0"/>
          </a:p>
        </p:txBody>
      </p:sp>
      <p:sp>
        <p:nvSpPr>
          <p:cNvPr id="5" name="Textplatzhalter 4"/>
          <p:cNvSpPr>
            <a:spLocks noGrp="1"/>
          </p:cNvSpPr>
          <p:nvPr>
            <p:ph type="body" sz="quarter" idx="18"/>
          </p:nvPr>
        </p:nvSpPr>
        <p:spPr/>
        <p:txBody>
          <a:bodyPr/>
          <a:lstStyle/>
          <a:p>
            <a:r>
              <a:rPr lang="de-DE" dirty="0" err="1"/>
              <a:t>Define</a:t>
            </a:r>
            <a:r>
              <a:rPr lang="de-DE" dirty="0"/>
              <a:t>-XML </a:t>
            </a:r>
            <a:r>
              <a:rPr lang="de-DE" dirty="0" err="1"/>
              <a:t>Completion</a:t>
            </a:r>
            <a:r>
              <a:rPr lang="de-DE" dirty="0"/>
              <a:t> Guidelines</a:t>
            </a:r>
          </a:p>
        </p:txBody>
      </p:sp>
    </p:spTree>
    <p:extLst>
      <p:ext uri="{BB962C8B-B14F-4D97-AF65-F5344CB8AC3E}">
        <p14:creationId xmlns:p14="http://schemas.microsoft.com/office/powerpoint/2010/main" val="1216167453"/>
      </p:ext>
    </p:extLst>
  </p:cSld>
  <p:clrMapOvr>
    <a:masterClrMapping/>
  </p:clrMapOvr>
</p:sld>
</file>

<file path=ppt/theme/theme1.xml><?xml version="1.0" encoding="utf-8"?>
<a:theme xmlns:a="http://schemas.openxmlformats.org/drawingml/2006/main" name="Praesentation_bunt.08.00">
  <a:themeElements>
    <a:clrScheme name="HMS Farben 2014">
      <a:dk1>
        <a:sysClr val="windowText" lastClr="000000"/>
      </a:dk1>
      <a:lt1>
        <a:srgbClr val="FFFFFF"/>
      </a:lt1>
      <a:dk2>
        <a:srgbClr val="52748D"/>
      </a:dk2>
      <a:lt2>
        <a:srgbClr val="FFFFFF"/>
      </a:lt2>
      <a:accent1>
        <a:srgbClr val="52748D"/>
      </a:accent1>
      <a:accent2>
        <a:srgbClr val="AA272F"/>
      </a:accent2>
      <a:accent3>
        <a:srgbClr val="747678"/>
      </a:accent3>
      <a:accent4>
        <a:srgbClr val="278CC2"/>
      </a:accent4>
      <a:accent5>
        <a:srgbClr val="FFFFFF"/>
      </a:accent5>
      <a:accent6>
        <a:srgbClr val="FFFFFF"/>
      </a:accent6>
      <a:hlink>
        <a:srgbClr val="134661"/>
      </a:hlink>
      <a:folHlink>
        <a:srgbClr val="1D6991"/>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dirty="0" smtClean="0">
            <a:solidFill>
              <a:schemeClr val="tx1"/>
            </a:solidFill>
            <a:latin typeface="+mn-lt"/>
          </a:defRPr>
        </a:defPPr>
      </a:lstStyle>
    </a:txDef>
  </a:objectDefaults>
  <a:extraClrSchemeLst/>
  <a:extLst>
    <a:ext uri="{05A4C25C-085E-4340-85A3-A5531E510DB2}">
      <thm15:themeFamily xmlns:thm15="http://schemas.microsoft.com/office/thememl/2012/main" name="Präsentation1" id="{E69360C5-CCB4-4719-90A4-F5199141030A}" vid="{F4963240-8BEB-4C31-8957-F8AFDF9DD6EE}"/>
    </a:ext>
  </a:ext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HMS-Master_2015_4zu3</Template>
  <TotalTime>0</TotalTime>
  <Words>2196</Words>
  <Application>Microsoft Office PowerPoint</Application>
  <PresentationFormat>On-screen Show (4:3)</PresentationFormat>
  <Paragraphs>319</Paragraphs>
  <Slides>18</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Times</vt:lpstr>
      <vt:lpstr>Times New Roman</vt:lpstr>
      <vt:lpstr>Wingdings</vt:lpstr>
      <vt:lpstr>Praesentation_bunt.08.00</vt:lpstr>
      <vt:lpstr>CDISC related PhUSE Working Groups Deliverables</vt:lpstr>
      <vt:lpstr>CDISC related PhUSE Working Groups Deliverables</vt:lpstr>
      <vt:lpstr>CDISC related PhUSE Working Groups Deliverables</vt:lpstr>
      <vt:lpstr>CDISC related PhUSE Working Groups Deliverables</vt:lpstr>
      <vt:lpstr>CDISC related PhUSE Working Groups Deliverables</vt:lpstr>
      <vt:lpstr>CDISC related PhUSE Working Groups Deliverables</vt:lpstr>
      <vt:lpstr>CDISC related PhUSE Working Groups Deliverables</vt:lpstr>
      <vt:lpstr>CDISC related PhUSE Working Groups Deliverables</vt:lpstr>
      <vt:lpstr>CDISC related PhUSE Working Groups Deliverables</vt:lpstr>
      <vt:lpstr>CDISC related PhUSE Working Groups Deliverables</vt:lpstr>
      <vt:lpstr>CDISC related PhUSE Working Groups Deliverables</vt:lpstr>
      <vt:lpstr>CDISC related PhUSE Working Groups Deliverables</vt:lpstr>
      <vt:lpstr>CDISC related PhUSE Working Groups Deliverables</vt:lpstr>
      <vt:lpstr>CDISC related PhUSE Working Groups Deliverables</vt:lpstr>
      <vt:lpstr>CDISC related PhUSE Working Groups Deliverables</vt:lpstr>
      <vt:lpstr>CDISC related PhUSE Working Groups Deliverables</vt:lpstr>
      <vt:lpstr>CDISC related PhUSE Working Groups Deliverables</vt:lpstr>
      <vt:lpstr>CDISC related PhUSE Working Groups Deliverables</vt:lpstr>
    </vt:vector>
  </TitlesOfParts>
  <Company>HMS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Simone Mangold</dc:creator>
  <cp:lastModifiedBy>Rein, Petra</cp:lastModifiedBy>
  <cp:revision>136</cp:revision>
  <cp:lastPrinted>2019-02-19T17:55:11Z</cp:lastPrinted>
  <dcterms:created xsi:type="dcterms:W3CDTF">2016-06-10T12:22:05Z</dcterms:created>
  <dcterms:modified xsi:type="dcterms:W3CDTF">2019-03-11T08:05:17Z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ortragstitel">
    <vt:lpwstr>&lt;Vortragstitel&gt;</vt:lpwstr>
  </property>
  <property fmtid="{D5CDD505-2E9C-101B-9397-08002B2CF9AE}" pid="3" name="Vortragsuntertitel">
    <vt:lpwstr>&lt;Vortragsuntertitel&gt;</vt:lpwstr>
  </property>
  <property fmtid="{D5CDD505-2E9C-101B-9397-08002B2CF9AE}" pid="4" name="Anlass">
    <vt:lpwstr>&lt;Anlass&gt;</vt:lpwstr>
  </property>
  <property fmtid="{D5CDD505-2E9C-101B-9397-08002B2CF9AE}" pid="5" name="Vortragsdatum">
    <vt:lpwstr>&lt;Vortragsdatum&gt;</vt:lpwstr>
  </property>
  <property fmtid="{D5CDD505-2E9C-101B-9397-08002B2CF9AE}" pid="6" name="Referent">
    <vt:lpwstr>&lt;Referent&gt;</vt:lpwstr>
  </property>
  <property fmtid="{D5CDD505-2E9C-101B-9397-08002B2CF9AE}" pid="7" name="Email">
    <vt:lpwstr>&lt;email&gt;</vt:lpwstr>
  </property>
  <property fmtid="{D5CDD505-2E9C-101B-9397-08002B2CF9AE}" pid="8" name="ReferentBerufsbezeichnung">
    <vt:lpwstr>&lt;ReferentBerufsbezeichnung&gt;</vt:lpwstr>
  </property>
  <property fmtid="{D5CDD505-2E9C-101B-9397-08002B2CF9AE}" pid="9" name="ReferentPosition">
    <vt:lpwstr>&lt;ReferentPosition&gt;</vt:lpwstr>
  </property>
</Properties>
</file>