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71" r:id="rId2"/>
    <p:sldId id="272" r:id="rId3"/>
    <p:sldId id="275" r:id="rId4"/>
    <p:sldId id="274" r:id="rId5"/>
    <p:sldId id="278" r:id="rId6"/>
    <p:sldId id="273" r:id="rId7"/>
    <p:sldId id="279" r:id="rId8"/>
    <p:sldId id="269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9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3D1"/>
    <a:srgbClr val="0FA9D9"/>
    <a:srgbClr val="63B3D2"/>
    <a:srgbClr val="46D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651" autoAdjust="0"/>
    <p:restoredTop sz="50000" autoAdjust="0"/>
  </p:normalViewPr>
  <p:slideViewPr>
    <p:cSldViewPr snapToGrid="0" snapToObjects="1">
      <p:cViewPr varScale="1">
        <p:scale>
          <a:sx n="114" d="100"/>
          <a:sy n="114" d="100"/>
        </p:scale>
        <p:origin x="1926" y="114"/>
      </p:cViewPr>
      <p:guideLst>
        <p:guide orient="horz" pos="2160"/>
        <p:guide pos="289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02" d="100"/>
          <a:sy n="102" d="100"/>
        </p:scale>
        <p:origin x="-3088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227D07-0534-3345-A1F3-0CA33196057F}" type="datetimeFigureOut">
              <a:rPr lang="en-US" smtClean="0"/>
              <a:t>3/6/2019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D1DF8-760F-3D44-9C08-114F870CD45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1345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3667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70BC84-36D1-462A-9C7E-86CBD571A529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43437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362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6634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0647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MS Standard 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Gerade Verbindung 15"/>
          <p:cNvCxnSpPr/>
          <p:nvPr userDrawn="1"/>
        </p:nvCxnSpPr>
        <p:spPr>
          <a:xfrm>
            <a:off x="2555776" y="2530945"/>
            <a:ext cx="0" cy="3562351"/>
          </a:xfrm>
          <a:prstGeom prst="line">
            <a:avLst/>
          </a:prstGeom>
          <a:ln>
            <a:solidFill>
              <a:srgbClr val="5274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hteck 3"/>
          <p:cNvSpPr/>
          <p:nvPr userDrawn="1"/>
        </p:nvSpPr>
        <p:spPr>
          <a:xfrm>
            <a:off x="251520" y="142875"/>
            <a:ext cx="8749605" cy="18257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noProof="0" dirty="0"/>
          </a:p>
        </p:txBody>
      </p:sp>
      <p:sp>
        <p:nvSpPr>
          <p:cNvPr id="12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3474132" y="3429000"/>
            <a:ext cx="5011418" cy="1608584"/>
          </a:xfrm>
          <a:noFill/>
          <a:ln w="9525">
            <a:noFill/>
            <a:miter lim="800000"/>
            <a:headEnd/>
            <a:tailEnd/>
          </a:ln>
        </p:spPr>
        <p:txBody>
          <a:bodyPr lIns="0" anchor="ctr"/>
          <a:lstStyle>
            <a:lvl1pPr marL="0" indent="0" algn="l" rtl="0" eaLnBrk="0" fontAlgn="base" hangingPunct="0">
              <a:lnSpc>
                <a:spcPts val="2400"/>
              </a:lnSpc>
              <a:spcBef>
                <a:spcPts val="0"/>
              </a:spcBef>
              <a:spcAft>
                <a:spcPct val="0"/>
              </a:spcAft>
              <a:buClr>
                <a:srgbClr val="747678"/>
              </a:buClr>
              <a:buSzPct val="80000"/>
              <a:buFont typeface="Times" charset="0"/>
              <a:buNone/>
              <a:defRPr lang="de-DE" sz="2600" b="0">
                <a:solidFill>
                  <a:srgbClr val="52748D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noProof="0" dirty="0" err="1"/>
              <a:t>Formatvorlage</a:t>
            </a:r>
            <a:r>
              <a:rPr lang="en-US" noProof="0" dirty="0"/>
              <a:t> des </a:t>
            </a:r>
            <a:r>
              <a:rPr lang="en-US" noProof="0" dirty="0" err="1"/>
              <a:t>Untertitelmasters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17"/>
          </p:nvPr>
        </p:nvSpPr>
        <p:spPr>
          <a:xfrm>
            <a:off x="8429625" y="6492875"/>
            <a:ext cx="714375" cy="365125"/>
          </a:xfrm>
        </p:spPr>
        <p:txBody>
          <a:bodyPr/>
          <a:lstStyle/>
          <a:p>
            <a:pPr>
              <a:defRPr/>
            </a:pPr>
            <a:fld id="{3BDF2DEC-0A65-46F1-BDAE-A6FA32CB332B}" type="slidenum">
              <a:rPr lang="en-US" noProof="0" smtClean="0"/>
              <a:pPr>
                <a:defRPr/>
              </a:pPr>
              <a:t>‹Nr.›</a:t>
            </a:fld>
            <a:r>
              <a:rPr lang="en-US" noProof="0" dirty="0"/>
              <a:t> </a:t>
            </a:r>
          </a:p>
        </p:txBody>
      </p:sp>
      <p:sp>
        <p:nvSpPr>
          <p:cNvPr id="7" name="Rechteck 6"/>
          <p:cNvSpPr/>
          <p:nvPr userDrawn="1"/>
        </p:nvSpPr>
        <p:spPr>
          <a:xfrm>
            <a:off x="283162" y="1501513"/>
            <a:ext cx="8177270" cy="1403604"/>
          </a:xfrm>
          <a:prstGeom prst="rect">
            <a:avLst/>
          </a:prstGeom>
          <a:solidFill>
            <a:srgbClr val="5274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5" name="Picture 17" descr="JPG_RGB_HMS.jpg                                                00011DF9AgentBrain2                    C26A54E0: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3" y="229337"/>
            <a:ext cx="2160240" cy="866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AutoShape 6"/>
          <p:cNvSpPr>
            <a:spLocks noGrp="1" noChangeArrowheads="1"/>
          </p:cNvSpPr>
          <p:nvPr>
            <p:ph type="ctrTitle"/>
          </p:nvPr>
        </p:nvSpPr>
        <p:spPr>
          <a:xfrm>
            <a:off x="2555776" y="1501514"/>
            <a:ext cx="5904656" cy="1403604"/>
          </a:xfrm>
          <a:noFill/>
          <a:ln w="9525">
            <a:noFill/>
            <a:round/>
            <a:headEnd/>
            <a:tailEnd/>
          </a:ln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de-DE" sz="3200" b="1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noProof="0" dirty="0" err="1"/>
              <a:t>Titelmasterformat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8"/>
          </p:nvPr>
        </p:nvSpPr>
        <p:spPr>
          <a:xfrm flipH="1">
            <a:off x="283162" y="4725144"/>
            <a:ext cx="2272614" cy="1224136"/>
          </a:xfrm>
        </p:spPr>
        <p:txBody>
          <a:bodyPr lIns="0"/>
          <a:lstStyle>
            <a:lvl1pPr marL="0" indent="0">
              <a:buNone/>
              <a:defRPr sz="1800">
                <a:solidFill>
                  <a:srgbClr val="52748D"/>
                </a:solidFill>
              </a:defRPr>
            </a:lvl1pPr>
          </a:lstStyle>
          <a:p>
            <a:pPr lvl="0"/>
            <a:r>
              <a:rPr lang="en-US" noProof="0" dirty="0" err="1"/>
              <a:t>Textmasterformat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cxnSp>
        <p:nvCxnSpPr>
          <p:cNvPr id="18" name="Gerade Verbindung 17"/>
          <p:cNvCxnSpPr/>
          <p:nvPr userDrawn="1"/>
        </p:nvCxnSpPr>
        <p:spPr>
          <a:xfrm flipH="1">
            <a:off x="2411760" y="5949280"/>
            <a:ext cx="6036780" cy="0"/>
          </a:xfrm>
          <a:prstGeom prst="line">
            <a:avLst/>
          </a:prstGeom>
          <a:ln>
            <a:solidFill>
              <a:srgbClr val="5274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hteck 7"/>
          <p:cNvSpPr/>
          <p:nvPr userDrawn="1"/>
        </p:nvSpPr>
        <p:spPr>
          <a:xfrm>
            <a:off x="2555776" y="5311851"/>
            <a:ext cx="648072" cy="648072"/>
          </a:xfrm>
          <a:prstGeom prst="rect">
            <a:avLst/>
          </a:prstGeom>
          <a:solidFill>
            <a:srgbClr val="AA27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9" name="Rechteck 8"/>
          <p:cNvSpPr/>
          <p:nvPr userDrawn="1"/>
        </p:nvSpPr>
        <p:spPr>
          <a:xfrm>
            <a:off x="3474132" y="5311851"/>
            <a:ext cx="648072" cy="648072"/>
          </a:xfrm>
          <a:prstGeom prst="rect">
            <a:avLst/>
          </a:prstGeom>
          <a:solidFill>
            <a:srgbClr val="278C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Rechteck 9"/>
          <p:cNvSpPr/>
          <p:nvPr userDrawn="1"/>
        </p:nvSpPr>
        <p:spPr>
          <a:xfrm>
            <a:off x="4392488" y="5311851"/>
            <a:ext cx="648072" cy="648072"/>
          </a:xfrm>
          <a:prstGeom prst="rect">
            <a:avLst/>
          </a:prstGeom>
          <a:solidFill>
            <a:srgbClr val="5274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3" name="Rechteck 12"/>
          <p:cNvSpPr/>
          <p:nvPr userDrawn="1"/>
        </p:nvSpPr>
        <p:spPr>
          <a:xfrm>
            <a:off x="5310844" y="5311851"/>
            <a:ext cx="648072" cy="648072"/>
          </a:xfrm>
          <a:prstGeom prst="rect">
            <a:avLst/>
          </a:prstGeom>
          <a:solidFill>
            <a:srgbClr val="7476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14" y="2716301"/>
            <a:ext cx="2080654" cy="11005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26741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1460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9" r:id="rId3"/>
    <p:sldLayoutId id="2147483661" r:id="rId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huse.eu/optimizing-data-standards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GB" sz="2400" dirty="0"/>
              <a:t>German CDISC User Network Meeting </a:t>
            </a:r>
          </a:p>
          <a:p>
            <a:pPr algn="ctr"/>
            <a:r>
              <a:rPr lang="en-GB" sz="2400" dirty="0" err="1"/>
              <a:t>Parexel</a:t>
            </a:r>
            <a:r>
              <a:rPr lang="en-GB" sz="2400" dirty="0"/>
              <a:t> International GmbH, Berlin</a:t>
            </a:r>
          </a:p>
          <a:p>
            <a:pPr algn="ctr"/>
            <a:r>
              <a:rPr lang="en-GB" sz="2400" dirty="0"/>
              <a:t>06-Mar-2019</a:t>
            </a:r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729843" y="1501514"/>
            <a:ext cx="7730590" cy="1403604"/>
          </a:xfrm>
        </p:spPr>
        <p:txBody>
          <a:bodyPr/>
          <a:lstStyle/>
          <a:p>
            <a:r>
              <a:rPr lang="de-DE" dirty="0"/>
              <a:t> </a:t>
            </a:r>
            <a:br>
              <a:rPr lang="de-DE" dirty="0"/>
            </a:br>
            <a:r>
              <a:rPr lang="de-DE" dirty="0"/>
              <a:t>PhUSE CDISC Implementation Primer Project</a:t>
            </a:r>
            <a:endParaRPr lang="en-US" noProof="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02C5921-C76A-4D67-95B1-119EDE1809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162" y="1065995"/>
            <a:ext cx="1652050" cy="736815"/>
          </a:xfrm>
          <a:prstGeom prst="rect">
            <a:avLst/>
          </a:prstGeom>
        </p:spPr>
      </p:pic>
      <p:sp>
        <p:nvSpPr>
          <p:cNvPr id="8" name="Textplatzhalter 3">
            <a:extLst>
              <a:ext uri="{FF2B5EF4-FFF2-40B4-BE49-F238E27FC236}">
                <a16:creationId xmlns:a16="http://schemas.microsoft.com/office/drawing/2014/main" id="{7B2CD88E-AE6F-49C2-B1B6-199417941065}"/>
              </a:ext>
            </a:extLst>
          </p:cNvPr>
          <p:cNvSpPr txBox="1">
            <a:spLocks/>
          </p:cNvSpPr>
          <p:nvPr/>
        </p:nvSpPr>
        <p:spPr bwMode="auto">
          <a:xfrm flipH="1">
            <a:off x="283162" y="4725144"/>
            <a:ext cx="2272614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2748D"/>
              </a:buClr>
              <a:buFont typeface="Wingdings" panose="05000000000000000000" pitchFamily="2" charset="2"/>
              <a:buNone/>
              <a:defRPr sz="1800" kern="1200">
                <a:solidFill>
                  <a:srgbClr val="52748D"/>
                </a:solidFill>
                <a:latin typeface="+mn-lt"/>
                <a:ea typeface="+mn-ea"/>
                <a:cs typeface="+mn-cs"/>
              </a:defRPr>
            </a:lvl1pPr>
            <a:lvl2pPr marL="534988" indent="-2682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2748D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5963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2748D"/>
              </a:buClr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6938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2748D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7913" indent="-18097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52748D"/>
              </a:buClr>
              <a:buSzPct val="7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52748D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52748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Beate Hientzsch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52748D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52748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HMS Analytical Software GmbH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52748D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52748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Otto-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52748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Volger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52748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52748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Straße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52748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3c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52748D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52748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65843 Sulzbach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52748D"/>
              </a:buClr>
              <a:buSzTx/>
              <a:buFont typeface="Wingdings" panose="05000000000000000000" pitchFamily="2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52748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9889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65322" y="420272"/>
            <a:ext cx="8369284" cy="1015637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sz="3600" b="1" dirty="0">
                <a:solidFill>
                  <a:srgbClr val="00A3D1"/>
                </a:solidFill>
                <a:latin typeface="Helvetica Neue"/>
                <a:cs typeface="Helvetica Neue"/>
              </a:rPr>
              <a:t>PhUSE CDISC Implementation Primer – Project Background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FFD1D7F-95D0-8B41-A33E-CA9FA4376B8A}"/>
              </a:ext>
            </a:extLst>
          </p:cNvPr>
          <p:cNvSpPr txBox="1">
            <a:spLocks/>
          </p:cNvSpPr>
          <p:nvPr/>
        </p:nvSpPr>
        <p:spPr>
          <a:xfrm>
            <a:off x="398576" y="1711354"/>
            <a:ext cx="8346847" cy="328009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600" dirty="0">
              <a:solidFill>
                <a:prstClr val="black"/>
              </a:solidFill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F688135-CAB3-4564-8B96-61CE035C1644}"/>
              </a:ext>
            </a:extLst>
          </p:cNvPr>
          <p:cNvSpPr txBox="1"/>
          <p:nvPr/>
        </p:nvSpPr>
        <p:spPr>
          <a:xfrm>
            <a:off x="398576" y="1719743"/>
            <a:ext cx="823603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err="1"/>
              <a:t>Initiated</a:t>
            </a:r>
            <a:r>
              <a:rPr lang="de-DE" sz="2400" dirty="0"/>
              <a:t> </a:t>
            </a:r>
            <a:r>
              <a:rPr lang="de-DE" sz="2400" dirty="0" err="1"/>
              <a:t>during</a:t>
            </a:r>
            <a:r>
              <a:rPr lang="de-DE" sz="2400" dirty="0"/>
              <a:t> PhUSE CSS Conference in March 2018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Project </a:t>
            </a:r>
            <a:r>
              <a:rPr lang="de-DE" sz="2400" dirty="0" err="1"/>
              <a:t>of</a:t>
            </a:r>
            <a:r>
              <a:rPr lang="de-DE" sz="2400" dirty="0"/>
              <a:t> PhUSE Working Group:</a:t>
            </a:r>
            <a:br>
              <a:rPr lang="en-US" sz="2000" b="1" dirty="0">
                <a:solidFill>
                  <a:srgbClr val="00A3D1"/>
                </a:solidFill>
                <a:latin typeface="Helvetica Neue"/>
                <a:cs typeface="Helvetica Neue"/>
              </a:rPr>
            </a:br>
            <a:r>
              <a:rPr lang="en-US" sz="2000" b="1" dirty="0">
                <a:solidFill>
                  <a:srgbClr val="00A3D1"/>
                </a:solidFill>
                <a:latin typeface="Helvetica Neue"/>
                <a:cs typeface="Helvetica Neue"/>
              </a:rPr>
              <a:t>	“Optimizing the Use of Data Standards” 														</a:t>
            </a:r>
            <a:r>
              <a:rPr lang="en-US" sz="1400" dirty="0"/>
              <a:t>(</a:t>
            </a:r>
            <a:r>
              <a:rPr lang="de-DE" sz="1400" dirty="0">
                <a:hlinkClick r:id="rId3"/>
              </a:rPr>
              <a:t>https://www.phuse.eu/optimizing-data-standards</a:t>
            </a:r>
            <a:r>
              <a:rPr lang="de-DE" sz="1400" dirty="0"/>
              <a:t>)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err="1"/>
              <a:t>Current</a:t>
            </a:r>
            <a:r>
              <a:rPr lang="de-DE" sz="2400" dirty="0"/>
              <a:t> Team </a:t>
            </a:r>
            <a:r>
              <a:rPr lang="de-DE" sz="2400" dirty="0" err="1"/>
              <a:t>Structure</a:t>
            </a:r>
            <a:endParaRPr lang="de-DE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400" dirty="0"/>
              <a:t>PhUSE Leads: Yvonne Moores, Beate Hientzsch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400" dirty="0"/>
              <a:t>CDISC Lead: Bess Le Roy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400" dirty="0"/>
              <a:t>&gt; 20 </a:t>
            </a:r>
            <a:r>
              <a:rPr lang="de-DE" sz="2400" dirty="0" err="1"/>
              <a:t>volunteers</a:t>
            </a:r>
            <a:r>
              <a:rPr lang="de-DE" sz="2400" dirty="0"/>
              <a:t> / sub-teams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Timelines: D</a:t>
            </a:r>
            <a:r>
              <a:rPr lang="en-US" sz="2400" dirty="0" err="1"/>
              <a:t>eliverables</a:t>
            </a:r>
            <a:r>
              <a:rPr lang="en-US" sz="2400" dirty="0"/>
              <a:t> ready for CSS June 2019</a:t>
            </a:r>
            <a:endParaRPr lang="de-D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939583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65322" y="420272"/>
            <a:ext cx="8369284" cy="1015637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sz="3600" b="1" dirty="0">
                <a:solidFill>
                  <a:srgbClr val="00A3D1"/>
                </a:solidFill>
                <a:latin typeface="Helvetica Neue"/>
                <a:cs typeface="Helvetica Neue"/>
              </a:rPr>
              <a:t>PhUSE CDISC Implementation Primer - Vision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FFD1D7F-95D0-8B41-A33E-CA9FA4376B8A}"/>
              </a:ext>
            </a:extLst>
          </p:cNvPr>
          <p:cNvSpPr txBox="1">
            <a:spLocks/>
          </p:cNvSpPr>
          <p:nvPr/>
        </p:nvSpPr>
        <p:spPr>
          <a:xfrm>
            <a:off x="287759" y="1435909"/>
            <a:ext cx="8346847" cy="328009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prstClr val="black"/>
                </a:solidFill>
              </a:rPr>
              <a:t>“</a:t>
            </a:r>
            <a:r>
              <a:rPr lang="en-US" sz="2800" i="1" dirty="0">
                <a:solidFill>
                  <a:srgbClr val="252525"/>
                </a:solidFill>
              </a:rPr>
              <a:t>This project will identify needs of new CDISC implementers with an additional focus on academia and technology providers. A "CDISC Primer" (e.g. Wiki, White Paper, slide deck, </a:t>
            </a:r>
            <a:r>
              <a:rPr lang="en-US" sz="2800" i="1" dirty="0" err="1">
                <a:solidFill>
                  <a:srgbClr val="252525"/>
                </a:solidFill>
              </a:rPr>
              <a:t>quickstart</a:t>
            </a:r>
            <a:r>
              <a:rPr lang="en-US" sz="2800" i="1" dirty="0">
                <a:solidFill>
                  <a:srgbClr val="252525"/>
                </a:solidFill>
              </a:rPr>
              <a:t>, guides, etc.) will be developed that addresses these needs and made freely available to the public.”</a:t>
            </a:r>
          </a:p>
        </p:txBody>
      </p:sp>
    </p:spTree>
    <p:extLst>
      <p:ext uri="{BB962C8B-B14F-4D97-AF65-F5344CB8AC3E}">
        <p14:creationId xmlns:p14="http://schemas.microsoft.com/office/powerpoint/2010/main" val="791912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EBDAE-DDCF-174F-81B1-040D40D6DAEB}"/>
              </a:ext>
            </a:extLst>
          </p:cNvPr>
          <p:cNvSpPr txBox="1">
            <a:spLocks/>
          </p:cNvSpPr>
          <p:nvPr/>
        </p:nvSpPr>
        <p:spPr>
          <a:xfrm>
            <a:off x="265322" y="420272"/>
            <a:ext cx="8369284" cy="1015637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>
                <a:solidFill>
                  <a:srgbClr val="00A3D1"/>
                </a:solidFill>
                <a:latin typeface="Helvetica Neue"/>
                <a:cs typeface="Helvetica Neue"/>
              </a:rPr>
              <a:t>PhUSE CDISC Implementation Primer – Topics of Interest (1 + 2)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EE8F9E4-9F5F-4D96-A185-E5F698F9E34A}"/>
              </a:ext>
            </a:extLst>
          </p:cNvPr>
          <p:cNvSpPr txBox="1"/>
          <p:nvPr/>
        </p:nvSpPr>
        <p:spPr>
          <a:xfrm>
            <a:off x="282100" y="1880526"/>
            <a:ext cx="7688411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What is meant with Traceability?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2400" dirty="0"/>
              <a:t>Can we explain this through examples and visuals?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2400" dirty="0"/>
              <a:t>…</a:t>
            </a:r>
            <a:endParaRPr lang="en-US" sz="2400" b="1" dirty="0"/>
          </a:p>
          <a:p>
            <a:r>
              <a:rPr lang="en-US" sz="2400" b="1" dirty="0"/>
              <a:t>How do the models link (or not)?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2400" dirty="0"/>
              <a:t>which models are mandatory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2400" dirty="0"/>
              <a:t>link to data standards catalogs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2400" dirty="0"/>
              <a:t>which models have been developed in the past, what is their use, should you use them if regulatory does not require them?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sz="2400" dirty="0"/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865672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EBDAE-DDCF-174F-81B1-040D40D6DAEB}"/>
              </a:ext>
            </a:extLst>
          </p:cNvPr>
          <p:cNvSpPr txBox="1">
            <a:spLocks/>
          </p:cNvSpPr>
          <p:nvPr/>
        </p:nvSpPr>
        <p:spPr>
          <a:xfrm>
            <a:off x="265322" y="420272"/>
            <a:ext cx="8369284" cy="1015637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>
                <a:solidFill>
                  <a:srgbClr val="00A3D1"/>
                </a:solidFill>
                <a:latin typeface="Helvetica Neue"/>
                <a:cs typeface="Helvetica Neue"/>
              </a:rPr>
              <a:t>PhUSE CDISC Implementation Primer – Topics of Interest (3 + 4)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EE8F9E4-9F5F-4D96-A185-E5F698F9E34A}"/>
              </a:ext>
            </a:extLst>
          </p:cNvPr>
          <p:cNvSpPr txBox="1"/>
          <p:nvPr/>
        </p:nvSpPr>
        <p:spPr>
          <a:xfrm>
            <a:off x="307267" y="1888915"/>
            <a:ext cx="792233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How to get started with CDISC?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Where can you find training materials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What are the training materials?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Do we need to provide examples on getting started?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How do the models link to clinical research processes?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…</a:t>
            </a:r>
            <a:endParaRPr lang="en-US" sz="2400" b="1" dirty="0"/>
          </a:p>
          <a:p>
            <a:r>
              <a:rPr lang="en-US" sz="2400" b="1" dirty="0"/>
              <a:t>What does CDISC compliance mean?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What are the steps to take to ensure CDISC compliance?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76241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EBDAE-DDCF-174F-81B1-040D40D6DAEB}"/>
              </a:ext>
            </a:extLst>
          </p:cNvPr>
          <p:cNvSpPr txBox="1">
            <a:spLocks/>
          </p:cNvSpPr>
          <p:nvPr/>
        </p:nvSpPr>
        <p:spPr>
          <a:xfrm>
            <a:off x="265322" y="420272"/>
            <a:ext cx="8369284" cy="1015637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>
                <a:solidFill>
                  <a:srgbClr val="00A3D1"/>
                </a:solidFill>
                <a:latin typeface="Helvetica Neue"/>
                <a:cs typeface="Helvetica Neue"/>
              </a:rPr>
              <a:t>PhUSE CDISC Implementation Primer – Your Thoughts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FA872CB-A826-4398-B045-7A750B3D2FE8}"/>
              </a:ext>
            </a:extLst>
          </p:cNvPr>
          <p:cNvSpPr txBox="1"/>
          <p:nvPr/>
        </p:nvSpPr>
        <p:spPr>
          <a:xfrm>
            <a:off x="2964331" y="1419131"/>
            <a:ext cx="2971265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3900" b="1" dirty="0">
                <a:solidFill>
                  <a:srgbClr val="00A3D1"/>
                </a:solidFill>
                <a:latin typeface="Helvetica Neue"/>
                <a:ea typeface="+mj-ea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48862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F5F77-D959-4084-9530-B75B36185E19}"/>
              </a:ext>
            </a:extLst>
          </p:cNvPr>
          <p:cNvSpPr txBox="1">
            <a:spLocks/>
          </p:cNvSpPr>
          <p:nvPr/>
        </p:nvSpPr>
        <p:spPr>
          <a:xfrm>
            <a:off x="265322" y="420272"/>
            <a:ext cx="8369284" cy="1015637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>
                <a:solidFill>
                  <a:srgbClr val="00A3D1"/>
                </a:solidFill>
                <a:latin typeface="Helvetica Neue"/>
                <a:cs typeface="Helvetica Neue"/>
              </a:rPr>
              <a:t>Back-Up</a:t>
            </a:r>
          </a:p>
        </p:txBody>
      </p:sp>
    </p:spTree>
    <p:extLst>
      <p:ext uri="{BB962C8B-B14F-4D97-AF65-F5344CB8AC3E}">
        <p14:creationId xmlns:p14="http://schemas.microsoft.com/office/powerpoint/2010/main" val="2431964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EBDAE-DDCF-174F-81B1-040D40D6DAEB}"/>
              </a:ext>
            </a:extLst>
          </p:cNvPr>
          <p:cNvSpPr txBox="1">
            <a:spLocks/>
          </p:cNvSpPr>
          <p:nvPr/>
        </p:nvSpPr>
        <p:spPr>
          <a:xfrm>
            <a:off x="265322" y="420272"/>
            <a:ext cx="8369284" cy="1015637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>
                <a:solidFill>
                  <a:srgbClr val="00A3D1"/>
                </a:solidFill>
                <a:latin typeface="Helvetica Neue"/>
                <a:cs typeface="Helvetica Neue"/>
              </a:rPr>
              <a:t>PhUSE Working Group Structure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02D33B81-1183-41BF-91CA-40C7A3CAED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8811" y="1460557"/>
            <a:ext cx="6106377" cy="3610479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08BB32F7-9E57-4783-9708-C5574BCD7340}"/>
              </a:ext>
            </a:extLst>
          </p:cNvPr>
          <p:cNvSpPr/>
          <p:nvPr/>
        </p:nvSpPr>
        <p:spPr>
          <a:xfrm>
            <a:off x="2435880" y="5049573"/>
            <a:ext cx="45071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https://www.phuse.eu/phuse-working-groups</a:t>
            </a:r>
          </a:p>
        </p:txBody>
      </p:sp>
    </p:spTree>
    <p:extLst>
      <p:ext uri="{BB962C8B-B14F-4D97-AF65-F5344CB8AC3E}">
        <p14:creationId xmlns:p14="http://schemas.microsoft.com/office/powerpoint/2010/main" val="1826403089"/>
      </p:ext>
    </p:extLst>
  </p:cSld>
  <p:clrMapOvr>
    <a:masterClrMapping/>
  </p:clrMapOvr>
</p:sld>
</file>

<file path=ppt/theme/theme1.xml><?xml version="1.0" encoding="utf-8"?>
<a:theme xmlns:a="http://schemas.openxmlformats.org/drawingml/2006/main" name="PhUSE_Slide_Deck(10yr)PURP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PhUSE_Slide_Deck(10yr)PURPLE.potx</Template>
  <TotalTime>0</TotalTime>
  <Words>275</Words>
  <Application>Microsoft Office PowerPoint</Application>
  <PresentationFormat>Bildschirmpräsentation (4:3)</PresentationFormat>
  <Paragraphs>43</Paragraphs>
  <Slides>8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4" baseType="lpstr">
      <vt:lpstr>Arial</vt:lpstr>
      <vt:lpstr>Calibri</vt:lpstr>
      <vt:lpstr>Helvetica Neue</vt:lpstr>
      <vt:lpstr>Times</vt:lpstr>
      <vt:lpstr>Wingdings</vt:lpstr>
      <vt:lpstr>PhUSE_Slide_Deck(10yr)PURPLE</vt:lpstr>
      <vt:lpstr>  PhUSE CDISC Implementation Primer Project</vt:lpstr>
      <vt:lpstr>PhUSE CDISC Implementation Primer – Project Background</vt:lpstr>
      <vt:lpstr>PhUSE CDISC Implementation Primer - Vision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BDLS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 Bamford</dc:creator>
  <cp:lastModifiedBy>Beate Hientzsch</cp:lastModifiedBy>
  <cp:revision>60</cp:revision>
  <dcterms:created xsi:type="dcterms:W3CDTF">2014-04-04T10:24:48Z</dcterms:created>
  <dcterms:modified xsi:type="dcterms:W3CDTF">2019-03-06T09:44:30Z</dcterms:modified>
</cp:coreProperties>
</file>