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06" r:id="rId1"/>
  </p:sldMasterIdLst>
  <p:notesMasterIdLst>
    <p:notesMasterId r:id="rId31"/>
  </p:notesMasterIdLst>
  <p:sldIdLst>
    <p:sldId id="259" r:id="rId2"/>
    <p:sldId id="281" r:id="rId3"/>
    <p:sldId id="284" r:id="rId4"/>
    <p:sldId id="277" r:id="rId5"/>
    <p:sldId id="282" r:id="rId6"/>
    <p:sldId id="285" r:id="rId7"/>
    <p:sldId id="278" r:id="rId8"/>
    <p:sldId id="286" r:id="rId9"/>
    <p:sldId id="288" r:id="rId10"/>
    <p:sldId id="279" r:id="rId11"/>
    <p:sldId id="292" r:id="rId12"/>
    <p:sldId id="289" r:id="rId13"/>
    <p:sldId id="290" r:id="rId14"/>
    <p:sldId id="291" r:id="rId15"/>
    <p:sldId id="260" r:id="rId16"/>
    <p:sldId id="293" r:id="rId17"/>
    <p:sldId id="280" r:id="rId18"/>
    <p:sldId id="295" r:id="rId19"/>
    <p:sldId id="296" r:id="rId20"/>
    <p:sldId id="297" r:id="rId21"/>
    <p:sldId id="294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270" r:id="rId3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253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0" autoAdjust="0"/>
    <p:restoredTop sz="81148" autoAdjust="0"/>
  </p:normalViewPr>
  <p:slideViewPr>
    <p:cSldViewPr snapToGrid="0">
      <p:cViewPr varScale="1">
        <p:scale>
          <a:sx n="56" d="100"/>
          <a:sy n="56" d="100"/>
        </p:scale>
        <p:origin x="149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C57613-52B1-43CC-A5BA-969B6B449F00}" type="doc">
      <dgm:prSet loTypeId="urn:microsoft.com/office/officeart/2005/8/layout/process1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DE"/>
        </a:p>
      </dgm:t>
    </dgm:pt>
    <dgm:pt modelId="{96E6A86B-DCD3-418C-86A4-9563D93C7375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3200"/>
            <a:t>BMBF MI-I</a:t>
          </a:r>
          <a:endParaRPr lang="en-DE" sz="3200"/>
        </a:p>
      </dgm:t>
    </dgm:pt>
    <dgm:pt modelId="{6034C53A-5BC2-4409-B0C5-CD3080171C70}" type="parTrans" cxnId="{E0E90D06-CFE7-4906-B7E9-CDA756FFA43D}">
      <dgm:prSet/>
      <dgm:spPr/>
      <dgm:t>
        <a:bodyPr/>
        <a:lstStyle/>
        <a:p>
          <a:endParaRPr lang="en-DE"/>
        </a:p>
      </dgm:t>
    </dgm:pt>
    <dgm:pt modelId="{52844855-D0A3-402C-8D0C-848925DFB1CC}" type="sibTrans" cxnId="{E0E90D06-CFE7-4906-B7E9-CDA756FFA43D}">
      <dgm:prSet/>
      <dgm:spPr/>
      <dgm:t>
        <a:bodyPr/>
        <a:lstStyle/>
        <a:p>
          <a:endParaRPr lang="en-DE"/>
        </a:p>
      </dgm:t>
    </dgm:pt>
    <dgm:pt modelId="{D2EA17EF-04DA-4A72-A4C6-62044DCB918F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3200"/>
            <a:t>MIRACUM</a:t>
          </a:r>
          <a:endParaRPr lang="en-DE" sz="3200"/>
        </a:p>
      </dgm:t>
    </dgm:pt>
    <dgm:pt modelId="{69AA372B-607C-49BC-B3B5-416B8B256C26}" type="parTrans" cxnId="{55B91880-344D-41DC-8FE7-2E01E82B46E2}">
      <dgm:prSet/>
      <dgm:spPr/>
      <dgm:t>
        <a:bodyPr/>
        <a:lstStyle/>
        <a:p>
          <a:endParaRPr lang="en-DE"/>
        </a:p>
      </dgm:t>
    </dgm:pt>
    <dgm:pt modelId="{84ACB3E7-8982-4ED1-ADEE-34B6B2131C86}" type="sibTrans" cxnId="{55B91880-344D-41DC-8FE7-2E01E82B46E2}">
      <dgm:prSet/>
      <dgm:spPr/>
      <dgm:t>
        <a:bodyPr/>
        <a:lstStyle/>
        <a:p>
          <a:endParaRPr lang="en-DE"/>
        </a:p>
      </dgm:t>
    </dgm:pt>
    <dgm:pt modelId="{C1894B48-24A9-4970-A882-B3DE08C4ACF1}">
      <dgm:prSet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sz="3200"/>
            <a:t>MIRACUM Use Case 1</a:t>
          </a:r>
          <a:endParaRPr lang="en-DE" sz="3200"/>
        </a:p>
      </dgm:t>
    </dgm:pt>
    <dgm:pt modelId="{B5F043A6-20BA-43A8-80D7-476CB72D58AC}" type="parTrans" cxnId="{F26D728C-3A40-4729-AB45-DD6AB93B2473}">
      <dgm:prSet/>
      <dgm:spPr/>
      <dgm:t>
        <a:bodyPr/>
        <a:lstStyle/>
        <a:p>
          <a:endParaRPr lang="en-DE"/>
        </a:p>
      </dgm:t>
    </dgm:pt>
    <dgm:pt modelId="{D3584273-9965-4DC7-9E8E-C24E09830C96}" type="sibTrans" cxnId="{F26D728C-3A40-4729-AB45-DD6AB93B2473}">
      <dgm:prSet/>
      <dgm:spPr/>
      <dgm:t>
        <a:bodyPr/>
        <a:lstStyle/>
        <a:p>
          <a:endParaRPr lang="en-DE"/>
        </a:p>
      </dgm:t>
    </dgm:pt>
    <dgm:pt modelId="{530E4434-C6E9-435A-AC34-1DC13FF5C6CA}" type="pres">
      <dgm:prSet presAssocID="{7AC57613-52B1-43CC-A5BA-969B6B449F00}" presName="Name0" presStyleCnt="0">
        <dgm:presLayoutVars>
          <dgm:dir/>
          <dgm:resizeHandles val="exact"/>
        </dgm:presLayoutVars>
      </dgm:prSet>
      <dgm:spPr/>
    </dgm:pt>
    <dgm:pt modelId="{0709A01E-C58D-47DA-9BDF-BEAA43E6EE10}" type="pres">
      <dgm:prSet presAssocID="{96E6A86B-DCD3-418C-86A4-9563D93C7375}" presName="node" presStyleLbl="node1" presStyleIdx="0" presStyleCnt="3">
        <dgm:presLayoutVars>
          <dgm:bulletEnabled val="1"/>
        </dgm:presLayoutVars>
      </dgm:prSet>
      <dgm:spPr>
        <a:prstGeom prst="rect">
          <a:avLst/>
        </a:prstGeom>
      </dgm:spPr>
    </dgm:pt>
    <dgm:pt modelId="{5A9B605F-A069-48A5-8280-E5E4BE20B0FE}" type="pres">
      <dgm:prSet presAssocID="{52844855-D0A3-402C-8D0C-848925DFB1CC}" presName="sibTrans" presStyleLbl="sibTrans2D1" presStyleIdx="0" presStyleCnt="2"/>
      <dgm:spPr/>
    </dgm:pt>
    <dgm:pt modelId="{96274650-D33B-4240-B822-5628F198F0CA}" type="pres">
      <dgm:prSet presAssocID="{52844855-D0A3-402C-8D0C-848925DFB1CC}" presName="connectorText" presStyleLbl="sibTrans2D1" presStyleIdx="0" presStyleCnt="2"/>
      <dgm:spPr/>
    </dgm:pt>
    <dgm:pt modelId="{B8AC99DB-0B89-45D8-9524-9E9784AAAED7}" type="pres">
      <dgm:prSet presAssocID="{D2EA17EF-04DA-4A72-A4C6-62044DCB918F}" presName="node" presStyleLbl="node1" presStyleIdx="1" presStyleCnt="3">
        <dgm:presLayoutVars>
          <dgm:bulletEnabled val="1"/>
        </dgm:presLayoutVars>
      </dgm:prSet>
      <dgm:spPr>
        <a:prstGeom prst="rect">
          <a:avLst/>
        </a:prstGeom>
      </dgm:spPr>
    </dgm:pt>
    <dgm:pt modelId="{5D5030E9-45D4-4AFD-AF4F-9D7E87190AA8}" type="pres">
      <dgm:prSet presAssocID="{84ACB3E7-8982-4ED1-ADEE-34B6B2131C86}" presName="sibTrans" presStyleLbl="sibTrans2D1" presStyleIdx="1" presStyleCnt="2"/>
      <dgm:spPr/>
    </dgm:pt>
    <dgm:pt modelId="{28C29B5A-5B52-4FB8-9766-CD8C8E0BEB78}" type="pres">
      <dgm:prSet presAssocID="{84ACB3E7-8982-4ED1-ADEE-34B6B2131C86}" presName="connectorText" presStyleLbl="sibTrans2D1" presStyleIdx="1" presStyleCnt="2"/>
      <dgm:spPr/>
    </dgm:pt>
    <dgm:pt modelId="{FDE3B58A-C7B2-416E-B743-B345D40362C1}" type="pres">
      <dgm:prSet presAssocID="{C1894B48-24A9-4970-A882-B3DE08C4ACF1}" presName="node" presStyleLbl="node1" presStyleIdx="2" presStyleCnt="3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E0E90D06-CFE7-4906-B7E9-CDA756FFA43D}" srcId="{7AC57613-52B1-43CC-A5BA-969B6B449F00}" destId="{96E6A86B-DCD3-418C-86A4-9563D93C7375}" srcOrd="0" destOrd="0" parTransId="{6034C53A-5BC2-4409-B0C5-CD3080171C70}" sibTransId="{52844855-D0A3-402C-8D0C-848925DFB1CC}"/>
    <dgm:cxn modelId="{32C5373B-F4E4-4D9B-AFAB-DB34DAD1BB8A}" type="presOf" srcId="{52844855-D0A3-402C-8D0C-848925DFB1CC}" destId="{5A9B605F-A069-48A5-8280-E5E4BE20B0FE}" srcOrd="0" destOrd="0" presId="urn:microsoft.com/office/officeart/2005/8/layout/process1"/>
    <dgm:cxn modelId="{6D6D5C4F-2153-4EB6-97C5-5E64FD6ED964}" type="presOf" srcId="{96E6A86B-DCD3-418C-86A4-9563D93C7375}" destId="{0709A01E-C58D-47DA-9BDF-BEAA43E6EE10}" srcOrd="0" destOrd="0" presId="urn:microsoft.com/office/officeart/2005/8/layout/process1"/>
    <dgm:cxn modelId="{EB1DDE70-AFC2-4E67-9818-5F32642FF548}" type="presOf" srcId="{D2EA17EF-04DA-4A72-A4C6-62044DCB918F}" destId="{B8AC99DB-0B89-45D8-9524-9E9784AAAED7}" srcOrd="0" destOrd="0" presId="urn:microsoft.com/office/officeart/2005/8/layout/process1"/>
    <dgm:cxn modelId="{49D1C257-93BA-4367-8730-A441C9087505}" type="presOf" srcId="{84ACB3E7-8982-4ED1-ADEE-34B6B2131C86}" destId="{5D5030E9-45D4-4AFD-AF4F-9D7E87190AA8}" srcOrd="0" destOrd="0" presId="urn:microsoft.com/office/officeart/2005/8/layout/process1"/>
    <dgm:cxn modelId="{55B91880-344D-41DC-8FE7-2E01E82B46E2}" srcId="{7AC57613-52B1-43CC-A5BA-969B6B449F00}" destId="{D2EA17EF-04DA-4A72-A4C6-62044DCB918F}" srcOrd="1" destOrd="0" parTransId="{69AA372B-607C-49BC-B3B5-416B8B256C26}" sibTransId="{84ACB3E7-8982-4ED1-ADEE-34B6B2131C86}"/>
    <dgm:cxn modelId="{489E098C-C5F2-4769-B95D-C8655304A9C3}" type="presOf" srcId="{C1894B48-24A9-4970-A882-B3DE08C4ACF1}" destId="{FDE3B58A-C7B2-416E-B743-B345D40362C1}" srcOrd="0" destOrd="0" presId="urn:microsoft.com/office/officeart/2005/8/layout/process1"/>
    <dgm:cxn modelId="{F26D728C-3A40-4729-AB45-DD6AB93B2473}" srcId="{7AC57613-52B1-43CC-A5BA-969B6B449F00}" destId="{C1894B48-24A9-4970-A882-B3DE08C4ACF1}" srcOrd="2" destOrd="0" parTransId="{B5F043A6-20BA-43A8-80D7-476CB72D58AC}" sibTransId="{D3584273-9965-4DC7-9E8E-C24E09830C96}"/>
    <dgm:cxn modelId="{2D6BDAB9-1E4C-4DC0-BFD1-AC2DEE9BD947}" type="presOf" srcId="{52844855-D0A3-402C-8D0C-848925DFB1CC}" destId="{96274650-D33B-4240-B822-5628F198F0CA}" srcOrd="1" destOrd="0" presId="urn:microsoft.com/office/officeart/2005/8/layout/process1"/>
    <dgm:cxn modelId="{7B64D8D6-7F56-4718-80CB-EE4CACA72295}" type="presOf" srcId="{7AC57613-52B1-43CC-A5BA-969B6B449F00}" destId="{530E4434-C6E9-435A-AC34-1DC13FF5C6CA}" srcOrd="0" destOrd="0" presId="urn:microsoft.com/office/officeart/2005/8/layout/process1"/>
    <dgm:cxn modelId="{7C48B4F7-5CD1-4192-AFAF-8896AFA1763D}" type="presOf" srcId="{84ACB3E7-8982-4ED1-ADEE-34B6B2131C86}" destId="{28C29B5A-5B52-4FB8-9766-CD8C8E0BEB78}" srcOrd="1" destOrd="0" presId="urn:microsoft.com/office/officeart/2005/8/layout/process1"/>
    <dgm:cxn modelId="{59A496E9-0F08-4D9C-B98D-8C0DCE238B28}" type="presParOf" srcId="{530E4434-C6E9-435A-AC34-1DC13FF5C6CA}" destId="{0709A01E-C58D-47DA-9BDF-BEAA43E6EE10}" srcOrd="0" destOrd="0" presId="urn:microsoft.com/office/officeart/2005/8/layout/process1"/>
    <dgm:cxn modelId="{8D8E98E9-14C4-45BA-AC49-E6CB6E684B40}" type="presParOf" srcId="{530E4434-C6E9-435A-AC34-1DC13FF5C6CA}" destId="{5A9B605F-A069-48A5-8280-E5E4BE20B0FE}" srcOrd="1" destOrd="0" presId="urn:microsoft.com/office/officeart/2005/8/layout/process1"/>
    <dgm:cxn modelId="{2ACDE71E-3669-4605-990A-45899FC45384}" type="presParOf" srcId="{5A9B605F-A069-48A5-8280-E5E4BE20B0FE}" destId="{96274650-D33B-4240-B822-5628F198F0CA}" srcOrd="0" destOrd="0" presId="urn:microsoft.com/office/officeart/2005/8/layout/process1"/>
    <dgm:cxn modelId="{ECA24B6A-8267-4E71-890B-7773FB7B6611}" type="presParOf" srcId="{530E4434-C6E9-435A-AC34-1DC13FF5C6CA}" destId="{B8AC99DB-0B89-45D8-9524-9E9784AAAED7}" srcOrd="2" destOrd="0" presId="urn:microsoft.com/office/officeart/2005/8/layout/process1"/>
    <dgm:cxn modelId="{425B66F2-BC56-4F11-970A-84E94B3665FB}" type="presParOf" srcId="{530E4434-C6E9-435A-AC34-1DC13FF5C6CA}" destId="{5D5030E9-45D4-4AFD-AF4F-9D7E87190AA8}" srcOrd="3" destOrd="0" presId="urn:microsoft.com/office/officeart/2005/8/layout/process1"/>
    <dgm:cxn modelId="{B1598353-8CC1-433E-B71B-89C4E6E93564}" type="presParOf" srcId="{5D5030E9-45D4-4AFD-AF4F-9D7E87190AA8}" destId="{28C29B5A-5B52-4FB8-9766-CD8C8E0BEB78}" srcOrd="0" destOrd="0" presId="urn:microsoft.com/office/officeart/2005/8/layout/process1"/>
    <dgm:cxn modelId="{9F9452A3-ED26-43A7-9979-C6EC3B25E53F}" type="presParOf" srcId="{530E4434-C6E9-435A-AC34-1DC13FF5C6CA}" destId="{FDE3B58A-C7B2-416E-B743-B345D40362C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07B11F-5DEB-46ED-8380-8A544FBE017A}" type="doc">
      <dgm:prSet loTypeId="urn:microsoft.com/office/officeart/2005/8/layout/hChevron3" loCatId="process" qsTypeId="urn:microsoft.com/office/officeart/2005/8/quickstyle/simple1" qsCatId="simple" csTypeId="urn:microsoft.com/office/officeart/2005/8/colors/accent1_3" csCatId="accent1" phldr="1"/>
      <dgm:spPr/>
    </dgm:pt>
    <dgm:pt modelId="{6278FC53-DE8B-4715-84DE-9C7B862E0B3D}">
      <dgm:prSet phldrT="[Text]" custT="1"/>
      <dgm:spPr>
        <a:xfrm>
          <a:off x="3695" y="0"/>
          <a:ext cx="3707840" cy="1215879"/>
        </a:xfrm>
      </dgm:spPr>
      <dgm:t>
        <a:bodyPr/>
        <a:lstStyle/>
        <a:p>
          <a:r>
            <a:rPr lang="de-DE" sz="1800" b="1">
              <a:latin typeface="Calibri" panose="020F0502020204030204"/>
              <a:ea typeface="+mn-ea"/>
              <a:cs typeface="+mn-cs"/>
            </a:rPr>
            <a:t>1. Konzeptphase</a:t>
          </a:r>
          <a:endParaRPr lang="de-DE" sz="1800" b="1" dirty="0">
            <a:latin typeface="Calibri" panose="020F0502020204030204"/>
            <a:ea typeface="+mn-ea"/>
            <a:cs typeface="+mn-cs"/>
          </a:endParaRPr>
        </a:p>
      </dgm:t>
    </dgm:pt>
    <dgm:pt modelId="{BE1CDDCE-88A2-4B76-937D-47A89C565872}" type="parTrans" cxnId="{7328034F-3819-4CAD-8136-E0569AE104C6}">
      <dgm:prSet/>
      <dgm:spPr/>
      <dgm:t>
        <a:bodyPr/>
        <a:lstStyle/>
        <a:p>
          <a:endParaRPr lang="de-DE" sz="1400" b="1"/>
        </a:p>
      </dgm:t>
    </dgm:pt>
    <dgm:pt modelId="{B9066160-55B1-483F-B393-F2137BDF462E}" type="sibTrans" cxnId="{7328034F-3819-4CAD-8136-E0569AE104C6}">
      <dgm:prSet/>
      <dgm:spPr/>
      <dgm:t>
        <a:bodyPr/>
        <a:lstStyle/>
        <a:p>
          <a:endParaRPr lang="de-DE" sz="1400" b="1"/>
        </a:p>
      </dgm:t>
    </dgm:pt>
    <dgm:pt modelId="{8694DED0-24FF-4D9F-B477-7296C80C78E8}">
      <dgm:prSet phldrT="[Text]" custT="1"/>
      <dgm:spPr>
        <a:xfrm>
          <a:off x="2969967" y="0"/>
          <a:ext cx="3707840" cy="1215879"/>
        </a:xfrm>
      </dgm:spPr>
      <dgm:t>
        <a:bodyPr/>
        <a:lstStyle/>
        <a:p>
          <a:r>
            <a:rPr lang="de-DE" sz="1800" b="1">
              <a:latin typeface="Calibri" panose="020F0502020204030204"/>
              <a:ea typeface="+mn-ea"/>
              <a:cs typeface="+mn-cs"/>
            </a:rPr>
            <a:t>2. Aufbau &amp;</a:t>
          </a:r>
          <a:br>
            <a:rPr lang="de-DE" sz="1800" b="1">
              <a:latin typeface="Calibri" panose="020F0502020204030204"/>
              <a:ea typeface="+mn-ea"/>
              <a:cs typeface="+mn-cs"/>
            </a:rPr>
          </a:br>
          <a:r>
            <a:rPr lang="de-DE" sz="1800" b="1">
              <a:latin typeface="Calibri" panose="020F0502020204030204"/>
              <a:ea typeface="+mn-ea"/>
              <a:cs typeface="+mn-cs"/>
            </a:rPr>
            <a:t>Vernetzungsphase</a:t>
          </a:r>
          <a:endParaRPr lang="de-DE" sz="1800" b="1" dirty="0">
            <a:latin typeface="Calibri" panose="020F0502020204030204"/>
            <a:ea typeface="+mn-ea"/>
            <a:cs typeface="+mn-cs"/>
          </a:endParaRPr>
        </a:p>
      </dgm:t>
    </dgm:pt>
    <dgm:pt modelId="{C5F17765-EAF9-429E-98C2-6535D65365B6}" type="parTrans" cxnId="{4806BDC3-C7C4-4DBE-8C28-B3F7CCD640E0}">
      <dgm:prSet/>
      <dgm:spPr/>
      <dgm:t>
        <a:bodyPr/>
        <a:lstStyle/>
        <a:p>
          <a:endParaRPr lang="de-DE" sz="1400" b="1"/>
        </a:p>
      </dgm:t>
    </dgm:pt>
    <dgm:pt modelId="{84987081-CF7A-4F29-95A3-258FE840D01D}" type="sibTrans" cxnId="{4806BDC3-C7C4-4DBE-8C28-B3F7CCD640E0}">
      <dgm:prSet/>
      <dgm:spPr/>
      <dgm:t>
        <a:bodyPr/>
        <a:lstStyle/>
        <a:p>
          <a:endParaRPr lang="de-DE" sz="1400" b="1"/>
        </a:p>
      </dgm:t>
    </dgm:pt>
    <dgm:pt modelId="{EABBA20F-79FC-4003-BE71-8F3D761063BA}">
      <dgm:prSet phldrT="[Text]" custT="1"/>
      <dgm:spPr>
        <a:xfrm>
          <a:off x="5936239" y="0"/>
          <a:ext cx="3707840" cy="1215879"/>
        </a:xfrm>
      </dgm:spPr>
      <dgm:t>
        <a:bodyPr/>
        <a:lstStyle/>
        <a:p>
          <a:r>
            <a:rPr lang="de-DE" sz="1800" b="1">
              <a:latin typeface="Calibri" panose="020F0502020204030204"/>
              <a:ea typeface="+mn-ea"/>
              <a:cs typeface="+mn-cs"/>
            </a:rPr>
            <a:t>3. Konsolidierungs- &amp;</a:t>
          </a:r>
          <a:br>
            <a:rPr lang="de-DE" sz="1800" b="1">
              <a:latin typeface="Calibri" panose="020F0502020204030204"/>
              <a:ea typeface="+mn-ea"/>
              <a:cs typeface="+mn-cs"/>
            </a:rPr>
          </a:br>
          <a:r>
            <a:rPr lang="de-DE" sz="1800" b="1">
              <a:latin typeface="Calibri" panose="020F0502020204030204"/>
              <a:ea typeface="+mn-ea"/>
              <a:cs typeface="+mn-cs"/>
            </a:rPr>
            <a:t>Ausbauphase</a:t>
          </a:r>
          <a:endParaRPr lang="de-DE" sz="1800" b="1" dirty="0">
            <a:latin typeface="Calibri" panose="020F0502020204030204"/>
            <a:ea typeface="+mn-ea"/>
            <a:cs typeface="+mn-cs"/>
          </a:endParaRPr>
        </a:p>
      </dgm:t>
    </dgm:pt>
    <dgm:pt modelId="{9EDD0990-70C3-4B43-98F4-ACEBB3EBAC04}" type="parTrans" cxnId="{502939F0-ECC7-4C6E-98CF-53B9D01549F0}">
      <dgm:prSet/>
      <dgm:spPr/>
      <dgm:t>
        <a:bodyPr/>
        <a:lstStyle/>
        <a:p>
          <a:endParaRPr lang="de-DE" sz="1400" b="1"/>
        </a:p>
      </dgm:t>
    </dgm:pt>
    <dgm:pt modelId="{F69A6A7A-4199-41EE-ABD4-A2D731CFF9A2}" type="sibTrans" cxnId="{502939F0-ECC7-4C6E-98CF-53B9D01549F0}">
      <dgm:prSet/>
      <dgm:spPr/>
      <dgm:t>
        <a:bodyPr/>
        <a:lstStyle/>
        <a:p>
          <a:endParaRPr lang="de-DE" sz="1400" b="1"/>
        </a:p>
      </dgm:t>
    </dgm:pt>
    <dgm:pt modelId="{E532F9AE-430A-488C-B984-ACAE1B6F6568}">
      <dgm:prSet phldrT="[Text]" custT="1"/>
      <dgm:spPr>
        <a:xfrm>
          <a:off x="8902512" y="0"/>
          <a:ext cx="3707840" cy="1215879"/>
        </a:xfrm>
      </dgm:spPr>
      <dgm:t>
        <a:bodyPr/>
        <a:lstStyle/>
        <a:p>
          <a:endParaRPr lang="de-DE" sz="2000" b="1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E659C53A-4CB1-4E97-9DD8-B809E646495D}" type="parTrans" cxnId="{E0A0777A-EA60-40E2-BFED-C0A11A2FF9BF}">
      <dgm:prSet/>
      <dgm:spPr/>
      <dgm:t>
        <a:bodyPr/>
        <a:lstStyle/>
        <a:p>
          <a:endParaRPr lang="de-DE"/>
        </a:p>
      </dgm:t>
    </dgm:pt>
    <dgm:pt modelId="{214AEE86-8FF5-440B-A15A-DA846EAC42C0}" type="sibTrans" cxnId="{E0A0777A-EA60-40E2-BFED-C0A11A2FF9BF}">
      <dgm:prSet/>
      <dgm:spPr/>
      <dgm:t>
        <a:bodyPr/>
        <a:lstStyle/>
        <a:p>
          <a:endParaRPr lang="de-DE"/>
        </a:p>
      </dgm:t>
    </dgm:pt>
    <dgm:pt modelId="{B2056F9B-206C-4465-9A32-4C943A8653DD}" type="pres">
      <dgm:prSet presAssocID="{DF07B11F-5DEB-46ED-8380-8A544FBE017A}" presName="Name0" presStyleCnt="0">
        <dgm:presLayoutVars>
          <dgm:dir/>
          <dgm:resizeHandles val="exact"/>
        </dgm:presLayoutVars>
      </dgm:prSet>
      <dgm:spPr/>
    </dgm:pt>
    <dgm:pt modelId="{E9ADC01B-95D3-485A-AD36-03572393E7A5}" type="pres">
      <dgm:prSet presAssocID="{6278FC53-DE8B-4715-84DE-9C7B862E0B3D}" presName="parTxOnly" presStyleLbl="node1" presStyleIdx="0" presStyleCnt="4">
        <dgm:presLayoutVars>
          <dgm:bulletEnabled val="1"/>
        </dgm:presLayoutVars>
      </dgm:prSet>
      <dgm:spPr>
        <a:prstGeom prst="homePlate">
          <a:avLst/>
        </a:prstGeom>
      </dgm:spPr>
    </dgm:pt>
    <dgm:pt modelId="{D574EA4F-B088-4728-8297-8F31CB0E7082}" type="pres">
      <dgm:prSet presAssocID="{B9066160-55B1-483F-B393-F2137BDF462E}" presName="parSpace" presStyleCnt="0"/>
      <dgm:spPr/>
    </dgm:pt>
    <dgm:pt modelId="{3474A08D-0F52-42FB-B3F8-F98EA8426000}" type="pres">
      <dgm:prSet presAssocID="{8694DED0-24FF-4D9F-B477-7296C80C78E8}" presName="parTxOnly" presStyleLbl="node1" presStyleIdx="1" presStyleCnt="4">
        <dgm:presLayoutVars>
          <dgm:bulletEnabled val="1"/>
        </dgm:presLayoutVars>
      </dgm:prSet>
      <dgm:spPr>
        <a:prstGeom prst="chevron">
          <a:avLst/>
        </a:prstGeom>
      </dgm:spPr>
    </dgm:pt>
    <dgm:pt modelId="{EDA64F68-4A5C-4922-B300-C8F3DAD011BF}" type="pres">
      <dgm:prSet presAssocID="{84987081-CF7A-4F29-95A3-258FE840D01D}" presName="parSpace" presStyleCnt="0"/>
      <dgm:spPr/>
    </dgm:pt>
    <dgm:pt modelId="{1CF4B1FC-F826-4905-9DAE-4F0C1D4DDD9E}" type="pres">
      <dgm:prSet presAssocID="{EABBA20F-79FC-4003-BE71-8F3D761063BA}" presName="parTxOnly" presStyleLbl="node1" presStyleIdx="2" presStyleCnt="4">
        <dgm:presLayoutVars>
          <dgm:bulletEnabled val="1"/>
        </dgm:presLayoutVars>
      </dgm:prSet>
      <dgm:spPr>
        <a:prstGeom prst="chevron">
          <a:avLst/>
        </a:prstGeom>
      </dgm:spPr>
    </dgm:pt>
    <dgm:pt modelId="{F7BE1590-6829-48B5-A86B-B2700CCEEB24}" type="pres">
      <dgm:prSet presAssocID="{F69A6A7A-4199-41EE-ABD4-A2D731CFF9A2}" presName="parSpace" presStyleCnt="0"/>
      <dgm:spPr/>
    </dgm:pt>
    <dgm:pt modelId="{9A367620-B919-4770-85BC-B6AD2DB29BCA}" type="pres">
      <dgm:prSet presAssocID="{E532F9AE-430A-488C-B984-ACAE1B6F6568}" presName="parTxOnly" presStyleLbl="node1" presStyleIdx="3" presStyleCnt="4">
        <dgm:presLayoutVars>
          <dgm:bulletEnabled val="1"/>
        </dgm:presLayoutVars>
      </dgm:prSet>
      <dgm:spPr>
        <a:prstGeom prst="chevron">
          <a:avLst/>
        </a:prstGeom>
      </dgm:spPr>
    </dgm:pt>
  </dgm:ptLst>
  <dgm:cxnLst>
    <dgm:cxn modelId="{133C2507-1F25-4F5C-9331-9808F8B143BA}" type="presOf" srcId="{6278FC53-DE8B-4715-84DE-9C7B862E0B3D}" destId="{E9ADC01B-95D3-485A-AD36-03572393E7A5}" srcOrd="0" destOrd="0" presId="urn:microsoft.com/office/officeart/2005/8/layout/hChevron3"/>
    <dgm:cxn modelId="{7328034F-3819-4CAD-8136-E0569AE104C6}" srcId="{DF07B11F-5DEB-46ED-8380-8A544FBE017A}" destId="{6278FC53-DE8B-4715-84DE-9C7B862E0B3D}" srcOrd="0" destOrd="0" parTransId="{BE1CDDCE-88A2-4B76-937D-47A89C565872}" sibTransId="{B9066160-55B1-483F-B393-F2137BDF462E}"/>
    <dgm:cxn modelId="{E0A0777A-EA60-40E2-BFED-C0A11A2FF9BF}" srcId="{DF07B11F-5DEB-46ED-8380-8A544FBE017A}" destId="{E532F9AE-430A-488C-B984-ACAE1B6F6568}" srcOrd="3" destOrd="0" parTransId="{E659C53A-4CB1-4E97-9DD8-B809E646495D}" sibTransId="{214AEE86-8FF5-440B-A15A-DA846EAC42C0}"/>
    <dgm:cxn modelId="{FAE574A4-0CD4-4A20-9C57-65B167CCBBDF}" type="presOf" srcId="{EABBA20F-79FC-4003-BE71-8F3D761063BA}" destId="{1CF4B1FC-F826-4905-9DAE-4F0C1D4DDD9E}" srcOrd="0" destOrd="0" presId="urn:microsoft.com/office/officeart/2005/8/layout/hChevron3"/>
    <dgm:cxn modelId="{F47F18B9-CB54-49BF-9DDA-E6ABD77E2514}" type="presOf" srcId="{E532F9AE-430A-488C-B984-ACAE1B6F6568}" destId="{9A367620-B919-4770-85BC-B6AD2DB29BCA}" srcOrd="0" destOrd="0" presId="urn:microsoft.com/office/officeart/2005/8/layout/hChevron3"/>
    <dgm:cxn modelId="{4806BDC3-C7C4-4DBE-8C28-B3F7CCD640E0}" srcId="{DF07B11F-5DEB-46ED-8380-8A544FBE017A}" destId="{8694DED0-24FF-4D9F-B477-7296C80C78E8}" srcOrd="1" destOrd="0" parTransId="{C5F17765-EAF9-429E-98C2-6535D65365B6}" sibTransId="{84987081-CF7A-4F29-95A3-258FE840D01D}"/>
    <dgm:cxn modelId="{BF20FCE4-C0A1-4758-935C-4C8FDBD7C45A}" type="presOf" srcId="{8694DED0-24FF-4D9F-B477-7296C80C78E8}" destId="{3474A08D-0F52-42FB-B3F8-F98EA8426000}" srcOrd="0" destOrd="0" presId="urn:microsoft.com/office/officeart/2005/8/layout/hChevron3"/>
    <dgm:cxn modelId="{354A34F0-993D-4CDA-BE6F-4D8C56DE1567}" type="presOf" srcId="{DF07B11F-5DEB-46ED-8380-8A544FBE017A}" destId="{B2056F9B-206C-4465-9A32-4C943A8653DD}" srcOrd="0" destOrd="0" presId="urn:microsoft.com/office/officeart/2005/8/layout/hChevron3"/>
    <dgm:cxn modelId="{502939F0-ECC7-4C6E-98CF-53B9D01549F0}" srcId="{DF07B11F-5DEB-46ED-8380-8A544FBE017A}" destId="{EABBA20F-79FC-4003-BE71-8F3D761063BA}" srcOrd="2" destOrd="0" parTransId="{9EDD0990-70C3-4B43-98F4-ACEBB3EBAC04}" sibTransId="{F69A6A7A-4199-41EE-ABD4-A2D731CFF9A2}"/>
    <dgm:cxn modelId="{E762BF61-B7BC-4D3C-974B-4B35FA52BBA3}" type="presParOf" srcId="{B2056F9B-206C-4465-9A32-4C943A8653DD}" destId="{E9ADC01B-95D3-485A-AD36-03572393E7A5}" srcOrd="0" destOrd="0" presId="urn:microsoft.com/office/officeart/2005/8/layout/hChevron3"/>
    <dgm:cxn modelId="{23CB2331-7841-424D-8468-EF501EDCFC29}" type="presParOf" srcId="{B2056F9B-206C-4465-9A32-4C943A8653DD}" destId="{D574EA4F-B088-4728-8297-8F31CB0E7082}" srcOrd="1" destOrd="0" presId="urn:microsoft.com/office/officeart/2005/8/layout/hChevron3"/>
    <dgm:cxn modelId="{3C366C00-C86B-4502-9B68-D3F340D00A1A}" type="presParOf" srcId="{B2056F9B-206C-4465-9A32-4C943A8653DD}" destId="{3474A08D-0F52-42FB-B3F8-F98EA8426000}" srcOrd="2" destOrd="0" presId="urn:microsoft.com/office/officeart/2005/8/layout/hChevron3"/>
    <dgm:cxn modelId="{301AAC7F-DDDA-4C9F-A208-B196D214A1F2}" type="presParOf" srcId="{B2056F9B-206C-4465-9A32-4C943A8653DD}" destId="{EDA64F68-4A5C-4922-B300-C8F3DAD011BF}" srcOrd="3" destOrd="0" presId="urn:microsoft.com/office/officeart/2005/8/layout/hChevron3"/>
    <dgm:cxn modelId="{ECC628F3-3458-4DCB-85EE-D618C6BBE25B}" type="presParOf" srcId="{B2056F9B-206C-4465-9A32-4C943A8653DD}" destId="{1CF4B1FC-F826-4905-9DAE-4F0C1D4DDD9E}" srcOrd="4" destOrd="0" presId="urn:microsoft.com/office/officeart/2005/8/layout/hChevron3"/>
    <dgm:cxn modelId="{00B3E7A9-A76A-4E22-B40F-28DFD0A836C6}" type="presParOf" srcId="{B2056F9B-206C-4465-9A32-4C943A8653DD}" destId="{F7BE1590-6829-48B5-A86B-B2700CCEEB24}" srcOrd="5" destOrd="0" presId="urn:microsoft.com/office/officeart/2005/8/layout/hChevron3"/>
    <dgm:cxn modelId="{7E2FCE92-C052-496F-9DC3-6B92009C0540}" type="presParOf" srcId="{B2056F9B-206C-4465-9A32-4C943A8653DD}" destId="{9A367620-B919-4770-85BC-B6AD2DB29BCA}" srcOrd="6" destOrd="0" presId="urn:microsoft.com/office/officeart/2005/8/layout/hChevron3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9A01E-C58D-47DA-9BDF-BEAA43E6EE10}">
      <dsp:nvSpPr>
        <dsp:cNvPr id="0" name=""/>
        <dsp:cNvSpPr/>
      </dsp:nvSpPr>
      <dsp:spPr>
        <a:xfrm>
          <a:off x="7294" y="1711726"/>
          <a:ext cx="2180280" cy="1308168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/>
            <a:t>BMBF MI-I</a:t>
          </a:r>
          <a:endParaRPr lang="en-DE" sz="3200" kern="1200"/>
        </a:p>
      </dsp:txBody>
      <dsp:txXfrm>
        <a:off x="7294" y="1711726"/>
        <a:ext cx="2180280" cy="1308168"/>
      </dsp:txXfrm>
    </dsp:sp>
    <dsp:sp modelId="{5A9B605F-A069-48A5-8280-E5E4BE20B0FE}">
      <dsp:nvSpPr>
        <dsp:cNvPr id="0" name=""/>
        <dsp:cNvSpPr/>
      </dsp:nvSpPr>
      <dsp:spPr>
        <a:xfrm>
          <a:off x="2405603" y="2095455"/>
          <a:ext cx="462219" cy="5407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DE" sz="2300" kern="1200"/>
        </a:p>
      </dsp:txBody>
      <dsp:txXfrm>
        <a:off x="2405603" y="2203597"/>
        <a:ext cx="323553" cy="324425"/>
      </dsp:txXfrm>
    </dsp:sp>
    <dsp:sp modelId="{B8AC99DB-0B89-45D8-9524-9E9784AAAED7}">
      <dsp:nvSpPr>
        <dsp:cNvPr id="0" name=""/>
        <dsp:cNvSpPr/>
      </dsp:nvSpPr>
      <dsp:spPr>
        <a:xfrm>
          <a:off x="3059687" y="1711726"/>
          <a:ext cx="2180280" cy="1308168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/>
            <a:t>MIRACUM</a:t>
          </a:r>
          <a:endParaRPr lang="en-DE" sz="3200" kern="1200"/>
        </a:p>
      </dsp:txBody>
      <dsp:txXfrm>
        <a:off x="3059687" y="1711726"/>
        <a:ext cx="2180280" cy="1308168"/>
      </dsp:txXfrm>
    </dsp:sp>
    <dsp:sp modelId="{5D5030E9-45D4-4AFD-AF4F-9D7E87190AA8}">
      <dsp:nvSpPr>
        <dsp:cNvPr id="0" name=""/>
        <dsp:cNvSpPr/>
      </dsp:nvSpPr>
      <dsp:spPr>
        <a:xfrm>
          <a:off x="5457995" y="2095455"/>
          <a:ext cx="462219" cy="540709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DE" sz="2300" kern="1200"/>
        </a:p>
      </dsp:txBody>
      <dsp:txXfrm>
        <a:off x="5457995" y="2203597"/>
        <a:ext cx="323553" cy="324425"/>
      </dsp:txXfrm>
    </dsp:sp>
    <dsp:sp modelId="{FDE3B58A-C7B2-416E-B743-B345D40362C1}">
      <dsp:nvSpPr>
        <dsp:cNvPr id="0" name=""/>
        <dsp:cNvSpPr/>
      </dsp:nvSpPr>
      <dsp:spPr>
        <a:xfrm>
          <a:off x="6112079" y="1711726"/>
          <a:ext cx="2180280" cy="1308168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200" kern="1200"/>
            <a:t>MIRACUM Use Case 1</a:t>
          </a:r>
          <a:endParaRPr lang="en-DE" sz="3200" kern="1200"/>
        </a:p>
      </dsp:txBody>
      <dsp:txXfrm>
        <a:off x="6112079" y="1711726"/>
        <a:ext cx="2180280" cy="13081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DC01B-95D3-485A-AD36-03572393E7A5}">
      <dsp:nvSpPr>
        <dsp:cNvPr id="0" name=""/>
        <dsp:cNvSpPr/>
      </dsp:nvSpPr>
      <dsp:spPr>
        <a:xfrm>
          <a:off x="2884" y="0"/>
          <a:ext cx="2894491" cy="949165"/>
        </a:xfrm>
        <a:prstGeom prst="homePlat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>
              <a:latin typeface="Calibri" panose="020F0502020204030204"/>
              <a:ea typeface="+mn-ea"/>
              <a:cs typeface="+mn-cs"/>
            </a:rPr>
            <a:t>1. Konzeptphase</a:t>
          </a:r>
          <a:endParaRPr lang="de-DE" sz="1800" b="1" kern="1200" dirty="0">
            <a:latin typeface="Calibri" panose="020F0502020204030204"/>
            <a:ea typeface="+mn-ea"/>
            <a:cs typeface="+mn-cs"/>
          </a:endParaRPr>
        </a:p>
      </dsp:txBody>
      <dsp:txXfrm>
        <a:off x="2884" y="0"/>
        <a:ext cx="2657200" cy="949165"/>
      </dsp:txXfrm>
    </dsp:sp>
    <dsp:sp modelId="{3474A08D-0F52-42FB-B3F8-F98EA8426000}">
      <dsp:nvSpPr>
        <dsp:cNvPr id="0" name=""/>
        <dsp:cNvSpPr/>
      </dsp:nvSpPr>
      <dsp:spPr>
        <a:xfrm>
          <a:off x="2318478" y="0"/>
          <a:ext cx="2894491" cy="949165"/>
        </a:xfrm>
        <a:prstGeom prst="chevron">
          <a:avLst/>
        </a:prstGeom>
        <a:solidFill>
          <a:schemeClr val="accent1">
            <a:shade val="80000"/>
            <a:hueOff val="90421"/>
            <a:satOff val="1725"/>
            <a:lumOff val="761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>
              <a:latin typeface="Calibri" panose="020F0502020204030204"/>
              <a:ea typeface="+mn-ea"/>
              <a:cs typeface="+mn-cs"/>
            </a:rPr>
            <a:t>2. Aufbau &amp;</a:t>
          </a:r>
          <a:br>
            <a:rPr lang="de-DE" sz="1800" b="1" kern="1200">
              <a:latin typeface="Calibri" panose="020F0502020204030204"/>
              <a:ea typeface="+mn-ea"/>
              <a:cs typeface="+mn-cs"/>
            </a:rPr>
          </a:br>
          <a:r>
            <a:rPr lang="de-DE" sz="1800" b="1" kern="1200">
              <a:latin typeface="Calibri" panose="020F0502020204030204"/>
              <a:ea typeface="+mn-ea"/>
              <a:cs typeface="+mn-cs"/>
            </a:rPr>
            <a:t>Vernetzungsphase</a:t>
          </a:r>
          <a:endParaRPr lang="de-DE" sz="1800" b="1" kern="1200" dirty="0">
            <a:latin typeface="Calibri" panose="020F0502020204030204"/>
            <a:ea typeface="+mn-ea"/>
            <a:cs typeface="+mn-cs"/>
          </a:endParaRPr>
        </a:p>
      </dsp:txBody>
      <dsp:txXfrm>
        <a:off x="2793061" y="0"/>
        <a:ext cx="1945326" cy="949165"/>
      </dsp:txXfrm>
    </dsp:sp>
    <dsp:sp modelId="{1CF4B1FC-F826-4905-9DAE-4F0C1D4DDD9E}">
      <dsp:nvSpPr>
        <dsp:cNvPr id="0" name=""/>
        <dsp:cNvSpPr/>
      </dsp:nvSpPr>
      <dsp:spPr>
        <a:xfrm>
          <a:off x="4634071" y="0"/>
          <a:ext cx="2894491" cy="949165"/>
        </a:xfrm>
        <a:prstGeom prst="chevron">
          <a:avLst/>
        </a:prstGeom>
        <a:solidFill>
          <a:schemeClr val="accent1">
            <a:shade val="80000"/>
            <a:hueOff val="180842"/>
            <a:satOff val="3450"/>
            <a:lumOff val="152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b="1" kern="1200">
              <a:latin typeface="Calibri" panose="020F0502020204030204"/>
              <a:ea typeface="+mn-ea"/>
              <a:cs typeface="+mn-cs"/>
            </a:rPr>
            <a:t>3. Konsolidierungs- &amp;</a:t>
          </a:r>
          <a:br>
            <a:rPr lang="de-DE" sz="1800" b="1" kern="1200">
              <a:latin typeface="Calibri" panose="020F0502020204030204"/>
              <a:ea typeface="+mn-ea"/>
              <a:cs typeface="+mn-cs"/>
            </a:rPr>
          </a:br>
          <a:r>
            <a:rPr lang="de-DE" sz="1800" b="1" kern="1200">
              <a:latin typeface="Calibri" panose="020F0502020204030204"/>
              <a:ea typeface="+mn-ea"/>
              <a:cs typeface="+mn-cs"/>
            </a:rPr>
            <a:t>Ausbauphase</a:t>
          </a:r>
          <a:endParaRPr lang="de-DE" sz="1800" b="1" kern="1200" dirty="0">
            <a:latin typeface="Calibri" panose="020F0502020204030204"/>
            <a:ea typeface="+mn-ea"/>
            <a:cs typeface="+mn-cs"/>
          </a:endParaRPr>
        </a:p>
      </dsp:txBody>
      <dsp:txXfrm>
        <a:off x="5108654" y="0"/>
        <a:ext cx="1945326" cy="949165"/>
      </dsp:txXfrm>
    </dsp:sp>
    <dsp:sp modelId="{9A367620-B919-4770-85BC-B6AD2DB29BCA}">
      <dsp:nvSpPr>
        <dsp:cNvPr id="0" name=""/>
        <dsp:cNvSpPr/>
      </dsp:nvSpPr>
      <dsp:spPr>
        <a:xfrm>
          <a:off x="6949665" y="0"/>
          <a:ext cx="2894491" cy="949165"/>
        </a:xfrm>
        <a:prstGeom prst="chevron">
          <a:avLst/>
        </a:prstGeom>
        <a:solidFill>
          <a:schemeClr val="accent1">
            <a:shade val="80000"/>
            <a:hueOff val="271263"/>
            <a:satOff val="5175"/>
            <a:lumOff val="228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53340" rIns="26670" bIns="533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000" b="1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7424248" y="0"/>
        <a:ext cx="1945326" cy="9491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5ABFC-DF36-40BD-AAF1-94F5E0239129}" type="datetimeFigureOut">
              <a:rPr lang="de-DE" smtClean="0"/>
              <a:t>05.03.2019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252E3-9E50-4AA9-9B3E-FB11681104D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005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Standortübergreifende Verknüpfung von Forschungs- und Versorgungsdaten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Aufbau und Vernetzung von Datenintegrationszentren (DIZ) an Universitätskliniken und Partnereinrichtungen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Standortübergreifende Verknüpfung von Forschungs- und Versorgungsdaten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Darauf aufbauende IT-Lösungen für konkrete Anwendungsfälle (Use Cases)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de-DE" dirty="0"/>
              <a:t>Zusätzlich: Stärkung der Medizininformatik durch Entwicklung von Ausbildungsprogrammen und Einrichtung von Professuren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de-DE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de-DE" dirty="0"/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16136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Crowd-Sourced </a:t>
            </a:r>
            <a:r>
              <a:rPr lang="en-US" dirty="0" err="1"/>
              <a:t>Analyse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Harmoniserung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internes Peer-Review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9180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Vorgestellt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April auf EFMI STC 2019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201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Momentan Probedurchlauf in Freiburg und Erlangen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8205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Momentan Probedurchlauf in Freiburg und Erlangen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59307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22361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Momentan Probedurchlauf in Freiburg und Erlangen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61699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Konsortiums-übergreifende Zusammenarbeit in Gremien um Interoperabilität zu gewährleisten</a:t>
            </a:r>
          </a:p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000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7 </a:t>
            </a:r>
            <a:r>
              <a:rPr lang="en-US" dirty="0" err="1"/>
              <a:t>Baismodule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Struktur</a:t>
            </a:r>
            <a:r>
              <a:rPr lang="en-US" dirty="0"/>
              <a:t> </a:t>
            </a:r>
            <a:r>
              <a:rPr lang="en-US" dirty="0" err="1"/>
              <a:t>angelehnt</a:t>
            </a:r>
            <a:r>
              <a:rPr lang="en-US" dirty="0"/>
              <a:t> an §21 </a:t>
            </a:r>
            <a:r>
              <a:rPr lang="en-US" dirty="0" err="1"/>
              <a:t>Datensatz</a:t>
            </a:r>
            <a:endParaRPr lang="en-US" dirty="0"/>
          </a:p>
          <a:p>
            <a:pPr marL="171450" indent="-171450">
              <a:buFontTx/>
              <a:buChar char="-"/>
            </a:pPr>
            <a:r>
              <a:rPr lang="en-US" dirty="0" err="1"/>
              <a:t>Kontinuierliche</a:t>
            </a:r>
            <a:r>
              <a:rPr lang="en-US" dirty="0"/>
              <a:t> </a:t>
            </a:r>
            <a:r>
              <a:rPr lang="en-US" dirty="0" err="1"/>
              <a:t>Weiterentwicklung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986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dirty="0" err="1"/>
              <a:t>Keine</a:t>
            </a:r>
            <a:r>
              <a:rPr lang="en-US" dirty="0"/>
              <a:t> </a:t>
            </a:r>
            <a:r>
              <a:rPr lang="en-US" dirty="0" err="1"/>
              <a:t>nachhaltigen</a:t>
            </a:r>
            <a:r>
              <a:rPr lang="en-US" dirty="0"/>
              <a:t> </a:t>
            </a:r>
            <a:r>
              <a:rPr lang="en-US" dirty="0" err="1"/>
              <a:t>Infrastrukturen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9266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523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Teilregister</a:t>
            </a:r>
            <a:r>
              <a:rPr lang="en-US" dirty="0"/>
              <a:t>: excel-</a:t>
            </a:r>
            <a:r>
              <a:rPr lang="en-US" dirty="0" err="1"/>
              <a:t>liste</a:t>
            </a:r>
            <a:r>
              <a:rPr lang="en-US" dirty="0"/>
              <a:t>, access-</a:t>
            </a:r>
            <a:r>
              <a:rPr lang="en-US" dirty="0" err="1"/>
              <a:t>db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6188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dirty="0" err="1"/>
              <a:t>ziel</a:t>
            </a:r>
            <a:r>
              <a:rPr lang="en-US" dirty="0"/>
              <a:t> bis </a:t>
            </a:r>
            <a:r>
              <a:rPr lang="en-US" dirty="0" err="1"/>
              <a:t>mitte</a:t>
            </a:r>
            <a:r>
              <a:rPr lang="en-US" dirty="0"/>
              <a:t> des </a:t>
            </a:r>
            <a:r>
              <a:rPr lang="en-US" dirty="0" err="1"/>
              <a:t>jahres</a:t>
            </a:r>
            <a:r>
              <a:rPr lang="en-US" dirty="0"/>
              <a:t> an </a:t>
            </a:r>
            <a:r>
              <a:rPr lang="en-US" dirty="0" err="1"/>
              <a:t>allen</a:t>
            </a:r>
            <a:r>
              <a:rPr lang="en-US" dirty="0"/>
              <a:t> </a:t>
            </a:r>
            <a:r>
              <a:rPr lang="en-US" dirty="0" err="1"/>
              <a:t>standorten</a:t>
            </a:r>
            <a:r>
              <a:rPr lang="en-US" dirty="0"/>
              <a:t> </a:t>
            </a:r>
            <a:r>
              <a:rPr lang="en-US" dirty="0" err="1"/>
              <a:t>implementeirt</a:t>
            </a:r>
            <a:r>
              <a:rPr lang="en-US" dirty="0"/>
              <a:t>, </a:t>
            </a:r>
            <a:r>
              <a:rPr lang="en-US" dirty="0" err="1"/>
              <a:t>dann</a:t>
            </a:r>
            <a:r>
              <a:rPr lang="en-US" dirty="0"/>
              <a:t> </a:t>
            </a:r>
            <a:r>
              <a:rPr lang="en-US" dirty="0" err="1"/>
              <a:t>gefüllt</a:t>
            </a:r>
            <a:r>
              <a:rPr lang="en-US" dirty="0"/>
              <a:t>.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85159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1204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de-DE" dirty="0"/>
              <a:t>Analyse der Ein- und Ausschlusskriterien von 50 klinischen Studien</a:t>
            </a:r>
          </a:p>
          <a:p>
            <a:pPr marL="171450" indent="-171450">
              <a:buFontTx/>
              <a:buChar char="-"/>
            </a:pPr>
            <a:r>
              <a:rPr lang="de-DE" dirty="0"/>
              <a:t>Kategorisierung basiert auf Vorarbeiten aus dem EHR4CR Projekt</a:t>
            </a: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252E3-9E50-4AA9-9B3E-FB11681104D7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284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129526" y="272"/>
            <a:ext cx="9014474" cy="16720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 userDrawn="1"/>
        </p:nvSpPr>
        <p:spPr>
          <a:xfrm>
            <a:off x="129525" y="1208305"/>
            <a:ext cx="9014473" cy="5652674"/>
          </a:xfrm>
          <a:prstGeom prst="rect">
            <a:avLst/>
          </a:prstGeom>
          <a:solidFill>
            <a:srgbClr val="C2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b="0" dirty="0">
              <a:solidFill>
                <a:srgbClr val="10253F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45188" y="2084009"/>
            <a:ext cx="6858000" cy="796342"/>
          </a:xfrm>
          <a:prstGeom prst="rect">
            <a:avLst/>
          </a:prstGeom>
        </p:spPr>
        <p:txBody>
          <a:bodyPr anchor="b"/>
          <a:lstStyle>
            <a:lvl1pPr algn="l">
              <a:defRPr sz="3200" b="1" baseline="0">
                <a:solidFill>
                  <a:srgbClr val="10253F"/>
                </a:solidFill>
                <a:latin typeface="+mn-lt"/>
              </a:defRPr>
            </a:lvl1pPr>
          </a:lstStyle>
          <a:p>
            <a:r>
              <a:rPr lang="de-DE" dirty="0"/>
              <a:t>TITEL DER PRÄSENTATION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45188" y="3867510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rgbClr val="10253F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Referent</a:t>
            </a:r>
            <a:br>
              <a:rPr lang="de-DE" dirty="0"/>
            </a:br>
            <a:r>
              <a:rPr lang="de-DE" dirty="0"/>
              <a:t>TT.MM.JJJJ</a:t>
            </a:r>
            <a:br>
              <a:rPr lang="de-DE" dirty="0"/>
            </a:br>
            <a:r>
              <a:rPr lang="de-DE" dirty="0"/>
              <a:t>Veranstaltung</a:t>
            </a:r>
          </a:p>
        </p:txBody>
      </p:sp>
      <p:sp>
        <p:nvSpPr>
          <p:cNvPr id="8" name="Rechteck 7"/>
          <p:cNvSpPr/>
          <p:nvPr userDrawn="1"/>
        </p:nvSpPr>
        <p:spPr>
          <a:xfrm rot="10800000">
            <a:off x="-790" y="-1"/>
            <a:ext cx="161360" cy="6858001"/>
          </a:xfrm>
          <a:prstGeom prst="rect">
            <a:avLst/>
          </a:prstGeom>
          <a:solidFill>
            <a:srgbClr val="003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9" y="349520"/>
            <a:ext cx="1672732" cy="441876"/>
          </a:xfrm>
          <a:prstGeom prst="rect">
            <a:avLst/>
          </a:prstGeom>
        </p:spPr>
      </p:pic>
      <p:pic>
        <p:nvPicPr>
          <p:cNvPr id="12" name="Picture 2" descr="F:\Anträge\MIRACUM\Dissemination\Logo MII\Logo_MII_cmyk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61" y="6193956"/>
            <a:ext cx="1119703" cy="66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163" y="315996"/>
            <a:ext cx="1906474" cy="47539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876" y="196654"/>
            <a:ext cx="3094429" cy="81571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559" y="6191999"/>
            <a:ext cx="989031" cy="66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2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695" y="1"/>
            <a:ext cx="6811911" cy="1157748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10253F"/>
                </a:solidFill>
                <a:latin typeface="+mn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695" y="1445342"/>
            <a:ext cx="8299655" cy="473162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0253F"/>
                </a:solidFill>
              </a:defRPr>
            </a:lvl1pPr>
            <a:lvl2pPr>
              <a:defRPr>
                <a:solidFill>
                  <a:srgbClr val="10253F"/>
                </a:solidFill>
              </a:defRPr>
            </a:lvl2pPr>
            <a:lvl3pPr>
              <a:defRPr>
                <a:solidFill>
                  <a:srgbClr val="10253F"/>
                </a:solidFill>
              </a:defRPr>
            </a:lvl3pPr>
            <a:lvl4pPr>
              <a:defRPr>
                <a:solidFill>
                  <a:srgbClr val="10253F"/>
                </a:solidFill>
              </a:defRPr>
            </a:lvl4pPr>
            <a:lvl5pPr>
              <a:defRPr>
                <a:solidFill>
                  <a:srgbClr val="10253F"/>
                </a:solidFill>
              </a:defRPr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3891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129530" y="-1132"/>
            <a:ext cx="6970518" cy="1197911"/>
          </a:xfrm>
          <a:prstGeom prst="rect">
            <a:avLst/>
          </a:prstGeom>
          <a:solidFill>
            <a:srgbClr val="C2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 userDrawn="1"/>
        </p:nvSpPr>
        <p:spPr>
          <a:xfrm rot="10800000">
            <a:off x="0" y="-3267"/>
            <a:ext cx="161360" cy="1200045"/>
          </a:xfrm>
          <a:prstGeom prst="rect">
            <a:avLst/>
          </a:prstGeom>
          <a:solidFill>
            <a:srgbClr val="0038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090" y="6267450"/>
            <a:ext cx="1785579" cy="471686"/>
          </a:xfrm>
          <a:prstGeom prst="rect">
            <a:avLst/>
          </a:prstGeom>
        </p:spPr>
      </p:pic>
      <p:sp>
        <p:nvSpPr>
          <p:cNvPr id="11" name="Textfeld 10"/>
          <p:cNvSpPr txBox="1"/>
          <p:nvPr userDrawn="1"/>
        </p:nvSpPr>
        <p:spPr>
          <a:xfrm>
            <a:off x="169907" y="6462137"/>
            <a:ext cx="529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29372324-F44C-444A-8839-34A1BAA53ED9}" type="slidenum">
              <a:rPr lang="de-DE" sz="1200" smtClean="0">
                <a:solidFill>
                  <a:schemeClr val="bg2">
                    <a:lumMod val="50000"/>
                  </a:schemeClr>
                </a:solidFill>
              </a:rPr>
              <a:t>‹#›</a:t>
            </a:fld>
            <a:endParaRPr lang="de-DE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39" y="6267450"/>
            <a:ext cx="1906474" cy="475399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526" y="341381"/>
            <a:ext cx="1928120" cy="490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1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f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10" Type="http://schemas.openxmlformats.org/officeDocument/2006/relationships/image" Target="../media/image22.tmp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svg"/><Relationship Id="rId7" Type="http://schemas.openxmlformats.org/officeDocument/2006/relationships/image" Target="../media/image28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sv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3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9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5188" y="2084008"/>
            <a:ext cx="6858000" cy="1108227"/>
          </a:xfrm>
        </p:spPr>
        <p:txBody>
          <a:bodyPr/>
          <a:lstStyle/>
          <a:p>
            <a:r>
              <a:rPr lang="en-US" dirty="0"/>
              <a:t>The MIRACUM Medical Informatics Initiative (MII) Developments for Recruitment Support in Clinical Trials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5188" y="3867509"/>
            <a:ext cx="6858000" cy="1871983"/>
          </a:xfrm>
        </p:spPr>
        <p:txBody>
          <a:bodyPr/>
          <a:lstStyle/>
          <a:p>
            <a:r>
              <a:rPr lang="de-DE" dirty="0"/>
              <a:t>Christian Gulden</a:t>
            </a:r>
          </a:p>
          <a:p>
            <a:r>
              <a:rPr lang="de-DE" dirty="0"/>
              <a:t>06.03.2019</a:t>
            </a:r>
          </a:p>
          <a:p>
            <a:r>
              <a:rPr lang="en-US" dirty="0" err="1"/>
              <a:t>Lehrstuhl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Medizinische</a:t>
            </a:r>
            <a:r>
              <a:rPr lang="en-US" dirty="0"/>
              <a:t> </a:t>
            </a:r>
            <a:r>
              <a:rPr lang="en-US" dirty="0" err="1"/>
              <a:t>Informatik</a:t>
            </a:r>
            <a:r>
              <a:rPr lang="en-US" dirty="0"/>
              <a:t>, Friedrich-Alexander </a:t>
            </a:r>
            <a:r>
              <a:rPr lang="en-US" dirty="0" err="1"/>
              <a:t>Universität</a:t>
            </a:r>
            <a:r>
              <a:rPr lang="en-US" dirty="0"/>
              <a:t> Erlangen-</a:t>
            </a:r>
            <a:r>
              <a:rPr lang="en-US" dirty="0" err="1"/>
              <a:t>Nürnberg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19434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MIRACUM – Use Cases</a:t>
            </a:r>
            <a:endParaRPr lang="de-DE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A5FE58-5882-47BE-9AEF-C691406BE21E}"/>
              </a:ext>
            </a:extLst>
          </p:cNvPr>
          <p:cNvGrpSpPr/>
          <p:nvPr/>
        </p:nvGrpSpPr>
        <p:grpSpPr>
          <a:xfrm>
            <a:off x="1316680" y="2760255"/>
            <a:ext cx="6510639" cy="2057401"/>
            <a:chOff x="1316680" y="2751019"/>
            <a:chExt cx="6510639" cy="205740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E2CECBE-2DD5-4FD5-BBB5-B5BE0C4622CF}"/>
                </a:ext>
              </a:extLst>
            </p:cNvPr>
            <p:cNvSpPr/>
            <p:nvPr/>
          </p:nvSpPr>
          <p:spPr>
            <a:xfrm>
              <a:off x="1316680" y="3979455"/>
              <a:ext cx="6510639" cy="82896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MIRACUM DIZ</a:t>
              </a:r>
              <a:endParaRPr lang="en-DE" sz="1600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45B4BB1-9499-4EDC-B4D9-28B0B5030A62}"/>
                </a:ext>
              </a:extLst>
            </p:cNvPr>
            <p:cNvSpPr/>
            <p:nvPr/>
          </p:nvSpPr>
          <p:spPr>
            <a:xfrm>
              <a:off x="1316680" y="2751020"/>
              <a:ext cx="1980702" cy="101190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Alerting in Care – IT Support for Patient Recruitment</a:t>
              </a:r>
              <a:endParaRPr lang="en-DE" sz="14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5E5015-F3A9-439E-ABE5-39F63F07289E}"/>
                </a:ext>
              </a:extLst>
            </p:cNvPr>
            <p:cNvSpPr/>
            <p:nvPr/>
          </p:nvSpPr>
          <p:spPr>
            <a:xfrm>
              <a:off x="3581648" y="2751019"/>
              <a:ext cx="1980702" cy="101190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From Data to Knowledge - </a:t>
              </a:r>
              <a:r>
                <a:rPr lang="en-US" sz="1400" dirty="0" err="1"/>
                <a:t>Clinico</a:t>
              </a:r>
              <a:r>
                <a:rPr lang="en-US" sz="1400" dirty="0"/>
                <a:t>-molecular predictive knowledge tool</a:t>
              </a:r>
              <a:endParaRPr lang="en-DE" sz="1400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0278C9F-CEC8-4AF7-8DA0-B6030D34C270}"/>
                </a:ext>
              </a:extLst>
            </p:cNvPr>
            <p:cNvSpPr/>
            <p:nvPr/>
          </p:nvSpPr>
          <p:spPr>
            <a:xfrm>
              <a:off x="5846617" y="2751019"/>
              <a:ext cx="1980702" cy="1011905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From Knowledge to Action - Support for Molecular Tumor Boards</a:t>
              </a:r>
              <a:endParaRPr lang="en-DE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0978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 1 – IT-Support for Patient recruitment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695" y="1445342"/>
            <a:ext cx="8743578" cy="4731621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Unterstützung der Patientenrekrutierung durch IT-Systeme</a:t>
            </a:r>
          </a:p>
          <a:p>
            <a:pPr marL="0" indent="0">
              <a:buNone/>
            </a:pPr>
            <a:endParaRPr lang="de-DE" i="1" dirty="0"/>
          </a:p>
          <a:p>
            <a:r>
              <a:rPr lang="de-DE" dirty="0"/>
              <a:t>Übersicht über laufende Studien</a:t>
            </a:r>
          </a:p>
          <a:p>
            <a:r>
              <a:rPr lang="de-DE" dirty="0"/>
              <a:t>Automatisierte Rekrutierungsvorschläge</a:t>
            </a:r>
          </a:p>
          <a:p>
            <a:r>
              <a:rPr lang="de-DE" dirty="0"/>
              <a:t>Integration in Klinisches Arbeitsplatzsystem</a:t>
            </a:r>
          </a:p>
        </p:txBody>
      </p:sp>
    </p:spTree>
    <p:extLst>
      <p:ext uri="{BB962C8B-B14F-4D97-AF65-F5344CB8AC3E}">
        <p14:creationId xmlns:p14="http://schemas.microsoft.com/office/powerpoint/2010/main" val="2410557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Case 1 – IT-Support for Patient recruitment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Studien leiden unter Rekrutierungsproblemen</a:t>
            </a:r>
          </a:p>
        </p:txBody>
      </p:sp>
      <p:sp>
        <p:nvSpPr>
          <p:cNvPr id="4" name="Rechteck 1">
            <a:extLst>
              <a:ext uri="{FF2B5EF4-FFF2-40B4-BE49-F238E27FC236}">
                <a16:creationId xmlns:a16="http://schemas.microsoft.com/office/drawing/2014/main" id="{E722C4AC-3526-44FD-9883-99AF15F34207}"/>
              </a:ext>
            </a:extLst>
          </p:cNvPr>
          <p:cNvSpPr/>
          <p:nvPr/>
        </p:nvSpPr>
        <p:spPr>
          <a:xfrm>
            <a:off x="628650" y="1885663"/>
            <a:ext cx="740092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chemeClr val="tx2"/>
                </a:solidFill>
              </a:rPr>
              <a:t>Dilts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de-DE" dirty="0" err="1">
                <a:solidFill>
                  <a:schemeClr val="tx2"/>
                </a:solidFill>
              </a:rPr>
              <a:t>and</a:t>
            </a:r>
            <a:r>
              <a:rPr lang="de-DE" dirty="0">
                <a:solidFill>
                  <a:schemeClr val="tx2"/>
                </a:solidFill>
              </a:rPr>
              <a:t> Sandler:</a:t>
            </a:r>
          </a:p>
          <a:p>
            <a:r>
              <a:rPr lang="en-US" dirty="0">
                <a:solidFill>
                  <a:schemeClr val="tx2"/>
                </a:solidFill>
              </a:rPr>
              <a:t>	“… of 218 trials analyzed, </a:t>
            </a:r>
            <a:r>
              <a:rPr lang="en-US" b="1" dirty="0">
                <a:solidFill>
                  <a:schemeClr val="tx2"/>
                </a:solidFill>
              </a:rPr>
              <a:t>20.6%</a:t>
            </a:r>
            <a:r>
              <a:rPr lang="en-US" dirty="0">
                <a:solidFill>
                  <a:schemeClr val="tx2"/>
                </a:solidFill>
              </a:rPr>
              <a:t> of the trials opened, resulted in </a:t>
            </a:r>
            <a:r>
              <a:rPr lang="en-US" b="1" dirty="0">
                <a:solidFill>
                  <a:schemeClr val="tx2"/>
                </a:solidFill>
              </a:rPr>
              <a:t>no </a:t>
            </a:r>
            <a:br>
              <a:rPr lang="en-US" b="1" dirty="0">
                <a:solidFill>
                  <a:schemeClr val="tx2"/>
                </a:solidFill>
              </a:rPr>
            </a:br>
            <a:r>
              <a:rPr lang="en-US" b="1" dirty="0">
                <a:solidFill>
                  <a:schemeClr val="tx2"/>
                </a:solidFill>
              </a:rPr>
              <a:t>	actual accruals </a:t>
            </a:r>
            <a:r>
              <a:rPr lang="en-US" dirty="0">
                <a:solidFill>
                  <a:schemeClr val="tx2"/>
                </a:solidFill>
              </a:rPr>
              <a:t>and </a:t>
            </a:r>
            <a:r>
              <a:rPr lang="en-US" b="1" dirty="0">
                <a:solidFill>
                  <a:schemeClr val="tx2"/>
                </a:solidFill>
              </a:rPr>
              <a:t>53.7% had fewer than five patients accrued</a:t>
            </a:r>
            <a:r>
              <a:rPr lang="en-US" dirty="0">
                <a:solidFill>
                  <a:schemeClr val="tx2"/>
                </a:solidFill>
              </a:rPr>
              <a:t>.”</a:t>
            </a:r>
          </a:p>
          <a:p>
            <a:endParaRPr lang="de-DE" sz="1600" i="1" dirty="0">
              <a:solidFill>
                <a:schemeClr val="tx2"/>
              </a:solidFill>
            </a:endParaRPr>
          </a:p>
          <a:p>
            <a:r>
              <a:rPr lang="de-DE" dirty="0">
                <a:solidFill>
                  <a:schemeClr val="tx2"/>
                </a:solidFill>
              </a:rPr>
              <a:t>Campbell et al:</a:t>
            </a:r>
          </a:p>
          <a:p>
            <a:r>
              <a:rPr lang="en-US" dirty="0">
                <a:solidFill>
                  <a:schemeClr val="tx2"/>
                </a:solidFill>
              </a:rPr>
              <a:t>	“A review of 114 trials between 1994 and 2003 by the Medical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	Research Council and Health </a:t>
            </a:r>
            <a:r>
              <a:rPr lang="de-DE" dirty="0">
                <a:solidFill>
                  <a:schemeClr val="tx2"/>
                </a:solidFill>
              </a:rPr>
              <a:t>Technology Assessment Programmes </a:t>
            </a:r>
            <a:br>
              <a:rPr lang="de-DE" dirty="0">
                <a:solidFill>
                  <a:schemeClr val="tx2"/>
                </a:solidFill>
              </a:rPr>
            </a:br>
            <a:r>
              <a:rPr lang="de-DE" dirty="0">
                <a:solidFill>
                  <a:schemeClr val="tx2"/>
                </a:solidFill>
              </a:rPr>
              <a:t>	</a:t>
            </a:r>
            <a:r>
              <a:rPr lang="de-DE" dirty="0" err="1">
                <a:solidFill>
                  <a:schemeClr val="tx2"/>
                </a:solidFill>
              </a:rPr>
              <a:t>found</a:t>
            </a:r>
            <a:r>
              <a:rPr lang="de-DE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that </a:t>
            </a:r>
            <a:r>
              <a:rPr lang="en-US" b="1" dirty="0">
                <a:solidFill>
                  <a:schemeClr val="tx2"/>
                </a:solidFill>
              </a:rPr>
              <a:t>less than one-third met their target recruitment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	within the time originally specified.“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4C252C1-B12A-461A-9E64-C67A1BCB0E81}"/>
              </a:ext>
            </a:extLst>
          </p:cNvPr>
          <p:cNvSpPr/>
          <p:nvPr/>
        </p:nvSpPr>
        <p:spPr>
          <a:xfrm>
            <a:off x="215695" y="5315189"/>
            <a:ext cx="871261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>
                <a:solidFill>
                  <a:schemeClr val="tx2"/>
                </a:solidFill>
              </a:rPr>
              <a:t>[1] </a:t>
            </a:r>
            <a:r>
              <a:rPr lang="en-US" sz="1000" i="1" dirty="0" err="1">
                <a:solidFill>
                  <a:schemeClr val="tx2"/>
                </a:solidFill>
              </a:rPr>
              <a:t>Dilts</a:t>
            </a:r>
            <a:r>
              <a:rPr lang="en-US" sz="1000" i="1" dirty="0">
                <a:solidFill>
                  <a:schemeClr val="tx2"/>
                </a:solidFill>
              </a:rPr>
              <a:t> DM, Sandler AB. Invisible barriers to clinical trials: the impact of structural, infrastructural, and procedural barriers to opening oncology clinical trials. J </a:t>
            </a:r>
            <a:r>
              <a:rPr lang="en-US" sz="1000" i="1" dirty="0" err="1">
                <a:solidFill>
                  <a:schemeClr val="tx2"/>
                </a:solidFill>
              </a:rPr>
              <a:t>Clin</a:t>
            </a:r>
            <a:r>
              <a:rPr lang="en-US" sz="1000" i="1" dirty="0">
                <a:solidFill>
                  <a:schemeClr val="tx2"/>
                </a:solidFill>
              </a:rPr>
              <a:t> </a:t>
            </a:r>
            <a:r>
              <a:rPr lang="de-DE" sz="1000" i="1" dirty="0" err="1">
                <a:solidFill>
                  <a:schemeClr val="tx2"/>
                </a:solidFill>
              </a:rPr>
              <a:t>Oncol</a:t>
            </a:r>
            <a:r>
              <a:rPr lang="de-DE" sz="1000" i="1" dirty="0">
                <a:solidFill>
                  <a:schemeClr val="tx2"/>
                </a:solidFill>
              </a:rPr>
              <a:t> 2006; 24: 4545–52.</a:t>
            </a:r>
          </a:p>
          <a:p>
            <a:endParaRPr lang="de-DE" sz="1000" i="1" dirty="0">
              <a:solidFill>
                <a:schemeClr val="tx2"/>
              </a:solidFill>
            </a:endParaRPr>
          </a:p>
          <a:p>
            <a:r>
              <a:rPr lang="de-DE" sz="1000" i="1" dirty="0">
                <a:solidFill>
                  <a:schemeClr val="tx2"/>
                </a:solidFill>
              </a:rPr>
              <a:t>[2] Campbell MK, </a:t>
            </a:r>
            <a:r>
              <a:rPr lang="de-DE" sz="1000" i="1" dirty="0" err="1">
                <a:solidFill>
                  <a:schemeClr val="tx2"/>
                </a:solidFill>
              </a:rPr>
              <a:t>Snowdon</a:t>
            </a:r>
            <a:r>
              <a:rPr lang="de-DE" sz="1000" i="1" dirty="0">
                <a:solidFill>
                  <a:schemeClr val="tx2"/>
                </a:solidFill>
              </a:rPr>
              <a:t> C, Francis D, et al. </a:t>
            </a:r>
            <a:r>
              <a:rPr lang="de-DE" sz="1000" i="1" dirty="0" err="1">
                <a:solidFill>
                  <a:schemeClr val="tx2"/>
                </a:solidFill>
              </a:rPr>
              <a:t>Recruitment</a:t>
            </a:r>
            <a:r>
              <a:rPr lang="de-DE" sz="1000" i="1" dirty="0">
                <a:solidFill>
                  <a:schemeClr val="tx2"/>
                </a:solidFill>
              </a:rPr>
              <a:t> </a:t>
            </a:r>
            <a:r>
              <a:rPr lang="en-US" sz="1000" i="1" dirty="0">
                <a:solidFill>
                  <a:schemeClr val="tx2"/>
                </a:solidFill>
              </a:rPr>
              <a:t>to </a:t>
            </a:r>
            <a:r>
              <a:rPr lang="en-US" sz="1000" i="1" dirty="0" err="1">
                <a:solidFill>
                  <a:schemeClr val="tx2"/>
                </a:solidFill>
              </a:rPr>
              <a:t>randomised</a:t>
            </a:r>
            <a:r>
              <a:rPr lang="en-US" sz="1000" i="1" dirty="0">
                <a:solidFill>
                  <a:schemeClr val="tx2"/>
                </a:solidFill>
              </a:rPr>
              <a:t> trials: strategies for trial enrollment and participation study. The STEPS study. Health </a:t>
            </a:r>
            <a:r>
              <a:rPr lang="en-US" sz="1000" i="1" dirty="0" err="1">
                <a:solidFill>
                  <a:schemeClr val="tx2"/>
                </a:solidFill>
              </a:rPr>
              <a:t>Technol</a:t>
            </a:r>
            <a:r>
              <a:rPr lang="en-US" sz="1000" i="1" dirty="0">
                <a:solidFill>
                  <a:schemeClr val="tx2"/>
                </a:solidFill>
              </a:rPr>
              <a:t> Assess 2007; 11: iii, ix–105.</a:t>
            </a:r>
            <a:endParaRPr lang="de-DE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0518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Bisherige</a:t>
            </a:r>
            <a:r>
              <a:rPr lang="en-US" dirty="0"/>
              <a:t> </a:t>
            </a:r>
            <a:r>
              <a:rPr lang="en-US" dirty="0" err="1"/>
              <a:t>Projekte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695" y="1445342"/>
            <a:ext cx="8540378" cy="4731621"/>
          </a:xfrm>
        </p:spPr>
        <p:txBody>
          <a:bodyPr/>
          <a:lstStyle/>
          <a:p>
            <a:r>
              <a:rPr lang="de-DE" b="1" dirty="0"/>
              <a:t>KISREK</a:t>
            </a:r>
            <a:r>
              <a:rPr lang="de-DE" dirty="0"/>
              <a:t>: KIS-unterstützte Patientenrekrutierung</a:t>
            </a:r>
            <a:br>
              <a:rPr lang="de-DE" dirty="0"/>
            </a:br>
            <a:r>
              <a:rPr lang="de-DE" dirty="0"/>
              <a:t>(2010-2012)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b="1" dirty="0"/>
              <a:t>EHR4CR</a:t>
            </a:r>
            <a:r>
              <a:rPr lang="de-DE" dirty="0"/>
              <a:t>: Electronic Health Records for Clinical Research (2011-2016)</a:t>
            </a:r>
          </a:p>
          <a:p>
            <a:endParaRPr lang="de-DE" dirty="0"/>
          </a:p>
        </p:txBody>
      </p:sp>
      <p:grpSp>
        <p:nvGrpSpPr>
          <p:cNvPr id="6" name="Gruppieren 16">
            <a:extLst>
              <a:ext uri="{FF2B5EF4-FFF2-40B4-BE49-F238E27FC236}">
                <a16:creationId xmlns:a16="http://schemas.microsoft.com/office/drawing/2014/main" id="{EF4543A6-C2B5-4626-B8B5-3CA7864909D3}"/>
              </a:ext>
            </a:extLst>
          </p:cNvPr>
          <p:cNvGrpSpPr/>
          <p:nvPr/>
        </p:nvGrpSpPr>
        <p:grpSpPr>
          <a:xfrm>
            <a:off x="595174" y="2357575"/>
            <a:ext cx="7540696" cy="768268"/>
            <a:chOff x="1187853" y="2538896"/>
            <a:chExt cx="7540696" cy="768268"/>
          </a:xfrm>
        </p:grpSpPr>
        <p:pic>
          <p:nvPicPr>
            <p:cNvPr id="7" name="Grafik 8">
              <a:extLst>
                <a:ext uri="{FF2B5EF4-FFF2-40B4-BE49-F238E27FC236}">
                  <a16:creationId xmlns:a16="http://schemas.microsoft.com/office/drawing/2014/main" id="{99D6C323-308C-4394-970B-57C28F899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853" y="2552556"/>
              <a:ext cx="880865" cy="754607"/>
            </a:xfrm>
            <a:prstGeom prst="rect">
              <a:avLst/>
            </a:prstGeom>
          </p:spPr>
        </p:pic>
        <p:pic>
          <p:nvPicPr>
            <p:cNvPr id="8" name="Grafik 10">
              <a:extLst>
                <a:ext uri="{FF2B5EF4-FFF2-40B4-BE49-F238E27FC236}">
                  <a16:creationId xmlns:a16="http://schemas.microsoft.com/office/drawing/2014/main" id="{CE93CF6B-7373-4D61-A84B-72AE5B2FD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6541" y="2697066"/>
              <a:ext cx="1146429" cy="610097"/>
            </a:xfrm>
            <a:prstGeom prst="rect">
              <a:avLst/>
            </a:prstGeom>
          </p:spPr>
        </p:pic>
        <p:pic>
          <p:nvPicPr>
            <p:cNvPr id="9" name="Grafik 11">
              <a:extLst>
                <a:ext uri="{FF2B5EF4-FFF2-40B4-BE49-F238E27FC236}">
                  <a16:creationId xmlns:a16="http://schemas.microsoft.com/office/drawing/2014/main" id="{2930938E-A32C-4EB4-A9BD-F6E7615F96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546" r="30000" b="10000"/>
            <a:stretch/>
          </p:blipFill>
          <p:spPr>
            <a:xfrm>
              <a:off x="5340692" y="2538896"/>
              <a:ext cx="1166286" cy="768268"/>
            </a:xfrm>
            <a:prstGeom prst="rect">
              <a:avLst/>
            </a:prstGeom>
          </p:spPr>
        </p:pic>
        <p:pic>
          <p:nvPicPr>
            <p:cNvPr id="10" name="Grafik 12">
              <a:extLst>
                <a:ext uri="{FF2B5EF4-FFF2-40B4-BE49-F238E27FC236}">
                  <a16:creationId xmlns:a16="http://schemas.microsoft.com/office/drawing/2014/main" id="{C1DB5F79-0FC3-449F-A3A6-496691A97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6107" y="2672344"/>
              <a:ext cx="1167661" cy="515029"/>
            </a:xfrm>
            <a:prstGeom prst="rect">
              <a:avLst/>
            </a:prstGeom>
          </p:spPr>
        </p:pic>
        <p:grpSp>
          <p:nvGrpSpPr>
            <p:cNvPr id="11" name="Gruppieren 14">
              <a:extLst>
                <a:ext uri="{FF2B5EF4-FFF2-40B4-BE49-F238E27FC236}">
                  <a16:creationId xmlns:a16="http://schemas.microsoft.com/office/drawing/2014/main" id="{113BFC6A-6595-49DF-9450-E8FFDF27ACA5}"/>
                </a:ext>
              </a:extLst>
            </p:cNvPr>
            <p:cNvGrpSpPr/>
            <p:nvPr/>
          </p:nvGrpSpPr>
          <p:grpSpPr>
            <a:xfrm>
              <a:off x="2283335" y="2570805"/>
              <a:ext cx="1334195" cy="736358"/>
              <a:chOff x="2283335" y="2570805"/>
              <a:chExt cx="1334195" cy="736358"/>
            </a:xfrm>
          </p:grpSpPr>
          <p:pic>
            <p:nvPicPr>
              <p:cNvPr id="13" name="Grafik 9">
                <a:extLst>
                  <a:ext uri="{FF2B5EF4-FFF2-40B4-BE49-F238E27FC236}">
                    <a16:creationId xmlns:a16="http://schemas.microsoft.com/office/drawing/2014/main" id="{7A0967A4-4A17-47E6-A7E4-1F58B94DF4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3335" y="2570805"/>
                <a:ext cx="1334195" cy="261230"/>
              </a:xfrm>
              <a:prstGeom prst="rect">
                <a:avLst/>
              </a:prstGeom>
            </p:spPr>
          </p:pic>
          <p:pic>
            <p:nvPicPr>
              <p:cNvPr id="14" name="Grafik 13">
                <a:extLst>
                  <a:ext uri="{FF2B5EF4-FFF2-40B4-BE49-F238E27FC236}">
                    <a16:creationId xmlns:a16="http://schemas.microsoft.com/office/drawing/2014/main" id="{99B7950A-9D6E-4753-809D-3F98FD7227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3335" y="2974467"/>
                <a:ext cx="1334195" cy="332696"/>
              </a:xfrm>
              <a:prstGeom prst="rect">
                <a:avLst/>
              </a:prstGeom>
            </p:spPr>
          </p:pic>
        </p:grpSp>
        <p:pic>
          <p:nvPicPr>
            <p:cNvPr id="12" name="Grafik 15">
              <a:extLst>
                <a:ext uri="{FF2B5EF4-FFF2-40B4-BE49-F238E27FC236}">
                  <a16:creationId xmlns:a16="http://schemas.microsoft.com/office/drawing/2014/main" id="{5283ABF1-F63F-4691-BBD0-32E64B8A1B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5516" y="2646103"/>
              <a:ext cx="733033" cy="567510"/>
            </a:xfrm>
            <a:prstGeom prst="rect">
              <a:avLst/>
            </a:prstGeom>
          </p:spPr>
        </p:pic>
      </p:grpSp>
      <p:pic>
        <p:nvPicPr>
          <p:cNvPr id="15" name="Grafik 6" descr="Bildschirmausschnitt">
            <a:extLst>
              <a:ext uri="{FF2B5EF4-FFF2-40B4-BE49-F238E27FC236}">
                <a16:creationId xmlns:a16="http://schemas.microsoft.com/office/drawing/2014/main" id="{25B7A141-1875-45B2-929D-B32D95131E0E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5" r="170" b="39698"/>
          <a:stretch/>
        </p:blipFill>
        <p:spPr>
          <a:xfrm>
            <a:off x="496363" y="4926208"/>
            <a:ext cx="3797602" cy="1144404"/>
          </a:xfrm>
          <a:prstGeom prst="rect">
            <a:avLst/>
          </a:prstGeom>
        </p:spPr>
      </p:pic>
      <p:pic>
        <p:nvPicPr>
          <p:cNvPr id="16" name="Grafik 7" descr="Bildschirmausschnitt">
            <a:extLst>
              <a:ext uri="{FF2B5EF4-FFF2-40B4-BE49-F238E27FC236}">
                <a16:creationId xmlns:a16="http://schemas.microsoft.com/office/drawing/2014/main" id="{9438247B-3218-48B4-89FD-72321CE1770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60536" r="-896"/>
          <a:stretch/>
        </p:blipFill>
        <p:spPr>
          <a:xfrm>
            <a:off x="4697906" y="4926208"/>
            <a:ext cx="3905250" cy="1115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765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Ziele</a:t>
            </a:r>
            <a:r>
              <a:rPr lang="en-US" dirty="0"/>
              <a:t> Use Case 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695" y="1246910"/>
            <a:ext cx="8835941" cy="4930054"/>
          </a:xfrm>
        </p:spPr>
        <p:txBody>
          <a:bodyPr/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DE" dirty="0"/>
              <a:t>Aufbau </a:t>
            </a:r>
            <a:r>
              <a:rPr lang="de-DE" dirty="0" err="1"/>
              <a:t>klinkumsweiter</a:t>
            </a:r>
            <a:r>
              <a:rPr lang="de-DE" dirty="0"/>
              <a:t> Studienregister an allen Standorten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DE" dirty="0"/>
              <a:t>Analyse der Datenqualität relevanter Parameter für die Patientenrekrutierung in elektronischen Patientenakten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DE" dirty="0"/>
              <a:t>Integration einer IT-Lösung zur Unterstützung der Patientenrekrutierung in die lokalen Arbeitsplatzsysteme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de-DE" dirty="0"/>
              <a:t>Evaluation des Impacts der IT-Lösung</a:t>
            </a:r>
          </a:p>
        </p:txBody>
      </p:sp>
    </p:spTree>
    <p:extLst>
      <p:ext uri="{BB962C8B-B14F-4D97-AF65-F5344CB8AC3E}">
        <p14:creationId xmlns:p14="http://schemas.microsoft.com/office/powerpoint/2010/main" val="3407117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Architektur IT-Lösung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C2B11A0-581C-40F9-8980-3AC26788D3B1}"/>
              </a:ext>
            </a:extLst>
          </p:cNvPr>
          <p:cNvSpPr/>
          <p:nvPr/>
        </p:nvSpPr>
        <p:spPr>
          <a:xfrm>
            <a:off x="215695" y="5859222"/>
            <a:ext cx="8712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 err="1"/>
              <a:t>Trinczek</a:t>
            </a:r>
            <a:r>
              <a:rPr lang="de-DE" sz="1000" i="1" dirty="0"/>
              <a:t> B, Köpcke F, </a:t>
            </a:r>
            <a:r>
              <a:rPr lang="de-DE" sz="1000" i="1" dirty="0" err="1"/>
              <a:t>Leusch</a:t>
            </a:r>
            <a:r>
              <a:rPr lang="de-DE" sz="1000" i="1" dirty="0"/>
              <a:t> T, Majeed RW, Schreiweis B, Wenk J, Bergh B, Ohmann C, Röhrig R, Prokosch HU, Dugas M. Design </a:t>
            </a:r>
            <a:r>
              <a:rPr lang="de-DE" sz="1000" i="1" dirty="0" err="1"/>
              <a:t>and</a:t>
            </a:r>
            <a:r>
              <a:rPr lang="de-DE" sz="1000" i="1" dirty="0"/>
              <a:t> </a:t>
            </a:r>
            <a:r>
              <a:rPr lang="de-DE" sz="1000" i="1" dirty="0" err="1"/>
              <a:t>multicentric</a:t>
            </a:r>
            <a:r>
              <a:rPr lang="de-DE" sz="1000" i="1" dirty="0"/>
              <a:t> Implementation </a:t>
            </a:r>
            <a:r>
              <a:rPr lang="de-DE" sz="1000" i="1" dirty="0" err="1"/>
              <a:t>of</a:t>
            </a:r>
            <a:r>
              <a:rPr lang="de-DE" sz="1000" i="1" dirty="0"/>
              <a:t> a </a:t>
            </a:r>
            <a:r>
              <a:rPr lang="de-DE" sz="1000" i="1" dirty="0" err="1"/>
              <a:t>generic</a:t>
            </a:r>
            <a:r>
              <a:rPr lang="de-DE" sz="1000" i="1" dirty="0"/>
              <a:t> Software </a:t>
            </a:r>
            <a:r>
              <a:rPr lang="de-DE" sz="1000" i="1" dirty="0" err="1"/>
              <a:t>Architecture</a:t>
            </a:r>
            <a:r>
              <a:rPr lang="de-DE" sz="1000" i="1" dirty="0"/>
              <a:t> </a:t>
            </a:r>
            <a:r>
              <a:rPr lang="de-DE" sz="1000" i="1" dirty="0" err="1"/>
              <a:t>for</a:t>
            </a:r>
            <a:r>
              <a:rPr lang="de-DE" sz="1000" i="1" dirty="0"/>
              <a:t> Patient </a:t>
            </a:r>
            <a:r>
              <a:rPr lang="de-DE" sz="1000" i="1" dirty="0" err="1"/>
              <a:t>Recruitment</a:t>
            </a:r>
            <a:r>
              <a:rPr lang="de-DE" sz="1000" i="1" dirty="0"/>
              <a:t> Systems </a:t>
            </a:r>
            <a:r>
              <a:rPr lang="de-DE" sz="1000" i="1" dirty="0" err="1"/>
              <a:t>re-using</a:t>
            </a:r>
            <a:r>
              <a:rPr lang="de-DE" sz="1000" i="1" dirty="0"/>
              <a:t> </a:t>
            </a:r>
            <a:r>
              <a:rPr lang="de-DE" sz="1000" i="1" dirty="0" err="1"/>
              <a:t>existing</a:t>
            </a:r>
            <a:r>
              <a:rPr lang="de-DE" sz="1000" i="1" dirty="0"/>
              <a:t> HIS </a:t>
            </a:r>
            <a:r>
              <a:rPr lang="de-DE" sz="1000" i="1" dirty="0" err="1"/>
              <a:t>tools</a:t>
            </a:r>
            <a:r>
              <a:rPr lang="de-DE" sz="1000" i="1" dirty="0"/>
              <a:t> </a:t>
            </a:r>
            <a:r>
              <a:rPr lang="de-DE" sz="1000" i="1" dirty="0" err="1"/>
              <a:t>and</a:t>
            </a:r>
            <a:r>
              <a:rPr lang="de-DE" sz="1000" i="1" dirty="0"/>
              <a:t> Routine Patient Data. Applied </a:t>
            </a:r>
            <a:r>
              <a:rPr lang="de-DE" sz="1000" i="1" dirty="0" err="1"/>
              <a:t>clinical</a:t>
            </a:r>
            <a:r>
              <a:rPr lang="de-DE" sz="1000" i="1" dirty="0"/>
              <a:t> </a:t>
            </a:r>
            <a:r>
              <a:rPr lang="de-DE" sz="1000" i="1" dirty="0" err="1"/>
              <a:t>informatics</a:t>
            </a:r>
            <a:r>
              <a:rPr lang="de-DE" sz="1000" i="1" dirty="0"/>
              <a:t>. 2014;5(1):264.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D98CC3-C03C-48AB-A60A-0EEC45724841}"/>
              </a:ext>
            </a:extLst>
          </p:cNvPr>
          <p:cNvGrpSpPr/>
          <p:nvPr/>
        </p:nvGrpSpPr>
        <p:grpSpPr>
          <a:xfrm>
            <a:off x="650500" y="1414416"/>
            <a:ext cx="1612877" cy="1599122"/>
            <a:chOff x="559202" y="1627738"/>
            <a:chExt cx="1612877" cy="1599122"/>
          </a:xfrm>
        </p:grpSpPr>
        <p:pic>
          <p:nvPicPr>
            <p:cNvPr id="6" name="Graphic 5" descr="List">
              <a:extLst>
                <a:ext uri="{FF2B5EF4-FFF2-40B4-BE49-F238E27FC236}">
                  <a16:creationId xmlns:a16="http://schemas.microsoft.com/office/drawing/2014/main" id="{030188A9-244F-42DC-A805-EB4CC9DC7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01039" y="1627738"/>
              <a:ext cx="1329203" cy="132920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CCF0E9-0245-46CF-B057-F134BC910E52}"/>
                </a:ext>
              </a:extLst>
            </p:cNvPr>
            <p:cNvSpPr txBox="1"/>
            <p:nvPr/>
          </p:nvSpPr>
          <p:spPr>
            <a:xfrm>
              <a:off x="559202" y="2857528"/>
              <a:ext cx="1612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Studienregister</a:t>
              </a:r>
              <a:endParaRPr lang="x-none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363F28-145F-47D2-9D87-C9423EAFA16D}"/>
              </a:ext>
            </a:extLst>
          </p:cNvPr>
          <p:cNvGrpSpPr/>
          <p:nvPr/>
        </p:nvGrpSpPr>
        <p:grpSpPr>
          <a:xfrm>
            <a:off x="589884" y="3797810"/>
            <a:ext cx="1625510" cy="1603573"/>
            <a:chOff x="469943" y="3472493"/>
            <a:chExt cx="1625510" cy="1603573"/>
          </a:xfrm>
        </p:grpSpPr>
        <p:pic>
          <p:nvPicPr>
            <p:cNvPr id="9" name="Graphic 8" descr="Database">
              <a:extLst>
                <a:ext uri="{FF2B5EF4-FFF2-40B4-BE49-F238E27FC236}">
                  <a16:creationId xmlns:a16="http://schemas.microsoft.com/office/drawing/2014/main" id="{D1C3E076-5A6A-4711-87E5-ECA9342A9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8097" y="3472493"/>
              <a:ext cx="1329203" cy="13292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E1C5311-3D33-4E29-9302-4495A24EC3CE}"/>
                </a:ext>
              </a:extLst>
            </p:cNvPr>
            <p:cNvSpPr txBox="1"/>
            <p:nvPr/>
          </p:nvSpPr>
          <p:spPr>
            <a:xfrm>
              <a:off x="469943" y="4706734"/>
              <a:ext cx="1625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Patientendaten</a:t>
              </a:r>
              <a:endParaRPr lang="x-none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ED267A-C5E3-4A18-BD57-5A2458D00942}"/>
              </a:ext>
            </a:extLst>
          </p:cNvPr>
          <p:cNvGrpSpPr/>
          <p:nvPr/>
        </p:nvGrpSpPr>
        <p:grpSpPr>
          <a:xfrm>
            <a:off x="4248516" y="1397904"/>
            <a:ext cx="1600053" cy="1572698"/>
            <a:chOff x="3314772" y="1823083"/>
            <a:chExt cx="1600053" cy="1572698"/>
          </a:xfrm>
        </p:grpSpPr>
        <p:pic>
          <p:nvPicPr>
            <p:cNvPr id="12" name="Graphic 11" descr="Clipboard">
              <a:extLst>
                <a:ext uri="{FF2B5EF4-FFF2-40B4-BE49-F238E27FC236}">
                  <a16:creationId xmlns:a16="http://schemas.microsoft.com/office/drawing/2014/main" id="{E50AFB88-B4C0-4104-AEAF-19556A3DE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450198" y="1823083"/>
              <a:ext cx="1329203" cy="132920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A879E0-BFD6-437F-8021-A6A82D1E2CB3}"/>
                </a:ext>
              </a:extLst>
            </p:cNvPr>
            <p:cNvSpPr txBox="1"/>
            <p:nvPr/>
          </p:nvSpPr>
          <p:spPr>
            <a:xfrm>
              <a:off x="3314772" y="3026449"/>
              <a:ext cx="1600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Screening-Liste</a:t>
              </a:r>
              <a:endParaRPr lang="x-none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A406AD-42FA-4010-8433-5973A450D492}"/>
              </a:ext>
            </a:extLst>
          </p:cNvPr>
          <p:cNvGrpSpPr/>
          <p:nvPr/>
        </p:nvGrpSpPr>
        <p:grpSpPr>
          <a:xfrm>
            <a:off x="4245823" y="3797810"/>
            <a:ext cx="1602746" cy="1645773"/>
            <a:chOff x="2872565" y="3725316"/>
            <a:chExt cx="1602746" cy="1645773"/>
          </a:xfrm>
        </p:grpSpPr>
        <p:pic>
          <p:nvPicPr>
            <p:cNvPr id="15" name="Graphic 14" descr="Magnifying glass">
              <a:extLst>
                <a:ext uri="{FF2B5EF4-FFF2-40B4-BE49-F238E27FC236}">
                  <a16:creationId xmlns:a16="http://schemas.microsoft.com/office/drawing/2014/main" id="{A20C2A0F-B17E-4744-B509-75F75666C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3009337" y="3725316"/>
              <a:ext cx="1329202" cy="132920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806F2E-8E4C-42D5-A576-CD757FEE6316}"/>
                </a:ext>
              </a:extLst>
            </p:cNvPr>
            <p:cNvSpPr txBox="1"/>
            <p:nvPr/>
          </p:nvSpPr>
          <p:spPr>
            <a:xfrm>
              <a:off x="2872565" y="5001757"/>
              <a:ext cx="1602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Abfrage-Modul</a:t>
              </a:r>
              <a:endParaRPr lang="x-none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635B45-5598-4BE4-A7B7-0B898BEF8571}"/>
              </a:ext>
            </a:extLst>
          </p:cNvPr>
          <p:cNvCxnSpPr>
            <a:cxnSpLocks/>
            <a:stCxn id="15" idx="0"/>
            <a:endCxn id="13" idx="2"/>
          </p:cNvCxnSpPr>
          <p:nvPr/>
        </p:nvCxnSpPr>
        <p:spPr>
          <a:xfrm flipV="1">
            <a:off x="5047196" y="2970602"/>
            <a:ext cx="1347" cy="8272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838AE3C-C02F-48F2-9CA7-5D5AC540288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707" y="2320305"/>
            <a:ext cx="1300593" cy="1300593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EA37C1D-96CC-40F1-A19E-51BEC0281A2C}"/>
              </a:ext>
            </a:extLst>
          </p:cNvPr>
          <p:cNvCxnSpPr>
            <a:cxnSpLocks/>
            <a:stCxn id="15" idx="3"/>
            <a:endCxn id="31" idx="2"/>
          </p:cNvCxnSpPr>
          <p:nvPr/>
        </p:nvCxnSpPr>
        <p:spPr>
          <a:xfrm flipV="1">
            <a:off x="5711797" y="3910964"/>
            <a:ext cx="2167207" cy="551447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23E60AEB-CCC1-4835-B8F0-37E59F9542CD}"/>
              </a:ext>
            </a:extLst>
          </p:cNvPr>
          <p:cNvCxnSpPr>
            <a:cxnSpLocks/>
            <a:stCxn id="18" idx="0"/>
            <a:endCxn id="12" idx="3"/>
          </p:cNvCxnSpPr>
          <p:nvPr/>
        </p:nvCxnSpPr>
        <p:spPr>
          <a:xfrm rot="16200000" flipV="1">
            <a:off x="6667176" y="1108476"/>
            <a:ext cx="257799" cy="2165859"/>
          </a:xfrm>
          <a:prstGeom prst="bentConnector2">
            <a:avLst/>
          </a:prstGeom>
          <a:ln w="3810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B1C538-4A96-4480-9934-7E57F2ADF967}"/>
              </a:ext>
            </a:extLst>
          </p:cNvPr>
          <p:cNvSpPr txBox="1"/>
          <p:nvPr/>
        </p:nvSpPr>
        <p:spPr>
          <a:xfrm>
            <a:off x="5898200" y="4464400"/>
            <a:ext cx="1819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Benachrichtigung</a:t>
            </a:r>
            <a:endParaRPr lang="x-non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FE3905-2CE1-4AC5-8159-0BE7B1D90D01}"/>
              </a:ext>
            </a:extLst>
          </p:cNvPr>
          <p:cNvSpPr txBox="1"/>
          <p:nvPr/>
        </p:nvSpPr>
        <p:spPr>
          <a:xfrm>
            <a:off x="5045849" y="3244334"/>
            <a:ext cx="195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Studienkandidaten</a:t>
            </a:r>
            <a:endParaRPr lang="x-none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88317E-9C2D-4D27-A226-2712D7B23919}"/>
              </a:ext>
            </a:extLst>
          </p:cNvPr>
          <p:cNvGrpSpPr/>
          <p:nvPr/>
        </p:nvGrpSpPr>
        <p:grpSpPr>
          <a:xfrm>
            <a:off x="2067241" y="3954852"/>
            <a:ext cx="2315354" cy="369332"/>
            <a:chOff x="2067241" y="3954852"/>
            <a:chExt cx="2315354" cy="369332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F7B6AD4-83CA-4302-B9C8-C5BD3D1030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7241" y="4294771"/>
              <a:ext cx="2315354" cy="1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223962-896B-44B8-81CD-D73652853BD9}"/>
                </a:ext>
              </a:extLst>
            </p:cNvPr>
            <p:cNvSpPr txBox="1"/>
            <p:nvPr/>
          </p:nvSpPr>
          <p:spPr>
            <a:xfrm>
              <a:off x="2766587" y="3954852"/>
              <a:ext cx="916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</a:t>
              </a:r>
              <a:endParaRPr lang="x-none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B43F6AB-5145-4C32-9457-821D777605E2}"/>
              </a:ext>
            </a:extLst>
          </p:cNvPr>
          <p:cNvSpPr txBox="1"/>
          <p:nvPr/>
        </p:nvSpPr>
        <p:spPr>
          <a:xfrm rot="2422038">
            <a:off x="2247633" y="2653234"/>
            <a:ext cx="22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Studieninformationen</a:t>
            </a:r>
            <a:endParaRPr lang="x-none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8E84134-922E-405E-909C-4C6F81F484CB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121540" y="2079018"/>
            <a:ext cx="2369620" cy="19218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B9B0B0-C1FA-47F2-B3B4-DF37F521DADF}"/>
              </a:ext>
            </a:extLst>
          </p:cNvPr>
          <p:cNvGrpSpPr/>
          <p:nvPr/>
        </p:nvGrpSpPr>
        <p:grpSpPr>
          <a:xfrm>
            <a:off x="2097721" y="4608144"/>
            <a:ext cx="2315354" cy="369332"/>
            <a:chOff x="2097721" y="4608144"/>
            <a:chExt cx="2315354" cy="369332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F5341B8-B826-46D6-BA13-57311B796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7721" y="4630051"/>
              <a:ext cx="2315354" cy="1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99DF94-B16B-4E97-A5D1-06F9EB0A874A}"/>
                </a:ext>
              </a:extLst>
            </p:cNvPr>
            <p:cNvSpPr txBox="1"/>
            <p:nvPr/>
          </p:nvSpPr>
          <p:spPr>
            <a:xfrm>
              <a:off x="2630972" y="4608144"/>
              <a:ext cx="1187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Ergebnisse</a:t>
              </a:r>
              <a:endParaRPr lang="x-none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937EEE5-BA10-40E9-A898-0456C89E8C28}"/>
              </a:ext>
            </a:extLst>
          </p:cNvPr>
          <p:cNvSpPr txBox="1"/>
          <p:nvPr/>
        </p:nvSpPr>
        <p:spPr>
          <a:xfrm>
            <a:off x="7248863" y="354163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Studienarzt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53256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Architektur IT-Lösung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C2B11A0-581C-40F9-8980-3AC26788D3B1}"/>
              </a:ext>
            </a:extLst>
          </p:cNvPr>
          <p:cNvSpPr/>
          <p:nvPr/>
        </p:nvSpPr>
        <p:spPr>
          <a:xfrm>
            <a:off x="215695" y="5859222"/>
            <a:ext cx="8712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 err="1"/>
              <a:t>Trinczek</a:t>
            </a:r>
            <a:r>
              <a:rPr lang="de-DE" sz="1000" i="1" dirty="0"/>
              <a:t> B, Köpcke F, </a:t>
            </a:r>
            <a:r>
              <a:rPr lang="de-DE" sz="1000" i="1" dirty="0" err="1"/>
              <a:t>Leusch</a:t>
            </a:r>
            <a:r>
              <a:rPr lang="de-DE" sz="1000" i="1" dirty="0"/>
              <a:t> T, Majeed RW, Schreiweis B, Wenk J, Bergh B, Ohmann C, Röhrig R, Prokosch HU, Dugas M. Design </a:t>
            </a:r>
            <a:r>
              <a:rPr lang="de-DE" sz="1000" i="1" dirty="0" err="1"/>
              <a:t>and</a:t>
            </a:r>
            <a:r>
              <a:rPr lang="de-DE" sz="1000" i="1" dirty="0"/>
              <a:t> </a:t>
            </a:r>
            <a:r>
              <a:rPr lang="de-DE" sz="1000" i="1" dirty="0" err="1"/>
              <a:t>multicentric</a:t>
            </a:r>
            <a:r>
              <a:rPr lang="de-DE" sz="1000" i="1" dirty="0"/>
              <a:t> Implementation </a:t>
            </a:r>
            <a:r>
              <a:rPr lang="de-DE" sz="1000" i="1" dirty="0" err="1"/>
              <a:t>of</a:t>
            </a:r>
            <a:r>
              <a:rPr lang="de-DE" sz="1000" i="1" dirty="0"/>
              <a:t> a </a:t>
            </a:r>
            <a:r>
              <a:rPr lang="de-DE" sz="1000" i="1" dirty="0" err="1"/>
              <a:t>generic</a:t>
            </a:r>
            <a:r>
              <a:rPr lang="de-DE" sz="1000" i="1" dirty="0"/>
              <a:t> Software </a:t>
            </a:r>
            <a:r>
              <a:rPr lang="de-DE" sz="1000" i="1" dirty="0" err="1"/>
              <a:t>Architecture</a:t>
            </a:r>
            <a:r>
              <a:rPr lang="de-DE" sz="1000" i="1" dirty="0"/>
              <a:t> </a:t>
            </a:r>
            <a:r>
              <a:rPr lang="de-DE" sz="1000" i="1" dirty="0" err="1"/>
              <a:t>for</a:t>
            </a:r>
            <a:r>
              <a:rPr lang="de-DE" sz="1000" i="1" dirty="0"/>
              <a:t> Patient </a:t>
            </a:r>
            <a:r>
              <a:rPr lang="de-DE" sz="1000" i="1" dirty="0" err="1"/>
              <a:t>Recruitment</a:t>
            </a:r>
            <a:r>
              <a:rPr lang="de-DE" sz="1000" i="1" dirty="0"/>
              <a:t> Systems </a:t>
            </a:r>
            <a:r>
              <a:rPr lang="de-DE" sz="1000" i="1" dirty="0" err="1"/>
              <a:t>re-using</a:t>
            </a:r>
            <a:r>
              <a:rPr lang="de-DE" sz="1000" i="1" dirty="0"/>
              <a:t> </a:t>
            </a:r>
            <a:r>
              <a:rPr lang="de-DE" sz="1000" i="1" dirty="0" err="1"/>
              <a:t>existing</a:t>
            </a:r>
            <a:r>
              <a:rPr lang="de-DE" sz="1000" i="1" dirty="0"/>
              <a:t> HIS </a:t>
            </a:r>
            <a:r>
              <a:rPr lang="de-DE" sz="1000" i="1" dirty="0" err="1"/>
              <a:t>tools</a:t>
            </a:r>
            <a:r>
              <a:rPr lang="de-DE" sz="1000" i="1" dirty="0"/>
              <a:t> </a:t>
            </a:r>
            <a:r>
              <a:rPr lang="de-DE" sz="1000" i="1" dirty="0" err="1"/>
              <a:t>and</a:t>
            </a:r>
            <a:r>
              <a:rPr lang="de-DE" sz="1000" i="1" dirty="0"/>
              <a:t> Routine Patient Data. Applied </a:t>
            </a:r>
            <a:r>
              <a:rPr lang="de-DE" sz="1000" i="1" dirty="0" err="1"/>
              <a:t>clinical</a:t>
            </a:r>
            <a:r>
              <a:rPr lang="de-DE" sz="1000" i="1" dirty="0"/>
              <a:t> </a:t>
            </a:r>
            <a:r>
              <a:rPr lang="de-DE" sz="1000" i="1" dirty="0" err="1"/>
              <a:t>informatics</a:t>
            </a:r>
            <a:r>
              <a:rPr lang="de-DE" sz="1000" i="1" dirty="0"/>
              <a:t>. 2014;5(1):264.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D98CC3-C03C-48AB-A60A-0EEC45724841}"/>
              </a:ext>
            </a:extLst>
          </p:cNvPr>
          <p:cNvGrpSpPr/>
          <p:nvPr/>
        </p:nvGrpSpPr>
        <p:grpSpPr>
          <a:xfrm>
            <a:off x="650500" y="1414416"/>
            <a:ext cx="1612877" cy="1599122"/>
            <a:chOff x="559202" y="1627738"/>
            <a:chExt cx="1612877" cy="1599122"/>
          </a:xfrm>
        </p:grpSpPr>
        <p:pic>
          <p:nvPicPr>
            <p:cNvPr id="6" name="Graphic 5" descr="List">
              <a:extLst>
                <a:ext uri="{FF2B5EF4-FFF2-40B4-BE49-F238E27FC236}">
                  <a16:creationId xmlns:a16="http://schemas.microsoft.com/office/drawing/2014/main" id="{030188A9-244F-42DC-A805-EB4CC9DC7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01039" y="1627738"/>
              <a:ext cx="1329203" cy="132920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CCF0E9-0245-46CF-B057-F134BC910E52}"/>
                </a:ext>
              </a:extLst>
            </p:cNvPr>
            <p:cNvSpPr txBox="1"/>
            <p:nvPr/>
          </p:nvSpPr>
          <p:spPr>
            <a:xfrm>
              <a:off x="559202" y="2857528"/>
              <a:ext cx="1612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Studienregister</a:t>
              </a:r>
              <a:endParaRPr lang="x-none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363F28-145F-47D2-9D87-C9423EAFA16D}"/>
              </a:ext>
            </a:extLst>
          </p:cNvPr>
          <p:cNvGrpSpPr/>
          <p:nvPr/>
        </p:nvGrpSpPr>
        <p:grpSpPr>
          <a:xfrm>
            <a:off x="589884" y="3797810"/>
            <a:ext cx="1625510" cy="1603573"/>
            <a:chOff x="469943" y="3472493"/>
            <a:chExt cx="1625510" cy="1603573"/>
          </a:xfrm>
        </p:grpSpPr>
        <p:pic>
          <p:nvPicPr>
            <p:cNvPr id="9" name="Graphic 8" descr="Database">
              <a:extLst>
                <a:ext uri="{FF2B5EF4-FFF2-40B4-BE49-F238E27FC236}">
                  <a16:creationId xmlns:a16="http://schemas.microsoft.com/office/drawing/2014/main" id="{D1C3E076-5A6A-4711-87E5-ECA9342A9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18097" y="3472493"/>
              <a:ext cx="1329203" cy="13292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E1C5311-3D33-4E29-9302-4495A24EC3CE}"/>
                </a:ext>
              </a:extLst>
            </p:cNvPr>
            <p:cNvSpPr txBox="1"/>
            <p:nvPr/>
          </p:nvSpPr>
          <p:spPr>
            <a:xfrm>
              <a:off x="469943" y="4706734"/>
              <a:ext cx="1625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Patientendaten</a:t>
              </a:r>
              <a:endParaRPr lang="x-none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ED267A-C5E3-4A18-BD57-5A2458D00942}"/>
              </a:ext>
            </a:extLst>
          </p:cNvPr>
          <p:cNvGrpSpPr/>
          <p:nvPr/>
        </p:nvGrpSpPr>
        <p:grpSpPr>
          <a:xfrm>
            <a:off x="4248516" y="1397904"/>
            <a:ext cx="1600053" cy="1572698"/>
            <a:chOff x="3314772" y="1823083"/>
            <a:chExt cx="1600053" cy="1572698"/>
          </a:xfrm>
        </p:grpSpPr>
        <p:pic>
          <p:nvPicPr>
            <p:cNvPr id="12" name="Graphic 11" descr="Clipboard">
              <a:extLst>
                <a:ext uri="{FF2B5EF4-FFF2-40B4-BE49-F238E27FC236}">
                  <a16:creationId xmlns:a16="http://schemas.microsoft.com/office/drawing/2014/main" id="{E50AFB88-B4C0-4104-AEAF-19556A3DE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450198" y="1823083"/>
              <a:ext cx="1329203" cy="132920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A879E0-BFD6-437F-8021-A6A82D1E2CB3}"/>
                </a:ext>
              </a:extLst>
            </p:cNvPr>
            <p:cNvSpPr txBox="1"/>
            <p:nvPr/>
          </p:nvSpPr>
          <p:spPr>
            <a:xfrm>
              <a:off x="3314772" y="3026449"/>
              <a:ext cx="1600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Screening-Liste</a:t>
              </a:r>
              <a:endParaRPr lang="x-none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A406AD-42FA-4010-8433-5973A450D492}"/>
              </a:ext>
            </a:extLst>
          </p:cNvPr>
          <p:cNvGrpSpPr/>
          <p:nvPr/>
        </p:nvGrpSpPr>
        <p:grpSpPr>
          <a:xfrm>
            <a:off x="4245823" y="3797810"/>
            <a:ext cx="1602746" cy="1645773"/>
            <a:chOff x="2872565" y="3725316"/>
            <a:chExt cx="1602746" cy="1645773"/>
          </a:xfrm>
        </p:grpSpPr>
        <p:pic>
          <p:nvPicPr>
            <p:cNvPr id="15" name="Graphic 14" descr="Magnifying glass">
              <a:extLst>
                <a:ext uri="{FF2B5EF4-FFF2-40B4-BE49-F238E27FC236}">
                  <a16:creationId xmlns:a16="http://schemas.microsoft.com/office/drawing/2014/main" id="{A20C2A0F-B17E-4744-B509-75F75666C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009337" y="3725316"/>
              <a:ext cx="1329202" cy="132920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806F2E-8E4C-42D5-A576-CD757FEE6316}"/>
                </a:ext>
              </a:extLst>
            </p:cNvPr>
            <p:cNvSpPr txBox="1"/>
            <p:nvPr/>
          </p:nvSpPr>
          <p:spPr>
            <a:xfrm>
              <a:off x="2872565" y="5001757"/>
              <a:ext cx="1602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Abfrage-Modul</a:t>
              </a:r>
              <a:endParaRPr lang="x-none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635B45-5598-4BE4-A7B7-0B898BEF8571}"/>
              </a:ext>
            </a:extLst>
          </p:cNvPr>
          <p:cNvCxnSpPr>
            <a:cxnSpLocks/>
            <a:stCxn id="15" idx="0"/>
            <a:endCxn id="13" idx="2"/>
          </p:cNvCxnSpPr>
          <p:nvPr/>
        </p:nvCxnSpPr>
        <p:spPr>
          <a:xfrm flipV="1">
            <a:off x="5047196" y="2970602"/>
            <a:ext cx="1347" cy="8272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838AE3C-C02F-48F2-9CA7-5D5AC54028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707" y="2320305"/>
            <a:ext cx="1300593" cy="1300593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EA37C1D-96CC-40F1-A19E-51BEC0281A2C}"/>
              </a:ext>
            </a:extLst>
          </p:cNvPr>
          <p:cNvCxnSpPr>
            <a:cxnSpLocks/>
            <a:stCxn id="15" idx="3"/>
            <a:endCxn id="31" idx="2"/>
          </p:cNvCxnSpPr>
          <p:nvPr/>
        </p:nvCxnSpPr>
        <p:spPr>
          <a:xfrm flipV="1">
            <a:off x="5711797" y="3910964"/>
            <a:ext cx="2167207" cy="551447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23E60AEB-CCC1-4835-B8F0-37E59F9542CD}"/>
              </a:ext>
            </a:extLst>
          </p:cNvPr>
          <p:cNvCxnSpPr>
            <a:cxnSpLocks/>
            <a:stCxn id="18" idx="0"/>
            <a:endCxn id="12" idx="3"/>
          </p:cNvCxnSpPr>
          <p:nvPr/>
        </p:nvCxnSpPr>
        <p:spPr>
          <a:xfrm rot="16200000" flipV="1">
            <a:off x="6667176" y="1108476"/>
            <a:ext cx="257799" cy="2165859"/>
          </a:xfrm>
          <a:prstGeom prst="bentConnector2">
            <a:avLst/>
          </a:prstGeom>
          <a:ln w="3810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B1C538-4A96-4480-9934-7E57F2ADF967}"/>
              </a:ext>
            </a:extLst>
          </p:cNvPr>
          <p:cNvSpPr txBox="1"/>
          <p:nvPr/>
        </p:nvSpPr>
        <p:spPr>
          <a:xfrm>
            <a:off x="5898200" y="4464400"/>
            <a:ext cx="1819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Benachrichtigung</a:t>
            </a:r>
            <a:endParaRPr lang="x-non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FE3905-2CE1-4AC5-8159-0BE7B1D90D01}"/>
              </a:ext>
            </a:extLst>
          </p:cNvPr>
          <p:cNvSpPr txBox="1"/>
          <p:nvPr/>
        </p:nvSpPr>
        <p:spPr>
          <a:xfrm>
            <a:off x="5045849" y="3244334"/>
            <a:ext cx="195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Studienkandidaten</a:t>
            </a:r>
            <a:endParaRPr lang="x-none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88317E-9C2D-4D27-A226-2712D7B23919}"/>
              </a:ext>
            </a:extLst>
          </p:cNvPr>
          <p:cNvGrpSpPr/>
          <p:nvPr/>
        </p:nvGrpSpPr>
        <p:grpSpPr>
          <a:xfrm>
            <a:off x="2067241" y="3954852"/>
            <a:ext cx="2315354" cy="369332"/>
            <a:chOff x="2067241" y="3954852"/>
            <a:chExt cx="2315354" cy="369332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F7B6AD4-83CA-4302-B9C8-C5BD3D1030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7241" y="4294771"/>
              <a:ext cx="2315354" cy="1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223962-896B-44B8-81CD-D73652853BD9}"/>
                </a:ext>
              </a:extLst>
            </p:cNvPr>
            <p:cNvSpPr txBox="1"/>
            <p:nvPr/>
          </p:nvSpPr>
          <p:spPr>
            <a:xfrm>
              <a:off x="2766587" y="3954852"/>
              <a:ext cx="916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</a:t>
              </a:r>
              <a:endParaRPr lang="x-none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B43F6AB-5145-4C32-9457-821D777605E2}"/>
              </a:ext>
            </a:extLst>
          </p:cNvPr>
          <p:cNvSpPr txBox="1"/>
          <p:nvPr/>
        </p:nvSpPr>
        <p:spPr>
          <a:xfrm rot="2422038">
            <a:off x="2247633" y="2653234"/>
            <a:ext cx="22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Studieninformationen</a:t>
            </a:r>
            <a:endParaRPr lang="x-none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8E84134-922E-405E-909C-4C6F81F484CB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121540" y="2079018"/>
            <a:ext cx="2369620" cy="19218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B9B0B0-C1FA-47F2-B3B4-DF37F521DADF}"/>
              </a:ext>
            </a:extLst>
          </p:cNvPr>
          <p:cNvGrpSpPr/>
          <p:nvPr/>
        </p:nvGrpSpPr>
        <p:grpSpPr>
          <a:xfrm>
            <a:off x="2097721" y="4608144"/>
            <a:ext cx="2315354" cy="369332"/>
            <a:chOff x="2097721" y="4608144"/>
            <a:chExt cx="2315354" cy="369332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F5341B8-B826-46D6-BA13-57311B796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7721" y="4630051"/>
              <a:ext cx="2315354" cy="1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99DF94-B16B-4E97-A5D1-06F9EB0A874A}"/>
                </a:ext>
              </a:extLst>
            </p:cNvPr>
            <p:cNvSpPr txBox="1"/>
            <p:nvPr/>
          </p:nvSpPr>
          <p:spPr>
            <a:xfrm>
              <a:off x="2630972" y="4608144"/>
              <a:ext cx="1187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Ergebnisse</a:t>
              </a:r>
              <a:endParaRPr lang="x-none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937EEE5-BA10-40E9-A898-0456C89E8C28}"/>
              </a:ext>
            </a:extLst>
          </p:cNvPr>
          <p:cNvSpPr txBox="1"/>
          <p:nvPr/>
        </p:nvSpPr>
        <p:spPr>
          <a:xfrm>
            <a:off x="7248863" y="354163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Studienarzt</a:t>
            </a:r>
            <a:endParaRPr lang="x-none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FB13D0D-BFD4-4CC8-8EF8-7BD6DDAE1802}"/>
              </a:ext>
            </a:extLst>
          </p:cNvPr>
          <p:cNvSpPr/>
          <p:nvPr/>
        </p:nvSpPr>
        <p:spPr>
          <a:xfrm>
            <a:off x="415637" y="1256145"/>
            <a:ext cx="1979744" cy="198818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987130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Studienregister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IST-Situation: </a:t>
            </a:r>
            <a:r>
              <a:rPr lang="de-DE" dirty="0" err="1"/>
              <a:t>klinikumsweites</a:t>
            </a:r>
            <a:r>
              <a:rPr lang="de-DE" dirty="0"/>
              <a:t> Register existiert an keinem der 10 MIRACUM Standorte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Teilregister einzelner Fachbereiche</a:t>
            </a:r>
          </a:p>
          <a:p>
            <a:pPr lvl="1">
              <a:lnSpc>
                <a:spcPct val="150000"/>
              </a:lnSpc>
            </a:pPr>
            <a:r>
              <a:rPr lang="de-DE" dirty="0"/>
              <a:t>Planungen im Rahmen anderer Projekte</a:t>
            </a:r>
          </a:p>
        </p:txBody>
      </p:sp>
    </p:spTree>
    <p:extLst>
      <p:ext uri="{BB962C8B-B14F-4D97-AF65-F5344CB8AC3E}">
        <p14:creationId xmlns:p14="http://schemas.microsoft.com/office/powerpoint/2010/main" val="2555786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Studienregister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dirty="0"/>
              <a:t>Ergebnisse MIRACUM Jahr 1:</a:t>
            </a:r>
          </a:p>
          <a:p>
            <a:pPr lvl="1">
              <a:lnSpc>
                <a:spcPct val="100000"/>
              </a:lnSpc>
            </a:pPr>
            <a:r>
              <a:rPr lang="de-DE" dirty="0"/>
              <a:t>Eigenentwicklung „</a:t>
            </a:r>
            <a:r>
              <a:rPr lang="de-DE" b="1" dirty="0"/>
              <a:t>SODA</a:t>
            </a:r>
            <a:r>
              <a:rPr lang="de-DE" dirty="0"/>
              <a:t>“ aus Freiburg wird gemeinsam abgestimmt weiterentwickelt (Nutzung durch 5 der Standorte)</a:t>
            </a:r>
          </a:p>
          <a:p>
            <a:pPr lvl="1">
              <a:lnSpc>
                <a:spcPct val="100000"/>
              </a:lnSpc>
            </a:pPr>
            <a:r>
              <a:rPr lang="de-DE" b="1" dirty="0" err="1"/>
              <a:t>secuTrial</a:t>
            </a:r>
            <a:r>
              <a:rPr lang="de-DE" dirty="0"/>
              <a:t>-basierte Lösung (Erlangen und Frankfurt)</a:t>
            </a:r>
          </a:p>
          <a:p>
            <a:pPr lvl="1">
              <a:lnSpc>
                <a:spcPct val="100000"/>
              </a:lnSpc>
            </a:pPr>
            <a:r>
              <a:rPr lang="de-DE" b="1" dirty="0" err="1"/>
              <a:t>CentraXX</a:t>
            </a:r>
            <a:r>
              <a:rPr lang="de-DE" dirty="0"/>
              <a:t> (Greifswald und Mannheim)</a:t>
            </a:r>
          </a:p>
          <a:p>
            <a:pPr lvl="1">
              <a:lnSpc>
                <a:spcPct val="100000"/>
              </a:lnSpc>
            </a:pPr>
            <a:r>
              <a:rPr lang="de-DE" dirty="0"/>
              <a:t>Lokale Entwicklung des IZKS in Mainz</a:t>
            </a:r>
          </a:p>
          <a:p>
            <a:pPr>
              <a:lnSpc>
                <a:spcPct val="100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47527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MIRACUM-</a:t>
            </a:r>
            <a:r>
              <a:rPr lang="en-US" dirty="0" err="1"/>
              <a:t>weites</a:t>
            </a:r>
            <a:r>
              <a:rPr lang="en-US" dirty="0"/>
              <a:t> </a:t>
            </a:r>
            <a:r>
              <a:rPr lang="en-US" dirty="0" err="1"/>
              <a:t>Studienregister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Standort-übergreifende Rekrutierungsvorschläge</a:t>
            </a:r>
          </a:p>
          <a:p>
            <a:pPr>
              <a:lnSpc>
                <a:spcPct val="100000"/>
              </a:lnSpc>
            </a:pPr>
            <a:r>
              <a:rPr lang="de-DE" dirty="0"/>
              <a:t>Import der Studien aus den lokalen Registern</a:t>
            </a:r>
          </a:p>
          <a:p>
            <a:pPr>
              <a:lnSpc>
                <a:spcPct val="100000"/>
              </a:lnSpc>
            </a:pPr>
            <a:r>
              <a:rPr lang="de-DE" dirty="0"/>
              <a:t>Erzeugen einer recherchierbaren Internet-Präsentation aller „MIRACUM Studien“</a:t>
            </a:r>
          </a:p>
          <a:p>
            <a:pPr>
              <a:lnSpc>
                <a:spcPct val="100000"/>
              </a:lnSpc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1247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de-DE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1E6658F-2FA6-4BAA-B701-FC14F6C637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960973"/>
              </p:ext>
            </p:extLst>
          </p:nvPr>
        </p:nvGraphicFramePr>
        <p:xfrm>
          <a:off x="215695" y="1445342"/>
          <a:ext cx="8299655" cy="4731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2989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Architektur IT-Lösung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C2B11A0-581C-40F9-8980-3AC26788D3B1}"/>
              </a:ext>
            </a:extLst>
          </p:cNvPr>
          <p:cNvSpPr/>
          <p:nvPr/>
        </p:nvSpPr>
        <p:spPr>
          <a:xfrm>
            <a:off x="215695" y="5859222"/>
            <a:ext cx="8712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 err="1"/>
              <a:t>Trinczek</a:t>
            </a:r>
            <a:r>
              <a:rPr lang="de-DE" sz="1000" i="1" dirty="0"/>
              <a:t> B, Köpcke F, </a:t>
            </a:r>
            <a:r>
              <a:rPr lang="de-DE" sz="1000" i="1" dirty="0" err="1"/>
              <a:t>Leusch</a:t>
            </a:r>
            <a:r>
              <a:rPr lang="de-DE" sz="1000" i="1" dirty="0"/>
              <a:t> T, Majeed RW, Schreiweis B, Wenk J, Bergh B, Ohmann C, Röhrig R, Prokosch HU, Dugas M. Design </a:t>
            </a:r>
            <a:r>
              <a:rPr lang="de-DE" sz="1000" i="1" dirty="0" err="1"/>
              <a:t>and</a:t>
            </a:r>
            <a:r>
              <a:rPr lang="de-DE" sz="1000" i="1" dirty="0"/>
              <a:t> </a:t>
            </a:r>
            <a:r>
              <a:rPr lang="de-DE" sz="1000" i="1" dirty="0" err="1"/>
              <a:t>multicentric</a:t>
            </a:r>
            <a:r>
              <a:rPr lang="de-DE" sz="1000" i="1" dirty="0"/>
              <a:t> Implementation </a:t>
            </a:r>
            <a:r>
              <a:rPr lang="de-DE" sz="1000" i="1" dirty="0" err="1"/>
              <a:t>of</a:t>
            </a:r>
            <a:r>
              <a:rPr lang="de-DE" sz="1000" i="1" dirty="0"/>
              <a:t> a </a:t>
            </a:r>
            <a:r>
              <a:rPr lang="de-DE" sz="1000" i="1" dirty="0" err="1"/>
              <a:t>generic</a:t>
            </a:r>
            <a:r>
              <a:rPr lang="de-DE" sz="1000" i="1" dirty="0"/>
              <a:t> Software </a:t>
            </a:r>
            <a:r>
              <a:rPr lang="de-DE" sz="1000" i="1" dirty="0" err="1"/>
              <a:t>Architecture</a:t>
            </a:r>
            <a:r>
              <a:rPr lang="de-DE" sz="1000" i="1" dirty="0"/>
              <a:t> </a:t>
            </a:r>
            <a:r>
              <a:rPr lang="de-DE" sz="1000" i="1" dirty="0" err="1"/>
              <a:t>for</a:t>
            </a:r>
            <a:r>
              <a:rPr lang="de-DE" sz="1000" i="1" dirty="0"/>
              <a:t> Patient </a:t>
            </a:r>
            <a:r>
              <a:rPr lang="de-DE" sz="1000" i="1" dirty="0" err="1"/>
              <a:t>Recruitment</a:t>
            </a:r>
            <a:r>
              <a:rPr lang="de-DE" sz="1000" i="1" dirty="0"/>
              <a:t> Systems </a:t>
            </a:r>
            <a:r>
              <a:rPr lang="de-DE" sz="1000" i="1" dirty="0" err="1"/>
              <a:t>re-using</a:t>
            </a:r>
            <a:r>
              <a:rPr lang="de-DE" sz="1000" i="1" dirty="0"/>
              <a:t> </a:t>
            </a:r>
            <a:r>
              <a:rPr lang="de-DE" sz="1000" i="1" dirty="0" err="1"/>
              <a:t>existing</a:t>
            </a:r>
            <a:r>
              <a:rPr lang="de-DE" sz="1000" i="1" dirty="0"/>
              <a:t> HIS </a:t>
            </a:r>
            <a:r>
              <a:rPr lang="de-DE" sz="1000" i="1" dirty="0" err="1"/>
              <a:t>tools</a:t>
            </a:r>
            <a:r>
              <a:rPr lang="de-DE" sz="1000" i="1" dirty="0"/>
              <a:t> </a:t>
            </a:r>
            <a:r>
              <a:rPr lang="de-DE" sz="1000" i="1" dirty="0" err="1"/>
              <a:t>and</a:t>
            </a:r>
            <a:r>
              <a:rPr lang="de-DE" sz="1000" i="1" dirty="0"/>
              <a:t> Routine Patient Data. Applied </a:t>
            </a:r>
            <a:r>
              <a:rPr lang="de-DE" sz="1000" i="1" dirty="0" err="1"/>
              <a:t>clinical</a:t>
            </a:r>
            <a:r>
              <a:rPr lang="de-DE" sz="1000" i="1" dirty="0"/>
              <a:t> </a:t>
            </a:r>
            <a:r>
              <a:rPr lang="de-DE" sz="1000" i="1" dirty="0" err="1"/>
              <a:t>informatics</a:t>
            </a:r>
            <a:r>
              <a:rPr lang="de-DE" sz="1000" i="1" dirty="0"/>
              <a:t>. 2014;5(1):264.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D98CC3-C03C-48AB-A60A-0EEC45724841}"/>
              </a:ext>
            </a:extLst>
          </p:cNvPr>
          <p:cNvGrpSpPr/>
          <p:nvPr/>
        </p:nvGrpSpPr>
        <p:grpSpPr>
          <a:xfrm>
            <a:off x="650500" y="1414416"/>
            <a:ext cx="1612877" cy="1599122"/>
            <a:chOff x="559202" y="1627738"/>
            <a:chExt cx="1612877" cy="1599122"/>
          </a:xfrm>
        </p:grpSpPr>
        <p:pic>
          <p:nvPicPr>
            <p:cNvPr id="6" name="Graphic 5" descr="List">
              <a:extLst>
                <a:ext uri="{FF2B5EF4-FFF2-40B4-BE49-F238E27FC236}">
                  <a16:creationId xmlns:a16="http://schemas.microsoft.com/office/drawing/2014/main" id="{030188A9-244F-42DC-A805-EB4CC9DC7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01039" y="1627738"/>
              <a:ext cx="1329203" cy="132920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CCF0E9-0245-46CF-B057-F134BC910E52}"/>
                </a:ext>
              </a:extLst>
            </p:cNvPr>
            <p:cNvSpPr txBox="1"/>
            <p:nvPr/>
          </p:nvSpPr>
          <p:spPr>
            <a:xfrm>
              <a:off x="559202" y="2857528"/>
              <a:ext cx="1612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Studienregister</a:t>
              </a:r>
              <a:endParaRPr lang="x-none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363F28-145F-47D2-9D87-C9423EAFA16D}"/>
              </a:ext>
            </a:extLst>
          </p:cNvPr>
          <p:cNvGrpSpPr/>
          <p:nvPr/>
        </p:nvGrpSpPr>
        <p:grpSpPr>
          <a:xfrm>
            <a:off x="589884" y="3797810"/>
            <a:ext cx="1625510" cy="1603573"/>
            <a:chOff x="469943" y="3472493"/>
            <a:chExt cx="1625510" cy="1603573"/>
          </a:xfrm>
        </p:grpSpPr>
        <p:pic>
          <p:nvPicPr>
            <p:cNvPr id="9" name="Graphic 8" descr="Database">
              <a:extLst>
                <a:ext uri="{FF2B5EF4-FFF2-40B4-BE49-F238E27FC236}">
                  <a16:creationId xmlns:a16="http://schemas.microsoft.com/office/drawing/2014/main" id="{D1C3E076-5A6A-4711-87E5-ECA9342A9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18097" y="3472493"/>
              <a:ext cx="1329203" cy="13292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E1C5311-3D33-4E29-9302-4495A24EC3CE}"/>
                </a:ext>
              </a:extLst>
            </p:cNvPr>
            <p:cNvSpPr txBox="1"/>
            <p:nvPr/>
          </p:nvSpPr>
          <p:spPr>
            <a:xfrm>
              <a:off x="469943" y="4706734"/>
              <a:ext cx="1625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Patientendaten</a:t>
              </a:r>
              <a:endParaRPr lang="x-none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ED267A-C5E3-4A18-BD57-5A2458D00942}"/>
              </a:ext>
            </a:extLst>
          </p:cNvPr>
          <p:cNvGrpSpPr/>
          <p:nvPr/>
        </p:nvGrpSpPr>
        <p:grpSpPr>
          <a:xfrm>
            <a:off x="4248516" y="1397904"/>
            <a:ext cx="1600053" cy="1572698"/>
            <a:chOff x="3314772" y="1823083"/>
            <a:chExt cx="1600053" cy="1572698"/>
          </a:xfrm>
        </p:grpSpPr>
        <p:pic>
          <p:nvPicPr>
            <p:cNvPr id="12" name="Graphic 11" descr="Clipboard">
              <a:extLst>
                <a:ext uri="{FF2B5EF4-FFF2-40B4-BE49-F238E27FC236}">
                  <a16:creationId xmlns:a16="http://schemas.microsoft.com/office/drawing/2014/main" id="{E50AFB88-B4C0-4104-AEAF-19556A3DE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450198" y="1823083"/>
              <a:ext cx="1329203" cy="132920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A879E0-BFD6-437F-8021-A6A82D1E2CB3}"/>
                </a:ext>
              </a:extLst>
            </p:cNvPr>
            <p:cNvSpPr txBox="1"/>
            <p:nvPr/>
          </p:nvSpPr>
          <p:spPr>
            <a:xfrm>
              <a:off x="3314772" y="3026449"/>
              <a:ext cx="1600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Screening-Liste</a:t>
              </a:r>
              <a:endParaRPr lang="x-none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A406AD-42FA-4010-8433-5973A450D492}"/>
              </a:ext>
            </a:extLst>
          </p:cNvPr>
          <p:cNvGrpSpPr/>
          <p:nvPr/>
        </p:nvGrpSpPr>
        <p:grpSpPr>
          <a:xfrm>
            <a:off x="4245823" y="3797810"/>
            <a:ext cx="1602746" cy="1645773"/>
            <a:chOff x="2872565" y="3725316"/>
            <a:chExt cx="1602746" cy="1645773"/>
          </a:xfrm>
        </p:grpSpPr>
        <p:pic>
          <p:nvPicPr>
            <p:cNvPr id="15" name="Graphic 14" descr="Magnifying glass">
              <a:extLst>
                <a:ext uri="{FF2B5EF4-FFF2-40B4-BE49-F238E27FC236}">
                  <a16:creationId xmlns:a16="http://schemas.microsoft.com/office/drawing/2014/main" id="{A20C2A0F-B17E-4744-B509-75F75666C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009337" y="3725316"/>
              <a:ext cx="1329202" cy="132920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806F2E-8E4C-42D5-A576-CD757FEE6316}"/>
                </a:ext>
              </a:extLst>
            </p:cNvPr>
            <p:cNvSpPr txBox="1"/>
            <p:nvPr/>
          </p:nvSpPr>
          <p:spPr>
            <a:xfrm>
              <a:off x="2872565" y="5001757"/>
              <a:ext cx="1602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Abfrage-Modul</a:t>
              </a:r>
              <a:endParaRPr lang="x-none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635B45-5598-4BE4-A7B7-0B898BEF8571}"/>
              </a:ext>
            </a:extLst>
          </p:cNvPr>
          <p:cNvCxnSpPr>
            <a:cxnSpLocks/>
            <a:stCxn id="15" idx="0"/>
            <a:endCxn id="13" idx="2"/>
          </p:cNvCxnSpPr>
          <p:nvPr/>
        </p:nvCxnSpPr>
        <p:spPr>
          <a:xfrm flipV="1">
            <a:off x="5047196" y="2970602"/>
            <a:ext cx="1347" cy="8272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838AE3C-C02F-48F2-9CA7-5D5AC54028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707" y="2320305"/>
            <a:ext cx="1300593" cy="1300593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EA37C1D-96CC-40F1-A19E-51BEC0281A2C}"/>
              </a:ext>
            </a:extLst>
          </p:cNvPr>
          <p:cNvCxnSpPr>
            <a:cxnSpLocks/>
            <a:stCxn id="15" idx="3"/>
            <a:endCxn id="31" idx="2"/>
          </p:cNvCxnSpPr>
          <p:nvPr/>
        </p:nvCxnSpPr>
        <p:spPr>
          <a:xfrm flipV="1">
            <a:off x="5711797" y="3910964"/>
            <a:ext cx="2167207" cy="551447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23E60AEB-CCC1-4835-B8F0-37E59F9542CD}"/>
              </a:ext>
            </a:extLst>
          </p:cNvPr>
          <p:cNvCxnSpPr>
            <a:cxnSpLocks/>
            <a:stCxn id="18" idx="0"/>
            <a:endCxn id="12" idx="3"/>
          </p:cNvCxnSpPr>
          <p:nvPr/>
        </p:nvCxnSpPr>
        <p:spPr>
          <a:xfrm rot="16200000" flipV="1">
            <a:off x="6667176" y="1108476"/>
            <a:ext cx="257799" cy="2165859"/>
          </a:xfrm>
          <a:prstGeom prst="bentConnector2">
            <a:avLst/>
          </a:prstGeom>
          <a:ln w="3810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B1C538-4A96-4480-9934-7E57F2ADF967}"/>
              </a:ext>
            </a:extLst>
          </p:cNvPr>
          <p:cNvSpPr txBox="1"/>
          <p:nvPr/>
        </p:nvSpPr>
        <p:spPr>
          <a:xfrm>
            <a:off x="5898200" y="4464400"/>
            <a:ext cx="1819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Benachrichtigung</a:t>
            </a:r>
            <a:endParaRPr lang="x-non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FE3905-2CE1-4AC5-8159-0BE7B1D90D01}"/>
              </a:ext>
            </a:extLst>
          </p:cNvPr>
          <p:cNvSpPr txBox="1"/>
          <p:nvPr/>
        </p:nvSpPr>
        <p:spPr>
          <a:xfrm>
            <a:off x="5045849" y="3244334"/>
            <a:ext cx="195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Studienkandidaten</a:t>
            </a:r>
            <a:endParaRPr lang="x-none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88317E-9C2D-4D27-A226-2712D7B23919}"/>
              </a:ext>
            </a:extLst>
          </p:cNvPr>
          <p:cNvGrpSpPr/>
          <p:nvPr/>
        </p:nvGrpSpPr>
        <p:grpSpPr>
          <a:xfrm>
            <a:off x="2067241" y="3954852"/>
            <a:ext cx="2315354" cy="369332"/>
            <a:chOff x="2067241" y="3954852"/>
            <a:chExt cx="2315354" cy="369332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F7B6AD4-83CA-4302-B9C8-C5BD3D1030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7241" y="4294771"/>
              <a:ext cx="2315354" cy="1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223962-896B-44B8-81CD-D73652853BD9}"/>
                </a:ext>
              </a:extLst>
            </p:cNvPr>
            <p:cNvSpPr txBox="1"/>
            <p:nvPr/>
          </p:nvSpPr>
          <p:spPr>
            <a:xfrm>
              <a:off x="2766587" y="3954852"/>
              <a:ext cx="916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</a:t>
              </a:r>
              <a:endParaRPr lang="x-none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B43F6AB-5145-4C32-9457-821D777605E2}"/>
              </a:ext>
            </a:extLst>
          </p:cNvPr>
          <p:cNvSpPr txBox="1"/>
          <p:nvPr/>
        </p:nvSpPr>
        <p:spPr>
          <a:xfrm rot="2422038">
            <a:off x="2247633" y="2653234"/>
            <a:ext cx="22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Studieninformationen</a:t>
            </a:r>
            <a:endParaRPr lang="x-none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8E84134-922E-405E-909C-4C6F81F484CB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121540" y="2079018"/>
            <a:ext cx="2369620" cy="19218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B9B0B0-C1FA-47F2-B3B4-DF37F521DADF}"/>
              </a:ext>
            </a:extLst>
          </p:cNvPr>
          <p:cNvGrpSpPr/>
          <p:nvPr/>
        </p:nvGrpSpPr>
        <p:grpSpPr>
          <a:xfrm>
            <a:off x="2097721" y="4608144"/>
            <a:ext cx="2315354" cy="369332"/>
            <a:chOff x="2097721" y="4608144"/>
            <a:chExt cx="2315354" cy="369332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F5341B8-B826-46D6-BA13-57311B796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7721" y="4630051"/>
              <a:ext cx="2315354" cy="1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99DF94-B16B-4E97-A5D1-06F9EB0A874A}"/>
                </a:ext>
              </a:extLst>
            </p:cNvPr>
            <p:cNvSpPr txBox="1"/>
            <p:nvPr/>
          </p:nvSpPr>
          <p:spPr>
            <a:xfrm>
              <a:off x="2630972" y="4608144"/>
              <a:ext cx="1187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Ergebnisse</a:t>
              </a:r>
              <a:endParaRPr lang="x-none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937EEE5-BA10-40E9-A898-0456C89E8C28}"/>
              </a:ext>
            </a:extLst>
          </p:cNvPr>
          <p:cNvSpPr txBox="1"/>
          <p:nvPr/>
        </p:nvSpPr>
        <p:spPr>
          <a:xfrm>
            <a:off x="7248863" y="354163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Studienarzt</a:t>
            </a:r>
            <a:endParaRPr lang="x-none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FB13D0D-BFD4-4CC8-8EF8-7BD6DDAE1802}"/>
              </a:ext>
            </a:extLst>
          </p:cNvPr>
          <p:cNvSpPr/>
          <p:nvPr/>
        </p:nvSpPr>
        <p:spPr>
          <a:xfrm>
            <a:off x="415636" y="3797809"/>
            <a:ext cx="5482563" cy="160357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716998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Kerndatensatz Patientenrekrutierung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695" y="1445342"/>
            <a:ext cx="8411069" cy="4731621"/>
          </a:xfrm>
        </p:spPr>
        <p:txBody>
          <a:bodyPr/>
          <a:lstStyle/>
          <a:p>
            <a:pPr marL="0" indent="0">
              <a:buNone/>
            </a:pPr>
            <a:r>
              <a:rPr lang="de-DE" i="1" dirty="0"/>
              <a:t>Welche Datenelemente sind für die Rekrutierung von Patienten am relevantesten?</a:t>
            </a:r>
          </a:p>
          <a:p>
            <a:pPr marL="0" indent="0">
              <a:buNone/>
            </a:pPr>
            <a:endParaRPr lang="de-DE" i="1" dirty="0"/>
          </a:p>
          <a:p>
            <a:r>
              <a:rPr lang="de-DE" dirty="0"/>
              <a:t>Beispielhafte Einschluss-Kriterien:</a:t>
            </a:r>
          </a:p>
          <a:p>
            <a:pPr lvl="1"/>
            <a:r>
              <a:rPr lang="de-DE" dirty="0"/>
              <a:t>Age ≥18 </a:t>
            </a:r>
            <a:r>
              <a:rPr lang="de-DE" dirty="0" err="1"/>
              <a:t>years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ECOG Performance </a:t>
            </a:r>
            <a:r>
              <a:rPr lang="de-DE" dirty="0" err="1"/>
              <a:t>status</a:t>
            </a:r>
            <a:r>
              <a:rPr lang="de-DE" dirty="0"/>
              <a:t> 0-2</a:t>
            </a:r>
          </a:p>
          <a:p>
            <a:pPr lvl="1"/>
            <a:r>
              <a:rPr lang="de-DE" dirty="0" err="1"/>
              <a:t>adenocarcinoma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esophagus</a:t>
            </a:r>
            <a:endParaRPr lang="de-DE" dirty="0"/>
          </a:p>
          <a:p>
            <a:pPr lvl="1"/>
            <a:r>
              <a:rPr lang="en-US" dirty="0"/>
              <a:t>Adequate bone marrow function </a:t>
            </a:r>
            <a:br>
              <a:rPr lang="en-US" dirty="0"/>
            </a:br>
            <a:r>
              <a:rPr lang="en-US" dirty="0"/>
              <a:t>(WBC&gt;3x10^9/l; </a:t>
            </a:r>
            <a:br>
              <a:rPr lang="en-US" dirty="0"/>
            </a:br>
            <a:r>
              <a:rPr lang="en-US" dirty="0"/>
              <a:t> Hb&gt;9g/dl; </a:t>
            </a:r>
            <a:br>
              <a:rPr lang="en-US" dirty="0"/>
            </a:br>
            <a:r>
              <a:rPr lang="en-US" dirty="0"/>
              <a:t>platelets &gt;100x10^9/l)</a:t>
            </a:r>
            <a:endParaRPr lang="de-DE" dirty="0"/>
          </a:p>
          <a:p>
            <a:pPr marL="0" indent="0">
              <a:buNone/>
            </a:pPr>
            <a:endParaRPr lang="de-DE" i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3596FD6-3D03-4D9E-A670-6A05411E7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064789"/>
              </p:ext>
            </p:extLst>
          </p:nvPr>
        </p:nvGraphicFramePr>
        <p:xfrm>
          <a:off x="5738499" y="2944469"/>
          <a:ext cx="3189806" cy="323249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594903">
                  <a:extLst>
                    <a:ext uri="{9D8B030D-6E8A-4147-A177-3AD203B41FA5}">
                      <a16:colId xmlns:a16="http://schemas.microsoft.com/office/drawing/2014/main" val="887806047"/>
                    </a:ext>
                  </a:extLst>
                </a:gridCol>
                <a:gridCol w="1594903">
                  <a:extLst>
                    <a:ext uri="{9D8B030D-6E8A-4147-A177-3AD203B41FA5}">
                      <a16:colId xmlns:a16="http://schemas.microsoft.com/office/drawing/2014/main" val="805604127"/>
                    </a:ext>
                  </a:extLst>
                </a:gridCol>
              </a:tblGrid>
              <a:tr h="3866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Gruppe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Element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551279"/>
                  </a:ext>
                </a:extLst>
              </a:tr>
              <a:tr h="3866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Demographics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Date of birth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217612"/>
                  </a:ext>
                </a:extLst>
              </a:tr>
              <a:tr h="49919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Scores &amp; Classifications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ECOG Score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794619"/>
                  </a:ext>
                </a:extLst>
              </a:tr>
              <a:tr h="3866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Diagnosis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Diagnosis Code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212735"/>
                  </a:ext>
                </a:extLst>
              </a:tr>
              <a:tr h="45296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Laboratory Findings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Leukocytes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32685"/>
                  </a:ext>
                </a:extLst>
              </a:tr>
              <a:tr h="45296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Laboratory Findings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Hemoglobin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9122406"/>
                  </a:ext>
                </a:extLst>
              </a:tr>
              <a:tr h="49919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Laboratory Findings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err="1"/>
                        <a:t>Platelets</a:t>
                      </a:r>
                      <a:endParaRPr lang="de-DE" sz="1400" dirty="0"/>
                    </a:p>
                    <a:p>
                      <a:pPr algn="ctr"/>
                      <a:endParaRPr lang="de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15793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2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Kerndatensatz Patientenrekrutierung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AF84DC4-1415-402C-91DA-04CA8E5F5594}"/>
              </a:ext>
            </a:extLst>
          </p:cNvPr>
          <p:cNvSpPr txBox="1"/>
          <p:nvPr/>
        </p:nvSpPr>
        <p:spPr>
          <a:xfrm>
            <a:off x="5519969" y="1565745"/>
            <a:ext cx="21194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</a:t>
            </a:r>
            <a:r>
              <a:rPr lang="en-US" dirty="0" err="1"/>
              <a:t>Klinische</a:t>
            </a:r>
            <a:r>
              <a:rPr lang="en-US" dirty="0"/>
              <a:t> </a:t>
            </a:r>
            <a:r>
              <a:rPr lang="en-US" dirty="0" err="1"/>
              <a:t>Studien</a:t>
            </a:r>
            <a:r>
              <a:rPr lang="en-US" dirty="0"/>
              <a:t> </a:t>
            </a:r>
          </a:p>
          <a:p>
            <a:r>
              <a:rPr lang="en-US" dirty="0" err="1"/>
              <a:t>aus</a:t>
            </a:r>
            <a:r>
              <a:rPr lang="en-US" dirty="0"/>
              <a:t> clinicaltrials.gov</a:t>
            </a:r>
          </a:p>
          <a:p>
            <a:r>
              <a:rPr lang="en-US" dirty="0"/>
              <a:t>(</a:t>
            </a:r>
            <a:r>
              <a:rPr lang="de-DE" dirty="0"/>
              <a:t>1.120 EA-Kriterien)</a:t>
            </a:r>
            <a:endParaRPr lang="en-D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9D33A6F-94C6-45A0-8330-88C454853DAD}"/>
              </a:ext>
            </a:extLst>
          </p:cNvPr>
          <p:cNvSpPr txBox="1"/>
          <p:nvPr/>
        </p:nvSpPr>
        <p:spPr>
          <a:xfrm>
            <a:off x="5496610" y="3611434"/>
            <a:ext cx="2718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Aufgeteilt</a:t>
            </a:r>
            <a:r>
              <a:rPr lang="en-US" dirty="0"/>
              <a:t> auf 10 </a:t>
            </a:r>
            <a:r>
              <a:rPr lang="en-US" dirty="0" err="1"/>
              <a:t>Standorte</a:t>
            </a:r>
            <a:endParaRPr lang="en-DE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27CCD7-FE00-47FD-84F7-A5B1E65C0E1C}"/>
              </a:ext>
            </a:extLst>
          </p:cNvPr>
          <p:cNvGrpSpPr/>
          <p:nvPr/>
        </p:nvGrpSpPr>
        <p:grpSpPr>
          <a:xfrm>
            <a:off x="2988991" y="1272309"/>
            <a:ext cx="3166018" cy="4691644"/>
            <a:chOff x="1787194" y="1272309"/>
            <a:chExt cx="3166018" cy="469164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FCE59F5-11AF-429E-989F-DCFF79DB73A6}"/>
                </a:ext>
              </a:extLst>
            </p:cNvPr>
            <p:cNvGrpSpPr/>
            <p:nvPr/>
          </p:nvGrpSpPr>
          <p:grpSpPr>
            <a:xfrm>
              <a:off x="2684405" y="1272309"/>
              <a:ext cx="1371600" cy="1371600"/>
              <a:chOff x="4114800" y="2971800"/>
              <a:chExt cx="1371600" cy="1371600"/>
            </a:xfrm>
          </p:grpSpPr>
          <p:pic>
            <p:nvPicPr>
              <p:cNvPr id="11" name="Graphic 10" descr="Paper">
                <a:extLst>
                  <a:ext uri="{FF2B5EF4-FFF2-40B4-BE49-F238E27FC236}">
                    <a16:creationId xmlns:a16="http://schemas.microsoft.com/office/drawing/2014/main" id="{6839693F-4B10-4478-B51F-157C8670F0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114800" y="297180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2" name="Graphic 11" descr="Paper">
                <a:extLst>
                  <a:ext uri="{FF2B5EF4-FFF2-40B4-BE49-F238E27FC236}">
                    <a16:creationId xmlns:a16="http://schemas.microsoft.com/office/drawing/2014/main" id="{81F0EFC4-A960-4221-A41F-38CAAFABCB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267200" y="312420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3" name="Graphic 12" descr="Paper">
                <a:extLst>
                  <a:ext uri="{FF2B5EF4-FFF2-40B4-BE49-F238E27FC236}">
                    <a16:creationId xmlns:a16="http://schemas.microsoft.com/office/drawing/2014/main" id="{C01CA8D7-C966-4FC5-BF6E-3FCA2A9D9F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419600" y="3276600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4" name="Graphic 13" descr="Paper">
                <a:extLst>
                  <a:ext uri="{FF2B5EF4-FFF2-40B4-BE49-F238E27FC236}">
                    <a16:creationId xmlns:a16="http://schemas.microsoft.com/office/drawing/2014/main" id="{9BCB2986-BD54-4F78-A716-2E5208F128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4572000" y="3429000"/>
                <a:ext cx="914400" cy="914400"/>
              </a:xfrm>
              <a:prstGeom prst="rect">
                <a:avLst/>
              </a:prstGeom>
            </p:spPr>
          </p:pic>
        </p:grpSp>
        <p:pic>
          <p:nvPicPr>
            <p:cNvPr id="19" name="Content Placeholder 4">
              <a:extLst>
                <a:ext uri="{FF2B5EF4-FFF2-40B4-BE49-F238E27FC236}">
                  <a16:creationId xmlns:a16="http://schemas.microsoft.com/office/drawing/2014/main" id="{1AFD315F-70A1-4223-B499-A486BBC8D8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271"/>
            <a:stretch/>
          </p:blipFill>
          <p:spPr>
            <a:xfrm>
              <a:off x="2768452" y="3062199"/>
              <a:ext cx="1203503" cy="1608023"/>
            </a:xfrm>
            <a:prstGeom prst="rect">
              <a:avLst/>
            </a:prstGeom>
          </p:spPr>
        </p:pic>
        <p:sp>
          <p:nvSpPr>
            <p:cNvPr id="22" name="Arrow: Down 21">
              <a:extLst>
                <a:ext uri="{FF2B5EF4-FFF2-40B4-BE49-F238E27FC236}">
                  <a16:creationId xmlns:a16="http://schemas.microsoft.com/office/drawing/2014/main" id="{50503ACD-4857-43ED-B84F-DB900D51C6D6}"/>
                </a:ext>
              </a:extLst>
            </p:cNvPr>
            <p:cNvSpPr/>
            <p:nvPr/>
          </p:nvSpPr>
          <p:spPr>
            <a:xfrm>
              <a:off x="3231659" y="2606069"/>
              <a:ext cx="277091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3" name="Arrow: Down 22">
              <a:extLst>
                <a:ext uri="{FF2B5EF4-FFF2-40B4-BE49-F238E27FC236}">
                  <a16:creationId xmlns:a16="http://schemas.microsoft.com/office/drawing/2014/main" id="{6AA0BF24-2DAE-4742-B354-8F65DA556828}"/>
                </a:ext>
              </a:extLst>
            </p:cNvPr>
            <p:cNvSpPr/>
            <p:nvPr/>
          </p:nvSpPr>
          <p:spPr>
            <a:xfrm>
              <a:off x="3231659" y="4707512"/>
              <a:ext cx="277091" cy="4572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BA58F91-8E91-4E91-83C0-A695FF959929}"/>
                </a:ext>
              </a:extLst>
            </p:cNvPr>
            <p:cNvSpPr/>
            <p:nvPr/>
          </p:nvSpPr>
          <p:spPr>
            <a:xfrm>
              <a:off x="1787194" y="5317622"/>
              <a:ext cx="316601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dirty="0"/>
                <a:t>1.625 Datenelemente extrahiert</a:t>
              </a:r>
            </a:p>
            <a:p>
              <a:r>
                <a:rPr lang="de-DE" dirty="0"/>
                <a:t>204 unterschiedliche Elemente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89726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Kerndatensatz Patientenrekrutierung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2DAF8D8-503E-4EF1-94F1-21686FD4EE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444" y="1496101"/>
            <a:ext cx="6195113" cy="464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1386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Datenqualitätsstudie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695" y="1445342"/>
            <a:ext cx="8411069" cy="4731621"/>
          </a:xfrm>
        </p:spPr>
        <p:txBody>
          <a:bodyPr/>
          <a:lstStyle/>
          <a:p>
            <a:pPr marL="0" indent="0">
              <a:buNone/>
            </a:pPr>
            <a:r>
              <a:rPr lang="de-DE" i="1" dirty="0"/>
              <a:t>In welcher Vollständigkeit werden diese Parameter heute bereits in der EKA erfasst?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de-DE" dirty="0"/>
              <a:t>Vorgehen (Durchführung an allen 10 Standorten):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de-DE" dirty="0"/>
              <a:t>Randomisierte Stichprobe von 44 Patienten die wegen einer Grunderkrankung (ICD-Einsteller: C, E, G, J)  in stationärer Behandlung waren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de-DE" dirty="0"/>
              <a:t>Manuelles Durchsuchen klinischer Informationssysteme nach Vorhandensein der ausgewählten Datenelemente (28 Elemente aus den 204) </a:t>
            </a:r>
          </a:p>
          <a:p>
            <a:pPr marL="914400" lvl="1" indent="-457200">
              <a:lnSpc>
                <a:spcPct val="100000"/>
              </a:lnSpc>
              <a:buFont typeface="+mj-lt"/>
              <a:buAutoNum type="arabicPeriod"/>
            </a:pPr>
            <a:r>
              <a:rPr lang="de-DE" dirty="0"/>
              <a:t>Dokumentation, in welchem System und in welcher Form ein relevanter Parameter angetroffen wurde.</a:t>
            </a:r>
          </a:p>
          <a:p>
            <a:pPr marL="0" indent="0">
              <a:buNone/>
            </a:pP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362969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Datenqualitätsstudie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5695" y="1445342"/>
            <a:ext cx="8411069" cy="473162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de-DE" dirty="0"/>
              <a:t>Was kann getan werden um die Qualität zu verbessern?</a:t>
            </a:r>
          </a:p>
          <a:p>
            <a:pPr>
              <a:lnSpc>
                <a:spcPct val="100000"/>
              </a:lnSpc>
            </a:pPr>
            <a:r>
              <a:rPr lang="de-DE" dirty="0"/>
              <a:t>Studie wird wiederholt in 18-24 Monaten</a:t>
            </a:r>
          </a:p>
          <a:p>
            <a:pPr>
              <a:lnSpc>
                <a:spcPct val="100000"/>
              </a:lnSpc>
            </a:pPr>
            <a:r>
              <a:rPr lang="de-DE" dirty="0"/>
              <a:t>Wie hat sich die Dokumentations- bzw. Datenqualität verändert?</a:t>
            </a:r>
          </a:p>
          <a:p>
            <a:pPr marL="0" indent="0">
              <a:buNone/>
            </a:pP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16982525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Architektur IT-Lösung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2C2B11A0-581C-40F9-8980-3AC26788D3B1}"/>
              </a:ext>
            </a:extLst>
          </p:cNvPr>
          <p:cNvSpPr/>
          <p:nvPr/>
        </p:nvSpPr>
        <p:spPr>
          <a:xfrm>
            <a:off x="215695" y="5859222"/>
            <a:ext cx="87126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i="1" dirty="0" err="1"/>
              <a:t>Trinczek</a:t>
            </a:r>
            <a:r>
              <a:rPr lang="de-DE" sz="1000" i="1" dirty="0"/>
              <a:t> B, Köpcke F, </a:t>
            </a:r>
            <a:r>
              <a:rPr lang="de-DE" sz="1000" i="1" dirty="0" err="1"/>
              <a:t>Leusch</a:t>
            </a:r>
            <a:r>
              <a:rPr lang="de-DE" sz="1000" i="1" dirty="0"/>
              <a:t> T, Majeed RW, Schreiweis B, Wenk J, Bergh B, Ohmann C, Röhrig R, Prokosch HU, Dugas M. Design </a:t>
            </a:r>
            <a:r>
              <a:rPr lang="de-DE" sz="1000" i="1" dirty="0" err="1"/>
              <a:t>and</a:t>
            </a:r>
            <a:r>
              <a:rPr lang="de-DE" sz="1000" i="1" dirty="0"/>
              <a:t> </a:t>
            </a:r>
            <a:r>
              <a:rPr lang="de-DE" sz="1000" i="1" dirty="0" err="1"/>
              <a:t>multicentric</a:t>
            </a:r>
            <a:r>
              <a:rPr lang="de-DE" sz="1000" i="1" dirty="0"/>
              <a:t> Implementation </a:t>
            </a:r>
            <a:r>
              <a:rPr lang="de-DE" sz="1000" i="1" dirty="0" err="1"/>
              <a:t>of</a:t>
            </a:r>
            <a:r>
              <a:rPr lang="de-DE" sz="1000" i="1" dirty="0"/>
              <a:t> a </a:t>
            </a:r>
            <a:r>
              <a:rPr lang="de-DE" sz="1000" i="1" dirty="0" err="1"/>
              <a:t>generic</a:t>
            </a:r>
            <a:r>
              <a:rPr lang="de-DE" sz="1000" i="1" dirty="0"/>
              <a:t> Software </a:t>
            </a:r>
            <a:r>
              <a:rPr lang="de-DE" sz="1000" i="1" dirty="0" err="1"/>
              <a:t>Architecture</a:t>
            </a:r>
            <a:r>
              <a:rPr lang="de-DE" sz="1000" i="1" dirty="0"/>
              <a:t> </a:t>
            </a:r>
            <a:r>
              <a:rPr lang="de-DE" sz="1000" i="1" dirty="0" err="1"/>
              <a:t>for</a:t>
            </a:r>
            <a:r>
              <a:rPr lang="de-DE" sz="1000" i="1" dirty="0"/>
              <a:t> Patient </a:t>
            </a:r>
            <a:r>
              <a:rPr lang="de-DE" sz="1000" i="1" dirty="0" err="1"/>
              <a:t>Recruitment</a:t>
            </a:r>
            <a:r>
              <a:rPr lang="de-DE" sz="1000" i="1" dirty="0"/>
              <a:t> Systems </a:t>
            </a:r>
            <a:r>
              <a:rPr lang="de-DE" sz="1000" i="1" dirty="0" err="1"/>
              <a:t>re-using</a:t>
            </a:r>
            <a:r>
              <a:rPr lang="de-DE" sz="1000" i="1" dirty="0"/>
              <a:t> </a:t>
            </a:r>
            <a:r>
              <a:rPr lang="de-DE" sz="1000" i="1" dirty="0" err="1"/>
              <a:t>existing</a:t>
            </a:r>
            <a:r>
              <a:rPr lang="de-DE" sz="1000" i="1" dirty="0"/>
              <a:t> HIS </a:t>
            </a:r>
            <a:r>
              <a:rPr lang="de-DE" sz="1000" i="1" dirty="0" err="1"/>
              <a:t>tools</a:t>
            </a:r>
            <a:r>
              <a:rPr lang="de-DE" sz="1000" i="1" dirty="0"/>
              <a:t> </a:t>
            </a:r>
            <a:r>
              <a:rPr lang="de-DE" sz="1000" i="1" dirty="0" err="1"/>
              <a:t>and</a:t>
            </a:r>
            <a:r>
              <a:rPr lang="de-DE" sz="1000" i="1" dirty="0"/>
              <a:t> Routine Patient Data. Applied </a:t>
            </a:r>
            <a:r>
              <a:rPr lang="de-DE" sz="1000" i="1" dirty="0" err="1"/>
              <a:t>clinical</a:t>
            </a:r>
            <a:r>
              <a:rPr lang="de-DE" sz="1000" i="1" dirty="0"/>
              <a:t> </a:t>
            </a:r>
            <a:r>
              <a:rPr lang="de-DE" sz="1000" i="1" dirty="0" err="1"/>
              <a:t>informatics</a:t>
            </a:r>
            <a:r>
              <a:rPr lang="de-DE" sz="1000" i="1" dirty="0"/>
              <a:t>. 2014;5(1):264.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9D98CC3-C03C-48AB-A60A-0EEC45724841}"/>
              </a:ext>
            </a:extLst>
          </p:cNvPr>
          <p:cNvGrpSpPr/>
          <p:nvPr/>
        </p:nvGrpSpPr>
        <p:grpSpPr>
          <a:xfrm>
            <a:off x="650500" y="1414416"/>
            <a:ext cx="1612877" cy="1599122"/>
            <a:chOff x="559202" y="1627738"/>
            <a:chExt cx="1612877" cy="1599122"/>
          </a:xfrm>
        </p:grpSpPr>
        <p:pic>
          <p:nvPicPr>
            <p:cNvPr id="6" name="Graphic 5" descr="List">
              <a:extLst>
                <a:ext uri="{FF2B5EF4-FFF2-40B4-BE49-F238E27FC236}">
                  <a16:creationId xmlns:a16="http://schemas.microsoft.com/office/drawing/2014/main" id="{030188A9-244F-42DC-A805-EB4CC9DC7A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01039" y="1627738"/>
              <a:ext cx="1329203" cy="132920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ECCF0E9-0245-46CF-B057-F134BC910E52}"/>
                </a:ext>
              </a:extLst>
            </p:cNvPr>
            <p:cNvSpPr txBox="1"/>
            <p:nvPr/>
          </p:nvSpPr>
          <p:spPr>
            <a:xfrm>
              <a:off x="559202" y="2857528"/>
              <a:ext cx="16128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Studienregister</a:t>
              </a:r>
              <a:endParaRPr lang="x-none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F363F28-145F-47D2-9D87-C9423EAFA16D}"/>
              </a:ext>
            </a:extLst>
          </p:cNvPr>
          <p:cNvGrpSpPr/>
          <p:nvPr/>
        </p:nvGrpSpPr>
        <p:grpSpPr>
          <a:xfrm>
            <a:off x="589884" y="3797810"/>
            <a:ext cx="1625510" cy="1603573"/>
            <a:chOff x="469943" y="3472493"/>
            <a:chExt cx="1625510" cy="1603573"/>
          </a:xfrm>
        </p:grpSpPr>
        <p:pic>
          <p:nvPicPr>
            <p:cNvPr id="9" name="Graphic 8" descr="Database">
              <a:extLst>
                <a:ext uri="{FF2B5EF4-FFF2-40B4-BE49-F238E27FC236}">
                  <a16:creationId xmlns:a16="http://schemas.microsoft.com/office/drawing/2014/main" id="{D1C3E076-5A6A-4711-87E5-ECA9342A9F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18097" y="3472493"/>
              <a:ext cx="1329203" cy="132920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E1C5311-3D33-4E29-9302-4495A24EC3CE}"/>
                </a:ext>
              </a:extLst>
            </p:cNvPr>
            <p:cNvSpPr txBox="1"/>
            <p:nvPr/>
          </p:nvSpPr>
          <p:spPr>
            <a:xfrm>
              <a:off x="469943" y="4706734"/>
              <a:ext cx="16255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Patientendaten</a:t>
              </a:r>
              <a:endParaRPr lang="x-none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AED267A-C5E3-4A18-BD57-5A2458D00942}"/>
              </a:ext>
            </a:extLst>
          </p:cNvPr>
          <p:cNvGrpSpPr/>
          <p:nvPr/>
        </p:nvGrpSpPr>
        <p:grpSpPr>
          <a:xfrm>
            <a:off x="4248516" y="1397904"/>
            <a:ext cx="1600053" cy="1572698"/>
            <a:chOff x="3314772" y="1823083"/>
            <a:chExt cx="1600053" cy="1572698"/>
          </a:xfrm>
        </p:grpSpPr>
        <p:pic>
          <p:nvPicPr>
            <p:cNvPr id="12" name="Graphic 11" descr="Clipboard">
              <a:extLst>
                <a:ext uri="{FF2B5EF4-FFF2-40B4-BE49-F238E27FC236}">
                  <a16:creationId xmlns:a16="http://schemas.microsoft.com/office/drawing/2014/main" id="{E50AFB88-B4C0-4104-AEAF-19556A3DE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450198" y="1823083"/>
              <a:ext cx="1329203" cy="132920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1A879E0-BFD6-437F-8021-A6A82D1E2CB3}"/>
                </a:ext>
              </a:extLst>
            </p:cNvPr>
            <p:cNvSpPr txBox="1"/>
            <p:nvPr/>
          </p:nvSpPr>
          <p:spPr>
            <a:xfrm>
              <a:off x="3314772" y="3026449"/>
              <a:ext cx="16000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Screening-Liste</a:t>
              </a:r>
              <a:endParaRPr lang="x-none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A406AD-42FA-4010-8433-5973A450D492}"/>
              </a:ext>
            </a:extLst>
          </p:cNvPr>
          <p:cNvGrpSpPr/>
          <p:nvPr/>
        </p:nvGrpSpPr>
        <p:grpSpPr>
          <a:xfrm>
            <a:off x="4245823" y="3797810"/>
            <a:ext cx="1602746" cy="1645773"/>
            <a:chOff x="2872565" y="3725316"/>
            <a:chExt cx="1602746" cy="1645773"/>
          </a:xfrm>
        </p:grpSpPr>
        <p:pic>
          <p:nvPicPr>
            <p:cNvPr id="15" name="Graphic 14" descr="Magnifying glass">
              <a:extLst>
                <a:ext uri="{FF2B5EF4-FFF2-40B4-BE49-F238E27FC236}">
                  <a16:creationId xmlns:a16="http://schemas.microsoft.com/office/drawing/2014/main" id="{A20C2A0F-B17E-4744-B509-75F75666C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009337" y="3725316"/>
              <a:ext cx="1329202" cy="132920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B806F2E-8E4C-42D5-A576-CD757FEE6316}"/>
                </a:ext>
              </a:extLst>
            </p:cNvPr>
            <p:cNvSpPr txBox="1"/>
            <p:nvPr/>
          </p:nvSpPr>
          <p:spPr>
            <a:xfrm>
              <a:off x="2872565" y="5001757"/>
              <a:ext cx="1602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Abfrage-Modul</a:t>
              </a:r>
              <a:endParaRPr lang="x-none" dirty="0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635B45-5598-4BE4-A7B7-0B898BEF8571}"/>
              </a:ext>
            </a:extLst>
          </p:cNvPr>
          <p:cNvCxnSpPr>
            <a:cxnSpLocks/>
            <a:stCxn id="15" idx="0"/>
            <a:endCxn id="13" idx="2"/>
          </p:cNvCxnSpPr>
          <p:nvPr/>
        </p:nvCxnSpPr>
        <p:spPr>
          <a:xfrm flipV="1">
            <a:off x="5047196" y="2970602"/>
            <a:ext cx="1347" cy="8272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9838AE3C-C02F-48F2-9CA7-5D5AC540288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707" y="2320305"/>
            <a:ext cx="1300593" cy="1300593"/>
          </a:xfrm>
          <a:prstGeom prst="rect">
            <a:avLst/>
          </a:prstGeom>
        </p:spPr>
      </p:pic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EA37C1D-96CC-40F1-A19E-51BEC0281A2C}"/>
              </a:ext>
            </a:extLst>
          </p:cNvPr>
          <p:cNvCxnSpPr>
            <a:cxnSpLocks/>
            <a:stCxn id="15" idx="3"/>
            <a:endCxn id="31" idx="2"/>
          </p:cNvCxnSpPr>
          <p:nvPr/>
        </p:nvCxnSpPr>
        <p:spPr>
          <a:xfrm flipV="1">
            <a:off x="5711797" y="3910964"/>
            <a:ext cx="2167207" cy="551447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23E60AEB-CCC1-4835-B8F0-37E59F9542CD}"/>
              </a:ext>
            </a:extLst>
          </p:cNvPr>
          <p:cNvCxnSpPr>
            <a:cxnSpLocks/>
            <a:stCxn id="18" idx="0"/>
            <a:endCxn id="12" idx="3"/>
          </p:cNvCxnSpPr>
          <p:nvPr/>
        </p:nvCxnSpPr>
        <p:spPr>
          <a:xfrm rot="16200000" flipV="1">
            <a:off x="6667176" y="1108476"/>
            <a:ext cx="257799" cy="2165859"/>
          </a:xfrm>
          <a:prstGeom prst="bentConnector2">
            <a:avLst/>
          </a:prstGeom>
          <a:ln w="38100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B1C538-4A96-4480-9934-7E57F2ADF967}"/>
              </a:ext>
            </a:extLst>
          </p:cNvPr>
          <p:cNvSpPr txBox="1"/>
          <p:nvPr/>
        </p:nvSpPr>
        <p:spPr>
          <a:xfrm>
            <a:off x="5898200" y="4464400"/>
            <a:ext cx="1819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Benachrichtigung</a:t>
            </a:r>
            <a:endParaRPr lang="x-non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AFE3905-2CE1-4AC5-8159-0BE7B1D90D01}"/>
              </a:ext>
            </a:extLst>
          </p:cNvPr>
          <p:cNvSpPr txBox="1"/>
          <p:nvPr/>
        </p:nvSpPr>
        <p:spPr>
          <a:xfrm>
            <a:off x="5045849" y="3244334"/>
            <a:ext cx="1950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Studienkandidaten</a:t>
            </a:r>
            <a:endParaRPr lang="x-none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F88317E-9C2D-4D27-A226-2712D7B23919}"/>
              </a:ext>
            </a:extLst>
          </p:cNvPr>
          <p:cNvGrpSpPr/>
          <p:nvPr/>
        </p:nvGrpSpPr>
        <p:grpSpPr>
          <a:xfrm>
            <a:off x="2067241" y="3954852"/>
            <a:ext cx="2315354" cy="369332"/>
            <a:chOff x="2067241" y="3954852"/>
            <a:chExt cx="2315354" cy="369332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F7B6AD4-83CA-4302-B9C8-C5BD3D1030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67241" y="4294771"/>
              <a:ext cx="2315354" cy="1"/>
            </a:xfrm>
            <a:prstGeom prst="straightConnector1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D223962-896B-44B8-81CD-D73652853BD9}"/>
                </a:ext>
              </a:extLst>
            </p:cNvPr>
            <p:cNvSpPr txBox="1"/>
            <p:nvPr/>
          </p:nvSpPr>
          <p:spPr>
            <a:xfrm>
              <a:off x="2766587" y="3954852"/>
              <a:ext cx="916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Abfrage</a:t>
              </a:r>
              <a:endParaRPr lang="x-none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B43F6AB-5145-4C32-9457-821D777605E2}"/>
              </a:ext>
            </a:extLst>
          </p:cNvPr>
          <p:cNvSpPr txBox="1"/>
          <p:nvPr/>
        </p:nvSpPr>
        <p:spPr>
          <a:xfrm rot="2422038">
            <a:off x="2247633" y="2653234"/>
            <a:ext cx="2245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Studieninformationen</a:t>
            </a:r>
            <a:endParaRPr lang="x-none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8E84134-922E-405E-909C-4C6F81F484CB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2121540" y="2079018"/>
            <a:ext cx="2369620" cy="19218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5B9B0B0-C1FA-47F2-B3B4-DF37F521DADF}"/>
              </a:ext>
            </a:extLst>
          </p:cNvPr>
          <p:cNvGrpSpPr/>
          <p:nvPr/>
        </p:nvGrpSpPr>
        <p:grpSpPr>
          <a:xfrm>
            <a:off x="2097721" y="4608144"/>
            <a:ext cx="2315354" cy="369332"/>
            <a:chOff x="2097721" y="4608144"/>
            <a:chExt cx="2315354" cy="369332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1F5341B8-B826-46D6-BA13-57311B7962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7721" y="4630051"/>
              <a:ext cx="2315354" cy="1"/>
            </a:xfrm>
            <a:prstGeom prst="straightConnector1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99DF94-B16B-4E97-A5D1-06F9EB0A874A}"/>
                </a:ext>
              </a:extLst>
            </p:cNvPr>
            <p:cNvSpPr txBox="1"/>
            <p:nvPr/>
          </p:nvSpPr>
          <p:spPr>
            <a:xfrm>
              <a:off x="2630972" y="4608144"/>
              <a:ext cx="1187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Ergebnisse</a:t>
              </a:r>
              <a:endParaRPr lang="x-none" dirty="0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937EEE5-BA10-40E9-A898-0456C89E8C28}"/>
              </a:ext>
            </a:extLst>
          </p:cNvPr>
          <p:cNvSpPr txBox="1"/>
          <p:nvPr/>
        </p:nvSpPr>
        <p:spPr>
          <a:xfrm>
            <a:off x="7248863" y="354163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Studienarzt</a:t>
            </a:r>
            <a:endParaRPr lang="x-none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FB13D0D-BFD4-4CC8-8EF8-7BD6DDAE1802}"/>
              </a:ext>
            </a:extLst>
          </p:cNvPr>
          <p:cNvSpPr/>
          <p:nvPr/>
        </p:nvSpPr>
        <p:spPr>
          <a:xfrm>
            <a:off x="7069206" y="2330286"/>
            <a:ext cx="1719707" cy="160357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389561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Stakeholder-Analyse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F31281-2F0E-4770-8EFD-4AE4FF3F0F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86" y="1875859"/>
            <a:ext cx="7213308" cy="43876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3B92B1E-8603-40C3-97DF-750FCE07DFA3}"/>
              </a:ext>
            </a:extLst>
          </p:cNvPr>
          <p:cNvSpPr/>
          <p:nvPr/>
        </p:nvSpPr>
        <p:spPr>
          <a:xfrm>
            <a:off x="694944" y="1942953"/>
            <a:ext cx="7108850" cy="81381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175910-93F7-41D4-8124-9F51450BB418}"/>
              </a:ext>
            </a:extLst>
          </p:cNvPr>
          <p:cNvSpPr/>
          <p:nvPr/>
        </p:nvSpPr>
        <p:spPr>
          <a:xfrm>
            <a:off x="694944" y="4343325"/>
            <a:ext cx="7108850" cy="80002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69B400-F542-4AE2-A517-9ABFBB186BA8}"/>
              </a:ext>
            </a:extLst>
          </p:cNvPr>
          <p:cNvSpPr/>
          <p:nvPr/>
        </p:nvSpPr>
        <p:spPr>
          <a:xfrm>
            <a:off x="694944" y="3153161"/>
            <a:ext cx="7108850" cy="79377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46FB5B3D-E650-4408-B0F3-75F60B9EB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805" y="1326081"/>
            <a:ext cx="8004669" cy="430517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Likert-</a:t>
            </a:r>
            <a:r>
              <a:rPr lang="de-DE" dirty="0" err="1"/>
              <a:t>Scale</a:t>
            </a:r>
            <a:r>
              <a:rPr lang="de-DE" dirty="0"/>
              <a:t> Zustimmung zu den folgenden Aussagen</a:t>
            </a:r>
          </a:p>
        </p:txBody>
      </p:sp>
    </p:spTree>
    <p:extLst>
      <p:ext uri="{BB962C8B-B14F-4D97-AF65-F5344CB8AC3E}">
        <p14:creationId xmlns:p14="http://schemas.microsoft.com/office/powerpoint/2010/main" val="250484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306" y="5961056"/>
            <a:ext cx="1251162" cy="8425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Vielen Dank an das MIRACUM UC1 Team</a:t>
            </a:r>
          </a:p>
        </p:txBody>
      </p:sp>
      <p:pic>
        <p:nvPicPr>
          <p:cNvPr id="4" name="Picture 2" descr="F:\Anträge\MIRACUM\Dissemination\Logo MII\Logo_MII_cmy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03" y="6116470"/>
            <a:ext cx="1119703" cy="66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2"/>
          <a:stretch/>
        </p:blipFill>
        <p:spPr>
          <a:xfrm>
            <a:off x="1674058" y="5841172"/>
            <a:ext cx="1335383" cy="101682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548292" y="6553569"/>
            <a:ext cx="1297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FKZ 01ZZ1801A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b="40776"/>
          <a:stretch/>
        </p:blipFill>
        <p:spPr>
          <a:xfrm>
            <a:off x="75600" y="1387258"/>
            <a:ext cx="4505325" cy="43667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59245"/>
          <a:stretch/>
        </p:blipFill>
        <p:spPr>
          <a:xfrm>
            <a:off x="4629050" y="2068145"/>
            <a:ext cx="4505325" cy="300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883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1306" y="5961056"/>
            <a:ext cx="1251162" cy="8425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Picture 2" descr="F:\Anträge\MIRACUM\Dissemination\Logo MII\Logo_MII_cmy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03" y="6116470"/>
            <a:ext cx="1119703" cy="669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82"/>
          <a:stretch/>
        </p:blipFill>
        <p:spPr>
          <a:xfrm>
            <a:off x="1674058" y="5841172"/>
            <a:ext cx="1335383" cy="1016828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548292" y="6553569"/>
            <a:ext cx="1297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FKZ 01ZZ1801A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CA8BED-6BCC-4C23-A786-7830AEA23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lnSpc>
                <a:spcPct val="150000"/>
              </a:lnSpc>
              <a:buNone/>
            </a:pPr>
            <a:r>
              <a:rPr lang="de-DE" dirty="0"/>
              <a:t>Vielen Dank für die Aufmerksamkeit!</a:t>
            </a:r>
          </a:p>
        </p:txBody>
      </p:sp>
    </p:spTree>
    <p:extLst>
      <p:ext uri="{BB962C8B-B14F-4D97-AF65-F5344CB8AC3E}">
        <p14:creationId xmlns:p14="http://schemas.microsoft.com/office/powerpoint/2010/main" val="2831330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BMBF </a:t>
            </a:r>
            <a:r>
              <a:rPr lang="en-US" dirty="0" err="1"/>
              <a:t>Medizininformatik</a:t>
            </a:r>
            <a:r>
              <a:rPr lang="en-US" dirty="0"/>
              <a:t>-Initiative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38545" y="1445343"/>
            <a:ext cx="8802255" cy="937640"/>
          </a:xfrm>
        </p:spPr>
        <p:txBody>
          <a:bodyPr/>
          <a:lstStyle/>
          <a:p>
            <a:pPr marL="0" indent="0">
              <a:buNone/>
            </a:pPr>
            <a:r>
              <a:rPr lang="de-DE" i="1" dirty="0"/>
              <a:t>Chancen der Digitalisierung der Medizin für Forschung und Versorgung nutzen.</a:t>
            </a:r>
          </a:p>
          <a:p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11732E-D264-4528-AD2E-27BFAFC8B4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4228" y="2369054"/>
            <a:ext cx="2755543" cy="165332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FFD5D97-3AA7-4367-8B34-E0FF96A2B4C5}"/>
              </a:ext>
            </a:extLst>
          </p:cNvPr>
          <p:cNvSpPr/>
          <p:nvPr/>
        </p:nvSpPr>
        <p:spPr>
          <a:xfrm>
            <a:off x="326895" y="4488946"/>
            <a:ext cx="2493818" cy="12284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Datenintegrationszentren</a:t>
            </a:r>
            <a:r>
              <a:rPr lang="en-US" sz="1600" dirty="0"/>
              <a:t> (DIZ)</a:t>
            </a:r>
            <a:endParaRPr lang="en-DE" sz="16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8F5AFF3-0A50-4DF8-A02D-A23038D92C31}"/>
              </a:ext>
            </a:extLst>
          </p:cNvPr>
          <p:cNvSpPr/>
          <p:nvPr/>
        </p:nvSpPr>
        <p:spPr>
          <a:xfrm>
            <a:off x="3325091" y="4488946"/>
            <a:ext cx="2493818" cy="12284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IT-</a:t>
            </a:r>
            <a:r>
              <a:rPr lang="en-US" sz="1600" dirty="0" err="1"/>
              <a:t>Lösungen</a:t>
            </a:r>
            <a:r>
              <a:rPr lang="en-US" sz="1600" dirty="0"/>
              <a:t> </a:t>
            </a:r>
            <a:r>
              <a:rPr lang="en-US" sz="1600" dirty="0" err="1"/>
              <a:t>für</a:t>
            </a:r>
            <a:r>
              <a:rPr lang="en-US" sz="1600" dirty="0"/>
              <a:t> </a:t>
            </a:r>
            <a:r>
              <a:rPr lang="en-US" sz="1600" dirty="0" err="1"/>
              <a:t>konkrete</a:t>
            </a:r>
            <a:r>
              <a:rPr lang="en-US" sz="1600" dirty="0"/>
              <a:t> </a:t>
            </a:r>
            <a:r>
              <a:rPr lang="en-US" sz="1600" dirty="0" err="1"/>
              <a:t>Anwendungsfälle</a:t>
            </a:r>
            <a:endParaRPr lang="en-US" sz="1600" dirty="0"/>
          </a:p>
          <a:p>
            <a:pPr algn="ctr"/>
            <a:r>
              <a:rPr lang="en-US" sz="1600" dirty="0"/>
              <a:t>(Use Cases)</a:t>
            </a:r>
            <a:endParaRPr lang="en-DE" sz="16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89A1EBA-3C41-4B20-8EBA-68E7589DD65A}"/>
              </a:ext>
            </a:extLst>
          </p:cNvPr>
          <p:cNvSpPr/>
          <p:nvPr/>
        </p:nvSpPr>
        <p:spPr>
          <a:xfrm>
            <a:off x="6323287" y="4488946"/>
            <a:ext cx="2493818" cy="122843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/>
              <a:t>Stärkung</a:t>
            </a:r>
            <a:r>
              <a:rPr lang="en-US" sz="1600" dirty="0"/>
              <a:t> der </a:t>
            </a:r>
            <a:r>
              <a:rPr lang="en-US" sz="1600" dirty="0" err="1"/>
              <a:t>Medizininformatik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3327896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BMBF MI-I </a:t>
            </a:r>
            <a:r>
              <a:rPr lang="en-US" dirty="0" err="1"/>
              <a:t>Entwicklung</a:t>
            </a:r>
            <a:endParaRPr lang="de-DE" dirty="0"/>
          </a:p>
        </p:txBody>
      </p:sp>
      <p:sp>
        <p:nvSpPr>
          <p:cNvPr id="37" name="Rechteck 2">
            <a:extLst>
              <a:ext uri="{FF2B5EF4-FFF2-40B4-BE49-F238E27FC236}">
                <a16:creationId xmlns:a16="http://schemas.microsoft.com/office/drawing/2014/main" id="{B9BB6FBF-7D94-4DC2-9C0A-AF3F313C02B0}"/>
              </a:ext>
            </a:extLst>
          </p:cNvPr>
          <p:cNvSpPr/>
          <p:nvPr/>
        </p:nvSpPr>
        <p:spPr bwMode="auto">
          <a:xfrm>
            <a:off x="1829531" y="4497467"/>
            <a:ext cx="570319" cy="9338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8" name="Rechteck 3">
            <a:extLst>
              <a:ext uri="{FF2B5EF4-FFF2-40B4-BE49-F238E27FC236}">
                <a16:creationId xmlns:a16="http://schemas.microsoft.com/office/drawing/2014/main" id="{49B9C25D-04ED-41DD-81F6-B804E5D219EF}"/>
              </a:ext>
            </a:extLst>
          </p:cNvPr>
          <p:cNvSpPr/>
          <p:nvPr/>
        </p:nvSpPr>
        <p:spPr bwMode="auto">
          <a:xfrm>
            <a:off x="2900061" y="4499409"/>
            <a:ext cx="570319" cy="9338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9" name="Rechteck 4">
            <a:extLst>
              <a:ext uri="{FF2B5EF4-FFF2-40B4-BE49-F238E27FC236}">
                <a16:creationId xmlns:a16="http://schemas.microsoft.com/office/drawing/2014/main" id="{CC75DA6E-023F-46C6-ACA7-D10DAB2A0192}"/>
              </a:ext>
            </a:extLst>
          </p:cNvPr>
          <p:cNvSpPr/>
          <p:nvPr/>
        </p:nvSpPr>
        <p:spPr bwMode="auto">
          <a:xfrm>
            <a:off x="3641641" y="4507267"/>
            <a:ext cx="570319" cy="93387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0" name="Rechteck 5">
            <a:extLst>
              <a:ext uri="{FF2B5EF4-FFF2-40B4-BE49-F238E27FC236}">
                <a16:creationId xmlns:a16="http://schemas.microsoft.com/office/drawing/2014/main" id="{F8337588-21AE-43DB-A359-5DBEAB851C3B}"/>
              </a:ext>
            </a:extLst>
          </p:cNvPr>
          <p:cNvSpPr/>
          <p:nvPr/>
        </p:nvSpPr>
        <p:spPr>
          <a:xfrm>
            <a:off x="3343293" y="4491973"/>
            <a:ext cx="567408" cy="94916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hteck 6">
            <a:extLst>
              <a:ext uri="{FF2B5EF4-FFF2-40B4-BE49-F238E27FC236}">
                <a16:creationId xmlns:a16="http://schemas.microsoft.com/office/drawing/2014/main" id="{B0481553-666C-4946-A062-B1E62C84F1AE}"/>
              </a:ext>
            </a:extLst>
          </p:cNvPr>
          <p:cNvSpPr/>
          <p:nvPr/>
        </p:nvSpPr>
        <p:spPr>
          <a:xfrm>
            <a:off x="2542641" y="4491973"/>
            <a:ext cx="567408" cy="94916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Rechteck 7">
            <a:extLst>
              <a:ext uri="{FF2B5EF4-FFF2-40B4-BE49-F238E27FC236}">
                <a16:creationId xmlns:a16="http://schemas.microsoft.com/office/drawing/2014/main" id="{92C4DC1F-2007-4878-BC49-41FA5AD24AC8}"/>
              </a:ext>
            </a:extLst>
          </p:cNvPr>
          <p:cNvSpPr/>
          <p:nvPr/>
        </p:nvSpPr>
        <p:spPr>
          <a:xfrm>
            <a:off x="1665908" y="4491973"/>
            <a:ext cx="567408" cy="949165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3" name="Inhaltsplatzhalter 6">
            <a:extLst>
              <a:ext uri="{FF2B5EF4-FFF2-40B4-BE49-F238E27FC236}">
                <a16:creationId xmlns:a16="http://schemas.microsoft.com/office/drawing/2014/main" id="{21B4D68E-0797-44E0-8108-CC5D480C643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6571256"/>
              </p:ext>
            </p:extLst>
          </p:nvPr>
        </p:nvGraphicFramePr>
        <p:xfrm>
          <a:off x="819399" y="4491973"/>
          <a:ext cx="9847042" cy="949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6" name="Textfeld 11">
            <a:extLst>
              <a:ext uri="{FF2B5EF4-FFF2-40B4-BE49-F238E27FC236}">
                <a16:creationId xmlns:a16="http://schemas.microsoft.com/office/drawing/2014/main" id="{51F05EC3-5DAF-4876-AB7D-610EC6FA9038}"/>
              </a:ext>
            </a:extLst>
          </p:cNvPr>
          <p:cNvSpPr txBox="1"/>
          <p:nvPr/>
        </p:nvSpPr>
        <p:spPr>
          <a:xfrm>
            <a:off x="1735526" y="5543654"/>
            <a:ext cx="7841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>
                <a:solidFill>
                  <a:prstClr val="black"/>
                </a:solidFill>
                <a:latin typeface="Calibri" panose="020F0502020204030204"/>
              </a:rPr>
              <a:t>2016 - 17</a:t>
            </a:r>
          </a:p>
        </p:txBody>
      </p:sp>
      <p:sp>
        <p:nvSpPr>
          <p:cNvPr id="47" name="Textfeld 12">
            <a:extLst>
              <a:ext uri="{FF2B5EF4-FFF2-40B4-BE49-F238E27FC236}">
                <a16:creationId xmlns:a16="http://schemas.microsoft.com/office/drawing/2014/main" id="{AE918368-11E6-487E-870E-CBA8E7493DC3}"/>
              </a:ext>
            </a:extLst>
          </p:cNvPr>
          <p:cNvSpPr txBox="1"/>
          <p:nvPr/>
        </p:nvSpPr>
        <p:spPr>
          <a:xfrm>
            <a:off x="4152822" y="5543654"/>
            <a:ext cx="7672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>
                <a:solidFill>
                  <a:prstClr val="black"/>
                </a:solidFill>
                <a:latin typeface="Calibri" panose="020F0502020204030204"/>
              </a:rPr>
              <a:t>2018 - 21</a:t>
            </a:r>
          </a:p>
        </p:txBody>
      </p:sp>
      <p:sp>
        <p:nvSpPr>
          <p:cNvPr id="48" name="Textfeld 13">
            <a:extLst>
              <a:ext uri="{FF2B5EF4-FFF2-40B4-BE49-F238E27FC236}">
                <a16:creationId xmlns:a16="http://schemas.microsoft.com/office/drawing/2014/main" id="{A6CF903C-7C5C-4242-82A6-AF851B6919F6}"/>
              </a:ext>
            </a:extLst>
          </p:cNvPr>
          <p:cNvSpPr txBox="1"/>
          <p:nvPr/>
        </p:nvSpPr>
        <p:spPr>
          <a:xfrm>
            <a:off x="6609582" y="5543654"/>
            <a:ext cx="7350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100" dirty="0">
                <a:solidFill>
                  <a:prstClr val="black"/>
                </a:solidFill>
                <a:latin typeface="Calibri" panose="020F0502020204030204"/>
              </a:rPr>
              <a:t>2022 - 25</a:t>
            </a:r>
          </a:p>
        </p:txBody>
      </p:sp>
      <p:sp>
        <p:nvSpPr>
          <p:cNvPr id="52" name="Rechteck 17">
            <a:extLst>
              <a:ext uri="{FF2B5EF4-FFF2-40B4-BE49-F238E27FC236}">
                <a16:creationId xmlns:a16="http://schemas.microsoft.com/office/drawing/2014/main" id="{5F038802-F150-4583-B763-922A67AE2054}"/>
              </a:ext>
            </a:extLst>
          </p:cNvPr>
          <p:cNvSpPr/>
          <p:nvPr/>
        </p:nvSpPr>
        <p:spPr>
          <a:xfrm>
            <a:off x="2872982" y="1737662"/>
            <a:ext cx="2104879" cy="22797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lvl="0" algn="ctr">
              <a:defRPr/>
            </a:pPr>
            <a:r>
              <a:rPr lang="de-DE" sz="1400" b="1" kern="0" dirty="0">
                <a:solidFill>
                  <a:prstClr val="white"/>
                </a:solidFill>
                <a:latin typeface="Calibri" panose="020F0502020204030204"/>
              </a:rPr>
              <a:t>Phase 1: 7 </a:t>
            </a:r>
            <a:r>
              <a:rPr lang="de-DE" sz="1400" b="1" kern="0" dirty="0">
                <a:solidFill>
                  <a:prstClr val="white"/>
                </a:solidFill>
              </a:rPr>
              <a:t>Konsortien </a:t>
            </a:r>
            <a:endParaRPr kumimoji="0" lang="de-DE" sz="14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53" name="Grafik 3" descr="MII_Begutachtungstermin_v04.pdf - Adobe Reader">
            <a:extLst>
              <a:ext uri="{FF2B5EF4-FFF2-40B4-BE49-F238E27FC236}">
                <a16:creationId xmlns:a16="http://schemas.microsoft.com/office/drawing/2014/main" id="{3FA1F1B7-2C35-4027-A5F0-7B6402574A2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96" t="25258" r="36680" b="9437"/>
          <a:stretch/>
        </p:blipFill>
        <p:spPr bwMode="auto">
          <a:xfrm>
            <a:off x="2932753" y="2009005"/>
            <a:ext cx="1976085" cy="194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Gewinkelter Verbinder 33">
            <a:extLst>
              <a:ext uri="{FF2B5EF4-FFF2-40B4-BE49-F238E27FC236}">
                <a16:creationId xmlns:a16="http://schemas.microsoft.com/office/drawing/2014/main" id="{F18BA72D-B611-4AB0-A925-D65061F31DC0}"/>
              </a:ext>
            </a:extLst>
          </p:cNvPr>
          <p:cNvCxnSpPr>
            <a:stCxn id="52" idx="2"/>
            <a:endCxn id="37" idx="0"/>
          </p:cNvCxnSpPr>
          <p:nvPr/>
        </p:nvCxnSpPr>
        <p:spPr>
          <a:xfrm rot="5400000">
            <a:off x="2780019" y="3352064"/>
            <a:ext cx="480076" cy="1810731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tailEnd type="triangle"/>
          </a:ln>
          <a:effectLst/>
        </p:spPr>
      </p:cxnSp>
      <p:sp>
        <p:nvSpPr>
          <p:cNvPr id="57" name="Rechteck 22">
            <a:extLst>
              <a:ext uri="{FF2B5EF4-FFF2-40B4-BE49-F238E27FC236}">
                <a16:creationId xmlns:a16="http://schemas.microsoft.com/office/drawing/2014/main" id="{B7862997-FA5B-441C-89F3-4698C1EA2C6C}"/>
              </a:ext>
            </a:extLst>
          </p:cNvPr>
          <p:cNvSpPr/>
          <p:nvPr/>
        </p:nvSpPr>
        <p:spPr>
          <a:xfrm>
            <a:off x="5493380" y="1737662"/>
            <a:ext cx="2456136" cy="22797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Phase 2: 4 Konsortien</a:t>
            </a:r>
          </a:p>
        </p:txBody>
      </p:sp>
      <p:pic>
        <p:nvPicPr>
          <p:cNvPr id="58" name="Grafik 9" descr="Bessere Therapien dank Medizininformatik - BMBF - Internet Explorer">
            <a:extLst>
              <a:ext uri="{FF2B5EF4-FFF2-40B4-BE49-F238E27FC236}">
                <a16:creationId xmlns:a16="http://schemas.microsoft.com/office/drawing/2014/main" id="{BB091039-F13E-4C05-8268-DBA2CDC8CE9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2" t="31805" r="43201" b="17841"/>
          <a:stretch>
            <a:fillRect/>
          </a:stretch>
        </p:blipFill>
        <p:spPr bwMode="auto">
          <a:xfrm>
            <a:off x="5567659" y="2009005"/>
            <a:ext cx="2302506" cy="193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Gewinkelter Verbinder 29">
            <a:extLst>
              <a:ext uri="{FF2B5EF4-FFF2-40B4-BE49-F238E27FC236}">
                <a16:creationId xmlns:a16="http://schemas.microsoft.com/office/drawing/2014/main" id="{8C0765E5-A560-4ADF-8FC0-CDC1B28B93AA}"/>
              </a:ext>
            </a:extLst>
          </p:cNvPr>
          <p:cNvCxnSpPr>
            <a:cxnSpLocks/>
            <a:stCxn id="57" idx="2"/>
            <a:endCxn id="38" idx="0"/>
          </p:cNvCxnSpPr>
          <p:nvPr/>
        </p:nvCxnSpPr>
        <p:spPr>
          <a:xfrm rot="5400000">
            <a:off x="4712326" y="2490287"/>
            <a:ext cx="482018" cy="3536226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tailEnd type="triangle"/>
          </a:ln>
          <a:effectLst/>
        </p:spPr>
      </p:cxnSp>
      <p:sp>
        <p:nvSpPr>
          <p:cNvPr id="65" name="Rechteck 30">
            <a:extLst>
              <a:ext uri="{FF2B5EF4-FFF2-40B4-BE49-F238E27FC236}">
                <a16:creationId xmlns:a16="http://schemas.microsoft.com/office/drawing/2014/main" id="{BEA226B6-43CF-404B-96A3-0A6D9C3137C7}"/>
              </a:ext>
            </a:extLst>
          </p:cNvPr>
          <p:cNvSpPr/>
          <p:nvPr/>
        </p:nvSpPr>
        <p:spPr>
          <a:xfrm>
            <a:off x="107504" y="1729804"/>
            <a:ext cx="2260424" cy="22797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Announcement</a:t>
            </a: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2015</a:t>
            </a:r>
          </a:p>
        </p:txBody>
      </p:sp>
      <p:pic>
        <p:nvPicPr>
          <p:cNvPr id="66" name="Inhaltsplatzhalter 1" descr="Gesundheitsforschung - BMBF › Forschung › Förderkonzept Medizininformatik - Internet Explorer">
            <a:extLst>
              <a:ext uri="{FF2B5EF4-FFF2-40B4-BE49-F238E27FC236}">
                <a16:creationId xmlns:a16="http://schemas.microsoft.com/office/drawing/2014/main" id="{5D51B9C4-6A44-445A-82F5-CB4063E75A6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7" t="30164" r="35871" b="30053"/>
          <a:stretch/>
        </p:blipFill>
        <p:spPr bwMode="auto">
          <a:xfrm>
            <a:off x="169936" y="2009005"/>
            <a:ext cx="2135560" cy="193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4" name="Gerade Verbindung mit Pfeil 29">
            <a:extLst>
              <a:ext uri="{FF2B5EF4-FFF2-40B4-BE49-F238E27FC236}">
                <a16:creationId xmlns:a16="http://schemas.microsoft.com/office/drawing/2014/main" id="{458E0926-B13C-4E43-9213-1E23024A2549}"/>
              </a:ext>
            </a:extLst>
          </p:cNvPr>
          <p:cNvCxnSpPr/>
          <p:nvPr/>
        </p:nvCxnSpPr>
        <p:spPr>
          <a:xfrm>
            <a:off x="834271" y="4009533"/>
            <a:ext cx="0" cy="489876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75000"/>
              </a:schemeClr>
            </a:solidFill>
            <a:prstDash val="soli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86069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BMBF MI-I </a:t>
            </a:r>
            <a:r>
              <a:rPr lang="en-US" dirty="0" err="1"/>
              <a:t>Konsortien</a:t>
            </a:r>
            <a:endParaRPr lang="de-DE" dirty="0"/>
          </a:p>
        </p:txBody>
      </p:sp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9B7C5FCC-7DBC-42C1-9866-10A82FC3DA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71637" y="1445342"/>
            <a:ext cx="4956668" cy="4731621"/>
          </a:xfr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chemeClr val="accent6"/>
                </a:solidFill>
              </a:rPr>
              <a:t>DIFUTURE</a:t>
            </a:r>
          </a:p>
          <a:p>
            <a:pPr marL="0" indent="0">
              <a:buNone/>
            </a:pPr>
            <a:r>
              <a:rPr lang="de-DE" b="1" dirty="0" err="1">
                <a:solidFill>
                  <a:srgbClr val="7030A0"/>
                </a:solidFill>
              </a:rPr>
              <a:t>HIGHmed</a:t>
            </a:r>
            <a:endParaRPr lang="de-DE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MIRACUM</a:t>
            </a:r>
          </a:p>
          <a:p>
            <a:pPr marL="0" indent="0">
              <a:buNone/>
            </a:pPr>
            <a:r>
              <a:rPr lang="de-DE" b="1" dirty="0">
                <a:solidFill>
                  <a:schemeClr val="bg1">
                    <a:lumMod val="65000"/>
                  </a:schemeClr>
                </a:solidFill>
              </a:rPr>
              <a:t>SMITH</a:t>
            </a:r>
          </a:p>
          <a:p>
            <a:pPr marL="0" indent="0">
              <a:buNone/>
            </a:pPr>
            <a:endParaRPr lang="de-DE" b="1" dirty="0">
              <a:solidFill>
                <a:schemeClr val="bg1">
                  <a:lumMod val="65000"/>
                </a:schemeClr>
              </a:solidFill>
            </a:endParaRPr>
          </a:p>
          <a:p>
            <a:pPr marL="0" indent="0">
              <a:buNone/>
            </a:pPr>
            <a:r>
              <a:rPr lang="de-DE" dirty="0">
                <a:solidFill>
                  <a:schemeClr val="tx1"/>
                </a:solidFill>
              </a:rPr>
              <a:t>Insgesamt 33 Uniklinikstandorte der MI-I angeschlossen</a:t>
            </a:r>
          </a:p>
          <a:p>
            <a:pPr marL="514350" indent="-514350">
              <a:buFont typeface="+mj-lt"/>
              <a:buAutoNum type="arabicPeriod"/>
            </a:pPr>
            <a:endParaRPr lang="de-DE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71B0E09-B38D-4278-951C-1C16E4ED1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95" y="1340568"/>
            <a:ext cx="3671561" cy="494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608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MI-I </a:t>
            </a:r>
            <a:r>
              <a:rPr lang="en-US" dirty="0" err="1"/>
              <a:t>Kerndatensatz</a:t>
            </a:r>
            <a:endParaRPr lang="de-DE" dirty="0"/>
          </a:p>
        </p:txBody>
      </p:sp>
      <p:grpSp>
        <p:nvGrpSpPr>
          <p:cNvPr id="43" name="Gruppieren 2">
            <a:extLst>
              <a:ext uri="{FF2B5EF4-FFF2-40B4-BE49-F238E27FC236}">
                <a16:creationId xmlns:a16="http://schemas.microsoft.com/office/drawing/2014/main" id="{9147C768-5351-488B-BF53-E4F8FA983164}"/>
              </a:ext>
            </a:extLst>
          </p:cNvPr>
          <p:cNvGrpSpPr/>
          <p:nvPr/>
        </p:nvGrpSpPr>
        <p:grpSpPr>
          <a:xfrm>
            <a:off x="863850" y="1412775"/>
            <a:ext cx="7416300" cy="4747371"/>
            <a:chOff x="1331640" y="1916831"/>
            <a:chExt cx="6790697" cy="4235696"/>
          </a:xfrm>
        </p:grpSpPr>
        <p:sp>
          <p:nvSpPr>
            <p:cNvPr id="44" name="Rechteck 83">
              <a:extLst>
                <a:ext uri="{FF2B5EF4-FFF2-40B4-BE49-F238E27FC236}">
                  <a16:creationId xmlns:a16="http://schemas.microsoft.com/office/drawing/2014/main" id="{1B80EC17-7FE8-4BF1-A773-1355223F81D9}"/>
                </a:ext>
              </a:extLst>
            </p:cNvPr>
            <p:cNvSpPr/>
            <p:nvPr/>
          </p:nvSpPr>
          <p:spPr>
            <a:xfrm>
              <a:off x="3053980" y="1916832"/>
              <a:ext cx="1543217" cy="358246"/>
            </a:xfrm>
            <a:prstGeom prst="rect">
              <a:avLst/>
            </a:prstGeom>
            <a:solidFill>
              <a:srgbClr val="5B78A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Diagnosen</a:t>
              </a:r>
            </a:p>
          </p:txBody>
        </p:sp>
        <p:sp>
          <p:nvSpPr>
            <p:cNvPr id="45" name="Rechteck 84">
              <a:extLst>
                <a:ext uri="{FF2B5EF4-FFF2-40B4-BE49-F238E27FC236}">
                  <a16:creationId xmlns:a16="http://schemas.microsoft.com/office/drawing/2014/main" id="{4D38E4DD-1642-46C6-B9B9-B0F7C0C5B118}"/>
                </a:ext>
              </a:extLst>
            </p:cNvPr>
            <p:cNvSpPr/>
            <p:nvPr/>
          </p:nvSpPr>
          <p:spPr>
            <a:xfrm>
              <a:off x="3053980" y="2571058"/>
              <a:ext cx="1543217" cy="358246"/>
            </a:xfrm>
            <a:prstGeom prst="rect">
              <a:avLst/>
            </a:prstGeom>
            <a:solidFill>
              <a:srgbClr val="5B78A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Prozeduren</a:t>
              </a:r>
            </a:p>
          </p:txBody>
        </p:sp>
        <p:sp>
          <p:nvSpPr>
            <p:cNvPr id="46" name="Rechteck 81">
              <a:extLst>
                <a:ext uri="{FF2B5EF4-FFF2-40B4-BE49-F238E27FC236}">
                  <a16:creationId xmlns:a16="http://schemas.microsoft.com/office/drawing/2014/main" id="{83EE38CD-23AE-43DB-B953-A43ADEBCDA64}"/>
                </a:ext>
              </a:extLst>
            </p:cNvPr>
            <p:cNvSpPr/>
            <p:nvPr/>
          </p:nvSpPr>
          <p:spPr>
            <a:xfrm>
              <a:off x="5408022" y="1916832"/>
              <a:ext cx="1543217" cy="358246"/>
            </a:xfrm>
            <a:prstGeom prst="rect">
              <a:avLst/>
            </a:prstGeom>
            <a:solidFill>
              <a:srgbClr val="5B78A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Laborbefunde</a:t>
              </a:r>
            </a:p>
          </p:txBody>
        </p:sp>
        <p:sp>
          <p:nvSpPr>
            <p:cNvPr id="47" name="Rechteck 82">
              <a:extLst>
                <a:ext uri="{FF2B5EF4-FFF2-40B4-BE49-F238E27FC236}">
                  <a16:creationId xmlns:a16="http://schemas.microsoft.com/office/drawing/2014/main" id="{2B6FA095-4CBA-4AEA-A7FC-725E1718D9BE}"/>
                </a:ext>
              </a:extLst>
            </p:cNvPr>
            <p:cNvSpPr/>
            <p:nvPr/>
          </p:nvSpPr>
          <p:spPr>
            <a:xfrm>
              <a:off x="5408022" y="2571058"/>
              <a:ext cx="1543217" cy="358246"/>
            </a:xfrm>
            <a:prstGeom prst="rect">
              <a:avLst/>
            </a:prstGeom>
            <a:solidFill>
              <a:srgbClr val="5B78A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Medikation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85F50EE6-B4BB-4B12-96DB-53487EDB3144}"/>
                </a:ext>
              </a:extLst>
            </p:cNvPr>
            <p:cNvSpPr/>
            <p:nvPr/>
          </p:nvSpPr>
          <p:spPr>
            <a:xfrm>
              <a:off x="1871037" y="4436780"/>
              <a:ext cx="1543217" cy="358246"/>
            </a:xfrm>
            <a:prstGeom prst="rect">
              <a:avLst/>
            </a:prstGeom>
            <a:solidFill>
              <a:srgbClr val="72929B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bIns="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Onkologie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067BF304-533C-4EB0-BABC-E010ED3C1AD1}"/>
                </a:ext>
              </a:extLst>
            </p:cNvPr>
            <p:cNvSpPr/>
            <p:nvPr/>
          </p:nvSpPr>
          <p:spPr>
            <a:xfrm>
              <a:off x="4225079" y="4436780"/>
              <a:ext cx="1543217" cy="358246"/>
            </a:xfrm>
            <a:prstGeom prst="rect">
              <a:avLst/>
            </a:prstGeom>
            <a:solidFill>
              <a:srgbClr val="72929B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bIns="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Pathologie-Befund</a:t>
              </a: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23AA104F-C525-4BBB-885C-80DBD9ABBABF}"/>
                </a:ext>
              </a:extLst>
            </p:cNvPr>
            <p:cNvSpPr/>
            <p:nvPr/>
          </p:nvSpPr>
          <p:spPr>
            <a:xfrm>
              <a:off x="4225079" y="5088607"/>
              <a:ext cx="1543217" cy="358246"/>
            </a:xfrm>
            <a:prstGeom prst="rect">
              <a:avLst/>
            </a:prstGeom>
            <a:solidFill>
              <a:srgbClr val="72929B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bIns="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Bildgebende Verfahren</a:t>
              </a: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C332A276-852D-4A96-B1B8-F9ABB865422F}"/>
                </a:ext>
              </a:extLst>
            </p:cNvPr>
            <p:cNvSpPr/>
            <p:nvPr/>
          </p:nvSpPr>
          <p:spPr>
            <a:xfrm>
              <a:off x="4225079" y="5734636"/>
              <a:ext cx="1543217" cy="358246"/>
            </a:xfrm>
            <a:prstGeom prst="rect">
              <a:avLst/>
            </a:prstGeom>
            <a:solidFill>
              <a:srgbClr val="72929B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bIns="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PDMS/</a:t>
              </a:r>
              <a:b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Biosignale</a:t>
              </a: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EA0F7840-0597-47B6-BA61-973021AE6988}"/>
                </a:ext>
              </a:extLst>
            </p:cNvPr>
            <p:cNvSpPr/>
            <p:nvPr/>
          </p:nvSpPr>
          <p:spPr>
            <a:xfrm>
              <a:off x="1871037" y="5088607"/>
              <a:ext cx="1543217" cy="358246"/>
            </a:xfrm>
            <a:prstGeom prst="rect">
              <a:avLst/>
            </a:prstGeom>
            <a:solidFill>
              <a:srgbClr val="72929B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bIns="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Biomaterial</a:t>
              </a:r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8AD048EA-883E-4D54-AA8B-F6D2BF00A44D}"/>
                </a:ext>
              </a:extLst>
            </p:cNvPr>
            <p:cNvSpPr/>
            <p:nvPr/>
          </p:nvSpPr>
          <p:spPr>
            <a:xfrm>
              <a:off x="1871037" y="5734636"/>
              <a:ext cx="1543217" cy="358246"/>
            </a:xfrm>
            <a:prstGeom prst="rect">
              <a:avLst/>
            </a:prstGeom>
            <a:solidFill>
              <a:srgbClr val="72929B"/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bIns="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Genetische Tests</a:t>
              </a:r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8469ED74-2B8E-47FC-BDE3-ABBBFE1DB250}"/>
                </a:ext>
              </a:extLst>
            </p:cNvPr>
            <p:cNvSpPr/>
            <p:nvPr/>
          </p:nvSpPr>
          <p:spPr>
            <a:xfrm>
              <a:off x="6579120" y="5730035"/>
              <a:ext cx="1543217" cy="358246"/>
            </a:xfrm>
            <a:prstGeom prst="rect">
              <a:avLst/>
            </a:prstGeom>
            <a:solidFill>
              <a:sysClr val="window" lastClr="FFFFFF">
                <a:lumMod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tIns="36000" bIns="0"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4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Strukturdaten</a:t>
              </a:r>
            </a:p>
          </p:txBody>
        </p:sp>
        <p:grpSp>
          <p:nvGrpSpPr>
            <p:cNvPr id="55" name="Gruppierung 45">
              <a:extLst>
                <a:ext uri="{FF2B5EF4-FFF2-40B4-BE49-F238E27FC236}">
                  <a16:creationId xmlns:a16="http://schemas.microsoft.com/office/drawing/2014/main" id="{84DED545-7668-4855-98B4-990ADE393CD8}"/>
                </a:ext>
              </a:extLst>
            </p:cNvPr>
            <p:cNvGrpSpPr/>
            <p:nvPr/>
          </p:nvGrpSpPr>
          <p:grpSpPr>
            <a:xfrm>
              <a:off x="6579120" y="4436969"/>
              <a:ext cx="1543217" cy="1009885"/>
              <a:chOff x="6861386" y="4228149"/>
              <a:chExt cx="1749214" cy="1144694"/>
            </a:xfrm>
          </p:grpSpPr>
          <p:sp>
            <p:nvSpPr>
              <p:cNvPr id="79" name="Rechteck 79">
                <a:extLst>
                  <a:ext uri="{FF2B5EF4-FFF2-40B4-BE49-F238E27FC236}">
                    <a16:creationId xmlns:a16="http://schemas.microsoft.com/office/drawing/2014/main" id="{C7F2250B-7035-4C23-A268-7DECAD3008D9}"/>
                  </a:ext>
                </a:extLst>
              </p:cNvPr>
              <p:cNvSpPr/>
              <p:nvPr/>
            </p:nvSpPr>
            <p:spPr>
              <a:xfrm>
                <a:off x="6861386" y="4228149"/>
                <a:ext cx="1749214" cy="406068"/>
              </a:xfrm>
              <a:prstGeom prst="rect">
                <a:avLst/>
              </a:prstGeom>
              <a:solidFill>
                <a:srgbClr val="72929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tIns="36000" bIns="0"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ts val="1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Entgelte</a:t>
                </a:r>
                <a:endPara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0" name="Rechteck 80">
                <a:extLst>
                  <a:ext uri="{FF2B5EF4-FFF2-40B4-BE49-F238E27FC236}">
                    <a16:creationId xmlns:a16="http://schemas.microsoft.com/office/drawing/2014/main" id="{BAA7E157-A7BF-4F6F-90A4-1CC28F33266D}"/>
                  </a:ext>
                </a:extLst>
              </p:cNvPr>
              <p:cNvSpPr/>
              <p:nvPr/>
            </p:nvSpPr>
            <p:spPr>
              <a:xfrm>
                <a:off x="6861386" y="4966775"/>
                <a:ext cx="1749214" cy="406068"/>
              </a:xfrm>
              <a:prstGeom prst="rect">
                <a:avLst/>
              </a:prstGeom>
              <a:solidFill>
                <a:srgbClr val="72929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tIns="36000" bIns="0"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ts val="14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Kostendaten</a:t>
                </a:r>
              </a:p>
            </p:txBody>
          </p:sp>
        </p:grpSp>
        <p:grpSp>
          <p:nvGrpSpPr>
            <p:cNvPr id="56" name="Gruppierung 43">
              <a:extLst>
                <a:ext uri="{FF2B5EF4-FFF2-40B4-BE49-F238E27FC236}">
                  <a16:creationId xmlns:a16="http://schemas.microsoft.com/office/drawing/2014/main" id="{5D1C028A-116B-45CF-A6C6-CC1593028AAE}"/>
                </a:ext>
              </a:extLst>
            </p:cNvPr>
            <p:cNvGrpSpPr/>
            <p:nvPr/>
          </p:nvGrpSpPr>
          <p:grpSpPr>
            <a:xfrm>
              <a:off x="4597197" y="2095955"/>
              <a:ext cx="2753530" cy="1452520"/>
              <a:chOff x="4614905" y="1574634"/>
              <a:chExt cx="3121087" cy="1646417"/>
            </a:xfrm>
          </p:grpSpPr>
          <p:cxnSp>
            <p:nvCxnSpPr>
              <p:cNvPr id="75" name="Gerade Verbindung 23">
                <a:extLst>
                  <a:ext uri="{FF2B5EF4-FFF2-40B4-BE49-F238E27FC236}">
                    <a16:creationId xmlns:a16="http://schemas.microsoft.com/office/drawing/2014/main" id="{32836A48-50AB-4CF8-9C58-D2D47EC3E9B9}"/>
                  </a:ext>
                </a:extLst>
              </p:cNvPr>
              <p:cNvCxnSpPr>
                <a:stCxn id="46" idx="3"/>
                <a:endCxn id="48" idx="1"/>
              </p:cNvCxnSpPr>
              <p:nvPr/>
            </p:nvCxnSpPr>
            <p:spPr>
              <a:xfrm>
                <a:off x="4614905" y="1574634"/>
                <a:ext cx="919058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8FB17A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76" name="Gerade Verbindung 24">
                <a:extLst>
                  <a:ext uri="{FF2B5EF4-FFF2-40B4-BE49-F238E27FC236}">
                    <a16:creationId xmlns:a16="http://schemas.microsoft.com/office/drawing/2014/main" id="{B17A777F-DE2D-47A0-A4B1-FE2F900DEC9E}"/>
                  </a:ext>
                </a:extLst>
              </p:cNvPr>
              <p:cNvCxnSpPr>
                <a:stCxn id="47" idx="3"/>
                <a:endCxn id="49" idx="1"/>
              </p:cNvCxnSpPr>
              <p:nvPr/>
            </p:nvCxnSpPr>
            <p:spPr>
              <a:xfrm>
                <a:off x="4614905" y="2316193"/>
                <a:ext cx="919058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8FB17A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77" name="Gerade Verbindung 25">
                <a:extLst>
                  <a:ext uri="{FF2B5EF4-FFF2-40B4-BE49-F238E27FC236}">
                    <a16:creationId xmlns:a16="http://schemas.microsoft.com/office/drawing/2014/main" id="{7761E325-9C6D-45C2-A8AD-C59406E4A10E}"/>
                  </a:ext>
                </a:extLst>
              </p:cNvPr>
              <p:cNvCxnSpPr>
                <a:stCxn id="59" idx="0"/>
              </p:cNvCxnSpPr>
              <p:nvPr/>
            </p:nvCxnSpPr>
            <p:spPr>
              <a:xfrm flipH="1" flipV="1">
                <a:off x="5057431" y="1574634"/>
                <a:ext cx="10290" cy="1642608"/>
              </a:xfrm>
              <a:prstGeom prst="line">
                <a:avLst/>
              </a:prstGeom>
              <a:noFill/>
              <a:ln w="9525" cap="flat" cmpd="sng" algn="ctr">
                <a:solidFill>
                  <a:srgbClr val="8FB17A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78" name="Gewinkelte Verbindung 26">
                <a:extLst>
                  <a:ext uri="{FF2B5EF4-FFF2-40B4-BE49-F238E27FC236}">
                    <a16:creationId xmlns:a16="http://schemas.microsoft.com/office/drawing/2014/main" id="{FFCF7857-E21D-4FD1-8D0E-3304E618D360}"/>
                  </a:ext>
                </a:extLst>
              </p:cNvPr>
              <p:cNvCxnSpPr>
                <a:stCxn id="45" idx="0"/>
              </p:cNvCxnSpPr>
              <p:nvPr/>
            </p:nvCxnSpPr>
            <p:spPr>
              <a:xfrm rot="16200000" flipV="1">
                <a:off x="6220869" y="1705927"/>
                <a:ext cx="351686" cy="2678561"/>
              </a:xfrm>
              <a:prstGeom prst="bentConnector2">
                <a:avLst/>
              </a:prstGeom>
              <a:noFill/>
              <a:ln w="9525" cap="flat" cmpd="sng" algn="ctr">
                <a:solidFill>
                  <a:srgbClr val="8FB17A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57" name="Rechteck 70">
              <a:extLst>
                <a:ext uri="{FF2B5EF4-FFF2-40B4-BE49-F238E27FC236}">
                  <a16:creationId xmlns:a16="http://schemas.microsoft.com/office/drawing/2014/main" id="{15494401-B093-4626-82DC-F4F50B9DD764}"/>
                </a:ext>
              </a:extLst>
            </p:cNvPr>
            <p:cNvSpPr/>
            <p:nvPr/>
          </p:nvSpPr>
          <p:spPr>
            <a:xfrm>
              <a:off x="4225079" y="3545115"/>
              <a:ext cx="1543217" cy="358246"/>
            </a:xfrm>
            <a:prstGeom prst="rect">
              <a:avLst/>
            </a:prstGeom>
            <a:solidFill>
              <a:srgbClr val="93C11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Person</a:t>
              </a:r>
            </a:p>
          </p:txBody>
        </p:sp>
        <p:sp>
          <p:nvSpPr>
            <p:cNvPr id="58" name="Rechteck 71">
              <a:extLst>
                <a:ext uri="{FF2B5EF4-FFF2-40B4-BE49-F238E27FC236}">
                  <a16:creationId xmlns:a16="http://schemas.microsoft.com/office/drawing/2014/main" id="{C0513C1F-A950-4CC5-B435-9619B93CFAFC}"/>
                </a:ext>
              </a:extLst>
            </p:cNvPr>
            <p:cNvSpPr/>
            <p:nvPr/>
          </p:nvSpPr>
          <p:spPr>
            <a:xfrm>
              <a:off x="1871037" y="3545115"/>
              <a:ext cx="1543217" cy="358246"/>
            </a:xfrm>
            <a:prstGeom prst="rect">
              <a:avLst/>
            </a:prstGeom>
            <a:solidFill>
              <a:srgbClr val="93C11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Demographie</a:t>
              </a:r>
            </a:p>
          </p:txBody>
        </p:sp>
        <p:sp>
          <p:nvSpPr>
            <p:cNvPr id="59" name="Rechteck 72">
              <a:extLst>
                <a:ext uri="{FF2B5EF4-FFF2-40B4-BE49-F238E27FC236}">
                  <a16:creationId xmlns:a16="http://schemas.microsoft.com/office/drawing/2014/main" id="{1C321BC0-946A-4D61-8CF7-9F0CDD2C4412}"/>
                </a:ext>
              </a:extLst>
            </p:cNvPr>
            <p:cNvSpPr/>
            <p:nvPr/>
          </p:nvSpPr>
          <p:spPr>
            <a:xfrm>
              <a:off x="6579120" y="3548475"/>
              <a:ext cx="1543217" cy="358246"/>
            </a:xfrm>
            <a:prstGeom prst="rect">
              <a:avLst/>
            </a:prstGeom>
            <a:solidFill>
              <a:srgbClr val="93C11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Falldaten</a:t>
              </a:r>
            </a:p>
          </p:txBody>
        </p:sp>
        <p:cxnSp>
          <p:nvCxnSpPr>
            <p:cNvPr id="60" name="Gerade Verbindung 22">
              <a:extLst>
                <a:ext uri="{FF2B5EF4-FFF2-40B4-BE49-F238E27FC236}">
                  <a16:creationId xmlns:a16="http://schemas.microsoft.com/office/drawing/2014/main" id="{58BDA63C-BF4A-419D-B2C1-6AD8844AAB76}"/>
                </a:ext>
              </a:extLst>
            </p:cNvPr>
            <p:cNvCxnSpPr>
              <a:stCxn id="44" idx="3"/>
              <a:endCxn id="59" idx="1"/>
            </p:cNvCxnSpPr>
            <p:nvPr/>
          </p:nvCxnSpPr>
          <p:spPr>
            <a:xfrm>
              <a:off x="3414254" y="3724238"/>
              <a:ext cx="810825" cy="0"/>
            </a:xfrm>
            <a:prstGeom prst="line">
              <a:avLst/>
            </a:prstGeom>
            <a:noFill/>
            <a:ln w="9525" cap="flat" cmpd="sng" algn="ctr">
              <a:solidFill>
                <a:srgbClr val="8FB17A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61" name="Gerade Verbindung 30">
              <a:extLst>
                <a:ext uri="{FF2B5EF4-FFF2-40B4-BE49-F238E27FC236}">
                  <a16:creationId xmlns:a16="http://schemas.microsoft.com/office/drawing/2014/main" id="{67E250F6-FCFD-4BC8-AFBD-617DA6257933}"/>
                </a:ext>
              </a:extLst>
            </p:cNvPr>
            <p:cNvCxnSpPr>
              <a:stCxn id="59" idx="3"/>
              <a:endCxn id="45" idx="1"/>
            </p:cNvCxnSpPr>
            <p:nvPr/>
          </p:nvCxnSpPr>
          <p:spPr>
            <a:xfrm>
              <a:off x="5768295" y="3724238"/>
              <a:ext cx="810825" cy="3360"/>
            </a:xfrm>
            <a:prstGeom prst="line">
              <a:avLst/>
            </a:prstGeom>
            <a:noFill/>
            <a:ln w="9525" cap="flat" cmpd="sng" algn="ctr">
              <a:solidFill>
                <a:srgbClr val="8FB17A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grpSp>
          <p:nvGrpSpPr>
            <p:cNvPr id="62" name="Gruppierung 46">
              <a:extLst>
                <a:ext uri="{FF2B5EF4-FFF2-40B4-BE49-F238E27FC236}">
                  <a16:creationId xmlns:a16="http://schemas.microsoft.com/office/drawing/2014/main" id="{F1A4CB1A-C81A-432B-A2C0-1993E1BA8645}"/>
                </a:ext>
              </a:extLst>
            </p:cNvPr>
            <p:cNvGrpSpPr/>
            <p:nvPr/>
          </p:nvGrpSpPr>
          <p:grpSpPr>
            <a:xfrm>
              <a:off x="3414254" y="3903360"/>
              <a:ext cx="3936475" cy="2010399"/>
              <a:chOff x="3274056" y="3623309"/>
              <a:chExt cx="4461938" cy="2278767"/>
            </a:xfrm>
          </p:grpSpPr>
          <p:cxnSp>
            <p:nvCxnSpPr>
              <p:cNvPr id="65" name="Gerade Verbindung 33">
                <a:extLst>
                  <a:ext uri="{FF2B5EF4-FFF2-40B4-BE49-F238E27FC236}">
                    <a16:creationId xmlns:a16="http://schemas.microsoft.com/office/drawing/2014/main" id="{3A70B5C6-BE42-43B8-AB78-C93E67DA4B78}"/>
                  </a:ext>
                </a:extLst>
              </p:cNvPr>
              <p:cNvCxnSpPr>
                <a:stCxn id="53" idx="3"/>
              </p:cNvCxnSpPr>
              <p:nvPr/>
            </p:nvCxnSpPr>
            <p:spPr>
              <a:xfrm>
                <a:off x="5942328" y="5902076"/>
                <a:ext cx="46624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8FB17A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grpSp>
            <p:nvGrpSpPr>
              <p:cNvPr id="66" name="Gruppierung 44">
                <a:extLst>
                  <a:ext uri="{FF2B5EF4-FFF2-40B4-BE49-F238E27FC236}">
                    <a16:creationId xmlns:a16="http://schemas.microsoft.com/office/drawing/2014/main" id="{3FAA761B-F162-4D82-82A2-A93EB9455C49}"/>
                  </a:ext>
                </a:extLst>
              </p:cNvPr>
              <p:cNvGrpSpPr/>
              <p:nvPr/>
            </p:nvGrpSpPr>
            <p:grpSpPr>
              <a:xfrm>
                <a:off x="3274056" y="3623309"/>
                <a:ext cx="4461938" cy="2278767"/>
                <a:chOff x="3274056" y="3623309"/>
                <a:chExt cx="4461938" cy="2278767"/>
              </a:xfrm>
            </p:grpSpPr>
            <p:cxnSp>
              <p:nvCxnSpPr>
                <p:cNvPr id="67" name="Gerade Verbindung 27">
                  <a:extLst>
                    <a:ext uri="{FF2B5EF4-FFF2-40B4-BE49-F238E27FC236}">
                      <a16:creationId xmlns:a16="http://schemas.microsoft.com/office/drawing/2014/main" id="{6E0032E5-56C5-4C7A-BA3D-CC179780A229}"/>
                    </a:ext>
                  </a:extLst>
                </p:cNvPr>
                <p:cNvCxnSpPr>
                  <a:stCxn id="50" idx="3"/>
                  <a:endCxn id="51" idx="1"/>
                </p:cNvCxnSpPr>
                <p:nvPr/>
              </p:nvCxnSpPr>
              <p:spPr>
                <a:xfrm>
                  <a:off x="3274056" y="4430969"/>
                  <a:ext cx="91905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8" name="Gerade Verbindung 28">
                  <a:extLst>
                    <a:ext uri="{FF2B5EF4-FFF2-40B4-BE49-F238E27FC236}">
                      <a16:creationId xmlns:a16="http://schemas.microsoft.com/office/drawing/2014/main" id="{91C2CBAC-2533-4337-B149-BE55E54CE8FA}"/>
                    </a:ext>
                  </a:extLst>
                </p:cNvPr>
                <p:cNvCxnSpPr>
                  <a:stCxn id="54" idx="3"/>
                  <a:endCxn id="52" idx="1"/>
                </p:cNvCxnSpPr>
                <p:nvPr/>
              </p:nvCxnSpPr>
              <p:spPr>
                <a:xfrm>
                  <a:off x="3274056" y="5169809"/>
                  <a:ext cx="91905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9" name="Gerade Verbindung 29">
                  <a:extLst>
                    <a:ext uri="{FF2B5EF4-FFF2-40B4-BE49-F238E27FC236}">
                      <a16:creationId xmlns:a16="http://schemas.microsoft.com/office/drawing/2014/main" id="{6DAF936E-2090-480B-8DF5-46DC4CB0A4CE}"/>
                    </a:ext>
                  </a:extLst>
                </p:cNvPr>
                <p:cNvCxnSpPr>
                  <a:stCxn id="79" idx="3"/>
                  <a:endCxn id="53" idx="1"/>
                </p:cNvCxnSpPr>
                <p:nvPr/>
              </p:nvCxnSpPr>
              <p:spPr>
                <a:xfrm>
                  <a:off x="3274056" y="5902076"/>
                  <a:ext cx="91905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0" name="Gerade Verbindung 31">
                  <a:extLst>
                    <a:ext uri="{FF2B5EF4-FFF2-40B4-BE49-F238E27FC236}">
                      <a16:creationId xmlns:a16="http://schemas.microsoft.com/office/drawing/2014/main" id="{C1C64B33-8D81-4D6B-B63C-E2A0D53AE8A2}"/>
                    </a:ext>
                  </a:extLst>
                </p:cNvPr>
                <p:cNvCxnSpPr>
                  <a:stCxn id="51" idx="3"/>
                  <a:endCxn id="60" idx="1"/>
                </p:cNvCxnSpPr>
                <p:nvPr/>
              </p:nvCxnSpPr>
              <p:spPr>
                <a:xfrm>
                  <a:off x="5942328" y="4430969"/>
                  <a:ext cx="919058" cy="21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1" name="Gerade Verbindung 32">
                  <a:extLst>
                    <a:ext uri="{FF2B5EF4-FFF2-40B4-BE49-F238E27FC236}">
                      <a16:creationId xmlns:a16="http://schemas.microsoft.com/office/drawing/2014/main" id="{381E4329-CEE7-4436-8E7F-BDC3813F028D}"/>
                    </a:ext>
                  </a:extLst>
                </p:cNvPr>
                <p:cNvCxnSpPr>
                  <a:stCxn id="52" idx="3"/>
                  <a:endCxn id="75" idx="1"/>
                </p:cNvCxnSpPr>
                <p:nvPr/>
              </p:nvCxnSpPr>
              <p:spPr>
                <a:xfrm>
                  <a:off x="5942328" y="5169809"/>
                  <a:ext cx="919058" cy="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2" name="Gewinkelte Verbindung 34">
                  <a:extLst>
                    <a:ext uri="{FF2B5EF4-FFF2-40B4-BE49-F238E27FC236}">
                      <a16:creationId xmlns:a16="http://schemas.microsoft.com/office/drawing/2014/main" id="{C7B17107-97B7-45F0-BBF6-5A2DD49DC59E}"/>
                    </a:ext>
                  </a:extLst>
                </p:cNvPr>
                <p:cNvCxnSpPr>
                  <a:stCxn id="59" idx="2"/>
                </p:cNvCxnSpPr>
                <p:nvPr/>
              </p:nvCxnSpPr>
              <p:spPr>
                <a:xfrm rot="5400000">
                  <a:off x="3267235" y="4096374"/>
                  <a:ext cx="2273551" cy="1327423"/>
                </a:xfrm>
                <a:prstGeom prst="bentConnector3">
                  <a:avLst>
                    <a:gd name="adj1" fmla="val 12525"/>
                  </a:avLst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3" name="Gewinkelte Verbindung 35">
                  <a:extLst>
                    <a:ext uri="{FF2B5EF4-FFF2-40B4-BE49-F238E27FC236}">
                      <a16:creationId xmlns:a16="http://schemas.microsoft.com/office/drawing/2014/main" id="{60C162EA-9FD0-4398-AC58-4D732502A628}"/>
                    </a:ext>
                  </a:extLst>
                </p:cNvPr>
                <p:cNvCxnSpPr>
                  <a:stCxn id="59" idx="2"/>
                </p:cNvCxnSpPr>
                <p:nvPr/>
              </p:nvCxnSpPr>
              <p:spPr>
                <a:xfrm rot="16200000" flipH="1">
                  <a:off x="4601371" y="4089660"/>
                  <a:ext cx="2273551" cy="1340849"/>
                </a:xfrm>
                <a:prstGeom prst="bentConnector3">
                  <a:avLst>
                    <a:gd name="adj1" fmla="val 12525"/>
                  </a:avLst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74" name="Gewinkelte Verbindung 36">
                  <a:extLst>
                    <a:ext uri="{FF2B5EF4-FFF2-40B4-BE49-F238E27FC236}">
                      <a16:creationId xmlns:a16="http://schemas.microsoft.com/office/drawing/2014/main" id="{BFAADDEE-1AC3-43BC-A762-CEBB44FB6632}"/>
                    </a:ext>
                  </a:extLst>
                </p:cNvPr>
                <p:cNvCxnSpPr>
                  <a:stCxn id="45" idx="2"/>
                </p:cNvCxnSpPr>
                <p:nvPr/>
              </p:nvCxnSpPr>
              <p:spPr>
                <a:xfrm rot="5400000">
                  <a:off x="6929008" y="3099968"/>
                  <a:ext cx="279835" cy="1334136"/>
                </a:xfrm>
                <a:prstGeom prst="bentConnector2">
                  <a:avLst/>
                </a:prstGeom>
                <a:noFill/>
                <a:ln w="9525" cap="flat" cmpd="sng" algn="ctr">
                  <a:solidFill>
                    <a:srgbClr val="8FB17A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</p:grpSp>
        </p:grpSp>
        <p:sp>
          <p:nvSpPr>
            <p:cNvPr id="63" name="Rechteck 58">
              <a:extLst>
                <a:ext uri="{FF2B5EF4-FFF2-40B4-BE49-F238E27FC236}">
                  <a16:creationId xmlns:a16="http://schemas.microsoft.com/office/drawing/2014/main" id="{D0BB82F1-E234-4947-B9F4-9161CAA6860A}"/>
                </a:ext>
              </a:extLst>
            </p:cNvPr>
            <p:cNvSpPr/>
            <p:nvPr/>
          </p:nvSpPr>
          <p:spPr>
            <a:xfrm rot="16200000">
              <a:off x="515819" y="2732652"/>
              <a:ext cx="1989889" cy="358247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Basismodul</a:t>
              </a:r>
            </a:p>
          </p:txBody>
        </p:sp>
        <p:sp>
          <p:nvSpPr>
            <p:cNvPr id="64" name="Rechteck 59">
              <a:extLst>
                <a:ext uri="{FF2B5EF4-FFF2-40B4-BE49-F238E27FC236}">
                  <a16:creationId xmlns:a16="http://schemas.microsoft.com/office/drawing/2014/main" id="{4259C35A-05EC-4234-944E-74A14A80B13E}"/>
                </a:ext>
              </a:extLst>
            </p:cNvPr>
            <p:cNvSpPr/>
            <p:nvPr/>
          </p:nvSpPr>
          <p:spPr>
            <a:xfrm rot="16200000">
              <a:off x="645732" y="5108371"/>
              <a:ext cx="1730065" cy="358247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Erweiterungsmodule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6864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MIRACUM</a:t>
            </a:r>
            <a:endParaRPr lang="de-D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9ED69D0-EFA4-42A6-89C6-54CD72927F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5" y="2335097"/>
            <a:ext cx="8299450" cy="2187806"/>
          </a:xfrm>
        </p:spPr>
      </p:pic>
    </p:spTree>
    <p:extLst>
      <p:ext uri="{BB962C8B-B14F-4D97-AF65-F5344CB8AC3E}">
        <p14:creationId xmlns:p14="http://schemas.microsoft.com/office/powerpoint/2010/main" val="2745512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MIRACUM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26147" y="1445342"/>
            <a:ext cx="5902158" cy="4731621"/>
          </a:xfrm>
        </p:spPr>
        <p:txBody>
          <a:bodyPr/>
          <a:lstStyle/>
          <a:p>
            <a:r>
              <a:rPr lang="de-DE" dirty="0"/>
              <a:t>10 Universitätskliniken, 2 FHs, 1 Industriepartner</a:t>
            </a:r>
          </a:p>
          <a:p>
            <a:pPr lvl="1"/>
            <a:r>
              <a:rPr lang="de-DE" dirty="0"/>
              <a:t>Dresden, Erlangen, Frankfurt, Freiburg, Gießen, Greifswald, Mannheim, Marburg, Magdeburg, Mainz</a:t>
            </a:r>
          </a:p>
          <a:p>
            <a:pPr lvl="1"/>
            <a:r>
              <a:rPr lang="de-DE" dirty="0" err="1"/>
              <a:t>Averbis</a:t>
            </a:r>
            <a:r>
              <a:rPr lang="de-DE" dirty="0"/>
              <a:t> (Natural Language Processing)</a:t>
            </a:r>
          </a:p>
          <a:p>
            <a:r>
              <a:rPr lang="de-DE" dirty="0"/>
              <a:t>&gt; 35 Millionen € Fördersumme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FE3C758B-60A6-488A-95D0-F696209179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271"/>
          <a:stretch/>
        </p:blipFill>
        <p:spPr>
          <a:xfrm>
            <a:off x="215695" y="1445342"/>
            <a:ext cx="2810452" cy="375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846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MIRACUM DIZ </a:t>
            </a:r>
            <a:r>
              <a:rPr lang="en-US" dirty="0" err="1"/>
              <a:t>Architektur</a:t>
            </a:r>
            <a:endParaRPr lang="de-DE" dirty="0"/>
          </a:p>
        </p:txBody>
      </p:sp>
      <p:grpSp>
        <p:nvGrpSpPr>
          <p:cNvPr id="6" name="Gruppieren 11">
            <a:extLst>
              <a:ext uri="{FF2B5EF4-FFF2-40B4-BE49-F238E27FC236}">
                <a16:creationId xmlns:a16="http://schemas.microsoft.com/office/drawing/2014/main" id="{7511DF32-005A-4048-9292-2D09CE12F6AC}"/>
              </a:ext>
            </a:extLst>
          </p:cNvPr>
          <p:cNvGrpSpPr/>
          <p:nvPr/>
        </p:nvGrpSpPr>
        <p:grpSpPr>
          <a:xfrm>
            <a:off x="1166044" y="1326239"/>
            <a:ext cx="6811911" cy="4809549"/>
            <a:chOff x="1096066" y="2109640"/>
            <a:chExt cx="6506213" cy="4748360"/>
          </a:xfrm>
        </p:grpSpPr>
        <p:sp>
          <p:nvSpPr>
            <p:cNvPr id="7" name="Rechteck 12">
              <a:extLst>
                <a:ext uri="{FF2B5EF4-FFF2-40B4-BE49-F238E27FC236}">
                  <a16:creationId xmlns:a16="http://schemas.microsoft.com/office/drawing/2014/main" id="{EA322ECE-C605-4035-A85F-E4F965277DA2}"/>
                </a:ext>
              </a:extLst>
            </p:cNvPr>
            <p:cNvSpPr/>
            <p:nvPr/>
          </p:nvSpPr>
          <p:spPr>
            <a:xfrm>
              <a:off x="1096066" y="2109640"/>
              <a:ext cx="6506213" cy="47483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Calibri" panose="020F0502020204030204" pitchFamily="34" charset="0"/>
              </a:endParaRPr>
            </a:p>
          </p:txBody>
        </p:sp>
        <p:pic>
          <p:nvPicPr>
            <p:cNvPr id="8" name="Bild 5" descr="/C:/img_1.png">
              <a:extLst>
                <a:ext uri="{FF2B5EF4-FFF2-40B4-BE49-F238E27FC236}">
                  <a16:creationId xmlns:a16="http://schemas.microsoft.com/office/drawing/2014/main" id="{8196A1B0-7B8F-4BC5-AB99-119F5739A6D3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6066" y="2109640"/>
              <a:ext cx="6506213" cy="474836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004841105"/>
      </p:ext>
    </p:extLst>
  </p:cSld>
  <p:clrMapOvr>
    <a:masterClrMapping/>
  </p:clrMapOvr>
</p:sld>
</file>

<file path=ppt/theme/theme1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1119</Words>
  <Application>Microsoft Office PowerPoint</Application>
  <PresentationFormat>On-screen Show (4:3)</PresentationFormat>
  <Paragraphs>233</Paragraphs>
  <Slides>29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Verdana</vt:lpstr>
      <vt:lpstr>1_Benutzerdefiniertes Design</vt:lpstr>
      <vt:lpstr>The MIRACUM Medical Informatics Initiative (MII) Developments for Recruitment Support in Clinical Trials</vt:lpstr>
      <vt:lpstr>Agenda</vt:lpstr>
      <vt:lpstr>BMBF Medizininformatik-Initiative</vt:lpstr>
      <vt:lpstr>BMBF MI-I Entwicklung</vt:lpstr>
      <vt:lpstr>BMBF MI-I Konsortien</vt:lpstr>
      <vt:lpstr>MI-I Kerndatensatz</vt:lpstr>
      <vt:lpstr>MIRACUM</vt:lpstr>
      <vt:lpstr>MIRACUM</vt:lpstr>
      <vt:lpstr>MIRACUM DIZ Architektur</vt:lpstr>
      <vt:lpstr>MIRACUM – Use Cases</vt:lpstr>
      <vt:lpstr>Use Case 1 – IT-Support for Patient recruitment</vt:lpstr>
      <vt:lpstr>Use Case 1 – IT-Support for Patient recruitment</vt:lpstr>
      <vt:lpstr>Bisherige Projekte</vt:lpstr>
      <vt:lpstr>Ziele Use Case 1</vt:lpstr>
      <vt:lpstr>Architektur IT-Lösung</vt:lpstr>
      <vt:lpstr>Architektur IT-Lösung</vt:lpstr>
      <vt:lpstr>Studienregister</vt:lpstr>
      <vt:lpstr>Studienregister</vt:lpstr>
      <vt:lpstr>MIRACUM-weites Studienregister</vt:lpstr>
      <vt:lpstr>Architektur IT-Lösung</vt:lpstr>
      <vt:lpstr>Kerndatensatz Patientenrekrutierung</vt:lpstr>
      <vt:lpstr>Kerndatensatz Patientenrekrutierung</vt:lpstr>
      <vt:lpstr>Kerndatensatz Patientenrekrutierung</vt:lpstr>
      <vt:lpstr>Datenqualitätsstudie</vt:lpstr>
      <vt:lpstr>Datenqualitätsstudie</vt:lpstr>
      <vt:lpstr>Architektur IT-Lösung</vt:lpstr>
      <vt:lpstr>Stakeholder-Analyse</vt:lpstr>
      <vt:lpstr>Vielen Dank an das MIRACUM UC1 Team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Schraudt, Michaela</dc:creator>
  <cp:lastModifiedBy>op87awiz</cp:lastModifiedBy>
  <cp:revision>147</cp:revision>
  <dcterms:created xsi:type="dcterms:W3CDTF">2018-04-25T10:40:57Z</dcterms:created>
  <dcterms:modified xsi:type="dcterms:W3CDTF">2019-03-05T19:31:50Z</dcterms:modified>
</cp:coreProperties>
</file>