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2" r:id="rId2"/>
    <p:sldId id="309" r:id="rId3"/>
    <p:sldId id="293" r:id="rId4"/>
    <p:sldId id="308" r:id="rId5"/>
    <p:sldId id="296" r:id="rId6"/>
    <p:sldId id="301" r:id="rId7"/>
    <p:sldId id="295" r:id="rId8"/>
    <p:sldId id="294" r:id="rId9"/>
    <p:sldId id="311" r:id="rId10"/>
    <p:sldId id="300" r:id="rId11"/>
    <p:sldId id="298" r:id="rId12"/>
    <p:sldId id="299" r:id="rId13"/>
    <p:sldId id="297" r:id="rId14"/>
    <p:sldId id="307" r:id="rId15"/>
    <p:sldId id="302" r:id="rId16"/>
    <p:sldId id="312" r:id="rId17"/>
    <p:sldId id="304" r:id="rId18"/>
    <p:sldId id="306" r:id="rId19"/>
    <p:sldId id="313" r:id="rId20"/>
    <p:sldId id="305" r:id="rId21"/>
    <p:sldId id="314" r:id="rId22"/>
    <p:sldId id="260" r:id="rId23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9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 Hume" initials="SH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3D1"/>
    <a:srgbClr val="0FA9D9"/>
    <a:srgbClr val="63B3D2"/>
    <a:srgbClr val="46D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78" autoAdjust="0"/>
    <p:restoredTop sz="93472" autoAdjust="0"/>
  </p:normalViewPr>
  <p:slideViewPr>
    <p:cSldViewPr snapToGrid="0" snapToObjects="1">
      <p:cViewPr varScale="1">
        <p:scale>
          <a:sx n="104" d="100"/>
          <a:sy n="104" d="100"/>
        </p:scale>
        <p:origin x="2232" y="102"/>
      </p:cViewPr>
      <p:guideLst>
        <p:guide orient="horz" pos="2160"/>
        <p:guide pos="28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-6"/>
    </p:cViewPr>
  </p:notesTextViewPr>
  <p:notesViewPr>
    <p:cSldViewPr snapToGrid="0" snapToObjects="1" showGuides="1">
      <p:cViewPr varScale="1">
        <p:scale>
          <a:sx n="102" d="100"/>
          <a:sy n="102" d="100"/>
        </p:scale>
        <p:origin x="-3088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27D07-0534-3345-A1F3-0CA33196057F}" type="datetimeFigureOut">
              <a:rPr lang="en-US" smtClean="0"/>
              <a:t>2/11/2019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D1DF8-760F-3D44-9C08-114F870CD45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34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66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1… Names that start with HTTP are Uniform Resource Locators (URLs).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3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… The ability to use these links to retrieve related content supports the </a:t>
            </a:r>
            <a:r>
              <a:rPr lang="en-US" sz="12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follow your nose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pattern.</a:t>
            </a:r>
            <a:endParaRPr lang="en-US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584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HATEOAS</a:t>
            </a:r>
            <a:r>
              <a:rPr lang="en-US" dirty="0" smtClean="0"/>
              <a:t> (Hypermedia as the Engine of Application State) is a constraint of the REST application architecture. A hypermedia-driven site provides information to navigate the site's REST interfaces dynamically by including hypermedia links with the responses.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74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362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63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647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46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hume@cdisc.or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d.com/talks/tim_berners_lee_on_the_next_web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shume@cdisc.org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frederik.malfait@nurocor.co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273909" y="250307"/>
            <a:ext cx="4453368" cy="58719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>
                <a:solidFill>
                  <a:srgbClr val="00A3D1"/>
                </a:solidFill>
                <a:latin typeface="Helvetica Neue"/>
                <a:cs typeface="Helvetica Neue"/>
              </a:rPr>
              <a:t>PhUSE Connect US 2019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3909" y="1547276"/>
            <a:ext cx="8470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A3D1"/>
                </a:solidFill>
                <a:latin typeface="Helvetica Neue"/>
                <a:cs typeface="Helvetica Neue"/>
              </a:rPr>
              <a:t>A Linked Data Model and Hypermedia API for </a:t>
            </a:r>
            <a:r>
              <a:rPr lang="en-US" sz="4000" b="1" dirty="0" smtClean="0">
                <a:solidFill>
                  <a:srgbClr val="00A3D1"/>
                </a:solidFill>
                <a:latin typeface="Helvetica Neue"/>
                <a:cs typeface="Helvetica Neue"/>
              </a:rPr>
              <a:t>CDISC Library</a:t>
            </a:r>
            <a:endParaRPr lang="en-US" sz="4000" b="1" dirty="0">
              <a:solidFill>
                <a:srgbClr val="00A3D1"/>
              </a:solidFill>
              <a:latin typeface="Helvetica Neue"/>
              <a:cs typeface="Helvetica Neu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3909" y="3880526"/>
            <a:ext cx="61915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A3D1"/>
                </a:solidFill>
              </a:rPr>
              <a:t>Paper Authors:</a:t>
            </a:r>
          </a:p>
          <a:p>
            <a:r>
              <a:rPr lang="en-US" sz="2000" dirty="0" smtClean="0">
                <a:solidFill>
                  <a:srgbClr val="00A3D1"/>
                </a:solidFill>
              </a:rPr>
              <a:t>Sam </a:t>
            </a:r>
            <a:r>
              <a:rPr lang="en-US" sz="2000" dirty="0">
                <a:solidFill>
                  <a:srgbClr val="00A3D1"/>
                </a:solidFill>
              </a:rPr>
              <a:t>Hume, CDISC, State College, PA, </a:t>
            </a:r>
            <a:r>
              <a:rPr lang="en-US" sz="2000" dirty="0" smtClean="0">
                <a:solidFill>
                  <a:srgbClr val="00A3D1"/>
                </a:solidFill>
              </a:rPr>
              <a:t>USA</a:t>
            </a:r>
          </a:p>
          <a:p>
            <a:r>
              <a:rPr lang="en-US" sz="2000" dirty="0">
                <a:solidFill>
                  <a:srgbClr val="00A3D1"/>
                </a:solidFill>
              </a:rPr>
              <a:t>Frederik Malfait, </a:t>
            </a:r>
            <a:r>
              <a:rPr lang="en-US" sz="2000" dirty="0" err="1">
                <a:solidFill>
                  <a:srgbClr val="00A3D1"/>
                </a:solidFill>
              </a:rPr>
              <a:t>Nurocor</a:t>
            </a:r>
            <a:r>
              <a:rPr lang="en-US" sz="2000" dirty="0">
                <a:solidFill>
                  <a:srgbClr val="00A3D1"/>
                </a:solidFill>
              </a:rPr>
              <a:t>, </a:t>
            </a:r>
            <a:r>
              <a:rPr lang="en-US" sz="2000" dirty="0" err="1">
                <a:solidFill>
                  <a:srgbClr val="00A3D1"/>
                </a:solidFill>
              </a:rPr>
              <a:t>Wolfenschiessen</a:t>
            </a:r>
            <a:r>
              <a:rPr lang="en-US" sz="2000" dirty="0">
                <a:solidFill>
                  <a:srgbClr val="00A3D1"/>
                </a:solidFill>
              </a:rPr>
              <a:t>, Switzerland</a:t>
            </a:r>
          </a:p>
          <a:p>
            <a:r>
              <a:rPr lang="en-US" sz="2000" dirty="0">
                <a:solidFill>
                  <a:srgbClr val="00A3D1"/>
                </a:solidFill>
              </a:rPr>
              <a:t>Julie Chason, CDISC, Exton, PA, USA</a:t>
            </a:r>
          </a:p>
          <a:p>
            <a:endParaRPr lang="en-US" sz="2000" b="1" dirty="0" smtClean="0">
              <a:solidFill>
                <a:srgbClr val="00A3D1"/>
              </a:solidFill>
            </a:endParaRPr>
          </a:p>
          <a:p>
            <a:r>
              <a:rPr lang="en-US" sz="2000" b="1" dirty="0" smtClean="0">
                <a:solidFill>
                  <a:srgbClr val="00A3D1"/>
                </a:solidFill>
              </a:rPr>
              <a:t>Presented </a:t>
            </a:r>
            <a:r>
              <a:rPr lang="en-US" sz="2000" b="1" dirty="0">
                <a:solidFill>
                  <a:srgbClr val="00A3D1"/>
                </a:solidFill>
              </a:rPr>
              <a:t>By:</a:t>
            </a:r>
          </a:p>
          <a:p>
            <a:r>
              <a:rPr lang="en-US" sz="2000" dirty="0" smtClean="0">
                <a:solidFill>
                  <a:srgbClr val="00A3D1"/>
                </a:solidFill>
              </a:rPr>
              <a:t>Sam Hume</a:t>
            </a:r>
            <a:r>
              <a:rPr lang="en-US" sz="2000" dirty="0">
                <a:solidFill>
                  <a:srgbClr val="00A3D1"/>
                </a:solidFill>
              </a:rPr>
              <a:t>	 </a:t>
            </a:r>
            <a:r>
              <a:rPr lang="en-US" sz="2000" dirty="0" smtClean="0">
                <a:solidFill>
                  <a:srgbClr val="00A3D1"/>
                </a:solidFill>
                <a:hlinkClick r:id="rId3"/>
              </a:rPr>
              <a:t>shume@cdisc.org</a:t>
            </a:r>
            <a:endParaRPr lang="en-US" sz="2000" dirty="0">
              <a:solidFill>
                <a:srgbClr val="00A3D1"/>
              </a:solidFill>
            </a:endParaRPr>
          </a:p>
          <a:p>
            <a:endParaRPr lang="en-US" sz="2000" dirty="0" smtClean="0">
              <a:solidFill>
                <a:srgbClr val="00A3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352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8527" y="1024708"/>
            <a:ext cx="8885382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1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Linked data represents all kinds of conceptual things, and they have names that start with </a:t>
            </a: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HTTP (URLs). </a:t>
            </a:r>
            <a:endParaRPr lang="en-US" sz="20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100"/>
              </a:spcBef>
              <a:spcAft>
                <a:spcPts val="0"/>
              </a:spcAft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1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If one were to look up one of these </a:t>
            </a: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URLs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they would get back some useful data about that thing or event in a standard format. </a:t>
            </a:r>
            <a:endParaRPr lang="en-US" sz="20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100"/>
              </a:spcBef>
              <a:spcAft>
                <a:spcPts val="0"/>
              </a:spcAft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1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The information returned includes not only facts, but also relationships. These relationships link content to other things that also have names represented as URLs.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564" y="82486"/>
            <a:ext cx="2522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Linked Data Principles</a:t>
            </a:r>
            <a:endParaRPr lang="en-US" sz="2000" b="1" dirty="0"/>
          </a:p>
        </p:txBody>
      </p:sp>
      <p:sp>
        <p:nvSpPr>
          <p:cNvPr id="2" name="Rectangle 1"/>
          <p:cNvSpPr/>
          <p:nvPr/>
        </p:nvSpPr>
        <p:spPr>
          <a:xfrm>
            <a:off x="1214581" y="5222325"/>
            <a:ext cx="65254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Ref: Tim Berners-Lee, </a:t>
            </a:r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://www.ted.com/talks/tim_berners_lee_on_the_next_web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64100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343" y="494289"/>
            <a:ext cx="6885565" cy="50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1818" y="82486"/>
            <a:ext cx="444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Example CDISC Library </a:t>
            </a:r>
            <a:r>
              <a:rPr lang="en-US" sz="2000" b="1" dirty="0" err="1" smtClean="0"/>
              <a:t>SDTM</a:t>
            </a:r>
            <a:r>
              <a:rPr lang="en-US" sz="2000" b="1" dirty="0" smtClean="0"/>
              <a:t> RDF Graph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28244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47" y="1056121"/>
            <a:ext cx="8715552" cy="391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84791"/>
            <a:ext cx="2928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Example of Serialized RDF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2479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64" y="673167"/>
            <a:ext cx="8312723" cy="4888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5563" y="31365"/>
            <a:ext cx="8515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</a:t>
            </a:r>
            <a:r>
              <a:rPr lang="en-US" sz="2000" b="1" dirty="0" smtClean="0"/>
              <a:t>onceptual </a:t>
            </a:r>
            <a:r>
              <a:rPr lang="en-US" sz="2000" b="1" dirty="0"/>
              <a:t>G</a:t>
            </a:r>
            <a:r>
              <a:rPr lang="en-US" sz="2000" b="1" dirty="0" smtClean="0"/>
              <a:t>raph Showing the Relationships Model and IG </a:t>
            </a:r>
            <a:r>
              <a:rPr lang="en-US" sz="2000" b="1" dirty="0"/>
              <a:t>elements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22999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967343" y="890289"/>
            <a:ext cx="4876802" cy="4038600"/>
            <a:chOff x="1828798" y="1749264"/>
            <a:chExt cx="4876802" cy="4038600"/>
          </a:xfrm>
        </p:grpSpPr>
        <p:sp>
          <p:nvSpPr>
            <p:cNvPr id="4" name="Rectangle 3"/>
            <p:cNvSpPr/>
            <p:nvPr/>
          </p:nvSpPr>
          <p:spPr>
            <a:xfrm>
              <a:off x="3733801" y="1749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</a:t>
              </a:r>
              <a:endParaRPr lang="en-US" sz="12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733801" y="2892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 Class</a:t>
              </a:r>
              <a:endParaRPr lang="en-US" sz="1200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4264147" y="2358864"/>
              <a:ext cx="6108" cy="533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5638800" y="4035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Dataset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6172200" y="2358864"/>
              <a:ext cx="0" cy="533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828798" y="5178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Dataset Variable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359144" y="4644864"/>
              <a:ext cx="6108" cy="533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5638800" y="5178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Dataset Variable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6172200" y="4644864"/>
              <a:ext cx="0" cy="533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5638800" y="1749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IG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638800" y="2892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IG Class</a:t>
              </a:r>
              <a:endParaRPr lang="en-US" sz="1200" dirty="0"/>
            </a:p>
          </p:txBody>
        </p:sp>
        <p:cxnSp>
          <p:nvCxnSpPr>
            <p:cNvPr id="15" name="Straight Arrow Connector 14"/>
            <p:cNvCxnSpPr>
              <a:stCxn id="14" idx="1"/>
              <a:endCxn id="5" idx="3"/>
            </p:cNvCxnSpPr>
            <p:nvPr/>
          </p:nvCxnSpPr>
          <p:spPr>
            <a:xfrm flipH="1">
              <a:off x="4800601" y="3197064"/>
              <a:ext cx="838199" cy="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3" idx="1"/>
              <a:endCxn id="4" idx="3"/>
            </p:cNvCxnSpPr>
            <p:nvPr/>
          </p:nvCxnSpPr>
          <p:spPr>
            <a:xfrm flipH="1">
              <a:off x="4800601" y="2054064"/>
              <a:ext cx="838199" cy="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6172200" y="3501864"/>
              <a:ext cx="0" cy="533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1828798" y="4035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Dataset</a:t>
              </a:r>
              <a:endParaRPr lang="en-US" sz="1200" dirty="0"/>
            </a:p>
          </p:txBody>
        </p:sp>
        <p:cxnSp>
          <p:nvCxnSpPr>
            <p:cNvPr id="19" name="Straight Arrow Connector 18"/>
            <p:cNvCxnSpPr>
              <a:endCxn id="20" idx="0"/>
            </p:cNvCxnSpPr>
            <p:nvPr/>
          </p:nvCxnSpPr>
          <p:spPr>
            <a:xfrm flipH="1">
              <a:off x="4267201" y="3501864"/>
              <a:ext cx="3055" cy="1676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3733801" y="5178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Class</a:t>
              </a:r>
              <a:r>
                <a:rPr lang="en-US" sz="1200" dirty="0"/>
                <a:t/>
              </a:r>
              <a:br>
                <a:rPr lang="en-US" sz="1200" dirty="0"/>
              </a:br>
              <a:r>
                <a:rPr lang="en-US" sz="1200" dirty="0" smtClean="0"/>
                <a:t>Variable</a:t>
              </a:r>
            </a:p>
          </p:txBody>
        </p:sp>
        <p:cxnSp>
          <p:nvCxnSpPr>
            <p:cNvPr id="21" name="Elbow Connector 20"/>
            <p:cNvCxnSpPr>
              <a:stCxn id="5" idx="1"/>
              <a:endCxn id="18" idx="0"/>
            </p:cNvCxnSpPr>
            <p:nvPr/>
          </p:nvCxnSpPr>
          <p:spPr>
            <a:xfrm rot="10800000" flipV="1">
              <a:off x="2362199" y="3197064"/>
              <a:ext cx="1371603" cy="838200"/>
            </a:xfrm>
            <a:prstGeom prst="bentConnector2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1" idx="1"/>
              <a:endCxn id="20" idx="3"/>
            </p:cNvCxnSpPr>
            <p:nvPr/>
          </p:nvCxnSpPr>
          <p:spPr>
            <a:xfrm flipH="1">
              <a:off x="4800601" y="5483064"/>
              <a:ext cx="838199" cy="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9" idx="3"/>
              <a:endCxn id="20" idx="1"/>
            </p:cNvCxnSpPr>
            <p:nvPr/>
          </p:nvCxnSpPr>
          <p:spPr>
            <a:xfrm>
              <a:off x="2895598" y="5483064"/>
              <a:ext cx="838203" cy="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119743" y="1042689"/>
            <a:ext cx="4876802" cy="4038600"/>
            <a:chOff x="1828798" y="1749264"/>
            <a:chExt cx="4876802" cy="4038600"/>
          </a:xfrm>
        </p:grpSpPr>
        <p:sp>
          <p:nvSpPr>
            <p:cNvPr id="25" name="Rectangle 24"/>
            <p:cNvSpPr/>
            <p:nvPr/>
          </p:nvSpPr>
          <p:spPr>
            <a:xfrm>
              <a:off x="3733801" y="1749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</a:t>
              </a:r>
              <a:endParaRPr lang="en-US" sz="12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733801" y="2892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 Class</a:t>
              </a:r>
              <a:endParaRPr lang="en-US" sz="1200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4264147" y="2358864"/>
              <a:ext cx="6108" cy="533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638800" y="4035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Dataset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6172200" y="2358864"/>
              <a:ext cx="0" cy="533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1828798" y="5178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Dataset Variable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2359144" y="4644864"/>
              <a:ext cx="6108" cy="533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5638800" y="5178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Dataset Variable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6172200" y="4644864"/>
              <a:ext cx="0" cy="533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5638800" y="1749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IG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638800" y="2892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IG Class</a:t>
              </a:r>
              <a:endParaRPr lang="en-US" sz="1200" dirty="0"/>
            </a:p>
          </p:txBody>
        </p:sp>
        <p:cxnSp>
          <p:nvCxnSpPr>
            <p:cNvPr id="36" name="Straight Arrow Connector 35"/>
            <p:cNvCxnSpPr>
              <a:stCxn id="35" idx="1"/>
              <a:endCxn id="26" idx="3"/>
            </p:cNvCxnSpPr>
            <p:nvPr/>
          </p:nvCxnSpPr>
          <p:spPr>
            <a:xfrm flipH="1">
              <a:off x="4800601" y="3197064"/>
              <a:ext cx="838199" cy="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4" idx="1"/>
              <a:endCxn id="25" idx="3"/>
            </p:cNvCxnSpPr>
            <p:nvPr/>
          </p:nvCxnSpPr>
          <p:spPr>
            <a:xfrm flipH="1">
              <a:off x="4800601" y="2054064"/>
              <a:ext cx="838199" cy="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6172200" y="3501864"/>
              <a:ext cx="0" cy="533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1828798" y="4035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Dataset</a:t>
              </a:r>
              <a:endParaRPr lang="en-US" sz="1200" dirty="0"/>
            </a:p>
          </p:txBody>
        </p:sp>
        <p:cxnSp>
          <p:nvCxnSpPr>
            <p:cNvPr id="40" name="Straight Arrow Connector 39"/>
            <p:cNvCxnSpPr>
              <a:endCxn id="41" idx="0"/>
            </p:cNvCxnSpPr>
            <p:nvPr/>
          </p:nvCxnSpPr>
          <p:spPr>
            <a:xfrm flipH="1">
              <a:off x="4267201" y="3501864"/>
              <a:ext cx="3055" cy="16764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3733801" y="5178264"/>
              <a:ext cx="1066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Class</a:t>
              </a:r>
              <a:r>
                <a:rPr lang="en-US" sz="1200" dirty="0"/>
                <a:t/>
              </a:r>
              <a:br>
                <a:rPr lang="en-US" sz="1200" dirty="0"/>
              </a:br>
              <a:r>
                <a:rPr lang="en-US" sz="1200" dirty="0" smtClean="0"/>
                <a:t>Variable</a:t>
              </a:r>
            </a:p>
          </p:txBody>
        </p:sp>
        <p:cxnSp>
          <p:nvCxnSpPr>
            <p:cNvPr id="42" name="Elbow Connector 41"/>
            <p:cNvCxnSpPr>
              <a:stCxn id="26" idx="1"/>
              <a:endCxn id="39" idx="0"/>
            </p:cNvCxnSpPr>
            <p:nvPr/>
          </p:nvCxnSpPr>
          <p:spPr>
            <a:xfrm rot="10800000" flipV="1">
              <a:off x="2362199" y="3197064"/>
              <a:ext cx="1371603" cy="838200"/>
            </a:xfrm>
            <a:prstGeom prst="bentConnector2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32" idx="1"/>
              <a:endCxn id="41" idx="3"/>
            </p:cNvCxnSpPr>
            <p:nvPr/>
          </p:nvCxnSpPr>
          <p:spPr>
            <a:xfrm flipH="1">
              <a:off x="4800601" y="5483064"/>
              <a:ext cx="838199" cy="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0" idx="3"/>
              <a:endCxn id="41" idx="1"/>
            </p:cNvCxnSpPr>
            <p:nvPr/>
          </p:nvCxnSpPr>
          <p:spPr>
            <a:xfrm>
              <a:off x="2895598" y="5483064"/>
              <a:ext cx="838203" cy="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4177146" y="1195089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Model</a:t>
            </a:r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>
            <a:off x="4177146" y="2338089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Model Class</a:t>
            </a:r>
            <a:endParaRPr lang="en-US" sz="12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707492" y="1804689"/>
            <a:ext cx="6108" cy="53340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6082145" y="3481089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Dataset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6615545" y="1804689"/>
            <a:ext cx="0" cy="53340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272143" y="4624089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Dataset Variable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2802489" y="4090689"/>
            <a:ext cx="6108" cy="53340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6082145" y="4624089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Dataset Variable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6615545" y="4090689"/>
            <a:ext cx="0" cy="53340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082145" y="1195089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IG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082145" y="2338089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IG Class</a:t>
            </a:r>
            <a:endParaRPr lang="en-US" sz="1200" dirty="0"/>
          </a:p>
        </p:txBody>
      </p:sp>
      <p:cxnSp>
        <p:nvCxnSpPr>
          <p:cNvPr id="56" name="Straight Arrow Connector 55"/>
          <p:cNvCxnSpPr>
            <a:stCxn id="55" idx="1"/>
            <a:endCxn id="46" idx="3"/>
          </p:cNvCxnSpPr>
          <p:nvPr/>
        </p:nvCxnSpPr>
        <p:spPr>
          <a:xfrm flipH="1">
            <a:off x="5243946" y="2642889"/>
            <a:ext cx="838199" cy="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4" idx="1"/>
            <a:endCxn id="45" idx="3"/>
          </p:cNvCxnSpPr>
          <p:nvPr/>
        </p:nvCxnSpPr>
        <p:spPr>
          <a:xfrm flipH="1">
            <a:off x="5243946" y="1499889"/>
            <a:ext cx="838199" cy="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6615545" y="2947689"/>
            <a:ext cx="0" cy="53340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272143" y="3481089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Dataset</a:t>
            </a:r>
            <a:endParaRPr lang="en-US" sz="1200" dirty="0"/>
          </a:p>
        </p:txBody>
      </p:sp>
      <p:cxnSp>
        <p:nvCxnSpPr>
          <p:cNvPr id="60" name="Straight Arrow Connector 59"/>
          <p:cNvCxnSpPr>
            <a:endCxn id="61" idx="0"/>
          </p:cNvCxnSpPr>
          <p:nvPr/>
        </p:nvCxnSpPr>
        <p:spPr>
          <a:xfrm flipH="1">
            <a:off x="4710546" y="2947689"/>
            <a:ext cx="3055" cy="167640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4177146" y="4624089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Class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Variable</a:t>
            </a:r>
          </a:p>
        </p:txBody>
      </p:sp>
      <p:cxnSp>
        <p:nvCxnSpPr>
          <p:cNvPr id="62" name="Elbow Connector 61"/>
          <p:cNvCxnSpPr>
            <a:stCxn id="46" idx="1"/>
            <a:endCxn id="59" idx="0"/>
          </p:cNvCxnSpPr>
          <p:nvPr/>
        </p:nvCxnSpPr>
        <p:spPr>
          <a:xfrm rot="10800000" flipV="1">
            <a:off x="2805544" y="2642889"/>
            <a:ext cx="1371603" cy="838200"/>
          </a:xfrm>
          <a:prstGeom prst="bentConnector2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2" idx="1"/>
            <a:endCxn id="61" idx="3"/>
          </p:cNvCxnSpPr>
          <p:nvPr/>
        </p:nvCxnSpPr>
        <p:spPr>
          <a:xfrm flipH="1">
            <a:off x="5243946" y="4928889"/>
            <a:ext cx="838199" cy="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0" idx="3"/>
            <a:endCxn id="61" idx="1"/>
          </p:cNvCxnSpPr>
          <p:nvPr/>
        </p:nvCxnSpPr>
        <p:spPr>
          <a:xfrm>
            <a:off x="3338943" y="4928889"/>
            <a:ext cx="838203" cy="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3506227" y="1370895"/>
            <a:ext cx="544440" cy="44329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855185" y="777392"/>
            <a:ext cx="1311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SDTM IG 3.1.2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007585" y="929792"/>
            <a:ext cx="1375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SDTM IG </a:t>
            </a:r>
            <a:r>
              <a:rPr lang="en-US" dirty="0" smtClean="0"/>
              <a:t>3.1.3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7159985" y="1082192"/>
            <a:ext cx="1222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SDTM IG 3.2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H="1" flipV="1">
            <a:off x="5449661" y="1370895"/>
            <a:ext cx="544440" cy="44329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 flipV="1">
            <a:off x="3505086" y="2495880"/>
            <a:ext cx="544440" cy="44329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 flipV="1">
            <a:off x="5415103" y="2499129"/>
            <a:ext cx="544440" cy="44329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1622381" y="3647391"/>
            <a:ext cx="544440" cy="44329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 flipV="1">
            <a:off x="1601223" y="4790262"/>
            <a:ext cx="544440" cy="44329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 flipV="1">
            <a:off x="3514866" y="4785129"/>
            <a:ext cx="544440" cy="44329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449664" y="4790391"/>
            <a:ext cx="544440" cy="44329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 flipV="1">
            <a:off x="5441024" y="3638880"/>
            <a:ext cx="544440" cy="44329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95563" y="31365"/>
            <a:ext cx="8515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</a:t>
            </a:r>
            <a:r>
              <a:rPr lang="en-US" sz="2000" b="1" dirty="0" smtClean="0"/>
              <a:t>onceptual </a:t>
            </a:r>
            <a:r>
              <a:rPr lang="en-US" sz="2000" b="1" dirty="0"/>
              <a:t>G</a:t>
            </a:r>
            <a:r>
              <a:rPr lang="en-US" sz="2000" b="1" dirty="0" smtClean="0"/>
              <a:t>raph Showing Standards Versions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655333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46" y="488062"/>
            <a:ext cx="7481454" cy="5035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4036" y="87952"/>
            <a:ext cx="4232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ISO 11179 with CDISC Library Content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7165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909" y="1547276"/>
            <a:ext cx="8470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A3D1"/>
                </a:solidFill>
                <a:latin typeface="Helvetica Neue"/>
                <a:cs typeface="Helvetica Neue"/>
              </a:rPr>
              <a:t>The CDISC Library Hypermedia API</a:t>
            </a:r>
            <a:endParaRPr lang="en-US" sz="4000" b="1" dirty="0">
              <a:solidFill>
                <a:srgbClr val="00A3D1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738639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6255" y="500997"/>
            <a:ext cx="8977745" cy="5208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 client server architectural style that implements a layered </a:t>
            </a:r>
            <a:r>
              <a:rPr lang="en-US" sz="2400" dirty="0" smtClean="0"/>
              <a:t>solution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Uses hypermedia as the engine of application state (</a:t>
            </a:r>
            <a:r>
              <a:rPr lang="en-US" sz="2400" dirty="0" err="1"/>
              <a:t>HATEOAS</a:t>
            </a:r>
            <a:r>
              <a:rPr lang="en-US" sz="2400" dirty="0"/>
              <a:t>) </a:t>
            </a:r>
            <a:endParaRPr lang="en-US" sz="2400" dirty="0" smtClean="0"/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Resources provide the source of specific </a:t>
            </a:r>
            <a:r>
              <a:rPr lang="en-US" sz="2400" dirty="0" smtClean="0"/>
              <a:t>information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Standard interfaces (e.g. HTTP) support the principle of </a:t>
            </a:r>
            <a:r>
              <a:rPr lang="en-US" sz="2400" dirty="0" smtClean="0"/>
              <a:t>generality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Stateless </a:t>
            </a:r>
            <a:r>
              <a:rPr lang="en-US" sz="2400" dirty="0" smtClean="0"/>
              <a:t>servers support the principles of visibility, reliability, and scalability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Responses </a:t>
            </a:r>
            <a:r>
              <a:rPr lang="en-US" sz="2400" dirty="0"/>
              <a:t>should be cacheable to improve </a:t>
            </a:r>
            <a:r>
              <a:rPr lang="en-US" sz="2400" dirty="0" smtClean="0"/>
              <a:t>performance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Supports content negotiation - </a:t>
            </a:r>
            <a:r>
              <a:rPr lang="en-US" sz="2400" dirty="0"/>
              <a:t>clients request specific content and media types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82486"/>
            <a:ext cx="557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CDISC Library Applies REST </a:t>
            </a:r>
            <a:r>
              <a:rPr lang="en-US" sz="2000" b="1" dirty="0" smtClean="0"/>
              <a:t>Architecture Principles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88572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45" y="1191492"/>
            <a:ext cx="8931564" cy="35497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799" y="82486"/>
            <a:ext cx="5098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Mapping a REST API to a Linked Data Model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2681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569" y="726617"/>
            <a:ext cx="7734594" cy="45572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799" y="82486"/>
            <a:ext cx="3620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CDISC Library API Specification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350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909" y="1547276"/>
            <a:ext cx="8470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A3D1"/>
                </a:solidFill>
                <a:latin typeface="Helvetica Neue"/>
                <a:cs typeface="Helvetica Neue"/>
              </a:rPr>
              <a:t>Introducing CDISC </a:t>
            </a:r>
            <a:r>
              <a:rPr lang="en-US" sz="4000" b="1" dirty="0" smtClean="0">
                <a:solidFill>
                  <a:srgbClr val="00A3D1"/>
                </a:solidFill>
                <a:latin typeface="Helvetica Neue"/>
                <a:cs typeface="Helvetica Neue"/>
              </a:rPr>
              <a:t>Library</a:t>
            </a:r>
            <a:endParaRPr lang="en-US" sz="4000" b="1" dirty="0">
              <a:solidFill>
                <a:srgbClr val="00A3D1"/>
              </a:solidFill>
              <a:latin typeface="Helvetica Neue"/>
              <a:cs typeface="Helvetica Neu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360" y="3230005"/>
            <a:ext cx="3903230" cy="163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294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17205"/>
              </p:ext>
            </p:extLst>
          </p:nvPr>
        </p:nvGraphicFramePr>
        <p:xfrm>
          <a:off x="212436" y="766613"/>
          <a:ext cx="8820728" cy="411167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5255491">
                  <a:extLst>
                    <a:ext uri="{9D8B030D-6E8A-4147-A177-3AD203B41FA5}">
                      <a16:colId xmlns:a16="http://schemas.microsoft.com/office/drawing/2014/main" val="1778523769"/>
                    </a:ext>
                  </a:extLst>
                </a:gridCol>
                <a:gridCol w="3565237">
                  <a:extLst>
                    <a:ext uri="{9D8B030D-6E8A-4147-A177-3AD203B41FA5}">
                      <a16:colId xmlns:a16="http://schemas.microsoft.com/office/drawing/2014/main" val="762338203"/>
                    </a:ext>
                  </a:extLst>
                </a:gridCol>
              </a:tblGrid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 API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Description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7454540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/{version}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Get SDTM Product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4306500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/{version}/classes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Get SDTM Class List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1734094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/{version}/classes/{class}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Get SDTM Class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793867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/{version}/classes/{class}/variables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Get SDTM Class Variable List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2884330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/{version}/classes/{class}/variables/{</a:t>
                      </a:r>
                      <a:r>
                        <a:rPr lang="en-US" sz="1800" dirty="0" err="1">
                          <a:effectLst/>
                        </a:rPr>
                        <a:t>var</a:t>
                      </a:r>
                      <a:r>
                        <a:rPr lang="en-US" sz="1800" dirty="0">
                          <a:effectLst/>
                        </a:rPr>
                        <a:t>}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Get SDTM Class Variable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9199846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/{version}/classes/{class}/datasets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Get 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 Class Dataset List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7436562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/{version}/datasets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Get 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 Dataset List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700321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/{version}/datasets/{dataset}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Get 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 Dataset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0634845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/{version}/datasets/{dataset}/variables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Get 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 Dataset Variable List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8283690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/sdtm/{version}/datasets/{dataset}/variables/{var}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Get 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 Dataset Variable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4096834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/root/sdtm/classes/{class}/variables/{var}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Get Root 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 Class Variable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1418079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/root/sdtm/datasets/{dataset}/variables/{var}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Get Root 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 Dataset Variable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5222414"/>
                  </a:ext>
                </a:extLst>
              </a:tr>
              <a:tr h="293691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/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/{version}/corrigenda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Get </a:t>
                      </a:r>
                      <a:r>
                        <a:rPr lang="en-US" sz="1800" dirty="0" err="1">
                          <a:effectLst/>
                        </a:rPr>
                        <a:t>SDTM</a:t>
                      </a:r>
                      <a:r>
                        <a:rPr lang="en-US" sz="1800" dirty="0">
                          <a:effectLst/>
                        </a:rPr>
                        <a:t> Corrigenda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520684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4799" y="82486"/>
            <a:ext cx="3805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CDISC Library REST API Example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367851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13" y="538171"/>
            <a:ext cx="8494860" cy="61816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799" y="82486"/>
            <a:ext cx="8405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CDISC Library REST API </a:t>
            </a:r>
            <a:r>
              <a:rPr lang="en-US" sz="2000" b="1" dirty="0" smtClean="0"/>
              <a:t>Example – </a:t>
            </a:r>
            <a:r>
              <a:rPr lang="en-US" sz="2000" b="1" dirty="0" err="1" smtClean="0"/>
              <a:t>HATEOAS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57618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488" y="736846"/>
            <a:ext cx="738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A3D1"/>
                </a:solidFill>
                <a:latin typeface="Helvetica" charset="0"/>
                <a:ea typeface="Helvetica" charset="0"/>
                <a:cs typeface="Helvetica" charset="0"/>
              </a:rPr>
              <a:t>Interested in More Information? </a:t>
            </a:r>
            <a:endParaRPr lang="en-US" sz="3600" b="1" dirty="0">
              <a:solidFill>
                <a:srgbClr val="00A3D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5488" y="1918886"/>
            <a:ext cx="704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A3D1"/>
                </a:solidFill>
              </a:rPr>
              <a:t>Contact </a:t>
            </a:r>
          </a:p>
          <a:p>
            <a:r>
              <a:rPr lang="en-US" dirty="0" smtClean="0">
                <a:solidFill>
                  <a:srgbClr val="00A3D1"/>
                </a:solidFill>
              </a:rPr>
              <a:t>Sam Hume		</a:t>
            </a:r>
            <a:r>
              <a:rPr lang="en-US" altLang="en-US" dirty="0" smtClean="0">
                <a:hlinkClick r:id="rId3"/>
              </a:rPr>
              <a:t>shume@cdisc.org</a:t>
            </a:r>
            <a:endParaRPr lang="en-US" altLang="en-US" dirty="0" smtClean="0"/>
          </a:p>
          <a:p>
            <a:r>
              <a:rPr lang="en-US" dirty="0" smtClean="0">
                <a:solidFill>
                  <a:srgbClr val="00A3D1"/>
                </a:solidFill>
              </a:rPr>
              <a:t>Frederik Malfait	</a:t>
            </a:r>
            <a:r>
              <a:rPr lang="en-US" dirty="0" smtClean="0">
                <a:hlinkClick r:id="rId4"/>
              </a:rPr>
              <a:t>frederik.malfait@nurocor.com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89461" y="5538562"/>
            <a:ext cx="2977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A3D1"/>
                </a:solidFill>
                <a:latin typeface="Helvetica" charset="0"/>
                <a:ea typeface="Helvetica" charset="0"/>
                <a:cs typeface="Helvetica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004527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46545"/>
            <a:ext cx="8736757" cy="479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60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0292" y="917047"/>
            <a:ext cx="846974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Formerly known as SHARE </a:t>
            </a:r>
            <a:r>
              <a:rPr lang="en-US" sz="2400" dirty="0" smtClean="0"/>
              <a:t>2.0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Built on a new technology stack based on a linked data </a:t>
            </a:r>
            <a:r>
              <a:rPr lang="en-US" sz="2400" dirty="0" smtClean="0"/>
              <a:t>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Includes an </a:t>
            </a:r>
            <a:r>
              <a:rPr lang="en-US" sz="2400" dirty="0" smtClean="0"/>
              <a:t>expanded hypermedia API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Includes new content not previously </a:t>
            </a:r>
            <a:r>
              <a:rPr lang="en-US" sz="2400" dirty="0" smtClean="0"/>
              <a:t>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Broader membership access to the </a:t>
            </a:r>
            <a:r>
              <a:rPr lang="en-US" sz="2400" dirty="0" smtClean="0"/>
              <a:t>API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Launch includes lots of supporting activities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5563" y="83127"/>
            <a:ext cx="24179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CDISC Library Launch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98176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433346"/>
            <a:ext cx="7222836" cy="51138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5563" y="82486"/>
            <a:ext cx="3374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CDISC Library System Diagram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31685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75" y="455172"/>
            <a:ext cx="8393421" cy="5049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1818" y="82486"/>
            <a:ext cx="3082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CDISC Library Model Layers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25116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563" y="83127"/>
            <a:ext cx="3123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Standards Content Curation</a:t>
            </a:r>
            <a:endParaRPr lang="en-US" sz="2000" b="1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E0E16342-444C-4388-A998-1B3E8BDAED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6" y="720437"/>
            <a:ext cx="8859060" cy="478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29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860099"/>
              </p:ext>
            </p:extLst>
          </p:nvPr>
        </p:nvGraphicFramePr>
        <p:xfrm>
          <a:off x="387926" y="1052941"/>
          <a:ext cx="8460510" cy="3777671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083321">
                  <a:extLst>
                    <a:ext uri="{9D8B030D-6E8A-4147-A177-3AD203B41FA5}">
                      <a16:colId xmlns:a16="http://schemas.microsoft.com/office/drawing/2014/main" val="2197194282"/>
                    </a:ext>
                  </a:extLst>
                </a:gridCol>
                <a:gridCol w="3319953">
                  <a:extLst>
                    <a:ext uri="{9D8B030D-6E8A-4147-A177-3AD203B41FA5}">
                      <a16:colId xmlns:a16="http://schemas.microsoft.com/office/drawing/2014/main" val="4255830744"/>
                    </a:ext>
                  </a:extLst>
                </a:gridCol>
                <a:gridCol w="3057236">
                  <a:extLst>
                    <a:ext uri="{9D8B030D-6E8A-4147-A177-3AD203B41FA5}">
                      <a16:colId xmlns:a16="http://schemas.microsoft.com/office/drawing/2014/main" val="3831472667"/>
                    </a:ext>
                  </a:extLst>
                </a:gridCol>
              </a:tblGrid>
              <a:tr h="444878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SDTM</a:t>
                      </a:r>
                      <a:r>
                        <a:rPr lang="en-US" sz="1800" b="1" dirty="0">
                          <a:effectLst/>
                        </a:rPr>
                        <a:t> v1.2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SDTMIG</a:t>
                      </a:r>
                      <a:r>
                        <a:rPr lang="en-US" sz="1800" b="1" dirty="0">
                          <a:effectLst/>
                        </a:rPr>
                        <a:t> v3.2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ADaM</a:t>
                      </a:r>
                      <a:r>
                        <a:rPr lang="en-US" sz="1800" b="1" dirty="0">
                          <a:effectLst/>
                        </a:rPr>
                        <a:t> </a:t>
                      </a:r>
                      <a:r>
                        <a:rPr lang="en-US" sz="1800" b="1" dirty="0" err="1">
                          <a:effectLst/>
                        </a:rPr>
                        <a:t>OCCDS</a:t>
                      </a:r>
                      <a:r>
                        <a:rPr lang="en-US" sz="1800" b="1" dirty="0">
                          <a:effectLst/>
                        </a:rPr>
                        <a:t> v1.0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1569752"/>
                  </a:ext>
                </a:extLst>
              </a:tr>
              <a:tr h="444878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SDTM</a:t>
                      </a:r>
                      <a:r>
                        <a:rPr lang="en-US" sz="1800" b="1" dirty="0">
                          <a:effectLst/>
                        </a:rPr>
                        <a:t> v1.3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SDTMIG v3.3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ADaM</a:t>
                      </a:r>
                      <a:r>
                        <a:rPr lang="en-US" sz="1800" b="1" dirty="0">
                          <a:effectLst/>
                        </a:rPr>
                        <a:t> </a:t>
                      </a:r>
                      <a:r>
                        <a:rPr lang="en-US" sz="1800" b="1" dirty="0" err="1">
                          <a:effectLst/>
                        </a:rPr>
                        <a:t>ADAE</a:t>
                      </a:r>
                      <a:r>
                        <a:rPr lang="en-US" sz="1800" b="1" dirty="0">
                          <a:effectLst/>
                        </a:rPr>
                        <a:t> v1.0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3790401"/>
                  </a:ext>
                </a:extLst>
              </a:tr>
              <a:tr h="444878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SDTM</a:t>
                      </a:r>
                      <a:r>
                        <a:rPr lang="en-US" sz="1800" b="1" dirty="0">
                          <a:effectLst/>
                        </a:rPr>
                        <a:t> v1.4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SDTMIG-AP v1.0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ADaM</a:t>
                      </a:r>
                      <a:r>
                        <a:rPr lang="en-US" sz="1800" b="1" dirty="0">
                          <a:effectLst/>
                        </a:rPr>
                        <a:t> BDS for </a:t>
                      </a:r>
                      <a:r>
                        <a:rPr lang="en-US" sz="1800" b="1" dirty="0" err="1">
                          <a:effectLst/>
                        </a:rPr>
                        <a:t>TTE</a:t>
                      </a:r>
                      <a:r>
                        <a:rPr lang="en-US" sz="1800" b="1" dirty="0">
                          <a:effectLst/>
                        </a:rPr>
                        <a:t> v1.0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4287180"/>
                  </a:ext>
                </a:extLst>
              </a:tr>
              <a:tr h="444878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SDTM</a:t>
                      </a:r>
                      <a:r>
                        <a:rPr lang="en-US" sz="1800" b="1" dirty="0">
                          <a:effectLst/>
                        </a:rPr>
                        <a:t> v1.5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SENDIG</a:t>
                      </a:r>
                      <a:r>
                        <a:rPr lang="en-US" sz="1800" b="1" dirty="0">
                          <a:effectLst/>
                        </a:rPr>
                        <a:t> v3.0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CDASH</a:t>
                      </a:r>
                      <a:r>
                        <a:rPr lang="en-US" sz="1800" b="1" dirty="0">
                          <a:effectLst/>
                        </a:rPr>
                        <a:t> Model v1.0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5588615"/>
                  </a:ext>
                </a:extLst>
              </a:tr>
              <a:tr h="444878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SDTM v1.6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SENDIG</a:t>
                      </a:r>
                      <a:r>
                        <a:rPr lang="en-US" sz="1800" b="1" dirty="0">
                          <a:effectLst/>
                        </a:rPr>
                        <a:t> v3.1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CDASHIG v1.1.1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4062877"/>
                  </a:ext>
                </a:extLst>
              </a:tr>
              <a:tr h="444878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SDTM v1.7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ADaM</a:t>
                      </a:r>
                      <a:r>
                        <a:rPr lang="en-US" sz="1800" b="1" dirty="0">
                          <a:effectLst/>
                        </a:rPr>
                        <a:t> v2.1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CDASHIG v2.0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6824199"/>
                  </a:ext>
                </a:extLst>
              </a:tr>
              <a:tr h="663525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SDTMIG v3.1.2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ADaMIG</a:t>
                      </a:r>
                      <a:r>
                        <a:rPr lang="en-US" sz="1800" b="1" dirty="0">
                          <a:effectLst/>
                        </a:rPr>
                        <a:t> v1.0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Controlled Terminology Packages 2014Q3 - 2018Q4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329638"/>
                  </a:ext>
                </a:extLst>
              </a:tr>
              <a:tr h="444878"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SDTMIG v3.1.3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ADaMIG v1.1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769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5564" y="95787"/>
            <a:ext cx="616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Highlights of the metadata available in </a:t>
            </a:r>
            <a:r>
              <a:rPr lang="en-US" sz="2000" b="1" dirty="0" smtClean="0"/>
              <a:t>the CDISC Library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9345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909" y="1547276"/>
            <a:ext cx="8470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A3D1"/>
                </a:solidFill>
                <a:latin typeface="Helvetica Neue"/>
                <a:cs typeface="Helvetica Neue"/>
              </a:rPr>
              <a:t>The CDISC Library Linked Data Model</a:t>
            </a:r>
            <a:endParaRPr lang="en-US" sz="4000" b="1" dirty="0">
              <a:solidFill>
                <a:srgbClr val="00A3D1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102648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REPORTCONTROLSVISIBLE" val="Empty"/>
  <p:tag name="_AMO_UNIQUEIDENTIFIER" val="c8e352d2-1a46-472c-bb12-7d6c26cd720a"/>
</p:tagLst>
</file>

<file path=ppt/theme/theme1.xml><?xml version="1.0" encoding="utf-8"?>
<a:theme xmlns:a="http://schemas.openxmlformats.org/drawingml/2006/main" name="PhUSE_Slide_Deck(10yr)PUR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PhUSE_Slide_Deck(10yr)PURPLE.potx</Template>
  <TotalTime>227</TotalTime>
  <Words>702</Words>
  <Application>Microsoft Office PowerPoint</Application>
  <PresentationFormat>On-screen Show (4:3)</PresentationFormat>
  <Paragraphs>149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Helvetica</vt:lpstr>
      <vt:lpstr>Helvetica Neue</vt:lpstr>
      <vt:lpstr>Times New Roman</vt:lpstr>
      <vt:lpstr>PhUSE_Slide_Deck(10yr)PURPLE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BDLS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Abolafia</dc:creator>
  <cp:lastModifiedBy>Sam Hume</cp:lastModifiedBy>
  <cp:revision>161</cp:revision>
  <dcterms:created xsi:type="dcterms:W3CDTF">2014-04-04T10:24:48Z</dcterms:created>
  <dcterms:modified xsi:type="dcterms:W3CDTF">2019-02-12T00:14:34Z</dcterms:modified>
</cp:coreProperties>
</file>