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69" r:id="rId2"/>
    <p:sldId id="470" r:id="rId3"/>
    <p:sldId id="422" r:id="rId4"/>
  </p:sldIdLst>
  <p:sldSz cx="12192000" cy="6858000"/>
  <p:notesSz cx="6805613" cy="9944100"/>
  <p:custDataLst>
    <p:tags r:id="rId7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Imago" pitchFamily="2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Imago" pitchFamily="2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Imago" pitchFamily="2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Imago" pitchFamily="2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Imago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Imago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Imago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Imago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Imago" pitchFamily="2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2E9F28C-0411-4B3B-8574-C335D712CD1B}">
          <p14:sldIdLst>
            <p14:sldId id="469"/>
            <p14:sldId id="470"/>
            <p14:sldId id="4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orient="horz" pos="2296" userDrawn="1">
          <p15:clr>
            <a:srgbClr val="A4A3A4"/>
          </p15:clr>
        </p15:guide>
        <p15:guide id="3" pos="5790" userDrawn="1">
          <p15:clr>
            <a:srgbClr val="A4A3A4"/>
          </p15:clr>
        </p15:guide>
        <p15:guide id="4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92" userDrawn="1">
          <p15:clr>
            <a:srgbClr val="A4A3A4"/>
          </p15:clr>
        </p15:guide>
        <p15:guide id="2" pos="2071" userDrawn="1">
          <p15:clr>
            <a:srgbClr val="A4A3A4"/>
          </p15:clr>
        </p15:guide>
        <p15:guide id="3" orient="horz" pos="3132" userDrawn="1">
          <p15:clr>
            <a:srgbClr val="A4A3A4"/>
          </p15:clr>
        </p15:guide>
        <p15:guide id="4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lter, Michael {DBCC~Penzberg}" initials="WM{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F1D21"/>
    <a:srgbClr val="D9D9D9"/>
    <a:srgbClr val="BFBFBF"/>
    <a:srgbClr val="0066CC"/>
    <a:srgbClr val="7474BA"/>
    <a:srgbClr val="009966"/>
    <a:srgbClr val="FFC414"/>
    <a:srgbClr val="FF7C80"/>
    <a:srgbClr val="3365FB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7" autoAdjust="0"/>
    <p:restoredTop sz="97336" autoAdjust="0"/>
  </p:normalViewPr>
  <p:slideViewPr>
    <p:cSldViewPr snapToGrid="0">
      <p:cViewPr varScale="1">
        <p:scale>
          <a:sx n="107" d="100"/>
          <a:sy n="107" d="100"/>
        </p:scale>
        <p:origin x="552" y="114"/>
      </p:cViewPr>
      <p:guideLst>
        <p:guide orient="horz" pos="899"/>
        <p:guide orient="horz" pos="2296"/>
        <p:guide pos="5790"/>
        <p:guide orient="horz" pos="4320"/>
      </p:guideLst>
    </p:cSldViewPr>
  </p:slideViewPr>
  <p:outlineViewPr>
    <p:cViewPr>
      <p:scale>
        <a:sx n="33" d="100"/>
        <a:sy n="33" d="100"/>
      </p:scale>
      <p:origin x="0" y="6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154" y="-114"/>
      </p:cViewPr>
      <p:guideLst>
        <p:guide orient="horz" pos="2992"/>
        <p:guide pos="2071"/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08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0038" y="865188"/>
            <a:ext cx="6205537" cy="34909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418" y="4720985"/>
            <a:ext cx="4990783" cy="459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60" tIns="44731" rIns="91060" bIns="447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die Formate des Vorlagentextes zu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87078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5988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Imago" pitchFamily="2" charset="0"/>
        <a:ea typeface="+mn-ea"/>
        <a:cs typeface="+mn-cs"/>
      </a:defRPr>
    </a:lvl1pPr>
    <a:lvl2pPr marL="457200" algn="l" defTabSz="915988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Imago" pitchFamily="2" charset="0"/>
        <a:ea typeface="+mn-ea"/>
        <a:cs typeface="+mn-cs"/>
      </a:defRPr>
    </a:lvl2pPr>
    <a:lvl3pPr marL="915988" algn="l" defTabSz="915988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Imago" pitchFamily="2" charset="0"/>
        <a:ea typeface="+mn-ea"/>
        <a:cs typeface="+mn-cs"/>
      </a:defRPr>
    </a:lvl3pPr>
    <a:lvl4pPr marL="1373188" algn="l" defTabSz="915988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Imago" pitchFamily="2" charset="0"/>
        <a:ea typeface="+mn-ea"/>
        <a:cs typeface="+mn-cs"/>
      </a:defRPr>
    </a:lvl4pPr>
    <a:lvl5pPr marL="1830388" algn="l" defTabSz="915988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Imago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70" name="shpGridNormal" hidden="1"/>
          <p:cNvGrpSpPr>
            <a:grpSpLocks/>
          </p:cNvGrpSpPr>
          <p:nvPr userDrawn="1"/>
        </p:nvGrpSpPr>
        <p:grpSpPr bwMode="auto">
          <a:xfrm>
            <a:off x="529495" y="514352"/>
            <a:ext cx="11138876" cy="5764213"/>
            <a:chOff x="271" y="324"/>
            <a:chExt cx="5701" cy="3631"/>
          </a:xfrm>
        </p:grpSpPr>
        <p:sp>
          <p:nvSpPr>
            <p:cNvPr id="94266" name="shpGridTitle" hidden="1"/>
            <p:cNvSpPr>
              <a:spLocks noChangeArrowheads="1"/>
            </p:cNvSpPr>
            <p:nvPr userDrawn="1"/>
          </p:nvSpPr>
          <p:spPr bwMode="auto">
            <a:xfrm>
              <a:off x="271" y="324"/>
              <a:ext cx="5701" cy="771"/>
            </a:xfrm>
            <a:prstGeom prst="rect">
              <a:avLst/>
            </a:prstGeom>
            <a:noFill/>
            <a:ln w="12700">
              <a:solidFill>
                <a:srgbClr val="67676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fr-CH" sz="1800"/>
            </a:p>
          </p:txBody>
        </p:sp>
        <p:sp>
          <p:nvSpPr>
            <p:cNvPr id="94268" name="shpGridMain" hidden="1"/>
            <p:cNvSpPr>
              <a:spLocks noChangeArrowheads="1"/>
            </p:cNvSpPr>
            <p:nvPr userDrawn="1"/>
          </p:nvSpPr>
          <p:spPr bwMode="auto">
            <a:xfrm>
              <a:off x="271" y="1179"/>
              <a:ext cx="5701" cy="2776"/>
            </a:xfrm>
            <a:prstGeom prst="rect">
              <a:avLst/>
            </a:prstGeom>
            <a:noFill/>
            <a:ln w="12700">
              <a:solidFill>
                <a:srgbClr val="67676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fr-CH" sz="1800"/>
            </a:p>
          </p:txBody>
        </p:sp>
      </p:grpSp>
      <p:sp>
        <p:nvSpPr>
          <p:cNvPr id="94242" name="shpTitleLine"/>
          <p:cNvSpPr>
            <a:spLocks noChangeShapeType="1"/>
          </p:cNvSpPr>
          <p:nvPr/>
        </p:nvSpPr>
        <p:spPr bwMode="auto">
          <a:xfrm>
            <a:off x="2" y="1738313"/>
            <a:ext cx="1088096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94230" name="shpPlaceholderTitle"/>
          <p:cNvSpPr>
            <a:spLocks noGrp="1" noChangeArrowheads="1"/>
          </p:cNvSpPr>
          <p:nvPr>
            <p:ph type="ctrTitle"/>
          </p:nvPr>
        </p:nvSpPr>
        <p:spPr>
          <a:xfrm>
            <a:off x="511908" y="2601913"/>
            <a:ext cx="11168184" cy="1008062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fr-CH" noProof="0"/>
              <a:t>Click to edit Master title style</a:t>
            </a:r>
          </a:p>
        </p:txBody>
      </p:sp>
      <p:sp>
        <p:nvSpPr>
          <p:cNvPr id="94231" name="shpPlaceholderMain"/>
          <p:cNvSpPr>
            <a:spLocks noGrp="1" noChangeArrowheads="1"/>
          </p:cNvSpPr>
          <p:nvPr>
            <p:ph type="subTitle" idx="1"/>
          </p:nvPr>
        </p:nvSpPr>
        <p:spPr>
          <a:xfrm>
            <a:off x="531449" y="3644904"/>
            <a:ext cx="11148647" cy="576263"/>
          </a:xfrm>
        </p:spPr>
        <p:txBody>
          <a:bodyPr/>
          <a:lstStyle>
            <a:lvl1pPr marL="0" indent="0">
              <a:buFontTx/>
              <a:buNone/>
              <a:defRPr sz="3300" b="1" i="1">
                <a:latin typeface="Minion" pitchFamily="2" charset="0"/>
              </a:defRPr>
            </a:lvl1pPr>
          </a:lstStyle>
          <a:p>
            <a:pPr lvl="0"/>
            <a:r>
              <a:rPr lang="fr-CH" noProof="0"/>
              <a:t>Click to edit Master subtitle style</a:t>
            </a:r>
          </a:p>
        </p:txBody>
      </p:sp>
      <p:sp>
        <p:nvSpPr>
          <p:cNvPr id="94263" name="shpLogoBackground"/>
          <p:cNvSpPr>
            <a:spLocks noChangeArrowheads="1"/>
          </p:cNvSpPr>
          <p:nvPr userDrawn="1"/>
        </p:nvSpPr>
        <p:spPr bwMode="white">
          <a:xfrm>
            <a:off x="10661650" y="115890"/>
            <a:ext cx="1416537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CH"/>
          </a:p>
        </p:txBody>
      </p:sp>
      <p:pic>
        <p:nvPicPr>
          <p:cNvPr id="4" name="shpLogoPicDark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957560" y="180340"/>
            <a:ext cx="979170" cy="6553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25F00-55C7-4159-96ED-33FC1810648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05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82185" y="452441"/>
            <a:ext cx="2786184" cy="5826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7772" y="452441"/>
            <a:ext cx="8176845" cy="5826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27A04-B349-4C41-9EBD-AC2BB72186C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79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32AB4-61FB-4062-9E20-33DD6EC6477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910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4"/>
            <a:ext cx="103632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649DD-8E2B-4957-9020-F806BA43D35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93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9493" y="1806575"/>
            <a:ext cx="5474677" cy="44719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741" y="1806575"/>
            <a:ext cx="5476631" cy="44719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45B92-9666-4195-B6E1-FD81DD2D83C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254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75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75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5FE86-6BD3-48ED-9042-E3EF8447C65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52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165CB-D5E5-4F49-B52C-2E6BB58C0F5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10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DFCCA-F568-422D-8A8C-1E40958866F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247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4" y="273054"/>
            <a:ext cx="6815016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247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887CC-8431-4B91-BABD-191FD7EEA20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8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pl-P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hpPlaceholderDate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hpPlaceholderNumber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E69C4-9F4A-4EC7-99BF-B1E5BD2F102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35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" name="shpPlaceholderDate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9495" y="6323017"/>
            <a:ext cx="11138876" cy="19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600"/>
            </a:lvl1pPr>
          </a:lstStyle>
          <a:p>
            <a:endParaRPr lang="en-US" dirty="0"/>
          </a:p>
        </p:txBody>
      </p:sp>
      <p:sp>
        <p:nvSpPr>
          <p:cNvPr id="40961" name="shpPlaceholderNumber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9495" y="6323017"/>
            <a:ext cx="11138876" cy="19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600"/>
            </a:lvl1pPr>
          </a:lstStyle>
          <a:p>
            <a:fld id="{0FBB20A0-29A2-4F03-9BB9-2B9F07088D5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35" name="shpPlaceholderTitle"/>
          <p:cNvSpPr>
            <a:spLocks noGrp="1" noChangeArrowheads="1"/>
          </p:cNvSpPr>
          <p:nvPr>
            <p:ph type="title"/>
          </p:nvPr>
        </p:nvSpPr>
        <p:spPr bwMode="auto">
          <a:xfrm>
            <a:off x="517770" y="452441"/>
            <a:ext cx="9817100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38" name="shpPlaceholderMain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9495" y="1806575"/>
            <a:ext cx="11138876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1000" name="shpGridNormal" hidden="1"/>
          <p:cNvGrpSpPr>
            <a:grpSpLocks/>
          </p:cNvGrpSpPr>
          <p:nvPr/>
        </p:nvGrpSpPr>
        <p:grpSpPr bwMode="auto">
          <a:xfrm>
            <a:off x="529495" y="514350"/>
            <a:ext cx="11138876" cy="6005513"/>
            <a:chOff x="271" y="324"/>
            <a:chExt cx="5701" cy="3783"/>
          </a:xfrm>
        </p:grpSpPr>
        <p:sp>
          <p:nvSpPr>
            <p:cNvPr id="40993" name="shpGridTitle" hidden="1"/>
            <p:cNvSpPr>
              <a:spLocks noChangeArrowheads="1"/>
            </p:cNvSpPr>
            <p:nvPr userDrawn="1"/>
          </p:nvSpPr>
          <p:spPr bwMode="auto">
            <a:xfrm>
              <a:off x="271" y="324"/>
              <a:ext cx="5701" cy="771"/>
            </a:xfrm>
            <a:prstGeom prst="rect">
              <a:avLst/>
            </a:prstGeom>
            <a:noFill/>
            <a:ln w="12700">
              <a:solidFill>
                <a:srgbClr val="67676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800" dirty="0"/>
            </a:p>
          </p:txBody>
        </p:sp>
        <p:sp>
          <p:nvSpPr>
            <p:cNvPr id="40994" name="shpGridMain" hidden="1"/>
            <p:cNvSpPr>
              <a:spLocks noChangeArrowheads="1"/>
            </p:cNvSpPr>
            <p:nvPr userDrawn="1"/>
          </p:nvSpPr>
          <p:spPr bwMode="auto">
            <a:xfrm>
              <a:off x="271" y="1179"/>
              <a:ext cx="5701" cy="2776"/>
            </a:xfrm>
            <a:prstGeom prst="rect">
              <a:avLst/>
            </a:prstGeom>
            <a:noFill/>
            <a:ln w="12700">
              <a:solidFill>
                <a:srgbClr val="67676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800" dirty="0"/>
            </a:p>
          </p:txBody>
        </p:sp>
        <p:sp>
          <p:nvSpPr>
            <p:cNvPr id="40998" name="shpGridFooter" hidden="1"/>
            <p:cNvSpPr>
              <a:spLocks noChangeArrowheads="1"/>
            </p:cNvSpPr>
            <p:nvPr userDrawn="1"/>
          </p:nvSpPr>
          <p:spPr bwMode="auto">
            <a:xfrm>
              <a:off x="271" y="4005"/>
              <a:ext cx="5701" cy="102"/>
            </a:xfrm>
            <a:prstGeom prst="rect">
              <a:avLst/>
            </a:prstGeom>
            <a:noFill/>
            <a:ln w="12700">
              <a:solidFill>
                <a:srgbClr val="67676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14" name="shpLogoBackground"/>
          <p:cNvSpPr>
            <a:spLocks noChangeArrowheads="1"/>
          </p:cNvSpPr>
          <p:nvPr/>
        </p:nvSpPr>
        <p:spPr bwMode="white">
          <a:xfrm>
            <a:off x="10661650" y="115890"/>
            <a:ext cx="1416539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endParaRPr lang="en-US" dirty="0"/>
          </a:p>
        </p:txBody>
      </p:sp>
      <p:pic>
        <p:nvPicPr>
          <p:cNvPr id="4" name="shpLogoPicDark"/>
          <p:cNvPicPr>
            <a:picLocks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957560" y="180340"/>
            <a:ext cx="979170" cy="6553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950" b="1">
          <a:solidFill>
            <a:schemeClr val="tx1"/>
          </a:solidFill>
          <a:latin typeface="Imago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950" b="1">
          <a:solidFill>
            <a:schemeClr val="tx1"/>
          </a:solidFill>
          <a:latin typeface="Imago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950" b="1">
          <a:solidFill>
            <a:schemeClr val="tx1"/>
          </a:solidFill>
          <a:latin typeface="Imago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950" b="1">
          <a:solidFill>
            <a:schemeClr val="tx1"/>
          </a:solidFill>
          <a:latin typeface="Imago" pitchFamily="2" charset="0"/>
        </a:defRPr>
      </a:lvl5pPr>
      <a:lvl6pPr marL="342900" algn="l" rtl="0" eaLnBrk="0" fontAlgn="base" hangingPunct="0">
        <a:spcBef>
          <a:spcPct val="0"/>
        </a:spcBef>
        <a:spcAft>
          <a:spcPct val="0"/>
        </a:spcAft>
        <a:defRPr sz="1950" b="1">
          <a:solidFill>
            <a:schemeClr val="tx1"/>
          </a:solidFill>
          <a:latin typeface="Imago" pitchFamily="2" charset="0"/>
        </a:defRPr>
      </a:lvl6pPr>
      <a:lvl7pPr marL="685800" algn="l" rtl="0" eaLnBrk="0" fontAlgn="base" hangingPunct="0">
        <a:spcBef>
          <a:spcPct val="0"/>
        </a:spcBef>
        <a:spcAft>
          <a:spcPct val="0"/>
        </a:spcAft>
        <a:defRPr sz="1950" b="1">
          <a:solidFill>
            <a:schemeClr val="tx1"/>
          </a:solidFill>
          <a:latin typeface="Imago" pitchFamily="2" charset="0"/>
        </a:defRPr>
      </a:lvl7pPr>
      <a:lvl8pPr marL="1028700" algn="l" rtl="0" eaLnBrk="0" fontAlgn="base" hangingPunct="0">
        <a:spcBef>
          <a:spcPct val="0"/>
        </a:spcBef>
        <a:spcAft>
          <a:spcPct val="0"/>
        </a:spcAft>
        <a:defRPr sz="1950" b="1">
          <a:solidFill>
            <a:schemeClr val="tx1"/>
          </a:solidFill>
          <a:latin typeface="Imago" pitchFamily="2" charset="0"/>
        </a:defRPr>
      </a:lvl8pPr>
      <a:lvl9pPr marL="1371600" algn="l" rtl="0" eaLnBrk="0" fontAlgn="base" hangingPunct="0">
        <a:spcBef>
          <a:spcPct val="0"/>
        </a:spcBef>
        <a:spcAft>
          <a:spcPct val="0"/>
        </a:spcAft>
        <a:defRPr sz="1950" b="1">
          <a:solidFill>
            <a:schemeClr val="tx1"/>
          </a:solidFill>
          <a:latin typeface="Imago" pitchFamily="2" charset="0"/>
        </a:defRPr>
      </a:lvl9pPr>
    </p:titleStyle>
    <p:bodyStyle>
      <a:lvl1pPr marL="285750" indent="-285750" algn="l" rtl="0" eaLnBrk="0" fontAlgn="base" hangingPunct="0">
        <a:spcBef>
          <a:spcPct val="75000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63588" indent="-287338" algn="l" rtl="0" eaLnBrk="0" fontAlgn="base" hangingPunct="0">
        <a:spcBef>
          <a:spcPct val="3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241425" indent="-287338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19263" indent="-28733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95513" indent="-2857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1989535" indent="-214313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332435" indent="-214313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675335" indent="-214313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3018235" indent="-214313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80" name="shpTitleSlide"/>
          <p:cNvSpPr>
            <a:spLocks noChangeAspect="1" noChangeArrowheads="1"/>
          </p:cNvSpPr>
          <p:nvPr>
            <p:custDataLst>
              <p:tags r:id="rId1"/>
            </p:custDataLst>
          </p:nvPr>
        </p:nvSpPr>
        <p:spPr bwMode="auto">
          <a:xfrm>
            <a:off x="29308" y="667254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14" name="Rectangle 25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511907" y="2022475"/>
            <a:ext cx="111696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Imago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Imago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Imago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Imago" pitchFamily="2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Imago" pitchFamily="2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Imago" pitchFamily="2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Imago" pitchFamily="2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Imago" pitchFamily="2" charset="0"/>
              </a:defRPr>
            </a:lvl9pPr>
          </a:lstStyle>
          <a:p>
            <a:r>
              <a:rPr lang="en-US" sz="2600" dirty="0" smtClean="0"/>
              <a:t>Clinical Trial Process: Standardization End to End</a:t>
            </a:r>
            <a:br>
              <a:rPr lang="en-US" sz="2600" dirty="0" smtClean="0"/>
            </a:br>
            <a:r>
              <a:rPr lang="en-US" sz="2600" dirty="0" smtClean="0"/>
              <a:t>at CDISC </a:t>
            </a:r>
            <a:r>
              <a:rPr lang="en-US" sz="2600" dirty="0"/>
              <a:t>German User Group 2019</a:t>
            </a:r>
            <a:r>
              <a:rPr lang="en-US" sz="2400" dirty="0">
                <a:solidFill>
                  <a:schemeClr val="accent6"/>
                </a:solidFill>
              </a:rPr>
              <a:t/>
            </a:r>
            <a:br>
              <a:rPr lang="en-US" sz="2400" dirty="0">
                <a:solidFill>
                  <a:schemeClr val="accent6"/>
                </a:solidFill>
              </a:rPr>
            </a:br>
            <a:endParaRPr lang="en-US" sz="2600" dirty="0"/>
          </a:p>
        </p:txBody>
      </p:sp>
      <p:sp>
        <p:nvSpPr>
          <p:cNvPr id="13" name="Rectangle 26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531447" y="3325992"/>
            <a:ext cx="11169650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spcBef>
                <a:spcPct val="75000"/>
              </a:spcBef>
              <a:spcAft>
                <a:spcPct val="0"/>
              </a:spcAft>
              <a:buSzPct val="100000"/>
              <a:buFontTx/>
              <a:buNone/>
              <a:defRPr sz="3300" b="1" i="1">
                <a:solidFill>
                  <a:schemeClr val="tx1"/>
                </a:solidFill>
                <a:latin typeface="Minion" pitchFamily="2" charset="0"/>
                <a:ea typeface="+mn-ea"/>
                <a:cs typeface="+mn-cs"/>
              </a:defRPr>
            </a:lvl1pPr>
            <a:lvl2pPr marL="763588" indent="-287338" algn="l" rtl="0" eaLnBrk="1" fontAlgn="base" hangingPunct="1">
              <a:spcBef>
                <a:spcPct val="3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41425" indent="-287338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719263" indent="-28733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1955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6527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31099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5671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40243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900" dirty="0"/>
              <a:t> </a:t>
            </a:r>
          </a:p>
        </p:txBody>
      </p:sp>
      <p:sp>
        <p:nvSpPr>
          <p:cNvPr id="7" name="Rectangle 26"/>
          <p:cNvSpPr txBox="1">
            <a:spLocks noChangeArrowheads="1"/>
          </p:cNvSpPr>
          <p:nvPr/>
        </p:nvSpPr>
        <p:spPr bwMode="auto">
          <a:xfrm>
            <a:off x="531445" y="3630018"/>
            <a:ext cx="1097856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spcBef>
                <a:spcPct val="75000"/>
              </a:spcBef>
              <a:spcAft>
                <a:spcPct val="0"/>
              </a:spcAft>
              <a:buSzPct val="100000"/>
              <a:buFontTx/>
              <a:buNone/>
              <a:defRPr sz="3300" b="1" i="1">
                <a:solidFill>
                  <a:schemeClr val="tx1"/>
                </a:solidFill>
                <a:latin typeface="Minion" pitchFamily="2" charset="0"/>
                <a:ea typeface="+mn-ea"/>
                <a:cs typeface="+mn-cs"/>
              </a:defRPr>
            </a:lvl1pPr>
            <a:lvl2pPr marL="763588" indent="-287338" algn="l" rtl="0" eaLnBrk="1" fontAlgn="base" hangingPunct="1">
              <a:spcBef>
                <a:spcPct val="3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41425" indent="-287338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719263" indent="-28733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1955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6527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31099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5671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40243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kern="0" dirty="0">
                <a:solidFill>
                  <a:schemeClr val="accent6"/>
                </a:solidFill>
              </a:rPr>
              <a:t>Michael Walter</a:t>
            </a:r>
            <a:r>
              <a:rPr lang="en-US" sz="2800" kern="0" dirty="0" smtClean="0">
                <a:solidFill>
                  <a:schemeClr val="accent6"/>
                </a:solidFill>
              </a:rPr>
              <a:t>, Head of Data Standards &amp; Governance </a:t>
            </a:r>
            <a:endParaRPr lang="en-US" sz="2800" kern="0" dirty="0">
              <a:solidFill>
                <a:schemeClr val="accent6"/>
              </a:solidFill>
            </a:endParaRPr>
          </a:p>
        </p:txBody>
      </p:sp>
      <p:pic>
        <p:nvPicPr>
          <p:cNvPr id="8" name="Picture 2" descr="C:\Users\osterris\Pictures\CIS DSG Logo1pptSm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1086"/>
            <a:ext cx="12192000" cy="215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206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" y="384460"/>
            <a:ext cx="10858499" cy="863316"/>
          </a:xfrm>
          <a:prstGeom prst="rect">
            <a:avLst/>
          </a:prstGeom>
          <a:solidFill>
            <a:srgbClr val="0082DA">
              <a:alpha val="7098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540000" tIns="0" rIns="0" bIns="0" numCol="1" anchor="ctr" anchorCtr="0" compatLnSpc="1">
            <a:prstTxWarp prst="textNoShape">
              <a:avLst/>
            </a:prstTxWarp>
          </a:bodyPr>
          <a:lstStyle>
            <a:lvl1pPr algn="l" defTabSz="810433" rtl="0" eaLnBrk="1" latinLnBrk="0" hangingPunct="1">
              <a:spcBef>
                <a:spcPct val="0"/>
              </a:spcBef>
              <a:buNone/>
              <a:defRPr kumimoji="0" lang="en-US" sz="2500" i="0" u="none" strike="noStrike" kern="1200" cap="none" spc="0" normalizeH="0" baseline="0" noProof="0">
                <a:ln>
                  <a:noFill/>
                </a:ln>
                <a:solidFill>
                  <a:srgbClr val="C60C30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81043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ago"/>
                <a:ea typeface="+mj-ea"/>
                <a:cs typeface="+mj-cs"/>
              </a:rPr>
              <a:t>Clinical study process - data standardization built in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ago"/>
              <a:ea typeface="+mj-ea"/>
              <a:cs typeface="+mj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14241" y="6554624"/>
            <a:ext cx="10293637" cy="246221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*CDASH: Clinical Data Acquisition Standards Harmonization, **SDTM: Study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Data Tabulation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Model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***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AdaM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: Analysis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Data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Model, CRF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: Case Report Form  </a:t>
            </a: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Imago" pitchFamily="2" charset="0"/>
              <a:ea typeface="+mn-ea"/>
              <a:cs typeface="+mn-cs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349868" y="1469950"/>
            <a:ext cx="10885643" cy="3023135"/>
            <a:chOff x="349868" y="1888270"/>
            <a:chExt cx="10885643" cy="3023135"/>
          </a:xfrm>
        </p:grpSpPr>
        <p:sp>
          <p:nvSpPr>
            <p:cNvPr id="36" name="Oval 73"/>
            <p:cNvSpPr/>
            <p:nvPr/>
          </p:nvSpPr>
          <p:spPr>
            <a:xfrm>
              <a:off x="2082758" y="4010975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cxnSp>
          <p:nvCxnSpPr>
            <p:cNvPr id="38" name="Straight Arrow Connector 74"/>
            <p:cNvCxnSpPr/>
            <p:nvPr/>
          </p:nvCxnSpPr>
          <p:spPr bwMode="auto">
            <a:xfrm>
              <a:off x="944033" y="4100975"/>
              <a:ext cx="1138725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33" descr="C:\Users\schulzs8\AppData\Local\Microsoft\Windows\Temporary Internet Files\Content.IE5\83371GC1\User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5" y="3782757"/>
              <a:ext cx="369246" cy="543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35" descr="C:\Users\schulzs8\AppData\Local\Microsoft\Windows\Temporary Internet Files\Content.IE5\IGD8UR7Z\Ausrufezeichen[1]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bg1">
                  <a:lumMod val="95000"/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134" y="3468851"/>
              <a:ext cx="262311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1" name="Straight Arrow Connector 82"/>
            <p:cNvCxnSpPr>
              <a:stCxn id="36" idx="6"/>
              <a:endCxn id="52" idx="2"/>
            </p:cNvCxnSpPr>
            <p:nvPr/>
          </p:nvCxnSpPr>
          <p:spPr bwMode="auto">
            <a:xfrm flipV="1">
              <a:off x="2262758" y="3374882"/>
              <a:ext cx="1386337" cy="726093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85"/>
            <p:cNvSpPr/>
            <p:nvPr/>
          </p:nvSpPr>
          <p:spPr>
            <a:xfrm>
              <a:off x="3649095" y="3284882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cxnSp>
          <p:nvCxnSpPr>
            <p:cNvPr id="53" name="Straight Arrow Connector 87"/>
            <p:cNvCxnSpPr>
              <a:stCxn id="52" idx="6"/>
              <a:endCxn id="54" idx="2"/>
            </p:cNvCxnSpPr>
            <p:nvPr/>
          </p:nvCxnSpPr>
          <p:spPr bwMode="auto">
            <a:xfrm>
              <a:off x="3829095" y="3374882"/>
              <a:ext cx="1287530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89"/>
            <p:cNvSpPr/>
            <p:nvPr/>
          </p:nvSpPr>
          <p:spPr>
            <a:xfrm>
              <a:off x="5116625" y="3284882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pic>
          <p:nvPicPr>
            <p:cNvPr id="55" name="Picture 11" descr="brochure_1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5432" y="2431195"/>
              <a:ext cx="522386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6" name="Group 91"/>
            <p:cNvGrpSpPr/>
            <p:nvPr/>
          </p:nvGrpSpPr>
          <p:grpSpPr>
            <a:xfrm>
              <a:off x="3238384" y="2508919"/>
              <a:ext cx="1001423" cy="564552"/>
              <a:chOff x="2126304" y="2294055"/>
              <a:chExt cx="1001423" cy="564552"/>
            </a:xfrm>
          </p:grpSpPr>
          <p:pic>
            <p:nvPicPr>
              <p:cNvPr id="57" name="Picture 36" descr="C:\Users\schulzs8\AppData\Local\Microsoft\Windows\Temporary Internet Files\Content.IE5\83371GC1\MoonBook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6304" y="2294055"/>
                <a:ext cx="1001423" cy="56455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8" name="TextBox 100"/>
              <p:cNvSpPr txBox="1"/>
              <p:nvPr/>
            </p:nvSpPr>
            <p:spPr>
              <a:xfrm>
                <a:off x="2180418" y="2437831"/>
                <a:ext cx="8931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 smtClean="0">
                    <a:ln w="50800"/>
                    <a:solidFill>
                      <a:srgbClr val="FFFFFF">
                        <a:shade val="50000"/>
                      </a:srgbClr>
                    </a:solidFill>
                    <a:effectLst/>
                    <a:uLnTx/>
                    <a:uFillTx/>
                    <a:latin typeface="Imago" pitchFamily="2" charset="0"/>
                    <a:ea typeface="+mn-ea"/>
                    <a:cs typeface="+mn-cs"/>
                  </a:rPr>
                  <a:t>REGISTER</a:t>
                </a:r>
                <a:endParaRPr kumimoji="0" lang="en-US" sz="1200" b="1" i="0" u="none" strike="noStrike" kern="1200" cap="none" spc="0" normalizeH="0" baseline="0" noProof="0" dirty="0">
                  <a:ln w="50800"/>
                  <a:solidFill>
                    <a:srgbClr val="FFFFFF">
                      <a:shade val="50000"/>
                    </a:srgbClr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endParaRPr>
              </a:p>
            </p:txBody>
          </p:sp>
        </p:grpSp>
        <p:cxnSp>
          <p:nvCxnSpPr>
            <p:cNvPr id="59" name="Straight Arrow Connector 101"/>
            <p:cNvCxnSpPr>
              <a:stCxn id="54" idx="6"/>
              <a:endCxn id="60" idx="2"/>
            </p:cNvCxnSpPr>
            <p:nvPr/>
          </p:nvCxnSpPr>
          <p:spPr bwMode="auto">
            <a:xfrm>
              <a:off x="5296625" y="3374882"/>
              <a:ext cx="1171460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137"/>
            <p:cNvSpPr/>
            <p:nvPr/>
          </p:nvSpPr>
          <p:spPr>
            <a:xfrm>
              <a:off x="6468085" y="3284882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grpSp>
          <p:nvGrpSpPr>
            <p:cNvPr id="61" name="Group 138"/>
            <p:cNvGrpSpPr/>
            <p:nvPr/>
          </p:nvGrpSpPr>
          <p:grpSpPr>
            <a:xfrm>
              <a:off x="6173443" y="2449195"/>
              <a:ext cx="772910" cy="684000"/>
              <a:chOff x="4925430" y="2234330"/>
              <a:chExt cx="772910" cy="684000"/>
            </a:xfrm>
          </p:grpSpPr>
          <p:pic>
            <p:nvPicPr>
              <p:cNvPr id="62" name="Picture 74" descr="nurse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25430" y="2234330"/>
                <a:ext cx="358569" cy="68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3" name="Picture 59" descr="support_website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2276872"/>
                <a:ext cx="478268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4" name="Picture 10" descr="server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1978" y="2521195"/>
              <a:ext cx="594364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5" name="Straight Arrow Connector 142"/>
            <p:cNvCxnSpPr>
              <a:stCxn id="60" idx="6"/>
              <a:endCxn id="66" idx="2"/>
            </p:cNvCxnSpPr>
            <p:nvPr/>
          </p:nvCxnSpPr>
          <p:spPr bwMode="auto">
            <a:xfrm>
              <a:off x="6648085" y="3374882"/>
              <a:ext cx="1211075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143"/>
            <p:cNvSpPr/>
            <p:nvPr/>
          </p:nvSpPr>
          <p:spPr>
            <a:xfrm>
              <a:off x="7859160" y="3284882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pic>
          <p:nvPicPr>
            <p:cNvPr id="67" name="Picture 50" descr="ppt_chart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1967" y="2539195"/>
              <a:ext cx="720297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8" name="Straight Arrow Connector 145"/>
            <p:cNvCxnSpPr>
              <a:stCxn id="66" idx="6"/>
              <a:endCxn id="69" idx="2"/>
            </p:cNvCxnSpPr>
            <p:nvPr/>
          </p:nvCxnSpPr>
          <p:spPr bwMode="auto">
            <a:xfrm>
              <a:off x="8039160" y="3374882"/>
              <a:ext cx="1182955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146"/>
            <p:cNvSpPr/>
            <p:nvPr/>
          </p:nvSpPr>
          <p:spPr>
            <a:xfrm>
              <a:off x="9222115" y="3284882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pic>
          <p:nvPicPr>
            <p:cNvPr id="70" name="Picture 16" descr="branding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7886" y="2533471"/>
              <a:ext cx="773966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1" name="Straight Arrow Connector 148"/>
            <p:cNvCxnSpPr>
              <a:stCxn id="69" idx="6"/>
              <a:endCxn id="72" idx="2"/>
            </p:cNvCxnSpPr>
            <p:nvPr/>
          </p:nvCxnSpPr>
          <p:spPr bwMode="auto">
            <a:xfrm>
              <a:off x="9402115" y="3374882"/>
              <a:ext cx="1272754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149"/>
            <p:cNvSpPr/>
            <p:nvPr/>
          </p:nvSpPr>
          <p:spPr>
            <a:xfrm>
              <a:off x="10674869" y="3284882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pic>
          <p:nvPicPr>
            <p:cNvPr id="73" name="Picture 101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444" y="1888270"/>
              <a:ext cx="729690" cy="72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Oval 167"/>
            <p:cNvSpPr/>
            <p:nvPr/>
          </p:nvSpPr>
          <p:spPr>
            <a:xfrm>
              <a:off x="652644" y="2665757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cxnSp>
          <p:nvCxnSpPr>
            <p:cNvPr id="75" name="Straight Arrow Connector 168"/>
            <p:cNvCxnSpPr>
              <a:stCxn id="74" idx="6"/>
              <a:endCxn id="76" idx="2"/>
            </p:cNvCxnSpPr>
            <p:nvPr/>
          </p:nvCxnSpPr>
          <p:spPr bwMode="auto">
            <a:xfrm>
              <a:off x="832644" y="2755757"/>
              <a:ext cx="1250115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169"/>
            <p:cNvSpPr/>
            <p:nvPr/>
          </p:nvSpPr>
          <p:spPr>
            <a:xfrm>
              <a:off x="2082759" y="2665757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cxnSp>
          <p:nvCxnSpPr>
            <p:cNvPr id="77" name="Straight Arrow Connector 170"/>
            <p:cNvCxnSpPr>
              <a:stCxn id="76" idx="6"/>
              <a:endCxn id="52" idx="2"/>
            </p:cNvCxnSpPr>
            <p:nvPr/>
          </p:nvCxnSpPr>
          <p:spPr bwMode="auto">
            <a:xfrm>
              <a:off x="2262759" y="2755757"/>
              <a:ext cx="1386336" cy="619125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8" name="Picture 108" descr="C:\Users\schulzs8\AppData\Local\Microsoft\Windows\Temporary Internet Files\Content.IE5\3C7ONVNB\120px-Yes_Check_Circle.svg[1].png"/>
            <p:cNvPicPr>
              <a:picLocks noChangeAspect="1" noChangeArrowheads="1"/>
            </p:cNvPicPr>
            <p:nvPr/>
          </p:nvPicPr>
          <p:blipFill>
            <a:blip r:embed="rId12">
              <a:duotone>
                <a:prstClr val="black"/>
                <a:srgbClr val="0066CC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4758" y="3385016"/>
              <a:ext cx="576000" cy="576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9" name="Picture 111" descr="C:\Users\schulzs8\AppData\Local\Microsoft\Windows\Temporary Internet Files\Content.IE5\PX36F43K\web_2_0_flow_chart_by_tinydesigner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2759" y="1888270"/>
              <a:ext cx="720000" cy="72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0" name="Straight Connector 179"/>
            <p:cNvCxnSpPr/>
            <p:nvPr/>
          </p:nvCxnSpPr>
          <p:spPr bwMode="auto">
            <a:xfrm>
              <a:off x="2172758" y="4190975"/>
              <a:ext cx="2317" cy="284864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180"/>
            <p:cNvCxnSpPr/>
            <p:nvPr/>
          </p:nvCxnSpPr>
          <p:spPr bwMode="auto">
            <a:xfrm>
              <a:off x="3739095" y="3464882"/>
              <a:ext cx="0" cy="1002344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181"/>
            <p:cNvCxnSpPr/>
            <p:nvPr/>
          </p:nvCxnSpPr>
          <p:spPr bwMode="auto">
            <a:xfrm>
              <a:off x="5206625" y="3464882"/>
              <a:ext cx="0" cy="100234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182"/>
            <p:cNvCxnSpPr/>
            <p:nvPr/>
          </p:nvCxnSpPr>
          <p:spPr bwMode="auto">
            <a:xfrm>
              <a:off x="6558085" y="3464882"/>
              <a:ext cx="0" cy="1015636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183"/>
            <p:cNvCxnSpPr/>
            <p:nvPr/>
          </p:nvCxnSpPr>
          <p:spPr bwMode="auto">
            <a:xfrm>
              <a:off x="7949160" y="3464882"/>
              <a:ext cx="0" cy="1009285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184"/>
            <p:cNvCxnSpPr/>
            <p:nvPr/>
          </p:nvCxnSpPr>
          <p:spPr bwMode="auto">
            <a:xfrm>
              <a:off x="9312115" y="3464882"/>
              <a:ext cx="0" cy="1002342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185"/>
            <p:cNvCxnSpPr/>
            <p:nvPr/>
          </p:nvCxnSpPr>
          <p:spPr bwMode="auto">
            <a:xfrm>
              <a:off x="10764869" y="3464882"/>
              <a:ext cx="0" cy="1002341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186"/>
            <p:cNvSpPr txBox="1"/>
            <p:nvPr/>
          </p:nvSpPr>
          <p:spPr>
            <a:xfrm>
              <a:off x="1844696" y="4475839"/>
              <a:ext cx="660758" cy="43088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Study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Review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88" name="TextBox 187"/>
            <p:cNvSpPr txBox="1"/>
            <p:nvPr/>
          </p:nvSpPr>
          <p:spPr>
            <a:xfrm>
              <a:off x="3250820" y="4467226"/>
              <a:ext cx="97655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Study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Registration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89" name="TextBox 188"/>
            <p:cNvSpPr txBox="1"/>
            <p:nvPr/>
          </p:nvSpPr>
          <p:spPr>
            <a:xfrm>
              <a:off x="4820140" y="4467225"/>
              <a:ext cx="77296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Protocol 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Approval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90" name="TextBox 189"/>
            <p:cNvSpPr txBox="1"/>
            <p:nvPr/>
          </p:nvSpPr>
          <p:spPr>
            <a:xfrm>
              <a:off x="6133930" y="4480518"/>
              <a:ext cx="84831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Data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Collection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91" name="TextBox 196"/>
            <p:cNvSpPr txBox="1"/>
            <p:nvPr/>
          </p:nvSpPr>
          <p:spPr>
            <a:xfrm>
              <a:off x="7514585" y="4474167"/>
              <a:ext cx="86914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Data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Tabulation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92" name="TextBox 197"/>
            <p:cNvSpPr txBox="1"/>
            <p:nvPr/>
          </p:nvSpPr>
          <p:spPr>
            <a:xfrm>
              <a:off x="8946470" y="4467224"/>
              <a:ext cx="73129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Data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Analysis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93" name="TextBox 198"/>
            <p:cNvSpPr txBox="1"/>
            <p:nvPr/>
          </p:nvSpPr>
          <p:spPr>
            <a:xfrm>
              <a:off x="10294227" y="4467223"/>
              <a:ext cx="94128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Regulatory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Submission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94" name="TextBox 213"/>
            <p:cNvSpPr txBox="1"/>
            <p:nvPr/>
          </p:nvSpPr>
          <p:spPr>
            <a:xfrm>
              <a:off x="349868" y="4467226"/>
              <a:ext cx="758541" cy="43088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Study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Proposal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cxnSp>
          <p:nvCxnSpPr>
            <p:cNvPr id="95" name="Straight Connector 216"/>
            <p:cNvCxnSpPr/>
            <p:nvPr/>
          </p:nvCxnSpPr>
          <p:spPr bwMode="auto">
            <a:xfrm>
              <a:off x="729138" y="4325765"/>
              <a:ext cx="1" cy="141461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217"/>
            <p:cNvCxnSpPr/>
            <p:nvPr/>
          </p:nvCxnSpPr>
          <p:spPr bwMode="auto">
            <a:xfrm>
              <a:off x="742286" y="2851615"/>
              <a:ext cx="3" cy="11112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219"/>
            <p:cNvSpPr txBox="1"/>
            <p:nvPr/>
          </p:nvSpPr>
          <p:spPr>
            <a:xfrm>
              <a:off x="360613" y="2962743"/>
              <a:ext cx="763351" cy="43088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Intended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Use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98" name="TextBox 220"/>
            <p:cNvSpPr txBox="1"/>
            <p:nvPr/>
          </p:nvSpPr>
          <p:spPr>
            <a:xfrm>
              <a:off x="1896080" y="2980508"/>
              <a:ext cx="553357" cy="43088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Study</a:t>
              </a:r>
              <a:b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</a:br>
              <a:r>
                <a:rPr kumimoji="0" lang="en-US" sz="1100" b="1" i="0" u="none" strike="noStrike" kern="1200" cap="none" spc="0" normalizeH="0" baseline="0" noProof="0" dirty="0" smtClean="0">
                  <a:ln w="50800"/>
                  <a:solidFill>
                    <a:srgbClr val="0066CC"/>
                  </a:solidFill>
                  <a:effectLst/>
                  <a:uLnTx/>
                  <a:uFillTx/>
                  <a:latin typeface="Imago" pitchFamily="2" charset="0"/>
                  <a:ea typeface="+mn-ea"/>
                  <a:cs typeface="+mn-cs"/>
                </a:rPr>
                <a:t>Plan</a:t>
              </a:r>
              <a:endParaRPr kumimoji="0" lang="en-US" sz="1100" b="1" i="0" u="none" strike="noStrike" kern="1200" cap="none" spc="0" normalizeH="0" baseline="0" noProof="0" dirty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cxnSp>
          <p:nvCxnSpPr>
            <p:cNvPr id="99" name="Straight Connector 221"/>
            <p:cNvCxnSpPr/>
            <p:nvPr/>
          </p:nvCxnSpPr>
          <p:spPr bwMode="auto">
            <a:xfrm flipH="1">
              <a:off x="2172759" y="2869380"/>
              <a:ext cx="4633" cy="11112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ieren 7"/>
          <p:cNvGrpSpPr/>
          <p:nvPr/>
        </p:nvGrpSpPr>
        <p:grpSpPr>
          <a:xfrm>
            <a:off x="6154008" y="5066883"/>
            <a:ext cx="804812" cy="306989"/>
            <a:chOff x="6137618" y="4885480"/>
            <a:chExt cx="804812" cy="306989"/>
          </a:xfrm>
        </p:grpSpPr>
        <p:sp>
          <p:nvSpPr>
            <p:cNvPr id="101" name="Flowchart: Preparation 83"/>
            <p:cNvSpPr/>
            <p:nvPr/>
          </p:nvSpPr>
          <p:spPr>
            <a:xfrm>
              <a:off x="6614632" y="4976365"/>
              <a:ext cx="180000" cy="180000"/>
            </a:xfrm>
            <a:prstGeom prst="flowChartPreparation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02" name="Flowchart: Preparation 94"/>
            <p:cNvSpPr/>
            <p:nvPr/>
          </p:nvSpPr>
          <p:spPr>
            <a:xfrm>
              <a:off x="6762430" y="4885480"/>
              <a:ext cx="180000" cy="180000"/>
            </a:xfrm>
            <a:prstGeom prst="flowChartPreparation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03" name="Flowchart: Preparation 122"/>
            <p:cNvSpPr/>
            <p:nvPr/>
          </p:nvSpPr>
          <p:spPr>
            <a:xfrm>
              <a:off x="6286125" y="5012469"/>
              <a:ext cx="180000" cy="180000"/>
            </a:xfrm>
            <a:prstGeom prst="flowChartPreparation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04" name="Flowchart: Preparation 94"/>
            <p:cNvSpPr/>
            <p:nvPr/>
          </p:nvSpPr>
          <p:spPr>
            <a:xfrm>
              <a:off x="6137618" y="4910157"/>
              <a:ext cx="180000" cy="180000"/>
            </a:xfrm>
            <a:prstGeom prst="flowChartPreparation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00" name="Flowchart: Preparation 77"/>
            <p:cNvSpPr/>
            <p:nvPr/>
          </p:nvSpPr>
          <p:spPr>
            <a:xfrm>
              <a:off x="6468085" y="4886365"/>
              <a:ext cx="180000" cy="180000"/>
            </a:xfrm>
            <a:prstGeom prst="flowChartPreparation">
              <a:avLst/>
            </a:prstGeom>
            <a:ln>
              <a:solidFill>
                <a:srgbClr val="FF0000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</p:grpSp>
      <p:sp>
        <p:nvSpPr>
          <p:cNvPr id="105" name="TextBox 189"/>
          <p:cNvSpPr txBox="1"/>
          <p:nvPr/>
        </p:nvSpPr>
        <p:spPr>
          <a:xfrm>
            <a:off x="6222897" y="4734656"/>
            <a:ext cx="670376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CDASH</a:t>
            </a:r>
            <a:endParaRPr kumimoji="0" lang="en-US" sz="1100" b="1" i="0" u="none" strike="noStrike" kern="1200" cap="none" spc="0" normalizeH="0" baseline="0" noProof="0" dirty="0">
              <a:ln w="50800"/>
              <a:solidFill>
                <a:srgbClr val="0066CC"/>
              </a:solidFill>
              <a:effectLst/>
              <a:uLnTx/>
              <a:uFillTx/>
              <a:latin typeface="Imago" pitchFamily="2" charset="0"/>
              <a:ea typeface="+mn-ea"/>
              <a:cs typeface="+mn-cs"/>
            </a:endParaRPr>
          </a:p>
        </p:txBody>
      </p:sp>
      <p:cxnSp>
        <p:nvCxnSpPr>
          <p:cNvPr id="106" name="Straight Connector 182"/>
          <p:cNvCxnSpPr>
            <a:stCxn id="90" idx="2"/>
            <a:endCxn id="105" idx="0"/>
          </p:cNvCxnSpPr>
          <p:nvPr/>
        </p:nvCxnSpPr>
        <p:spPr bwMode="auto">
          <a:xfrm>
            <a:off x="6558085" y="4493085"/>
            <a:ext cx="0" cy="24157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tx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89"/>
          <p:cNvSpPr txBox="1"/>
          <p:nvPr/>
        </p:nvSpPr>
        <p:spPr>
          <a:xfrm>
            <a:off x="4525192" y="4741761"/>
            <a:ext cx="1362874" cy="2616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en-US"/>
            </a:defPPr>
            <a:lvl1pPr marL="0" marR="0" lvl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100" b="1" i="0" u="none" strike="noStrike" cap="none" spc="0" normalizeH="0" baseline="0">
                <a:ln w="50800"/>
                <a:solidFill>
                  <a:srgbClr val="0066CC"/>
                </a:solidFill>
                <a:effectLst/>
                <a:uLnTx/>
                <a:uFillTx/>
              </a:defRPr>
            </a:lvl1pPr>
          </a:lstStyle>
          <a:p>
            <a:r>
              <a:rPr lang="en-US" dirty="0" smtClean="0"/>
              <a:t>Protocol Standard</a:t>
            </a:r>
            <a:endParaRPr lang="en-US" dirty="0"/>
          </a:p>
        </p:txBody>
      </p:sp>
      <p:cxnSp>
        <p:nvCxnSpPr>
          <p:cNvPr id="108" name="Straight Connector 182"/>
          <p:cNvCxnSpPr>
            <a:stCxn id="89" idx="2"/>
            <a:endCxn id="107" idx="0"/>
          </p:cNvCxnSpPr>
          <p:nvPr/>
        </p:nvCxnSpPr>
        <p:spPr bwMode="auto">
          <a:xfrm>
            <a:off x="5206625" y="4479792"/>
            <a:ext cx="4" cy="261969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tx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89"/>
          <p:cNvSpPr txBox="1"/>
          <p:nvPr/>
        </p:nvSpPr>
        <p:spPr>
          <a:xfrm>
            <a:off x="7657713" y="4734656"/>
            <a:ext cx="587020" cy="2616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SDTM</a:t>
            </a:r>
            <a:endParaRPr kumimoji="0" lang="en-US" sz="1100" b="1" i="0" u="none" strike="noStrike" kern="1200" cap="none" spc="0" normalizeH="0" baseline="0" noProof="0" dirty="0">
              <a:ln w="50800"/>
              <a:solidFill>
                <a:srgbClr val="0066CC"/>
              </a:solidFill>
              <a:effectLst/>
              <a:uLnTx/>
              <a:uFillTx/>
              <a:latin typeface="Imago" pitchFamily="2" charset="0"/>
              <a:ea typeface="+mn-ea"/>
              <a:cs typeface="+mn-cs"/>
            </a:endParaRPr>
          </a:p>
        </p:txBody>
      </p:sp>
      <p:cxnSp>
        <p:nvCxnSpPr>
          <p:cNvPr id="110" name="Straight Connector 182"/>
          <p:cNvCxnSpPr>
            <a:stCxn id="91" idx="2"/>
            <a:endCxn id="109" idx="0"/>
          </p:cNvCxnSpPr>
          <p:nvPr/>
        </p:nvCxnSpPr>
        <p:spPr bwMode="auto">
          <a:xfrm>
            <a:off x="7949160" y="4486734"/>
            <a:ext cx="2063" cy="247922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tx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89"/>
          <p:cNvSpPr txBox="1"/>
          <p:nvPr/>
        </p:nvSpPr>
        <p:spPr>
          <a:xfrm>
            <a:off x="9023414" y="4741761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 smtClean="0">
                <a:ln w="50800"/>
                <a:solidFill>
                  <a:srgbClr val="0066CC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rPr>
              <a:t>AdaM</a:t>
            </a:r>
            <a:endParaRPr kumimoji="0" lang="en-US" sz="1100" b="1" i="0" u="none" strike="noStrike" kern="1200" cap="none" spc="0" normalizeH="0" baseline="0" noProof="0" dirty="0">
              <a:ln w="50800"/>
              <a:solidFill>
                <a:srgbClr val="0066CC"/>
              </a:solidFill>
              <a:effectLst/>
              <a:uLnTx/>
              <a:uFillTx/>
              <a:latin typeface="Imago" pitchFamily="2" charset="0"/>
              <a:ea typeface="+mn-ea"/>
              <a:cs typeface="+mn-cs"/>
            </a:endParaRPr>
          </a:p>
        </p:txBody>
      </p:sp>
      <p:cxnSp>
        <p:nvCxnSpPr>
          <p:cNvPr id="117" name="Straight Connector 182"/>
          <p:cNvCxnSpPr>
            <a:stCxn id="92" idx="2"/>
            <a:endCxn id="116" idx="0"/>
          </p:cNvCxnSpPr>
          <p:nvPr/>
        </p:nvCxnSpPr>
        <p:spPr bwMode="auto">
          <a:xfrm>
            <a:off x="9312115" y="4479791"/>
            <a:ext cx="0" cy="26197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tx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89"/>
          <p:cNvSpPr txBox="1"/>
          <p:nvPr/>
        </p:nvSpPr>
        <p:spPr>
          <a:xfrm>
            <a:off x="2893349" y="4734656"/>
            <a:ext cx="1691490" cy="2616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en-US"/>
            </a:defPPr>
            <a:lvl1pPr marL="0" marR="0" lvl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100" b="1" i="0" u="none" strike="noStrike" cap="none" spc="0" normalizeH="0" baseline="0">
                <a:ln w="50800"/>
                <a:solidFill>
                  <a:srgbClr val="0066CC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Master Data Standards</a:t>
            </a:r>
          </a:p>
        </p:txBody>
      </p:sp>
      <p:cxnSp>
        <p:nvCxnSpPr>
          <p:cNvPr id="121" name="Straight Connector 182"/>
          <p:cNvCxnSpPr>
            <a:stCxn id="88" idx="2"/>
            <a:endCxn id="120" idx="0"/>
          </p:cNvCxnSpPr>
          <p:nvPr/>
        </p:nvCxnSpPr>
        <p:spPr bwMode="auto">
          <a:xfrm flipH="1">
            <a:off x="3739094" y="4479793"/>
            <a:ext cx="1" cy="254863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tx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64" name="Gruppieren 2063"/>
          <p:cNvGrpSpPr/>
          <p:nvPr/>
        </p:nvGrpSpPr>
        <p:grpSpPr>
          <a:xfrm>
            <a:off x="3465961" y="5052609"/>
            <a:ext cx="546265" cy="347621"/>
            <a:chOff x="3258879" y="5066287"/>
            <a:chExt cx="546265" cy="347621"/>
          </a:xfrm>
        </p:grpSpPr>
        <p:sp>
          <p:nvSpPr>
            <p:cNvPr id="2062" name="Ellipse 2061"/>
            <p:cNvSpPr/>
            <p:nvPr/>
          </p:nvSpPr>
          <p:spPr>
            <a:xfrm>
              <a:off x="3258879" y="5066883"/>
              <a:ext cx="180000" cy="180000"/>
            </a:xfrm>
            <a:prstGeom prst="ellipse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30" name="Ellipse 129"/>
            <p:cNvSpPr/>
            <p:nvPr/>
          </p:nvSpPr>
          <p:spPr>
            <a:xfrm>
              <a:off x="3438879" y="5073867"/>
              <a:ext cx="180000" cy="180000"/>
            </a:xfrm>
            <a:prstGeom prst="ellipse">
              <a:avLst/>
            </a:prstGeom>
            <a:ln>
              <a:solidFill>
                <a:srgbClr val="FF0000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31" name="Ellipse 130"/>
            <p:cNvSpPr/>
            <p:nvPr/>
          </p:nvSpPr>
          <p:spPr>
            <a:xfrm>
              <a:off x="3346534" y="5223108"/>
              <a:ext cx="180000" cy="180000"/>
            </a:xfrm>
            <a:prstGeom prst="ellipse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32" name="Ellipse 131"/>
            <p:cNvSpPr/>
            <p:nvPr/>
          </p:nvSpPr>
          <p:spPr>
            <a:xfrm>
              <a:off x="3530839" y="5233908"/>
              <a:ext cx="180000" cy="180000"/>
            </a:xfrm>
            <a:prstGeom prst="ellipse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34" name="Ellipse 133"/>
            <p:cNvSpPr/>
            <p:nvPr/>
          </p:nvSpPr>
          <p:spPr>
            <a:xfrm>
              <a:off x="3625144" y="5066287"/>
              <a:ext cx="180000" cy="180000"/>
            </a:xfrm>
            <a:prstGeom prst="ellipse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2066" name="Gruppieren 2065"/>
          <p:cNvGrpSpPr/>
          <p:nvPr/>
        </p:nvGrpSpPr>
        <p:grpSpPr>
          <a:xfrm>
            <a:off x="7673531" y="5118463"/>
            <a:ext cx="551256" cy="183493"/>
            <a:chOff x="7667519" y="5103872"/>
            <a:chExt cx="551256" cy="183493"/>
          </a:xfrm>
        </p:grpSpPr>
        <p:sp>
          <p:nvSpPr>
            <p:cNvPr id="2065" name="Rechteck 2064"/>
            <p:cNvSpPr/>
            <p:nvPr/>
          </p:nvSpPr>
          <p:spPr>
            <a:xfrm>
              <a:off x="7667519" y="5103872"/>
              <a:ext cx="180000" cy="180000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37" name="Rechteck 136"/>
            <p:cNvSpPr/>
            <p:nvPr/>
          </p:nvSpPr>
          <p:spPr>
            <a:xfrm>
              <a:off x="7847519" y="5107146"/>
              <a:ext cx="180000" cy="180000"/>
            </a:xfrm>
            <a:prstGeom prst="rect">
              <a:avLst/>
            </a:prstGeom>
            <a:ln>
              <a:solidFill>
                <a:srgbClr val="FF0000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38" name="Rechteck 137"/>
            <p:cNvSpPr/>
            <p:nvPr/>
          </p:nvSpPr>
          <p:spPr>
            <a:xfrm>
              <a:off x="8038775" y="5107365"/>
              <a:ext cx="180000" cy="180000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2068" name="Gruppieren 2067"/>
          <p:cNvGrpSpPr/>
          <p:nvPr/>
        </p:nvGrpSpPr>
        <p:grpSpPr>
          <a:xfrm>
            <a:off x="9083241" y="5110256"/>
            <a:ext cx="445391" cy="186495"/>
            <a:chOff x="9046724" y="5136710"/>
            <a:chExt cx="445391" cy="186495"/>
          </a:xfrm>
        </p:grpSpPr>
        <p:sp>
          <p:nvSpPr>
            <p:cNvPr id="2067" name="Gleichschenkliges Dreieck 2066"/>
            <p:cNvSpPr/>
            <p:nvPr/>
          </p:nvSpPr>
          <p:spPr>
            <a:xfrm>
              <a:off x="9046724" y="5142609"/>
              <a:ext cx="180000" cy="180000"/>
            </a:xfrm>
            <a:prstGeom prst="triangle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41" name="Gleichschenkliges Dreieck 140"/>
            <p:cNvSpPr/>
            <p:nvPr/>
          </p:nvSpPr>
          <p:spPr>
            <a:xfrm flipV="1">
              <a:off x="9177296" y="5136710"/>
              <a:ext cx="180000" cy="180000"/>
            </a:xfrm>
            <a:prstGeom prst="triangle">
              <a:avLst/>
            </a:prstGeom>
            <a:ln>
              <a:solidFill>
                <a:srgbClr val="FF0000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42" name="Gleichschenkliges Dreieck 141"/>
            <p:cNvSpPr/>
            <p:nvPr/>
          </p:nvSpPr>
          <p:spPr>
            <a:xfrm>
              <a:off x="9312115" y="5143205"/>
              <a:ext cx="180000" cy="180000"/>
            </a:xfrm>
            <a:prstGeom prst="triangle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2071" name="Gruppieren 2070"/>
          <p:cNvGrpSpPr/>
          <p:nvPr/>
        </p:nvGrpSpPr>
        <p:grpSpPr>
          <a:xfrm>
            <a:off x="4937454" y="5058002"/>
            <a:ext cx="543608" cy="314070"/>
            <a:chOff x="4823806" y="5057357"/>
            <a:chExt cx="543608" cy="314070"/>
          </a:xfrm>
        </p:grpSpPr>
        <p:sp>
          <p:nvSpPr>
            <p:cNvPr id="149" name="Flussdiagramm: Dokument 148"/>
            <p:cNvSpPr/>
            <p:nvPr/>
          </p:nvSpPr>
          <p:spPr>
            <a:xfrm>
              <a:off x="5115414" y="5057357"/>
              <a:ext cx="252000" cy="162342"/>
            </a:xfrm>
            <a:prstGeom prst="flowChartDocument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148" name="Flussdiagramm: Dokument 147"/>
            <p:cNvSpPr/>
            <p:nvPr/>
          </p:nvSpPr>
          <p:spPr>
            <a:xfrm>
              <a:off x="4969610" y="5133221"/>
              <a:ext cx="252000" cy="162342"/>
            </a:xfrm>
            <a:prstGeom prst="flowChartDocument">
              <a:avLst/>
            </a:prstGeom>
            <a:ln>
              <a:solidFill>
                <a:srgbClr val="FF0000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  <p:sp>
          <p:nvSpPr>
            <p:cNvPr id="2070" name="Flussdiagramm: Dokument 2069"/>
            <p:cNvSpPr/>
            <p:nvPr/>
          </p:nvSpPr>
          <p:spPr>
            <a:xfrm>
              <a:off x="4823806" y="5209085"/>
              <a:ext cx="252000" cy="162342"/>
            </a:xfrm>
            <a:prstGeom prst="flowChartDocument">
              <a:avLst/>
            </a:prstGeom>
            <a:ln>
              <a:solidFill>
                <a:schemeClr val="bg1"/>
              </a:solidFill>
            </a:ln>
            <a:effectLst>
              <a:glow rad="50800">
                <a:srgbClr val="0082DA">
                  <a:alpha val="30000"/>
                </a:srgbClr>
              </a:glow>
              <a:reflection blurRad="6350" stA="50000" endA="300" endPos="90000" dir="5400000" sy="-100000" algn="bl" rotWithShape="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ago" pitchFamily="2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292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07" grpId="0"/>
      <p:bldP spid="109" grpId="0" animBg="1"/>
      <p:bldP spid="116" grpId="0"/>
      <p:bldP spid="1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hpEndCoverShape"/>
          <p:cNvSpPr txBox="1">
            <a:spLocks noChangeArrowheads="1"/>
          </p:cNvSpPr>
          <p:nvPr/>
        </p:nvSpPr>
        <p:spPr bwMode="white">
          <a:xfrm>
            <a:off x="-2899" y="6843362"/>
            <a:ext cx="56271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Imago" pitchFamily="2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Imago" pitchFamily="2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Imago" pitchFamily="2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Imago" pitchFamily="2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Imago" pitchFamily="2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 pitchFamily="2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 pitchFamily="2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 pitchFamily="2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 pitchFamily="2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492" y="2924175"/>
            <a:ext cx="11138876" cy="1009650"/>
          </a:xfrm>
        </p:spPr>
        <p:txBody>
          <a:bodyPr anchor="ctr">
            <a:noAutofit/>
          </a:bodyPr>
          <a:lstStyle/>
          <a:p>
            <a:pPr marL="0" indent="0" algn="ctr">
              <a:buNone/>
              <a:defRPr/>
            </a:pPr>
            <a:r>
              <a:rPr lang="en-US" sz="6100" b="1" i="1" dirty="0">
                <a:solidFill>
                  <a:srgbClr val="0082DA"/>
                </a:solidFill>
                <a:latin typeface="Minion" pitchFamily="18" charset="0"/>
              </a:rPr>
              <a:t>Doing now what patients need next</a:t>
            </a:r>
            <a:endParaRPr lang="en-US" sz="6100" b="1" dirty="0">
              <a:solidFill>
                <a:srgbClr val="0082DA"/>
              </a:solidFill>
            </a:endParaRPr>
          </a:p>
        </p:txBody>
      </p:sp>
      <p:sp>
        <p:nvSpPr>
          <p:cNvPr id="5" name="shpEndTranslation" hidden="1"/>
          <p:cNvSpPr>
            <a:spLocks/>
          </p:cNvSpPr>
          <p:nvPr/>
        </p:nvSpPr>
        <p:spPr>
          <a:xfrm>
            <a:off x="401393" y="6093296"/>
            <a:ext cx="562707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SLIDEFORMATR" val="RXPStandard Screen"/>
  <p:tag name="VARDIVISION" val="RXPDivCorp"/>
  <p:tag name="VARPALETTE" val="RXPpalette_standard_value"/>
  <p:tag name="VARBACKGROUND" val="RXPbackground_dark_value"/>
  <p:tag name="VARPPTPAPER" val="RXPRXP"/>
  <p:tag name="VARPPTGRIDMODE" val="RXPRocheGrid"/>
  <p:tag name="VARPPTTYPE" val="RXPpotRXPP"/>
  <p:tag name="VARPOTVERSION" val="RXP8.8"/>
  <p:tag name="VARPPTLANGSEL" val="RXPEnglish"/>
  <p:tag name="VARPPTCOMPATIBLE4" val="RXPFALSE"/>
  <p:tag name="VARPPTCOMPATIBLE7" val="RXPFALSE"/>
  <p:tag name="VARPPTCOMPATIBLERD03" val="RXPTRUE"/>
  <p:tag name="VARCOLOR" val="RXPcolor_white_colored"/>
  <p:tag name="VAREMBEDFONTSENABLED" val="RXPFALSE"/>
  <p:tag name="VARTOC" val="RXP"/>
  <p:tag name="VARFOOTERAPPLYTOALLPRESSED" val="RXPFALSE"/>
  <p:tag name="VARTITLE" val="RXP"/>
  <p:tag name="VARUNIT" val="RXPRoche"/>
  <p:tag name="VARAUTHOR" val="RXP"/>
  <p:tag name="VARDATE" val="RXP"/>
  <p:tag name="VARPPTSETUPPERFORMED" val="RXPTRUE"/>
  <p:tag name="VARPPTSLIDEFORMAT" val="RXPWide Screen (16:9)"/>
  <p:tag name="VARPPTLANG" val="RXPEnglish"/>
  <p:tag name="VARGRIDMODE" val="RXPgrid_none_value"/>
  <p:tag name="VARSAVEMESSAGETIMESTAMP" val="RXP20.02.20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TITLESLIDEMODE" val="RXP2"/>
</p:tagLst>
</file>

<file path=ppt/theme/theme1.xml><?xml version="1.0" encoding="utf-8"?>
<a:theme xmlns:a="http://schemas.openxmlformats.org/drawingml/2006/main" name="Roche">
  <a:themeElements>
    <a:clrScheme name="Roche 2">
      <a:dk1>
        <a:srgbClr val="000000"/>
      </a:dk1>
      <a:lt1>
        <a:srgbClr val="FFFFFF"/>
      </a:lt1>
      <a:dk2>
        <a:srgbClr val="969696"/>
      </a:dk2>
      <a:lt2>
        <a:srgbClr val="FF7F00"/>
      </a:lt2>
      <a:accent1>
        <a:srgbClr val="FF7F00"/>
      </a:accent1>
      <a:accent2>
        <a:srgbClr val="800080"/>
      </a:accent2>
      <a:accent3>
        <a:srgbClr val="FFCC00"/>
      </a:accent3>
      <a:accent4>
        <a:srgbClr val="9933FF"/>
      </a:accent4>
      <a:accent5>
        <a:srgbClr val="009900"/>
      </a:accent5>
      <a:accent6>
        <a:srgbClr val="0082DA"/>
      </a:accent6>
      <a:hlink>
        <a:srgbClr val="9933FF"/>
      </a:hlink>
      <a:folHlink>
        <a:srgbClr val="FF3300"/>
      </a:folHlink>
    </a:clrScheme>
    <a:fontScheme name="Roche">
      <a:majorFont>
        <a:latin typeface="Imago"/>
        <a:ea typeface=""/>
        <a:cs typeface=""/>
      </a:majorFont>
      <a:minorFont>
        <a:latin typeface="Imag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ago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ago" pitchFamily="2" charset="0"/>
          </a:defRPr>
        </a:defPPr>
      </a:lstStyle>
      <a:style>
        <a:lnRef idx="1">
          <a:schemeClr val="tx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Roche 1">
        <a:dk1>
          <a:srgbClr val="FF7F00"/>
        </a:dk1>
        <a:lt1>
          <a:srgbClr val="FFFFFF"/>
        </a:lt1>
        <a:dk2>
          <a:srgbClr val="0028A0"/>
        </a:dk2>
        <a:lt2>
          <a:srgbClr val="969696"/>
        </a:lt2>
        <a:accent1>
          <a:srgbClr val="FF7F00"/>
        </a:accent1>
        <a:accent2>
          <a:srgbClr val="800080"/>
        </a:accent2>
        <a:accent3>
          <a:srgbClr val="FFCC00"/>
        </a:accent3>
        <a:accent4>
          <a:srgbClr val="9933FF"/>
        </a:accent4>
        <a:accent5>
          <a:srgbClr val="009900"/>
        </a:accent5>
        <a:accent6>
          <a:srgbClr val="0082DA"/>
        </a:accent6>
        <a:hlink>
          <a:srgbClr val="9933FF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che 2">
        <a:dk1>
          <a:srgbClr val="000000"/>
        </a:dk1>
        <a:lt1>
          <a:srgbClr val="FFFFFF"/>
        </a:lt1>
        <a:dk2>
          <a:srgbClr val="969696"/>
        </a:dk2>
        <a:lt2>
          <a:srgbClr val="FF7F00"/>
        </a:lt2>
        <a:accent1>
          <a:srgbClr val="FF7F00"/>
        </a:accent1>
        <a:accent2>
          <a:srgbClr val="800080"/>
        </a:accent2>
        <a:accent3>
          <a:srgbClr val="FFCC00"/>
        </a:accent3>
        <a:accent4>
          <a:srgbClr val="9933FF"/>
        </a:accent4>
        <a:accent5>
          <a:srgbClr val="009900"/>
        </a:accent5>
        <a:accent6>
          <a:srgbClr val="0082DA"/>
        </a:accent6>
        <a:hlink>
          <a:srgbClr val="9933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che 3">
        <a:dk1>
          <a:srgbClr val="000000"/>
        </a:dk1>
        <a:lt1>
          <a:srgbClr val="FFFFFF"/>
        </a:lt1>
        <a:dk2>
          <a:srgbClr val="959595"/>
        </a:dk2>
        <a:lt2>
          <a:srgbClr val="676767"/>
        </a:lt2>
        <a:accent1>
          <a:srgbClr val="B2B2B2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454545"/>
        </a:accent6>
        <a:hlink>
          <a:srgbClr val="EAEAEA"/>
        </a:hlink>
        <a:folHlink>
          <a:srgbClr val="CEC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che 2">
    <a:dk1>
      <a:srgbClr val="000000"/>
    </a:dk1>
    <a:lt1>
      <a:srgbClr val="FFFFFF"/>
    </a:lt1>
    <a:dk2>
      <a:srgbClr val="969696"/>
    </a:dk2>
    <a:lt2>
      <a:srgbClr val="FF7F00"/>
    </a:lt2>
    <a:accent1>
      <a:srgbClr val="FF7F00"/>
    </a:accent1>
    <a:accent2>
      <a:srgbClr val="800080"/>
    </a:accent2>
    <a:accent3>
      <a:srgbClr val="FFCC00"/>
    </a:accent3>
    <a:accent4>
      <a:srgbClr val="9933FF"/>
    </a:accent4>
    <a:accent5>
      <a:srgbClr val="009900"/>
    </a:accent5>
    <a:accent6>
      <a:srgbClr val="0082DA"/>
    </a:accent6>
    <a:hlink>
      <a:srgbClr val="9933FF"/>
    </a:hlink>
    <a:folHlink>
      <a:srgbClr val="FF33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16</Pages>
  <Words>80</Words>
  <Application>Microsoft Office PowerPoint</Application>
  <PresentationFormat>Breitbild</PresentationFormat>
  <Paragraphs>22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Imago</vt:lpstr>
      <vt:lpstr>Minion</vt:lpstr>
      <vt:lpstr>Roche</vt:lpstr>
      <vt:lpstr>Clinical Trial Process: Standardization End to End at CDISC German User Group 2019 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Roche Template</dc:title>
  <dc:creator>Walter, Michael {DBCC~Penzberg}</dc:creator>
  <cp:lastModifiedBy>Walter, Michael {DBCC~Penzberg}</cp:lastModifiedBy>
  <cp:revision>1365</cp:revision>
  <cp:lastPrinted>2018-04-20T14:48:36Z</cp:lastPrinted>
  <dcterms:created xsi:type="dcterms:W3CDTF">2002-05-06T07:33:01Z</dcterms:created>
  <dcterms:modified xsi:type="dcterms:W3CDTF">2019-02-20T17:55:52Z</dcterms:modified>
</cp:coreProperties>
</file>