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5"/>
  </p:sldMasterIdLst>
  <p:notesMasterIdLst>
    <p:notesMasterId r:id="rId11"/>
  </p:notesMasterIdLst>
  <p:sldIdLst>
    <p:sldId id="257" r:id="rId6"/>
    <p:sldId id="278" r:id="rId7"/>
    <p:sldId id="279" r:id="rId8"/>
    <p:sldId id="276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EAEAEA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8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138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397A2-C468-4653-BBC1-D01A5E49B998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46C17-E8B9-4BE8-B61E-75F8939D9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770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18B95B7-CE27-4125-B548-7B3695026759}"/>
              </a:ext>
            </a:extLst>
          </p:cNvPr>
          <p:cNvSpPr/>
          <p:nvPr userDrawn="1"/>
        </p:nvSpPr>
        <p:spPr>
          <a:xfrm>
            <a:off x="0" y="4326467"/>
            <a:ext cx="9144001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FDFF56-9051-4B57-88CA-0584E9EA43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3862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493" y="385482"/>
            <a:ext cx="4312024" cy="3079657"/>
          </a:xfr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 lang="en-US" sz="3800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493" y="3503426"/>
            <a:ext cx="4312025" cy="787182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400"/>
              </a:spcBef>
              <a:spcAft>
                <a:spcPts val="0"/>
              </a:spcAft>
              <a:defRPr lang="en-US" sz="2000" b="0" dirty="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E40104-0D75-41AC-A4F4-13A35BFF4C0D}"/>
              </a:ext>
            </a:extLst>
          </p:cNvPr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hurtb\Desktop\PAREXEL_Lockup_V3_RGB.png">
            <a:extLst>
              <a:ext uri="{FF2B5EF4-FFF2-40B4-BE49-F238E27FC236}">
                <a16:creationId xmlns:a16="http://schemas.microsoft.com/office/drawing/2014/main" id="{D57413B5-BB14-4CD0-87B9-DEC85F4885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156" y="5751915"/>
            <a:ext cx="1800000" cy="5714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318708-2261-4944-BB11-D0DD003BB8F4}"/>
              </a:ext>
            </a:extLst>
          </p:cNvPr>
          <p:cNvSpPr txBox="1"/>
          <p:nvPr userDrawn="1"/>
        </p:nvSpPr>
        <p:spPr>
          <a:xfrm>
            <a:off x="4446493" y="6521209"/>
            <a:ext cx="3536866" cy="27699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GB" sz="1200" b="1" kern="9300" cap="all" dirty="0">
                <a:solidFill>
                  <a:srgbClr val="C0081F"/>
                </a:solidFill>
                <a:cs typeface="Arial"/>
              </a:rPr>
              <a:t>Confidential  </a:t>
            </a:r>
            <a:r>
              <a:rPr lang="en-GB" sz="800" b="1" kern="9300" cap="all" dirty="0">
                <a:solidFill>
                  <a:srgbClr val="FF0000"/>
                </a:solidFill>
                <a:cs typeface="Arial"/>
              </a:rPr>
              <a:t>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2019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</p:spTree>
    <p:extLst>
      <p:ext uri="{BB962C8B-B14F-4D97-AF65-F5344CB8AC3E}">
        <p14:creationId xmlns:p14="http://schemas.microsoft.com/office/powerpoint/2010/main" val="248306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Shangh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E4560-E692-4F7C-BFE1-3506675E92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2740" y="411445"/>
            <a:ext cx="4854389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2740" y="1971211"/>
            <a:ext cx="4854389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427346-9510-4A93-AEF4-A4D3BD23A736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SHANGHAI,</a:t>
            </a:r>
            <a:r>
              <a:rPr lang="en-US" sz="800" b="0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CHINA</a:t>
            </a:r>
            <a:endParaRPr lang="en-US" sz="800" b="0" i="1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867EE1-B721-4A97-8D24-31A4BB084137}"/>
              </a:ext>
            </a:extLst>
          </p:cNvPr>
          <p:cNvCxnSpPr/>
          <p:nvPr userDrawn="1"/>
        </p:nvCxnSpPr>
        <p:spPr>
          <a:xfrm>
            <a:off x="4106503" y="1962059"/>
            <a:ext cx="503749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99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Dubl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B96082E-E118-48E2-8687-DCEB4C40A5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2740" y="1071884"/>
            <a:ext cx="4854389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2740" y="2631650"/>
            <a:ext cx="4854389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867EE1-B721-4A97-8D24-31A4BB084137}"/>
              </a:ext>
            </a:extLst>
          </p:cNvPr>
          <p:cNvCxnSpPr/>
          <p:nvPr userDrawn="1"/>
        </p:nvCxnSpPr>
        <p:spPr>
          <a:xfrm>
            <a:off x="4106503" y="2622498"/>
            <a:ext cx="5037497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69822D-BFAB-42FE-B71B-CCED42BD0EB2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DUBLIN,</a:t>
            </a:r>
            <a:r>
              <a:rPr lang="en-US" sz="800" b="0" i="1" kern="1200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IRELAND</a:t>
            </a:r>
            <a:endParaRPr lang="en-US" sz="800" b="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1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Taipe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917509-42D5-4893-A8A0-140811ADF6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262" y="1007593"/>
            <a:ext cx="4854389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5262" y="2567359"/>
            <a:ext cx="4854389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9DE7DF-2EEF-42EA-9B03-ADCB7F8E1DDC}"/>
              </a:ext>
            </a:extLst>
          </p:cNvPr>
          <p:cNvCxnSpPr>
            <a:cxnSpLocks/>
          </p:cNvCxnSpPr>
          <p:nvPr userDrawn="1"/>
        </p:nvCxnSpPr>
        <p:spPr>
          <a:xfrm>
            <a:off x="423873" y="2567359"/>
            <a:ext cx="8720127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B272C66-61AC-42A8-BA3C-7BFF89280172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TAIPEI, TAIWAN</a:t>
            </a:r>
            <a:endParaRPr lang="en-US" sz="800" b="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52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Berl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AB3672-DB2C-4C34-B017-9CBEC97A7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745" y="217170"/>
            <a:ext cx="6023388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745" y="1776936"/>
            <a:ext cx="5345207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7B803CF-3F0D-4686-BB9D-51DC728322E2}"/>
              </a:ext>
            </a:extLst>
          </p:cNvPr>
          <p:cNvCxnSpPr/>
          <p:nvPr userDrawn="1"/>
        </p:nvCxnSpPr>
        <p:spPr>
          <a:xfrm>
            <a:off x="827584" y="1757241"/>
            <a:ext cx="8316416" cy="0"/>
          </a:xfrm>
          <a:prstGeom prst="line">
            <a:avLst/>
          </a:prstGeom>
          <a:ln w="254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A3AFAF4-5598-41F1-ADD8-6C222F8B72E1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BERLIN,</a:t>
            </a:r>
            <a:r>
              <a:rPr lang="en-US" sz="800" b="0" i="1" kern="1200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GERMANY</a:t>
            </a:r>
            <a:endParaRPr lang="en-US" sz="800" b="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1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Berli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AB3672-DB2C-4C34-B017-9CBEC97A7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4737" y="1019599"/>
            <a:ext cx="4714163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4737" y="2579365"/>
            <a:ext cx="4718795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7B803CF-3F0D-4686-BB9D-51DC728322E2}"/>
              </a:ext>
            </a:extLst>
          </p:cNvPr>
          <p:cNvCxnSpPr>
            <a:cxnSpLocks/>
          </p:cNvCxnSpPr>
          <p:nvPr userDrawn="1"/>
        </p:nvCxnSpPr>
        <p:spPr>
          <a:xfrm>
            <a:off x="4360576" y="2559670"/>
            <a:ext cx="4783424" cy="0"/>
          </a:xfrm>
          <a:prstGeom prst="line">
            <a:avLst/>
          </a:prstGeom>
          <a:ln w="254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A3AFAF4-5598-41F1-ADD8-6C222F8B72E1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BERLIN,</a:t>
            </a:r>
            <a:r>
              <a:rPr lang="en-US" sz="800" b="0" i="1" kern="1200" baseline="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GERMANY</a:t>
            </a:r>
            <a:endParaRPr lang="en-US" sz="800" b="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2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Bo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750031-130A-44D9-B91B-70E145589D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9377" y="3405943"/>
            <a:ext cx="5625352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9377" y="4965709"/>
            <a:ext cx="5625352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8D484-37B4-4E83-9CC9-1A7B9574BF5F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BOSTON,</a:t>
            </a:r>
            <a:r>
              <a:rPr lang="en-US" sz="800" b="0" i="1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MASSACHUSETTS</a:t>
            </a:r>
            <a:endParaRPr lang="en-US" sz="800" b="0" i="1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77F3E88-8A0F-4E7F-969D-B57E0A009568}"/>
              </a:ext>
            </a:extLst>
          </p:cNvPr>
          <p:cNvCxnSpPr/>
          <p:nvPr userDrawn="1"/>
        </p:nvCxnSpPr>
        <p:spPr>
          <a:xfrm flipV="1">
            <a:off x="3182587" y="4948956"/>
            <a:ext cx="5961413" cy="7788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06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Bost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22AE82E-17AB-4BA3-A78F-587A5B7DBA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8082" y="1007593"/>
            <a:ext cx="6840818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8082" y="2567359"/>
            <a:ext cx="6840818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8D484-37B4-4E83-9CC9-1A7B9574BF5F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BOSTON,</a:t>
            </a:r>
            <a:r>
              <a:rPr lang="en-US" sz="800" b="0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MASSACHUSETTS</a:t>
            </a:r>
            <a:endParaRPr lang="en-US" sz="800" b="0" i="1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3E5E02-F77D-4C99-8930-C7875D6B13D2}"/>
              </a:ext>
            </a:extLst>
          </p:cNvPr>
          <p:cNvCxnSpPr/>
          <p:nvPr userDrawn="1"/>
        </p:nvCxnSpPr>
        <p:spPr>
          <a:xfrm>
            <a:off x="2253801" y="2567359"/>
            <a:ext cx="6890199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8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Lond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F5964E-FF0B-4D41-934B-C6E03F1B1C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E3534A-5086-44D4-8CB3-0B42F904002C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LONDON, U.K.</a:t>
            </a:r>
            <a:endParaRPr lang="en-US" sz="800" b="0" i="1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540BA08-CAF7-4A30-B94B-47F7891BE89F}"/>
              </a:ext>
            </a:extLst>
          </p:cNvPr>
          <p:cNvCxnSpPr/>
          <p:nvPr userDrawn="1"/>
        </p:nvCxnSpPr>
        <p:spPr>
          <a:xfrm flipV="1">
            <a:off x="3182587" y="4948956"/>
            <a:ext cx="5961413" cy="7788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9377" y="3405943"/>
            <a:ext cx="5625352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79377" y="4965709"/>
            <a:ext cx="5625352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7348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Lond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C0FB96-9A30-4C69-AE70-D5255CE42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E3534A-5086-44D4-8CB3-0B42F904002C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LONDON, U.K.</a:t>
            </a:r>
            <a:endParaRPr lang="en-US" sz="800" b="0" i="1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0152" y="177800"/>
            <a:ext cx="4903696" cy="13728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0152" y="1559766"/>
            <a:ext cx="4903696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B8AFB08-AD50-4CE8-BEDD-1496F7C5E506}"/>
              </a:ext>
            </a:extLst>
          </p:cNvPr>
          <p:cNvCxnSpPr/>
          <p:nvPr userDrawn="1"/>
        </p:nvCxnSpPr>
        <p:spPr>
          <a:xfrm>
            <a:off x="2238215" y="1559766"/>
            <a:ext cx="6905785" cy="0"/>
          </a:xfrm>
          <a:prstGeom prst="line">
            <a:avLst/>
          </a:prstGeom>
          <a:ln w="25400">
            <a:solidFill>
              <a:srgbClr val="002C7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26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Bullets and Blu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9A79E5F-474C-4250-A887-83831016D325}"/>
              </a:ext>
            </a:extLst>
          </p:cNvPr>
          <p:cNvSpPr/>
          <p:nvPr userDrawn="1"/>
        </p:nvSpPr>
        <p:spPr>
          <a:xfrm>
            <a:off x="4581071" y="182816"/>
            <a:ext cx="4562929" cy="3850704"/>
          </a:xfrm>
          <a:prstGeom prst="rect">
            <a:avLst/>
          </a:prstGeom>
          <a:solidFill>
            <a:srgbClr val="3468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941" y="1181100"/>
            <a:ext cx="4213412" cy="49958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7FA20F4-D0E2-4604-9C2D-439B4360C4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67275" y="968189"/>
            <a:ext cx="3886200" cy="2756086"/>
          </a:xfr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707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843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Imag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541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Maro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960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Blu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109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Dk Blu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731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Purpl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012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- Gree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070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lit - Purpl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5A1CED-E836-4D40-8523-B4C60BCBB1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66938"/>
            <a:ext cx="4572000" cy="35338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B47E5F0-C1FE-48CD-8A57-04595FCB6F61}"/>
              </a:ext>
            </a:extLst>
          </p:cNvPr>
          <p:cNvSpPr/>
          <p:nvPr userDrawn="1"/>
        </p:nvSpPr>
        <p:spPr>
          <a:xfrm>
            <a:off x="4572000" y="182816"/>
            <a:ext cx="4572000" cy="621798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4213412" cy="78227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993399-D944-48C3-905E-4191FCA9D322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65A525-9586-4A72-BCA9-67A30AE5F9B3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E7E265C-565B-4D9C-BD03-E4C6F26D5F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0913" y="685800"/>
            <a:ext cx="4154487" cy="5410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58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181100"/>
            <a:ext cx="4245909" cy="49958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1181100"/>
            <a:ext cx="4245909" cy="49958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454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Welcome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181100"/>
            <a:ext cx="4245909" cy="4995863"/>
          </a:xfrm>
        </p:spPr>
        <p:txBody>
          <a:bodyPr/>
          <a:lstStyle>
            <a:lvl1pPr>
              <a:defRPr lang="en-US" sz="3800" b="0" i="1" kern="1200" cap="all" dirty="0" smtClean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1181100"/>
            <a:ext cx="4245909" cy="49958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885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6008DCE-EC84-4E36-B1E2-009026008E1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0192" y="2107784"/>
            <a:ext cx="2800350" cy="3902491"/>
          </a:xfrm>
          <a:solidFill>
            <a:srgbClr val="EAEAEA"/>
          </a:solidFill>
        </p:spPr>
        <p:txBody>
          <a:bodyPr lIns="182880" tIns="91440" rIns="18288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9890479-6B11-4BDD-9B4D-856C8A3C548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70192" y="1181100"/>
            <a:ext cx="2800350" cy="926684"/>
          </a:xfrm>
          <a:prstGeom prst="rect">
            <a:avLst/>
          </a:prstGeom>
          <a:solidFill>
            <a:schemeClr val="accent1"/>
          </a:solidFill>
        </p:spPr>
        <p:txBody>
          <a:bodyPr wrap="square" lIns="91440" tIns="91440" rIns="91440" bIns="91440" anchor="ctr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800" b="0" i="1" cap="all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82A326CA-AC7A-4167-BD85-6E8AEBF35B1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71825" y="2107784"/>
            <a:ext cx="2800350" cy="3902491"/>
          </a:xfrm>
          <a:solidFill>
            <a:srgbClr val="EAEAEA"/>
          </a:solidFill>
        </p:spPr>
        <p:txBody>
          <a:bodyPr lIns="182880" tIns="91440" rIns="18288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19E9CE5-5896-4D08-AD98-5171C29E9CB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171825" y="1181100"/>
            <a:ext cx="2800350" cy="926684"/>
          </a:xfrm>
          <a:prstGeom prst="rect">
            <a:avLst/>
          </a:prstGeom>
          <a:solidFill>
            <a:schemeClr val="accent3"/>
          </a:solidFill>
        </p:spPr>
        <p:txBody>
          <a:bodyPr wrap="square" lIns="91440" tIns="91440" rIns="91440" bIns="91440" anchor="ctr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800" b="0" i="1" cap="all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A32B4B85-5AFC-4002-9946-B68982AABA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73458" y="2107784"/>
            <a:ext cx="2800350" cy="3902491"/>
          </a:xfrm>
          <a:solidFill>
            <a:srgbClr val="EAEAEA"/>
          </a:solidFill>
        </p:spPr>
        <p:txBody>
          <a:bodyPr lIns="182880" tIns="91440" rIns="18288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445AB44-D6CA-47DF-AB64-14C6601FB183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073458" y="1181100"/>
            <a:ext cx="2800350" cy="926684"/>
          </a:xfrm>
          <a:prstGeom prst="rect">
            <a:avLst/>
          </a:prstGeom>
          <a:solidFill>
            <a:schemeClr val="accent2"/>
          </a:solidFill>
        </p:spPr>
        <p:txBody>
          <a:bodyPr wrap="square" lIns="91440" tIns="91440" rIns="91440" bIns="91440" anchor="ctr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800" b="0" i="1" cap="all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05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87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990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6840381-5F20-407A-9CC6-F51A584B7FFD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192802-73C7-42FC-B77D-EE7E1F320C0B}"/>
              </a:ext>
            </a:extLst>
          </p:cNvPr>
          <p:cNvCxnSpPr/>
          <p:nvPr userDrawn="1"/>
        </p:nvCxnSpPr>
        <p:spPr>
          <a:xfrm>
            <a:off x="2049557" y="2880193"/>
            <a:ext cx="7102910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74CA63C-DF2D-4E48-9067-FC53C2468A34}"/>
              </a:ext>
            </a:extLst>
          </p:cNvPr>
          <p:cNvSpPr txBox="1"/>
          <p:nvPr userDrawn="1"/>
        </p:nvSpPr>
        <p:spPr>
          <a:xfrm>
            <a:off x="1922408" y="2857612"/>
            <a:ext cx="6229196" cy="11496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7000" i="1" dirty="0">
                <a:solidFill>
                  <a:schemeClr val="tx2"/>
                </a:solidFill>
                <a:latin typeface="Arial"/>
                <a:cs typeface="Arial"/>
              </a:rPr>
              <a:t>THANK YOU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2A8952-417F-423E-94DE-3540CA7434C1}"/>
              </a:ext>
            </a:extLst>
          </p:cNvPr>
          <p:cNvSpPr txBox="1"/>
          <p:nvPr userDrawn="1"/>
        </p:nvSpPr>
        <p:spPr>
          <a:xfrm>
            <a:off x="268941" y="6589913"/>
            <a:ext cx="3291840" cy="215444"/>
          </a:xfrm>
          <a:prstGeom prst="rect">
            <a:avLst/>
          </a:prstGeom>
          <a:noFill/>
        </p:spPr>
        <p:txBody>
          <a:bodyPr wrap="square" lIns="91440" tIns="45720" bIns="4572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 u="none" strike="noStrike" kern="9300" cap="all" spc="0" baseline="0" dirty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© 2019 PAREXEL International corp.   /  </a:t>
            </a:r>
            <a:fld id="{C69CA084-A306-4347-A7FA-9686ABBB3FCE}" type="slidenum">
              <a:rPr lang="en-GB" sz="800" b="1" i="0" u="none" strike="noStrike" kern="9300" cap="all" spc="0" baseline="0" smtClean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‹#›</a:t>
            </a:fld>
            <a:endParaRPr lang="en-GB" sz="800" b="1" i="0" u="none" strike="noStrike" kern="9300" cap="all" spc="0" baseline="0" dirty="0">
              <a:solidFill>
                <a:schemeClr val="tx1"/>
              </a:solidFill>
              <a:latin typeface="+mn-lt"/>
              <a:ea typeface="+mn-ea"/>
              <a:cs typeface="Arial"/>
            </a:endParaRPr>
          </a:p>
        </p:txBody>
      </p:sp>
      <p:pic>
        <p:nvPicPr>
          <p:cNvPr id="11" name="Picture 10" descr="PAREXEL_Lockup_V2_RGB_Big.png">
            <a:extLst>
              <a:ext uri="{FF2B5EF4-FFF2-40B4-BE49-F238E27FC236}">
                <a16:creationId xmlns:a16="http://schemas.microsoft.com/office/drawing/2014/main" id="{07448A3C-511C-4F99-82DF-9BC9F2035B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875" y="6502400"/>
            <a:ext cx="1046706" cy="23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58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18B95B7-CE27-4125-B548-7B3695026759}"/>
              </a:ext>
            </a:extLst>
          </p:cNvPr>
          <p:cNvSpPr/>
          <p:nvPr userDrawn="1"/>
        </p:nvSpPr>
        <p:spPr>
          <a:xfrm>
            <a:off x="0" y="4326467"/>
            <a:ext cx="9144001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493" y="385482"/>
            <a:ext cx="4312024" cy="3079657"/>
          </a:xfr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 lang="en-US" sz="3800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493" y="3503426"/>
            <a:ext cx="4312025" cy="787182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1200"/>
              </a:spcBef>
              <a:spcAft>
                <a:spcPts val="0"/>
              </a:spcAft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dirty="0"/>
              <a:t>Click to edit Master subtitle style</a:t>
            </a:r>
          </a:p>
        </p:txBody>
      </p:sp>
      <p:pic>
        <p:nvPicPr>
          <p:cNvPr id="11" name="Picture 2" descr="C:\Users\hurtb\Desktop\PAREXEL_Lockup_V3_RGB.png">
            <a:extLst>
              <a:ext uri="{FF2B5EF4-FFF2-40B4-BE49-F238E27FC236}">
                <a16:creationId xmlns:a16="http://schemas.microsoft.com/office/drawing/2014/main" id="{D57413B5-BB14-4CD0-87B9-DEC85F4885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156" y="5751915"/>
            <a:ext cx="1800000" cy="5714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318708-2261-4944-BB11-D0DD003BB8F4}"/>
              </a:ext>
            </a:extLst>
          </p:cNvPr>
          <p:cNvSpPr txBox="1"/>
          <p:nvPr userDrawn="1"/>
        </p:nvSpPr>
        <p:spPr>
          <a:xfrm>
            <a:off x="4446493" y="6521209"/>
            <a:ext cx="3536866" cy="27699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GB" sz="1200" b="1" kern="9300" cap="all" dirty="0">
                <a:solidFill>
                  <a:srgbClr val="C0081F"/>
                </a:solidFill>
                <a:cs typeface="Arial"/>
              </a:rPr>
              <a:t>Confidential  </a:t>
            </a:r>
            <a:r>
              <a:rPr lang="en-GB" sz="800" b="1" kern="9300" cap="all" dirty="0">
                <a:solidFill>
                  <a:srgbClr val="FF0000"/>
                </a:solidFill>
                <a:cs typeface="Arial"/>
              </a:rPr>
              <a:t>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2018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5805EE-4658-4CBA-908E-2E0ADB45130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38625" cy="6858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E40104-0D75-41AC-A4F4-13A35BFF4C0D}"/>
              </a:ext>
            </a:extLst>
          </p:cNvPr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40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r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18B95B7-CE27-4125-B548-7B3695026759}"/>
              </a:ext>
            </a:extLst>
          </p:cNvPr>
          <p:cNvSpPr/>
          <p:nvPr userDrawn="1"/>
        </p:nvSpPr>
        <p:spPr>
          <a:xfrm>
            <a:off x="0" y="4326467"/>
            <a:ext cx="9144001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493" y="385482"/>
            <a:ext cx="4312024" cy="3079657"/>
          </a:xfr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 lang="en-US" sz="3800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493" y="3503426"/>
            <a:ext cx="4312025" cy="787182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1200"/>
              </a:spcBef>
              <a:spcAft>
                <a:spcPts val="0"/>
              </a:spcAft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dirty="0"/>
              <a:t>Click to edit Master subtitle style</a:t>
            </a:r>
          </a:p>
        </p:txBody>
      </p:sp>
      <p:pic>
        <p:nvPicPr>
          <p:cNvPr id="11" name="Picture 2" descr="C:\Users\hurtb\Desktop\PAREXEL_Lockup_V3_RGB.png">
            <a:extLst>
              <a:ext uri="{FF2B5EF4-FFF2-40B4-BE49-F238E27FC236}">
                <a16:creationId xmlns:a16="http://schemas.microsoft.com/office/drawing/2014/main" id="{D57413B5-BB14-4CD0-87B9-DEC85F4885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156" y="5751915"/>
            <a:ext cx="1800000" cy="5714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318708-2261-4944-BB11-D0DD003BB8F4}"/>
              </a:ext>
            </a:extLst>
          </p:cNvPr>
          <p:cNvSpPr txBox="1"/>
          <p:nvPr userDrawn="1"/>
        </p:nvSpPr>
        <p:spPr>
          <a:xfrm>
            <a:off x="4446493" y="6521209"/>
            <a:ext cx="2275303" cy="21544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2019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D63DA6-E8D0-4BD5-9520-F8D75FBD7A3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38625" cy="6858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E40104-0D75-41AC-A4F4-13A35BFF4C0D}"/>
              </a:ext>
            </a:extLst>
          </p:cNvPr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44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th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18B95B7-CE27-4125-B548-7B3695026759}"/>
              </a:ext>
            </a:extLst>
          </p:cNvPr>
          <p:cNvSpPr/>
          <p:nvPr userDrawn="1"/>
        </p:nvSpPr>
        <p:spPr>
          <a:xfrm>
            <a:off x="0" y="4326467"/>
            <a:ext cx="9144001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493" y="385482"/>
            <a:ext cx="4312024" cy="3079657"/>
          </a:xfr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 lang="en-US" sz="3800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493" y="3503426"/>
            <a:ext cx="4312025" cy="787182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1200"/>
              </a:spcBef>
              <a:spcAft>
                <a:spcPts val="0"/>
              </a:spcAft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dirty="0"/>
              <a:t>Click to edit Master subtitle style</a:t>
            </a:r>
          </a:p>
        </p:txBody>
      </p:sp>
      <p:pic>
        <p:nvPicPr>
          <p:cNvPr id="11" name="Picture 2" descr="C:\Users\hurtb\Desktop\PAREXEL_Lockup_V3_RGB.png">
            <a:extLst>
              <a:ext uri="{FF2B5EF4-FFF2-40B4-BE49-F238E27FC236}">
                <a16:creationId xmlns:a16="http://schemas.microsoft.com/office/drawing/2014/main" id="{D57413B5-BB14-4CD0-87B9-DEC85F4885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156" y="5751915"/>
            <a:ext cx="1800000" cy="5714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318708-2261-4944-BB11-D0DD003BB8F4}"/>
              </a:ext>
            </a:extLst>
          </p:cNvPr>
          <p:cNvSpPr txBox="1"/>
          <p:nvPr userDrawn="1"/>
        </p:nvSpPr>
        <p:spPr>
          <a:xfrm>
            <a:off x="4446493" y="6521209"/>
            <a:ext cx="3536866" cy="27699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GB" sz="1200" b="1" kern="9300" cap="all" dirty="0">
                <a:solidFill>
                  <a:srgbClr val="C0081F"/>
                </a:solidFill>
                <a:cs typeface="Arial"/>
              </a:rPr>
              <a:t>Confidential  </a:t>
            </a:r>
            <a:r>
              <a:rPr lang="en-GB" sz="800" b="1" kern="9300" cap="all" dirty="0">
                <a:solidFill>
                  <a:srgbClr val="FF0000"/>
                </a:solidFill>
                <a:cs typeface="Arial"/>
              </a:rPr>
              <a:t>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2018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B7079B-F047-48D4-A791-A6A94F9480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38625" cy="6858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E40104-0D75-41AC-A4F4-13A35BFF4C0D}"/>
              </a:ext>
            </a:extLst>
          </p:cNvPr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44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th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18B95B7-CE27-4125-B548-7B3695026759}"/>
              </a:ext>
            </a:extLst>
          </p:cNvPr>
          <p:cNvSpPr/>
          <p:nvPr userDrawn="1"/>
        </p:nvSpPr>
        <p:spPr>
          <a:xfrm>
            <a:off x="0" y="4326467"/>
            <a:ext cx="9144001" cy="2531533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Trebuchet MS"/>
            </a:endParaRPr>
          </a:p>
        </p:txBody>
      </p:sp>
      <p:pic>
        <p:nvPicPr>
          <p:cNvPr id="11" name="Picture 2" descr="C:\Users\hurtb\Desktop\PAREXEL_Lockup_V3_RGB.png">
            <a:extLst>
              <a:ext uri="{FF2B5EF4-FFF2-40B4-BE49-F238E27FC236}">
                <a16:creationId xmlns:a16="http://schemas.microsoft.com/office/drawing/2014/main" id="{D57413B5-BB14-4CD0-87B9-DEC85F4885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156" y="5751915"/>
            <a:ext cx="1800000" cy="5714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318708-2261-4944-BB11-D0DD003BB8F4}"/>
              </a:ext>
            </a:extLst>
          </p:cNvPr>
          <p:cNvSpPr txBox="1"/>
          <p:nvPr userDrawn="1"/>
        </p:nvSpPr>
        <p:spPr>
          <a:xfrm>
            <a:off x="4446493" y="6521209"/>
            <a:ext cx="3536866" cy="27699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GB" sz="1200" b="1" kern="9300" cap="all" dirty="0">
                <a:solidFill>
                  <a:srgbClr val="C0081F"/>
                </a:solidFill>
                <a:cs typeface="Arial"/>
              </a:rPr>
              <a:t>Confidential  </a:t>
            </a:r>
            <a:r>
              <a:rPr lang="en-GB" sz="800" b="1" kern="9300" cap="all" dirty="0">
                <a:solidFill>
                  <a:srgbClr val="FF0000"/>
                </a:solidFill>
                <a:cs typeface="Arial"/>
              </a:rPr>
              <a:t>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© 2018 PAREXEL Internationa</a:t>
            </a:r>
            <a:r>
              <a:rPr lang="en-GB" sz="800" b="1" kern="0" cap="all" spc="-30" dirty="0">
                <a:solidFill>
                  <a:srgbClr val="414141"/>
                </a:solidFill>
                <a:cs typeface="Arial"/>
              </a:rPr>
              <a:t>l </a:t>
            </a:r>
            <a:r>
              <a:rPr lang="en-GB" sz="800" b="1" kern="9300" cap="all" dirty="0">
                <a:solidFill>
                  <a:srgbClr val="414141"/>
                </a:solidFill>
                <a:cs typeface="Arial"/>
              </a:rPr>
              <a:t>corp.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5ECDA0-2929-423F-A412-E75A5DE32C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38625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493" y="3503426"/>
            <a:ext cx="4312025" cy="787182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1200"/>
              </a:spcBef>
              <a:spcAft>
                <a:spcPts val="0"/>
              </a:spcAft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E40104-0D75-41AC-A4F4-13A35BFF4C0D}"/>
              </a:ext>
            </a:extLst>
          </p:cNvPr>
          <p:cNvCxnSpPr/>
          <p:nvPr userDrawn="1"/>
        </p:nvCxnSpPr>
        <p:spPr>
          <a:xfrm>
            <a:off x="0" y="4326498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493" y="385482"/>
            <a:ext cx="4312024" cy="3079657"/>
          </a:xfr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 lang="en-US" sz="3800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845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Toky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CB329B6-440A-482E-9712-C88444A9F7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2693" y="217170"/>
            <a:ext cx="6023388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2693" y="1776936"/>
            <a:ext cx="5345207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7A25F6-DA11-4A0C-B332-402F68405294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TOKYO, JAPAN</a:t>
            </a:r>
            <a:endParaRPr lang="en-US" sz="800" b="0" i="1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C4D741-BD42-42C4-9899-A7B2A1CE7C27}"/>
              </a:ext>
            </a:extLst>
          </p:cNvPr>
          <p:cNvCxnSpPr/>
          <p:nvPr userDrawn="1"/>
        </p:nvCxnSpPr>
        <p:spPr>
          <a:xfrm>
            <a:off x="827584" y="1757241"/>
            <a:ext cx="8316416" cy="0"/>
          </a:xfrm>
          <a:prstGeom prst="line">
            <a:avLst/>
          </a:prstGeom>
          <a:ln w="254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45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- Toky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E4560-E692-4F7C-BFE1-3506675E92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74133" y="838945"/>
            <a:ext cx="4468907" cy="1550614"/>
          </a:xfr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340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74133" y="2398711"/>
            <a:ext cx="4468907" cy="787182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sz="2400" b="0" i="1" cap="all" dirty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dirty="0"/>
              <a:t>Click to edit Master subtitle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867EE1-B721-4A97-8D24-31A4BB084137}"/>
              </a:ext>
            </a:extLst>
          </p:cNvPr>
          <p:cNvCxnSpPr>
            <a:cxnSpLocks/>
          </p:cNvCxnSpPr>
          <p:nvPr userDrawn="1"/>
        </p:nvCxnSpPr>
        <p:spPr>
          <a:xfrm>
            <a:off x="4577896" y="2389559"/>
            <a:ext cx="4575069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CFC1F20-E6E7-4578-8843-363205658FA9}"/>
              </a:ext>
            </a:extLst>
          </p:cNvPr>
          <p:cNvSpPr txBox="1"/>
          <p:nvPr userDrawn="1"/>
        </p:nvSpPr>
        <p:spPr>
          <a:xfrm>
            <a:off x="6464300" y="1778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0" i="1" kern="1200" dirty="0">
                <a:solidFill>
                  <a:srgbClr val="414141"/>
                </a:solidFill>
                <a:latin typeface="+mn-lt"/>
                <a:ea typeface="+mn-ea"/>
                <a:cs typeface="+mn-cs"/>
              </a:rPr>
              <a:t>TOKYO, JAPAN</a:t>
            </a:r>
            <a:endParaRPr lang="en-US" sz="800" b="0" i="1" dirty="0">
              <a:solidFill>
                <a:srgbClr val="414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13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41" y="185911"/>
            <a:ext cx="8606118" cy="78227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 defTabSz="45720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1" y="1181100"/>
            <a:ext cx="8606118" cy="4995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192519C-B32D-4552-BAC7-5D6D8F44511D}"/>
              </a:ext>
            </a:extLst>
          </p:cNvPr>
          <p:cNvCxnSpPr/>
          <p:nvPr userDrawn="1"/>
        </p:nvCxnSpPr>
        <p:spPr>
          <a:xfrm>
            <a:off x="378513" y="185910"/>
            <a:ext cx="8765487" cy="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PAREXEL_V2_Big.jpg">
            <a:extLst>
              <a:ext uri="{FF2B5EF4-FFF2-40B4-BE49-F238E27FC236}">
                <a16:creationId xmlns:a16="http://schemas.microsoft.com/office/drawing/2014/main" id="{C03CDACC-12C5-47C6-88F3-E41C91C4B45C}"/>
              </a:ext>
            </a:extLst>
          </p:cNvPr>
          <p:cNvPicPr>
            <a:picLocks noChangeAspect="1"/>
          </p:cNvPicPr>
          <p:nvPr userDrawn="1"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050" y="6502400"/>
            <a:ext cx="1058541" cy="2319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1B0956-77F9-4B71-962B-340545459CEC}"/>
              </a:ext>
            </a:extLst>
          </p:cNvPr>
          <p:cNvSpPr txBox="1"/>
          <p:nvPr userDrawn="1"/>
        </p:nvSpPr>
        <p:spPr>
          <a:xfrm>
            <a:off x="268941" y="6589913"/>
            <a:ext cx="3291840" cy="215444"/>
          </a:xfrm>
          <a:prstGeom prst="rect">
            <a:avLst/>
          </a:prstGeom>
          <a:noFill/>
        </p:spPr>
        <p:txBody>
          <a:bodyPr wrap="square" lIns="91440" tIns="45720" bIns="4572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 u="none" strike="noStrike" kern="9300" cap="all" spc="0" baseline="0" dirty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© 2019 PAREXEL International corp.   /  </a:t>
            </a:r>
            <a:fld id="{C69CA084-A306-4347-A7FA-9686ABBB3FCE}" type="slidenum">
              <a:rPr lang="en-GB" sz="800" b="1" i="0" u="none" strike="noStrike" kern="9300" cap="all" spc="0" baseline="0" smtClean="0">
                <a:solidFill>
                  <a:schemeClr val="tx1"/>
                </a:solidFill>
                <a:latin typeface="+mn-lt"/>
                <a:ea typeface="+mn-ea"/>
                <a:cs typeface="Arial"/>
              </a:rPr>
              <a:t>‹#›</a:t>
            </a:fld>
            <a:endParaRPr lang="en-GB" sz="800" b="1" i="0" u="none" strike="noStrike" kern="9300" cap="all" spc="0" baseline="0" dirty="0">
              <a:solidFill>
                <a:schemeClr val="tx1"/>
              </a:solidFill>
              <a:latin typeface="+mn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102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8" r:id="rId3"/>
    <p:sldLayoutId id="2147483684" r:id="rId4"/>
    <p:sldLayoutId id="2147483685" r:id="rId5"/>
    <p:sldLayoutId id="2147483686" r:id="rId6"/>
    <p:sldLayoutId id="2147483705" r:id="rId7"/>
    <p:sldLayoutId id="2147483690" r:id="rId8"/>
    <p:sldLayoutId id="2147483703" r:id="rId9"/>
    <p:sldLayoutId id="2147483692" r:id="rId10"/>
    <p:sldLayoutId id="2147483693" r:id="rId11"/>
    <p:sldLayoutId id="2147483694" r:id="rId12"/>
    <p:sldLayoutId id="2147483691" r:id="rId13"/>
    <p:sldLayoutId id="2147483704" r:id="rId14"/>
    <p:sldLayoutId id="2147483706" r:id="rId15"/>
    <p:sldLayoutId id="2147483695" r:id="rId16"/>
    <p:sldLayoutId id="2147483696" r:id="rId17"/>
    <p:sldLayoutId id="2147483707" r:id="rId18"/>
    <p:sldLayoutId id="2147483687" r:id="rId19"/>
    <p:sldLayoutId id="2147483688" r:id="rId20"/>
    <p:sldLayoutId id="2147483700" r:id="rId21"/>
    <p:sldLayoutId id="2147483701" r:id="rId22"/>
    <p:sldLayoutId id="2147483708" r:id="rId23"/>
    <p:sldLayoutId id="2147483709" r:id="rId24"/>
    <p:sldLayoutId id="2147483711" r:id="rId25"/>
    <p:sldLayoutId id="2147483710" r:id="rId26"/>
    <p:sldLayoutId id="2147483676" r:id="rId27"/>
    <p:sldLayoutId id="2147483689" r:id="rId28"/>
    <p:sldLayoutId id="2147483697" r:id="rId29"/>
    <p:sldLayoutId id="2147483702" r:id="rId30"/>
    <p:sldLayoutId id="2147483679" r:id="rId3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400" i="1" kern="1200" cap="all" dirty="0">
          <a:solidFill>
            <a:srgbClr val="002C77"/>
          </a:solidFill>
          <a:latin typeface="Arial"/>
          <a:ea typeface="+mj-ea"/>
          <a:cs typeface="Arial"/>
        </a:defRPr>
      </a:lvl1pPr>
    </p:titleStyle>
    <p:bodyStyle>
      <a:lvl1pPr marL="0" indent="0" algn="l" defTabSz="914400" rtl="0" eaLnBrk="1" latinLnBrk="0" hangingPunct="1">
        <a:lnSpc>
          <a:spcPct val="95000"/>
        </a:lnSpc>
        <a:spcBef>
          <a:spcPts val="160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95000"/>
        </a:lnSpc>
        <a:spcBef>
          <a:spcPts val="1200"/>
        </a:spcBef>
        <a:buClr>
          <a:schemeClr val="bg1">
            <a:lumMod val="65000"/>
          </a:schemeClr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171450" algn="l" defTabSz="914400" rtl="0" eaLnBrk="1" latinLnBrk="0" hangingPunct="1">
        <a:lnSpc>
          <a:spcPct val="90000"/>
        </a:lnSpc>
        <a:spcBef>
          <a:spcPts val="800"/>
        </a:spcBef>
        <a:buClr>
          <a:schemeClr val="bg1">
            <a:lumMod val="65000"/>
          </a:schemeClr>
        </a:buClr>
        <a:buFontTx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171450" algn="l" defTabSz="914400" rtl="0" eaLnBrk="1" latinLnBrk="0" hangingPunct="1">
        <a:lnSpc>
          <a:spcPct val="90000"/>
        </a:lnSpc>
        <a:spcBef>
          <a:spcPts val="600"/>
        </a:spcBef>
        <a:buClr>
          <a:schemeClr val="bg1">
            <a:lumMod val="65000"/>
          </a:schemeClr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" indent="-171450" algn="l" defTabSz="914400" rtl="0" eaLnBrk="1" latinLnBrk="0" hangingPunct="1">
        <a:lnSpc>
          <a:spcPct val="90000"/>
        </a:lnSpc>
        <a:spcBef>
          <a:spcPts val="600"/>
        </a:spcBef>
        <a:buClr>
          <a:schemeClr val="bg1">
            <a:lumMod val="65000"/>
          </a:schemeClr>
        </a:buClr>
        <a:buFontTx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44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6A885E-150F-4C46-B7C5-8A49D8AC2A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End-to-End in PAREXEL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6CEC3BA-94CF-495C-B813-120F971722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400" dirty="0"/>
              <a:t>Petra Rein</a:t>
            </a:r>
          </a:p>
          <a:p>
            <a:r>
              <a:rPr lang="en-US" dirty="0"/>
              <a:t>06MAR2019 Berlin, PAREXEL, 28</a:t>
            </a:r>
            <a:r>
              <a:rPr lang="en-US" baseline="30000" dirty="0"/>
              <a:t>th</a:t>
            </a:r>
            <a:r>
              <a:rPr lang="en-US" dirty="0"/>
              <a:t> German CDISC User Network</a:t>
            </a:r>
          </a:p>
        </p:txBody>
      </p:sp>
    </p:spTree>
    <p:extLst>
      <p:ext uri="{BB962C8B-B14F-4D97-AF65-F5344CB8AC3E}">
        <p14:creationId xmlns:p14="http://schemas.microsoft.com/office/powerpoint/2010/main" val="250083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How far       are we on an end-to-end approach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/>
              <a:t>Current procedures</a:t>
            </a:r>
          </a:p>
          <a:p>
            <a:pPr lvl="1"/>
            <a:r>
              <a:rPr lang="en-US" dirty="0"/>
              <a:t>Near future – </a:t>
            </a:r>
            <a:br>
              <a:rPr lang="en-US" dirty="0"/>
            </a:br>
            <a:r>
              <a:rPr lang="en-US" dirty="0"/>
              <a:t>PAREXEL’s Clinical </a:t>
            </a:r>
            <a:r>
              <a:rPr lang="en-US" dirty="0" err="1"/>
              <a:t>MetaDataRepository</a:t>
            </a:r>
            <a:r>
              <a:rPr lang="en-US" dirty="0"/>
              <a:t> </a:t>
            </a:r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0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8941" y="139807"/>
            <a:ext cx="8606118" cy="782278"/>
          </a:xfrm>
        </p:spPr>
        <p:txBody>
          <a:bodyPr/>
          <a:lstStyle/>
          <a:p>
            <a:r>
              <a:rPr lang="en-US" dirty="0"/>
              <a:t>Current Procedures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3194613" y="1115438"/>
            <a:ext cx="3226066" cy="5384753"/>
          </a:xfrm>
        </p:spPr>
        <p:txBody>
          <a:bodyPr>
            <a:noAutofit/>
          </a:bodyPr>
          <a:lstStyle/>
          <a:p>
            <a:pPr lvl="1"/>
            <a:r>
              <a:rPr lang="en-US" sz="1300" dirty="0"/>
              <a:t>CDASH 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database</a:t>
            </a:r>
            <a:r>
              <a:rPr lang="en-US" sz="1300" dirty="0"/>
              <a:t> build</a:t>
            </a:r>
          </a:p>
          <a:p>
            <a:pPr lvl="1"/>
            <a:r>
              <a:rPr lang="en-US" sz="1300" dirty="0">
                <a:solidFill>
                  <a:schemeClr val="accent5"/>
                </a:solidFill>
              </a:rPr>
              <a:t>Macro based </a:t>
            </a:r>
            <a:r>
              <a:rPr lang="en-US" sz="1300" dirty="0"/>
              <a:t>EDC extract</a:t>
            </a:r>
          </a:p>
          <a:p>
            <a:pPr lvl="1"/>
            <a:r>
              <a:rPr lang="en-US" sz="1300" dirty="0">
                <a:solidFill>
                  <a:schemeClr val="accent5"/>
                </a:solidFill>
              </a:rPr>
              <a:t>Macro-based aCRF generation from aCRF repository 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for partnerships</a:t>
            </a:r>
          </a:p>
          <a:p>
            <a:pPr lvl="1"/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SDTM mapping specification </a:t>
            </a:r>
            <a:r>
              <a:rPr lang="en-US" sz="1300" dirty="0"/>
              <a:t>with </a:t>
            </a:r>
            <a:r>
              <a:rPr lang="en-US" sz="1300" dirty="0">
                <a:solidFill>
                  <a:srgbClr val="00B050"/>
                </a:solidFill>
              </a:rPr>
              <a:t>code snippets </a:t>
            </a:r>
            <a:r>
              <a:rPr lang="en-US" sz="1300" dirty="0"/>
              <a:t>based on patterns</a:t>
            </a:r>
          </a:p>
          <a:p>
            <a:pPr lvl="1"/>
            <a:r>
              <a:rPr lang="en-US" sz="1300" dirty="0"/>
              <a:t>SDTM domain creation using </a:t>
            </a:r>
            <a:r>
              <a:rPr lang="en-US" sz="13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automatically created programs </a:t>
            </a:r>
            <a:r>
              <a:rPr lang="en-US" sz="1300" dirty="0"/>
              <a:t>from mapping specification </a:t>
            </a:r>
          </a:p>
          <a:p>
            <a:pPr lvl="1"/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ADaM mapping specification with </a:t>
            </a:r>
            <a:r>
              <a:rPr lang="en-US" sz="1300" dirty="0">
                <a:solidFill>
                  <a:srgbClr val="00B050"/>
                </a:solidFill>
              </a:rPr>
              <a:t>code snippets</a:t>
            </a:r>
          </a:p>
          <a:p>
            <a:pPr lvl="1"/>
            <a:r>
              <a:rPr lang="en-US" sz="1300" dirty="0"/>
              <a:t>ADaM domain creation using </a:t>
            </a:r>
            <a:r>
              <a:rPr lang="en-US" sz="13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automatically created programs </a:t>
            </a:r>
            <a:r>
              <a:rPr lang="en-US" sz="1300" dirty="0"/>
              <a:t>from mapping specification</a:t>
            </a:r>
          </a:p>
          <a:p>
            <a:pPr lvl="1"/>
            <a:r>
              <a:rPr lang="en-US" sz="1300" dirty="0">
                <a:solidFill>
                  <a:schemeClr val="accent5"/>
                </a:solidFill>
              </a:rPr>
              <a:t>Macro-based standard TLF</a:t>
            </a:r>
            <a:r>
              <a:rPr lang="en-US" sz="1300" dirty="0"/>
              <a:t> generation / re-using code from same sponsor for non-standard TLFs</a:t>
            </a:r>
          </a:p>
          <a:p>
            <a:pPr lvl="1"/>
            <a:r>
              <a:rPr lang="en-US" sz="1300" dirty="0">
                <a:solidFill>
                  <a:schemeClr val="accent5"/>
                </a:solidFill>
              </a:rPr>
              <a:t>Macro-based define.xml </a:t>
            </a:r>
            <a:r>
              <a:rPr lang="en-US" sz="1300" dirty="0"/>
              <a:t>generation using specifications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70192" y="504908"/>
            <a:ext cx="2796002" cy="610530"/>
          </a:xfr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End-to-end 1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294439" y="1115937"/>
            <a:ext cx="2796002" cy="5376451"/>
          </a:xfrm>
        </p:spPr>
        <p:txBody>
          <a:bodyPr>
            <a:normAutofit lnSpcReduction="10000"/>
          </a:bodyPr>
          <a:lstStyle/>
          <a:p>
            <a:pPr lvl="1">
              <a:lnSpc>
                <a:spcPct val="105000"/>
              </a:lnSpc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CDASH</a:t>
            </a:r>
            <a:r>
              <a:rPr lang="en-US" sz="1300" dirty="0"/>
              <a:t> </a:t>
            </a: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database build</a:t>
            </a:r>
          </a:p>
          <a:p>
            <a:pPr lvl="1">
              <a:lnSpc>
                <a:spcPct val="105000"/>
              </a:lnSpc>
            </a:pPr>
            <a:r>
              <a:rPr lang="en-US" sz="1300" dirty="0">
                <a:solidFill>
                  <a:schemeClr val="accent5"/>
                </a:solidFill>
              </a:rPr>
              <a:t>Macro based </a:t>
            </a:r>
            <a:r>
              <a:rPr lang="en-US" sz="1300" dirty="0"/>
              <a:t>EDC extract</a:t>
            </a:r>
          </a:p>
          <a:p>
            <a:pPr lvl="1">
              <a:lnSpc>
                <a:spcPct val="105000"/>
              </a:lnSpc>
            </a:pPr>
            <a:r>
              <a:rPr lang="en-US" sz="1300" dirty="0"/>
              <a:t>Manual aCRF creation</a:t>
            </a:r>
          </a:p>
          <a:p>
            <a:pPr lvl="1">
              <a:lnSpc>
                <a:spcPct val="105000"/>
              </a:lnSpc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SDTM mapping specification </a:t>
            </a:r>
            <a:r>
              <a:rPr lang="en-US" sz="1300" dirty="0"/>
              <a:t>in template</a:t>
            </a:r>
          </a:p>
          <a:p>
            <a:pPr lvl="1">
              <a:lnSpc>
                <a:spcPct val="105000"/>
              </a:lnSpc>
            </a:pPr>
            <a:r>
              <a:rPr lang="en-US" sz="1300" dirty="0"/>
              <a:t>SDTM domain creation using </a:t>
            </a:r>
            <a:r>
              <a:rPr lang="en-US" sz="1300" dirty="0">
                <a:solidFill>
                  <a:schemeClr val="accent5"/>
                </a:solidFill>
              </a:rPr>
              <a:t>macro-generated metadata </a:t>
            </a:r>
            <a:r>
              <a:rPr lang="en-US" sz="1300" dirty="0"/>
              <a:t>from specification</a:t>
            </a:r>
          </a:p>
          <a:p>
            <a:pPr lvl="1">
              <a:lnSpc>
                <a:spcPct val="105000"/>
              </a:lnSpc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ADaM mapping specification </a:t>
            </a:r>
            <a:r>
              <a:rPr lang="en-US" sz="1300" dirty="0"/>
              <a:t>in template</a:t>
            </a:r>
          </a:p>
          <a:p>
            <a:pPr lvl="1">
              <a:lnSpc>
                <a:spcPct val="105000"/>
              </a:lnSpc>
            </a:pPr>
            <a:r>
              <a:rPr lang="en-US" sz="1300" dirty="0"/>
              <a:t>ADaM domain creation using </a:t>
            </a:r>
            <a:r>
              <a:rPr lang="en-US" sz="1300" dirty="0">
                <a:solidFill>
                  <a:schemeClr val="accent5"/>
                </a:solidFill>
              </a:rPr>
              <a:t>macro-generated metadata </a:t>
            </a:r>
            <a:r>
              <a:rPr lang="en-US" sz="1300" dirty="0"/>
              <a:t>from specification</a:t>
            </a:r>
          </a:p>
          <a:p>
            <a:pPr lvl="1">
              <a:lnSpc>
                <a:spcPct val="105000"/>
              </a:lnSpc>
            </a:pPr>
            <a:r>
              <a:rPr lang="en-US" sz="1300" dirty="0">
                <a:solidFill>
                  <a:schemeClr val="tx1">
                    <a:lumMod val="75000"/>
                  </a:schemeClr>
                </a:solidFill>
              </a:rPr>
              <a:t>TLF</a:t>
            </a:r>
            <a:r>
              <a:rPr lang="en-US" sz="1300" dirty="0"/>
              <a:t> re-using code from same sponsor, incorporating </a:t>
            </a:r>
            <a:r>
              <a:rPr lang="en-US" sz="1300" dirty="0">
                <a:solidFill>
                  <a:schemeClr val="accent5"/>
                </a:solidFill>
              </a:rPr>
              <a:t>standard macros </a:t>
            </a:r>
            <a:r>
              <a:rPr lang="en-US" sz="1300" dirty="0"/>
              <a:t>for e.g. descriptive statistics</a:t>
            </a:r>
          </a:p>
          <a:p>
            <a:pPr lvl="1">
              <a:lnSpc>
                <a:spcPct val="105000"/>
              </a:lnSpc>
            </a:pPr>
            <a:r>
              <a:rPr lang="en-US" sz="1300" dirty="0"/>
              <a:t>Macro-based define.xml generation using specifications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2"/>
          </p:nvPr>
        </p:nvSpPr>
        <p:spPr>
          <a:xfrm>
            <a:off x="3194613" y="512592"/>
            <a:ext cx="3226066" cy="610530"/>
          </a:xfr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End-to-end 2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524851" y="1115937"/>
            <a:ext cx="2491827" cy="5376451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en-US" sz="2600" dirty="0"/>
              <a:t>CDASH </a:t>
            </a:r>
            <a:r>
              <a:rPr lang="en-US" sz="2600" dirty="0">
                <a:solidFill>
                  <a:schemeClr val="tx1">
                    <a:lumMod val="50000"/>
                  </a:schemeClr>
                </a:solidFill>
              </a:rPr>
              <a:t>database</a:t>
            </a:r>
            <a:r>
              <a:rPr lang="en-US" sz="2600" dirty="0"/>
              <a:t> build in </a:t>
            </a:r>
            <a:r>
              <a:rPr lang="en-US" sz="27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</a:t>
            </a:r>
            <a:r>
              <a:rPr lang="en-US" sz="2600" dirty="0" err="1"/>
              <a:t>eta</a:t>
            </a:r>
            <a:r>
              <a:rPr lang="en-US" sz="27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</a:t>
            </a:r>
            <a:r>
              <a:rPr lang="en-US" sz="2600" dirty="0" err="1"/>
              <a:t>ata</a:t>
            </a:r>
            <a:r>
              <a:rPr lang="en-US" sz="27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</a:t>
            </a:r>
            <a:r>
              <a:rPr lang="en-US" sz="2600" dirty="0" err="1"/>
              <a:t>epository</a:t>
            </a:r>
            <a:endParaRPr lang="en-US" sz="2600" dirty="0"/>
          </a:p>
          <a:p>
            <a:pPr lvl="1"/>
            <a:r>
              <a:rPr lang="en-US" sz="2600" dirty="0"/>
              <a:t>EDC overlays generated from </a:t>
            </a: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MDR</a:t>
            </a:r>
          </a:p>
          <a:p>
            <a:pPr lvl="1"/>
            <a:r>
              <a:rPr lang="en-US" sz="2600" dirty="0">
                <a:solidFill>
                  <a:schemeClr val="tx1">
                    <a:lumMod val="50000"/>
                  </a:schemeClr>
                </a:solidFill>
              </a:rPr>
              <a:t>SDTM</a:t>
            </a:r>
            <a:r>
              <a:rPr lang="en-US" sz="2600" dirty="0">
                <a:solidFill>
                  <a:schemeClr val="accent4"/>
                </a:solidFill>
              </a:rPr>
              <a:t> </a:t>
            </a:r>
            <a:r>
              <a:rPr lang="en-US" sz="2600" dirty="0">
                <a:solidFill>
                  <a:schemeClr val="tx1">
                    <a:lumMod val="50000"/>
                  </a:schemeClr>
                </a:solidFill>
              </a:rPr>
              <a:t>mapping</a:t>
            </a:r>
            <a:r>
              <a:rPr lang="en-US" sz="2600" dirty="0">
                <a:solidFill>
                  <a:schemeClr val="accent4"/>
                </a:solidFill>
              </a:rPr>
              <a:t> </a:t>
            </a:r>
            <a:r>
              <a:rPr lang="en-US" sz="2600" dirty="0"/>
              <a:t>with patterns in </a:t>
            </a: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MDR</a:t>
            </a:r>
          </a:p>
          <a:p>
            <a:pPr lvl="1"/>
            <a:r>
              <a:rPr lang="en-US" sz="2600" dirty="0"/>
              <a:t>SDTM domain creation using patterns in </a:t>
            </a: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MDR</a:t>
            </a:r>
          </a:p>
          <a:p>
            <a:pPr lvl="1"/>
            <a:r>
              <a:rPr lang="en-US" sz="2600" dirty="0">
                <a:solidFill>
                  <a:schemeClr val="bg1">
                    <a:lumMod val="65000"/>
                  </a:schemeClr>
                </a:solidFill>
              </a:rPr>
              <a:t>ADaM mapping with patterns in </a:t>
            </a:r>
            <a:r>
              <a:rPr lang="en-US" sz="2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MDR</a:t>
            </a:r>
          </a:p>
          <a:p>
            <a:pPr lvl="1"/>
            <a:r>
              <a:rPr lang="en-US" sz="2600" dirty="0">
                <a:solidFill>
                  <a:schemeClr val="bg1">
                    <a:lumMod val="65000"/>
                  </a:schemeClr>
                </a:solidFill>
              </a:rPr>
              <a:t>ADaM domain creation using patterns in </a:t>
            </a:r>
            <a:r>
              <a:rPr lang="en-US" sz="2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MDR</a:t>
            </a:r>
          </a:p>
          <a:p>
            <a:pPr lvl="1"/>
            <a:r>
              <a:rPr lang="en-US" sz="2600" dirty="0">
                <a:solidFill>
                  <a:schemeClr val="bg1">
                    <a:lumMod val="65000"/>
                  </a:schemeClr>
                </a:solidFill>
              </a:rPr>
              <a:t>Standard TLF programs in </a:t>
            </a:r>
            <a:r>
              <a:rPr lang="en-US" sz="2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MDR</a:t>
            </a:r>
          </a:p>
          <a:p>
            <a:pPr lvl="1"/>
            <a:r>
              <a:rPr lang="en-US" sz="2600" dirty="0">
                <a:solidFill>
                  <a:schemeClr val="bg1">
                    <a:lumMod val="65000"/>
                  </a:schemeClr>
                </a:solidFill>
              </a:rPr>
              <a:t>Define.xml creation / aCRF preparation in </a:t>
            </a:r>
            <a:r>
              <a:rPr lang="en-US" sz="2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MDR</a:t>
            </a:r>
          </a:p>
          <a:p>
            <a:pPr lvl="1"/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idx="14"/>
          </p:nvPr>
        </p:nvSpPr>
        <p:spPr>
          <a:xfrm>
            <a:off x="6524851" y="512592"/>
            <a:ext cx="2491827" cy="610530"/>
          </a:xfr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End-to-end 3</a:t>
            </a:r>
          </a:p>
        </p:txBody>
      </p:sp>
    </p:spTree>
    <p:extLst>
      <p:ext uri="{BB962C8B-B14F-4D97-AF65-F5344CB8AC3E}">
        <p14:creationId xmlns:p14="http://schemas.microsoft.com/office/powerpoint/2010/main" val="198272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Near Future - PAREXEL’s Clinical MDR </a:t>
            </a:r>
          </a:p>
        </p:txBody>
      </p:sp>
      <p:sp>
        <p:nvSpPr>
          <p:cNvPr id="8" name="Content Placeholder 67">
            <a:extLst>
              <a:ext uri="{FF2B5EF4-FFF2-40B4-BE49-F238E27FC236}">
                <a16:creationId xmlns:a16="http://schemas.microsoft.com/office/drawing/2014/main" id="{2E58F22C-284C-44CC-BD25-406284F0A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610" y="745606"/>
            <a:ext cx="8376605" cy="97841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0" dirty="0"/>
              <a:t>Built to provide clinical data standards that drive the end to end utilization of these standards from protocol to submission, through a single machine readable form of study design and data standards relevant for a study</a:t>
            </a:r>
            <a:endParaRPr lang="en-US" dirty="0"/>
          </a:p>
        </p:txBody>
      </p:sp>
      <p:sp>
        <p:nvSpPr>
          <p:cNvPr id="9" name="Shape 448">
            <a:extLst>
              <a:ext uri="{FF2B5EF4-FFF2-40B4-BE49-F238E27FC236}">
                <a16:creationId xmlns:a16="http://schemas.microsoft.com/office/drawing/2014/main" id="{3944FF0E-569D-41ED-B44D-2CEEAAF45D6D}"/>
              </a:ext>
            </a:extLst>
          </p:cNvPr>
          <p:cNvSpPr/>
          <p:nvPr/>
        </p:nvSpPr>
        <p:spPr>
          <a:xfrm>
            <a:off x="359032" y="1936417"/>
            <a:ext cx="4251068" cy="440723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hape 432">
            <a:extLst>
              <a:ext uri="{FF2B5EF4-FFF2-40B4-BE49-F238E27FC236}">
                <a16:creationId xmlns:a16="http://schemas.microsoft.com/office/drawing/2014/main" id="{7C9D357C-0A64-4CB7-9170-6E3D6A640F60}"/>
              </a:ext>
            </a:extLst>
          </p:cNvPr>
          <p:cNvSpPr/>
          <p:nvPr/>
        </p:nvSpPr>
        <p:spPr>
          <a:xfrm>
            <a:off x="2312710" y="2028825"/>
            <a:ext cx="1868846" cy="2477226"/>
          </a:xfrm>
          <a:prstGeom prst="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Shape 433">
            <a:extLst>
              <a:ext uri="{FF2B5EF4-FFF2-40B4-BE49-F238E27FC236}">
                <a16:creationId xmlns:a16="http://schemas.microsoft.com/office/drawing/2014/main" id="{FFCE8510-52E3-4193-8B18-63B450B2A148}"/>
              </a:ext>
            </a:extLst>
          </p:cNvPr>
          <p:cNvSpPr/>
          <p:nvPr/>
        </p:nvSpPr>
        <p:spPr>
          <a:xfrm>
            <a:off x="2327288" y="2330818"/>
            <a:ext cx="1842300" cy="12425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tIns="45719" rIns="45719" bIns="45719" numCol="1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kumimoji="0" sz="1600" b="0" i="1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Management </a:t>
            </a:r>
            <a:br>
              <a:rPr kumimoji="0" sz="1600" b="0" i="1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sz="1600" b="0" i="1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of Data Standards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br>
              <a:rPr kumimoji="0" sz="800" b="0" i="1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(CDISC standards enriched </a:t>
            </a:r>
            <a:b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with semantics)</a:t>
            </a:r>
          </a:p>
        </p:txBody>
      </p:sp>
      <p:grpSp>
        <p:nvGrpSpPr>
          <p:cNvPr id="12" name="Group 439">
            <a:extLst>
              <a:ext uri="{FF2B5EF4-FFF2-40B4-BE49-F238E27FC236}">
                <a16:creationId xmlns:a16="http://schemas.microsoft.com/office/drawing/2014/main" id="{38960307-09FF-4D50-AE1A-22388F1E7136}"/>
              </a:ext>
            </a:extLst>
          </p:cNvPr>
          <p:cNvGrpSpPr/>
          <p:nvPr/>
        </p:nvGrpSpPr>
        <p:grpSpPr>
          <a:xfrm>
            <a:off x="2359776" y="3706746"/>
            <a:ext cx="540428" cy="540121"/>
            <a:chOff x="0" y="0"/>
            <a:chExt cx="457200" cy="456810"/>
          </a:xfrm>
          <a:solidFill>
            <a:schemeClr val="accent4"/>
          </a:solidFill>
        </p:grpSpPr>
        <p:sp>
          <p:nvSpPr>
            <p:cNvPr id="13" name="Shape 437">
              <a:extLst>
                <a:ext uri="{FF2B5EF4-FFF2-40B4-BE49-F238E27FC236}">
                  <a16:creationId xmlns:a16="http://schemas.microsoft.com/office/drawing/2014/main" id="{BF96AFE5-BC3C-41B1-B54F-731626061672}"/>
                </a:ext>
              </a:extLst>
            </p:cNvPr>
            <p:cNvSpPr/>
            <p:nvPr/>
          </p:nvSpPr>
          <p:spPr>
            <a:xfrm>
              <a:off x="0" y="0"/>
              <a:ext cx="456811" cy="45681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Shape 438">
              <a:extLst>
                <a:ext uri="{FF2B5EF4-FFF2-40B4-BE49-F238E27FC236}">
                  <a16:creationId xmlns:a16="http://schemas.microsoft.com/office/drawing/2014/main" id="{DB85F5D4-71AB-413A-99CA-19DF38932918}"/>
                </a:ext>
              </a:extLst>
            </p:cNvPr>
            <p:cNvSpPr/>
            <p:nvPr/>
          </p:nvSpPr>
          <p:spPr>
            <a:xfrm>
              <a:off x="3813" y="160472"/>
              <a:ext cx="453388" cy="1188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ctr" defTabSz="914400">
                <a:defRPr sz="900">
                  <a:solidFill>
                    <a:schemeClr val="accent4"/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b="1">
                  <a:solidFill>
                    <a:srgbClr val="535353"/>
                  </a:solidFill>
                </a:defRPr>
              </a:pPr>
              <a:r>
                <a:rPr kumimoji="0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CDASH</a:t>
              </a:r>
            </a:p>
          </p:txBody>
        </p:sp>
      </p:grpSp>
      <p:grpSp>
        <p:nvGrpSpPr>
          <p:cNvPr id="15" name="Group 442">
            <a:extLst>
              <a:ext uri="{FF2B5EF4-FFF2-40B4-BE49-F238E27FC236}">
                <a16:creationId xmlns:a16="http://schemas.microsoft.com/office/drawing/2014/main" id="{C137E2DA-A09B-43A3-840F-39AC44219743}"/>
              </a:ext>
            </a:extLst>
          </p:cNvPr>
          <p:cNvGrpSpPr/>
          <p:nvPr/>
        </p:nvGrpSpPr>
        <p:grpSpPr>
          <a:xfrm>
            <a:off x="2946110" y="3706746"/>
            <a:ext cx="540429" cy="540121"/>
            <a:chOff x="0" y="0"/>
            <a:chExt cx="457200" cy="456810"/>
          </a:xfrm>
          <a:solidFill>
            <a:schemeClr val="accent4"/>
          </a:solidFill>
        </p:grpSpPr>
        <p:sp>
          <p:nvSpPr>
            <p:cNvPr id="16" name="Shape 440">
              <a:extLst>
                <a:ext uri="{FF2B5EF4-FFF2-40B4-BE49-F238E27FC236}">
                  <a16:creationId xmlns:a16="http://schemas.microsoft.com/office/drawing/2014/main" id="{D9C3E7E2-65CC-46E7-8F0A-D7975ABEB2EC}"/>
                </a:ext>
              </a:extLst>
            </p:cNvPr>
            <p:cNvSpPr/>
            <p:nvPr/>
          </p:nvSpPr>
          <p:spPr>
            <a:xfrm>
              <a:off x="0" y="0"/>
              <a:ext cx="456811" cy="45681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Shape 441">
              <a:extLst>
                <a:ext uri="{FF2B5EF4-FFF2-40B4-BE49-F238E27FC236}">
                  <a16:creationId xmlns:a16="http://schemas.microsoft.com/office/drawing/2014/main" id="{29713D7F-9EEB-4E8A-BDA6-9DEF422691A7}"/>
                </a:ext>
              </a:extLst>
            </p:cNvPr>
            <p:cNvSpPr/>
            <p:nvPr/>
          </p:nvSpPr>
          <p:spPr>
            <a:xfrm>
              <a:off x="3813" y="160472"/>
              <a:ext cx="453388" cy="1188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900" b="1">
                  <a:solidFill>
                    <a:srgbClr val="535353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kumimoji="0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SDTM</a:t>
              </a:r>
              <a:r>
                <a:rPr kumimoji="0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Calibri"/>
                </a:rPr>
                <a:t> </a:t>
              </a:r>
            </a:p>
          </p:txBody>
        </p:sp>
      </p:grpSp>
      <p:grpSp>
        <p:nvGrpSpPr>
          <p:cNvPr id="18" name="Group 445">
            <a:extLst>
              <a:ext uri="{FF2B5EF4-FFF2-40B4-BE49-F238E27FC236}">
                <a16:creationId xmlns:a16="http://schemas.microsoft.com/office/drawing/2014/main" id="{1EA56D36-301A-4E46-A4CF-3AF36C82EB09}"/>
              </a:ext>
            </a:extLst>
          </p:cNvPr>
          <p:cNvGrpSpPr/>
          <p:nvPr/>
        </p:nvGrpSpPr>
        <p:grpSpPr>
          <a:xfrm>
            <a:off x="3531425" y="3706746"/>
            <a:ext cx="540428" cy="540121"/>
            <a:chOff x="0" y="0"/>
            <a:chExt cx="457200" cy="456810"/>
          </a:xfrm>
          <a:solidFill>
            <a:schemeClr val="accent4"/>
          </a:solidFill>
        </p:grpSpPr>
        <p:sp>
          <p:nvSpPr>
            <p:cNvPr id="19" name="Shape 443">
              <a:extLst>
                <a:ext uri="{FF2B5EF4-FFF2-40B4-BE49-F238E27FC236}">
                  <a16:creationId xmlns:a16="http://schemas.microsoft.com/office/drawing/2014/main" id="{27A12650-28E2-4EB5-883D-CC358916A14D}"/>
                </a:ext>
              </a:extLst>
            </p:cNvPr>
            <p:cNvSpPr/>
            <p:nvPr/>
          </p:nvSpPr>
          <p:spPr>
            <a:xfrm>
              <a:off x="0" y="0"/>
              <a:ext cx="456811" cy="45681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Shape 444">
              <a:extLst>
                <a:ext uri="{FF2B5EF4-FFF2-40B4-BE49-F238E27FC236}">
                  <a16:creationId xmlns:a16="http://schemas.microsoft.com/office/drawing/2014/main" id="{0F693238-755E-42A8-A474-F68C00C85386}"/>
                </a:ext>
              </a:extLst>
            </p:cNvPr>
            <p:cNvSpPr/>
            <p:nvPr/>
          </p:nvSpPr>
          <p:spPr>
            <a:xfrm>
              <a:off x="3813" y="160472"/>
              <a:ext cx="453388" cy="1151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ctr" defTabSz="914400">
                <a:defRPr sz="900">
                  <a:solidFill>
                    <a:schemeClr val="accent4"/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ADaM</a:t>
              </a:r>
              <a:endPara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1" name="Shape 446">
            <a:extLst>
              <a:ext uri="{FF2B5EF4-FFF2-40B4-BE49-F238E27FC236}">
                <a16:creationId xmlns:a16="http://schemas.microsoft.com/office/drawing/2014/main" id="{CD8A4B67-8E1C-4ADC-BE0B-8242B84CF6CA}"/>
              </a:ext>
            </a:extLst>
          </p:cNvPr>
          <p:cNvSpPr/>
          <p:nvPr/>
        </p:nvSpPr>
        <p:spPr>
          <a:xfrm>
            <a:off x="4181556" y="2032552"/>
            <a:ext cx="311115" cy="16756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Shape 447">
            <a:extLst>
              <a:ext uri="{FF2B5EF4-FFF2-40B4-BE49-F238E27FC236}">
                <a16:creationId xmlns:a16="http://schemas.microsoft.com/office/drawing/2014/main" id="{5AD703DD-D8C1-47FC-BA04-6FF1AF52119C}"/>
              </a:ext>
            </a:extLst>
          </p:cNvPr>
          <p:cNvSpPr/>
          <p:nvPr/>
        </p:nvSpPr>
        <p:spPr>
          <a:xfrm rot="16200000">
            <a:off x="3468024" y="2729517"/>
            <a:ext cx="1739998" cy="2554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tIns="45719" rIns="45719" bIns="45719" numCol="1" anchor="b">
            <a:noAutofit/>
          </a:bodyPr>
          <a:lstStyle>
            <a:lvl1pPr algn="ctr" defTabSz="914400">
              <a:defRPr sz="110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eCRF/Forms Definition</a:t>
            </a:r>
          </a:p>
        </p:txBody>
      </p:sp>
      <p:sp>
        <p:nvSpPr>
          <p:cNvPr id="23" name="Shape 434">
            <a:extLst>
              <a:ext uri="{FF2B5EF4-FFF2-40B4-BE49-F238E27FC236}">
                <a16:creationId xmlns:a16="http://schemas.microsoft.com/office/drawing/2014/main" id="{3E396C8A-1588-43F5-9D9F-0FE9253CBE8E}"/>
              </a:ext>
            </a:extLst>
          </p:cNvPr>
          <p:cNvSpPr/>
          <p:nvPr/>
        </p:nvSpPr>
        <p:spPr>
          <a:xfrm>
            <a:off x="2320433" y="4506051"/>
            <a:ext cx="1865376" cy="1739970"/>
          </a:xfrm>
          <a:prstGeom prst="rect">
            <a:avLst/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Shape 435">
            <a:extLst>
              <a:ext uri="{FF2B5EF4-FFF2-40B4-BE49-F238E27FC236}">
                <a16:creationId xmlns:a16="http://schemas.microsoft.com/office/drawing/2014/main" id="{B2E6565F-B30D-4DE9-A360-83E496751D57}"/>
              </a:ext>
            </a:extLst>
          </p:cNvPr>
          <p:cNvSpPr/>
          <p:nvPr/>
        </p:nvSpPr>
        <p:spPr>
          <a:xfrm>
            <a:off x="2284153" y="4700403"/>
            <a:ext cx="1882681" cy="13002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tIns="45719" rIns="45719" bIns="45719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i="1" cap="all">
                <a:solidFill>
                  <a:srgbClr val="FFFFFF"/>
                </a:solidFill>
              </a:defRPr>
            </a:pPr>
            <a:r>
              <a:rPr kumimoji="0" sz="1600" b="0" i="1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Management of </a:t>
            </a:r>
            <a:br>
              <a:rPr kumimoji="0" sz="1600" b="0" i="1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sz="1600" b="0" i="1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 Instance Metadata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FFFFFF"/>
                </a:solidFill>
              </a:defRPr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(Metadata driven collection form build)</a:t>
            </a:r>
          </a:p>
        </p:txBody>
      </p:sp>
      <p:sp>
        <p:nvSpPr>
          <p:cNvPr id="25" name="Shape 436">
            <a:extLst>
              <a:ext uri="{FF2B5EF4-FFF2-40B4-BE49-F238E27FC236}">
                <a16:creationId xmlns:a16="http://schemas.microsoft.com/office/drawing/2014/main" id="{AFC4C4A2-354E-41C5-B9ED-AFE6C7BA5264}"/>
              </a:ext>
            </a:extLst>
          </p:cNvPr>
          <p:cNvSpPr/>
          <p:nvPr/>
        </p:nvSpPr>
        <p:spPr>
          <a:xfrm rot="5400000">
            <a:off x="3008024" y="4323783"/>
            <a:ext cx="420453" cy="420333"/>
          </a:xfrm>
          <a:prstGeom prst="rightArrow">
            <a:avLst>
              <a:gd name="adj1" fmla="val 58000"/>
              <a:gd name="adj2" fmla="val 35875"/>
            </a:avLst>
          </a:pr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6" name="database16b.png">
            <a:extLst>
              <a:ext uri="{FF2B5EF4-FFF2-40B4-BE49-F238E27FC236}">
                <a16:creationId xmlns:a16="http://schemas.microsoft.com/office/drawing/2014/main" id="{413C851D-AAC0-4AD4-95BF-22E9F2B7D1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751" y="2433998"/>
            <a:ext cx="1317945" cy="322699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7" name="Shape 450">
            <a:extLst>
              <a:ext uri="{FF2B5EF4-FFF2-40B4-BE49-F238E27FC236}">
                <a16:creationId xmlns:a16="http://schemas.microsoft.com/office/drawing/2014/main" id="{4027D747-DA32-4FC3-AC2C-40E1DACD5C09}"/>
              </a:ext>
            </a:extLst>
          </p:cNvPr>
          <p:cNvSpPr/>
          <p:nvPr/>
        </p:nvSpPr>
        <p:spPr>
          <a:xfrm rot="16200000">
            <a:off x="-1537406" y="3847967"/>
            <a:ext cx="4395999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 algn="ctr" defTabSz="914400">
              <a:defRPr sz="1600" i="1" cap="all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Meta Data Repository (MDR)</a:t>
            </a:r>
          </a:p>
        </p:txBody>
      </p:sp>
      <p:sp>
        <p:nvSpPr>
          <p:cNvPr id="28" name="Rounded Rectangle 85">
            <a:extLst>
              <a:ext uri="{FF2B5EF4-FFF2-40B4-BE49-F238E27FC236}">
                <a16:creationId xmlns:a16="http://schemas.microsoft.com/office/drawing/2014/main" id="{CD02283E-7C16-4FB0-BC2A-5752FB425E93}"/>
              </a:ext>
            </a:extLst>
          </p:cNvPr>
          <p:cNvSpPr/>
          <p:nvPr/>
        </p:nvSpPr>
        <p:spPr>
          <a:xfrm>
            <a:off x="6918385" y="1940004"/>
            <a:ext cx="1870579" cy="416872"/>
          </a:xfrm>
          <a:prstGeom prst="roundRect">
            <a:avLst>
              <a:gd name="adj" fmla="val 10000"/>
            </a:avLst>
          </a:prstGeom>
          <a:solidFill>
            <a:sysClr val="window" lastClr="FFFFFF">
              <a:lumMod val="85000"/>
            </a:sysClr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anchor="t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EDC</a:t>
            </a:r>
          </a:p>
        </p:txBody>
      </p:sp>
      <p:sp>
        <p:nvSpPr>
          <p:cNvPr id="29" name="Rounded Rectangle 86">
            <a:extLst>
              <a:ext uri="{FF2B5EF4-FFF2-40B4-BE49-F238E27FC236}">
                <a16:creationId xmlns:a16="http://schemas.microsoft.com/office/drawing/2014/main" id="{DC234538-4CA7-4D42-844A-F5C9F492B95F}"/>
              </a:ext>
            </a:extLst>
          </p:cNvPr>
          <p:cNvSpPr/>
          <p:nvPr/>
        </p:nvSpPr>
        <p:spPr>
          <a:xfrm>
            <a:off x="6918385" y="2389714"/>
            <a:ext cx="1870582" cy="416872"/>
          </a:xfrm>
          <a:prstGeom prst="roundRect">
            <a:avLst>
              <a:gd name="adj" fmla="val 10000"/>
            </a:avLst>
          </a:prstGeom>
          <a:solidFill>
            <a:sysClr val="window" lastClr="FFFFFF">
              <a:lumMod val="85000"/>
            </a:sysClr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anchor="t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IVRS</a:t>
            </a:r>
          </a:p>
        </p:txBody>
      </p:sp>
      <p:sp>
        <p:nvSpPr>
          <p:cNvPr id="30" name="Rounded Rectangle 87">
            <a:extLst>
              <a:ext uri="{FF2B5EF4-FFF2-40B4-BE49-F238E27FC236}">
                <a16:creationId xmlns:a16="http://schemas.microsoft.com/office/drawing/2014/main" id="{11077432-6E89-456E-86C4-4501D195F588}"/>
              </a:ext>
            </a:extLst>
          </p:cNvPr>
          <p:cNvSpPr/>
          <p:nvPr/>
        </p:nvSpPr>
        <p:spPr>
          <a:xfrm>
            <a:off x="6918384" y="2841279"/>
            <a:ext cx="1870581" cy="416872"/>
          </a:xfrm>
          <a:prstGeom prst="roundRect">
            <a:avLst>
              <a:gd name="adj" fmla="val 10000"/>
            </a:avLst>
          </a:prstGeom>
          <a:solidFill>
            <a:sysClr val="window" lastClr="FFFFFF">
              <a:lumMod val="85000"/>
            </a:sysClr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anchor="t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ePRO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ounded Rectangle 88">
            <a:extLst>
              <a:ext uri="{FF2B5EF4-FFF2-40B4-BE49-F238E27FC236}">
                <a16:creationId xmlns:a16="http://schemas.microsoft.com/office/drawing/2014/main" id="{C981AF9D-E15D-4D3A-80C2-99C11F0C8A4D}"/>
              </a:ext>
            </a:extLst>
          </p:cNvPr>
          <p:cNvSpPr/>
          <p:nvPr/>
        </p:nvSpPr>
        <p:spPr>
          <a:xfrm>
            <a:off x="6918385" y="3291299"/>
            <a:ext cx="1870582" cy="416872"/>
          </a:xfrm>
          <a:prstGeom prst="roundRect">
            <a:avLst>
              <a:gd name="adj" fmla="val 10000"/>
            </a:avLst>
          </a:prstGeom>
          <a:solidFill>
            <a:sysClr val="window" lastClr="FFFFFF">
              <a:lumMod val="85000"/>
            </a:sysClr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anchor="t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</a:t>
            </a:r>
          </a:p>
        </p:txBody>
      </p:sp>
      <p:sp>
        <p:nvSpPr>
          <p:cNvPr id="32" name="Rounded Rectangle 89">
            <a:extLst>
              <a:ext uri="{FF2B5EF4-FFF2-40B4-BE49-F238E27FC236}">
                <a16:creationId xmlns:a16="http://schemas.microsoft.com/office/drawing/2014/main" id="{94CF3EB6-648F-42DC-ABE2-04A69E17429E}"/>
              </a:ext>
            </a:extLst>
          </p:cNvPr>
          <p:cNvSpPr/>
          <p:nvPr/>
        </p:nvSpPr>
        <p:spPr>
          <a:xfrm>
            <a:off x="6061894" y="5501064"/>
            <a:ext cx="2724300" cy="416872"/>
          </a:xfrm>
          <a:prstGeom prst="roundRect">
            <a:avLst>
              <a:gd name="adj" fmla="val 10000"/>
            </a:avLst>
          </a:prstGeom>
          <a:solidFill>
            <a:sysClr val="window" lastClr="FFFFFF">
              <a:lumMod val="85000"/>
            </a:sysClr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anchor="t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Surveillance</a:t>
            </a:r>
          </a:p>
        </p:txBody>
      </p:sp>
      <p:sp>
        <p:nvSpPr>
          <p:cNvPr id="33" name="Rounded Rectangle 90">
            <a:extLst>
              <a:ext uri="{FF2B5EF4-FFF2-40B4-BE49-F238E27FC236}">
                <a16:creationId xmlns:a16="http://schemas.microsoft.com/office/drawing/2014/main" id="{BEB53363-37AD-440B-9316-F6A88D66113A}"/>
              </a:ext>
            </a:extLst>
          </p:cNvPr>
          <p:cNvSpPr/>
          <p:nvPr/>
        </p:nvSpPr>
        <p:spPr>
          <a:xfrm>
            <a:off x="6061894" y="1940399"/>
            <a:ext cx="968142" cy="1767773"/>
          </a:xfrm>
          <a:prstGeom prst="roundRect">
            <a:avLst>
              <a:gd name="adj" fmla="val 4097"/>
            </a:avLst>
          </a:prstGeom>
          <a:solidFill>
            <a:sysClr val="window" lastClr="FFFFFF">
              <a:lumMod val="75000"/>
            </a:sysClr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Form Usage Library</a:t>
            </a:r>
          </a:p>
        </p:txBody>
      </p:sp>
      <p:sp>
        <p:nvSpPr>
          <p:cNvPr id="34" name="Rounded Rectangle 91">
            <a:extLst>
              <a:ext uri="{FF2B5EF4-FFF2-40B4-BE49-F238E27FC236}">
                <a16:creationId xmlns:a16="http://schemas.microsoft.com/office/drawing/2014/main" id="{CF0C8F56-9994-4BFA-99AA-AFD40CF16712}"/>
              </a:ext>
            </a:extLst>
          </p:cNvPr>
          <p:cNvSpPr/>
          <p:nvPr/>
        </p:nvSpPr>
        <p:spPr>
          <a:xfrm>
            <a:off x="6061894" y="5042888"/>
            <a:ext cx="2724299" cy="416872"/>
          </a:xfrm>
          <a:prstGeom prst="roundRect">
            <a:avLst>
              <a:gd name="adj" fmla="val 10000"/>
            </a:avLst>
          </a:prstGeom>
          <a:solidFill>
            <a:sysClr val="window" lastClr="FFFFFF">
              <a:lumMod val="85000"/>
            </a:sysClr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anchor="t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Protocol Optimization</a:t>
            </a:r>
          </a:p>
        </p:txBody>
      </p:sp>
      <p:sp>
        <p:nvSpPr>
          <p:cNvPr id="35" name="Rounded Rectangle 92">
            <a:extLst>
              <a:ext uri="{FF2B5EF4-FFF2-40B4-BE49-F238E27FC236}">
                <a16:creationId xmlns:a16="http://schemas.microsoft.com/office/drawing/2014/main" id="{9CD8F9F5-8879-4848-ADA4-1938AF1B2F14}"/>
              </a:ext>
            </a:extLst>
          </p:cNvPr>
          <p:cNvSpPr/>
          <p:nvPr/>
        </p:nvSpPr>
        <p:spPr>
          <a:xfrm>
            <a:off x="6061894" y="5959240"/>
            <a:ext cx="2724299" cy="416872"/>
          </a:xfrm>
          <a:prstGeom prst="roundRect">
            <a:avLst>
              <a:gd name="adj" fmla="val 10000"/>
            </a:avLst>
          </a:prstGeom>
          <a:solidFill>
            <a:sysClr val="window" lastClr="FFFFFF">
              <a:lumMod val="85000"/>
            </a:sysClr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anchor="t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Clinical Data Warehouse</a:t>
            </a:r>
          </a:p>
        </p:txBody>
      </p:sp>
      <p:sp>
        <p:nvSpPr>
          <p:cNvPr id="36" name="Rounded Rectangle 93">
            <a:extLst>
              <a:ext uri="{FF2B5EF4-FFF2-40B4-BE49-F238E27FC236}">
                <a16:creationId xmlns:a16="http://schemas.microsoft.com/office/drawing/2014/main" id="{9D1C4542-D670-419F-8F84-458A5BC5A044}"/>
              </a:ext>
            </a:extLst>
          </p:cNvPr>
          <p:cNvSpPr/>
          <p:nvPr/>
        </p:nvSpPr>
        <p:spPr>
          <a:xfrm>
            <a:off x="6061894" y="3872196"/>
            <a:ext cx="2703648" cy="414029"/>
          </a:xfrm>
          <a:prstGeom prst="roundRect">
            <a:avLst>
              <a:gd name="adj" fmla="val 10000"/>
            </a:avLst>
          </a:prstGeom>
          <a:solidFill>
            <a:sysClr val="window" lastClr="FFFFFF">
              <a:lumMod val="75000"/>
            </a:sysClr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anchor="t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Macro Library</a:t>
            </a:r>
          </a:p>
        </p:txBody>
      </p:sp>
      <p:sp>
        <p:nvSpPr>
          <p:cNvPr id="37" name="Rounded Rectangle 94">
            <a:extLst>
              <a:ext uri="{FF2B5EF4-FFF2-40B4-BE49-F238E27FC236}">
                <a16:creationId xmlns:a16="http://schemas.microsoft.com/office/drawing/2014/main" id="{BF985452-B0EB-4342-A9FC-9655B2571CF1}"/>
              </a:ext>
            </a:extLst>
          </p:cNvPr>
          <p:cNvSpPr/>
          <p:nvPr/>
        </p:nvSpPr>
        <p:spPr>
          <a:xfrm>
            <a:off x="6061894" y="4222960"/>
            <a:ext cx="2703646" cy="626283"/>
          </a:xfrm>
          <a:prstGeom prst="roundRect">
            <a:avLst>
              <a:gd name="adj" fmla="val 10000"/>
            </a:avLst>
          </a:prstGeom>
          <a:solidFill>
            <a:sysClr val="window" lastClr="FFFFFF">
              <a:lumMod val="85000"/>
            </a:sysClr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anchor="t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Statistical  Computing Environment</a:t>
            </a:r>
          </a:p>
        </p:txBody>
      </p:sp>
      <p:cxnSp>
        <p:nvCxnSpPr>
          <p:cNvPr id="38" name="Elbow Connector 95">
            <a:extLst>
              <a:ext uri="{FF2B5EF4-FFF2-40B4-BE49-F238E27FC236}">
                <a16:creationId xmlns:a16="http://schemas.microsoft.com/office/drawing/2014/main" id="{022B415F-D52F-4502-B82F-2FAA12ABF90E}"/>
              </a:ext>
            </a:extLst>
          </p:cNvPr>
          <p:cNvCxnSpPr>
            <a:stCxn id="23" idx="3"/>
            <a:endCxn id="32" idx="1"/>
          </p:cNvCxnSpPr>
          <p:nvPr/>
        </p:nvCxnSpPr>
        <p:spPr>
          <a:xfrm>
            <a:off x="4185809" y="5376036"/>
            <a:ext cx="1876085" cy="333464"/>
          </a:xfrm>
          <a:prstGeom prst="bentConnector3">
            <a:avLst>
              <a:gd name="adj1" fmla="val 50000"/>
            </a:avLst>
          </a:prstGeom>
          <a:noFill/>
          <a:ln w="101600" cap="flat" cmpd="sng" algn="ctr">
            <a:solidFill>
              <a:schemeClr val="accent5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39" name="Elbow Connector 96">
            <a:extLst>
              <a:ext uri="{FF2B5EF4-FFF2-40B4-BE49-F238E27FC236}">
                <a16:creationId xmlns:a16="http://schemas.microsoft.com/office/drawing/2014/main" id="{88B8B41B-0909-4936-BC9A-6CB7114392A3}"/>
              </a:ext>
            </a:extLst>
          </p:cNvPr>
          <p:cNvCxnSpPr>
            <a:stCxn id="23" idx="3"/>
            <a:endCxn id="37" idx="1"/>
          </p:cNvCxnSpPr>
          <p:nvPr/>
        </p:nvCxnSpPr>
        <p:spPr>
          <a:xfrm flipV="1">
            <a:off x="4185809" y="4536102"/>
            <a:ext cx="1876085" cy="839934"/>
          </a:xfrm>
          <a:prstGeom prst="bentConnector3">
            <a:avLst>
              <a:gd name="adj1" fmla="val 50000"/>
            </a:avLst>
          </a:prstGeom>
          <a:noFill/>
          <a:ln w="101600" cap="flat" cmpd="sng" algn="ctr">
            <a:solidFill>
              <a:schemeClr val="accent5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40" name="Elbow Connector 97">
            <a:extLst>
              <a:ext uri="{FF2B5EF4-FFF2-40B4-BE49-F238E27FC236}">
                <a16:creationId xmlns:a16="http://schemas.microsoft.com/office/drawing/2014/main" id="{347FCFB6-9351-4BD7-813D-B3D97CA551DD}"/>
              </a:ext>
            </a:extLst>
          </p:cNvPr>
          <p:cNvCxnSpPr>
            <a:stCxn id="23" idx="3"/>
            <a:endCxn id="35" idx="1"/>
          </p:cNvCxnSpPr>
          <p:nvPr/>
        </p:nvCxnSpPr>
        <p:spPr>
          <a:xfrm>
            <a:off x="4185809" y="5376036"/>
            <a:ext cx="1876085" cy="791640"/>
          </a:xfrm>
          <a:prstGeom prst="bentConnector3">
            <a:avLst>
              <a:gd name="adj1" fmla="val 50000"/>
            </a:avLst>
          </a:prstGeom>
          <a:noFill/>
          <a:ln w="101600" cap="flat" cmpd="sng" algn="ctr">
            <a:solidFill>
              <a:schemeClr val="accent5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1691B67-2A6E-4376-8C23-6EC2E5D62677}"/>
              </a:ext>
            </a:extLst>
          </p:cNvPr>
          <p:cNvCxnSpPr/>
          <p:nvPr/>
        </p:nvCxnSpPr>
        <p:spPr>
          <a:xfrm>
            <a:off x="4181556" y="4048021"/>
            <a:ext cx="1874144" cy="16429"/>
          </a:xfrm>
          <a:prstGeom prst="straightConnector1">
            <a:avLst/>
          </a:prstGeom>
          <a:noFill/>
          <a:ln w="101600" cap="flat" cmpd="sng" algn="ctr">
            <a:solidFill>
              <a:schemeClr val="accent4"/>
            </a:solidFill>
            <a:prstDash val="sysDot"/>
            <a:headEnd type="triangle" w="med" len="med"/>
            <a:tailEnd type="triangle" w="med" len="med"/>
          </a:ln>
          <a:effectLst/>
        </p:spPr>
      </p:cxnSp>
      <p:cxnSp>
        <p:nvCxnSpPr>
          <p:cNvPr id="42" name="Elbow Connector 99">
            <a:extLst>
              <a:ext uri="{FF2B5EF4-FFF2-40B4-BE49-F238E27FC236}">
                <a16:creationId xmlns:a16="http://schemas.microsoft.com/office/drawing/2014/main" id="{CCEC8F38-32E9-4958-9253-314F1FA0EEA3}"/>
              </a:ext>
            </a:extLst>
          </p:cNvPr>
          <p:cNvCxnSpPr>
            <a:stCxn id="23" idx="3"/>
            <a:endCxn id="33" idx="1"/>
          </p:cNvCxnSpPr>
          <p:nvPr/>
        </p:nvCxnSpPr>
        <p:spPr>
          <a:xfrm flipV="1">
            <a:off x="4185809" y="2824286"/>
            <a:ext cx="1876085" cy="2551750"/>
          </a:xfrm>
          <a:prstGeom prst="bentConnector3">
            <a:avLst/>
          </a:prstGeom>
          <a:noFill/>
          <a:ln w="101600" cap="flat" cmpd="sng" algn="ctr">
            <a:solidFill>
              <a:schemeClr val="accent5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FA5A476-AD1D-4CD3-BA6C-394553B8BF83}"/>
              </a:ext>
            </a:extLst>
          </p:cNvPr>
          <p:cNvCxnSpPr/>
          <p:nvPr/>
        </p:nvCxnSpPr>
        <p:spPr>
          <a:xfrm>
            <a:off x="4519448" y="2432693"/>
            <a:ext cx="1542446" cy="0"/>
          </a:xfrm>
          <a:prstGeom prst="straightConnector1">
            <a:avLst/>
          </a:prstGeom>
          <a:noFill/>
          <a:ln w="101600" cap="flat" cmpd="sng" algn="ctr">
            <a:solidFill>
              <a:schemeClr val="accent4"/>
            </a:solidFill>
            <a:prstDash val="sysDot"/>
            <a:headEnd type="triangle" w="med" len="med"/>
            <a:tailEnd type="triangle" w="med" len="med"/>
          </a:ln>
          <a:effectLst/>
        </p:spPr>
      </p:cxnSp>
      <p:cxnSp>
        <p:nvCxnSpPr>
          <p:cNvPr id="44" name="Elbow Connector 101">
            <a:extLst>
              <a:ext uri="{FF2B5EF4-FFF2-40B4-BE49-F238E27FC236}">
                <a16:creationId xmlns:a16="http://schemas.microsoft.com/office/drawing/2014/main" id="{3B9182CB-0815-465C-8E4B-A164A63BD385}"/>
              </a:ext>
            </a:extLst>
          </p:cNvPr>
          <p:cNvCxnSpPr>
            <a:stCxn id="23" idx="3"/>
            <a:endCxn id="34" idx="1"/>
          </p:cNvCxnSpPr>
          <p:nvPr/>
        </p:nvCxnSpPr>
        <p:spPr>
          <a:xfrm flipV="1">
            <a:off x="4185809" y="5251324"/>
            <a:ext cx="1876085" cy="124712"/>
          </a:xfrm>
          <a:prstGeom prst="bentConnector3">
            <a:avLst>
              <a:gd name="adj1" fmla="val 50000"/>
            </a:avLst>
          </a:prstGeom>
          <a:noFill/>
          <a:ln w="101600" cap="flat" cmpd="sng" algn="ctr">
            <a:solidFill>
              <a:schemeClr val="accent5"/>
            </a:solidFill>
            <a:prstDash val="solid"/>
            <a:headEnd type="non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6777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5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itle and Bullets">
  <a:themeElements>
    <a:clrScheme name="Custom 1">
      <a:dk1>
        <a:srgbClr val="414141"/>
      </a:dk1>
      <a:lt1>
        <a:srgbClr val="FFFFFF"/>
      </a:lt1>
      <a:dk2>
        <a:srgbClr val="002C77"/>
      </a:dk2>
      <a:lt2>
        <a:srgbClr val="6A1A41"/>
      </a:lt2>
      <a:accent1>
        <a:srgbClr val="114045"/>
      </a:accent1>
      <a:accent2>
        <a:srgbClr val="451E4D"/>
      </a:accent2>
      <a:accent3>
        <a:srgbClr val="3468C0"/>
      </a:accent3>
      <a:accent4>
        <a:srgbClr val="677F3A"/>
      </a:accent4>
      <a:accent5>
        <a:srgbClr val="CA511E"/>
      </a:accent5>
      <a:accent6>
        <a:srgbClr val="AC063C"/>
      </a:accent6>
      <a:hlink>
        <a:srgbClr val="CA511E"/>
      </a:hlink>
      <a:folHlink>
        <a:srgbClr val="E9926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Marketing Final2" ma:contentTypeID="0x01010071118A678000944C90E3ECBAA2F2B0CC00ACB90F6F6541684A999EEBE1FBEB3B50" ma:contentTypeVersion="20" ma:contentTypeDescription="" ma:contentTypeScope="" ma:versionID="de9c7648a48d4cd9d4051c7f011edbaf">
  <xsd:schema xmlns:xsd="http://www.w3.org/2001/XMLSchema" xmlns:xs="http://www.w3.org/2001/XMLSchema" xmlns:p="http://schemas.microsoft.com/office/2006/metadata/properties" xmlns:ns1="http://schemas.microsoft.com/sharepoint/v3" xmlns:ns3="ed5fddad-caff-460b-9a61-91dac819c123" xmlns:ns4="81ba672a-242f-4ade-a224-231f5fb25e36" xmlns:ns7="b895a170-9c1c-438e-a300-744152ab4794" xmlns:ns8="http://schemas.microsoft.com/sharepoint/v4" targetNamespace="http://schemas.microsoft.com/office/2006/metadata/properties" ma:root="true" ma:fieldsID="1eec25de72db659dc776aff84da09f07" ns1:_="" ns3:_="" ns4:_="" ns7:_="" ns8:_="">
    <xsd:import namespace="http://schemas.microsoft.com/sharepoint/v3"/>
    <xsd:import namespace="ed5fddad-caff-460b-9a61-91dac819c123"/>
    <xsd:import namespace="81ba672a-242f-4ade-a224-231f5fb25e36"/>
    <xsd:import namespace="b895a170-9c1c-438e-a300-744152ab4794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4:TaxCatchAll" minOccurs="0"/>
                <xsd:element ref="ns4:TaxCatchAllLabel" minOccurs="0"/>
                <xsd:element ref="ns3:Region1TaxHTField1" minOccurs="0"/>
                <xsd:element ref="ns3:Version1TaxHTField1" minOccurs="0"/>
                <xsd:element ref="ns1:RoutingRuleDescription"/>
                <xsd:element ref="ns7:Last_x0020_Modified_x0020_By" minOccurs="0"/>
                <xsd:element ref="ns7:Last_x0020_Updated_x0020_By" minOccurs="0"/>
                <xsd:element ref="ns8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17" ma:displayName="Description" ma:description="Abstract of document in native language; British English equivalent added to abstract for international sharing" ma:internalName="RoutingRuleDescription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5fddad-caff-460b-9a61-91dac819c12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Region1TaxHTField1" ma:index="13" nillable="true" ma:taxonomy="true" ma:internalName="Region1TaxHTField1" ma:taxonomyFieldName="Region1" ma:displayName="Region" ma:default="" ma:fieldId="{725b898f-6251-47d2-a703-eb1e2aee289e}" ma:sspId="04c08f00-645a-4098-aa4d-84bc43e9e1cc" ma:termSetId="39e282be-3158-46ca-b0a4-6d9684daf6b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Version1TaxHTField1" ma:index="15" nillable="true" ma:taxonomy="true" ma:internalName="Version1TaxHTField1" ma:taxonomyFieldName="Version1" ma:displayName="Version" ma:default="" ma:fieldId="{b8ecb08a-4728-4a34-a735-b650b9ed8da6}" ma:sspId="04c08f00-645a-4098-aa4d-84bc43e9e1cc" ma:termSetId="22634ad9-535c-45ff-ab0f-4d9517014d4f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a672a-242f-4ade-a224-231f5fb25e36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34b6083c-7b56-4193-9e46-8668363bcbdd}" ma:internalName="TaxCatchAll" ma:showField="CatchAllData" ma:web="ed5fddad-caff-460b-9a61-91dac819c1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34b6083c-7b56-4193-9e46-8668363bcbdd}" ma:internalName="TaxCatchAllLabel" ma:readOnly="true" ma:showField="CatchAllDataLabel" ma:web="ed5fddad-caff-460b-9a61-91dac819c1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95a170-9c1c-438e-a300-744152ab4794" elementFormDefault="qualified">
    <xsd:import namespace="http://schemas.microsoft.com/office/2006/documentManagement/types"/>
    <xsd:import namespace="http://schemas.microsoft.com/office/infopath/2007/PartnerControls"/>
    <xsd:element name="Last_x0020_Modified_x0020_By" ma:index="20" nillable="true" ma:displayName="Last Modified By" ma:internalName="Last_x0020_Modified_x0020_By">
      <xsd:simpleType>
        <xsd:restriction base="dms:Text">
          <xsd:maxLength value="255"/>
        </xsd:restriction>
      </xsd:simpleType>
    </xsd:element>
    <xsd:element name="Last_x0020_Updated_x0020_By" ma:index="21" nillable="true" ma:displayName="Last Updated By" ma:internalName="Last_x0020_Updated_x0020_B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2" nillable="true" ma:displayName="IconOverlay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st_x0020_Updated_x0020_By xmlns="b895a170-9c1c-438e-a300-744152ab4794" xsi:nil="true"/>
    <Version1TaxHTField1 xmlns="ed5fddad-caff-460b-9a61-91dac819c123">
      <Terms xmlns="http://schemas.microsoft.com/office/infopath/2007/PartnerControls"/>
    </Version1TaxHTField1>
    <Region1TaxHTField1 xmlns="ed5fddad-caff-460b-9a61-91dac819c123">
      <Terms xmlns="http://schemas.microsoft.com/office/infopath/2007/PartnerControls"/>
    </Region1TaxHTField1>
    <IconOverlay xmlns="http://schemas.microsoft.com/sharepoint/v4" xsi:nil="true"/>
    <RoutingRuleDescription xmlns="http://schemas.microsoft.com/sharepoint/v3">Standard size 2019 PPT template</RoutingRuleDescription>
    <Last_x0020_Modified_x0020_By xmlns="b895a170-9c1c-438e-a300-744152ab4794" xsi:nil="true"/>
    <TaxCatchAll xmlns="81ba672a-242f-4ade-a224-231f5fb25e36"/>
    <_dlc_DocId xmlns="ed5fddad-caff-460b-9a61-91dac819c123">YJRDSVPQRJSS-17-3141</_dlc_DocId>
    <_dlc_DocIdUrl xmlns="ed5fddad-caff-460b-9a61-91dac819c123">
      <Url>http://epsp.pxl.int/ga/marketing/_layouts/DocIdRedir.aspx?ID=YJRDSVPQRJSS-17-3141</Url>
      <Description>YJRDSVPQRJSS-17-3141</Description>
    </_dlc_DocIdUrl>
  </documentManagement>
</p:properties>
</file>

<file path=customXml/itemProps1.xml><?xml version="1.0" encoding="utf-8"?>
<ds:datastoreItem xmlns:ds="http://schemas.openxmlformats.org/officeDocument/2006/customXml" ds:itemID="{105C17FA-F439-4E27-9348-D85971C6D4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60022F-0EB3-4919-8830-0B8F3259541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E91D332-4F7D-48F4-9CE8-01919950C7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d5fddad-caff-460b-9a61-91dac819c123"/>
    <ds:schemaRef ds:uri="81ba672a-242f-4ade-a224-231f5fb25e36"/>
    <ds:schemaRef ds:uri="b895a170-9c1c-438e-a300-744152ab4794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E688087-7804-46AF-9D78-47B7FEFFAE00}">
  <ds:schemaRefs>
    <ds:schemaRef ds:uri="http://purl.org/dc/elements/1.1/"/>
    <ds:schemaRef ds:uri="b895a170-9c1c-438e-a300-744152ab4794"/>
    <ds:schemaRef ds:uri="http://schemas.microsoft.com/sharepoint/v3"/>
    <ds:schemaRef ds:uri="http://schemas.microsoft.com/sharepoint/v4"/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ed5fddad-caff-460b-9a61-91dac819c123"/>
    <ds:schemaRef ds:uri="http://schemas.openxmlformats.org/package/2006/metadata/core-properties"/>
    <ds:schemaRef ds:uri="81ba672a-242f-4ade-a224-231f5fb25e36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792</TotalTime>
  <Words>295</Words>
  <Application>Microsoft Office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</vt:lpstr>
      <vt:lpstr>Title and Bullets</vt:lpstr>
      <vt:lpstr>End-to-End in PAREXEL</vt:lpstr>
      <vt:lpstr>Agenda</vt:lpstr>
      <vt:lpstr>Current Procedures</vt:lpstr>
      <vt:lpstr>Near Future - PAREXEL’s Clinical MDR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Koro, Diane</dc:creator>
  <cp:lastModifiedBy>Rein, Petra</cp:lastModifiedBy>
  <cp:revision>64</cp:revision>
  <dcterms:created xsi:type="dcterms:W3CDTF">2018-06-18T17:33:13Z</dcterms:created>
  <dcterms:modified xsi:type="dcterms:W3CDTF">2019-03-01T10:49:02Z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0x01010071118A678000944C90E3ECBAA2F2B0CC00ACB90F6F6541684A999EEBE1FBEB3B50</vt:lpwstr>
  </property>
  <property fmtid="{D5CDD505-2E9C-101B-9397-08002B2CF9AE}" pid="3" name="_dlc_DocIdItemGuid">
    <vt:lpwstr>9239bc94-12e3-475e-be97-0a567afbf10d</vt:lpwstr>
  </property>
  <property fmtid="{D5CDD505-2E9C-101B-9397-08002B2CF9AE}" pid="4" name="Version1">
    <vt:lpwstr/>
  </property>
  <property fmtid="{D5CDD505-2E9C-101B-9397-08002B2CF9AE}" pid="5" name="Region1">
    <vt:lpwstr/>
  </property>
</Properties>
</file>