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  <p:sldMasterId id="2147483696" r:id="rId5"/>
  </p:sldMasterIdLst>
  <p:notesMasterIdLst>
    <p:notesMasterId r:id="rId54"/>
  </p:notesMasterIdLst>
  <p:handoutMasterIdLst>
    <p:handoutMasterId r:id="rId55"/>
  </p:handoutMasterIdLst>
  <p:sldIdLst>
    <p:sldId id="256" r:id="rId6"/>
    <p:sldId id="356" r:id="rId7"/>
    <p:sldId id="270" r:id="rId8"/>
    <p:sldId id="264" r:id="rId9"/>
    <p:sldId id="290" r:id="rId10"/>
    <p:sldId id="364" r:id="rId11"/>
    <p:sldId id="316" r:id="rId12"/>
    <p:sldId id="373" r:id="rId13"/>
    <p:sldId id="381" r:id="rId14"/>
    <p:sldId id="382" r:id="rId15"/>
    <p:sldId id="352" r:id="rId16"/>
    <p:sldId id="383" r:id="rId17"/>
    <p:sldId id="384" r:id="rId18"/>
    <p:sldId id="385" r:id="rId19"/>
    <p:sldId id="386" r:id="rId20"/>
    <p:sldId id="387" r:id="rId21"/>
    <p:sldId id="388" r:id="rId22"/>
    <p:sldId id="376" r:id="rId23"/>
    <p:sldId id="301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323" r:id="rId38"/>
    <p:sldId id="377" r:id="rId39"/>
    <p:sldId id="304" r:id="rId40"/>
    <p:sldId id="303" r:id="rId41"/>
    <p:sldId id="361" r:id="rId42"/>
    <p:sldId id="378" r:id="rId43"/>
    <p:sldId id="329" r:id="rId44"/>
    <p:sldId id="374" r:id="rId45"/>
    <p:sldId id="326" r:id="rId46"/>
    <p:sldId id="333" r:id="rId47"/>
    <p:sldId id="379" r:id="rId48"/>
    <p:sldId id="359" r:id="rId49"/>
    <p:sldId id="367" r:id="rId50"/>
    <p:sldId id="317" r:id="rId51"/>
    <p:sldId id="380" r:id="rId52"/>
    <p:sldId id="375" r:id="rId5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9AB151D-56E2-4E66-9E41-3A55867B73AA}">
          <p14:sldIdLst>
            <p14:sldId id="256"/>
            <p14:sldId id="356"/>
            <p14:sldId id="270"/>
            <p14:sldId id="264"/>
            <p14:sldId id="290"/>
            <p14:sldId id="364"/>
            <p14:sldId id="316"/>
            <p14:sldId id="373"/>
            <p14:sldId id="381"/>
            <p14:sldId id="382"/>
            <p14:sldId id="352"/>
            <p14:sldId id="383"/>
            <p14:sldId id="384"/>
            <p14:sldId id="385"/>
            <p14:sldId id="386"/>
            <p14:sldId id="387"/>
            <p14:sldId id="388"/>
            <p14:sldId id="376"/>
            <p14:sldId id="301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323"/>
            <p14:sldId id="377"/>
            <p14:sldId id="304"/>
            <p14:sldId id="303"/>
            <p14:sldId id="361"/>
            <p14:sldId id="378"/>
            <p14:sldId id="329"/>
            <p14:sldId id="374"/>
            <p14:sldId id="326"/>
            <p14:sldId id="333"/>
            <p14:sldId id="379"/>
            <p14:sldId id="359"/>
            <p14:sldId id="367"/>
            <p14:sldId id="317"/>
            <p14:sldId id="380"/>
            <p14:sldId id="3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44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pos="648" userDrawn="1">
          <p15:clr>
            <a:srgbClr val="A4A3A4"/>
          </p15:clr>
        </p15:guide>
        <p15:guide id="4" orient="horz" pos="2148" userDrawn="1">
          <p15:clr>
            <a:srgbClr val="A4A3A4"/>
          </p15:clr>
        </p15:guide>
        <p15:guide id="5" orient="horz" pos="19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ry Cohen" initials="BC" lastIdx="2" clrIdx="0">
    <p:extLst>
      <p:ext uri="{19B8F6BF-5375-455C-9EA6-DF929625EA0E}">
        <p15:presenceInfo xmlns:p15="http://schemas.microsoft.com/office/powerpoint/2012/main" userId="Barry Coh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134678"/>
    <a:srgbClr val="63B1A7"/>
    <a:srgbClr val="B4B4B4"/>
    <a:srgbClr val="C00000"/>
    <a:srgbClr val="FCFDFD"/>
    <a:srgbClr val="FDFDFD"/>
    <a:srgbClr val="2F5597"/>
    <a:srgbClr val="385E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53" autoAdjust="0"/>
    <p:restoredTop sz="94396" autoAdjust="0"/>
  </p:normalViewPr>
  <p:slideViewPr>
    <p:cSldViewPr snapToGrid="0" snapToObjects="1" showGuides="1">
      <p:cViewPr varScale="1">
        <p:scale>
          <a:sx n="142" d="100"/>
          <a:sy n="142" d="100"/>
        </p:scale>
        <p:origin x="876" y="114"/>
      </p:cViewPr>
      <p:guideLst>
        <p:guide orient="horz" pos="1644"/>
        <p:guide pos="2880"/>
        <p:guide pos="648"/>
        <p:guide orient="horz" pos="2148"/>
        <p:guide orient="horz" pos="19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-4848"/>
    </p:cViewPr>
  </p:sorterViewPr>
  <p:notesViewPr>
    <p:cSldViewPr snapToGrid="0" snapToObjects="1">
      <p:cViewPr varScale="1"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commentAuthors" Target="commentAuthor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E440F3D-BDA2-425E-8D2A-D32D7B8A3D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6BD8E0-2B3F-498B-9F49-8C1079FD80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CE311-4770-4495-AB0F-07ECE734CD71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62CE8E-4F81-42CB-8B28-2456208CCE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854700-2B91-4D12-8E49-161DE3FC8D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AC965-7CD4-417B-AC86-932FE5888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060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E1A3E-C737-584E-86B0-F484DE311626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17163-B04C-C34A-8000-FDF58C363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733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12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351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036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836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3188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444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90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841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50E656-A66C-4BC7-80DF-319703F7F3D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91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870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041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540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0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18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69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17163-B04C-C34A-8000-FDF58C3633A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62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078FFEE-EA0C-5E4A-B1D2-8213F7094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CC4787D-0744-8047-A68C-F117D26CFC58}"/>
              </a:ext>
            </a:extLst>
          </p:cNvPr>
          <p:cNvSpPr/>
          <p:nvPr userDrawn="1"/>
        </p:nvSpPr>
        <p:spPr>
          <a:xfrm>
            <a:off x="1648918" y="1139639"/>
            <a:ext cx="7495082" cy="2324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7690" y="1154590"/>
            <a:ext cx="6781830" cy="1362472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7690" y="2648262"/>
            <a:ext cx="6781830" cy="600472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99307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TC-Main-HP-2.jpg">
            <a:extLst>
              <a:ext uri="{FF2B5EF4-FFF2-40B4-BE49-F238E27FC236}">
                <a16:creationId xmlns:a16="http://schemas.microsoft.com/office/drawing/2014/main" id="{EA0DA3F3-B42D-4575-9A98-08B7901753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/>
          <a:srcRect l="58730" r="15552"/>
          <a:stretch/>
        </p:blipFill>
        <p:spPr>
          <a:xfrm>
            <a:off x="6127998" y="0"/>
            <a:ext cx="3016002" cy="5143500"/>
          </a:xfrm>
          <a:prstGeom prst="rect">
            <a:avLst/>
          </a:prstGeom>
        </p:spPr>
      </p:pic>
      <p:sp>
        <p:nvSpPr>
          <p:cNvPr id="18" name="Freeform 14">
            <a:extLst>
              <a:ext uri="{FF2B5EF4-FFF2-40B4-BE49-F238E27FC236}">
                <a16:creationId xmlns:a16="http://schemas.microsoft.com/office/drawing/2014/main" id="{D26F10F1-8F06-4568-B4BF-F94C69D27EE6}"/>
              </a:ext>
            </a:extLst>
          </p:cNvPr>
          <p:cNvSpPr/>
          <p:nvPr userDrawn="1"/>
        </p:nvSpPr>
        <p:spPr>
          <a:xfrm flipH="1">
            <a:off x="2390924" y="0"/>
            <a:ext cx="6322219" cy="5143500"/>
          </a:xfrm>
          <a:custGeom>
            <a:avLst/>
            <a:gdLst>
              <a:gd name="connsiteX0" fmla="*/ 0 w 6858000"/>
              <a:gd name="connsiteY0" fmla="*/ 7315200 h 7315200"/>
              <a:gd name="connsiteX1" fmla="*/ 2381852 w 6858000"/>
              <a:gd name="connsiteY1" fmla="*/ 0 h 7315200"/>
              <a:gd name="connsiteX2" fmla="*/ 6858000 w 6858000"/>
              <a:gd name="connsiteY2" fmla="*/ 0 h 7315200"/>
              <a:gd name="connsiteX3" fmla="*/ 4476148 w 6858000"/>
              <a:gd name="connsiteY3" fmla="*/ 7315200 h 7315200"/>
              <a:gd name="connsiteX4" fmla="*/ 0 w 6858000"/>
              <a:gd name="connsiteY4" fmla="*/ 7315200 h 7315200"/>
              <a:gd name="connsiteX0" fmla="*/ 0 w 6858000"/>
              <a:gd name="connsiteY0" fmla="*/ 7315200 h 7315200"/>
              <a:gd name="connsiteX1" fmla="*/ 2381852 w 6858000"/>
              <a:gd name="connsiteY1" fmla="*/ 0 h 7315200"/>
              <a:gd name="connsiteX2" fmla="*/ 6858000 w 6858000"/>
              <a:gd name="connsiteY2" fmla="*/ 0 h 7315200"/>
              <a:gd name="connsiteX3" fmla="*/ 6858000 w 6858000"/>
              <a:gd name="connsiteY3" fmla="*/ 7315200 h 7315200"/>
              <a:gd name="connsiteX4" fmla="*/ 0 w 6858000"/>
              <a:gd name="connsiteY4" fmla="*/ 7315200 h 7315200"/>
              <a:gd name="connsiteX0" fmla="*/ 0 w 11125200"/>
              <a:gd name="connsiteY0" fmla="*/ 7315200 h 7315200"/>
              <a:gd name="connsiteX1" fmla="*/ 6649052 w 11125200"/>
              <a:gd name="connsiteY1" fmla="*/ 0 h 7315200"/>
              <a:gd name="connsiteX2" fmla="*/ 11125200 w 11125200"/>
              <a:gd name="connsiteY2" fmla="*/ 0 h 7315200"/>
              <a:gd name="connsiteX3" fmla="*/ 11125200 w 11125200"/>
              <a:gd name="connsiteY3" fmla="*/ 7315200 h 7315200"/>
              <a:gd name="connsiteX4" fmla="*/ 0 w 11125200"/>
              <a:gd name="connsiteY4" fmla="*/ 7315200 h 7315200"/>
              <a:gd name="connsiteX0" fmla="*/ 0 w 11125200"/>
              <a:gd name="connsiteY0" fmla="*/ 7315200 h 7315200"/>
              <a:gd name="connsiteX1" fmla="*/ 1425615 w 11125200"/>
              <a:gd name="connsiteY1" fmla="*/ 5752618 h 7315200"/>
              <a:gd name="connsiteX2" fmla="*/ 6649052 w 11125200"/>
              <a:gd name="connsiteY2" fmla="*/ 0 h 7315200"/>
              <a:gd name="connsiteX3" fmla="*/ 11125200 w 11125200"/>
              <a:gd name="connsiteY3" fmla="*/ 0 h 7315200"/>
              <a:gd name="connsiteX4" fmla="*/ 11125200 w 11125200"/>
              <a:gd name="connsiteY4" fmla="*/ 7315200 h 7315200"/>
              <a:gd name="connsiteX5" fmla="*/ 0 w 11125200"/>
              <a:gd name="connsiteY5" fmla="*/ 7315200 h 7315200"/>
              <a:gd name="connsiteX0" fmla="*/ 0 w 11125200"/>
              <a:gd name="connsiteY0" fmla="*/ 7315200 h 7315200"/>
              <a:gd name="connsiteX1" fmla="*/ 1524000 w 11125200"/>
              <a:gd name="connsiteY1" fmla="*/ 5562600 h 7315200"/>
              <a:gd name="connsiteX2" fmla="*/ 6649052 w 11125200"/>
              <a:gd name="connsiteY2" fmla="*/ 0 h 7315200"/>
              <a:gd name="connsiteX3" fmla="*/ 11125200 w 11125200"/>
              <a:gd name="connsiteY3" fmla="*/ 0 h 7315200"/>
              <a:gd name="connsiteX4" fmla="*/ 11125200 w 11125200"/>
              <a:gd name="connsiteY4" fmla="*/ 7315200 h 7315200"/>
              <a:gd name="connsiteX5" fmla="*/ 0 w 11125200"/>
              <a:gd name="connsiteY5" fmla="*/ 7315200 h 7315200"/>
              <a:gd name="connsiteX0" fmla="*/ 0 w 9601200"/>
              <a:gd name="connsiteY0" fmla="*/ 7315200 h 7315200"/>
              <a:gd name="connsiteX1" fmla="*/ 0 w 9601200"/>
              <a:gd name="connsiteY1" fmla="*/ 5562600 h 7315200"/>
              <a:gd name="connsiteX2" fmla="*/ 5125052 w 9601200"/>
              <a:gd name="connsiteY2" fmla="*/ 0 h 7315200"/>
              <a:gd name="connsiteX3" fmla="*/ 9601200 w 9601200"/>
              <a:gd name="connsiteY3" fmla="*/ 0 h 7315200"/>
              <a:gd name="connsiteX4" fmla="*/ 9601200 w 9601200"/>
              <a:gd name="connsiteY4" fmla="*/ 7315200 h 7315200"/>
              <a:gd name="connsiteX5" fmla="*/ 0 w 9601200"/>
              <a:gd name="connsiteY5" fmla="*/ 7315200 h 7315200"/>
              <a:gd name="connsiteX0" fmla="*/ 0 w 9601200"/>
              <a:gd name="connsiteY0" fmla="*/ 7315200 h 7315200"/>
              <a:gd name="connsiteX1" fmla="*/ 0 w 9601200"/>
              <a:gd name="connsiteY1" fmla="*/ 5562600 h 7315200"/>
              <a:gd name="connsiteX2" fmla="*/ 3657600 w 9601200"/>
              <a:gd name="connsiteY2" fmla="*/ 0 h 7315200"/>
              <a:gd name="connsiteX3" fmla="*/ 9601200 w 9601200"/>
              <a:gd name="connsiteY3" fmla="*/ 0 h 7315200"/>
              <a:gd name="connsiteX4" fmla="*/ 9601200 w 9601200"/>
              <a:gd name="connsiteY4" fmla="*/ 7315200 h 7315200"/>
              <a:gd name="connsiteX5" fmla="*/ 0 w 9601200"/>
              <a:gd name="connsiteY5" fmla="*/ 7315200 h 7315200"/>
              <a:gd name="connsiteX0" fmla="*/ 0 w 9601200"/>
              <a:gd name="connsiteY0" fmla="*/ 7315200 h 7315200"/>
              <a:gd name="connsiteX1" fmla="*/ 1828800 w 9601200"/>
              <a:gd name="connsiteY1" fmla="*/ 6553200 h 7315200"/>
              <a:gd name="connsiteX2" fmla="*/ 3657600 w 9601200"/>
              <a:gd name="connsiteY2" fmla="*/ 0 h 7315200"/>
              <a:gd name="connsiteX3" fmla="*/ 9601200 w 9601200"/>
              <a:gd name="connsiteY3" fmla="*/ 0 h 7315200"/>
              <a:gd name="connsiteX4" fmla="*/ 9601200 w 9601200"/>
              <a:gd name="connsiteY4" fmla="*/ 7315200 h 7315200"/>
              <a:gd name="connsiteX5" fmla="*/ 0 w 9601200"/>
              <a:gd name="connsiteY5" fmla="*/ 7315200 h 7315200"/>
              <a:gd name="connsiteX0" fmla="*/ 0 w 9601200"/>
              <a:gd name="connsiteY0" fmla="*/ 7315200 h 7315200"/>
              <a:gd name="connsiteX1" fmla="*/ 3657600 w 9601200"/>
              <a:gd name="connsiteY1" fmla="*/ 0 h 7315200"/>
              <a:gd name="connsiteX2" fmla="*/ 9601200 w 9601200"/>
              <a:gd name="connsiteY2" fmla="*/ 0 h 7315200"/>
              <a:gd name="connsiteX3" fmla="*/ 9601200 w 9601200"/>
              <a:gd name="connsiteY3" fmla="*/ 7315200 h 7315200"/>
              <a:gd name="connsiteX4" fmla="*/ 0 w 9601200"/>
              <a:gd name="connsiteY4" fmla="*/ 7315200 h 7315200"/>
              <a:gd name="connsiteX0" fmla="*/ 0 w 8153400"/>
              <a:gd name="connsiteY0" fmla="*/ 7315200 h 7315200"/>
              <a:gd name="connsiteX1" fmla="*/ 2209800 w 8153400"/>
              <a:gd name="connsiteY1" fmla="*/ 0 h 7315200"/>
              <a:gd name="connsiteX2" fmla="*/ 8153400 w 8153400"/>
              <a:gd name="connsiteY2" fmla="*/ 0 h 7315200"/>
              <a:gd name="connsiteX3" fmla="*/ 8153400 w 8153400"/>
              <a:gd name="connsiteY3" fmla="*/ 7315200 h 7315200"/>
              <a:gd name="connsiteX4" fmla="*/ 0 w 8153400"/>
              <a:gd name="connsiteY4" fmla="*/ 7315200 h 7315200"/>
              <a:gd name="connsiteX0" fmla="*/ 0 w 8001000"/>
              <a:gd name="connsiteY0" fmla="*/ 7315200 h 7315200"/>
              <a:gd name="connsiteX1" fmla="*/ 2057400 w 8001000"/>
              <a:gd name="connsiteY1" fmla="*/ 0 h 7315200"/>
              <a:gd name="connsiteX2" fmla="*/ 8001000 w 8001000"/>
              <a:gd name="connsiteY2" fmla="*/ 0 h 7315200"/>
              <a:gd name="connsiteX3" fmla="*/ 8001000 w 8001000"/>
              <a:gd name="connsiteY3" fmla="*/ 7315200 h 7315200"/>
              <a:gd name="connsiteX4" fmla="*/ 0 w 8001000"/>
              <a:gd name="connsiteY4" fmla="*/ 7315200 h 7315200"/>
              <a:gd name="connsiteX0" fmla="*/ 0 w 7924800"/>
              <a:gd name="connsiteY0" fmla="*/ 7315200 h 7315200"/>
              <a:gd name="connsiteX1" fmla="*/ 1981200 w 7924800"/>
              <a:gd name="connsiteY1" fmla="*/ 0 h 7315200"/>
              <a:gd name="connsiteX2" fmla="*/ 7924800 w 7924800"/>
              <a:gd name="connsiteY2" fmla="*/ 0 h 7315200"/>
              <a:gd name="connsiteX3" fmla="*/ 7924800 w 7924800"/>
              <a:gd name="connsiteY3" fmla="*/ 7315200 h 7315200"/>
              <a:gd name="connsiteX4" fmla="*/ 0 w 7924800"/>
              <a:gd name="connsiteY4" fmla="*/ 7315200 h 7315200"/>
              <a:gd name="connsiteX0" fmla="*/ 0 w 7848600"/>
              <a:gd name="connsiteY0" fmla="*/ 7315200 h 7315200"/>
              <a:gd name="connsiteX1" fmla="*/ 1905000 w 7848600"/>
              <a:gd name="connsiteY1" fmla="*/ 0 h 7315200"/>
              <a:gd name="connsiteX2" fmla="*/ 7848600 w 7848600"/>
              <a:gd name="connsiteY2" fmla="*/ 0 h 7315200"/>
              <a:gd name="connsiteX3" fmla="*/ 7848600 w 7848600"/>
              <a:gd name="connsiteY3" fmla="*/ 7315200 h 7315200"/>
              <a:gd name="connsiteX4" fmla="*/ 0 w 7848600"/>
              <a:gd name="connsiteY4" fmla="*/ 7315200 h 7315200"/>
              <a:gd name="connsiteX0" fmla="*/ 0 w 8153400"/>
              <a:gd name="connsiteY0" fmla="*/ 7315200 h 7315200"/>
              <a:gd name="connsiteX1" fmla="*/ 2209800 w 8153400"/>
              <a:gd name="connsiteY1" fmla="*/ 0 h 7315200"/>
              <a:gd name="connsiteX2" fmla="*/ 8153400 w 8153400"/>
              <a:gd name="connsiteY2" fmla="*/ 0 h 7315200"/>
              <a:gd name="connsiteX3" fmla="*/ 8153400 w 8153400"/>
              <a:gd name="connsiteY3" fmla="*/ 7315200 h 7315200"/>
              <a:gd name="connsiteX4" fmla="*/ 0 w 8153400"/>
              <a:gd name="connsiteY4" fmla="*/ 7315200 h 73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3400" h="7315200">
                <a:moveTo>
                  <a:pt x="0" y="7315200"/>
                </a:moveTo>
                <a:lnTo>
                  <a:pt x="2209800" y="0"/>
                </a:lnTo>
                <a:lnTo>
                  <a:pt x="8153400" y="0"/>
                </a:lnTo>
                <a:lnTo>
                  <a:pt x="8153400" y="7315200"/>
                </a:lnTo>
                <a:lnTo>
                  <a:pt x="0" y="7315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66" dirty="0">
              <a:solidFill>
                <a:prstClr val="white"/>
              </a:solidFill>
            </a:endParaRP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B79D170F-B7D9-4AC4-A26B-C6246D51DC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73589" y="4822031"/>
            <a:ext cx="1550194" cy="276463"/>
          </a:xfrm>
        </p:spPr>
        <p:txBody>
          <a:bodyPr anchor="b"/>
          <a:lstStyle>
            <a:lvl1pPr marL="0" indent="0" algn="r">
              <a:buNone/>
              <a:defRPr sz="1125" i="1">
                <a:solidFill>
                  <a:schemeClr val="accent1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5CB16C25-D578-4A9E-AA6A-D6E9565D4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811" y="4118780"/>
            <a:ext cx="2946797" cy="642938"/>
          </a:xfrm>
        </p:spPr>
        <p:txBody>
          <a:bodyPr lIns="100584" tIns="0" rIns="100584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​"/>
              <a:defRPr sz="1125" b="1" i="0">
                <a:solidFill>
                  <a:schemeClr val="accent5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spcBef>
                <a:spcPts val="422"/>
              </a:spcBef>
              <a:buFont typeface="Arial" pitchFamily="34" charset="0"/>
              <a:buChar char="​"/>
              <a:defRPr sz="984" b="0" i="0">
                <a:solidFill>
                  <a:schemeClr val="accent2"/>
                </a:solidFill>
                <a:latin typeface="+mj-lt"/>
              </a:defRPr>
            </a:lvl2pPr>
            <a:lvl3pPr marL="0" indent="0" algn="l">
              <a:lnSpc>
                <a:spcPct val="120000"/>
              </a:lnSpc>
              <a:spcBef>
                <a:spcPts val="0"/>
              </a:spcBef>
              <a:buNone/>
              <a:defRPr sz="984" b="0" i="0">
                <a:solidFill>
                  <a:schemeClr val="bg1"/>
                </a:solidFill>
                <a:latin typeface="Gotham Light" pitchFamily="50" charset="0"/>
              </a:defRPr>
            </a:lvl3pPr>
            <a:lvl4pPr marL="398473" indent="-129476">
              <a:lnSpc>
                <a:spcPct val="100000"/>
              </a:lnSpc>
              <a:spcBef>
                <a:spcPts val="0"/>
              </a:spcBef>
              <a:defRPr sz="773" b="0" i="1">
                <a:solidFill>
                  <a:schemeClr val="tx1"/>
                </a:solidFill>
              </a:defRPr>
            </a:lvl4pPr>
            <a:lvl5pPr marL="564783" indent="-121663">
              <a:lnSpc>
                <a:spcPct val="100000"/>
              </a:lnSpc>
              <a:spcBef>
                <a:spcPts val="0"/>
              </a:spcBef>
              <a:defRPr sz="773" b="0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3FB05DAD-1AF5-4E0E-B24A-458C3B75EF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4811" y="2940062"/>
            <a:ext cx="6391424" cy="1102519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90000"/>
              </a:lnSpc>
              <a:defRPr sz="3375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7" name="Group 16">
            <a:extLst>
              <a:ext uri="{FF2B5EF4-FFF2-40B4-BE49-F238E27FC236}">
                <a16:creationId xmlns:a16="http://schemas.microsoft.com/office/drawing/2014/main" id="{1F268F4F-11A4-42C1-BFC3-8E8154CE8E82}"/>
              </a:ext>
            </a:extLst>
          </p:cNvPr>
          <p:cNvGrpSpPr/>
          <p:nvPr userDrawn="1"/>
        </p:nvGrpSpPr>
        <p:grpSpPr>
          <a:xfrm>
            <a:off x="6570018" y="0"/>
            <a:ext cx="2196703" cy="5143500"/>
            <a:chOff x="5344195" y="0"/>
            <a:chExt cx="2809205" cy="7315200"/>
          </a:xfrm>
        </p:grpSpPr>
        <p:sp>
          <p:nvSpPr>
            <p:cNvPr id="28" name="Parallelogram 27">
              <a:extLst>
                <a:ext uri="{FF2B5EF4-FFF2-40B4-BE49-F238E27FC236}">
                  <a16:creationId xmlns:a16="http://schemas.microsoft.com/office/drawing/2014/main" id="{AE64336E-34B8-4276-8200-B53940BE0F45}"/>
                </a:ext>
              </a:extLst>
            </p:cNvPr>
            <p:cNvSpPr>
              <a:spLocks noChangeAspect="1"/>
            </p:cNvSpPr>
            <p:nvPr userDrawn="1"/>
          </p:nvSpPr>
          <p:spPr>
            <a:xfrm flipH="1">
              <a:off x="5554435" y="0"/>
              <a:ext cx="2392100" cy="7315200"/>
            </a:xfrm>
            <a:prstGeom prst="parallelogram">
              <a:avLst>
                <a:gd name="adj" fmla="val 90907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prstClr val="white"/>
                </a:solidFill>
              </a:endParaRPr>
            </a:p>
          </p:txBody>
        </p:sp>
        <p:sp>
          <p:nvSpPr>
            <p:cNvPr id="29" name="Parallelogram 28">
              <a:extLst>
                <a:ext uri="{FF2B5EF4-FFF2-40B4-BE49-F238E27FC236}">
                  <a16:creationId xmlns:a16="http://schemas.microsoft.com/office/drawing/2014/main" id="{6EBB5517-3B28-43CA-B042-DEC4A63B073E}"/>
                </a:ext>
              </a:extLst>
            </p:cNvPr>
            <p:cNvSpPr/>
            <p:nvPr userDrawn="1"/>
          </p:nvSpPr>
          <p:spPr>
            <a:xfrm flipH="1">
              <a:off x="5344195" y="0"/>
              <a:ext cx="2392100" cy="7315200"/>
            </a:xfrm>
            <a:prstGeom prst="parallelogram">
              <a:avLst>
                <a:gd name="adj" fmla="val 90907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prstClr val="white"/>
                </a:solidFill>
              </a:endParaRPr>
            </a:p>
          </p:txBody>
        </p:sp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0DE1A6E8-FAC7-4EC2-83C2-CFC1C1F652B6}"/>
                </a:ext>
              </a:extLst>
            </p:cNvPr>
            <p:cNvSpPr>
              <a:spLocks noChangeAspect="1"/>
            </p:cNvSpPr>
            <p:nvPr userDrawn="1"/>
          </p:nvSpPr>
          <p:spPr>
            <a:xfrm flipH="1">
              <a:off x="5761300" y="0"/>
              <a:ext cx="2392100" cy="7315200"/>
            </a:xfrm>
            <a:prstGeom prst="parallelogram">
              <a:avLst>
                <a:gd name="adj" fmla="val 90907"/>
              </a:avLst>
            </a:prstGeom>
            <a:solidFill>
              <a:schemeClr val="accent5"/>
            </a:solidFill>
            <a:ln>
              <a:noFill/>
            </a:ln>
            <a:effectLst>
              <a:outerShdw blurRad="50800" dist="38100" algn="l" rotWithShape="0">
                <a:schemeClr val="accent5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Group 6">
            <a:extLst>
              <a:ext uri="{FF2B5EF4-FFF2-40B4-BE49-F238E27FC236}">
                <a16:creationId xmlns:a16="http://schemas.microsoft.com/office/drawing/2014/main" id="{2EA393CE-4E41-4149-B763-499BCF13E82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53421" y="263641"/>
            <a:ext cx="2961994" cy="652643"/>
            <a:chOff x="1153160" y="2564464"/>
            <a:chExt cx="6532880" cy="1439077"/>
          </a:xfrm>
        </p:grpSpPr>
        <p:pic>
          <p:nvPicPr>
            <p:cNvPr id="49" name="Picture 14" descr="C:\Users\s.a.hendrickson\Desktop\TransCelerateLogoColorRGB.png">
              <a:extLst>
                <a:ext uri="{FF2B5EF4-FFF2-40B4-BE49-F238E27FC236}">
                  <a16:creationId xmlns:a16="http://schemas.microsoft.com/office/drawing/2014/main" id="{48FFF738-2605-45BD-853F-D3F1D81138F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39027" r="41742" b="62263"/>
            <a:stretch>
              <a:fillRect/>
            </a:stretch>
          </p:blipFill>
          <p:spPr bwMode="auto">
            <a:xfrm>
              <a:off x="1153160" y="2564464"/>
              <a:ext cx="939800" cy="1104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2" descr="C:\Users\s.a.hendrickson\Desktop\TransCelerateLogoColorRGB.png">
              <a:extLst>
                <a:ext uri="{FF2B5EF4-FFF2-40B4-BE49-F238E27FC236}">
                  <a16:creationId xmlns:a16="http://schemas.microsoft.com/office/drawing/2014/main" id="{A0DBD621-7420-41A4-8838-33ADB90CBE8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t="42453" b="28302"/>
            <a:stretch>
              <a:fillRect/>
            </a:stretch>
          </p:blipFill>
          <p:spPr bwMode="auto">
            <a:xfrm>
              <a:off x="2514600" y="2666999"/>
              <a:ext cx="5120640" cy="897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" name="Picture 2" descr="C:\Users\s.a.hendrickson\Desktop\TransCelerateLogoColorRGB.png">
              <a:extLst>
                <a:ext uri="{FF2B5EF4-FFF2-40B4-BE49-F238E27FC236}">
                  <a16:creationId xmlns:a16="http://schemas.microsoft.com/office/drawing/2014/main" id="{8F0238B8-D252-4420-B2DF-2F28B79D47B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t="70755" b="16415"/>
            <a:stretch>
              <a:fillRect/>
            </a:stretch>
          </p:blipFill>
          <p:spPr bwMode="auto">
            <a:xfrm>
              <a:off x="2382520" y="3595704"/>
              <a:ext cx="5303520" cy="407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899291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TC-Main-HP-2.jpg"/>
          <p:cNvPicPr>
            <a:picLocks noChangeAspect="1"/>
          </p:cNvPicPr>
          <p:nvPr userDrawn="1"/>
        </p:nvPicPr>
        <p:blipFill>
          <a:blip r:embed="rId2" cstate="print"/>
          <a:srcRect l="28253" r="15552"/>
          <a:stretch>
            <a:fillRect/>
          </a:stretch>
        </p:blipFill>
        <p:spPr>
          <a:xfrm>
            <a:off x="217714" y="0"/>
            <a:ext cx="8926286" cy="5143500"/>
          </a:xfrm>
          <a:prstGeom prst="rect">
            <a:avLst/>
          </a:prstGeom>
        </p:spPr>
      </p:pic>
      <p:sp>
        <p:nvSpPr>
          <p:cNvPr id="23" name="Freeform 22"/>
          <p:cNvSpPr/>
          <p:nvPr userDrawn="1"/>
        </p:nvSpPr>
        <p:spPr>
          <a:xfrm flipH="1">
            <a:off x="0" y="0"/>
            <a:ext cx="9144000" cy="5143500"/>
          </a:xfrm>
          <a:custGeom>
            <a:avLst/>
            <a:gdLst>
              <a:gd name="connsiteX0" fmla="*/ 0 w 6858000"/>
              <a:gd name="connsiteY0" fmla="*/ 7315200 h 7315200"/>
              <a:gd name="connsiteX1" fmla="*/ 2381852 w 6858000"/>
              <a:gd name="connsiteY1" fmla="*/ 0 h 7315200"/>
              <a:gd name="connsiteX2" fmla="*/ 6858000 w 6858000"/>
              <a:gd name="connsiteY2" fmla="*/ 0 h 7315200"/>
              <a:gd name="connsiteX3" fmla="*/ 4476148 w 6858000"/>
              <a:gd name="connsiteY3" fmla="*/ 7315200 h 7315200"/>
              <a:gd name="connsiteX4" fmla="*/ 0 w 6858000"/>
              <a:gd name="connsiteY4" fmla="*/ 7315200 h 7315200"/>
              <a:gd name="connsiteX0" fmla="*/ 0 w 6858000"/>
              <a:gd name="connsiteY0" fmla="*/ 7315200 h 7315200"/>
              <a:gd name="connsiteX1" fmla="*/ 2381852 w 6858000"/>
              <a:gd name="connsiteY1" fmla="*/ 0 h 7315200"/>
              <a:gd name="connsiteX2" fmla="*/ 6858000 w 6858000"/>
              <a:gd name="connsiteY2" fmla="*/ 0 h 7315200"/>
              <a:gd name="connsiteX3" fmla="*/ 6858000 w 6858000"/>
              <a:gd name="connsiteY3" fmla="*/ 7315200 h 7315200"/>
              <a:gd name="connsiteX4" fmla="*/ 0 w 6858000"/>
              <a:gd name="connsiteY4" fmla="*/ 7315200 h 7315200"/>
              <a:gd name="connsiteX0" fmla="*/ 0 w 11125200"/>
              <a:gd name="connsiteY0" fmla="*/ 7315200 h 7315200"/>
              <a:gd name="connsiteX1" fmla="*/ 6649052 w 11125200"/>
              <a:gd name="connsiteY1" fmla="*/ 0 h 7315200"/>
              <a:gd name="connsiteX2" fmla="*/ 11125200 w 11125200"/>
              <a:gd name="connsiteY2" fmla="*/ 0 h 7315200"/>
              <a:gd name="connsiteX3" fmla="*/ 11125200 w 11125200"/>
              <a:gd name="connsiteY3" fmla="*/ 7315200 h 7315200"/>
              <a:gd name="connsiteX4" fmla="*/ 0 w 11125200"/>
              <a:gd name="connsiteY4" fmla="*/ 7315200 h 7315200"/>
              <a:gd name="connsiteX0" fmla="*/ 0 w 11125200"/>
              <a:gd name="connsiteY0" fmla="*/ 7315200 h 7315200"/>
              <a:gd name="connsiteX1" fmla="*/ 1425615 w 11125200"/>
              <a:gd name="connsiteY1" fmla="*/ 5752618 h 7315200"/>
              <a:gd name="connsiteX2" fmla="*/ 6649052 w 11125200"/>
              <a:gd name="connsiteY2" fmla="*/ 0 h 7315200"/>
              <a:gd name="connsiteX3" fmla="*/ 11125200 w 11125200"/>
              <a:gd name="connsiteY3" fmla="*/ 0 h 7315200"/>
              <a:gd name="connsiteX4" fmla="*/ 11125200 w 11125200"/>
              <a:gd name="connsiteY4" fmla="*/ 7315200 h 7315200"/>
              <a:gd name="connsiteX5" fmla="*/ 0 w 11125200"/>
              <a:gd name="connsiteY5" fmla="*/ 7315200 h 7315200"/>
              <a:gd name="connsiteX0" fmla="*/ 0 w 11125200"/>
              <a:gd name="connsiteY0" fmla="*/ 7315200 h 7315200"/>
              <a:gd name="connsiteX1" fmla="*/ 1524000 w 11125200"/>
              <a:gd name="connsiteY1" fmla="*/ 5562600 h 7315200"/>
              <a:gd name="connsiteX2" fmla="*/ 6649052 w 11125200"/>
              <a:gd name="connsiteY2" fmla="*/ 0 h 7315200"/>
              <a:gd name="connsiteX3" fmla="*/ 11125200 w 11125200"/>
              <a:gd name="connsiteY3" fmla="*/ 0 h 7315200"/>
              <a:gd name="connsiteX4" fmla="*/ 11125200 w 11125200"/>
              <a:gd name="connsiteY4" fmla="*/ 7315200 h 7315200"/>
              <a:gd name="connsiteX5" fmla="*/ 0 w 11125200"/>
              <a:gd name="connsiteY5" fmla="*/ 7315200 h 7315200"/>
              <a:gd name="connsiteX0" fmla="*/ 0 w 9601200"/>
              <a:gd name="connsiteY0" fmla="*/ 7315200 h 7315200"/>
              <a:gd name="connsiteX1" fmla="*/ 0 w 9601200"/>
              <a:gd name="connsiteY1" fmla="*/ 5562600 h 7315200"/>
              <a:gd name="connsiteX2" fmla="*/ 5125052 w 9601200"/>
              <a:gd name="connsiteY2" fmla="*/ 0 h 7315200"/>
              <a:gd name="connsiteX3" fmla="*/ 9601200 w 9601200"/>
              <a:gd name="connsiteY3" fmla="*/ 0 h 7315200"/>
              <a:gd name="connsiteX4" fmla="*/ 9601200 w 9601200"/>
              <a:gd name="connsiteY4" fmla="*/ 7315200 h 7315200"/>
              <a:gd name="connsiteX5" fmla="*/ 0 w 9601200"/>
              <a:gd name="connsiteY5" fmla="*/ 7315200 h 7315200"/>
              <a:gd name="connsiteX0" fmla="*/ 0 w 9601200"/>
              <a:gd name="connsiteY0" fmla="*/ 7315200 h 7315200"/>
              <a:gd name="connsiteX1" fmla="*/ 0 w 9601200"/>
              <a:gd name="connsiteY1" fmla="*/ 5562600 h 7315200"/>
              <a:gd name="connsiteX2" fmla="*/ 3657600 w 9601200"/>
              <a:gd name="connsiteY2" fmla="*/ 0 h 7315200"/>
              <a:gd name="connsiteX3" fmla="*/ 9601200 w 9601200"/>
              <a:gd name="connsiteY3" fmla="*/ 0 h 7315200"/>
              <a:gd name="connsiteX4" fmla="*/ 9601200 w 9601200"/>
              <a:gd name="connsiteY4" fmla="*/ 7315200 h 7315200"/>
              <a:gd name="connsiteX5" fmla="*/ 0 w 9601200"/>
              <a:gd name="connsiteY5" fmla="*/ 7315200 h 7315200"/>
              <a:gd name="connsiteX0" fmla="*/ 0 w 9601200"/>
              <a:gd name="connsiteY0" fmla="*/ 7315200 h 7315200"/>
              <a:gd name="connsiteX1" fmla="*/ 1828800 w 9601200"/>
              <a:gd name="connsiteY1" fmla="*/ 6553200 h 7315200"/>
              <a:gd name="connsiteX2" fmla="*/ 3657600 w 9601200"/>
              <a:gd name="connsiteY2" fmla="*/ 0 h 7315200"/>
              <a:gd name="connsiteX3" fmla="*/ 9601200 w 9601200"/>
              <a:gd name="connsiteY3" fmla="*/ 0 h 7315200"/>
              <a:gd name="connsiteX4" fmla="*/ 9601200 w 9601200"/>
              <a:gd name="connsiteY4" fmla="*/ 7315200 h 7315200"/>
              <a:gd name="connsiteX5" fmla="*/ 0 w 9601200"/>
              <a:gd name="connsiteY5" fmla="*/ 7315200 h 7315200"/>
              <a:gd name="connsiteX0" fmla="*/ 0 w 9601200"/>
              <a:gd name="connsiteY0" fmla="*/ 7315200 h 7315200"/>
              <a:gd name="connsiteX1" fmla="*/ 3657600 w 9601200"/>
              <a:gd name="connsiteY1" fmla="*/ 0 h 7315200"/>
              <a:gd name="connsiteX2" fmla="*/ 9601200 w 9601200"/>
              <a:gd name="connsiteY2" fmla="*/ 0 h 7315200"/>
              <a:gd name="connsiteX3" fmla="*/ 9601200 w 9601200"/>
              <a:gd name="connsiteY3" fmla="*/ 7315200 h 7315200"/>
              <a:gd name="connsiteX4" fmla="*/ 0 w 9601200"/>
              <a:gd name="connsiteY4" fmla="*/ 7315200 h 7315200"/>
              <a:gd name="connsiteX0" fmla="*/ 0 w 8153400"/>
              <a:gd name="connsiteY0" fmla="*/ 7315200 h 7315200"/>
              <a:gd name="connsiteX1" fmla="*/ 2209800 w 8153400"/>
              <a:gd name="connsiteY1" fmla="*/ 0 h 7315200"/>
              <a:gd name="connsiteX2" fmla="*/ 8153400 w 8153400"/>
              <a:gd name="connsiteY2" fmla="*/ 0 h 7315200"/>
              <a:gd name="connsiteX3" fmla="*/ 8153400 w 8153400"/>
              <a:gd name="connsiteY3" fmla="*/ 7315200 h 7315200"/>
              <a:gd name="connsiteX4" fmla="*/ 0 w 8153400"/>
              <a:gd name="connsiteY4" fmla="*/ 7315200 h 7315200"/>
              <a:gd name="connsiteX0" fmla="*/ 0 w 8001000"/>
              <a:gd name="connsiteY0" fmla="*/ 7315200 h 7315200"/>
              <a:gd name="connsiteX1" fmla="*/ 2057400 w 8001000"/>
              <a:gd name="connsiteY1" fmla="*/ 0 h 7315200"/>
              <a:gd name="connsiteX2" fmla="*/ 8001000 w 8001000"/>
              <a:gd name="connsiteY2" fmla="*/ 0 h 7315200"/>
              <a:gd name="connsiteX3" fmla="*/ 8001000 w 8001000"/>
              <a:gd name="connsiteY3" fmla="*/ 7315200 h 7315200"/>
              <a:gd name="connsiteX4" fmla="*/ 0 w 8001000"/>
              <a:gd name="connsiteY4" fmla="*/ 7315200 h 7315200"/>
              <a:gd name="connsiteX0" fmla="*/ 0 w 7924800"/>
              <a:gd name="connsiteY0" fmla="*/ 7315200 h 7315200"/>
              <a:gd name="connsiteX1" fmla="*/ 1981200 w 7924800"/>
              <a:gd name="connsiteY1" fmla="*/ 0 h 7315200"/>
              <a:gd name="connsiteX2" fmla="*/ 7924800 w 7924800"/>
              <a:gd name="connsiteY2" fmla="*/ 0 h 7315200"/>
              <a:gd name="connsiteX3" fmla="*/ 7924800 w 7924800"/>
              <a:gd name="connsiteY3" fmla="*/ 7315200 h 7315200"/>
              <a:gd name="connsiteX4" fmla="*/ 0 w 7924800"/>
              <a:gd name="connsiteY4" fmla="*/ 7315200 h 7315200"/>
              <a:gd name="connsiteX0" fmla="*/ 0 w 7848600"/>
              <a:gd name="connsiteY0" fmla="*/ 7315200 h 7315200"/>
              <a:gd name="connsiteX1" fmla="*/ 1905000 w 7848600"/>
              <a:gd name="connsiteY1" fmla="*/ 0 h 7315200"/>
              <a:gd name="connsiteX2" fmla="*/ 7848600 w 7848600"/>
              <a:gd name="connsiteY2" fmla="*/ 0 h 7315200"/>
              <a:gd name="connsiteX3" fmla="*/ 7848600 w 7848600"/>
              <a:gd name="connsiteY3" fmla="*/ 7315200 h 7315200"/>
              <a:gd name="connsiteX4" fmla="*/ 0 w 7848600"/>
              <a:gd name="connsiteY4" fmla="*/ 7315200 h 7315200"/>
              <a:gd name="connsiteX0" fmla="*/ 0 w 8153400"/>
              <a:gd name="connsiteY0" fmla="*/ 7315200 h 7315200"/>
              <a:gd name="connsiteX1" fmla="*/ 2209800 w 8153400"/>
              <a:gd name="connsiteY1" fmla="*/ 0 h 7315200"/>
              <a:gd name="connsiteX2" fmla="*/ 8153400 w 8153400"/>
              <a:gd name="connsiteY2" fmla="*/ 0 h 7315200"/>
              <a:gd name="connsiteX3" fmla="*/ 8153400 w 8153400"/>
              <a:gd name="connsiteY3" fmla="*/ 7315200 h 7315200"/>
              <a:gd name="connsiteX4" fmla="*/ 0 w 8153400"/>
              <a:gd name="connsiteY4" fmla="*/ 7315200 h 7315200"/>
              <a:gd name="connsiteX0" fmla="*/ 0 w 8153400"/>
              <a:gd name="connsiteY0" fmla="*/ 7315200 h 7315200"/>
              <a:gd name="connsiteX1" fmla="*/ 1850417 w 8153400"/>
              <a:gd name="connsiteY1" fmla="*/ 0 h 7315200"/>
              <a:gd name="connsiteX2" fmla="*/ 8153400 w 8153400"/>
              <a:gd name="connsiteY2" fmla="*/ 0 h 7315200"/>
              <a:gd name="connsiteX3" fmla="*/ 8153400 w 8153400"/>
              <a:gd name="connsiteY3" fmla="*/ 7315200 h 7315200"/>
              <a:gd name="connsiteX4" fmla="*/ 0 w 8153400"/>
              <a:gd name="connsiteY4" fmla="*/ 7315200 h 7315200"/>
              <a:gd name="connsiteX0" fmla="*/ 0 w 8153400"/>
              <a:gd name="connsiteY0" fmla="*/ 7315200 h 7315200"/>
              <a:gd name="connsiteX1" fmla="*/ 727886 w 8153400"/>
              <a:gd name="connsiteY1" fmla="*/ 4440025 h 7315200"/>
              <a:gd name="connsiteX2" fmla="*/ 1850417 w 8153400"/>
              <a:gd name="connsiteY2" fmla="*/ 0 h 7315200"/>
              <a:gd name="connsiteX3" fmla="*/ 8153400 w 8153400"/>
              <a:gd name="connsiteY3" fmla="*/ 0 h 7315200"/>
              <a:gd name="connsiteX4" fmla="*/ 8153400 w 8153400"/>
              <a:gd name="connsiteY4" fmla="*/ 7315200 h 7315200"/>
              <a:gd name="connsiteX5" fmla="*/ 0 w 8153400"/>
              <a:gd name="connsiteY5" fmla="*/ 7315200 h 7315200"/>
              <a:gd name="connsiteX0" fmla="*/ 0 w 8153400"/>
              <a:gd name="connsiteY0" fmla="*/ 7315200 h 7315200"/>
              <a:gd name="connsiteX1" fmla="*/ 867383 w 8153400"/>
              <a:gd name="connsiteY1" fmla="*/ 4114800 h 7315200"/>
              <a:gd name="connsiteX2" fmla="*/ 1850417 w 8153400"/>
              <a:gd name="connsiteY2" fmla="*/ 0 h 7315200"/>
              <a:gd name="connsiteX3" fmla="*/ 8153400 w 8153400"/>
              <a:gd name="connsiteY3" fmla="*/ 0 h 7315200"/>
              <a:gd name="connsiteX4" fmla="*/ 8153400 w 8153400"/>
              <a:gd name="connsiteY4" fmla="*/ 7315200 h 7315200"/>
              <a:gd name="connsiteX5" fmla="*/ 0 w 8153400"/>
              <a:gd name="connsiteY5" fmla="*/ 7315200 h 7315200"/>
              <a:gd name="connsiteX0" fmla="*/ 0 w 7286017"/>
              <a:gd name="connsiteY0" fmla="*/ 7315200 h 7315200"/>
              <a:gd name="connsiteX1" fmla="*/ 0 w 7286017"/>
              <a:gd name="connsiteY1" fmla="*/ 4114800 h 7315200"/>
              <a:gd name="connsiteX2" fmla="*/ 983034 w 7286017"/>
              <a:gd name="connsiteY2" fmla="*/ 0 h 7315200"/>
              <a:gd name="connsiteX3" fmla="*/ 7286017 w 7286017"/>
              <a:gd name="connsiteY3" fmla="*/ 0 h 7315200"/>
              <a:gd name="connsiteX4" fmla="*/ 7286017 w 7286017"/>
              <a:gd name="connsiteY4" fmla="*/ 7315200 h 7315200"/>
              <a:gd name="connsiteX5" fmla="*/ 0 w 7286017"/>
              <a:gd name="connsiteY5" fmla="*/ 7315200 h 73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6017" h="7315200">
                <a:moveTo>
                  <a:pt x="0" y="7315200"/>
                </a:moveTo>
                <a:lnTo>
                  <a:pt x="0" y="4114800"/>
                </a:lnTo>
                <a:lnTo>
                  <a:pt x="983034" y="0"/>
                </a:lnTo>
                <a:lnTo>
                  <a:pt x="7286017" y="0"/>
                </a:lnTo>
                <a:lnTo>
                  <a:pt x="7286017" y="7315200"/>
                </a:lnTo>
                <a:lnTo>
                  <a:pt x="0" y="7315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7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725714" y="274321"/>
            <a:ext cx="6342743" cy="544115"/>
          </a:xfrm>
          <a:prstGeom prst="rect">
            <a:avLst/>
          </a:prstGeom>
        </p:spPr>
        <p:txBody>
          <a:bodyPr lIns="0">
            <a:noAutofit/>
          </a:bodyPr>
          <a:lstStyle>
            <a:lvl1pPr algn="l">
              <a:defRPr sz="2250" b="1" cap="all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8"/>
          <p:cNvSpPr>
            <a:spLocks noGrp="1"/>
          </p:cNvSpPr>
          <p:nvPr userDrawn="1">
            <p:ph type="body" sz="quarter" idx="15"/>
          </p:nvPr>
        </p:nvSpPr>
        <p:spPr>
          <a:xfrm>
            <a:off x="362857" y="1607344"/>
            <a:ext cx="5297714" cy="298729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905"/>
              </a:spcBef>
              <a:buFont typeface="Arial" pitchFamily="34" charset="0"/>
              <a:buChar char="​"/>
              <a:defRPr sz="1687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1125" b="0" i="1">
                <a:solidFill>
                  <a:schemeClr val="tx1"/>
                </a:solidFill>
              </a:defRPr>
            </a:lvl2pPr>
            <a:lvl3pPr marL="270622" indent="-164793">
              <a:lnSpc>
                <a:spcPct val="100000"/>
              </a:lnSpc>
              <a:buFont typeface="Arial" pitchFamily="34" charset="0"/>
              <a:buChar char="•"/>
              <a:defRPr sz="1333" b="1">
                <a:solidFill>
                  <a:schemeClr val="accent5"/>
                </a:solidFill>
              </a:defRPr>
            </a:lvl3pPr>
            <a:lvl4pPr marL="595671" indent="-229802">
              <a:spcBef>
                <a:spcPts val="0"/>
              </a:spcBef>
              <a:spcAft>
                <a:spcPts val="191"/>
              </a:spcAft>
              <a:defRPr sz="1048" i="1"/>
            </a:lvl4pPr>
            <a:lvl5pPr marL="873851" indent="-229802">
              <a:spcBef>
                <a:spcPts val="0"/>
              </a:spcBef>
              <a:defRPr sz="1048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ext Placeholder 8"/>
          <p:cNvSpPr>
            <a:spLocks noGrp="1"/>
          </p:cNvSpPr>
          <p:nvPr userDrawn="1">
            <p:ph type="body" sz="quarter" idx="16"/>
          </p:nvPr>
        </p:nvSpPr>
        <p:spPr>
          <a:xfrm>
            <a:off x="6342743" y="1607344"/>
            <a:ext cx="725714" cy="298729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1905"/>
              </a:spcBef>
              <a:spcAft>
                <a:spcPts val="0"/>
              </a:spcAft>
              <a:buFontTx/>
              <a:buNone/>
              <a:defRPr sz="1687" b="1">
                <a:solidFill>
                  <a:schemeClr val="accent4"/>
                </a:solidFill>
                <a:latin typeface="+mj-lt"/>
              </a:defRPr>
            </a:lvl1pPr>
            <a:lvl2pPr marL="0" indent="0">
              <a:lnSpc>
                <a:spcPct val="110000"/>
              </a:lnSpc>
              <a:spcBef>
                <a:spcPts val="572"/>
              </a:spcBef>
              <a:buFontTx/>
              <a:buNone/>
              <a:defRPr sz="1524" b="0">
                <a:solidFill>
                  <a:schemeClr val="tx1"/>
                </a:solidFill>
              </a:defRPr>
            </a:lvl2pPr>
            <a:lvl3pPr marL="270622" indent="-164793">
              <a:lnSpc>
                <a:spcPct val="100000"/>
              </a:lnSpc>
              <a:buFont typeface="Arial" pitchFamily="34" charset="0"/>
              <a:buChar char="•"/>
              <a:defRPr sz="1333" b="1">
                <a:solidFill>
                  <a:schemeClr val="accent5"/>
                </a:solidFill>
              </a:defRPr>
            </a:lvl3pPr>
            <a:lvl4pPr marL="595671" indent="-229802">
              <a:spcBef>
                <a:spcPts val="0"/>
              </a:spcBef>
              <a:spcAft>
                <a:spcPts val="191"/>
              </a:spcAft>
              <a:defRPr sz="1048" i="1"/>
            </a:lvl4pPr>
            <a:lvl5pPr marL="873851" indent="-229802">
              <a:spcBef>
                <a:spcPts val="0"/>
              </a:spcBef>
              <a:defRPr sz="1048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62858" y="1446609"/>
            <a:ext cx="6705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 userDrawn="1"/>
        </p:nvSpPr>
        <p:spPr>
          <a:xfrm>
            <a:off x="0" y="375047"/>
            <a:ext cx="653143" cy="34267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55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10" dirty="0">
              <a:solidFill>
                <a:srgbClr val="FFFFFF"/>
              </a:solidFill>
            </a:endParaRPr>
          </a:p>
        </p:txBody>
      </p:sp>
      <p:grpSp>
        <p:nvGrpSpPr>
          <p:cNvPr id="3" name="Group 23"/>
          <p:cNvGrpSpPr/>
          <p:nvPr userDrawn="1"/>
        </p:nvGrpSpPr>
        <p:grpSpPr>
          <a:xfrm>
            <a:off x="7474857" y="0"/>
            <a:ext cx="1669143" cy="4232672"/>
            <a:chOff x="8229600" y="0"/>
            <a:chExt cx="1371600" cy="5105400"/>
          </a:xfrm>
        </p:grpSpPr>
        <p:sp>
          <p:nvSpPr>
            <p:cNvPr id="25" name="Freeform 24"/>
            <p:cNvSpPr>
              <a:spLocks noChangeAspect="1"/>
            </p:cNvSpPr>
            <p:nvPr userDrawn="1"/>
          </p:nvSpPr>
          <p:spPr>
            <a:xfrm flipH="1">
              <a:off x="8417792" y="0"/>
              <a:ext cx="1183408" cy="4419600"/>
            </a:xfrm>
            <a:custGeom>
              <a:avLst/>
              <a:gdLst>
                <a:gd name="connsiteX0" fmla="*/ 0 w 2141237"/>
                <a:gd name="connsiteY0" fmla="*/ 7315200 h 7315200"/>
                <a:gd name="connsiteX1" fmla="*/ 1946534 w 2141237"/>
                <a:gd name="connsiteY1" fmla="*/ 0 h 7315200"/>
                <a:gd name="connsiteX2" fmla="*/ 2141237 w 2141237"/>
                <a:gd name="connsiteY2" fmla="*/ 0 h 7315200"/>
                <a:gd name="connsiteX3" fmla="*/ 194703 w 2141237"/>
                <a:gd name="connsiteY3" fmla="*/ 7315200 h 7315200"/>
                <a:gd name="connsiteX4" fmla="*/ 0 w 2141237"/>
                <a:gd name="connsiteY4" fmla="*/ 7315200 h 7315200"/>
                <a:gd name="connsiteX0" fmla="*/ 763126 w 1946534"/>
                <a:gd name="connsiteY0" fmla="*/ 3657600 h 7315200"/>
                <a:gd name="connsiteX1" fmla="*/ 1751831 w 1946534"/>
                <a:gd name="connsiteY1" fmla="*/ 0 h 7315200"/>
                <a:gd name="connsiteX2" fmla="*/ 1946534 w 1946534"/>
                <a:gd name="connsiteY2" fmla="*/ 0 h 7315200"/>
                <a:gd name="connsiteX3" fmla="*/ 0 w 1946534"/>
                <a:gd name="connsiteY3" fmla="*/ 7315200 h 7315200"/>
                <a:gd name="connsiteX4" fmla="*/ 763126 w 1946534"/>
                <a:gd name="connsiteY4" fmla="*/ 3657600 h 7315200"/>
                <a:gd name="connsiteX0" fmla="*/ 0 w 1183408"/>
                <a:gd name="connsiteY0" fmla="*/ 3657600 h 4419600"/>
                <a:gd name="connsiteX1" fmla="*/ 988705 w 1183408"/>
                <a:gd name="connsiteY1" fmla="*/ 0 h 4419600"/>
                <a:gd name="connsiteX2" fmla="*/ 1183408 w 1183408"/>
                <a:gd name="connsiteY2" fmla="*/ 0 h 4419600"/>
                <a:gd name="connsiteX3" fmla="*/ 0 w 1183408"/>
                <a:gd name="connsiteY3" fmla="*/ 4419600 h 4419600"/>
                <a:gd name="connsiteX4" fmla="*/ 0 w 1183408"/>
                <a:gd name="connsiteY4" fmla="*/ 3657600 h 441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3408" h="4419600">
                  <a:moveTo>
                    <a:pt x="0" y="3657600"/>
                  </a:moveTo>
                  <a:lnTo>
                    <a:pt x="988705" y="0"/>
                  </a:lnTo>
                  <a:lnTo>
                    <a:pt x="1183408" y="0"/>
                  </a:lnTo>
                  <a:lnTo>
                    <a:pt x="0" y="4419600"/>
                  </a:lnTo>
                  <a:lnTo>
                    <a:pt x="0" y="3657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10" dirty="0">
                <a:solidFill>
                  <a:prstClr val="white"/>
                </a:solidFill>
              </a:endParaRPr>
            </a:p>
          </p:txBody>
        </p:sp>
        <p:sp>
          <p:nvSpPr>
            <p:cNvPr id="26" name="Freeform 25"/>
            <p:cNvSpPr/>
            <p:nvPr userDrawn="1"/>
          </p:nvSpPr>
          <p:spPr>
            <a:xfrm flipH="1">
              <a:off x="8229600" y="0"/>
              <a:ext cx="1371600" cy="5105400"/>
            </a:xfrm>
            <a:custGeom>
              <a:avLst/>
              <a:gdLst>
                <a:gd name="connsiteX0" fmla="*/ 0 w 2141237"/>
                <a:gd name="connsiteY0" fmla="*/ 7315200 h 7315200"/>
                <a:gd name="connsiteX1" fmla="*/ 1946534 w 2141237"/>
                <a:gd name="connsiteY1" fmla="*/ 0 h 7315200"/>
                <a:gd name="connsiteX2" fmla="*/ 2141237 w 2141237"/>
                <a:gd name="connsiteY2" fmla="*/ 0 h 7315200"/>
                <a:gd name="connsiteX3" fmla="*/ 194703 w 2141237"/>
                <a:gd name="connsiteY3" fmla="*/ 7315200 h 7315200"/>
                <a:gd name="connsiteX4" fmla="*/ 0 w 2141237"/>
                <a:gd name="connsiteY4" fmla="*/ 7315200 h 7315200"/>
                <a:gd name="connsiteX0" fmla="*/ 574934 w 1946534"/>
                <a:gd name="connsiteY0" fmla="*/ 4419600 h 7315200"/>
                <a:gd name="connsiteX1" fmla="*/ 1751831 w 1946534"/>
                <a:gd name="connsiteY1" fmla="*/ 0 h 7315200"/>
                <a:gd name="connsiteX2" fmla="*/ 1946534 w 1946534"/>
                <a:gd name="connsiteY2" fmla="*/ 0 h 7315200"/>
                <a:gd name="connsiteX3" fmla="*/ 0 w 1946534"/>
                <a:gd name="connsiteY3" fmla="*/ 7315200 h 7315200"/>
                <a:gd name="connsiteX4" fmla="*/ 574934 w 1946534"/>
                <a:gd name="connsiteY4" fmla="*/ 4419600 h 7315200"/>
                <a:gd name="connsiteX0" fmla="*/ 0 w 1371600"/>
                <a:gd name="connsiteY0" fmla="*/ 4419600 h 5105400"/>
                <a:gd name="connsiteX1" fmla="*/ 1176897 w 1371600"/>
                <a:gd name="connsiteY1" fmla="*/ 0 h 5105400"/>
                <a:gd name="connsiteX2" fmla="*/ 1371600 w 1371600"/>
                <a:gd name="connsiteY2" fmla="*/ 0 h 5105400"/>
                <a:gd name="connsiteX3" fmla="*/ 0 w 1371600"/>
                <a:gd name="connsiteY3" fmla="*/ 5105400 h 5105400"/>
                <a:gd name="connsiteX4" fmla="*/ 0 w 1371600"/>
                <a:gd name="connsiteY4" fmla="*/ 4419600 h 510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1600" h="5105400">
                  <a:moveTo>
                    <a:pt x="0" y="4419600"/>
                  </a:moveTo>
                  <a:lnTo>
                    <a:pt x="1176897" y="0"/>
                  </a:lnTo>
                  <a:lnTo>
                    <a:pt x="1371600" y="0"/>
                  </a:lnTo>
                  <a:lnTo>
                    <a:pt x="0" y="5105400"/>
                  </a:lnTo>
                  <a:lnTo>
                    <a:pt x="0" y="4419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10" dirty="0">
                <a:solidFill>
                  <a:prstClr val="white"/>
                </a:solidFill>
              </a:endParaRPr>
            </a:p>
          </p:txBody>
        </p:sp>
        <p:sp>
          <p:nvSpPr>
            <p:cNvPr id="27" name="Freeform 26"/>
            <p:cNvSpPr>
              <a:spLocks noChangeAspect="1"/>
            </p:cNvSpPr>
            <p:nvPr userDrawn="1"/>
          </p:nvSpPr>
          <p:spPr>
            <a:xfrm flipH="1">
              <a:off x="8602962" y="0"/>
              <a:ext cx="998237" cy="3733800"/>
            </a:xfrm>
            <a:custGeom>
              <a:avLst/>
              <a:gdLst>
                <a:gd name="connsiteX0" fmla="*/ 0 w 2141237"/>
                <a:gd name="connsiteY0" fmla="*/ 7315200 h 7315200"/>
                <a:gd name="connsiteX1" fmla="*/ 1946534 w 2141237"/>
                <a:gd name="connsiteY1" fmla="*/ 0 h 7315200"/>
                <a:gd name="connsiteX2" fmla="*/ 2141237 w 2141237"/>
                <a:gd name="connsiteY2" fmla="*/ 0 h 7315200"/>
                <a:gd name="connsiteX3" fmla="*/ 194703 w 2141237"/>
                <a:gd name="connsiteY3" fmla="*/ 7315200 h 7315200"/>
                <a:gd name="connsiteX4" fmla="*/ 0 w 2141237"/>
                <a:gd name="connsiteY4" fmla="*/ 7315200 h 7315200"/>
                <a:gd name="connsiteX0" fmla="*/ 948297 w 1946534"/>
                <a:gd name="connsiteY0" fmla="*/ 2971800 h 7315200"/>
                <a:gd name="connsiteX1" fmla="*/ 1751831 w 1946534"/>
                <a:gd name="connsiteY1" fmla="*/ 0 h 7315200"/>
                <a:gd name="connsiteX2" fmla="*/ 1946534 w 1946534"/>
                <a:gd name="connsiteY2" fmla="*/ 0 h 7315200"/>
                <a:gd name="connsiteX3" fmla="*/ 0 w 1946534"/>
                <a:gd name="connsiteY3" fmla="*/ 7315200 h 7315200"/>
                <a:gd name="connsiteX4" fmla="*/ 948297 w 1946534"/>
                <a:gd name="connsiteY4" fmla="*/ 2971800 h 7315200"/>
                <a:gd name="connsiteX0" fmla="*/ 0 w 998237"/>
                <a:gd name="connsiteY0" fmla="*/ 2971800 h 3733800"/>
                <a:gd name="connsiteX1" fmla="*/ 803534 w 998237"/>
                <a:gd name="connsiteY1" fmla="*/ 0 h 3733800"/>
                <a:gd name="connsiteX2" fmla="*/ 998237 w 998237"/>
                <a:gd name="connsiteY2" fmla="*/ 0 h 3733800"/>
                <a:gd name="connsiteX3" fmla="*/ 0 w 998237"/>
                <a:gd name="connsiteY3" fmla="*/ 3733800 h 3733800"/>
                <a:gd name="connsiteX4" fmla="*/ 0 w 998237"/>
                <a:gd name="connsiteY4" fmla="*/ 2971800 h 373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8237" h="3733800">
                  <a:moveTo>
                    <a:pt x="0" y="2971800"/>
                  </a:moveTo>
                  <a:lnTo>
                    <a:pt x="803534" y="0"/>
                  </a:lnTo>
                  <a:lnTo>
                    <a:pt x="998237" y="0"/>
                  </a:lnTo>
                  <a:lnTo>
                    <a:pt x="0" y="3733800"/>
                  </a:lnTo>
                  <a:lnTo>
                    <a:pt x="0" y="297180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algn="l" rotWithShape="0">
                <a:schemeClr val="accent5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10" dirty="0">
                <a:solidFill>
                  <a:prstClr val="white"/>
                </a:solidFill>
              </a:endParaRPr>
            </a:p>
          </p:txBody>
        </p:sp>
      </p:grp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C960605D-6CF4-4ADE-A51A-43BD786054BC}"/>
              </a:ext>
            </a:extLst>
          </p:cNvPr>
          <p:cNvSpPr txBox="1">
            <a:spLocks/>
          </p:cNvSpPr>
          <p:nvPr userDrawn="1"/>
        </p:nvSpPr>
        <p:spPr>
          <a:xfrm>
            <a:off x="160734" y="4951637"/>
            <a:ext cx="2946797" cy="155128"/>
          </a:xfrm>
          <a:prstGeom prst="rect">
            <a:avLst/>
          </a:prstGeom>
        </p:spPr>
        <p:txBody>
          <a:bodyPr lIns="128588" tIns="33983" rIns="0" bIns="33983" anchor="ctr">
            <a:spAutoFit/>
          </a:bodyPr>
          <a:lstStyle>
            <a:lvl1pPr marL="0" marR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i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z="562" dirty="0">
                <a:solidFill>
                  <a:prstClr val="black">
                    <a:lumMod val="50000"/>
                    <a:lumOff val="50000"/>
                  </a:prstClr>
                </a:solidFill>
                <a:latin typeface="+mn-lt"/>
              </a:rPr>
              <a:t>Copyright ©2017 TransCelerate BioPharma Inc., All rights reserved. </a:t>
            </a:r>
          </a:p>
        </p:txBody>
      </p:sp>
      <p:pic>
        <p:nvPicPr>
          <p:cNvPr id="30" name="Picture 14" descr="C:\Users\s.a.hendrickson\Desktop\TransCelerateLogoColorRGB.png">
            <a:extLst>
              <a:ext uri="{FF2B5EF4-FFF2-40B4-BE49-F238E27FC236}">
                <a16:creationId xmlns:a16="http://schemas.microsoft.com/office/drawing/2014/main" id="{295D00B6-8846-4EC0-B9D5-C3671206A3F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l="39027" r="41742" b="62263"/>
          <a:stretch>
            <a:fillRect/>
          </a:stretch>
        </p:blipFill>
        <p:spPr bwMode="auto">
          <a:xfrm>
            <a:off x="60722" y="4945477"/>
            <a:ext cx="136682" cy="16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9A3D587B-A74D-4170-86D7-DFC36AFDB578}"/>
              </a:ext>
            </a:extLst>
          </p:cNvPr>
          <p:cNvSpPr txBox="1">
            <a:spLocks/>
          </p:cNvSpPr>
          <p:nvPr userDrawn="1"/>
        </p:nvSpPr>
        <p:spPr>
          <a:xfrm>
            <a:off x="5036344" y="4951637"/>
            <a:ext cx="3536156" cy="155128"/>
          </a:xfrm>
          <a:prstGeom prst="rect">
            <a:avLst/>
          </a:prstGeom>
        </p:spPr>
        <p:txBody>
          <a:bodyPr lIns="0" tIns="33983" rIns="0" bIns="33983" anchor="ctr">
            <a:spAutoFit/>
          </a:bodyPr>
          <a:lstStyle>
            <a:lvl1pPr marL="0" marR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i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sz="562" dirty="0">
                <a:solidFill>
                  <a:prstClr val="black">
                    <a:lumMod val="50000"/>
                    <a:lumOff val="50000"/>
                  </a:prstClr>
                </a:solidFill>
                <a:latin typeface="+mn-lt"/>
              </a:rPr>
              <a:t>* Confidential - NOT FOR DISTRIBUTION *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D2683F2-F60E-4689-AF76-D22C2D0B4BB9}"/>
              </a:ext>
            </a:extLst>
          </p:cNvPr>
          <p:cNvCxnSpPr/>
          <p:nvPr userDrawn="1"/>
        </p:nvCxnSpPr>
        <p:spPr>
          <a:xfrm>
            <a:off x="8679656" y="4930081"/>
            <a:ext cx="0" cy="19288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1">
            <a:extLst>
              <a:ext uri="{FF2B5EF4-FFF2-40B4-BE49-F238E27FC236}">
                <a16:creationId xmlns:a16="http://schemas.microsoft.com/office/drawing/2014/main" id="{E6A3FBA8-C072-47E7-B4C9-BC12E5759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79656" y="4892353"/>
            <a:ext cx="437555" cy="228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84" i="1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E02F43CF-EEA0-4B76-BA07-A61434EAC2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780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http://www.transceleratebiopharmainc.com/wp-content/uploads/2015/04/TC-Main-Orange1.jpg">
            <a:extLst>
              <a:ext uri="{FF2B5EF4-FFF2-40B4-BE49-F238E27FC236}">
                <a16:creationId xmlns:a16="http://schemas.microsoft.com/office/drawing/2014/main" id="{EC74BA73-8E35-4815-A1BA-358FA3EEA00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r="22026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62857" y="2893220"/>
            <a:ext cx="5080000" cy="1102519"/>
          </a:xfrm>
          <a:prstGeom prst="rect">
            <a:avLst/>
          </a:prstGeom>
        </p:spPr>
        <p:txBody>
          <a:bodyPr/>
          <a:lstStyle>
            <a:lvl1pPr algn="l">
              <a:defRPr sz="5062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2222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http://www.transceleratebiopharmainc.com/wp-content/uploads/2015/04/TC-Main-Blue.jpg">
            <a:extLst>
              <a:ext uri="{FF2B5EF4-FFF2-40B4-BE49-F238E27FC236}">
                <a16:creationId xmlns:a16="http://schemas.microsoft.com/office/drawing/2014/main" id="{E98257D5-E61C-41AB-AECF-B96B0E8D98A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r="22029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62857" y="2893220"/>
            <a:ext cx="5080000" cy="1102519"/>
          </a:xfrm>
          <a:prstGeom prst="rect">
            <a:avLst/>
          </a:prstGeom>
        </p:spPr>
        <p:txBody>
          <a:bodyPr/>
          <a:lstStyle>
            <a:lvl1pPr algn="l">
              <a:defRPr sz="5062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7466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290286" y="3053954"/>
            <a:ext cx="6241143" cy="1102519"/>
          </a:xfrm>
          <a:prstGeom prst="rect">
            <a:avLst/>
          </a:prstGeom>
        </p:spPr>
        <p:txBody>
          <a:bodyPr anchor="b"/>
          <a:lstStyle>
            <a:lvl1pPr algn="l">
              <a:defRPr sz="464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90286" y="4162923"/>
            <a:ext cx="5567589" cy="779124"/>
          </a:xfrm>
        </p:spPr>
        <p:txBody>
          <a:bodyPr lIns="100584" tIns="0" rIns="91440" bIns="13716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6" b="0" i="1">
                <a:solidFill>
                  <a:schemeClr val="accent2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572"/>
              </a:spcBef>
              <a:buNone/>
              <a:defRPr sz="1333" b="0">
                <a:solidFill>
                  <a:schemeClr val="bg2"/>
                </a:solidFill>
              </a:defRPr>
            </a:lvl2pPr>
            <a:lvl3pPr marL="275157" indent="-175375">
              <a:lnSpc>
                <a:spcPct val="120000"/>
              </a:lnSpc>
              <a:spcBef>
                <a:spcPts val="0"/>
              </a:spcBef>
              <a:defRPr sz="1333" b="0">
                <a:solidFill>
                  <a:schemeClr val="bg2"/>
                </a:solidFill>
              </a:defRPr>
            </a:lvl3pPr>
            <a:lvl4pPr marL="539733" indent="-175375">
              <a:lnSpc>
                <a:spcPct val="100000"/>
              </a:lnSpc>
              <a:spcBef>
                <a:spcPts val="0"/>
              </a:spcBef>
              <a:defRPr sz="1048" b="0" i="1">
                <a:solidFill>
                  <a:schemeClr val="bg2"/>
                </a:solidFill>
              </a:defRPr>
            </a:lvl4pPr>
            <a:lvl5pPr marL="764998" indent="-164793">
              <a:lnSpc>
                <a:spcPct val="100000"/>
              </a:lnSpc>
              <a:spcBef>
                <a:spcPts val="0"/>
              </a:spcBef>
              <a:defRPr sz="1048" b="0" i="1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7518797" y="53579"/>
            <a:ext cx="1528441" cy="1272793"/>
          </a:xfrm>
        </p:spPr>
        <p:txBody>
          <a:bodyPr lIns="0" rIns="0" anchor="ctr"/>
          <a:lstStyle>
            <a:lvl1pPr marL="0" indent="0" algn="ctr">
              <a:lnSpc>
                <a:spcPct val="120000"/>
              </a:lnSpc>
              <a:spcBef>
                <a:spcPts val="1143"/>
              </a:spcBef>
              <a:spcAft>
                <a:spcPts val="0"/>
              </a:spcAft>
              <a:buFontTx/>
              <a:buNone/>
              <a:defRPr sz="8437" b="1">
                <a:solidFill>
                  <a:schemeClr val="accent5"/>
                </a:solidFill>
                <a:latin typeface="+mj-lt"/>
              </a:defRPr>
            </a:lvl1pPr>
            <a:lvl2pPr marL="0" indent="0">
              <a:lnSpc>
                <a:spcPct val="110000"/>
              </a:lnSpc>
              <a:spcBef>
                <a:spcPts val="572"/>
              </a:spcBef>
              <a:buFontTx/>
              <a:buNone/>
              <a:defRPr sz="1524" b="0">
                <a:solidFill>
                  <a:schemeClr val="tx1"/>
                </a:solidFill>
              </a:defRPr>
            </a:lvl2pPr>
            <a:lvl3pPr marL="270622" indent="-164793">
              <a:lnSpc>
                <a:spcPct val="100000"/>
              </a:lnSpc>
              <a:buFont typeface="Arial" pitchFamily="34" charset="0"/>
              <a:buChar char="•"/>
              <a:defRPr sz="1333" b="1">
                <a:solidFill>
                  <a:schemeClr val="accent5"/>
                </a:solidFill>
              </a:defRPr>
            </a:lvl3pPr>
            <a:lvl4pPr marL="595671" indent="-229802">
              <a:spcBef>
                <a:spcPts val="0"/>
              </a:spcBef>
              <a:spcAft>
                <a:spcPts val="191"/>
              </a:spcAft>
              <a:defRPr sz="1048" i="1"/>
            </a:lvl4pPr>
            <a:lvl5pPr marL="873851" indent="-229802">
              <a:spcBef>
                <a:spcPts val="0"/>
              </a:spcBef>
              <a:defRPr sz="1048" i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22" name="Group 16">
            <a:extLst>
              <a:ext uri="{FF2B5EF4-FFF2-40B4-BE49-F238E27FC236}">
                <a16:creationId xmlns:a16="http://schemas.microsoft.com/office/drawing/2014/main" id="{530EA6E6-D8AD-401F-A8C1-BB0ED42998D8}"/>
              </a:ext>
            </a:extLst>
          </p:cNvPr>
          <p:cNvGrpSpPr/>
          <p:nvPr userDrawn="1"/>
        </p:nvGrpSpPr>
        <p:grpSpPr>
          <a:xfrm>
            <a:off x="6570018" y="0"/>
            <a:ext cx="2196703" cy="5143500"/>
            <a:chOff x="5344195" y="0"/>
            <a:chExt cx="2809205" cy="7315200"/>
          </a:xfrm>
        </p:grpSpPr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B94B5B64-C646-4309-ABD2-9C1A0B533CE0}"/>
                </a:ext>
              </a:extLst>
            </p:cNvPr>
            <p:cNvSpPr>
              <a:spLocks noChangeAspect="1"/>
            </p:cNvSpPr>
            <p:nvPr userDrawn="1"/>
          </p:nvSpPr>
          <p:spPr>
            <a:xfrm flipH="1">
              <a:off x="5554435" y="0"/>
              <a:ext cx="2392100" cy="7315200"/>
            </a:xfrm>
            <a:prstGeom prst="parallelogram">
              <a:avLst>
                <a:gd name="adj" fmla="val 90907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prstClr val="white"/>
                </a:solidFill>
              </a:endParaRPr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D0201401-337B-48BE-9B2C-54B26AA4C94D}"/>
                </a:ext>
              </a:extLst>
            </p:cNvPr>
            <p:cNvSpPr/>
            <p:nvPr userDrawn="1"/>
          </p:nvSpPr>
          <p:spPr>
            <a:xfrm flipH="1">
              <a:off x="5344195" y="0"/>
              <a:ext cx="2392100" cy="7315200"/>
            </a:xfrm>
            <a:prstGeom prst="parallelogram">
              <a:avLst>
                <a:gd name="adj" fmla="val 90907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prstClr val="white"/>
                </a:solidFill>
              </a:endParaRPr>
            </a:p>
          </p:txBody>
        </p:sp>
        <p:sp>
          <p:nvSpPr>
            <p:cNvPr id="25" name="Parallelogram 24">
              <a:extLst>
                <a:ext uri="{FF2B5EF4-FFF2-40B4-BE49-F238E27FC236}">
                  <a16:creationId xmlns:a16="http://schemas.microsoft.com/office/drawing/2014/main" id="{98F8810B-103A-422E-9C32-92D0464D2272}"/>
                </a:ext>
              </a:extLst>
            </p:cNvPr>
            <p:cNvSpPr>
              <a:spLocks noChangeAspect="1"/>
            </p:cNvSpPr>
            <p:nvPr userDrawn="1"/>
          </p:nvSpPr>
          <p:spPr>
            <a:xfrm flipH="1">
              <a:off x="5761300" y="0"/>
              <a:ext cx="2392100" cy="7315200"/>
            </a:xfrm>
            <a:prstGeom prst="parallelogram">
              <a:avLst>
                <a:gd name="adj" fmla="val 90907"/>
              </a:avLst>
            </a:prstGeom>
            <a:solidFill>
              <a:schemeClr val="accent5"/>
            </a:solidFill>
            <a:ln>
              <a:noFill/>
            </a:ln>
            <a:effectLst>
              <a:outerShdw blurRad="50800" dist="38100" algn="l" rotWithShape="0">
                <a:schemeClr val="accent5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7053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/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3143" y="267892"/>
            <a:ext cx="8418286" cy="544115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25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EB9AA324-8039-48B6-9475-99A40733C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79656" y="4892353"/>
            <a:ext cx="437555" cy="228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84" i="1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E02F43CF-EEA0-4B76-BA07-A61434EAC2B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FF1052-CF7F-4EB4-90A1-CF6F07270893}"/>
              </a:ext>
            </a:extLst>
          </p:cNvPr>
          <p:cNvCxnSpPr>
            <a:cxnSpLocks/>
          </p:cNvCxnSpPr>
          <p:nvPr userDrawn="1"/>
        </p:nvCxnSpPr>
        <p:spPr>
          <a:xfrm>
            <a:off x="362858" y="964406"/>
            <a:ext cx="8298939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631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143" y="267892"/>
            <a:ext cx="7982857" cy="544115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25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362857" y="1245380"/>
            <a:ext cx="8273143" cy="3308762"/>
          </a:xfrm>
        </p:spPr>
        <p:txBody>
          <a:bodyPr tIns="0" bIns="0"/>
          <a:lstStyle>
            <a:lvl1pPr marL="0" indent="0">
              <a:lnSpc>
                <a:spcPct val="100000"/>
              </a:lnSpc>
              <a:spcBef>
                <a:spcPts val="572"/>
              </a:spcBef>
              <a:spcAft>
                <a:spcPts val="572"/>
              </a:spcAft>
              <a:buFont typeface="Arial" pitchFamily="34" charset="0"/>
              <a:buChar char="​"/>
              <a:defRPr sz="1406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1266" b="0">
                <a:solidFill>
                  <a:schemeClr val="tx1"/>
                </a:solidFill>
              </a:defRPr>
            </a:lvl2pPr>
            <a:lvl3pPr marL="270622" indent="-164793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•"/>
              <a:defRPr sz="1125" b="1">
                <a:solidFill>
                  <a:schemeClr val="accent5"/>
                </a:solidFill>
                <a:latin typeface="+mj-lt"/>
              </a:defRPr>
            </a:lvl3pPr>
            <a:lvl4pPr marL="595671" indent="-229802">
              <a:spcBef>
                <a:spcPts val="0"/>
              </a:spcBef>
              <a:spcAft>
                <a:spcPts val="572"/>
              </a:spcAft>
              <a:defRPr sz="984" b="0" i="1">
                <a:latin typeface="+mj-lt"/>
              </a:defRPr>
            </a:lvl4pPr>
            <a:lvl5pPr marL="873851" indent="-229802">
              <a:spcBef>
                <a:spcPts val="0"/>
              </a:spcBef>
              <a:spcAft>
                <a:spcPts val="285"/>
              </a:spcAft>
              <a:defRPr sz="984" b="0" i="1">
                <a:solidFill>
                  <a:schemeClr val="accent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>
            <a:cxnSpLocks/>
          </p:cNvCxnSpPr>
          <p:nvPr userDrawn="1"/>
        </p:nvCxnSpPr>
        <p:spPr>
          <a:xfrm>
            <a:off x="362858" y="964406"/>
            <a:ext cx="8298939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D213C68B-6EC7-4019-AA54-748E0B787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79656" y="4892353"/>
            <a:ext cx="437555" cy="228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84" i="1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E02F43CF-EEA0-4B76-BA07-A61434EAC2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693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62857" y="1245380"/>
            <a:ext cx="3918857" cy="3308762"/>
          </a:xfrm>
        </p:spPr>
        <p:txBody>
          <a:bodyPr tIns="0" bIns="0"/>
          <a:lstStyle>
            <a:lvl1pPr marL="0" indent="0">
              <a:lnSpc>
                <a:spcPct val="100000"/>
              </a:lnSpc>
              <a:spcBef>
                <a:spcPts val="572"/>
              </a:spcBef>
              <a:spcAft>
                <a:spcPts val="572"/>
              </a:spcAft>
              <a:buFont typeface="Arial" pitchFamily="34" charset="0"/>
              <a:buChar char="​"/>
              <a:defRPr sz="1406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1266" b="0">
                <a:solidFill>
                  <a:schemeClr val="tx1"/>
                </a:solidFill>
              </a:defRPr>
            </a:lvl2pPr>
            <a:lvl3pPr marL="270622" indent="-164793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•"/>
              <a:defRPr sz="1125" b="1">
                <a:solidFill>
                  <a:schemeClr val="accent5"/>
                </a:solidFill>
                <a:latin typeface="+mj-lt"/>
              </a:defRPr>
            </a:lvl3pPr>
            <a:lvl4pPr marL="595671" indent="-229802">
              <a:spcBef>
                <a:spcPts val="0"/>
              </a:spcBef>
              <a:spcAft>
                <a:spcPts val="572"/>
              </a:spcAft>
              <a:defRPr sz="984" b="0" i="1">
                <a:latin typeface="+mj-lt"/>
              </a:defRPr>
            </a:lvl4pPr>
            <a:lvl5pPr marL="873851" indent="-229802">
              <a:spcBef>
                <a:spcPts val="0"/>
              </a:spcBef>
              <a:spcAft>
                <a:spcPts val="285"/>
              </a:spcAft>
              <a:defRPr sz="984" b="0" i="1">
                <a:solidFill>
                  <a:schemeClr val="accent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4717143" y="1245380"/>
            <a:ext cx="3918857" cy="3308762"/>
          </a:xfrm>
        </p:spPr>
        <p:txBody>
          <a:bodyPr tIns="0" bIns="0"/>
          <a:lstStyle>
            <a:lvl1pPr marL="0" indent="0">
              <a:lnSpc>
                <a:spcPct val="100000"/>
              </a:lnSpc>
              <a:spcBef>
                <a:spcPts val="572"/>
              </a:spcBef>
              <a:spcAft>
                <a:spcPts val="572"/>
              </a:spcAft>
              <a:buFont typeface="Arial" pitchFamily="34" charset="0"/>
              <a:buChar char="​"/>
              <a:defRPr sz="1406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1266" b="0">
                <a:solidFill>
                  <a:schemeClr val="tx1"/>
                </a:solidFill>
              </a:defRPr>
            </a:lvl2pPr>
            <a:lvl3pPr marL="270622" indent="-164793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•"/>
              <a:defRPr sz="1125" b="1">
                <a:solidFill>
                  <a:schemeClr val="accent5"/>
                </a:solidFill>
                <a:latin typeface="+mj-lt"/>
              </a:defRPr>
            </a:lvl3pPr>
            <a:lvl4pPr marL="595671" indent="-229802">
              <a:spcBef>
                <a:spcPts val="0"/>
              </a:spcBef>
              <a:spcAft>
                <a:spcPts val="572"/>
              </a:spcAft>
              <a:defRPr sz="984" b="0" i="1">
                <a:latin typeface="+mj-lt"/>
              </a:defRPr>
            </a:lvl4pPr>
            <a:lvl5pPr marL="873851" indent="-229802">
              <a:spcBef>
                <a:spcPts val="0"/>
              </a:spcBef>
              <a:spcAft>
                <a:spcPts val="285"/>
              </a:spcAft>
              <a:defRPr sz="984" b="0" i="1">
                <a:solidFill>
                  <a:schemeClr val="accent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53143" y="267892"/>
            <a:ext cx="7982857" cy="544115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25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D3588CC1-6050-47AC-87CF-47D6A49223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79656" y="4892353"/>
            <a:ext cx="437555" cy="228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84" i="1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E02F43CF-EEA0-4B76-BA07-A61434EAC2B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099D8C7-E591-48BD-8302-F897E7CD259A}"/>
              </a:ext>
            </a:extLst>
          </p:cNvPr>
          <p:cNvCxnSpPr>
            <a:cxnSpLocks/>
          </p:cNvCxnSpPr>
          <p:nvPr userDrawn="1"/>
        </p:nvCxnSpPr>
        <p:spPr>
          <a:xfrm>
            <a:off x="362858" y="964406"/>
            <a:ext cx="8298939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2033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365760" y="1245380"/>
            <a:ext cx="2682240" cy="3308762"/>
          </a:xfrm>
        </p:spPr>
        <p:txBody>
          <a:bodyPr tIns="0" bIns="0"/>
          <a:lstStyle>
            <a:lvl1pPr marL="0" indent="0">
              <a:lnSpc>
                <a:spcPct val="100000"/>
              </a:lnSpc>
              <a:spcBef>
                <a:spcPts val="572"/>
              </a:spcBef>
              <a:spcAft>
                <a:spcPts val="572"/>
              </a:spcAft>
              <a:buFont typeface="Arial" pitchFamily="34" charset="0"/>
              <a:buChar char="​"/>
              <a:defRPr sz="1406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1266" b="0">
                <a:solidFill>
                  <a:schemeClr val="tx1"/>
                </a:solidFill>
              </a:defRPr>
            </a:lvl2pPr>
            <a:lvl3pPr marL="270622" indent="-164793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•"/>
              <a:defRPr sz="1125" b="1">
                <a:solidFill>
                  <a:schemeClr val="accent5"/>
                </a:solidFill>
                <a:latin typeface="+mj-lt"/>
              </a:defRPr>
            </a:lvl3pPr>
            <a:lvl4pPr marL="595671" indent="-229802">
              <a:spcBef>
                <a:spcPts val="0"/>
              </a:spcBef>
              <a:spcAft>
                <a:spcPts val="572"/>
              </a:spcAft>
              <a:defRPr sz="984" b="0" i="1">
                <a:latin typeface="+mj-lt"/>
              </a:defRPr>
            </a:lvl4pPr>
            <a:lvl5pPr marL="873851" indent="-229802">
              <a:spcBef>
                <a:spcPts val="0"/>
              </a:spcBef>
              <a:spcAft>
                <a:spcPts val="285"/>
              </a:spcAft>
              <a:defRPr sz="984" b="0" i="1">
                <a:solidFill>
                  <a:schemeClr val="accent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53143" y="267892"/>
            <a:ext cx="7982857" cy="544115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25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6DD1A4E4-F8E6-4D0F-9DF9-C4408596019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239589" y="1245380"/>
            <a:ext cx="2682240" cy="3308762"/>
          </a:xfrm>
        </p:spPr>
        <p:txBody>
          <a:bodyPr tIns="0" bIns="0"/>
          <a:lstStyle>
            <a:lvl1pPr marL="0" indent="0">
              <a:lnSpc>
                <a:spcPct val="100000"/>
              </a:lnSpc>
              <a:spcBef>
                <a:spcPts val="572"/>
              </a:spcBef>
              <a:spcAft>
                <a:spcPts val="572"/>
              </a:spcAft>
              <a:buFont typeface="Arial" pitchFamily="34" charset="0"/>
              <a:buChar char="​"/>
              <a:defRPr sz="1406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1266" b="0">
                <a:solidFill>
                  <a:schemeClr val="tx1"/>
                </a:solidFill>
              </a:defRPr>
            </a:lvl2pPr>
            <a:lvl3pPr marL="270622" indent="-164793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•"/>
              <a:defRPr sz="1125" b="1">
                <a:solidFill>
                  <a:schemeClr val="accent5"/>
                </a:solidFill>
                <a:latin typeface="+mj-lt"/>
              </a:defRPr>
            </a:lvl3pPr>
            <a:lvl4pPr marL="595671" indent="-229802">
              <a:spcBef>
                <a:spcPts val="0"/>
              </a:spcBef>
              <a:spcAft>
                <a:spcPts val="572"/>
              </a:spcAft>
              <a:defRPr sz="984" b="0" i="1">
                <a:latin typeface="+mj-lt"/>
              </a:defRPr>
            </a:lvl4pPr>
            <a:lvl5pPr marL="873851" indent="-229802">
              <a:spcBef>
                <a:spcPts val="0"/>
              </a:spcBef>
              <a:spcAft>
                <a:spcPts val="285"/>
              </a:spcAft>
              <a:defRPr sz="984" b="0" i="1">
                <a:solidFill>
                  <a:schemeClr val="accent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E3D63C54-600D-4B3F-A603-B983FC4FAE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113418" y="1245380"/>
            <a:ext cx="2682240" cy="3308762"/>
          </a:xfrm>
        </p:spPr>
        <p:txBody>
          <a:bodyPr tIns="0" bIns="0"/>
          <a:lstStyle>
            <a:lvl1pPr marL="0" indent="0">
              <a:lnSpc>
                <a:spcPct val="100000"/>
              </a:lnSpc>
              <a:spcBef>
                <a:spcPts val="572"/>
              </a:spcBef>
              <a:spcAft>
                <a:spcPts val="572"/>
              </a:spcAft>
              <a:buFont typeface="Arial" pitchFamily="34" charset="0"/>
              <a:buChar char="​"/>
              <a:defRPr sz="1406" b="1">
                <a:solidFill>
                  <a:schemeClr val="tx2"/>
                </a:solidFill>
                <a:latin typeface="+mj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1266" b="0">
                <a:solidFill>
                  <a:schemeClr val="tx1"/>
                </a:solidFill>
              </a:defRPr>
            </a:lvl2pPr>
            <a:lvl3pPr marL="270622" indent="-164793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•"/>
              <a:defRPr sz="1125" b="1">
                <a:solidFill>
                  <a:schemeClr val="accent5"/>
                </a:solidFill>
                <a:latin typeface="+mj-lt"/>
              </a:defRPr>
            </a:lvl3pPr>
            <a:lvl4pPr marL="595671" indent="-229802">
              <a:spcBef>
                <a:spcPts val="0"/>
              </a:spcBef>
              <a:spcAft>
                <a:spcPts val="572"/>
              </a:spcAft>
              <a:defRPr sz="984" b="0" i="1">
                <a:latin typeface="+mj-lt"/>
              </a:defRPr>
            </a:lvl4pPr>
            <a:lvl5pPr marL="873851" indent="-229802">
              <a:spcBef>
                <a:spcPts val="0"/>
              </a:spcBef>
              <a:spcAft>
                <a:spcPts val="285"/>
              </a:spcAft>
              <a:defRPr sz="984" b="0" i="1">
                <a:solidFill>
                  <a:schemeClr val="accent2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8AFF3541-7C3D-45C7-B371-898BD49487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79656" y="4892353"/>
            <a:ext cx="437555" cy="228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84" i="1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E02F43CF-EEA0-4B76-BA07-A61434EAC2B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CBF8F45-5CFC-4F31-AD47-41E7C8E05A77}"/>
              </a:ext>
            </a:extLst>
          </p:cNvPr>
          <p:cNvCxnSpPr>
            <a:cxnSpLocks/>
          </p:cNvCxnSpPr>
          <p:nvPr userDrawn="1"/>
        </p:nvCxnSpPr>
        <p:spPr>
          <a:xfrm>
            <a:off x="362858" y="964406"/>
            <a:ext cx="8298939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6958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/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6432980" y="1183184"/>
            <a:ext cx="2282976" cy="3330773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1000" sy="101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10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3430513" y="1183184"/>
            <a:ext cx="2282976" cy="3330773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1000" sy="101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10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444501" y="1183184"/>
            <a:ext cx="2282976" cy="3330773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1000" sy="101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10" dirty="0">
              <a:solidFill>
                <a:prstClr val="white"/>
              </a:solidFill>
            </a:endParaRPr>
          </a:p>
        </p:txBody>
      </p:sp>
      <p:pic>
        <p:nvPicPr>
          <p:cNvPr id="24" name="Picture 9" descr="http://www.transceleratebiopharmainc.com/wp-content/uploads/2015/04/TC-Main-Orange1.jpg"/>
          <p:cNvPicPr>
            <a:picLocks noChangeAspect="1" noChangeArrowheads="1"/>
          </p:cNvPicPr>
          <p:nvPr userDrawn="1"/>
        </p:nvPicPr>
        <p:blipFill>
          <a:blip r:embed="rId2" cstate="print"/>
          <a:srcRect r="43158" b="36111"/>
          <a:stretch>
            <a:fillRect/>
          </a:stretch>
        </p:blipFill>
        <p:spPr bwMode="auto">
          <a:xfrm>
            <a:off x="435430" y="1178719"/>
            <a:ext cx="2301119" cy="753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9" descr="http://www.transceleratebiopharmainc.com/wp-content/uploads/2015/04/TC-Main-Orange1.jpg"/>
          <p:cNvPicPr>
            <a:picLocks noChangeAspect="1" noChangeArrowheads="1"/>
          </p:cNvPicPr>
          <p:nvPr userDrawn="1"/>
        </p:nvPicPr>
        <p:blipFill>
          <a:blip r:embed="rId2" cstate="print"/>
          <a:srcRect r="43158" b="36111"/>
          <a:stretch>
            <a:fillRect/>
          </a:stretch>
        </p:blipFill>
        <p:spPr bwMode="auto">
          <a:xfrm>
            <a:off x="3421442" y="1178719"/>
            <a:ext cx="2301119" cy="753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9" descr="http://www.transceleratebiopharmainc.com/wp-content/uploads/2015/04/TC-Main-Orange1.jpg"/>
          <p:cNvPicPr>
            <a:picLocks noChangeAspect="1" noChangeArrowheads="1"/>
          </p:cNvPicPr>
          <p:nvPr userDrawn="1"/>
        </p:nvPicPr>
        <p:blipFill>
          <a:blip r:embed="rId2" cstate="print"/>
          <a:srcRect r="43158" b="36111"/>
          <a:stretch>
            <a:fillRect/>
          </a:stretch>
        </p:blipFill>
        <p:spPr bwMode="auto">
          <a:xfrm>
            <a:off x="6423909" y="1178719"/>
            <a:ext cx="2301119" cy="753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444675" y="1990196"/>
            <a:ext cx="2282625" cy="2497196"/>
          </a:xfrm>
        </p:spPr>
        <p:txBody>
          <a:bodyPr lIns="137160" tIns="0" rIns="137160" bIns="13716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1125" b="1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984" b="0">
                <a:solidFill>
                  <a:schemeClr val="tx1"/>
                </a:solidFill>
              </a:defRPr>
            </a:lvl2pPr>
            <a:lvl3pPr marL="275157" indent="-175375">
              <a:lnSpc>
                <a:spcPct val="120000"/>
              </a:lnSpc>
              <a:spcBef>
                <a:spcPts val="0"/>
              </a:spcBef>
              <a:spcAft>
                <a:spcPts val="285"/>
              </a:spcAft>
              <a:defRPr sz="844" b="1">
                <a:solidFill>
                  <a:schemeClr val="accent5"/>
                </a:solidFill>
                <a:latin typeface="+mj-lt"/>
              </a:defRPr>
            </a:lvl3pPr>
            <a:lvl4pPr marL="539733" indent="-175375">
              <a:lnSpc>
                <a:spcPct val="100000"/>
              </a:lnSpc>
              <a:spcBef>
                <a:spcPts val="0"/>
              </a:spcBef>
              <a:spcAft>
                <a:spcPts val="285"/>
              </a:spcAft>
              <a:defRPr sz="773" b="0" i="1">
                <a:solidFill>
                  <a:schemeClr val="tx1"/>
                </a:solidFill>
                <a:latin typeface="+mn-lt"/>
              </a:defRPr>
            </a:lvl4pPr>
            <a:lvl5pPr marL="764998" indent="-164793">
              <a:lnSpc>
                <a:spcPct val="100000"/>
              </a:lnSpc>
              <a:spcBef>
                <a:spcPts val="0"/>
              </a:spcBef>
              <a:spcAft>
                <a:spcPts val="285"/>
              </a:spcAft>
              <a:defRPr sz="773" b="1" i="1">
                <a:solidFill>
                  <a:schemeClr val="accent4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508081" y="1220721"/>
            <a:ext cx="2155814" cy="674554"/>
          </a:xfrm>
        </p:spPr>
        <p:txBody>
          <a:bodyPr anchor="ctr" anchorCtr="1">
            <a:noAutofit/>
          </a:bodyPr>
          <a:lstStyle>
            <a:lvl1pPr marL="0" indent="0" algn="ctr">
              <a:buNone/>
              <a:defRPr lang="en-US" sz="1687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1905">
                <a:solidFill>
                  <a:schemeClr val="bg1"/>
                </a:solidFill>
              </a:defRPr>
            </a:lvl2pPr>
            <a:lvl3pPr>
              <a:defRPr sz="1714">
                <a:solidFill>
                  <a:schemeClr val="bg1"/>
                </a:solidFill>
              </a:defRPr>
            </a:lvl3pPr>
            <a:lvl4pPr>
              <a:defRPr sz="1524">
                <a:solidFill>
                  <a:schemeClr val="bg1"/>
                </a:solidFill>
              </a:defRPr>
            </a:lvl4pPr>
            <a:lvl5pPr>
              <a:defRPr sz="152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3494093" y="1220721"/>
            <a:ext cx="2155814" cy="674554"/>
          </a:xfrm>
        </p:spPr>
        <p:txBody>
          <a:bodyPr anchor="ctr" anchorCtr="1">
            <a:noAutofit/>
          </a:bodyPr>
          <a:lstStyle>
            <a:lvl1pPr marL="0" indent="0" algn="ctr">
              <a:buNone/>
              <a:defRPr lang="en-US" sz="1687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1905">
                <a:solidFill>
                  <a:schemeClr val="bg1"/>
                </a:solidFill>
              </a:defRPr>
            </a:lvl2pPr>
            <a:lvl3pPr>
              <a:defRPr sz="1714">
                <a:solidFill>
                  <a:schemeClr val="bg1"/>
                </a:solidFill>
              </a:defRPr>
            </a:lvl3pPr>
            <a:lvl4pPr>
              <a:defRPr sz="1524">
                <a:solidFill>
                  <a:schemeClr val="bg1"/>
                </a:solidFill>
              </a:defRPr>
            </a:lvl4pPr>
            <a:lvl5pPr>
              <a:defRPr sz="152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496560" y="1220721"/>
            <a:ext cx="2155814" cy="674554"/>
          </a:xfrm>
        </p:spPr>
        <p:txBody>
          <a:bodyPr anchor="ctr" anchorCtr="1">
            <a:noAutofit/>
          </a:bodyPr>
          <a:lstStyle>
            <a:lvl1pPr marL="0" indent="0" algn="ctr">
              <a:buNone/>
              <a:defRPr lang="en-US" sz="1687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1905">
                <a:solidFill>
                  <a:schemeClr val="bg1"/>
                </a:solidFill>
              </a:defRPr>
            </a:lvl2pPr>
            <a:lvl3pPr>
              <a:defRPr sz="1714">
                <a:solidFill>
                  <a:schemeClr val="bg1"/>
                </a:solidFill>
              </a:defRPr>
            </a:lvl3pPr>
            <a:lvl4pPr>
              <a:defRPr sz="1524">
                <a:solidFill>
                  <a:schemeClr val="bg1"/>
                </a:solidFill>
              </a:defRPr>
            </a:lvl4pPr>
            <a:lvl5pPr>
              <a:defRPr sz="1524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653143" y="267892"/>
            <a:ext cx="7982857" cy="544115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25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DB7420F-0DE4-48AF-B75B-B20819EB1E4A}"/>
              </a:ext>
            </a:extLst>
          </p:cNvPr>
          <p:cNvSpPr>
            <a:spLocks noGrp="1"/>
          </p:cNvSpPr>
          <p:nvPr>
            <p:ph idx="28"/>
          </p:nvPr>
        </p:nvSpPr>
        <p:spPr>
          <a:xfrm>
            <a:off x="3430337" y="1990196"/>
            <a:ext cx="2282625" cy="2497196"/>
          </a:xfrm>
        </p:spPr>
        <p:txBody>
          <a:bodyPr lIns="137160" tIns="0" rIns="137160" bIns="13716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1125" b="1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984" b="0">
                <a:solidFill>
                  <a:schemeClr val="tx1"/>
                </a:solidFill>
              </a:defRPr>
            </a:lvl2pPr>
            <a:lvl3pPr marL="275157" indent="-175375">
              <a:lnSpc>
                <a:spcPct val="120000"/>
              </a:lnSpc>
              <a:spcBef>
                <a:spcPts val="0"/>
              </a:spcBef>
              <a:spcAft>
                <a:spcPts val="285"/>
              </a:spcAft>
              <a:defRPr sz="844" b="1">
                <a:solidFill>
                  <a:schemeClr val="accent5"/>
                </a:solidFill>
                <a:latin typeface="+mj-lt"/>
              </a:defRPr>
            </a:lvl3pPr>
            <a:lvl4pPr marL="539733" indent="-175375">
              <a:lnSpc>
                <a:spcPct val="100000"/>
              </a:lnSpc>
              <a:spcBef>
                <a:spcPts val="0"/>
              </a:spcBef>
              <a:spcAft>
                <a:spcPts val="285"/>
              </a:spcAft>
              <a:defRPr sz="773" b="0" i="1">
                <a:solidFill>
                  <a:schemeClr val="tx1"/>
                </a:solidFill>
                <a:latin typeface="+mn-lt"/>
              </a:defRPr>
            </a:lvl4pPr>
            <a:lvl5pPr marL="764998" indent="-164793">
              <a:lnSpc>
                <a:spcPct val="100000"/>
              </a:lnSpc>
              <a:spcBef>
                <a:spcPts val="0"/>
              </a:spcBef>
              <a:spcAft>
                <a:spcPts val="285"/>
              </a:spcAft>
              <a:defRPr sz="773" b="1" i="1">
                <a:solidFill>
                  <a:schemeClr val="accent4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340EE90-6EC3-4929-8814-8AE2E2789B91}"/>
              </a:ext>
            </a:extLst>
          </p:cNvPr>
          <p:cNvSpPr>
            <a:spLocks noGrp="1"/>
          </p:cNvSpPr>
          <p:nvPr>
            <p:ph idx="29"/>
          </p:nvPr>
        </p:nvSpPr>
        <p:spPr>
          <a:xfrm>
            <a:off x="6423381" y="1990196"/>
            <a:ext cx="2282625" cy="2497196"/>
          </a:xfrm>
        </p:spPr>
        <p:txBody>
          <a:bodyPr lIns="137160" tIns="0" rIns="137160" bIns="13716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1125" b="1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572"/>
              </a:spcAft>
              <a:buFont typeface="Arial" pitchFamily="34" charset="0"/>
              <a:buChar char="​"/>
              <a:defRPr sz="984" b="0">
                <a:solidFill>
                  <a:schemeClr val="tx1"/>
                </a:solidFill>
              </a:defRPr>
            </a:lvl2pPr>
            <a:lvl3pPr marL="275157" indent="-175375">
              <a:lnSpc>
                <a:spcPct val="120000"/>
              </a:lnSpc>
              <a:spcBef>
                <a:spcPts val="0"/>
              </a:spcBef>
              <a:spcAft>
                <a:spcPts val="285"/>
              </a:spcAft>
              <a:defRPr sz="844" b="1">
                <a:solidFill>
                  <a:schemeClr val="accent5"/>
                </a:solidFill>
                <a:latin typeface="+mj-lt"/>
              </a:defRPr>
            </a:lvl3pPr>
            <a:lvl4pPr marL="539733" indent="-175375">
              <a:lnSpc>
                <a:spcPct val="100000"/>
              </a:lnSpc>
              <a:spcBef>
                <a:spcPts val="0"/>
              </a:spcBef>
              <a:spcAft>
                <a:spcPts val="285"/>
              </a:spcAft>
              <a:defRPr sz="773" b="0" i="1">
                <a:solidFill>
                  <a:schemeClr val="tx1"/>
                </a:solidFill>
                <a:latin typeface="+mn-lt"/>
              </a:defRPr>
            </a:lvl4pPr>
            <a:lvl5pPr marL="764998" indent="-164793">
              <a:lnSpc>
                <a:spcPct val="100000"/>
              </a:lnSpc>
              <a:spcBef>
                <a:spcPts val="0"/>
              </a:spcBef>
              <a:spcAft>
                <a:spcPts val="285"/>
              </a:spcAft>
              <a:defRPr sz="773" b="1" i="1">
                <a:solidFill>
                  <a:schemeClr val="accent4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Slide Number Placeholder 1">
            <a:extLst>
              <a:ext uri="{FF2B5EF4-FFF2-40B4-BE49-F238E27FC236}">
                <a16:creationId xmlns:a16="http://schemas.microsoft.com/office/drawing/2014/main" id="{9CA1D271-ECEC-460E-B65F-D89D208EB9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79656" y="4892353"/>
            <a:ext cx="437555" cy="228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84" i="1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fld id="{E02F43CF-EEA0-4B76-BA07-A61434EAC2B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182E7CD-FE59-48C7-A96E-25ADAB15AAC1}"/>
              </a:ext>
            </a:extLst>
          </p:cNvPr>
          <p:cNvCxnSpPr>
            <a:cxnSpLocks/>
          </p:cNvCxnSpPr>
          <p:nvPr userDrawn="1"/>
        </p:nvCxnSpPr>
        <p:spPr>
          <a:xfrm>
            <a:off x="362858" y="964406"/>
            <a:ext cx="8298939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380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8903408-9362-EC46-8776-E9E810266D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409DADF-D9E6-A04F-8A80-7622E2E18903}"/>
              </a:ext>
            </a:extLst>
          </p:cNvPr>
          <p:cNvSpPr/>
          <p:nvPr userDrawn="1"/>
        </p:nvSpPr>
        <p:spPr>
          <a:xfrm>
            <a:off x="1562470" y="0"/>
            <a:ext cx="758153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864" y="273845"/>
            <a:ext cx="6644935" cy="2101242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1864" y="2551580"/>
            <a:ext cx="6644935" cy="2081143"/>
          </a:xfrm>
        </p:spPr>
        <p:txBody>
          <a:bodyPr/>
          <a:lstStyle>
            <a:lvl1pPr marL="342900" indent="-334963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1pPr>
            <a:lvl2pPr marL="385763" indent="-151210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2pPr>
            <a:lvl3pPr marL="560785" indent="-175022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3pPr>
            <a:lvl4pPr marL="731044" indent="-175022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4pPr>
            <a:lvl5pPr marL="901304" indent="-170260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1267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Projects\Transcelerate\Website images\TC-Main-HP-2.jpg">
            <a:extLst>
              <a:ext uri="{FF2B5EF4-FFF2-40B4-BE49-F238E27FC236}">
                <a16:creationId xmlns:a16="http://schemas.microsoft.com/office/drawing/2014/main" id="{13DB2BA1-5154-4178-86B0-45D8D57E0F2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l="26901" r="15533" b="26172"/>
          <a:stretch/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E024721-AF3B-497D-81DA-FA0D04AC90D4}"/>
              </a:ext>
            </a:extLst>
          </p:cNvPr>
          <p:cNvSpPr/>
          <p:nvPr userDrawn="1"/>
        </p:nvSpPr>
        <p:spPr>
          <a:xfrm>
            <a:off x="0" y="-1"/>
            <a:ext cx="9144000" cy="5143501"/>
          </a:xfrm>
          <a:prstGeom prst="rect">
            <a:avLst/>
          </a:prstGeom>
          <a:gradFill>
            <a:gsLst>
              <a:gs pos="0">
                <a:schemeClr val="bg1">
                  <a:alpha val="96000"/>
                </a:schemeClr>
              </a:gs>
              <a:gs pos="35000">
                <a:schemeClr val="bg2">
                  <a:alpha val="84000"/>
                </a:schemeClr>
              </a:gs>
              <a:gs pos="64000">
                <a:schemeClr val="bg2">
                  <a:alpha val="67000"/>
                </a:schemeClr>
              </a:gs>
              <a:gs pos="100000">
                <a:schemeClr val="bg2">
                  <a:alpha val="41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796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66" dirty="0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C7CB8E-EC9C-43AD-A8B6-0DD804960FD0}"/>
              </a:ext>
            </a:extLst>
          </p:cNvPr>
          <p:cNvSpPr/>
          <p:nvPr userDrawn="1"/>
        </p:nvSpPr>
        <p:spPr>
          <a:xfrm>
            <a:off x="0" y="-1"/>
            <a:ext cx="9144000" cy="5143501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49000">
                <a:schemeClr val="bg2">
                  <a:alpha val="56000"/>
                </a:schemeClr>
              </a:gs>
              <a:gs pos="75000">
                <a:schemeClr val="bg2">
                  <a:alpha val="0"/>
                </a:schemeClr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796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66" dirty="0">
              <a:solidFill>
                <a:prstClr val="white"/>
              </a:solidFill>
            </a:endParaRPr>
          </a:p>
        </p:txBody>
      </p:sp>
      <p:grpSp>
        <p:nvGrpSpPr>
          <p:cNvPr id="18" name="Group 6">
            <a:extLst>
              <a:ext uri="{FF2B5EF4-FFF2-40B4-BE49-F238E27FC236}">
                <a16:creationId xmlns:a16="http://schemas.microsoft.com/office/drawing/2014/main" id="{FF45B899-FB6A-44E3-B6E8-971A1E1E81B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321469" y="4503912"/>
            <a:ext cx="1686595" cy="371698"/>
            <a:chOff x="1153160" y="2564464"/>
            <a:chExt cx="6532880" cy="1439077"/>
          </a:xfrm>
          <a:effectLst/>
        </p:grpSpPr>
        <p:pic>
          <p:nvPicPr>
            <p:cNvPr id="21" name="Picture 14" descr="C:\Users\s.a.hendrickson\Desktop\TransCelerateLogoColorRGB.png">
              <a:extLst>
                <a:ext uri="{FF2B5EF4-FFF2-40B4-BE49-F238E27FC236}">
                  <a16:creationId xmlns:a16="http://schemas.microsoft.com/office/drawing/2014/main" id="{B4618E93-5C62-48B6-B13C-93FB53ACD062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39027" r="41742" b="62263"/>
            <a:stretch>
              <a:fillRect/>
            </a:stretch>
          </p:blipFill>
          <p:spPr bwMode="auto">
            <a:xfrm>
              <a:off x="1153160" y="2564464"/>
              <a:ext cx="939800" cy="1104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" descr="C:\Users\s.a.hendrickson\Desktop\TransCelerateLogoColorRGB.png">
              <a:extLst>
                <a:ext uri="{FF2B5EF4-FFF2-40B4-BE49-F238E27FC236}">
                  <a16:creationId xmlns:a16="http://schemas.microsoft.com/office/drawing/2014/main" id="{BEA50B73-6053-414A-8E9F-605695975EA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t="42453" b="28302"/>
            <a:stretch>
              <a:fillRect/>
            </a:stretch>
          </p:blipFill>
          <p:spPr bwMode="auto">
            <a:xfrm>
              <a:off x="2514600" y="2666999"/>
              <a:ext cx="5120640" cy="897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" descr="C:\Users\s.a.hendrickson\Desktop\TransCelerateLogoColorRGB.png">
              <a:extLst>
                <a:ext uri="{FF2B5EF4-FFF2-40B4-BE49-F238E27FC236}">
                  <a16:creationId xmlns:a16="http://schemas.microsoft.com/office/drawing/2014/main" id="{810C3A1F-B4FD-4BAC-B589-AA2B129AC26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t="70755" b="16415"/>
            <a:stretch>
              <a:fillRect/>
            </a:stretch>
          </p:blipFill>
          <p:spPr bwMode="auto">
            <a:xfrm>
              <a:off x="2382520" y="3595704"/>
              <a:ext cx="5303520" cy="407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DF4AED26-1377-47D9-BEC7-E465E3215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43188" y="2165747"/>
            <a:ext cx="5143500" cy="1102519"/>
          </a:xfrm>
        </p:spPr>
        <p:txBody>
          <a:bodyPr/>
          <a:lstStyle>
            <a:lvl1pPr algn="r">
              <a:defRPr sz="4219" b="1" i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007892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7F8D0-7524-D448-A94D-C7E1F01CAED9}" type="datetime1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9656" y="4892353"/>
            <a:ext cx="437555" cy="228824"/>
          </a:xfrm>
          <a:prstGeom prst="rect">
            <a:avLst/>
          </a:prstGeom>
        </p:spPr>
        <p:txBody>
          <a:bodyPr/>
          <a:lstStyle/>
          <a:p>
            <a:fld id="{EB4FF9C4-EEBF-D24D-8A4E-C0B9CCE3F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007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1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6103351-EB45-234F-8697-DE91E66640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DDB1314-0315-DB4C-AE95-AFD46FB209DC}"/>
              </a:ext>
            </a:extLst>
          </p:cNvPr>
          <p:cNvSpPr/>
          <p:nvPr userDrawn="1"/>
        </p:nvSpPr>
        <p:spPr>
          <a:xfrm>
            <a:off x="1562470" y="0"/>
            <a:ext cx="758153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864" y="273845"/>
            <a:ext cx="6644935" cy="2101242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1864" y="2551580"/>
            <a:ext cx="6644935" cy="2081143"/>
          </a:xfrm>
        </p:spPr>
        <p:txBody>
          <a:bodyPr/>
          <a:lstStyle>
            <a:lvl1pPr marL="0" indent="0">
              <a:buFont typeface="+mj-lt"/>
              <a:buNone/>
              <a:tabLst/>
              <a:defRPr sz="1800">
                <a:solidFill>
                  <a:schemeClr val="bg1"/>
                </a:solidFill>
              </a:defRPr>
            </a:lvl1pPr>
            <a:lvl2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2pPr>
            <a:lvl3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3pPr>
            <a:lvl4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4pPr>
            <a:lvl5pPr marL="4763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7917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losing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C5F5DB-D0B7-B844-A4AC-647C44C65C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7790" y="273845"/>
            <a:ext cx="6078069" cy="2101242"/>
          </a:xfrm>
        </p:spPr>
        <p:txBody>
          <a:bodyPr anchor="b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7790" y="2551580"/>
            <a:ext cx="6078069" cy="1752166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tabLst/>
              <a:defRPr sz="900">
                <a:solidFill>
                  <a:schemeClr val="tx1"/>
                </a:solidFill>
              </a:defRPr>
            </a:lvl1pPr>
            <a:lvl2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2pPr>
            <a:lvl3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3pPr>
            <a:lvl4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4pPr>
            <a:lvl5pPr marL="133350" indent="-128588">
              <a:buFont typeface="Arial" panose="020B0604020202020204" pitchFamily="34" charset="0"/>
              <a:buChar char="•"/>
              <a:tabLst/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71A794-C745-1542-AC4C-A0D07A44D2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791" y="4457700"/>
            <a:ext cx="1076325" cy="3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7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1111250"/>
            <a:ext cx="3819525" cy="352147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824" y="1111250"/>
            <a:ext cx="3609975" cy="35214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526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349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263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129" y="3771900"/>
            <a:ext cx="9145129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96824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CF86AEA-23B8-D847-A3D2-25B6A12213D0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4762" y="0"/>
            <a:ext cx="9134475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0100" y="0"/>
            <a:ext cx="7886700" cy="9941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1111250"/>
            <a:ext cx="7886700" cy="35214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571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9" r:id="rId2"/>
    <p:sldLayoutId id="2147483676" r:id="rId3"/>
    <p:sldLayoutId id="2147483690" r:id="rId4"/>
    <p:sldLayoutId id="2147483691" r:id="rId5"/>
    <p:sldLayoutId id="2147483678" r:id="rId6"/>
    <p:sldLayoutId id="2147483680" r:id="rId7"/>
    <p:sldLayoutId id="2147483681" r:id="rId8"/>
    <p:sldLayoutId id="2147483692" r:id="rId9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910" userDrawn="1">
          <p15:clr>
            <a:srgbClr val="F26B43"/>
          </p15:clr>
        </p15:guide>
        <p15:guide id="2" pos="5472" userDrawn="1">
          <p15:clr>
            <a:srgbClr val="F26B43"/>
          </p15:clr>
        </p15:guide>
        <p15:guide id="3" pos="504" userDrawn="1">
          <p15:clr>
            <a:srgbClr val="F26B43"/>
          </p15:clr>
        </p15:guide>
        <p15:guide id="4" pos="3054" userDrawn="1">
          <p15:clr>
            <a:srgbClr val="F26B43"/>
          </p15:clr>
        </p15:guide>
        <p15:guide id="5" pos="3198" userDrawn="1">
          <p15:clr>
            <a:srgbClr val="F26B43"/>
          </p15:clr>
        </p15:guide>
        <p15:guide id="6" pos="288" userDrawn="1">
          <p15:clr>
            <a:srgbClr val="F26B43"/>
          </p15:clr>
        </p15:guide>
        <p15:guide id="7" orient="horz" pos="70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53143" y="237755"/>
            <a:ext cx="8273143" cy="60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ctr" anchorCtr="0" compatLnSpc="1">
            <a:prstTxWarp prst="textNoShape">
              <a:avLst/>
            </a:prstTxWarp>
            <a:noAutofit/>
          </a:bodyPr>
          <a:lstStyle/>
          <a:p>
            <a:pPr lvl="0" algn="l"/>
            <a:r>
              <a:rPr lang="en-US" dirty="0"/>
              <a:t>Click to edit Master title style</a:t>
            </a:r>
          </a:p>
        </p:txBody>
      </p:sp>
      <p:sp>
        <p:nvSpPr>
          <p:cNvPr id="819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17714" y="1199928"/>
            <a:ext cx="8708572" cy="339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AEC75EE-D901-4CA2-A324-686D77B1F88D}"/>
              </a:ext>
            </a:extLst>
          </p:cNvPr>
          <p:cNvSpPr txBox="1">
            <a:spLocks/>
          </p:cNvSpPr>
          <p:nvPr userDrawn="1"/>
        </p:nvSpPr>
        <p:spPr>
          <a:xfrm>
            <a:off x="160734" y="4951637"/>
            <a:ext cx="2946797" cy="155128"/>
          </a:xfrm>
          <a:prstGeom prst="rect">
            <a:avLst/>
          </a:prstGeom>
        </p:spPr>
        <p:txBody>
          <a:bodyPr lIns="128588" tIns="33983" rIns="0" bIns="33983" anchor="ctr">
            <a:spAutoFit/>
          </a:bodyPr>
          <a:lstStyle>
            <a:lvl1pPr marL="0" marR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i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z="562" dirty="0">
                <a:solidFill>
                  <a:prstClr val="black">
                    <a:lumMod val="50000"/>
                    <a:lumOff val="50000"/>
                  </a:prstClr>
                </a:solidFill>
                <a:latin typeface="+mn-lt"/>
              </a:rPr>
              <a:t>Copyright ©2017 TransCelerate BioPharma Inc., All rights reserved. </a:t>
            </a:r>
          </a:p>
        </p:txBody>
      </p:sp>
      <p:pic>
        <p:nvPicPr>
          <p:cNvPr id="16" name="Picture 14" descr="C:\Users\s.a.hendrickson\Desktop\TransCelerateLogoColorRGB.png">
            <a:extLst>
              <a:ext uri="{FF2B5EF4-FFF2-40B4-BE49-F238E27FC236}">
                <a16:creationId xmlns:a16="http://schemas.microsoft.com/office/drawing/2014/main" id="{327D8031-D418-4798-AC02-A13B5CA94D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 l="39027" r="41742" b="62263"/>
          <a:stretch>
            <a:fillRect/>
          </a:stretch>
        </p:blipFill>
        <p:spPr bwMode="auto">
          <a:xfrm>
            <a:off x="60722" y="4945477"/>
            <a:ext cx="136682" cy="16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EB85820-6C83-495A-A73F-3C52ED1F5935}"/>
              </a:ext>
            </a:extLst>
          </p:cNvPr>
          <p:cNvSpPr/>
          <p:nvPr userDrawn="1"/>
        </p:nvSpPr>
        <p:spPr>
          <a:xfrm>
            <a:off x="0" y="0"/>
            <a:ext cx="482203" cy="71772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796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66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hdr="0" ftr="0" dt="0"/>
  <p:txStyles>
    <p:titleStyle>
      <a:lvl1pPr algn="ctr" defTabSz="919207" rtl="0" eaLnBrk="0" fontAlgn="base" hangingPunct="0">
        <a:spcBef>
          <a:spcPct val="0"/>
        </a:spcBef>
        <a:spcAft>
          <a:spcPct val="0"/>
        </a:spcAft>
        <a:defRPr lang="en-US" sz="2250" b="1" kern="1200" dirty="0" smtClean="0">
          <a:solidFill>
            <a:schemeClr val="accent2"/>
          </a:solidFill>
          <a:latin typeface="+mj-lt"/>
          <a:ea typeface="+mj-ea"/>
          <a:cs typeface="+mj-cs"/>
        </a:defRPr>
      </a:lvl1pPr>
      <a:lvl2pPr algn="ctr" defTabSz="919207" rtl="0" eaLnBrk="0" fontAlgn="base" hangingPunct="0">
        <a:spcBef>
          <a:spcPct val="0"/>
        </a:spcBef>
        <a:spcAft>
          <a:spcPct val="0"/>
        </a:spcAft>
        <a:defRPr sz="4476">
          <a:solidFill>
            <a:schemeClr val="tx1"/>
          </a:solidFill>
          <a:latin typeface="Gotham Medium" pitchFamily="50" charset="0"/>
        </a:defRPr>
      </a:lvl2pPr>
      <a:lvl3pPr algn="ctr" defTabSz="919207" rtl="0" eaLnBrk="0" fontAlgn="base" hangingPunct="0">
        <a:spcBef>
          <a:spcPct val="0"/>
        </a:spcBef>
        <a:spcAft>
          <a:spcPct val="0"/>
        </a:spcAft>
        <a:defRPr sz="4476">
          <a:solidFill>
            <a:schemeClr val="tx1"/>
          </a:solidFill>
          <a:latin typeface="Gotham Medium" pitchFamily="50" charset="0"/>
        </a:defRPr>
      </a:lvl3pPr>
      <a:lvl4pPr algn="ctr" defTabSz="919207" rtl="0" eaLnBrk="0" fontAlgn="base" hangingPunct="0">
        <a:spcBef>
          <a:spcPct val="0"/>
        </a:spcBef>
        <a:spcAft>
          <a:spcPct val="0"/>
        </a:spcAft>
        <a:defRPr sz="4476">
          <a:solidFill>
            <a:schemeClr val="tx1"/>
          </a:solidFill>
          <a:latin typeface="Gotham Medium" pitchFamily="50" charset="0"/>
        </a:defRPr>
      </a:lvl4pPr>
      <a:lvl5pPr algn="ctr" defTabSz="919207" rtl="0" eaLnBrk="0" fontAlgn="base" hangingPunct="0">
        <a:spcBef>
          <a:spcPct val="0"/>
        </a:spcBef>
        <a:spcAft>
          <a:spcPct val="0"/>
        </a:spcAft>
        <a:defRPr sz="4476">
          <a:solidFill>
            <a:schemeClr val="tx1"/>
          </a:solidFill>
          <a:latin typeface="Gotham Medium" pitchFamily="50" charset="0"/>
        </a:defRPr>
      </a:lvl5pPr>
      <a:lvl6pPr marL="435414" algn="ctr" defTabSz="919207" rtl="0" fontAlgn="base">
        <a:spcBef>
          <a:spcPct val="0"/>
        </a:spcBef>
        <a:spcAft>
          <a:spcPct val="0"/>
        </a:spcAft>
        <a:defRPr sz="4476">
          <a:solidFill>
            <a:schemeClr val="tx1"/>
          </a:solidFill>
          <a:latin typeface="Calibri" pitchFamily="34" charset="0"/>
        </a:defRPr>
      </a:lvl6pPr>
      <a:lvl7pPr marL="870828" algn="ctr" defTabSz="919207" rtl="0" fontAlgn="base">
        <a:spcBef>
          <a:spcPct val="0"/>
        </a:spcBef>
        <a:spcAft>
          <a:spcPct val="0"/>
        </a:spcAft>
        <a:defRPr sz="4476">
          <a:solidFill>
            <a:schemeClr val="tx1"/>
          </a:solidFill>
          <a:latin typeface="Calibri" pitchFamily="34" charset="0"/>
        </a:defRPr>
      </a:lvl7pPr>
      <a:lvl8pPr marL="1306242" algn="ctr" defTabSz="919207" rtl="0" fontAlgn="base">
        <a:spcBef>
          <a:spcPct val="0"/>
        </a:spcBef>
        <a:spcAft>
          <a:spcPct val="0"/>
        </a:spcAft>
        <a:defRPr sz="4476">
          <a:solidFill>
            <a:schemeClr val="tx1"/>
          </a:solidFill>
          <a:latin typeface="Calibri" pitchFamily="34" charset="0"/>
        </a:defRPr>
      </a:lvl8pPr>
      <a:lvl9pPr marL="1741656" algn="ctr" defTabSz="919207" rtl="0" fontAlgn="base">
        <a:spcBef>
          <a:spcPct val="0"/>
        </a:spcBef>
        <a:spcAft>
          <a:spcPct val="0"/>
        </a:spcAft>
        <a:defRPr sz="4476">
          <a:solidFill>
            <a:schemeClr val="tx1"/>
          </a:solidFill>
          <a:latin typeface="Calibri" pitchFamily="34" charset="0"/>
        </a:defRPr>
      </a:lvl9pPr>
    </p:titleStyle>
    <p:bodyStyle>
      <a:lvl1pPr marL="344703" indent="-344703" algn="l" defTabSz="919207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87" kern="1200">
          <a:solidFill>
            <a:schemeClr val="tx1"/>
          </a:solidFill>
          <a:latin typeface="+mn-lt"/>
          <a:ea typeface="+mn-ea"/>
          <a:cs typeface="+mn-cs"/>
        </a:defRPr>
      </a:lvl1pPr>
      <a:lvl2pPr marL="746856" indent="-287252" algn="l" defTabSz="919207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6" kern="1200">
          <a:solidFill>
            <a:schemeClr val="tx1"/>
          </a:solidFill>
          <a:latin typeface="+mn-lt"/>
          <a:ea typeface="+mn-ea"/>
          <a:cs typeface="+mn-cs"/>
        </a:defRPr>
      </a:lvl2pPr>
      <a:lvl3pPr marL="1150521" indent="-229802" algn="l" defTabSz="919207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1610125" indent="-229802" algn="l" defTabSz="919207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984" kern="1200">
          <a:solidFill>
            <a:schemeClr val="tx1"/>
          </a:solidFill>
          <a:latin typeface="+mn-lt"/>
          <a:ea typeface="+mn-ea"/>
          <a:cs typeface="+mn-cs"/>
        </a:defRPr>
      </a:lvl4pPr>
      <a:lvl5pPr marL="2071240" indent="-229802" algn="l" defTabSz="919207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984" kern="1200">
          <a:solidFill>
            <a:schemeClr val="tx1"/>
          </a:solidFill>
          <a:latin typeface="+mn-lt"/>
          <a:ea typeface="+mn-ea"/>
          <a:cs typeface="+mn-cs"/>
        </a:defRPr>
      </a:lvl5pPr>
      <a:lvl6pPr marL="2531519" indent="-230138" algn="l" defTabSz="9205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1795" indent="-230138" algn="l" defTabSz="9205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52071" indent="-230138" algn="l" defTabSz="9205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12347" indent="-230138" algn="l" defTabSz="9205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20552" rtl="0" eaLnBrk="1" latinLnBrk="0" hangingPunct="1">
        <a:defRPr sz="1810" kern="1200">
          <a:solidFill>
            <a:schemeClr val="tx1"/>
          </a:solidFill>
          <a:latin typeface="+mn-lt"/>
          <a:ea typeface="+mn-ea"/>
          <a:cs typeface="+mn-cs"/>
        </a:defRPr>
      </a:lvl1pPr>
      <a:lvl2pPr marL="460276" algn="l" defTabSz="920552" rtl="0" eaLnBrk="1" latinLnBrk="0" hangingPunct="1">
        <a:defRPr sz="1810" kern="1200">
          <a:solidFill>
            <a:schemeClr val="tx1"/>
          </a:solidFill>
          <a:latin typeface="+mn-lt"/>
          <a:ea typeface="+mn-ea"/>
          <a:cs typeface="+mn-cs"/>
        </a:defRPr>
      </a:lvl2pPr>
      <a:lvl3pPr marL="920552" algn="l" defTabSz="920552" rtl="0" eaLnBrk="1" latinLnBrk="0" hangingPunct="1">
        <a:defRPr sz="1810" kern="1200">
          <a:solidFill>
            <a:schemeClr val="tx1"/>
          </a:solidFill>
          <a:latin typeface="+mn-lt"/>
          <a:ea typeface="+mn-ea"/>
          <a:cs typeface="+mn-cs"/>
        </a:defRPr>
      </a:lvl3pPr>
      <a:lvl4pPr marL="1380828" algn="l" defTabSz="920552" rtl="0" eaLnBrk="1" latinLnBrk="0" hangingPunct="1">
        <a:defRPr sz="1810" kern="1200">
          <a:solidFill>
            <a:schemeClr val="tx1"/>
          </a:solidFill>
          <a:latin typeface="+mn-lt"/>
          <a:ea typeface="+mn-ea"/>
          <a:cs typeface="+mn-cs"/>
        </a:defRPr>
      </a:lvl4pPr>
      <a:lvl5pPr marL="1841104" algn="l" defTabSz="920552" rtl="0" eaLnBrk="1" latinLnBrk="0" hangingPunct="1">
        <a:defRPr sz="1810" kern="1200">
          <a:solidFill>
            <a:schemeClr val="tx1"/>
          </a:solidFill>
          <a:latin typeface="+mn-lt"/>
          <a:ea typeface="+mn-ea"/>
          <a:cs typeface="+mn-cs"/>
        </a:defRPr>
      </a:lvl5pPr>
      <a:lvl6pPr marL="2301381" algn="l" defTabSz="920552" rtl="0" eaLnBrk="1" latinLnBrk="0" hangingPunct="1">
        <a:defRPr sz="1810" kern="1200">
          <a:solidFill>
            <a:schemeClr val="tx1"/>
          </a:solidFill>
          <a:latin typeface="+mn-lt"/>
          <a:ea typeface="+mn-ea"/>
          <a:cs typeface="+mn-cs"/>
        </a:defRPr>
      </a:lvl6pPr>
      <a:lvl7pPr marL="2761657" algn="l" defTabSz="920552" rtl="0" eaLnBrk="1" latinLnBrk="0" hangingPunct="1">
        <a:defRPr sz="1810" kern="1200">
          <a:solidFill>
            <a:schemeClr val="tx1"/>
          </a:solidFill>
          <a:latin typeface="+mn-lt"/>
          <a:ea typeface="+mn-ea"/>
          <a:cs typeface="+mn-cs"/>
        </a:defRPr>
      </a:lvl7pPr>
      <a:lvl8pPr marL="3221933" algn="l" defTabSz="920552" rtl="0" eaLnBrk="1" latinLnBrk="0" hangingPunct="1">
        <a:defRPr sz="1810" kern="1200">
          <a:solidFill>
            <a:schemeClr val="tx1"/>
          </a:solidFill>
          <a:latin typeface="+mn-lt"/>
          <a:ea typeface="+mn-ea"/>
          <a:cs typeface="+mn-cs"/>
        </a:defRPr>
      </a:lvl8pPr>
      <a:lvl9pPr marL="3682209" algn="l" defTabSz="920552" rtl="0" eaLnBrk="1" latinLnBrk="0" hangingPunct="1">
        <a:defRPr sz="1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jpg"/><Relationship Id="rId7" Type="http://schemas.openxmlformats.org/officeDocument/2006/relationships/image" Target="../media/image38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4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3.png"/><Relationship Id="rId3" Type="http://schemas.openxmlformats.org/officeDocument/2006/relationships/image" Target="../media/image44.png"/><Relationship Id="rId7" Type="http://schemas.openxmlformats.org/officeDocument/2006/relationships/image" Target="../media/image48.jpg"/><Relationship Id="rId12" Type="http://schemas.openxmlformats.org/officeDocument/2006/relationships/image" Target="../media/image43.png"/><Relationship Id="rId2" Type="http://schemas.openxmlformats.org/officeDocument/2006/relationships/image" Target="../media/image42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microsoft.com/office/2007/relationships/hdphoto" Target="../media/hdphoto1.wdp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12" Type="http://schemas.openxmlformats.org/officeDocument/2006/relationships/image" Target="../media/image5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png"/><Relationship Id="rId11" Type="http://schemas.microsoft.com/office/2007/relationships/hdphoto" Target="../media/hdphoto1.wdp"/><Relationship Id="rId5" Type="http://schemas.microsoft.com/office/2007/relationships/hdphoto" Target="../media/hdphoto2.wdp"/><Relationship Id="rId10" Type="http://schemas.openxmlformats.org/officeDocument/2006/relationships/image" Target="../media/image54.png"/><Relationship Id="rId4" Type="http://schemas.openxmlformats.org/officeDocument/2006/relationships/image" Target="../media/image56.png"/><Relationship Id="rId9" Type="http://schemas.openxmlformats.org/officeDocument/2006/relationships/image" Target="../media/image48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50.png"/><Relationship Id="rId3" Type="http://schemas.openxmlformats.org/officeDocument/2006/relationships/image" Target="../media/image44.png"/><Relationship Id="rId7" Type="http://schemas.openxmlformats.org/officeDocument/2006/relationships/image" Target="../media/image49.png"/><Relationship Id="rId12" Type="http://schemas.openxmlformats.org/officeDocument/2006/relationships/image" Target="../media/image52.png"/><Relationship Id="rId2" Type="http://schemas.openxmlformats.org/officeDocument/2006/relationships/image" Target="../media/image42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7.png"/><Relationship Id="rId11" Type="http://schemas.openxmlformats.org/officeDocument/2006/relationships/image" Target="../media/image48.jpg"/><Relationship Id="rId5" Type="http://schemas.openxmlformats.org/officeDocument/2006/relationships/image" Target="../media/image46.png"/><Relationship Id="rId15" Type="http://schemas.microsoft.com/office/2007/relationships/hdphoto" Target="../media/hdphoto1.wdp"/><Relationship Id="rId10" Type="http://schemas.openxmlformats.org/officeDocument/2006/relationships/image" Target="../media/image53.png"/><Relationship Id="rId4" Type="http://schemas.openxmlformats.org/officeDocument/2006/relationships/image" Target="../media/image45.png"/><Relationship Id="rId9" Type="http://schemas.openxmlformats.org/officeDocument/2006/relationships/image" Target="../media/image58.png"/><Relationship Id="rId1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8.jpg"/><Relationship Id="rId11" Type="http://schemas.openxmlformats.org/officeDocument/2006/relationships/image" Target="../media/image55.png"/><Relationship Id="rId5" Type="http://schemas.openxmlformats.org/officeDocument/2006/relationships/image" Target="../media/image43.png"/><Relationship Id="rId10" Type="http://schemas.microsoft.com/office/2007/relationships/hdphoto" Target="../media/hdphoto1.wdp"/><Relationship Id="rId4" Type="http://schemas.openxmlformats.org/officeDocument/2006/relationships/image" Target="../media/image59.png"/><Relationship Id="rId9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microsoft.com/office/2007/relationships/hdphoto" Target="../media/hdphoto1.wdp"/><Relationship Id="rId3" Type="http://schemas.openxmlformats.org/officeDocument/2006/relationships/image" Target="../media/image49.png"/><Relationship Id="rId7" Type="http://schemas.openxmlformats.org/officeDocument/2006/relationships/image" Target="../media/image63.png"/><Relationship Id="rId12" Type="http://schemas.openxmlformats.org/officeDocument/2006/relationships/image" Target="../media/image5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2.png"/><Relationship Id="rId11" Type="http://schemas.openxmlformats.org/officeDocument/2006/relationships/image" Target="../media/image48.jpg"/><Relationship Id="rId5" Type="http://schemas.openxmlformats.org/officeDocument/2006/relationships/image" Target="../media/image61.png"/><Relationship Id="rId10" Type="http://schemas.openxmlformats.org/officeDocument/2006/relationships/image" Target="../media/image50.png"/><Relationship Id="rId4" Type="http://schemas.openxmlformats.org/officeDocument/2006/relationships/image" Target="../media/image43.png"/><Relationship Id="rId9" Type="http://schemas.openxmlformats.org/officeDocument/2006/relationships/image" Target="../media/image52.png"/><Relationship Id="rId1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g"/><Relationship Id="rId13" Type="http://schemas.openxmlformats.org/officeDocument/2006/relationships/image" Target="../media/image63.png"/><Relationship Id="rId3" Type="http://schemas.openxmlformats.org/officeDocument/2006/relationships/image" Target="../media/image42.png"/><Relationship Id="rId7" Type="http://schemas.openxmlformats.org/officeDocument/2006/relationships/image" Target="../media/image50.png"/><Relationship Id="rId12" Type="http://schemas.openxmlformats.org/officeDocument/2006/relationships/image" Target="../media/image6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2.png"/><Relationship Id="rId11" Type="http://schemas.openxmlformats.org/officeDocument/2006/relationships/image" Target="../media/image61.png"/><Relationship Id="rId5" Type="http://schemas.openxmlformats.org/officeDocument/2006/relationships/image" Target="../media/image43.png"/><Relationship Id="rId15" Type="http://schemas.openxmlformats.org/officeDocument/2006/relationships/image" Target="../media/image55.png"/><Relationship Id="rId10" Type="http://schemas.microsoft.com/office/2007/relationships/hdphoto" Target="../media/hdphoto1.wdp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64.png"/><Relationship Id="rId3" Type="http://schemas.openxmlformats.org/officeDocument/2006/relationships/image" Target="../media/image49.png"/><Relationship Id="rId7" Type="http://schemas.openxmlformats.org/officeDocument/2006/relationships/image" Target="../media/image48.jpg"/><Relationship Id="rId12" Type="http://schemas.openxmlformats.org/officeDocument/2006/relationships/image" Target="../media/image6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0.png"/><Relationship Id="rId11" Type="http://schemas.openxmlformats.org/officeDocument/2006/relationships/image" Target="../media/image62.png"/><Relationship Id="rId5" Type="http://schemas.openxmlformats.org/officeDocument/2006/relationships/image" Target="../media/image52.png"/><Relationship Id="rId10" Type="http://schemas.openxmlformats.org/officeDocument/2006/relationships/image" Target="../media/image61.png"/><Relationship Id="rId4" Type="http://schemas.openxmlformats.org/officeDocument/2006/relationships/image" Target="../media/image43.png"/><Relationship Id="rId9" Type="http://schemas.microsoft.com/office/2007/relationships/hdphoto" Target="../media/hdphoto1.wdp"/><Relationship Id="rId1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microsoft.com/office/2007/relationships/hdphoto" Target="../media/hdphoto1.wdp"/><Relationship Id="rId3" Type="http://schemas.openxmlformats.org/officeDocument/2006/relationships/image" Target="../media/image49.png"/><Relationship Id="rId7" Type="http://schemas.openxmlformats.org/officeDocument/2006/relationships/image" Target="../media/image43.png"/><Relationship Id="rId12" Type="http://schemas.openxmlformats.org/officeDocument/2006/relationships/image" Target="../media/image5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3.png"/><Relationship Id="rId11" Type="http://schemas.openxmlformats.org/officeDocument/2006/relationships/image" Target="../media/image48.jpg"/><Relationship Id="rId5" Type="http://schemas.openxmlformats.org/officeDocument/2006/relationships/image" Target="../media/image62.png"/><Relationship Id="rId10" Type="http://schemas.openxmlformats.org/officeDocument/2006/relationships/image" Target="../media/image50.png"/><Relationship Id="rId4" Type="http://schemas.openxmlformats.org/officeDocument/2006/relationships/image" Target="../media/image61.png"/><Relationship Id="rId9" Type="http://schemas.openxmlformats.org/officeDocument/2006/relationships/image" Target="../media/image52.png"/><Relationship Id="rId1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51.png"/><Relationship Id="rId18" Type="http://schemas.openxmlformats.org/officeDocument/2006/relationships/image" Target="../media/image70.png"/><Relationship Id="rId3" Type="http://schemas.openxmlformats.org/officeDocument/2006/relationships/image" Target="../media/image42.png"/><Relationship Id="rId21" Type="http://schemas.openxmlformats.org/officeDocument/2006/relationships/image" Target="../media/image55.png"/><Relationship Id="rId7" Type="http://schemas.openxmlformats.org/officeDocument/2006/relationships/image" Target="../media/image49.png"/><Relationship Id="rId12" Type="http://schemas.microsoft.com/office/2007/relationships/hdphoto" Target="../media/hdphoto3.wdp"/><Relationship Id="rId17" Type="http://schemas.openxmlformats.org/officeDocument/2006/relationships/image" Target="../media/image69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68.png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11" Type="http://schemas.openxmlformats.org/officeDocument/2006/relationships/image" Target="../media/image65.png"/><Relationship Id="rId5" Type="http://schemas.openxmlformats.org/officeDocument/2006/relationships/image" Target="../media/image54.png"/><Relationship Id="rId15" Type="http://schemas.openxmlformats.org/officeDocument/2006/relationships/image" Target="../media/image67.png"/><Relationship Id="rId10" Type="http://schemas.openxmlformats.org/officeDocument/2006/relationships/image" Target="../media/image63.png"/><Relationship Id="rId19" Type="http://schemas.openxmlformats.org/officeDocument/2006/relationships/image" Target="../media/image71.png"/><Relationship Id="rId4" Type="http://schemas.openxmlformats.org/officeDocument/2006/relationships/image" Target="../media/image48.jpg"/><Relationship Id="rId9" Type="http://schemas.openxmlformats.org/officeDocument/2006/relationships/image" Target="../media/image62.png"/><Relationship Id="rId14" Type="http://schemas.openxmlformats.org/officeDocument/2006/relationships/image" Target="../media/image66.png"/><Relationship Id="rId22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jpg"/><Relationship Id="rId7" Type="http://schemas.openxmlformats.org/officeDocument/2006/relationships/image" Target="../media/image38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40.jp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g"/><Relationship Id="rId5" Type="http://schemas.openxmlformats.org/officeDocument/2006/relationships/image" Target="../media/image15.png"/><Relationship Id="rId4" Type="http://schemas.openxmlformats.org/officeDocument/2006/relationships/image" Target="../media/image37.png"/><Relationship Id="rId9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13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11" Type="http://schemas.openxmlformats.org/officeDocument/2006/relationships/image" Target="../media/image36.jpg"/><Relationship Id="rId5" Type="http://schemas.openxmlformats.org/officeDocument/2006/relationships/image" Target="../media/image15.png"/><Relationship Id="rId10" Type="http://schemas.openxmlformats.org/officeDocument/2006/relationships/image" Target="../media/image75.png"/><Relationship Id="rId4" Type="http://schemas.openxmlformats.org/officeDocument/2006/relationships/image" Target="../media/image37.png"/><Relationship Id="rId9" Type="http://schemas.openxmlformats.org/officeDocument/2006/relationships/image" Target="../media/image74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7" Type="http://schemas.openxmlformats.org/officeDocument/2006/relationships/image" Target="../media/image4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15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11" Type="http://schemas.openxmlformats.org/officeDocument/2006/relationships/image" Target="../media/image39.png"/><Relationship Id="rId5" Type="http://schemas.openxmlformats.org/officeDocument/2006/relationships/image" Target="../media/image79.png"/><Relationship Id="rId10" Type="http://schemas.openxmlformats.org/officeDocument/2006/relationships/image" Target="../media/image83.png"/><Relationship Id="rId4" Type="http://schemas.openxmlformats.org/officeDocument/2006/relationships/image" Target="../media/image40.jpg"/><Relationship Id="rId9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gilemanifesto.org/" TargetMode="External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6DC82CE-642B-8E4E-8CF8-63B2F0D43C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i="1" dirty="0"/>
              <a:t>CDISC 360:</a:t>
            </a:r>
            <a:br>
              <a:rPr lang="en-US" dirty="0"/>
            </a:br>
            <a:r>
              <a:rPr lang="en-US" b="0" i="1" dirty="0"/>
              <a:t>Evolving our standards towards end to end automation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A2D55D41-A80F-8245-B072-3685FA0393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77690" y="2631362"/>
            <a:ext cx="6781830" cy="731672"/>
          </a:xfrm>
        </p:spPr>
        <p:txBody>
          <a:bodyPr vert="horz" lIns="0" tIns="0" rIns="0" bIns="0" rtlCol="0" anchor="t">
            <a:noAutofit/>
          </a:bodyPr>
          <a:lstStyle/>
          <a:p>
            <a:br>
              <a:rPr lang="en-US" sz="1400" dirty="0"/>
            </a:br>
            <a:r>
              <a:rPr lang="en-US" dirty="0"/>
              <a:t>Peter van Reusel</a:t>
            </a:r>
          </a:p>
          <a:p>
            <a:pPr>
              <a:spcBef>
                <a:spcPts val="0"/>
              </a:spcBef>
            </a:pPr>
            <a:r>
              <a:rPr lang="en-US" dirty="0"/>
              <a:t>Sam Hume</a:t>
            </a:r>
            <a:br>
              <a:rPr lang="en-US" dirty="0"/>
            </a:br>
            <a:r>
              <a:rPr lang="en-US" dirty="0"/>
              <a:t>Barry Cohen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46562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A7306C11-4B65-462B-959F-79B99863C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2548" y="852970"/>
            <a:ext cx="8409464" cy="3647593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568C0921-54AE-4631-A3E3-56C2DF9349D3}"/>
              </a:ext>
            </a:extLst>
          </p:cNvPr>
          <p:cNvSpPr/>
          <p:nvPr/>
        </p:nvSpPr>
        <p:spPr>
          <a:xfrm>
            <a:off x="510540" y="837043"/>
            <a:ext cx="8471472" cy="381877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F5D76B2-5230-44B0-AC3D-9362028EC86D}"/>
              </a:ext>
            </a:extLst>
          </p:cNvPr>
          <p:cNvSpPr/>
          <p:nvPr/>
        </p:nvSpPr>
        <p:spPr>
          <a:xfrm>
            <a:off x="4271010" y="3136106"/>
            <a:ext cx="2822734" cy="1114425"/>
          </a:xfrm>
          <a:custGeom>
            <a:avLst/>
            <a:gdLst>
              <a:gd name="connsiteX0" fmla="*/ 1047751 w 3378994"/>
              <a:gd name="connsiteY0" fmla="*/ 0 h 1185862"/>
              <a:gd name="connsiteX1" fmla="*/ 3317080 w 3378994"/>
              <a:gd name="connsiteY1" fmla="*/ 0 h 1185862"/>
              <a:gd name="connsiteX2" fmla="*/ 3378994 w 3378994"/>
              <a:gd name="connsiteY2" fmla="*/ 61914 h 1185862"/>
              <a:gd name="connsiteX3" fmla="*/ 3378994 w 3378994"/>
              <a:gd name="connsiteY3" fmla="*/ 1123948 h 1185862"/>
              <a:gd name="connsiteX4" fmla="*/ 3317080 w 3378994"/>
              <a:gd name="connsiteY4" fmla="*/ 1185862 h 1185862"/>
              <a:gd name="connsiteX5" fmla="*/ 1047751 w 3378994"/>
              <a:gd name="connsiteY5" fmla="*/ 1185862 h 1185862"/>
              <a:gd name="connsiteX6" fmla="*/ 985837 w 3378994"/>
              <a:gd name="connsiteY6" fmla="*/ 1123948 h 1185862"/>
              <a:gd name="connsiteX7" fmla="*/ 985837 w 3378994"/>
              <a:gd name="connsiteY7" fmla="*/ 635793 h 1185862"/>
              <a:gd name="connsiteX8" fmla="*/ 45245 w 3378994"/>
              <a:gd name="connsiteY8" fmla="*/ 635793 h 1185862"/>
              <a:gd name="connsiteX9" fmla="*/ 0 w 3378994"/>
              <a:gd name="connsiteY9" fmla="*/ 590548 h 1185862"/>
              <a:gd name="connsiteX10" fmla="*/ 0 w 3378994"/>
              <a:gd name="connsiteY10" fmla="*/ 409576 h 1185862"/>
              <a:gd name="connsiteX11" fmla="*/ 45245 w 3378994"/>
              <a:gd name="connsiteY11" fmla="*/ 364331 h 1185862"/>
              <a:gd name="connsiteX12" fmla="*/ 985837 w 3378994"/>
              <a:gd name="connsiteY12" fmla="*/ 364331 h 1185862"/>
              <a:gd name="connsiteX13" fmla="*/ 985837 w 3378994"/>
              <a:gd name="connsiteY13" fmla="*/ 61914 h 1185862"/>
              <a:gd name="connsiteX14" fmla="*/ 1047751 w 3378994"/>
              <a:gd name="connsiteY14" fmla="*/ 0 h 118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78994" h="1185862">
                <a:moveTo>
                  <a:pt x="1047751" y="0"/>
                </a:moveTo>
                <a:lnTo>
                  <a:pt x="3317080" y="0"/>
                </a:lnTo>
                <a:cubicBezTo>
                  <a:pt x="3351274" y="0"/>
                  <a:pt x="3378994" y="27720"/>
                  <a:pt x="3378994" y="61914"/>
                </a:cubicBezTo>
                <a:lnTo>
                  <a:pt x="3378994" y="1123948"/>
                </a:lnTo>
                <a:cubicBezTo>
                  <a:pt x="3378994" y="1158142"/>
                  <a:pt x="3351274" y="1185862"/>
                  <a:pt x="3317080" y="1185862"/>
                </a:cubicBezTo>
                <a:lnTo>
                  <a:pt x="1047751" y="1185862"/>
                </a:lnTo>
                <a:cubicBezTo>
                  <a:pt x="1013557" y="1185862"/>
                  <a:pt x="985837" y="1158142"/>
                  <a:pt x="985837" y="1123948"/>
                </a:cubicBezTo>
                <a:lnTo>
                  <a:pt x="985837" y="635793"/>
                </a:lnTo>
                <a:lnTo>
                  <a:pt x="45245" y="635793"/>
                </a:lnTo>
                <a:cubicBezTo>
                  <a:pt x="20257" y="635793"/>
                  <a:pt x="0" y="615536"/>
                  <a:pt x="0" y="590548"/>
                </a:cubicBezTo>
                <a:lnTo>
                  <a:pt x="0" y="409576"/>
                </a:lnTo>
                <a:cubicBezTo>
                  <a:pt x="0" y="384588"/>
                  <a:pt x="20257" y="364331"/>
                  <a:pt x="45245" y="364331"/>
                </a:cubicBezTo>
                <a:lnTo>
                  <a:pt x="985837" y="364331"/>
                </a:lnTo>
                <a:lnTo>
                  <a:pt x="985837" y="61914"/>
                </a:lnTo>
                <a:cubicBezTo>
                  <a:pt x="985837" y="27720"/>
                  <a:pt x="1013557" y="0"/>
                  <a:pt x="1047751" y="0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07C459-38B5-429D-83E5-BCCD3A0EB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Biomedical</a:t>
            </a:r>
            <a:r>
              <a:rPr lang="fr-BE" dirty="0"/>
              <a:t> Concept</a:t>
            </a:r>
            <a:endParaRPr lang="en-US" dirty="0"/>
          </a:p>
        </p:txBody>
      </p:sp>
      <p:pic>
        <p:nvPicPr>
          <p:cNvPr id="31" name="Picture 30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8ED5D643-AEE5-47D1-BDE1-E0AF0AF4B2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4305" y="954872"/>
            <a:ext cx="4638289" cy="354569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A5DDDC66-9C9B-4862-A781-A3F08228723C}"/>
              </a:ext>
            </a:extLst>
          </p:cNvPr>
          <p:cNvSpPr/>
          <p:nvPr/>
        </p:nvSpPr>
        <p:spPr>
          <a:xfrm>
            <a:off x="6652193" y="4579560"/>
            <a:ext cx="1170257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Triple Store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45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A7306C11-4B65-462B-959F-79B99863C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2548" y="852970"/>
            <a:ext cx="8409464" cy="3647593"/>
          </a:xfrm>
          <a:prstGeom prst="rect">
            <a:avLst/>
          </a:prstGeom>
        </p:spPr>
      </p:pic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4D3EB40-7E2D-4DA4-A99A-4126BA7E97D1}"/>
              </a:ext>
            </a:extLst>
          </p:cNvPr>
          <p:cNvSpPr/>
          <p:nvPr/>
        </p:nvSpPr>
        <p:spPr>
          <a:xfrm>
            <a:off x="510539" y="837043"/>
            <a:ext cx="8471472" cy="3818777"/>
          </a:xfrm>
          <a:custGeom>
            <a:avLst/>
            <a:gdLst>
              <a:gd name="connsiteX0" fmla="*/ 4389963 w 8471472"/>
              <a:gd name="connsiteY0" fmla="*/ 2299064 h 3818777"/>
              <a:gd name="connsiteX1" fmla="*/ 4331714 w 8471472"/>
              <a:gd name="connsiteY1" fmla="*/ 2357248 h 3818777"/>
              <a:gd name="connsiteX2" fmla="*/ 4331714 w 8471472"/>
              <a:gd name="connsiteY2" fmla="*/ 2641448 h 3818777"/>
              <a:gd name="connsiteX3" fmla="*/ 3446802 w 8471472"/>
              <a:gd name="connsiteY3" fmla="*/ 2641448 h 3818777"/>
              <a:gd name="connsiteX4" fmla="*/ 3404235 w 8471472"/>
              <a:gd name="connsiteY4" fmla="*/ 2683967 h 3818777"/>
              <a:gd name="connsiteX5" fmla="*/ 3404235 w 8471472"/>
              <a:gd name="connsiteY5" fmla="*/ 2854037 h 3818777"/>
              <a:gd name="connsiteX6" fmla="*/ 3446802 w 8471472"/>
              <a:gd name="connsiteY6" fmla="*/ 2896557 h 3818777"/>
              <a:gd name="connsiteX7" fmla="*/ 4331714 w 8471472"/>
              <a:gd name="connsiteY7" fmla="*/ 2896557 h 3818777"/>
              <a:gd name="connsiteX8" fmla="*/ 4331714 w 8471472"/>
              <a:gd name="connsiteY8" fmla="*/ 3355305 h 3818777"/>
              <a:gd name="connsiteX9" fmla="*/ 4389963 w 8471472"/>
              <a:gd name="connsiteY9" fmla="*/ 3413489 h 3818777"/>
              <a:gd name="connsiteX10" fmla="*/ 6524955 w 8471472"/>
              <a:gd name="connsiteY10" fmla="*/ 3413489 h 3818777"/>
              <a:gd name="connsiteX11" fmla="*/ 6583204 w 8471472"/>
              <a:gd name="connsiteY11" fmla="*/ 3355305 h 3818777"/>
              <a:gd name="connsiteX12" fmla="*/ 6583204 w 8471472"/>
              <a:gd name="connsiteY12" fmla="*/ 2357248 h 3818777"/>
              <a:gd name="connsiteX13" fmla="*/ 6524955 w 8471472"/>
              <a:gd name="connsiteY13" fmla="*/ 2299064 h 3818777"/>
              <a:gd name="connsiteX14" fmla="*/ 0 w 8471472"/>
              <a:gd name="connsiteY14" fmla="*/ 0 h 3818777"/>
              <a:gd name="connsiteX15" fmla="*/ 8471472 w 8471472"/>
              <a:gd name="connsiteY15" fmla="*/ 0 h 3818777"/>
              <a:gd name="connsiteX16" fmla="*/ 8471472 w 8471472"/>
              <a:gd name="connsiteY16" fmla="*/ 3818777 h 3818777"/>
              <a:gd name="connsiteX17" fmla="*/ 0 w 8471472"/>
              <a:gd name="connsiteY17" fmla="*/ 3818777 h 3818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471472" h="3818777">
                <a:moveTo>
                  <a:pt x="4389963" y="2299064"/>
                </a:moveTo>
                <a:cubicBezTo>
                  <a:pt x="4357793" y="2299064"/>
                  <a:pt x="4331714" y="2325114"/>
                  <a:pt x="4331714" y="2357248"/>
                </a:cubicBezTo>
                <a:lnTo>
                  <a:pt x="4331714" y="2641448"/>
                </a:lnTo>
                <a:lnTo>
                  <a:pt x="3446802" y="2641448"/>
                </a:lnTo>
                <a:cubicBezTo>
                  <a:pt x="3423293" y="2641448"/>
                  <a:pt x="3404235" y="2660484"/>
                  <a:pt x="3404235" y="2683967"/>
                </a:cubicBezTo>
                <a:lnTo>
                  <a:pt x="3404235" y="2854037"/>
                </a:lnTo>
                <a:cubicBezTo>
                  <a:pt x="3404235" y="2877520"/>
                  <a:pt x="3423293" y="2896557"/>
                  <a:pt x="3446802" y="2896557"/>
                </a:cubicBezTo>
                <a:lnTo>
                  <a:pt x="4331714" y="2896557"/>
                </a:lnTo>
                <a:lnTo>
                  <a:pt x="4331714" y="3355305"/>
                </a:lnTo>
                <a:cubicBezTo>
                  <a:pt x="4331714" y="3387439"/>
                  <a:pt x="4357793" y="3413489"/>
                  <a:pt x="4389963" y="3413489"/>
                </a:cubicBezTo>
                <a:lnTo>
                  <a:pt x="6524955" y="3413489"/>
                </a:lnTo>
                <a:cubicBezTo>
                  <a:pt x="6557125" y="3413489"/>
                  <a:pt x="6583204" y="3387439"/>
                  <a:pt x="6583204" y="3355305"/>
                </a:cubicBezTo>
                <a:lnTo>
                  <a:pt x="6583204" y="2357248"/>
                </a:lnTo>
                <a:cubicBezTo>
                  <a:pt x="6583204" y="2325114"/>
                  <a:pt x="6557125" y="2299064"/>
                  <a:pt x="6524955" y="2299064"/>
                </a:cubicBezTo>
                <a:close/>
                <a:moveTo>
                  <a:pt x="0" y="0"/>
                </a:moveTo>
                <a:lnTo>
                  <a:pt x="8471472" y="0"/>
                </a:lnTo>
                <a:lnTo>
                  <a:pt x="8471472" y="3818777"/>
                </a:lnTo>
                <a:lnTo>
                  <a:pt x="0" y="3818777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07C459-38B5-429D-83E5-BCCD3A0EB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Biomedical</a:t>
            </a:r>
            <a:r>
              <a:rPr lang="fr-BE" dirty="0"/>
              <a:t> Concept</a:t>
            </a:r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8257FDA-2D34-4C9E-823A-4D58A41B6145}"/>
              </a:ext>
            </a:extLst>
          </p:cNvPr>
          <p:cNvSpPr/>
          <p:nvPr/>
        </p:nvSpPr>
        <p:spPr>
          <a:xfrm>
            <a:off x="3914775" y="3136107"/>
            <a:ext cx="3178969" cy="1114425"/>
          </a:xfrm>
          <a:custGeom>
            <a:avLst/>
            <a:gdLst>
              <a:gd name="connsiteX0" fmla="*/ 1047751 w 3378994"/>
              <a:gd name="connsiteY0" fmla="*/ 0 h 1185862"/>
              <a:gd name="connsiteX1" fmla="*/ 3317080 w 3378994"/>
              <a:gd name="connsiteY1" fmla="*/ 0 h 1185862"/>
              <a:gd name="connsiteX2" fmla="*/ 3378994 w 3378994"/>
              <a:gd name="connsiteY2" fmla="*/ 61914 h 1185862"/>
              <a:gd name="connsiteX3" fmla="*/ 3378994 w 3378994"/>
              <a:gd name="connsiteY3" fmla="*/ 1123948 h 1185862"/>
              <a:gd name="connsiteX4" fmla="*/ 3317080 w 3378994"/>
              <a:gd name="connsiteY4" fmla="*/ 1185862 h 1185862"/>
              <a:gd name="connsiteX5" fmla="*/ 1047751 w 3378994"/>
              <a:gd name="connsiteY5" fmla="*/ 1185862 h 1185862"/>
              <a:gd name="connsiteX6" fmla="*/ 985837 w 3378994"/>
              <a:gd name="connsiteY6" fmla="*/ 1123948 h 1185862"/>
              <a:gd name="connsiteX7" fmla="*/ 985837 w 3378994"/>
              <a:gd name="connsiteY7" fmla="*/ 635793 h 1185862"/>
              <a:gd name="connsiteX8" fmla="*/ 45245 w 3378994"/>
              <a:gd name="connsiteY8" fmla="*/ 635793 h 1185862"/>
              <a:gd name="connsiteX9" fmla="*/ 0 w 3378994"/>
              <a:gd name="connsiteY9" fmla="*/ 590548 h 1185862"/>
              <a:gd name="connsiteX10" fmla="*/ 0 w 3378994"/>
              <a:gd name="connsiteY10" fmla="*/ 409576 h 1185862"/>
              <a:gd name="connsiteX11" fmla="*/ 45245 w 3378994"/>
              <a:gd name="connsiteY11" fmla="*/ 364331 h 1185862"/>
              <a:gd name="connsiteX12" fmla="*/ 985837 w 3378994"/>
              <a:gd name="connsiteY12" fmla="*/ 364331 h 1185862"/>
              <a:gd name="connsiteX13" fmla="*/ 985837 w 3378994"/>
              <a:gd name="connsiteY13" fmla="*/ 61914 h 1185862"/>
              <a:gd name="connsiteX14" fmla="*/ 1047751 w 3378994"/>
              <a:gd name="connsiteY14" fmla="*/ 0 h 118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78994" h="1185862">
                <a:moveTo>
                  <a:pt x="1047751" y="0"/>
                </a:moveTo>
                <a:lnTo>
                  <a:pt x="3317080" y="0"/>
                </a:lnTo>
                <a:cubicBezTo>
                  <a:pt x="3351274" y="0"/>
                  <a:pt x="3378994" y="27720"/>
                  <a:pt x="3378994" y="61914"/>
                </a:cubicBezTo>
                <a:lnTo>
                  <a:pt x="3378994" y="1123948"/>
                </a:lnTo>
                <a:cubicBezTo>
                  <a:pt x="3378994" y="1158142"/>
                  <a:pt x="3351274" y="1185862"/>
                  <a:pt x="3317080" y="1185862"/>
                </a:cubicBezTo>
                <a:lnTo>
                  <a:pt x="1047751" y="1185862"/>
                </a:lnTo>
                <a:cubicBezTo>
                  <a:pt x="1013557" y="1185862"/>
                  <a:pt x="985837" y="1158142"/>
                  <a:pt x="985837" y="1123948"/>
                </a:cubicBezTo>
                <a:lnTo>
                  <a:pt x="985837" y="635793"/>
                </a:lnTo>
                <a:lnTo>
                  <a:pt x="45245" y="635793"/>
                </a:lnTo>
                <a:cubicBezTo>
                  <a:pt x="20257" y="635793"/>
                  <a:pt x="0" y="615536"/>
                  <a:pt x="0" y="590548"/>
                </a:cubicBezTo>
                <a:lnTo>
                  <a:pt x="0" y="409576"/>
                </a:lnTo>
                <a:cubicBezTo>
                  <a:pt x="0" y="384588"/>
                  <a:pt x="20257" y="364331"/>
                  <a:pt x="45245" y="364331"/>
                </a:cubicBezTo>
                <a:lnTo>
                  <a:pt x="985837" y="364331"/>
                </a:lnTo>
                <a:lnTo>
                  <a:pt x="985837" y="61914"/>
                </a:lnTo>
                <a:cubicBezTo>
                  <a:pt x="985837" y="27720"/>
                  <a:pt x="1013557" y="0"/>
                  <a:pt x="1047751" y="0"/>
                </a:cubicBezTo>
                <a:close/>
              </a:path>
            </a:pathLst>
          </a:cu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9538ED3-B26A-4C78-A772-B7D714AFD204}"/>
              </a:ext>
            </a:extLst>
          </p:cNvPr>
          <p:cNvSpPr/>
          <p:nvPr/>
        </p:nvSpPr>
        <p:spPr>
          <a:xfrm>
            <a:off x="4271010" y="3136106"/>
            <a:ext cx="2822734" cy="1114425"/>
          </a:xfrm>
          <a:custGeom>
            <a:avLst/>
            <a:gdLst>
              <a:gd name="connsiteX0" fmla="*/ 1047751 w 3378994"/>
              <a:gd name="connsiteY0" fmla="*/ 0 h 1185862"/>
              <a:gd name="connsiteX1" fmla="*/ 3317080 w 3378994"/>
              <a:gd name="connsiteY1" fmla="*/ 0 h 1185862"/>
              <a:gd name="connsiteX2" fmla="*/ 3378994 w 3378994"/>
              <a:gd name="connsiteY2" fmla="*/ 61914 h 1185862"/>
              <a:gd name="connsiteX3" fmla="*/ 3378994 w 3378994"/>
              <a:gd name="connsiteY3" fmla="*/ 1123948 h 1185862"/>
              <a:gd name="connsiteX4" fmla="*/ 3317080 w 3378994"/>
              <a:gd name="connsiteY4" fmla="*/ 1185862 h 1185862"/>
              <a:gd name="connsiteX5" fmla="*/ 1047751 w 3378994"/>
              <a:gd name="connsiteY5" fmla="*/ 1185862 h 1185862"/>
              <a:gd name="connsiteX6" fmla="*/ 985837 w 3378994"/>
              <a:gd name="connsiteY6" fmla="*/ 1123948 h 1185862"/>
              <a:gd name="connsiteX7" fmla="*/ 985837 w 3378994"/>
              <a:gd name="connsiteY7" fmla="*/ 635793 h 1185862"/>
              <a:gd name="connsiteX8" fmla="*/ 45245 w 3378994"/>
              <a:gd name="connsiteY8" fmla="*/ 635793 h 1185862"/>
              <a:gd name="connsiteX9" fmla="*/ 0 w 3378994"/>
              <a:gd name="connsiteY9" fmla="*/ 590548 h 1185862"/>
              <a:gd name="connsiteX10" fmla="*/ 0 w 3378994"/>
              <a:gd name="connsiteY10" fmla="*/ 409576 h 1185862"/>
              <a:gd name="connsiteX11" fmla="*/ 45245 w 3378994"/>
              <a:gd name="connsiteY11" fmla="*/ 364331 h 1185862"/>
              <a:gd name="connsiteX12" fmla="*/ 985837 w 3378994"/>
              <a:gd name="connsiteY12" fmla="*/ 364331 h 1185862"/>
              <a:gd name="connsiteX13" fmla="*/ 985837 w 3378994"/>
              <a:gd name="connsiteY13" fmla="*/ 61914 h 1185862"/>
              <a:gd name="connsiteX14" fmla="*/ 1047751 w 3378994"/>
              <a:gd name="connsiteY14" fmla="*/ 0 h 118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78994" h="1185862">
                <a:moveTo>
                  <a:pt x="1047751" y="0"/>
                </a:moveTo>
                <a:lnTo>
                  <a:pt x="3317080" y="0"/>
                </a:lnTo>
                <a:cubicBezTo>
                  <a:pt x="3351274" y="0"/>
                  <a:pt x="3378994" y="27720"/>
                  <a:pt x="3378994" y="61914"/>
                </a:cubicBezTo>
                <a:lnTo>
                  <a:pt x="3378994" y="1123948"/>
                </a:lnTo>
                <a:cubicBezTo>
                  <a:pt x="3378994" y="1158142"/>
                  <a:pt x="3351274" y="1185862"/>
                  <a:pt x="3317080" y="1185862"/>
                </a:cubicBezTo>
                <a:lnTo>
                  <a:pt x="1047751" y="1185862"/>
                </a:lnTo>
                <a:cubicBezTo>
                  <a:pt x="1013557" y="1185862"/>
                  <a:pt x="985837" y="1158142"/>
                  <a:pt x="985837" y="1123948"/>
                </a:cubicBezTo>
                <a:lnTo>
                  <a:pt x="985837" y="635793"/>
                </a:lnTo>
                <a:lnTo>
                  <a:pt x="45245" y="635793"/>
                </a:lnTo>
                <a:cubicBezTo>
                  <a:pt x="20257" y="635793"/>
                  <a:pt x="0" y="615536"/>
                  <a:pt x="0" y="590548"/>
                </a:cubicBezTo>
                <a:lnTo>
                  <a:pt x="0" y="409576"/>
                </a:lnTo>
                <a:cubicBezTo>
                  <a:pt x="0" y="384588"/>
                  <a:pt x="20257" y="364331"/>
                  <a:pt x="45245" y="364331"/>
                </a:cubicBezTo>
                <a:lnTo>
                  <a:pt x="985837" y="364331"/>
                </a:lnTo>
                <a:lnTo>
                  <a:pt x="985837" y="61914"/>
                </a:lnTo>
                <a:cubicBezTo>
                  <a:pt x="985837" y="27720"/>
                  <a:pt x="1013557" y="0"/>
                  <a:pt x="1047751" y="0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0F14493B-DE26-447F-B203-6EA2567CDF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07" t="11393" r="210" b="11248"/>
          <a:stretch/>
        </p:blipFill>
        <p:spPr>
          <a:xfrm>
            <a:off x="1028700" y="2261592"/>
            <a:ext cx="7473152" cy="331470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C3B69563-6C30-4968-B8A4-BCD759EDE5A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67"/>
          <a:stretch/>
        </p:blipFill>
        <p:spPr>
          <a:xfrm>
            <a:off x="1028700" y="1584963"/>
            <a:ext cx="7473152" cy="481999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36E2D4ED-6EC2-4F8B-BA6E-9C3FE9113322}"/>
              </a:ext>
            </a:extLst>
          </p:cNvPr>
          <p:cNvSpPr/>
          <p:nvPr/>
        </p:nvSpPr>
        <p:spPr>
          <a:xfrm>
            <a:off x="1028700" y="1117652"/>
            <a:ext cx="3331543" cy="30777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0" lvl="1"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</a:pPr>
            <a:r>
              <a:rPr lang="en-US" sz="1400" b="1" dirty="0">
                <a:solidFill>
                  <a:schemeClr val="bg1"/>
                </a:solidFill>
              </a:rPr>
              <a:t>Attributes are linked to the element</a:t>
            </a:r>
          </a:p>
        </p:txBody>
      </p:sp>
    </p:spTree>
    <p:extLst>
      <p:ext uri="{BB962C8B-B14F-4D97-AF65-F5344CB8AC3E}">
        <p14:creationId xmlns:p14="http://schemas.microsoft.com/office/powerpoint/2010/main" val="289354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A7306C11-4B65-462B-959F-79B99863C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2548" y="852970"/>
            <a:ext cx="8409464" cy="3647593"/>
          </a:xfrm>
          <a:prstGeom prst="rect">
            <a:avLst/>
          </a:pr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E7AA75D-65F4-451E-AB82-A305A1CCBE47}"/>
              </a:ext>
            </a:extLst>
          </p:cNvPr>
          <p:cNvSpPr/>
          <p:nvPr/>
        </p:nvSpPr>
        <p:spPr>
          <a:xfrm>
            <a:off x="4271010" y="3136106"/>
            <a:ext cx="2822734" cy="1114425"/>
          </a:xfrm>
          <a:custGeom>
            <a:avLst/>
            <a:gdLst>
              <a:gd name="connsiteX0" fmla="*/ 1047751 w 3378994"/>
              <a:gd name="connsiteY0" fmla="*/ 0 h 1185862"/>
              <a:gd name="connsiteX1" fmla="*/ 3317080 w 3378994"/>
              <a:gd name="connsiteY1" fmla="*/ 0 h 1185862"/>
              <a:gd name="connsiteX2" fmla="*/ 3378994 w 3378994"/>
              <a:gd name="connsiteY2" fmla="*/ 61914 h 1185862"/>
              <a:gd name="connsiteX3" fmla="*/ 3378994 w 3378994"/>
              <a:gd name="connsiteY3" fmla="*/ 1123948 h 1185862"/>
              <a:gd name="connsiteX4" fmla="*/ 3317080 w 3378994"/>
              <a:gd name="connsiteY4" fmla="*/ 1185862 h 1185862"/>
              <a:gd name="connsiteX5" fmla="*/ 1047751 w 3378994"/>
              <a:gd name="connsiteY5" fmla="*/ 1185862 h 1185862"/>
              <a:gd name="connsiteX6" fmla="*/ 985837 w 3378994"/>
              <a:gd name="connsiteY6" fmla="*/ 1123948 h 1185862"/>
              <a:gd name="connsiteX7" fmla="*/ 985837 w 3378994"/>
              <a:gd name="connsiteY7" fmla="*/ 635793 h 1185862"/>
              <a:gd name="connsiteX8" fmla="*/ 45245 w 3378994"/>
              <a:gd name="connsiteY8" fmla="*/ 635793 h 1185862"/>
              <a:gd name="connsiteX9" fmla="*/ 0 w 3378994"/>
              <a:gd name="connsiteY9" fmla="*/ 590548 h 1185862"/>
              <a:gd name="connsiteX10" fmla="*/ 0 w 3378994"/>
              <a:gd name="connsiteY10" fmla="*/ 409576 h 1185862"/>
              <a:gd name="connsiteX11" fmla="*/ 45245 w 3378994"/>
              <a:gd name="connsiteY11" fmla="*/ 364331 h 1185862"/>
              <a:gd name="connsiteX12" fmla="*/ 985837 w 3378994"/>
              <a:gd name="connsiteY12" fmla="*/ 364331 h 1185862"/>
              <a:gd name="connsiteX13" fmla="*/ 985837 w 3378994"/>
              <a:gd name="connsiteY13" fmla="*/ 61914 h 1185862"/>
              <a:gd name="connsiteX14" fmla="*/ 1047751 w 3378994"/>
              <a:gd name="connsiteY14" fmla="*/ 0 h 118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78994" h="1185862">
                <a:moveTo>
                  <a:pt x="1047751" y="0"/>
                </a:moveTo>
                <a:lnTo>
                  <a:pt x="3317080" y="0"/>
                </a:lnTo>
                <a:cubicBezTo>
                  <a:pt x="3351274" y="0"/>
                  <a:pt x="3378994" y="27720"/>
                  <a:pt x="3378994" y="61914"/>
                </a:cubicBezTo>
                <a:lnTo>
                  <a:pt x="3378994" y="1123948"/>
                </a:lnTo>
                <a:cubicBezTo>
                  <a:pt x="3378994" y="1158142"/>
                  <a:pt x="3351274" y="1185862"/>
                  <a:pt x="3317080" y="1185862"/>
                </a:cubicBezTo>
                <a:lnTo>
                  <a:pt x="1047751" y="1185862"/>
                </a:lnTo>
                <a:cubicBezTo>
                  <a:pt x="1013557" y="1185862"/>
                  <a:pt x="985837" y="1158142"/>
                  <a:pt x="985837" y="1123948"/>
                </a:cubicBezTo>
                <a:lnTo>
                  <a:pt x="985837" y="635793"/>
                </a:lnTo>
                <a:lnTo>
                  <a:pt x="45245" y="635793"/>
                </a:lnTo>
                <a:cubicBezTo>
                  <a:pt x="20257" y="635793"/>
                  <a:pt x="0" y="615536"/>
                  <a:pt x="0" y="590548"/>
                </a:cubicBezTo>
                <a:lnTo>
                  <a:pt x="0" y="409576"/>
                </a:lnTo>
                <a:cubicBezTo>
                  <a:pt x="0" y="384588"/>
                  <a:pt x="20257" y="364331"/>
                  <a:pt x="45245" y="364331"/>
                </a:cubicBezTo>
                <a:lnTo>
                  <a:pt x="985837" y="364331"/>
                </a:lnTo>
                <a:lnTo>
                  <a:pt x="985837" y="61914"/>
                </a:lnTo>
                <a:cubicBezTo>
                  <a:pt x="985837" y="27720"/>
                  <a:pt x="1013557" y="0"/>
                  <a:pt x="1047751" y="0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07C459-38B5-429D-83E5-BCCD3A0EB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Biomedical</a:t>
            </a:r>
            <a:r>
              <a:rPr lang="fr-BE" dirty="0"/>
              <a:t> Concept</a:t>
            </a:r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37B2744-2DD0-439D-A6BC-9E22CDA0BEC7}"/>
              </a:ext>
            </a:extLst>
          </p:cNvPr>
          <p:cNvSpPr/>
          <p:nvPr/>
        </p:nvSpPr>
        <p:spPr>
          <a:xfrm>
            <a:off x="487680" y="852970"/>
            <a:ext cx="8494332" cy="3779990"/>
          </a:xfrm>
          <a:custGeom>
            <a:avLst/>
            <a:gdLst>
              <a:gd name="connsiteX0" fmla="*/ 3891941 w 8494332"/>
              <a:gd name="connsiteY0" fmla="*/ 1823796 h 3779990"/>
              <a:gd name="connsiteX1" fmla="*/ 3783330 w 8494332"/>
              <a:gd name="connsiteY1" fmla="*/ 1932407 h 3779990"/>
              <a:gd name="connsiteX2" fmla="*/ 3783330 w 8494332"/>
              <a:gd name="connsiteY2" fmla="*/ 2366835 h 3779990"/>
              <a:gd name="connsiteX3" fmla="*/ 3891941 w 8494332"/>
              <a:gd name="connsiteY3" fmla="*/ 2475446 h 3779990"/>
              <a:gd name="connsiteX4" fmla="*/ 7188301 w 8494332"/>
              <a:gd name="connsiteY4" fmla="*/ 2475446 h 3779990"/>
              <a:gd name="connsiteX5" fmla="*/ 7296912 w 8494332"/>
              <a:gd name="connsiteY5" fmla="*/ 2366835 h 3779990"/>
              <a:gd name="connsiteX6" fmla="*/ 7296912 w 8494332"/>
              <a:gd name="connsiteY6" fmla="*/ 1932407 h 3779990"/>
              <a:gd name="connsiteX7" fmla="*/ 7188301 w 8494332"/>
              <a:gd name="connsiteY7" fmla="*/ 1823796 h 3779990"/>
              <a:gd name="connsiteX8" fmla="*/ 3822129 w 8494332"/>
              <a:gd name="connsiteY8" fmla="*/ 1492184 h 3779990"/>
              <a:gd name="connsiteX9" fmla="*/ 3783330 w 8494332"/>
              <a:gd name="connsiteY9" fmla="*/ 1530983 h 3779990"/>
              <a:gd name="connsiteX10" fmla="*/ 3783330 w 8494332"/>
              <a:gd name="connsiteY10" fmla="*/ 1686176 h 3779990"/>
              <a:gd name="connsiteX11" fmla="*/ 3822129 w 8494332"/>
              <a:gd name="connsiteY11" fmla="*/ 1724975 h 3779990"/>
              <a:gd name="connsiteX12" fmla="*/ 7258113 w 8494332"/>
              <a:gd name="connsiteY12" fmla="*/ 1724975 h 3779990"/>
              <a:gd name="connsiteX13" fmla="*/ 7296912 w 8494332"/>
              <a:gd name="connsiteY13" fmla="*/ 1686176 h 3779990"/>
              <a:gd name="connsiteX14" fmla="*/ 7296912 w 8494332"/>
              <a:gd name="connsiteY14" fmla="*/ 1530983 h 3779990"/>
              <a:gd name="connsiteX15" fmla="*/ 7258113 w 8494332"/>
              <a:gd name="connsiteY15" fmla="*/ 1492184 h 3779990"/>
              <a:gd name="connsiteX16" fmla="*/ 3850505 w 8494332"/>
              <a:gd name="connsiteY16" fmla="*/ 992280 h 3779990"/>
              <a:gd name="connsiteX17" fmla="*/ 3783330 w 8494332"/>
              <a:gd name="connsiteY17" fmla="*/ 1059455 h 3779990"/>
              <a:gd name="connsiteX18" fmla="*/ 3783330 w 8494332"/>
              <a:gd name="connsiteY18" fmla="*/ 1328146 h 3779990"/>
              <a:gd name="connsiteX19" fmla="*/ 3850505 w 8494332"/>
              <a:gd name="connsiteY19" fmla="*/ 1395321 h 3779990"/>
              <a:gd name="connsiteX20" fmla="*/ 6298065 w 8494332"/>
              <a:gd name="connsiteY20" fmla="*/ 1395321 h 3779990"/>
              <a:gd name="connsiteX21" fmla="*/ 6365240 w 8494332"/>
              <a:gd name="connsiteY21" fmla="*/ 1328146 h 3779990"/>
              <a:gd name="connsiteX22" fmla="*/ 6365240 w 8494332"/>
              <a:gd name="connsiteY22" fmla="*/ 1059455 h 3779990"/>
              <a:gd name="connsiteX23" fmla="*/ 6298065 w 8494332"/>
              <a:gd name="connsiteY23" fmla="*/ 992280 h 3779990"/>
              <a:gd name="connsiteX24" fmla="*/ 3857222 w 8494332"/>
              <a:gd name="connsiteY24" fmla="*/ 403638 h 3779990"/>
              <a:gd name="connsiteX25" fmla="*/ 3783330 w 8494332"/>
              <a:gd name="connsiteY25" fmla="*/ 477530 h 3779990"/>
              <a:gd name="connsiteX26" fmla="*/ 3783330 w 8494332"/>
              <a:gd name="connsiteY26" fmla="*/ 773091 h 3779990"/>
              <a:gd name="connsiteX27" fmla="*/ 3857222 w 8494332"/>
              <a:gd name="connsiteY27" fmla="*/ 846983 h 3779990"/>
              <a:gd name="connsiteX28" fmla="*/ 6291348 w 8494332"/>
              <a:gd name="connsiteY28" fmla="*/ 846983 h 3779990"/>
              <a:gd name="connsiteX29" fmla="*/ 6365240 w 8494332"/>
              <a:gd name="connsiteY29" fmla="*/ 773091 h 3779990"/>
              <a:gd name="connsiteX30" fmla="*/ 6365240 w 8494332"/>
              <a:gd name="connsiteY30" fmla="*/ 477530 h 3779990"/>
              <a:gd name="connsiteX31" fmla="*/ 6291348 w 8494332"/>
              <a:gd name="connsiteY31" fmla="*/ 403638 h 3779990"/>
              <a:gd name="connsiteX32" fmla="*/ 0 w 8494332"/>
              <a:gd name="connsiteY32" fmla="*/ 0 h 3779990"/>
              <a:gd name="connsiteX33" fmla="*/ 8494332 w 8494332"/>
              <a:gd name="connsiteY33" fmla="*/ 0 h 3779990"/>
              <a:gd name="connsiteX34" fmla="*/ 8494332 w 8494332"/>
              <a:gd name="connsiteY34" fmla="*/ 3779990 h 3779990"/>
              <a:gd name="connsiteX35" fmla="*/ 0 w 8494332"/>
              <a:gd name="connsiteY35" fmla="*/ 3779990 h 3779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8494332" h="3779990">
                <a:moveTo>
                  <a:pt x="3891941" y="1823796"/>
                </a:moveTo>
                <a:cubicBezTo>
                  <a:pt x="3831957" y="1823796"/>
                  <a:pt x="3783330" y="1872423"/>
                  <a:pt x="3783330" y="1932407"/>
                </a:cubicBezTo>
                <a:lnTo>
                  <a:pt x="3783330" y="2366835"/>
                </a:lnTo>
                <a:cubicBezTo>
                  <a:pt x="3783330" y="2426819"/>
                  <a:pt x="3831957" y="2475446"/>
                  <a:pt x="3891941" y="2475446"/>
                </a:cubicBezTo>
                <a:lnTo>
                  <a:pt x="7188301" y="2475446"/>
                </a:lnTo>
                <a:cubicBezTo>
                  <a:pt x="7248285" y="2475446"/>
                  <a:pt x="7296912" y="2426819"/>
                  <a:pt x="7296912" y="2366835"/>
                </a:cubicBezTo>
                <a:lnTo>
                  <a:pt x="7296912" y="1932407"/>
                </a:lnTo>
                <a:cubicBezTo>
                  <a:pt x="7296912" y="1872423"/>
                  <a:pt x="7248285" y="1823796"/>
                  <a:pt x="7188301" y="1823796"/>
                </a:cubicBezTo>
                <a:close/>
                <a:moveTo>
                  <a:pt x="3822129" y="1492184"/>
                </a:moveTo>
                <a:cubicBezTo>
                  <a:pt x="3800701" y="1492184"/>
                  <a:pt x="3783330" y="1509555"/>
                  <a:pt x="3783330" y="1530983"/>
                </a:cubicBezTo>
                <a:lnTo>
                  <a:pt x="3783330" y="1686176"/>
                </a:lnTo>
                <a:cubicBezTo>
                  <a:pt x="3783330" y="1707604"/>
                  <a:pt x="3800701" y="1724975"/>
                  <a:pt x="3822129" y="1724975"/>
                </a:cubicBezTo>
                <a:lnTo>
                  <a:pt x="7258113" y="1724975"/>
                </a:lnTo>
                <a:cubicBezTo>
                  <a:pt x="7279541" y="1724975"/>
                  <a:pt x="7296912" y="1707604"/>
                  <a:pt x="7296912" y="1686176"/>
                </a:cubicBezTo>
                <a:lnTo>
                  <a:pt x="7296912" y="1530983"/>
                </a:lnTo>
                <a:cubicBezTo>
                  <a:pt x="7296912" y="1509555"/>
                  <a:pt x="7279541" y="1492184"/>
                  <a:pt x="7258113" y="1492184"/>
                </a:cubicBezTo>
                <a:close/>
                <a:moveTo>
                  <a:pt x="3850505" y="992280"/>
                </a:moveTo>
                <a:cubicBezTo>
                  <a:pt x="3813405" y="992280"/>
                  <a:pt x="3783330" y="1022355"/>
                  <a:pt x="3783330" y="1059455"/>
                </a:cubicBezTo>
                <a:lnTo>
                  <a:pt x="3783330" y="1328146"/>
                </a:lnTo>
                <a:cubicBezTo>
                  <a:pt x="3783330" y="1365246"/>
                  <a:pt x="3813405" y="1395321"/>
                  <a:pt x="3850505" y="1395321"/>
                </a:cubicBezTo>
                <a:lnTo>
                  <a:pt x="6298065" y="1395321"/>
                </a:lnTo>
                <a:cubicBezTo>
                  <a:pt x="6335165" y="1395321"/>
                  <a:pt x="6365240" y="1365246"/>
                  <a:pt x="6365240" y="1328146"/>
                </a:cubicBezTo>
                <a:lnTo>
                  <a:pt x="6365240" y="1059455"/>
                </a:lnTo>
                <a:cubicBezTo>
                  <a:pt x="6365240" y="1022355"/>
                  <a:pt x="6335165" y="992280"/>
                  <a:pt x="6298065" y="992280"/>
                </a:cubicBezTo>
                <a:close/>
                <a:moveTo>
                  <a:pt x="3857222" y="403638"/>
                </a:moveTo>
                <a:cubicBezTo>
                  <a:pt x="3816413" y="403638"/>
                  <a:pt x="3783330" y="436721"/>
                  <a:pt x="3783330" y="477530"/>
                </a:cubicBezTo>
                <a:lnTo>
                  <a:pt x="3783330" y="773091"/>
                </a:lnTo>
                <a:cubicBezTo>
                  <a:pt x="3783330" y="813900"/>
                  <a:pt x="3816413" y="846983"/>
                  <a:pt x="3857222" y="846983"/>
                </a:cubicBezTo>
                <a:lnTo>
                  <a:pt x="6291348" y="846983"/>
                </a:lnTo>
                <a:cubicBezTo>
                  <a:pt x="6332157" y="846983"/>
                  <a:pt x="6365240" y="813900"/>
                  <a:pt x="6365240" y="773091"/>
                </a:cubicBezTo>
                <a:lnTo>
                  <a:pt x="6365240" y="477530"/>
                </a:lnTo>
                <a:cubicBezTo>
                  <a:pt x="6365240" y="436721"/>
                  <a:pt x="6332157" y="403638"/>
                  <a:pt x="6291348" y="403638"/>
                </a:cubicBezTo>
                <a:close/>
                <a:moveTo>
                  <a:pt x="0" y="0"/>
                </a:moveTo>
                <a:lnTo>
                  <a:pt x="8494332" y="0"/>
                </a:lnTo>
                <a:lnTo>
                  <a:pt x="8494332" y="3779990"/>
                </a:lnTo>
                <a:lnTo>
                  <a:pt x="0" y="377999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C0D5330-D9D1-4FF0-8202-FEDC1615CDEF}"/>
              </a:ext>
            </a:extLst>
          </p:cNvPr>
          <p:cNvSpPr/>
          <p:nvPr/>
        </p:nvSpPr>
        <p:spPr>
          <a:xfrm>
            <a:off x="4262406" y="2345154"/>
            <a:ext cx="3513582" cy="232791"/>
          </a:xfrm>
          <a:prstGeom prst="roundRect">
            <a:avLst/>
          </a:prstGeom>
          <a:noFill/>
          <a:ln w="19050">
            <a:solidFill>
              <a:srgbClr val="13467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E8805A2-2AD8-4EF0-8E5B-6860F90229BE}"/>
              </a:ext>
            </a:extLst>
          </p:cNvPr>
          <p:cNvSpPr/>
          <p:nvPr/>
        </p:nvSpPr>
        <p:spPr>
          <a:xfrm>
            <a:off x="4262406" y="1256608"/>
            <a:ext cx="2581910" cy="443345"/>
          </a:xfrm>
          <a:prstGeom prst="roundRect">
            <a:avLst/>
          </a:prstGeom>
          <a:noFill/>
          <a:ln w="19050">
            <a:solidFill>
              <a:srgbClr val="13467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AC9BC4C-34AB-45B6-B093-21AF021428E3}"/>
              </a:ext>
            </a:extLst>
          </p:cNvPr>
          <p:cNvSpPr/>
          <p:nvPr/>
        </p:nvSpPr>
        <p:spPr>
          <a:xfrm>
            <a:off x="4262406" y="1845250"/>
            <a:ext cx="2581910" cy="403041"/>
          </a:xfrm>
          <a:prstGeom prst="roundRect">
            <a:avLst/>
          </a:prstGeom>
          <a:noFill/>
          <a:ln w="19050">
            <a:solidFill>
              <a:srgbClr val="13467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D8FE09A-5C9A-4AFB-8381-38486C3698CF}"/>
              </a:ext>
            </a:extLst>
          </p:cNvPr>
          <p:cNvSpPr/>
          <p:nvPr/>
        </p:nvSpPr>
        <p:spPr>
          <a:xfrm>
            <a:off x="4262406" y="2676766"/>
            <a:ext cx="3513582" cy="651650"/>
          </a:xfrm>
          <a:prstGeom prst="roundRect">
            <a:avLst/>
          </a:prstGeom>
          <a:noFill/>
          <a:ln w="19050">
            <a:solidFill>
              <a:srgbClr val="13467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B39BFFA-A4B2-4BB7-8394-D821429D8232}"/>
              </a:ext>
            </a:extLst>
          </p:cNvPr>
          <p:cNvSpPr/>
          <p:nvPr/>
        </p:nvSpPr>
        <p:spPr>
          <a:xfrm>
            <a:off x="4262406" y="3442007"/>
            <a:ext cx="4067243" cy="30777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0"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</a:pPr>
            <a:r>
              <a:rPr lang="en-US" sz="1400" b="1" dirty="0">
                <a:solidFill>
                  <a:schemeClr val="bg1"/>
                </a:solidFill>
              </a:rPr>
              <a:t>Linking controlled terminology to the variable</a:t>
            </a:r>
          </a:p>
        </p:txBody>
      </p:sp>
    </p:spTree>
    <p:extLst>
      <p:ext uri="{BB962C8B-B14F-4D97-AF65-F5344CB8AC3E}">
        <p14:creationId xmlns:p14="http://schemas.microsoft.com/office/powerpoint/2010/main" val="21375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 animBg="1"/>
      <p:bldP spid="17" grpId="0" animBg="1"/>
      <p:bldP spid="18" grpId="0" animBg="1"/>
      <p:bldP spid="19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A7306C11-4B65-462B-959F-79B99863C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2548" y="852970"/>
            <a:ext cx="8409464" cy="3647593"/>
          </a:xfrm>
          <a:prstGeom prst="rect">
            <a:avLst/>
          </a:prstGeom>
        </p:spPr>
      </p:pic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BE0A89A-6F34-4F8E-B0D3-005A591879CE}"/>
              </a:ext>
            </a:extLst>
          </p:cNvPr>
          <p:cNvSpPr/>
          <p:nvPr/>
        </p:nvSpPr>
        <p:spPr>
          <a:xfrm>
            <a:off x="4271010" y="3136106"/>
            <a:ext cx="2822734" cy="1114425"/>
          </a:xfrm>
          <a:custGeom>
            <a:avLst/>
            <a:gdLst>
              <a:gd name="connsiteX0" fmla="*/ 1047751 w 3378994"/>
              <a:gd name="connsiteY0" fmla="*/ 0 h 1185862"/>
              <a:gd name="connsiteX1" fmla="*/ 3317080 w 3378994"/>
              <a:gd name="connsiteY1" fmla="*/ 0 h 1185862"/>
              <a:gd name="connsiteX2" fmla="*/ 3378994 w 3378994"/>
              <a:gd name="connsiteY2" fmla="*/ 61914 h 1185862"/>
              <a:gd name="connsiteX3" fmla="*/ 3378994 w 3378994"/>
              <a:gd name="connsiteY3" fmla="*/ 1123948 h 1185862"/>
              <a:gd name="connsiteX4" fmla="*/ 3317080 w 3378994"/>
              <a:gd name="connsiteY4" fmla="*/ 1185862 h 1185862"/>
              <a:gd name="connsiteX5" fmla="*/ 1047751 w 3378994"/>
              <a:gd name="connsiteY5" fmla="*/ 1185862 h 1185862"/>
              <a:gd name="connsiteX6" fmla="*/ 985837 w 3378994"/>
              <a:gd name="connsiteY6" fmla="*/ 1123948 h 1185862"/>
              <a:gd name="connsiteX7" fmla="*/ 985837 w 3378994"/>
              <a:gd name="connsiteY7" fmla="*/ 635793 h 1185862"/>
              <a:gd name="connsiteX8" fmla="*/ 45245 w 3378994"/>
              <a:gd name="connsiteY8" fmla="*/ 635793 h 1185862"/>
              <a:gd name="connsiteX9" fmla="*/ 0 w 3378994"/>
              <a:gd name="connsiteY9" fmla="*/ 590548 h 1185862"/>
              <a:gd name="connsiteX10" fmla="*/ 0 w 3378994"/>
              <a:gd name="connsiteY10" fmla="*/ 409576 h 1185862"/>
              <a:gd name="connsiteX11" fmla="*/ 45245 w 3378994"/>
              <a:gd name="connsiteY11" fmla="*/ 364331 h 1185862"/>
              <a:gd name="connsiteX12" fmla="*/ 985837 w 3378994"/>
              <a:gd name="connsiteY12" fmla="*/ 364331 h 1185862"/>
              <a:gd name="connsiteX13" fmla="*/ 985837 w 3378994"/>
              <a:gd name="connsiteY13" fmla="*/ 61914 h 1185862"/>
              <a:gd name="connsiteX14" fmla="*/ 1047751 w 3378994"/>
              <a:gd name="connsiteY14" fmla="*/ 0 h 118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78994" h="1185862">
                <a:moveTo>
                  <a:pt x="1047751" y="0"/>
                </a:moveTo>
                <a:lnTo>
                  <a:pt x="3317080" y="0"/>
                </a:lnTo>
                <a:cubicBezTo>
                  <a:pt x="3351274" y="0"/>
                  <a:pt x="3378994" y="27720"/>
                  <a:pt x="3378994" y="61914"/>
                </a:cubicBezTo>
                <a:lnTo>
                  <a:pt x="3378994" y="1123948"/>
                </a:lnTo>
                <a:cubicBezTo>
                  <a:pt x="3378994" y="1158142"/>
                  <a:pt x="3351274" y="1185862"/>
                  <a:pt x="3317080" y="1185862"/>
                </a:cubicBezTo>
                <a:lnTo>
                  <a:pt x="1047751" y="1185862"/>
                </a:lnTo>
                <a:cubicBezTo>
                  <a:pt x="1013557" y="1185862"/>
                  <a:pt x="985837" y="1158142"/>
                  <a:pt x="985837" y="1123948"/>
                </a:cubicBezTo>
                <a:lnTo>
                  <a:pt x="985837" y="635793"/>
                </a:lnTo>
                <a:lnTo>
                  <a:pt x="45245" y="635793"/>
                </a:lnTo>
                <a:cubicBezTo>
                  <a:pt x="20257" y="635793"/>
                  <a:pt x="0" y="615536"/>
                  <a:pt x="0" y="590548"/>
                </a:cubicBezTo>
                <a:lnTo>
                  <a:pt x="0" y="409576"/>
                </a:lnTo>
                <a:cubicBezTo>
                  <a:pt x="0" y="384588"/>
                  <a:pt x="20257" y="364331"/>
                  <a:pt x="45245" y="364331"/>
                </a:cubicBezTo>
                <a:lnTo>
                  <a:pt x="985837" y="364331"/>
                </a:lnTo>
                <a:lnTo>
                  <a:pt x="985837" y="61914"/>
                </a:lnTo>
                <a:cubicBezTo>
                  <a:pt x="985837" y="27720"/>
                  <a:pt x="1013557" y="0"/>
                  <a:pt x="1047751" y="0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1F3DC09-135B-4F8E-A129-348BCECA8812}"/>
              </a:ext>
            </a:extLst>
          </p:cNvPr>
          <p:cNvSpPr/>
          <p:nvPr/>
        </p:nvSpPr>
        <p:spPr>
          <a:xfrm>
            <a:off x="572548" y="733425"/>
            <a:ext cx="8485727" cy="3867150"/>
          </a:xfrm>
          <a:custGeom>
            <a:avLst/>
            <a:gdLst>
              <a:gd name="connsiteX0" fmla="*/ 3803109 w 8485727"/>
              <a:gd name="connsiteY0" fmla="*/ 787891 h 3867150"/>
              <a:gd name="connsiteX1" fmla="*/ 3723910 w 8485727"/>
              <a:gd name="connsiteY1" fmla="*/ 867090 h 3867150"/>
              <a:gd name="connsiteX2" fmla="*/ 3723910 w 8485727"/>
              <a:gd name="connsiteY2" fmla="*/ 2601135 h 3867150"/>
              <a:gd name="connsiteX3" fmla="*/ 3803109 w 8485727"/>
              <a:gd name="connsiteY3" fmla="*/ 2680334 h 3867150"/>
              <a:gd name="connsiteX4" fmla="*/ 4883372 w 8485727"/>
              <a:gd name="connsiteY4" fmla="*/ 2680334 h 3867150"/>
              <a:gd name="connsiteX5" fmla="*/ 4883372 w 8485727"/>
              <a:gd name="connsiteY5" fmla="*/ 2491112 h 3867150"/>
              <a:gd name="connsiteX6" fmla="*/ 4983709 w 8485727"/>
              <a:gd name="connsiteY6" fmla="*/ 2390775 h 3867150"/>
              <a:gd name="connsiteX7" fmla="*/ 7237492 w 8485727"/>
              <a:gd name="connsiteY7" fmla="*/ 2390775 h 3867150"/>
              <a:gd name="connsiteX8" fmla="*/ 7237492 w 8485727"/>
              <a:gd name="connsiteY8" fmla="*/ 867090 h 3867150"/>
              <a:gd name="connsiteX9" fmla="*/ 7158293 w 8485727"/>
              <a:gd name="connsiteY9" fmla="*/ 787891 h 3867150"/>
              <a:gd name="connsiteX10" fmla="*/ 0 w 8485727"/>
              <a:gd name="connsiteY10" fmla="*/ 0 h 3867150"/>
              <a:gd name="connsiteX11" fmla="*/ 8485727 w 8485727"/>
              <a:gd name="connsiteY11" fmla="*/ 0 h 3867150"/>
              <a:gd name="connsiteX12" fmla="*/ 8485727 w 8485727"/>
              <a:gd name="connsiteY12" fmla="*/ 3867150 h 3867150"/>
              <a:gd name="connsiteX13" fmla="*/ 0 w 8485727"/>
              <a:gd name="connsiteY13" fmla="*/ 386715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485727" h="3867150">
                <a:moveTo>
                  <a:pt x="3803109" y="787891"/>
                </a:moveTo>
                <a:cubicBezTo>
                  <a:pt x="3759369" y="787891"/>
                  <a:pt x="3723910" y="823350"/>
                  <a:pt x="3723910" y="867090"/>
                </a:cubicBezTo>
                <a:lnTo>
                  <a:pt x="3723910" y="2601135"/>
                </a:lnTo>
                <a:cubicBezTo>
                  <a:pt x="3723910" y="2644875"/>
                  <a:pt x="3759369" y="2680334"/>
                  <a:pt x="3803109" y="2680334"/>
                </a:cubicBezTo>
                <a:lnTo>
                  <a:pt x="4883372" y="2680334"/>
                </a:lnTo>
                <a:lnTo>
                  <a:pt x="4883372" y="2491112"/>
                </a:lnTo>
                <a:cubicBezTo>
                  <a:pt x="4883372" y="2435697"/>
                  <a:pt x="4928294" y="2390775"/>
                  <a:pt x="4983709" y="2390775"/>
                </a:cubicBezTo>
                <a:lnTo>
                  <a:pt x="7237492" y="2390775"/>
                </a:lnTo>
                <a:lnTo>
                  <a:pt x="7237492" y="867090"/>
                </a:lnTo>
                <a:cubicBezTo>
                  <a:pt x="7237492" y="823350"/>
                  <a:pt x="7202033" y="787891"/>
                  <a:pt x="7158293" y="787891"/>
                </a:cubicBezTo>
                <a:close/>
                <a:moveTo>
                  <a:pt x="0" y="0"/>
                </a:moveTo>
                <a:lnTo>
                  <a:pt x="8485727" y="0"/>
                </a:lnTo>
                <a:lnTo>
                  <a:pt x="8485727" y="3867150"/>
                </a:lnTo>
                <a:lnTo>
                  <a:pt x="0" y="386715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07C459-38B5-429D-83E5-BCCD3A0EB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Biomedical</a:t>
            </a:r>
            <a:r>
              <a:rPr lang="fr-BE" dirty="0"/>
              <a:t> Concept</a:t>
            </a:r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45D030E-621A-4032-9954-36EC3351174C}"/>
              </a:ext>
            </a:extLst>
          </p:cNvPr>
          <p:cNvSpPr/>
          <p:nvPr/>
        </p:nvSpPr>
        <p:spPr>
          <a:xfrm>
            <a:off x="4262406" y="1521316"/>
            <a:ext cx="3513582" cy="1892443"/>
          </a:xfrm>
          <a:custGeom>
            <a:avLst/>
            <a:gdLst>
              <a:gd name="connsiteX0" fmla="*/ 79199 w 3513582"/>
              <a:gd name="connsiteY0" fmla="*/ 0 h 1892443"/>
              <a:gd name="connsiteX1" fmla="*/ 3434383 w 3513582"/>
              <a:gd name="connsiteY1" fmla="*/ 0 h 1892443"/>
              <a:gd name="connsiteX2" fmla="*/ 3513582 w 3513582"/>
              <a:gd name="connsiteY2" fmla="*/ 79199 h 1892443"/>
              <a:gd name="connsiteX3" fmla="*/ 3513582 w 3513582"/>
              <a:gd name="connsiteY3" fmla="*/ 1602884 h 1892443"/>
              <a:gd name="connsiteX4" fmla="*/ 1259799 w 3513582"/>
              <a:gd name="connsiteY4" fmla="*/ 1602884 h 1892443"/>
              <a:gd name="connsiteX5" fmla="*/ 1159462 w 3513582"/>
              <a:gd name="connsiteY5" fmla="*/ 1703221 h 1892443"/>
              <a:gd name="connsiteX6" fmla="*/ 1159462 w 3513582"/>
              <a:gd name="connsiteY6" fmla="*/ 1892443 h 1892443"/>
              <a:gd name="connsiteX7" fmla="*/ 79199 w 3513582"/>
              <a:gd name="connsiteY7" fmla="*/ 1892443 h 1892443"/>
              <a:gd name="connsiteX8" fmla="*/ 0 w 3513582"/>
              <a:gd name="connsiteY8" fmla="*/ 1813244 h 1892443"/>
              <a:gd name="connsiteX9" fmla="*/ 0 w 3513582"/>
              <a:gd name="connsiteY9" fmla="*/ 79199 h 1892443"/>
              <a:gd name="connsiteX10" fmla="*/ 79199 w 3513582"/>
              <a:gd name="connsiteY10" fmla="*/ 0 h 18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13582" h="1892443">
                <a:moveTo>
                  <a:pt x="79199" y="0"/>
                </a:moveTo>
                <a:lnTo>
                  <a:pt x="3434383" y="0"/>
                </a:lnTo>
                <a:cubicBezTo>
                  <a:pt x="3478123" y="0"/>
                  <a:pt x="3513582" y="35459"/>
                  <a:pt x="3513582" y="79199"/>
                </a:cubicBezTo>
                <a:lnTo>
                  <a:pt x="3513582" y="1602884"/>
                </a:lnTo>
                <a:lnTo>
                  <a:pt x="1259799" y="1602884"/>
                </a:lnTo>
                <a:cubicBezTo>
                  <a:pt x="1204384" y="1602884"/>
                  <a:pt x="1159462" y="1647806"/>
                  <a:pt x="1159462" y="1703221"/>
                </a:cubicBezTo>
                <a:lnTo>
                  <a:pt x="1159462" y="1892443"/>
                </a:lnTo>
                <a:lnTo>
                  <a:pt x="79199" y="1892443"/>
                </a:lnTo>
                <a:cubicBezTo>
                  <a:pt x="35459" y="1892443"/>
                  <a:pt x="0" y="1856984"/>
                  <a:pt x="0" y="1813244"/>
                </a:cubicBezTo>
                <a:lnTo>
                  <a:pt x="0" y="79199"/>
                </a:lnTo>
                <a:cubicBezTo>
                  <a:pt x="0" y="35459"/>
                  <a:pt x="35459" y="0"/>
                  <a:pt x="79199" y="0"/>
                </a:cubicBezTo>
                <a:close/>
              </a:path>
            </a:pathLst>
          </a:custGeom>
          <a:noFill/>
          <a:ln w="19050">
            <a:solidFill>
              <a:srgbClr val="13467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55A2597-F01F-4CC2-8552-915991F2691E}"/>
              </a:ext>
            </a:extLst>
          </p:cNvPr>
          <p:cNvSpPr/>
          <p:nvPr/>
        </p:nvSpPr>
        <p:spPr>
          <a:xfrm>
            <a:off x="4262406" y="1081004"/>
            <a:ext cx="3055780" cy="30777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0" lvl="1"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</a:pPr>
            <a:r>
              <a:rPr lang="en-US" sz="1400" b="1" dirty="0">
                <a:solidFill>
                  <a:schemeClr val="bg1"/>
                </a:solidFill>
              </a:rPr>
              <a:t>Standardize value level metadata</a:t>
            </a:r>
          </a:p>
        </p:txBody>
      </p:sp>
    </p:spTree>
    <p:extLst>
      <p:ext uri="{BB962C8B-B14F-4D97-AF65-F5344CB8AC3E}">
        <p14:creationId xmlns:p14="http://schemas.microsoft.com/office/powerpoint/2010/main" val="243211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A7306C11-4B65-462B-959F-79B99863C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2548" y="852970"/>
            <a:ext cx="8409464" cy="3647593"/>
          </a:xfrm>
          <a:prstGeom prst="rect">
            <a:avLst/>
          </a:prstGeom>
        </p:spPr>
      </p:pic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0B4767D-C884-4054-8336-95ADFE0333FF}"/>
              </a:ext>
            </a:extLst>
          </p:cNvPr>
          <p:cNvSpPr/>
          <p:nvPr/>
        </p:nvSpPr>
        <p:spPr>
          <a:xfrm>
            <a:off x="4271010" y="3136106"/>
            <a:ext cx="2822734" cy="1114425"/>
          </a:xfrm>
          <a:custGeom>
            <a:avLst/>
            <a:gdLst>
              <a:gd name="connsiteX0" fmla="*/ 1047751 w 3378994"/>
              <a:gd name="connsiteY0" fmla="*/ 0 h 1185862"/>
              <a:gd name="connsiteX1" fmla="*/ 3317080 w 3378994"/>
              <a:gd name="connsiteY1" fmla="*/ 0 h 1185862"/>
              <a:gd name="connsiteX2" fmla="*/ 3378994 w 3378994"/>
              <a:gd name="connsiteY2" fmla="*/ 61914 h 1185862"/>
              <a:gd name="connsiteX3" fmla="*/ 3378994 w 3378994"/>
              <a:gd name="connsiteY3" fmla="*/ 1123948 h 1185862"/>
              <a:gd name="connsiteX4" fmla="*/ 3317080 w 3378994"/>
              <a:gd name="connsiteY4" fmla="*/ 1185862 h 1185862"/>
              <a:gd name="connsiteX5" fmla="*/ 1047751 w 3378994"/>
              <a:gd name="connsiteY5" fmla="*/ 1185862 h 1185862"/>
              <a:gd name="connsiteX6" fmla="*/ 985837 w 3378994"/>
              <a:gd name="connsiteY6" fmla="*/ 1123948 h 1185862"/>
              <a:gd name="connsiteX7" fmla="*/ 985837 w 3378994"/>
              <a:gd name="connsiteY7" fmla="*/ 635793 h 1185862"/>
              <a:gd name="connsiteX8" fmla="*/ 45245 w 3378994"/>
              <a:gd name="connsiteY8" fmla="*/ 635793 h 1185862"/>
              <a:gd name="connsiteX9" fmla="*/ 0 w 3378994"/>
              <a:gd name="connsiteY9" fmla="*/ 590548 h 1185862"/>
              <a:gd name="connsiteX10" fmla="*/ 0 w 3378994"/>
              <a:gd name="connsiteY10" fmla="*/ 409576 h 1185862"/>
              <a:gd name="connsiteX11" fmla="*/ 45245 w 3378994"/>
              <a:gd name="connsiteY11" fmla="*/ 364331 h 1185862"/>
              <a:gd name="connsiteX12" fmla="*/ 985837 w 3378994"/>
              <a:gd name="connsiteY12" fmla="*/ 364331 h 1185862"/>
              <a:gd name="connsiteX13" fmla="*/ 985837 w 3378994"/>
              <a:gd name="connsiteY13" fmla="*/ 61914 h 1185862"/>
              <a:gd name="connsiteX14" fmla="*/ 1047751 w 3378994"/>
              <a:gd name="connsiteY14" fmla="*/ 0 h 118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78994" h="1185862">
                <a:moveTo>
                  <a:pt x="1047751" y="0"/>
                </a:moveTo>
                <a:lnTo>
                  <a:pt x="3317080" y="0"/>
                </a:lnTo>
                <a:cubicBezTo>
                  <a:pt x="3351274" y="0"/>
                  <a:pt x="3378994" y="27720"/>
                  <a:pt x="3378994" y="61914"/>
                </a:cubicBezTo>
                <a:lnTo>
                  <a:pt x="3378994" y="1123948"/>
                </a:lnTo>
                <a:cubicBezTo>
                  <a:pt x="3378994" y="1158142"/>
                  <a:pt x="3351274" y="1185862"/>
                  <a:pt x="3317080" y="1185862"/>
                </a:cubicBezTo>
                <a:lnTo>
                  <a:pt x="1047751" y="1185862"/>
                </a:lnTo>
                <a:cubicBezTo>
                  <a:pt x="1013557" y="1185862"/>
                  <a:pt x="985837" y="1158142"/>
                  <a:pt x="985837" y="1123948"/>
                </a:cubicBezTo>
                <a:lnTo>
                  <a:pt x="985837" y="635793"/>
                </a:lnTo>
                <a:lnTo>
                  <a:pt x="45245" y="635793"/>
                </a:lnTo>
                <a:cubicBezTo>
                  <a:pt x="20257" y="635793"/>
                  <a:pt x="0" y="615536"/>
                  <a:pt x="0" y="590548"/>
                </a:cubicBezTo>
                <a:lnTo>
                  <a:pt x="0" y="409576"/>
                </a:lnTo>
                <a:cubicBezTo>
                  <a:pt x="0" y="384588"/>
                  <a:pt x="20257" y="364331"/>
                  <a:pt x="45245" y="364331"/>
                </a:cubicBezTo>
                <a:lnTo>
                  <a:pt x="985837" y="364331"/>
                </a:lnTo>
                <a:lnTo>
                  <a:pt x="985837" y="61914"/>
                </a:lnTo>
                <a:cubicBezTo>
                  <a:pt x="985837" y="27720"/>
                  <a:pt x="1013557" y="0"/>
                  <a:pt x="1047751" y="0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07C459-38B5-429D-83E5-BCCD3A0EB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Biomedical</a:t>
            </a:r>
            <a:r>
              <a:rPr lang="fr-BE" dirty="0"/>
              <a:t> Concept</a:t>
            </a:r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5521AB4-A1F7-458B-9029-FFBAB3DB284D}"/>
              </a:ext>
            </a:extLst>
          </p:cNvPr>
          <p:cNvSpPr/>
          <p:nvPr/>
        </p:nvSpPr>
        <p:spPr>
          <a:xfrm>
            <a:off x="572548" y="762000"/>
            <a:ext cx="8409464" cy="3876675"/>
          </a:xfrm>
          <a:custGeom>
            <a:avLst/>
            <a:gdLst>
              <a:gd name="connsiteX0" fmla="*/ 3821460 w 8409464"/>
              <a:gd name="connsiteY0" fmla="*/ 2435665 h 3876675"/>
              <a:gd name="connsiteX1" fmla="*/ 3799175 w 8409464"/>
              <a:gd name="connsiteY1" fmla="*/ 2457950 h 3876675"/>
              <a:gd name="connsiteX2" fmla="*/ 3799175 w 8409464"/>
              <a:gd name="connsiteY2" fmla="*/ 2547087 h 3876675"/>
              <a:gd name="connsiteX3" fmla="*/ 3821460 w 8409464"/>
              <a:gd name="connsiteY3" fmla="*/ 2569372 h 3876675"/>
              <a:gd name="connsiteX4" fmla="*/ 4173634 w 8409464"/>
              <a:gd name="connsiteY4" fmla="*/ 2569372 h 3876675"/>
              <a:gd name="connsiteX5" fmla="*/ 4195919 w 8409464"/>
              <a:gd name="connsiteY5" fmla="*/ 2547087 h 3876675"/>
              <a:gd name="connsiteX6" fmla="*/ 4195919 w 8409464"/>
              <a:gd name="connsiteY6" fmla="*/ 2457950 h 3876675"/>
              <a:gd name="connsiteX7" fmla="*/ 4173634 w 8409464"/>
              <a:gd name="connsiteY7" fmla="*/ 2435665 h 3876675"/>
              <a:gd name="connsiteX8" fmla="*/ 1362933 w 8409464"/>
              <a:gd name="connsiteY8" fmla="*/ 2133600 h 3876675"/>
              <a:gd name="connsiteX9" fmla="*/ 1309592 w 8409464"/>
              <a:gd name="connsiteY9" fmla="*/ 2186941 h 3876675"/>
              <a:gd name="connsiteX10" fmla="*/ 1309592 w 8409464"/>
              <a:gd name="connsiteY10" fmla="*/ 2400299 h 3876675"/>
              <a:gd name="connsiteX11" fmla="*/ 1312749 w 8409464"/>
              <a:gd name="connsiteY11" fmla="*/ 2407920 h 3876675"/>
              <a:gd name="connsiteX12" fmla="*/ 851124 w 8409464"/>
              <a:gd name="connsiteY12" fmla="*/ 2407920 h 3876675"/>
              <a:gd name="connsiteX13" fmla="*/ 745712 w 8409464"/>
              <a:gd name="connsiteY13" fmla="*/ 2513332 h 3876675"/>
              <a:gd name="connsiteX14" fmla="*/ 745712 w 8409464"/>
              <a:gd name="connsiteY14" fmla="*/ 2934968 h 3876675"/>
              <a:gd name="connsiteX15" fmla="*/ 851124 w 8409464"/>
              <a:gd name="connsiteY15" fmla="*/ 3040380 h 3876675"/>
              <a:gd name="connsiteX16" fmla="*/ 1768060 w 8409464"/>
              <a:gd name="connsiteY16" fmla="*/ 3040380 h 3876675"/>
              <a:gd name="connsiteX17" fmla="*/ 1873472 w 8409464"/>
              <a:gd name="connsiteY17" fmla="*/ 2934968 h 3876675"/>
              <a:gd name="connsiteX18" fmla="*/ 1873472 w 8409464"/>
              <a:gd name="connsiteY18" fmla="*/ 2513332 h 3876675"/>
              <a:gd name="connsiteX19" fmla="*/ 1865188 w 8409464"/>
              <a:gd name="connsiteY19" fmla="*/ 2472301 h 3876675"/>
              <a:gd name="connsiteX20" fmla="*/ 1852607 w 8409464"/>
              <a:gd name="connsiteY20" fmla="*/ 2453640 h 3876675"/>
              <a:gd name="connsiteX21" fmla="*/ 2003011 w 8409464"/>
              <a:gd name="connsiteY21" fmla="*/ 2453640 h 3876675"/>
              <a:gd name="connsiteX22" fmla="*/ 2056352 w 8409464"/>
              <a:gd name="connsiteY22" fmla="*/ 2400299 h 3876675"/>
              <a:gd name="connsiteX23" fmla="*/ 2056352 w 8409464"/>
              <a:gd name="connsiteY23" fmla="*/ 2186941 h 3876675"/>
              <a:gd name="connsiteX24" fmla="*/ 2003011 w 8409464"/>
              <a:gd name="connsiteY24" fmla="*/ 2133600 h 3876675"/>
              <a:gd name="connsiteX25" fmla="*/ 3802410 w 8409464"/>
              <a:gd name="connsiteY25" fmla="*/ 1620975 h 3876675"/>
              <a:gd name="connsiteX26" fmla="*/ 3780125 w 8409464"/>
              <a:gd name="connsiteY26" fmla="*/ 1643260 h 3876675"/>
              <a:gd name="connsiteX27" fmla="*/ 3780125 w 8409464"/>
              <a:gd name="connsiteY27" fmla="*/ 1732397 h 3876675"/>
              <a:gd name="connsiteX28" fmla="*/ 3802410 w 8409464"/>
              <a:gd name="connsiteY28" fmla="*/ 1754682 h 3876675"/>
              <a:gd name="connsiteX29" fmla="*/ 4154584 w 8409464"/>
              <a:gd name="connsiteY29" fmla="*/ 1754682 h 3876675"/>
              <a:gd name="connsiteX30" fmla="*/ 4176869 w 8409464"/>
              <a:gd name="connsiteY30" fmla="*/ 1732397 h 3876675"/>
              <a:gd name="connsiteX31" fmla="*/ 4176869 w 8409464"/>
              <a:gd name="connsiteY31" fmla="*/ 1643260 h 3876675"/>
              <a:gd name="connsiteX32" fmla="*/ 4154584 w 8409464"/>
              <a:gd name="connsiteY32" fmla="*/ 1620975 h 3876675"/>
              <a:gd name="connsiteX33" fmla="*/ 0 w 8409464"/>
              <a:gd name="connsiteY33" fmla="*/ 0 h 3876675"/>
              <a:gd name="connsiteX34" fmla="*/ 8409464 w 8409464"/>
              <a:gd name="connsiteY34" fmla="*/ 0 h 3876675"/>
              <a:gd name="connsiteX35" fmla="*/ 8409464 w 8409464"/>
              <a:gd name="connsiteY35" fmla="*/ 3876675 h 3876675"/>
              <a:gd name="connsiteX36" fmla="*/ 0 w 8409464"/>
              <a:gd name="connsiteY36" fmla="*/ 3876675 h 387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409464" h="3876675">
                <a:moveTo>
                  <a:pt x="3821460" y="2435665"/>
                </a:moveTo>
                <a:cubicBezTo>
                  <a:pt x="3809152" y="2435665"/>
                  <a:pt x="3799175" y="2445642"/>
                  <a:pt x="3799175" y="2457950"/>
                </a:cubicBezTo>
                <a:lnTo>
                  <a:pt x="3799175" y="2547087"/>
                </a:lnTo>
                <a:cubicBezTo>
                  <a:pt x="3799175" y="2559395"/>
                  <a:pt x="3809152" y="2569372"/>
                  <a:pt x="3821460" y="2569372"/>
                </a:cubicBezTo>
                <a:lnTo>
                  <a:pt x="4173634" y="2569372"/>
                </a:lnTo>
                <a:cubicBezTo>
                  <a:pt x="4185942" y="2569372"/>
                  <a:pt x="4195919" y="2559395"/>
                  <a:pt x="4195919" y="2547087"/>
                </a:cubicBezTo>
                <a:lnTo>
                  <a:pt x="4195919" y="2457950"/>
                </a:lnTo>
                <a:cubicBezTo>
                  <a:pt x="4195919" y="2445642"/>
                  <a:pt x="4185942" y="2435665"/>
                  <a:pt x="4173634" y="2435665"/>
                </a:cubicBezTo>
                <a:close/>
                <a:moveTo>
                  <a:pt x="1362933" y="2133600"/>
                </a:moveTo>
                <a:cubicBezTo>
                  <a:pt x="1333474" y="2133600"/>
                  <a:pt x="1309592" y="2157482"/>
                  <a:pt x="1309592" y="2186941"/>
                </a:cubicBezTo>
                <a:lnTo>
                  <a:pt x="1309592" y="2400299"/>
                </a:lnTo>
                <a:lnTo>
                  <a:pt x="1312749" y="2407920"/>
                </a:lnTo>
                <a:lnTo>
                  <a:pt x="851124" y="2407920"/>
                </a:lnTo>
                <a:cubicBezTo>
                  <a:pt x="792907" y="2407920"/>
                  <a:pt x="745712" y="2455115"/>
                  <a:pt x="745712" y="2513332"/>
                </a:cubicBezTo>
                <a:lnTo>
                  <a:pt x="745712" y="2934968"/>
                </a:lnTo>
                <a:cubicBezTo>
                  <a:pt x="745712" y="2993185"/>
                  <a:pt x="792907" y="3040380"/>
                  <a:pt x="851124" y="3040380"/>
                </a:cubicBezTo>
                <a:lnTo>
                  <a:pt x="1768060" y="3040380"/>
                </a:lnTo>
                <a:cubicBezTo>
                  <a:pt x="1826277" y="3040380"/>
                  <a:pt x="1873472" y="2993185"/>
                  <a:pt x="1873472" y="2934968"/>
                </a:cubicBezTo>
                <a:lnTo>
                  <a:pt x="1873472" y="2513332"/>
                </a:lnTo>
                <a:cubicBezTo>
                  <a:pt x="1873472" y="2498778"/>
                  <a:pt x="1870522" y="2484913"/>
                  <a:pt x="1865188" y="2472301"/>
                </a:cubicBezTo>
                <a:lnTo>
                  <a:pt x="1852607" y="2453640"/>
                </a:lnTo>
                <a:lnTo>
                  <a:pt x="2003011" y="2453640"/>
                </a:lnTo>
                <a:cubicBezTo>
                  <a:pt x="2032470" y="2453640"/>
                  <a:pt x="2056352" y="2429758"/>
                  <a:pt x="2056352" y="2400299"/>
                </a:cubicBezTo>
                <a:lnTo>
                  <a:pt x="2056352" y="2186941"/>
                </a:lnTo>
                <a:cubicBezTo>
                  <a:pt x="2056352" y="2157482"/>
                  <a:pt x="2032470" y="2133600"/>
                  <a:pt x="2003011" y="2133600"/>
                </a:cubicBezTo>
                <a:close/>
                <a:moveTo>
                  <a:pt x="3802410" y="1620975"/>
                </a:moveTo>
                <a:cubicBezTo>
                  <a:pt x="3790102" y="1620975"/>
                  <a:pt x="3780125" y="1630952"/>
                  <a:pt x="3780125" y="1643260"/>
                </a:cubicBezTo>
                <a:lnTo>
                  <a:pt x="3780125" y="1732397"/>
                </a:lnTo>
                <a:cubicBezTo>
                  <a:pt x="3780125" y="1744705"/>
                  <a:pt x="3790102" y="1754682"/>
                  <a:pt x="3802410" y="1754682"/>
                </a:cubicBezTo>
                <a:lnTo>
                  <a:pt x="4154584" y="1754682"/>
                </a:lnTo>
                <a:cubicBezTo>
                  <a:pt x="4166892" y="1754682"/>
                  <a:pt x="4176869" y="1744705"/>
                  <a:pt x="4176869" y="1732397"/>
                </a:cubicBezTo>
                <a:lnTo>
                  <a:pt x="4176869" y="1643260"/>
                </a:lnTo>
                <a:cubicBezTo>
                  <a:pt x="4176869" y="1630952"/>
                  <a:pt x="4166892" y="1620975"/>
                  <a:pt x="4154584" y="1620975"/>
                </a:cubicBezTo>
                <a:close/>
                <a:moveTo>
                  <a:pt x="0" y="0"/>
                </a:moveTo>
                <a:lnTo>
                  <a:pt x="8409464" y="0"/>
                </a:lnTo>
                <a:lnTo>
                  <a:pt x="8409464" y="3876675"/>
                </a:lnTo>
                <a:lnTo>
                  <a:pt x="0" y="3876675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40</a:t>
            </a:r>
          </a:p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E0BCE82-8731-4D10-A5F4-37CD60BE772D}"/>
              </a:ext>
            </a:extLst>
          </p:cNvPr>
          <p:cNvSpPr/>
          <p:nvPr/>
        </p:nvSpPr>
        <p:spPr>
          <a:xfrm>
            <a:off x="1234487" y="2846274"/>
            <a:ext cx="1417320" cy="980588"/>
          </a:xfrm>
          <a:custGeom>
            <a:avLst/>
            <a:gdLst>
              <a:gd name="connsiteX0" fmla="*/ 617221 w 1310640"/>
              <a:gd name="connsiteY0" fmla="*/ 0 h 906780"/>
              <a:gd name="connsiteX1" fmla="*/ 1257299 w 1310640"/>
              <a:gd name="connsiteY1" fmla="*/ 0 h 906780"/>
              <a:gd name="connsiteX2" fmla="*/ 1310640 w 1310640"/>
              <a:gd name="connsiteY2" fmla="*/ 53341 h 906780"/>
              <a:gd name="connsiteX3" fmla="*/ 1310640 w 1310640"/>
              <a:gd name="connsiteY3" fmla="*/ 266699 h 906780"/>
              <a:gd name="connsiteX4" fmla="*/ 1257299 w 1310640"/>
              <a:gd name="connsiteY4" fmla="*/ 320040 h 906780"/>
              <a:gd name="connsiteX5" fmla="*/ 1106895 w 1310640"/>
              <a:gd name="connsiteY5" fmla="*/ 320040 h 906780"/>
              <a:gd name="connsiteX6" fmla="*/ 1119476 w 1310640"/>
              <a:gd name="connsiteY6" fmla="*/ 338701 h 906780"/>
              <a:gd name="connsiteX7" fmla="*/ 1127760 w 1310640"/>
              <a:gd name="connsiteY7" fmla="*/ 379732 h 906780"/>
              <a:gd name="connsiteX8" fmla="*/ 1127760 w 1310640"/>
              <a:gd name="connsiteY8" fmla="*/ 801368 h 906780"/>
              <a:gd name="connsiteX9" fmla="*/ 1022348 w 1310640"/>
              <a:gd name="connsiteY9" fmla="*/ 906780 h 906780"/>
              <a:gd name="connsiteX10" fmla="*/ 105412 w 1310640"/>
              <a:gd name="connsiteY10" fmla="*/ 906780 h 906780"/>
              <a:gd name="connsiteX11" fmla="*/ 0 w 1310640"/>
              <a:gd name="connsiteY11" fmla="*/ 801368 h 906780"/>
              <a:gd name="connsiteX12" fmla="*/ 0 w 1310640"/>
              <a:gd name="connsiteY12" fmla="*/ 379732 h 906780"/>
              <a:gd name="connsiteX13" fmla="*/ 105412 w 1310640"/>
              <a:gd name="connsiteY13" fmla="*/ 274320 h 906780"/>
              <a:gd name="connsiteX14" fmla="*/ 567037 w 1310640"/>
              <a:gd name="connsiteY14" fmla="*/ 274320 h 906780"/>
              <a:gd name="connsiteX15" fmla="*/ 563880 w 1310640"/>
              <a:gd name="connsiteY15" fmla="*/ 266699 h 906780"/>
              <a:gd name="connsiteX16" fmla="*/ 563880 w 1310640"/>
              <a:gd name="connsiteY16" fmla="*/ 53341 h 906780"/>
              <a:gd name="connsiteX17" fmla="*/ 617221 w 1310640"/>
              <a:gd name="connsiteY17" fmla="*/ 0 h 906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310640" h="906780">
                <a:moveTo>
                  <a:pt x="617221" y="0"/>
                </a:moveTo>
                <a:lnTo>
                  <a:pt x="1257299" y="0"/>
                </a:lnTo>
                <a:cubicBezTo>
                  <a:pt x="1286758" y="0"/>
                  <a:pt x="1310640" y="23882"/>
                  <a:pt x="1310640" y="53341"/>
                </a:cubicBezTo>
                <a:lnTo>
                  <a:pt x="1310640" y="266699"/>
                </a:lnTo>
                <a:cubicBezTo>
                  <a:pt x="1310640" y="296158"/>
                  <a:pt x="1286758" y="320040"/>
                  <a:pt x="1257299" y="320040"/>
                </a:cubicBezTo>
                <a:lnTo>
                  <a:pt x="1106895" y="320040"/>
                </a:lnTo>
                <a:lnTo>
                  <a:pt x="1119476" y="338701"/>
                </a:lnTo>
                <a:cubicBezTo>
                  <a:pt x="1124810" y="351313"/>
                  <a:pt x="1127760" y="365178"/>
                  <a:pt x="1127760" y="379732"/>
                </a:cubicBezTo>
                <a:lnTo>
                  <a:pt x="1127760" y="801368"/>
                </a:lnTo>
                <a:cubicBezTo>
                  <a:pt x="1127760" y="859585"/>
                  <a:pt x="1080565" y="906780"/>
                  <a:pt x="1022348" y="906780"/>
                </a:cubicBezTo>
                <a:lnTo>
                  <a:pt x="105412" y="906780"/>
                </a:lnTo>
                <a:cubicBezTo>
                  <a:pt x="47195" y="906780"/>
                  <a:pt x="0" y="859585"/>
                  <a:pt x="0" y="801368"/>
                </a:cubicBezTo>
                <a:lnTo>
                  <a:pt x="0" y="379732"/>
                </a:lnTo>
                <a:cubicBezTo>
                  <a:pt x="0" y="321515"/>
                  <a:pt x="47195" y="274320"/>
                  <a:pt x="105412" y="274320"/>
                </a:cubicBezTo>
                <a:lnTo>
                  <a:pt x="567037" y="274320"/>
                </a:lnTo>
                <a:lnTo>
                  <a:pt x="563880" y="266699"/>
                </a:lnTo>
                <a:lnTo>
                  <a:pt x="563880" y="53341"/>
                </a:lnTo>
                <a:cubicBezTo>
                  <a:pt x="563880" y="23882"/>
                  <a:pt x="587762" y="0"/>
                  <a:pt x="617221" y="0"/>
                </a:cubicBezTo>
                <a:close/>
              </a:path>
            </a:pathLst>
          </a:cu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F3C99FB-199B-445C-AFBA-A9D83CCD4FE6}"/>
              </a:ext>
            </a:extLst>
          </p:cNvPr>
          <p:cNvSpPr/>
          <p:nvPr/>
        </p:nvSpPr>
        <p:spPr>
          <a:xfrm>
            <a:off x="4265043" y="2308861"/>
            <a:ext cx="575925" cy="266700"/>
          </a:xfrm>
          <a:prstGeom prst="round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EEB331F-2BA1-40A1-88DA-F80183B4C27F}"/>
              </a:ext>
            </a:extLst>
          </p:cNvPr>
          <p:cNvSpPr/>
          <p:nvPr/>
        </p:nvSpPr>
        <p:spPr>
          <a:xfrm>
            <a:off x="4265043" y="3131822"/>
            <a:ext cx="565038" cy="259078"/>
          </a:xfrm>
          <a:prstGeom prst="roundRect">
            <a:avLst/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9256810E-8BEF-48A2-98EC-1F10F97249CE}"/>
              </a:ext>
            </a:extLst>
          </p:cNvPr>
          <p:cNvCxnSpPr>
            <a:cxnSpLocks/>
          </p:cNvCxnSpPr>
          <p:nvPr/>
        </p:nvCxnSpPr>
        <p:spPr>
          <a:xfrm>
            <a:off x="2674715" y="3089812"/>
            <a:ext cx="1567434" cy="191935"/>
          </a:xfrm>
          <a:prstGeom prst="bentConnector3">
            <a:avLst/>
          </a:prstGeom>
          <a:ln w="28575" cmpd="sng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8350740D-078B-4EF9-9B71-A0E65E46F1AE}"/>
              </a:ext>
            </a:extLst>
          </p:cNvPr>
          <p:cNvCxnSpPr>
            <a:cxnSpLocks/>
          </p:cNvCxnSpPr>
          <p:nvPr/>
        </p:nvCxnSpPr>
        <p:spPr>
          <a:xfrm flipV="1">
            <a:off x="2663254" y="2478513"/>
            <a:ext cx="1567434" cy="473188"/>
          </a:xfrm>
          <a:prstGeom prst="bentConnector3">
            <a:avLst/>
          </a:prstGeom>
          <a:ln w="28575" cmpd="sng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623FE062-9216-470C-BF54-A7FBFBEBF92C}"/>
              </a:ext>
            </a:extLst>
          </p:cNvPr>
          <p:cNvSpPr/>
          <p:nvPr/>
        </p:nvSpPr>
        <p:spPr>
          <a:xfrm>
            <a:off x="1943147" y="3964973"/>
            <a:ext cx="1676383" cy="73866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0" lvl="1">
              <a:spcAft>
                <a:spcPts val="1800"/>
              </a:spcAft>
              <a:buClr>
                <a:schemeClr val="tx1"/>
              </a:buClr>
            </a:pPr>
            <a:r>
              <a:rPr lang="en-US" sz="1400" b="1" dirty="0">
                <a:solidFill>
                  <a:schemeClr val="bg1"/>
                </a:solidFill>
              </a:rPr>
              <a:t>Machine readable 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definition of 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validation rules</a:t>
            </a:r>
          </a:p>
        </p:txBody>
      </p:sp>
    </p:spTree>
    <p:extLst>
      <p:ext uri="{BB962C8B-B14F-4D97-AF65-F5344CB8AC3E}">
        <p14:creationId xmlns:p14="http://schemas.microsoft.com/office/powerpoint/2010/main" val="56345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3" grpId="0" animBg="1"/>
      <p:bldP spid="14" grpId="0" animBg="1"/>
      <p:bldP spid="15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14D43-3C2D-4BDF-AC87-FA071A70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Result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3864C1B-F181-49D3-BD0E-F563F1FE3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0832" y="735335"/>
            <a:ext cx="8516658" cy="395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655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49490-17E9-4234-ADFE-04E4232EF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Analysis</a:t>
            </a:r>
            <a:r>
              <a:rPr lang="fr-BE" dirty="0"/>
              <a:t> Concept</a:t>
            </a: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4225BBB-0680-4512-88F7-FFA274BD8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0100" y="700007"/>
            <a:ext cx="8233357" cy="42590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8415D9-0729-4CDF-A064-28DA4B632D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90" t="90694" r="82847" b="2361"/>
          <a:stretch/>
        </p:blipFill>
        <p:spPr>
          <a:xfrm>
            <a:off x="707231" y="4664868"/>
            <a:ext cx="864394" cy="35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842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D18CC-35F2-4A84-96DC-80E6AB4E5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One Model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4D63A1-0F24-44E5-8A2B-24B1BB5148A0}"/>
              </a:ext>
            </a:extLst>
          </p:cNvPr>
          <p:cNvSpPr/>
          <p:nvPr/>
        </p:nvSpPr>
        <p:spPr>
          <a:xfrm>
            <a:off x="13172" y="0"/>
            <a:ext cx="601191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7EDF13F-704D-4F7E-A445-75AABA8C9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527" y="872163"/>
            <a:ext cx="8977357" cy="29640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359371-9215-472D-BC7C-399472452033}"/>
              </a:ext>
            </a:extLst>
          </p:cNvPr>
          <p:cNvSpPr txBox="1"/>
          <p:nvPr/>
        </p:nvSpPr>
        <p:spPr>
          <a:xfrm>
            <a:off x="2679914" y="4164347"/>
            <a:ext cx="61077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  <a:buClr>
                <a:srgbClr val="51A492"/>
              </a:buClr>
              <a:defRPr/>
            </a:pPr>
            <a:r>
              <a:rPr lang="fr-BE" sz="15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fr-BE" sz="1500" dirty="0">
                <a:latin typeface="+mj-lt"/>
              </a:rPr>
              <a:t>The </a:t>
            </a:r>
            <a:r>
              <a:rPr lang="fr-BE" sz="1500" dirty="0" err="1">
                <a:latin typeface="+mj-lt"/>
              </a:rPr>
              <a:t>Biomedical</a:t>
            </a:r>
            <a:r>
              <a:rPr lang="fr-BE" sz="1500" dirty="0">
                <a:latin typeface="+mj-lt"/>
              </a:rPr>
              <a:t> Concept and </a:t>
            </a:r>
            <a:r>
              <a:rPr lang="fr-BE" sz="1500" dirty="0" err="1">
                <a:latin typeface="+mj-lt"/>
              </a:rPr>
              <a:t>Analysis</a:t>
            </a:r>
            <a:r>
              <a:rPr lang="fr-BE" sz="1500" dirty="0">
                <a:latin typeface="+mj-lt"/>
              </a:rPr>
              <a:t> Concept are </a:t>
            </a:r>
            <a:r>
              <a:rPr lang="fr-BE" sz="1500" b="1" i="1" dirty="0">
                <a:latin typeface="+mj-lt"/>
              </a:rPr>
              <a:t>ONE MODEL</a:t>
            </a:r>
            <a:endParaRPr lang="en-GB" sz="1500" b="1" i="1" dirty="0">
              <a:latin typeface="+mj-lt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05B55BC-A1A9-4235-8A52-83C55532AEEB}"/>
              </a:ext>
            </a:extLst>
          </p:cNvPr>
          <p:cNvSpPr/>
          <p:nvPr/>
        </p:nvSpPr>
        <p:spPr>
          <a:xfrm>
            <a:off x="72969" y="1168400"/>
            <a:ext cx="4484517" cy="2750458"/>
          </a:xfrm>
          <a:custGeom>
            <a:avLst/>
            <a:gdLst>
              <a:gd name="connsiteX0" fmla="*/ 133920 w 4484517"/>
              <a:gd name="connsiteY0" fmla="*/ 0 h 2750458"/>
              <a:gd name="connsiteX1" fmla="*/ 3820194 w 4484517"/>
              <a:gd name="connsiteY1" fmla="*/ 0 h 2750458"/>
              <a:gd name="connsiteX2" fmla="*/ 3954114 w 4484517"/>
              <a:gd name="connsiteY2" fmla="*/ 133920 h 2750458"/>
              <a:gd name="connsiteX3" fmla="*/ 3954114 w 4484517"/>
              <a:gd name="connsiteY3" fmla="*/ 2032000 h 2750458"/>
              <a:gd name="connsiteX4" fmla="*/ 4383897 w 4484517"/>
              <a:gd name="connsiteY4" fmla="*/ 2032000 h 2750458"/>
              <a:gd name="connsiteX5" fmla="*/ 4484517 w 4484517"/>
              <a:gd name="connsiteY5" fmla="*/ 2132620 h 2750458"/>
              <a:gd name="connsiteX6" fmla="*/ 4484517 w 4484517"/>
              <a:gd name="connsiteY6" fmla="*/ 2649838 h 2750458"/>
              <a:gd name="connsiteX7" fmla="*/ 4383897 w 4484517"/>
              <a:gd name="connsiteY7" fmla="*/ 2750458 h 2750458"/>
              <a:gd name="connsiteX8" fmla="*/ 3820194 w 4484517"/>
              <a:gd name="connsiteY8" fmla="*/ 2750458 h 2750458"/>
              <a:gd name="connsiteX9" fmla="*/ 800371 w 4484517"/>
              <a:gd name="connsiteY9" fmla="*/ 2750458 h 2750458"/>
              <a:gd name="connsiteX10" fmla="*/ 133920 w 4484517"/>
              <a:gd name="connsiteY10" fmla="*/ 2750458 h 2750458"/>
              <a:gd name="connsiteX11" fmla="*/ 0 w 4484517"/>
              <a:gd name="connsiteY11" fmla="*/ 2616538 h 2750458"/>
              <a:gd name="connsiteX12" fmla="*/ 0 w 4484517"/>
              <a:gd name="connsiteY12" fmla="*/ 133920 h 2750458"/>
              <a:gd name="connsiteX13" fmla="*/ 133920 w 4484517"/>
              <a:gd name="connsiteY13" fmla="*/ 0 h 2750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84517" h="2750458">
                <a:moveTo>
                  <a:pt x="133920" y="0"/>
                </a:moveTo>
                <a:lnTo>
                  <a:pt x="3820194" y="0"/>
                </a:lnTo>
                <a:cubicBezTo>
                  <a:pt x="3894156" y="0"/>
                  <a:pt x="3954114" y="59958"/>
                  <a:pt x="3954114" y="133920"/>
                </a:cubicBezTo>
                <a:lnTo>
                  <a:pt x="3954114" y="2032000"/>
                </a:lnTo>
                <a:lnTo>
                  <a:pt x="4383897" y="2032000"/>
                </a:lnTo>
                <a:cubicBezTo>
                  <a:pt x="4439468" y="2032000"/>
                  <a:pt x="4484517" y="2077049"/>
                  <a:pt x="4484517" y="2132620"/>
                </a:cubicBezTo>
                <a:lnTo>
                  <a:pt x="4484517" y="2649838"/>
                </a:lnTo>
                <a:cubicBezTo>
                  <a:pt x="4484517" y="2705409"/>
                  <a:pt x="4439468" y="2750458"/>
                  <a:pt x="4383897" y="2750458"/>
                </a:cubicBezTo>
                <a:lnTo>
                  <a:pt x="3820194" y="2750458"/>
                </a:lnTo>
                <a:lnTo>
                  <a:pt x="800371" y="2750458"/>
                </a:lnTo>
                <a:lnTo>
                  <a:pt x="133920" y="2750458"/>
                </a:lnTo>
                <a:cubicBezTo>
                  <a:pt x="59958" y="2750458"/>
                  <a:pt x="0" y="2690500"/>
                  <a:pt x="0" y="2616538"/>
                </a:cubicBezTo>
                <a:lnTo>
                  <a:pt x="0" y="133920"/>
                </a:lnTo>
                <a:cubicBezTo>
                  <a:pt x="0" y="59958"/>
                  <a:pt x="59958" y="0"/>
                  <a:pt x="133920" y="0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44F6C8-2662-4B6B-A168-D710BF79DB69}"/>
              </a:ext>
            </a:extLst>
          </p:cNvPr>
          <p:cNvSpPr/>
          <p:nvPr/>
        </p:nvSpPr>
        <p:spPr>
          <a:xfrm>
            <a:off x="72969" y="4010459"/>
            <a:ext cx="2120181" cy="30777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0" lvl="1"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</a:pPr>
            <a:r>
              <a:rPr lang="en-US" sz="1400" b="1" dirty="0">
                <a:solidFill>
                  <a:schemeClr val="bg1"/>
                </a:solidFill>
              </a:rPr>
              <a:t>Analysis Concept Map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701D017-9A7C-407C-8D21-F053206C26BF}"/>
              </a:ext>
            </a:extLst>
          </p:cNvPr>
          <p:cNvSpPr/>
          <p:nvPr/>
        </p:nvSpPr>
        <p:spPr>
          <a:xfrm>
            <a:off x="4041955" y="1168399"/>
            <a:ext cx="4985820" cy="2605314"/>
          </a:xfrm>
          <a:custGeom>
            <a:avLst/>
            <a:gdLst>
              <a:gd name="connsiteX0" fmla="*/ 119023 w 4985820"/>
              <a:gd name="connsiteY0" fmla="*/ 0 h 2605314"/>
              <a:gd name="connsiteX1" fmla="*/ 4866797 w 4985820"/>
              <a:gd name="connsiteY1" fmla="*/ 0 h 2605314"/>
              <a:gd name="connsiteX2" fmla="*/ 4985820 w 4985820"/>
              <a:gd name="connsiteY2" fmla="*/ 119023 h 2605314"/>
              <a:gd name="connsiteX3" fmla="*/ 4985820 w 4985820"/>
              <a:gd name="connsiteY3" fmla="*/ 1666234 h 2605314"/>
              <a:gd name="connsiteX4" fmla="*/ 4866797 w 4985820"/>
              <a:gd name="connsiteY4" fmla="*/ 1785257 h 2605314"/>
              <a:gd name="connsiteX5" fmla="*/ 2859587 w 4985820"/>
              <a:gd name="connsiteY5" fmla="*/ 1785257 h 2605314"/>
              <a:gd name="connsiteX6" fmla="*/ 2859587 w 4985820"/>
              <a:gd name="connsiteY6" fmla="*/ 1894659 h 2605314"/>
              <a:gd name="connsiteX7" fmla="*/ 2859587 w 4985820"/>
              <a:gd name="connsiteY7" fmla="*/ 2493213 h 2605314"/>
              <a:gd name="connsiteX8" fmla="*/ 2747486 w 4985820"/>
              <a:gd name="connsiteY8" fmla="*/ 2605314 h 2605314"/>
              <a:gd name="connsiteX9" fmla="*/ 1026501 w 4985820"/>
              <a:gd name="connsiteY9" fmla="*/ 2605314 h 2605314"/>
              <a:gd name="connsiteX10" fmla="*/ 914400 w 4985820"/>
              <a:gd name="connsiteY10" fmla="*/ 2493213 h 2605314"/>
              <a:gd name="connsiteX11" fmla="*/ 914400 w 4985820"/>
              <a:gd name="connsiteY11" fmla="*/ 2013682 h 2605314"/>
              <a:gd name="connsiteX12" fmla="*/ 576223 w 4985820"/>
              <a:gd name="connsiteY12" fmla="*/ 2013682 h 2605314"/>
              <a:gd name="connsiteX13" fmla="*/ 457200 w 4985820"/>
              <a:gd name="connsiteY13" fmla="*/ 1894659 h 2605314"/>
              <a:gd name="connsiteX14" fmla="*/ 457200 w 4985820"/>
              <a:gd name="connsiteY14" fmla="*/ 1785257 h 2605314"/>
              <a:gd name="connsiteX15" fmla="*/ 119023 w 4985820"/>
              <a:gd name="connsiteY15" fmla="*/ 1785257 h 2605314"/>
              <a:gd name="connsiteX16" fmla="*/ 0 w 4985820"/>
              <a:gd name="connsiteY16" fmla="*/ 1666234 h 2605314"/>
              <a:gd name="connsiteX17" fmla="*/ 0 w 4985820"/>
              <a:gd name="connsiteY17" fmla="*/ 119023 h 2605314"/>
              <a:gd name="connsiteX18" fmla="*/ 119023 w 4985820"/>
              <a:gd name="connsiteY18" fmla="*/ 0 h 260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85820" h="2605314">
                <a:moveTo>
                  <a:pt x="119023" y="0"/>
                </a:moveTo>
                <a:lnTo>
                  <a:pt x="4866797" y="0"/>
                </a:lnTo>
                <a:cubicBezTo>
                  <a:pt x="4932532" y="0"/>
                  <a:pt x="4985820" y="53288"/>
                  <a:pt x="4985820" y="119023"/>
                </a:cubicBezTo>
                <a:lnTo>
                  <a:pt x="4985820" y="1666234"/>
                </a:lnTo>
                <a:cubicBezTo>
                  <a:pt x="4985820" y="1731969"/>
                  <a:pt x="4932532" y="1785257"/>
                  <a:pt x="4866797" y="1785257"/>
                </a:cubicBezTo>
                <a:lnTo>
                  <a:pt x="2859587" y="1785257"/>
                </a:lnTo>
                <a:lnTo>
                  <a:pt x="2859587" y="1894659"/>
                </a:lnTo>
                <a:lnTo>
                  <a:pt x="2859587" y="2493213"/>
                </a:lnTo>
                <a:cubicBezTo>
                  <a:pt x="2859587" y="2555125"/>
                  <a:pt x="2809398" y="2605314"/>
                  <a:pt x="2747486" y="2605314"/>
                </a:cubicBezTo>
                <a:lnTo>
                  <a:pt x="1026501" y="2605314"/>
                </a:lnTo>
                <a:cubicBezTo>
                  <a:pt x="964589" y="2605314"/>
                  <a:pt x="914400" y="2555125"/>
                  <a:pt x="914400" y="2493213"/>
                </a:cubicBezTo>
                <a:lnTo>
                  <a:pt x="914400" y="2013682"/>
                </a:lnTo>
                <a:lnTo>
                  <a:pt x="576223" y="2013682"/>
                </a:lnTo>
                <a:cubicBezTo>
                  <a:pt x="510488" y="2013682"/>
                  <a:pt x="457200" y="1960394"/>
                  <a:pt x="457200" y="1894659"/>
                </a:cubicBezTo>
                <a:lnTo>
                  <a:pt x="457200" y="1785257"/>
                </a:lnTo>
                <a:lnTo>
                  <a:pt x="119023" y="1785257"/>
                </a:lnTo>
                <a:cubicBezTo>
                  <a:pt x="53288" y="1785257"/>
                  <a:pt x="0" y="1731969"/>
                  <a:pt x="0" y="1666234"/>
                </a:cubicBezTo>
                <a:lnTo>
                  <a:pt x="0" y="119023"/>
                </a:lnTo>
                <a:cubicBezTo>
                  <a:pt x="0" y="53288"/>
                  <a:pt x="53288" y="0"/>
                  <a:pt x="119023" y="0"/>
                </a:cubicBezTo>
                <a:close/>
              </a:path>
            </a:pathLst>
          </a:custGeom>
          <a:noFill/>
          <a:ln w="28575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A57AFA-CC64-486A-88B5-2D95B14FFD5B}"/>
              </a:ext>
            </a:extLst>
          </p:cNvPr>
          <p:cNvSpPr/>
          <p:nvPr/>
        </p:nvSpPr>
        <p:spPr>
          <a:xfrm>
            <a:off x="6549656" y="798104"/>
            <a:ext cx="2391625" cy="307777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marL="0" lvl="1" algn="ctr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</a:pPr>
            <a:r>
              <a:rPr lang="en-US" sz="1400" b="1" dirty="0">
                <a:solidFill>
                  <a:schemeClr val="bg1"/>
                </a:solidFill>
              </a:rPr>
              <a:t>Biomedical Concept Map</a:t>
            </a:r>
          </a:p>
        </p:txBody>
      </p:sp>
    </p:spTree>
    <p:extLst>
      <p:ext uri="{BB962C8B-B14F-4D97-AF65-F5344CB8AC3E}">
        <p14:creationId xmlns:p14="http://schemas.microsoft.com/office/powerpoint/2010/main" val="378573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 animBg="1"/>
      <p:bldP spid="18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67212-0213-4184-8B22-100E44004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The Power of a Conceptuel Model for Data Standards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E93E47-8075-4D0E-AB7D-4B20319D1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dirty="0"/>
              <a:t>Linking controlled terminology to the variable – standardize value level metadata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dirty="0"/>
              <a:t>Machine readable definition of validation rules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dirty="0"/>
              <a:t>Linking derivations and algorithms to variable(s)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</a:pPr>
            <a:r>
              <a:rPr lang="en-US" dirty="0"/>
              <a:t>Include process metadata (ETL instructions)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dirty="0"/>
              <a:t>Possibility to standardize Analysis outputs and Collection instruments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</a:pPr>
            <a:r>
              <a:rPr lang="en-US" dirty="0"/>
              <a:t>Combining layout, variables, process information together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dirty="0"/>
              <a:t>Link Analysis Concepts to Biomedical Concepts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/>
              </a:buClr>
            </a:pPr>
            <a:r>
              <a:rPr lang="en-US" dirty="0"/>
              <a:t>Choose an analysis and automatically obtain all related end-to-end metadata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buNone/>
            </a:pPr>
            <a:r>
              <a:rPr lang="nl-NL" b="1" i="1" dirty="0">
                <a:sym typeface="Wingdings" panose="05000000000000000000" pitchFamily="2" charset="2"/>
              </a:rPr>
              <a:t> All of the above</a:t>
            </a:r>
            <a:r>
              <a:rPr lang="nl-NL" b="1" i="1" dirty="0"/>
              <a:t>: </a:t>
            </a:r>
            <a:r>
              <a:rPr lang="nl-NL" i="1" dirty="0"/>
              <a:t>enables automation, increase confidence in results, true analysis traceability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86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D6A95-13ED-604F-AA65-8144C0F66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134678"/>
                </a:solidFill>
              </a:rPr>
              <a:t>Use Case 1 : </a:t>
            </a:r>
            <a:r>
              <a:rPr lang="en-US" sz="2800" dirty="0">
                <a:solidFill>
                  <a:srgbClr val="C00000"/>
                </a:solidFill>
              </a:rPr>
              <a:t>End to Start Specification </a:t>
            </a:r>
            <a:endParaRPr lang="nl-BE" sz="2800" dirty="0">
              <a:solidFill>
                <a:srgbClr val="C00000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287737C-72C2-4A0C-ACD0-547FA9916411}"/>
              </a:ext>
            </a:extLst>
          </p:cNvPr>
          <p:cNvSpPr txBox="1"/>
          <p:nvPr/>
        </p:nvSpPr>
        <p:spPr>
          <a:xfrm>
            <a:off x="3131849" y="1272830"/>
            <a:ext cx="890562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BE" sz="788" b="1" dirty="0">
                <a:solidFill>
                  <a:srgbClr val="51A492"/>
                </a:solidFill>
                <a:latin typeface="Century Gothic" panose="020B0502020202020204" pitchFamily="34" charset="0"/>
              </a:rPr>
              <a:t>Data Standards</a:t>
            </a:r>
            <a:endParaRPr lang="en-GB" sz="788" b="1" dirty="0">
              <a:solidFill>
                <a:srgbClr val="51A492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60236AD-94E6-4179-A901-27B513167128}"/>
              </a:ext>
            </a:extLst>
          </p:cNvPr>
          <p:cNvCxnSpPr>
            <a:cxnSpLocks/>
          </p:cNvCxnSpPr>
          <p:nvPr/>
        </p:nvCxnSpPr>
        <p:spPr>
          <a:xfrm>
            <a:off x="4550887" y="2099813"/>
            <a:ext cx="0" cy="484324"/>
          </a:xfrm>
          <a:prstGeom prst="straightConnector1">
            <a:avLst/>
          </a:prstGeom>
          <a:ln w="38100">
            <a:solidFill>
              <a:srgbClr val="51A49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30244F42-E48E-4741-9B9C-AB8EB4BFAC33}"/>
              </a:ext>
            </a:extLst>
          </p:cNvPr>
          <p:cNvCxnSpPr>
            <a:cxnSpLocks/>
          </p:cNvCxnSpPr>
          <p:nvPr/>
        </p:nvCxnSpPr>
        <p:spPr>
          <a:xfrm rot="16200000" flipH="1">
            <a:off x="5208398" y="1519844"/>
            <a:ext cx="461681" cy="1620735"/>
          </a:xfrm>
          <a:prstGeom prst="bentConnector3">
            <a:avLst>
              <a:gd name="adj1" fmla="val 50000"/>
            </a:avLst>
          </a:prstGeom>
          <a:ln w="38100">
            <a:solidFill>
              <a:srgbClr val="51A49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B05D858E-1243-4CB8-B05D-C19C6EAD7B1B}"/>
              </a:ext>
            </a:extLst>
          </p:cNvPr>
          <p:cNvCxnSpPr>
            <a:cxnSpLocks/>
          </p:cNvCxnSpPr>
          <p:nvPr/>
        </p:nvCxnSpPr>
        <p:spPr>
          <a:xfrm rot="5400000">
            <a:off x="3433067" y="1530385"/>
            <a:ext cx="470497" cy="1609353"/>
          </a:xfrm>
          <a:prstGeom prst="bentConnector3">
            <a:avLst>
              <a:gd name="adj1" fmla="val 50000"/>
            </a:avLst>
          </a:prstGeom>
          <a:ln w="38100">
            <a:solidFill>
              <a:srgbClr val="51A49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87AE1B7-BA76-4CC4-BEA2-21AFF0DA0B31}"/>
              </a:ext>
            </a:extLst>
          </p:cNvPr>
          <p:cNvCxnSpPr>
            <a:cxnSpLocks/>
          </p:cNvCxnSpPr>
          <p:nvPr/>
        </p:nvCxnSpPr>
        <p:spPr>
          <a:xfrm rot="10800000">
            <a:off x="1404868" y="2823287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EC9AF1-382A-4AE1-97C9-5AF7C65BB161}"/>
              </a:ext>
            </a:extLst>
          </p:cNvPr>
          <p:cNvCxnSpPr>
            <a:cxnSpLocks/>
          </p:cNvCxnSpPr>
          <p:nvPr/>
        </p:nvCxnSpPr>
        <p:spPr>
          <a:xfrm rot="10800000">
            <a:off x="2351744" y="2823287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BB7F8EA-C448-477D-A6E4-2409B577F32A}"/>
              </a:ext>
            </a:extLst>
          </p:cNvPr>
          <p:cNvCxnSpPr>
            <a:cxnSpLocks/>
          </p:cNvCxnSpPr>
          <p:nvPr/>
        </p:nvCxnSpPr>
        <p:spPr>
          <a:xfrm rot="10800000">
            <a:off x="3086563" y="2823287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5FF8FBA4-12FC-4E19-AD68-D6A6E78113C9}"/>
              </a:ext>
            </a:extLst>
          </p:cNvPr>
          <p:cNvCxnSpPr>
            <a:cxnSpLocks/>
          </p:cNvCxnSpPr>
          <p:nvPr/>
        </p:nvCxnSpPr>
        <p:spPr>
          <a:xfrm rot="10800000">
            <a:off x="4040070" y="2823287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or: Elbow 86">
            <a:extLst>
              <a:ext uri="{FF2B5EF4-FFF2-40B4-BE49-F238E27FC236}">
                <a16:creationId xmlns:a16="http://schemas.microsoft.com/office/drawing/2014/main" id="{2D0A1C6C-E436-45A1-9C6D-8714D40B222A}"/>
              </a:ext>
            </a:extLst>
          </p:cNvPr>
          <p:cNvCxnSpPr>
            <a:cxnSpLocks/>
          </p:cNvCxnSpPr>
          <p:nvPr/>
        </p:nvCxnSpPr>
        <p:spPr>
          <a:xfrm rot="10800000">
            <a:off x="6529358" y="2885693"/>
            <a:ext cx="447092" cy="328384"/>
          </a:xfrm>
          <a:prstGeom prst="bentConnector3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C65326C6-C706-42EA-AFE9-D9DADD3DBB26}"/>
              </a:ext>
            </a:extLst>
          </p:cNvPr>
          <p:cNvCxnSpPr>
            <a:cxnSpLocks/>
          </p:cNvCxnSpPr>
          <p:nvPr/>
        </p:nvCxnSpPr>
        <p:spPr>
          <a:xfrm rot="10800000" flipV="1">
            <a:off x="6529358" y="2468501"/>
            <a:ext cx="447092" cy="340991"/>
          </a:xfrm>
          <a:prstGeom prst="bentConnector3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or: Elbow 88">
            <a:extLst>
              <a:ext uri="{FF2B5EF4-FFF2-40B4-BE49-F238E27FC236}">
                <a16:creationId xmlns:a16="http://schemas.microsoft.com/office/drawing/2014/main" id="{B6D92D84-8376-432D-98FC-79B72E964030}"/>
              </a:ext>
            </a:extLst>
          </p:cNvPr>
          <p:cNvCxnSpPr>
            <a:cxnSpLocks/>
          </p:cNvCxnSpPr>
          <p:nvPr/>
        </p:nvCxnSpPr>
        <p:spPr>
          <a:xfrm rot="10800000">
            <a:off x="7585190" y="2516527"/>
            <a:ext cx="585533" cy="330204"/>
          </a:xfrm>
          <a:prstGeom prst="bentConnector3">
            <a:avLst>
              <a:gd name="adj1" fmla="val 50000"/>
            </a:avLst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0146E907-7AC2-465A-BBBB-53090F81F811}"/>
              </a:ext>
            </a:extLst>
          </p:cNvPr>
          <p:cNvCxnSpPr>
            <a:cxnSpLocks/>
          </p:cNvCxnSpPr>
          <p:nvPr/>
        </p:nvCxnSpPr>
        <p:spPr>
          <a:xfrm rot="10800000" flipV="1">
            <a:off x="7602752" y="2965858"/>
            <a:ext cx="575591" cy="267525"/>
          </a:xfrm>
          <a:prstGeom prst="bentConnector3">
            <a:avLst>
              <a:gd name="adj1" fmla="val 51812"/>
            </a:avLst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2AB6BF34-8CC6-4744-BD9D-62F0142D746F}"/>
              </a:ext>
            </a:extLst>
          </p:cNvPr>
          <p:cNvGrpSpPr/>
          <p:nvPr/>
        </p:nvGrpSpPr>
        <p:grpSpPr>
          <a:xfrm>
            <a:off x="2450080" y="2593836"/>
            <a:ext cx="796556" cy="936364"/>
            <a:chOff x="2939697" y="3318604"/>
            <a:chExt cx="1062075" cy="1248486"/>
          </a:xfrm>
        </p:grpSpPr>
        <p:pic>
          <p:nvPicPr>
            <p:cNvPr id="92" name="Picture 91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C2DD152B-028E-4065-9A52-BE1C4E9C4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6546" y="3318604"/>
              <a:ext cx="600946" cy="600946"/>
            </a:xfrm>
            <a:prstGeom prst="rect">
              <a:avLst/>
            </a:prstGeom>
          </p:spPr>
        </p:pic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3C73FF3-77A7-46FE-A180-EE49808AC1AF}"/>
                </a:ext>
              </a:extLst>
            </p:cNvPr>
            <p:cNvSpPr txBox="1"/>
            <p:nvPr/>
          </p:nvSpPr>
          <p:spPr>
            <a:xfrm>
              <a:off x="2939697" y="4059259"/>
              <a:ext cx="1062075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Retrieve</a:t>
              </a:r>
            </a:p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Collection Standards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D85516A-01BE-4A27-80B8-41846CA01739}"/>
              </a:ext>
            </a:extLst>
          </p:cNvPr>
          <p:cNvGrpSpPr/>
          <p:nvPr/>
        </p:nvGrpSpPr>
        <p:grpSpPr>
          <a:xfrm>
            <a:off x="4137199" y="2599941"/>
            <a:ext cx="796556" cy="1057216"/>
            <a:chOff x="5189188" y="3326745"/>
            <a:chExt cx="1062075" cy="1409622"/>
          </a:xfrm>
        </p:grpSpPr>
        <p:pic>
          <p:nvPicPr>
            <p:cNvPr id="95" name="Picture 94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43CD071C-31A8-4413-9C34-58EB9274B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66464" y="3326745"/>
              <a:ext cx="600946" cy="600946"/>
            </a:xfrm>
            <a:prstGeom prst="rect">
              <a:avLst/>
            </a:prstGeom>
          </p:spPr>
        </p:pic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DC0716E-A910-4064-8467-5B4E70B7F5D7}"/>
                </a:ext>
              </a:extLst>
            </p:cNvPr>
            <p:cNvSpPr txBox="1"/>
            <p:nvPr/>
          </p:nvSpPr>
          <p:spPr>
            <a:xfrm>
              <a:off x="5189188" y="4059259"/>
              <a:ext cx="1062075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Retrieve Tabulation</a:t>
              </a:r>
              <a:br>
                <a:rPr lang="fr-BE" sz="825" dirty="0">
                  <a:latin typeface="Century Gothic" panose="020B0502020202020204" pitchFamily="34" charset="0"/>
                </a:rPr>
              </a:br>
              <a:r>
                <a:rPr lang="fr-BE" sz="825" dirty="0">
                  <a:latin typeface="Century Gothic" panose="020B0502020202020204" pitchFamily="34" charset="0"/>
                </a:rPr>
                <a:t>Standards</a:t>
              </a:r>
              <a:endParaRPr lang="en-GB" sz="825" dirty="0">
                <a:latin typeface="Century Gothic" panose="020B0502020202020204" pitchFamily="34" charset="0"/>
              </a:endParaRPr>
            </a:p>
            <a:p>
              <a:pPr algn="ctr"/>
              <a:endParaRPr lang="en-GB" sz="825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C3ED931-A5D1-4FC9-807A-AB94DF1CB21B}"/>
              </a:ext>
            </a:extLst>
          </p:cNvPr>
          <p:cNvGrpSpPr/>
          <p:nvPr/>
        </p:nvGrpSpPr>
        <p:grpSpPr>
          <a:xfrm>
            <a:off x="8052823" y="2584138"/>
            <a:ext cx="826004" cy="883254"/>
            <a:chOff x="10684330" y="4853462"/>
            <a:chExt cx="1101338" cy="1177671"/>
          </a:xfrm>
        </p:grpSpPr>
        <p:pic>
          <p:nvPicPr>
            <p:cNvPr id="98" name="Picture 97" descr="A close up of a computer&#10;&#10;Description generated with very high confidence">
              <a:extLst>
                <a:ext uri="{FF2B5EF4-FFF2-40B4-BE49-F238E27FC236}">
                  <a16:creationId xmlns:a16="http://schemas.microsoft.com/office/drawing/2014/main" id="{DED7ED84-798F-4FEF-B519-9495EAE97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30587" y="4853462"/>
              <a:ext cx="783741" cy="818029"/>
            </a:xfrm>
            <a:prstGeom prst="rect">
              <a:avLst/>
            </a:prstGeom>
          </p:spPr>
        </p:pic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B9CFEE7-4276-4C7C-93F2-B46D7C951770}"/>
                </a:ext>
              </a:extLst>
            </p:cNvPr>
            <p:cNvSpPr txBox="1"/>
            <p:nvPr/>
          </p:nvSpPr>
          <p:spPr>
            <a:xfrm>
              <a:off x="10684330" y="5707797"/>
              <a:ext cx="1062075" cy="3233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Standards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fr-BE" sz="788" dirty="0">
                  <a:latin typeface="Century Gothic" panose="020B0502020202020204" pitchFamily="34" charset="0"/>
                </a:rPr>
                <a:t>Selection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0CF84B66-5431-405E-BDDF-3A3280671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12963" y="5188502"/>
              <a:ext cx="472705" cy="472705"/>
            </a:xfrm>
            <a:prstGeom prst="rect">
              <a:avLst/>
            </a:prstGeom>
          </p:spPr>
        </p:pic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7A438BD8-BA7D-4CAA-8994-3DB7DE9DF4EC}"/>
              </a:ext>
            </a:extLst>
          </p:cNvPr>
          <p:cNvSpPr txBox="1"/>
          <p:nvPr/>
        </p:nvSpPr>
        <p:spPr>
          <a:xfrm>
            <a:off x="6802004" y="3023082"/>
            <a:ext cx="637669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BE" sz="788" b="1" dirty="0">
                <a:solidFill>
                  <a:srgbClr val="FCFCFC"/>
                </a:solidFill>
                <a:latin typeface="Century Gothic" panose="020B0502020202020204" pitchFamily="34" charset="0"/>
              </a:rPr>
              <a:t>TFL</a:t>
            </a:r>
            <a:endParaRPr lang="en-GB" sz="788" b="1" dirty="0">
              <a:solidFill>
                <a:srgbClr val="FCFCFC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02" name="Connector: Elbow 101">
            <a:extLst>
              <a:ext uri="{FF2B5EF4-FFF2-40B4-BE49-F238E27FC236}">
                <a16:creationId xmlns:a16="http://schemas.microsoft.com/office/drawing/2014/main" id="{F549680E-5317-492D-B6B6-932316427B93}"/>
              </a:ext>
            </a:extLst>
          </p:cNvPr>
          <p:cNvCxnSpPr>
            <a:cxnSpLocks/>
          </p:cNvCxnSpPr>
          <p:nvPr/>
        </p:nvCxnSpPr>
        <p:spPr>
          <a:xfrm>
            <a:off x="6474960" y="1490850"/>
            <a:ext cx="1981912" cy="1103012"/>
          </a:xfrm>
          <a:prstGeom prst="bentConnector2">
            <a:avLst/>
          </a:prstGeom>
          <a:ln w="38100">
            <a:solidFill>
              <a:srgbClr val="51A49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7EA2CB5-E30E-4BCD-A81F-3C06A899E18A}"/>
              </a:ext>
            </a:extLst>
          </p:cNvPr>
          <p:cNvGrpSpPr/>
          <p:nvPr/>
        </p:nvGrpSpPr>
        <p:grpSpPr>
          <a:xfrm>
            <a:off x="2870223" y="1133582"/>
            <a:ext cx="3544231" cy="926118"/>
            <a:chOff x="3499887" y="1981199"/>
            <a:chExt cx="4725641" cy="1234824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4BE7B5F-F3F4-44C6-A39E-54E53C22522C}"/>
                </a:ext>
              </a:extLst>
            </p:cNvPr>
            <p:cNvSpPr/>
            <p:nvPr/>
          </p:nvSpPr>
          <p:spPr>
            <a:xfrm>
              <a:off x="6457796" y="3035831"/>
              <a:ext cx="938564" cy="1801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3" dirty="0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7674836-BD62-43B0-80BC-BC7163F8A5EC}"/>
                </a:ext>
              </a:extLst>
            </p:cNvPr>
            <p:cNvSpPr txBox="1"/>
            <p:nvPr/>
          </p:nvSpPr>
          <p:spPr>
            <a:xfrm>
              <a:off x="3707899" y="2396215"/>
              <a:ext cx="1335247" cy="5796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fr-BE" sz="675" dirty="0">
                  <a:latin typeface="Century Gothic" panose="020B0502020202020204" pitchFamily="34" charset="0"/>
                </a:rPr>
                <a:t>B</a:t>
              </a:r>
              <a:r>
                <a:rPr lang="en-US" sz="675" dirty="0">
                  <a:latin typeface="Century Gothic" panose="020B0502020202020204" pitchFamily="34" charset="0"/>
                </a:rPr>
                <a:t>iomedical Concepts</a:t>
              </a:r>
              <a:br>
                <a:rPr lang="en-US" sz="675" dirty="0">
                  <a:latin typeface="Century Gothic" panose="020B0502020202020204" pitchFamily="34" charset="0"/>
                </a:rPr>
              </a:br>
              <a:r>
                <a:rPr lang="en-US" sz="700" dirty="0">
                  <a:solidFill>
                    <a:srgbClr val="134678"/>
                  </a:solidFill>
                  <a:latin typeface="Century Gothic" panose="020B0502020202020204" pitchFamily="34" charset="0"/>
                </a:rPr>
                <a:t>Analysis Concepts</a:t>
              </a:r>
              <a:br>
                <a:rPr lang="en-US" sz="675" dirty="0">
                  <a:latin typeface="Century Gothic" panose="020B0502020202020204" pitchFamily="34" charset="0"/>
                </a:rPr>
              </a:br>
              <a:r>
                <a:rPr lang="en-US" sz="675" dirty="0">
                  <a:latin typeface="Century Gothic" panose="020B0502020202020204" pitchFamily="34" charset="0"/>
                </a:rPr>
                <a:t>Foundational Standards</a:t>
              </a:r>
              <a:br>
                <a:rPr lang="en-US" sz="675" dirty="0">
                  <a:latin typeface="Century Gothic" panose="020B0502020202020204" pitchFamily="34" charset="0"/>
                </a:rPr>
              </a:br>
              <a:endParaRPr lang="en-US" sz="675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D2CDF2E1-832E-48DC-8213-6E40717ED2B7}"/>
                </a:ext>
              </a:extLst>
            </p:cNvPr>
            <p:cNvSpPr/>
            <p:nvPr/>
          </p:nvSpPr>
          <p:spPr>
            <a:xfrm>
              <a:off x="3499887" y="1981199"/>
              <a:ext cx="4725641" cy="1234823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3"/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7D05FBFA-84B6-40FF-9D1B-BB852603E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1780" y="2232794"/>
              <a:ext cx="942639" cy="942639"/>
            </a:xfrm>
            <a:prstGeom prst="rect">
              <a:avLst/>
            </a:prstGeom>
          </p:spPr>
        </p:pic>
      </p:grp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1475B4B2-762A-4609-876B-8DAAA001D72F}"/>
              </a:ext>
            </a:extLst>
          </p:cNvPr>
          <p:cNvCxnSpPr>
            <a:cxnSpLocks/>
          </p:cNvCxnSpPr>
          <p:nvPr/>
        </p:nvCxnSpPr>
        <p:spPr>
          <a:xfrm rot="10800000">
            <a:off x="4815971" y="2823288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872A6EBA-44F7-4B81-A348-0ED138B83355}"/>
              </a:ext>
            </a:extLst>
          </p:cNvPr>
          <p:cNvCxnSpPr>
            <a:cxnSpLocks/>
          </p:cNvCxnSpPr>
          <p:nvPr/>
        </p:nvCxnSpPr>
        <p:spPr>
          <a:xfrm rot="10800000">
            <a:off x="5729536" y="2822075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EE77C3F5-190A-424A-8963-244110EB0740}"/>
              </a:ext>
            </a:extLst>
          </p:cNvPr>
          <p:cNvGrpSpPr/>
          <p:nvPr/>
        </p:nvGrpSpPr>
        <p:grpSpPr>
          <a:xfrm>
            <a:off x="8089682" y="3777385"/>
            <a:ext cx="796556" cy="850468"/>
            <a:chOff x="1397128" y="3928461"/>
            <a:chExt cx="1062075" cy="1133956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11D3324-300A-436A-9DE2-801D9F735531}"/>
                </a:ext>
              </a:extLst>
            </p:cNvPr>
            <p:cNvSpPr txBox="1"/>
            <p:nvPr/>
          </p:nvSpPr>
          <p:spPr>
            <a:xfrm>
              <a:off x="1397128" y="4554587"/>
              <a:ext cx="1062075" cy="5078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Protocol Outline (Hypothesis)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40BF942A-792C-4C46-B9D3-8E7053CDCC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73373" y="3928461"/>
              <a:ext cx="612650" cy="612650"/>
            </a:xfrm>
            <a:prstGeom prst="rect">
              <a:avLst/>
            </a:prstGeom>
          </p:spPr>
        </p:pic>
      </p:grp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193BD071-6935-429E-8A22-699C960243AD}"/>
              </a:ext>
            </a:extLst>
          </p:cNvPr>
          <p:cNvCxnSpPr>
            <a:cxnSpLocks/>
          </p:cNvCxnSpPr>
          <p:nvPr/>
        </p:nvCxnSpPr>
        <p:spPr>
          <a:xfrm flipH="1" flipV="1">
            <a:off x="8469976" y="3516980"/>
            <a:ext cx="5771" cy="219887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F42872B-DEB2-482C-9F62-2E24673B6773}"/>
              </a:ext>
            </a:extLst>
          </p:cNvPr>
          <p:cNvGrpSpPr/>
          <p:nvPr/>
        </p:nvGrpSpPr>
        <p:grpSpPr>
          <a:xfrm>
            <a:off x="630486" y="2485809"/>
            <a:ext cx="796556" cy="1044392"/>
            <a:chOff x="513571" y="3174568"/>
            <a:chExt cx="1062075" cy="1392522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AD9D6BA5-77EB-46B4-8615-01BCAF816E1B}"/>
                </a:ext>
              </a:extLst>
            </p:cNvPr>
            <p:cNvSpPr txBox="1"/>
            <p:nvPr/>
          </p:nvSpPr>
          <p:spPr>
            <a:xfrm>
              <a:off x="513571" y="4059259"/>
              <a:ext cx="1062075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Data </a:t>
              </a:r>
              <a:br>
                <a:rPr lang="fr-BE" sz="825" dirty="0">
                  <a:latin typeface="Century Gothic" panose="020B0502020202020204" pitchFamily="34" charset="0"/>
                </a:rPr>
              </a:br>
              <a:r>
                <a:rPr lang="fr-BE" sz="825" dirty="0">
                  <a:latin typeface="Century Gothic" panose="020B0502020202020204" pitchFamily="34" charset="0"/>
                </a:rPr>
                <a:t>Collection</a:t>
              </a:r>
              <a:br>
                <a:rPr lang="fr-BE" sz="825" dirty="0">
                  <a:latin typeface="Century Gothic" panose="020B0502020202020204" pitchFamily="34" charset="0"/>
                </a:rPr>
              </a:br>
              <a:r>
                <a:rPr lang="fr-BE" sz="825" dirty="0">
                  <a:latin typeface="Century Gothic" panose="020B0502020202020204" pitchFamily="34" charset="0"/>
                </a:rPr>
                <a:t>Modules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21" name="Picture 120" descr="A close up of a computer&#10;&#10;Description generated with high confidence">
              <a:extLst>
                <a:ext uri="{FF2B5EF4-FFF2-40B4-BE49-F238E27FC236}">
                  <a16:creationId xmlns:a16="http://schemas.microsoft.com/office/drawing/2014/main" id="{6F637B15-BDF0-4689-8F8B-1F377E7C2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1534" y="3174568"/>
              <a:ext cx="815320" cy="815320"/>
            </a:xfrm>
            <a:prstGeom prst="rect">
              <a:avLst/>
            </a:prstGeom>
          </p:spPr>
        </p:pic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2C51D59-24E5-4525-AB06-24252EB3FCB9}"/>
              </a:ext>
            </a:extLst>
          </p:cNvPr>
          <p:cNvGrpSpPr/>
          <p:nvPr/>
        </p:nvGrpSpPr>
        <p:grpSpPr>
          <a:xfrm>
            <a:off x="5863205" y="2646589"/>
            <a:ext cx="796556" cy="883611"/>
            <a:chOff x="7490530" y="3388942"/>
            <a:chExt cx="1062075" cy="1178147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F860807-D692-4A14-B309-CF83CD88EC19}"/>
                </a:ext>
              </a:extLst>
            </p:cNvPr>
            <p:cNvSpPr txBox="1"/>
            <p:nvPr/>
          </p:nvSpPr>
          <p:spPr>
            <a:xfrm>
              <a:off x="7490530" y="4059259"/>
              <a:ext cx="1062075" cy="5078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825" dirty="0">
                  <a:latin typeface="Century Gothic" panose="020B0502020202020204" pitchFamily="34" charset="0"/>
                </a:rPr>
                <a:t>Retrieve</a:t>
              </a:r>
              <a:br>
                <a:rPr lang="en-GB" sz="825" dirty="0">
                  <a:latin typeface="Century Gothic" panose="020B0502020202020204" pitchFamily="34" charset="0"/>
                </a:rPr>
              </a:br>
              <a:r>
                <a:rPr lang="en-GB" sz="825" dirty="0">
                  <a:latin typeface="Century Gothic" panose="020B0502020202020204" pitchFamily="34" charset="0"/>
                </a:rPr>
                <a:t>Analysis</a:t>
              </a:r>
              <a:br>
                <a:rPr lang="en-GB" sz="825" dirty="0">
                  <a:latin typeface="Century Gothic" panose="020B0502020202020204" pitchFamily="34" charset="0"/>
                </a:rPr>
              </a:br>
              <a:r>
                <a:rPr lang="en-GB" sz="825" dirty="0">
                  <a:latin typeface="Century Gothic" panose="020B0502020202020204" pitchFamily="34" charset="0"/>
                </a:rPr>
                <a:t>Standards</a:t>
              </a:r>
            </a:p>
          </p:txBody>
        </p:sp>
        <p:pic>
          <p:nvPicPr>
            <p:cNvPr id="124" name="Picture 123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84142B8F-7DDA-4941-AF97-2902990C4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6132" y="3388942"/>
              <a:ext cx="600946" cy="600946"/>
            </a:xfrm>
            <a:prstGeom prst="rect">
              <a:avLst/>
            </a:prstGeom>
          </p:spPr>
        </p:pic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6FBCA0C-A317-4B7D-934F-714AC2F753C8}"/>
              </a:ext>
            </a:extLst>
          </p:cNvPr>
          <p:cNvGrpSpPr/>
          <p:nvPr/>
        </p:nvGrpSpPr>
        <p:grpSpPr>
          <a:xfrm>
            <a:off x="5032528" y="2585421"/>
            <a:ext cx="796556" cy="817820"/>
            <a:chOff x="6382961" y="3307387"/>
            <a:chExt cx="1062075" cy="1090427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E380B3F1-2BB7-443E-A590-2C8373607755}"/>
                </a:ext>
              </a:extLst>
            </p:cNvPr>
            <p:cNvSpPr txBox="1"/>
            <p:nvPr/>
          </p:nvSpPr>
          <p:spPr>
            <a:xfrm>
              <a:off x="6382961" y="4059259"/>
              <a:ext cx="1062075" cy="3385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Analysis</a:t>
              </a:r>
              <a:br>
                <a:rPr lang="fr-BE" sz="825" dirty="0">
                  <a:latin typeface="Century Gothic" panose="020B0502020202020204" pitchFamily="34" charset="0"/>
                </a:rPr>
              </a:br>
              <a:r>
                <a:rPr lang="fr-BE" sz="825" dirty="0">
                  <a:latin typeface="Century Gothic" panose="020B0502020202020204" pitchFamily="34" charset="0"/>
                </a:rPr>
                <a:t>Metadata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00E1E348-A5ED-43DF-8EA7-7965556D715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93719" y="3307387"/>
              <a:ext cx="756927" cy="682371"/>
            </a:xfrm>
            <a:prstGeom prst="rect">
              <a:avLst/>
            </a:prstGeom>
          </p:spPr>
        </p:pic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CF25D8F5-E491-49A9-A806-BE481F360528}"/>
              </a:ext>
            </a:extLst>
          </p:cNvPr>
          <p:cNvGrpSpPr/>
          <p:nvPr/>
        </p:nvGrpSpPr>
        <p:grpSpPr>
          <a:xfrm>
            <a:off x="6893008" y="2048326"/>
            <a:ext cx="796556" cy="704971"/>
            <a:chOff x="8863601" y="2591258"/>
            <a:chExt cx="1062075" cy="939961"/>
          </a:xfrm>
        </p:grpSpPr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B6FA73B9-EC39-4DEB-B4D6-828C8F976737}"/>
                </a:ext>
              </a:extLst>
            </p:cNvPr>
            <p:cNvSpPr txBox="1"/>
            <p:nvPr/>
          </p:nvSpPr>
          <p:spPr>
            <a:xfrm>
              <a:off x="8863601" y="2591258"/>
              <a:ext cx="1062075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Endpoints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  <p:pic>
          <p:nvPicPr>
            <p:cNvPr id="130" name="Picture 129">
              <a:extLst>
                <a:ext uri="{FF2B5EF4-FFF2-40B4-BE49-F238E27FC236}">
                  <a16:creationId xmlns:a16="http://schemas.microsoft.com/office/drawing/2014/main" id="{9CC763D2-F6EF-4A39-B301-4392EE9645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241"/>
            <a:stretch/>
          </p:blipFill>
          <p:spPr>
            <a:xfrm>
              <a:off x="9036514" y="2856682"/>
              <a:ext cx="723981" cy="674537"/>
            </a:xfrm>
            <a:prstGeom prst="rect">
              <a:avLst/>
            </a:prstGeom>
          </p:spPr>
        </p:pic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4C5A7C40-A8C1-4EAB-90B3-346411274106}"/>
              </a:ext>
            </a:extLst>
          </p:cNvPr>
          <p:cNvGrpSpPr/>
          <p:nvPr/>
        </p:nvGrpSpPr>
        <p:grpSpPr>
          <a:xfrm>
            <a:off x="3326146" y="2585421"/>
            <a:ext cx="796556" cy="817820"/>
            <a:chOff x="4107785" y="3307387"/>
            <a:chExt cx="1062075" cy="1090427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8DD66F5-176B-441F-96C8-BF7D02224316}"/>
                </a:ext>
              </a:extLst>
            </p:cNvPr>
            <p:cNvSpPr txBox="1"/>
            <p:nvPr/>
          </p:nvSpPr>
          <p:spPr>
            <a:xfrm>
              <a:off x="4107785" y="4059259"/>
              <a:ext cx="1062075" cy="3385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Tabulation Metadata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6A2899CE-FD5F-4323-862D-11C9F7600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50826" y="3307387"/>
              <a:ext cx="756927" cy="682371"/>
            </a:xfrm>
            <a:prstGeom prst="rect">
              <a:avLst/>
            </a:prstGeom>
          </p:spPr>
        </p:pic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7C9E1541-D13C-4D5C-900B-677339C92ED1}"/>
              </a:ext>
            </a:extLst>
          </p:cNvPr>
          <p:cNvGrpSpPr/>
          <p:nvPr/>
        </p:nvGrpSpPr>
        <p:grpSpPr>
          <a:xfrm>
            <a:off x="1564420" y="2585421"/>
            <a:ext cx="796556" cy="817820"/>
            <a:chOff x="1758816" y="3307387"/>
            <a:chExt cx="1062075" cy="1090427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498ACD7C-F582-4376-B101-E08F38BB6838}"/>
                </a:ext>
              </a:extLst>
            </p:cNvPr>
            <p:cNvSpPr txBox="1"/>
            <p:nvPr/>
          </p:nvSpPr>
          <p:spPr>
            <a:xfrm>
              <a:off x="1758816" y="4059259"/>
              <a:ext cx="1062075" cy="3385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Collection Metadata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36" name="Picture 135">
              <a:extLst>
                <a:ext uri="{FF2B5EF4-FFF2-40B4-BE49-F238E27FC236}">
                  <a16:creationId xmlns:a16="http://schemas.microsoft.com/office/drawing/2014/main" id="{D196A6EC-F54D-41E8-8A09-C337F54A2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98927" y="3307387"/>
              <a:ext cx="756927" cy="682371"/>
            </a:xfrm>
            <a:prstGeom prst="rect">
              <a:avLst/>
            </a:prstGeom>
          </p:spPr>
        </p:pic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8344BD7-BF91-49A3-AC7D-56A7990C500A}"/>
              </a:ext>
            </a:extLst>
          </p:cNvPr>
          <p:cNvGrpSpPr/>
          <p:nvPr/>
        </p:nvGrpSpPr>
        <p:grpSpPr>
          <a:xfrm>
            <a:off x="3744999" y="4012085"/>
            <a:ext cx="1413436" cy="511778"/>
            <a:chOff x="4666256" y="5209603"/>
            <a:chExt cx="1884581" cy="682371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BF63017E-8AEE-47FA-920C-88E69C87311B}"/>
                </a:ext>
              </a:extLst>
            </p:cNvPr>
            <p:cNvSpPr txBox="1"/>
            <p:nvPr/>
          </p:nvSpPr>
          <p:spPr>
            <a:xfrm>
              <a:off x="5488763" y="5309136"/>
              <a:ext cx="1062074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BE" sz="825" dirty="0">
                  <a:latin typeface="Century Gothic" panose="020B0502020202020204" pitchFamily="34" charset="0"/>
                </a:rPr>
                <a:t>Standards Metadata Selection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39" name="Picture 138">
              <a:extLst>
                <a:ext uri="{FF2B5EF4-FFF2-40B4-BE49-F238E27FC236}">
                  <a16:creationId xmlns:a16="http://schemas.microsoft.com/office/drawing/2014/main" id="{5E36663E-9F78-4DEA-A42F-63E103138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66256" y="5209603"/>
              <a:ext cx="756927" cy="682371"/>
            </a:xfrm>
            <a:prstGeom prst="rect">
              <a:avLst/>
            </a:prstGeom>
          </p:spPr>
        </p:pic>
      </p:grpSp>
      <p:cxnSp>
        <p:nvCxnSpPr>
          <p:cNvPr id="140" name="Connector: Elbow 139">
            <a:extLst>
              <a:ext uri="{FF2B5EF4-FFF2-40B4-BE49-F238E27FC236}">
                <a16:creationId xmlns:a16="http://schemas.microsoft.com/office/drawing/2014/main" id="{AA378192-6F60-4516-9C6D-E844D8062D35}"/>
              </a:ext>
            </a:extLst>
          </p:cNvPr>
          <p:cNvCxnSpPr>
            <a:cxnSpLocks/>
          </p:cNvCxnSpPr>
          <p:nvPr/>
        </p:nvCxnSpPr>
        <p:spPr>
          <a:xfrm rot="16200000" flipH="1">
            <a:off x="2758394" y="2696826"/>
            <a:ext cx="474756" cy="2066150"/>
          </a:xfrm>
          <a:prstGeom prst="bentConnector3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or: Elbow 140">
            <a:extLst>
              <a:ext uri="{FF2B5EF4-FFF2-40B4-BE49-F238E27FC236}">
                <a16:creationId xmlns:a16="http://schemas.microsoft.com/office/drawing/2014/main" id="{010CB2F8-44E4-4D49-BB85-5BA758347120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34487" y="3570692"/>
            <a:ext cx="484298" cy="304423"/>
          </a:xfrm>
          <a:prstGeom prst="bentConnector3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or: Elbow 141">
            <a:extLst>
              <a:ext uri="{FF2B5EF4-FFF2-40B4-BE49-F238E27FC236}">
                <a16:creationId xmlns:a16="http://schemas.microsoft.com/office/drawing/2014/main" id="{5A0B3E22-0674-4E2F-A9AF-0FA76B151E90}"/>
              </a:ext>
            </a:extLst>
          </p:cNvPr>
          <p:cNvCxnSpPr>
            <a:cxnSpLocks/>
          </p:cNvCxnSpPr>
          <p:nvPr/>
        </p:nvCxnSpPr>
        <p:spPr>
          <a:xfrm rot="5400000">
            <a:off x="4501111" y="3021924"/>
            <a:ext cx="457433" cy="1401959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or: Elbow 142">
            <a:extLst>
              <a:ext uri="{FF2B5EF4-FFF2-40B4-BE49-F238E27FC236}">
                <a16:creationId xmlns:a16="http://schemas.microsoft.com/office/drawing/2014/main" id="{A8FFC203-ADC0-4806-82A8-263698425B77}"/>
              </a:ext>
            </a:extLst>
          </p:cNvPr>
          <p:cNvCxnSpPr>
            <a:cxnSpLocks/>
          </p:cNvCxnSpPr>
          <p:nvPr/>
        </p:nvCxnSpPr>
        <p:spPr>
          <a:xfrm rot="5400000">
            <a:off x="5437463" y="2131648"/>
            <a:ext cx="416362" cy="3233592"/>
          </a:xfrm>
          <a:prstGeom prst="bentConnector3">
            <a:avLst>
              <a:gd name="adj1" fmla="val 45665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AAB6E361-427D-4919-8A7C-00F4A56B09B8}"/>
              </a:ext>
            </a:extLst>
          </p:cNvPr>
          <p:cNvGrpSpPr/>
          <p:nvPr/>
        </p:nvGrpSpPr>
        <p:grpSpPr>
          <a:xfrm>
            <a:off x="6990946" y="2978901"/>
            <a:ext cx="673104" cy="513125"/>
            <a:chOff x="8994185" y="3832024"/>
            <a:chExt cx="897472" cy="684166"/>
          </a:xfrm>
        </p:grpSpPr>
        <p:pic>
          <p:nvPicPr>
            <p:cNvPr id="145" name="Picture 144">
              <a:extLst>
                <a:ext uri="{FF2B5EF4-FFF2-40B4-BE49-F238E27FC236}">
                  <a16:creationId xmlns:a16="http://schemas.microsoft.com/office/drawing/2014/main" id="{6ED976DD-E322-447C-829A-E07711000D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241"/>
            <a:stretch/>
          </p:blipFill>
          <p:spPr>
            <a:xfrm>
              <a:off x="8994185" y="3832024"/>
              <a:ext cx="723981" cy="674537"/>
            </a:xfrm>
            <a:prstGeom prst="rect">
              <a:avLst/>
            </a:prstGeom>
          </p:spPr>
        </p:pic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CD8FC841-396C-4D71-BE6A-0CAAF2CBF720}"/>
                </a:ext>
              </a:extLst>
            </p:cNvPr>
            <p:cNvSpPr txBox="1"/>
            <p:nvPr/>
          </p:nvSpPr>
          <p:spPr>
            <a:xfrm>
              <a:off x="9441233" y="4354521"/>
              <a:ext cx="450424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TFL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FAC641B8-0C7B-4B41-860E-D5E162D4181D}"/>
              </a:ext>
            </a:extLst>
          </p:cNvPr>
          <p:cNvCxnSpPr>
            <a:cxnSpLocks/>
          </p:cNvCxnSpPr>
          <p:nvPr/>
        </p:nvCxnSpPr>
        <p:spPr>
          <a:xfrm flipH="1">
            <a:off x="7291286" y="2768536"/>
            <a:ext cx="2900" cy="17184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2A93EC93-E8FB-4FCF-B55B-9F1AE04C4E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68194" y="1343275"/>
            <a:ext cx="1481412" cy="516823"/>
          </a:xfrm>
          <a:prstGeom prst="rect">
            <a:avLst/>
          </a:prstGeom>
        </p:spPr>
      </p:pic>
      <p:sp>
        <p:nvSpPr>
          <p:cNvPr id="72" name="Title 1">
            <a:extLst>
              <a:ext uri="{FF2B5EF4-FFF2-40B4-BE49-F238E27FC236}">
                <a16:creationId xmlns:a16="http://schemas.microsoft.com/office/drawing/2014/main" id="{BA1328C0-934D-48AD-9C1C-E30C70D09F92}"/>
              </a:ext>
            </a:extLst>
          </p:cNvPr>
          <p:cNvSpPr txBox="1">
            <a:spLocks/>
          </p:cNvSpPr>
          <p:nvPr/>
        </p:nvSpPr>
        <p:spPr>
          <a:xfrm>
            <a:off x="800100" y="320078"/>
            <a:ext cx="7886700" cy="9941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solidFill>
                  <a:srgbClr val="134678"/>
                </a:solidFill>
              </a:rPr>
              <a:t>Selecting standards concepts and linked metadata needed for a study</a:t>
            </a:r>
            <a:endParaRPr lang="nl-BE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05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A879D90-4E5A-B24E-BCE1-A85BA18A7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Agenda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B7D71CD-9C0C-FE4C-87FD-8BC3AEF85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Where are we today </a:t>
            </a:r>
          </a:p>
          <a:p>
            <a:r>
              <a:rPr lang="en-US" sz="2400" dirty="0"/>
              <a:t>Approach</a:t>
            </a:r>
          </a:p>
          <a:p>
            <a:r>
              <a:rPr lang="en-US" sz="2400" dirty="0"/>
              <a:t>Logistics</a:t>
            </a:r>
          </a:p>
          <a:p>
            <a:r>
              <a:rPr lang="en-US" sz="2400" dirty="0"/>
              <a:t>Relationship to Other Initiatives</a:t>
            </a:r>
          </a:p>
          <a:p>
            <a:r>
              <a:rPr lang="en-US" sz="2400" dirty="0"/>
              <a:t>Expected outcomes</a:t>
            </a:r>
          </a:p>
          <a:p>
            <a:pPr marL="7937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27572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483" y="-22907"/>
            <a:ext cx="6551189" cy="524095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03116" y="-11477"/>
            <a:ext cx="6858762" cy="5166407"/>
          </a:xfrm>
          <a:custGeom>
            <a:avLst/>
            <a:gdLst>
              <a:gd name="connsiteX0" fmla="*/ 0 w 9145016"/>
              <a:gd name="connsiteY0" fmla="*/ 0 h 6888542"/>
              <a:gd name="connsiteX1" fmla="*/ 9145016 w 9145016"/>
              <a:gd name="connsiteY1" fmla="*/ 0 h 6888542"/>
              <a:gd name="connsiteX2" fmla="*/ 9145016 w 9145016"/>
              <a:gd name="connsiteY2" fmla="*/ 6888542 h 6888542"/>
              <a:gd name="connsiteX3" fmla="*/ 0 w 9145016"/>
              <a:gd name="connsiteY3" fmla="*/ 6888542 h 6888542"/>
              <a:gd name="connsiteX4" fmla="*/ 0 w 9145016"/>
              <a:gd name="connsiteY4" fmla="*/ 0 h 6888542"/>
              <a:gd name="connsiteX0" fmla="*/ 0 w 9145016"/>
              <a:gd name="connsiteY0" fmla="*/ 0 h 6888542"/>
              <a:gd name="connsiteX1" fmla="*/ 8672576 w 9145016"/>
              <a:gd name="connsiteY1" fmla="*/ 30480 h 6888542"/>
              <a:gd name="connsiteX2" fmla="*/ 9145016 w 9145016"/>
              <a:gd name="connsiteY2" fmla="*/ 6888542 h 6888542"/>
              <a:gd name="connsiteX3" fmla="*/ 0 w 9145016"/>
              <a:gd name="connsiteY3" fmla="*/ 6888542 h 6888542"/>
              <a:gd name="connsiteX4" fmla="*/ 0 w 9145016"/>
              <a:gd name="connsiteY4" fmla="*/ 0 h 688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5016" h="6888542">
                <a:moveTo>
                  <a:pt x="0" y="0"/>
                </a:moveTo>
                <a:lnTo>
                  <a:pt x="8672576" y="30480"/>
                </a:lnTo>
                <a:lnTo>
                  <a:pt x="9145016" y="6888542"/>
                </a:lnTo>
                <a:lnTo>
                  <a:pt x="0" y="688854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84483" y="1570758"/>
            <a:ext cx="6517934" cy="993775"/>
          </a:xfrm>
        </p:spPr>
        <p:txBody>
          <a:bodyPr>
            <a:noAutofit/>
          </a:bodyPr>
          <a:lstStyle/>
          <a:p>
            <a:pPr algn="ctr"/>
            <a:r>
              <a:rPr lang="en-GB" sz="5400" b="1" i="1" dirty="0">
                <a:solidFill>
                  <a:srgbClr val="13467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DISCLAIMER NOTE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192954" y="2481471"/>
            <a:ext cx="5100992" cy="39820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GB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is not a software demonstration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4081" y="2738073"/>
            <a:ext cx="46187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GB" sz="2100" i="1" dirty="0">
                <a:solidFill>
                  <a:srgbClr val="52A5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 purpose is to illustrate how data standards can enable tools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CB6006-081A-4D87-88BB-039B0BBAE4FD}"/>
              </a:ext>
            </a:extLst>
          </p:cNvPr>
          <p:cNvSpPr/>
          <p:nvPr/>
        </p:nvSpPr>
        <p:spPr>
          <a:xfrm>
            <a:off x="0" y="0"/>
            <a:ext cx="518160" cy="4632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85810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7186" y="419954"/>
            <a:ext cx="9136814" cy="4741004"/>
            <a:chOff x="-54321" y="559937"/>
            <a:chExt cx="9205794" cy="6321339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32" r="17339" b="4965"/>
            <a:stretch/>
          </p:blipFill>
          <p:spPr>
            <a:xfrm>
              <a:off x="-54320" y="559937"/>
              <a:ext cx="9205793" cy="6293101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-54321" y="655438"/>
              <a:ext cx="9198321" cy="6225838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7186" y="1"/>
            <a:ext cx="9136814" cy="526697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33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90724" y="1623026"/>
            <a:ext cx="2760070" cy="457791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33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</a:t>
            </a:r>
            <a:endParaRPr lang="en-GB" sz="33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72908" y="2342091"/>
            <a:ext cx="7679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BE" sz="1350" b="1" dirty="0">
                <a:solidFill>
                  <a:srgbClr val="2F55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Login:</a:t>
            </a:r>
            <a:endParaRPr lang="en-GB" sz="1350" b="1" dirty="0">
              <a:solidFill>
                <a:srgbClr val="2F559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58632" y="2628211"/>
            <a:ext cx="10822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BE" sz="1350" b="1" dirty="0">
                <a:solidFill>
                  <a:srgbClr val="2F55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Password:</a:t>
            </a:r>
            <a:endParaRPr lang="en-GB" sz="1350" b="1" dirty="0">
              <a:solidFill>
                <a:srgbClr val="2F559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40866" y="2367442"/>
            <a:ext cx="1482572" cy="23325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40866" y="2665546"/>
            <a:ext cx="1482572" cy="233729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187151" y="3529569"/>
            <a:ext cx="2763642" cy="0"/>
          </a:xfrm>
          <a:prstGeom prst="line">
            <a:avLst/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853570" y="3177148"/>
            <a:ext cx="1049614" cy="225845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105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 IN &gt;&gt;</a:t>
            </a:r>
            <a:endParaRPr lang="en-GB" sz="105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99955" y="2342091"/>
            <a:ext cx="8867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135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CDarwin</a:t>
            </a:r>
            <a:endParaRPr lang="en-GB" sz="135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97114" y="2671078"/>
            <a:ext cx="129252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BE" sz="13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************</a:t>
            </a:r>
            <a:endParaRPr lang="en-GB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>
            <a:cxnSpLocks/>
          </p:cNvCxnSpPr>
          <p:nvPr/>
        </p:nvCxnSpPr>
        <p:spPr>
          <a:xfrm>
            <a:off x="-46608" y="526697"/>
            <a:ext cx="927494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88957673-B2F8-4DB9-985C-49E0496446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175" y="2402485"/>
            <a:ext cx="255233" cy="33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7535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 L -0.47656 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72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743 0.00278 L -0.54444 0.0524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24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444 0.05247 L -0.29253 0.1617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6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1061611" y="419954"/>
            <a:ext cx="8082389" cy="4741004"/>
            <a:chOff x="-108520" y="559937"/>
            <a:chExt cx="9259993" cy="632133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32" r="17339" b="4965"/>
            <a:stretch/>
          </p:blipFill>
          <p:spPr>
            <a:xfrm>
              <a:off x="-54320" y="559937"/>
              <a:ext cx="9205793" cy="6293101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-108520" y="655438"/>
              <a:ext cx="9252520" cy="6225838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037550" y="2107855"/>
            <a:ext cx="678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3600" dirty="0">
                <a:solidFill>
                  <a:srgbClr val="2F5597"/>
                </a:solidFill>
                <a:latin typeface="Calibri"/>
              </a:rPr>
              <a:t>AE</a:t>
            </a:r>
            <a:endParaRPr lang="en-GB" sz="3600" dirty="0">
              <a:solidFill>
                <a:srgbClr val="2F5597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4451" y="2545759"/>
            <a:ext cx="62869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1050" dirty="0">
                <a:solidFill>
                  <a:srgbClr val="2F5597"/>
                </a:solidFill>
                <a:latin typeface="Calibri"/>
              </a:rPr>
              <a:t>Adverse</a:t>
            </a:r>
            <a:br>
              <a:rPr lang="fr-BE" sz="1050" dirty="0">
                <a:solidFill>
                  <a:srgbClr val="2F5597"/>
                </a:solidFill>
                <a:latin typeface="Calibri"/>
              </a:rPr>
            </a:br>
            <a:r>
              <a:rPr lang="fr-BE" sz="1050" dirty="0">
                <a:solidFill>
                  <a:srgbClr val="2F5597"/>
                </a:solidFill>
                <a:latin typeface="Calibri"/>
              </a:rPr>
              <a:t>Events</a:t>
            </a:r>
            <a:endParaRPr lang="en-GB" sz="1050" dirty="0">
              <a:solidFill>
                <a:srgbClr val="2F5597"/>
              </a:solidFill>
              <a:latin typeface="Calibri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298033" y="526698"/>
            <a:ext cx="0" cy="461680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3696909" y="2111299"/>
            <a:ext cx="686406" cy="689717"/>
            <a:chOff x="3453397" y="3160843"/>
            <a:chExt cx="915207" cy="919623"/>
          </a:xfrm>
        </p:grpSpPr>
        <p:sp>
          <p:nvSpPr>
            <p:cNvPr id="46" name="TextBox 45"/>
            <p:cNvSpPr txBox="1"/>
            <p:nvPr/>
          </p:nvSpPr>
          <p:spPr>
            <a:xfrm>
              <a:off x="3477836" y="3160843"/>
              <a:ext cx="866050" cy="861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3600" dirty="0">
                  <a:solidFill>
                    <a:srgbClr val="2F5597"/>
                  </a:solidFill>
                  <a:latin typeface="Calibri"/>
                </a:rPr>
                <a:t>EX</a:t>
              </a:r>
              <a:endParaRPr lang="en-GB" sz="3600" dirty="0">
                <a:solidFill>
                  <a:srgbClr val="2F5597"/>
                </a:solidFill>
                <a:latin typeface="Calibri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453397" y="3741911"/>
              <a:ext cx="91520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1050" dirty="0" err="1">
                  <a:solidFill>
                    <a:srgbClr val="2F5597"/>
                  </a:solidFill>
                  <a:latin typeface="Calibri"/>
                </a:rPr>
                <a:t>Exposure</a:t>
              </a:r>
              <a:endParaRPr lang="en-GB" sz="600" dirty="0">
                <a:solidFill>
                  <a:srgbClr val="2F5597"/>
                </a:solidFill>
                <a:latin typeface="Calibri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324565" y="2108908"/>
            <a:ext cx="933269" cy="852909"/>
            <a:chOff x="4174965" y="2811874"/>
            <a:chExt cx="1244359" cy="1137211"/>
          </a:xfrm>
        </p:grpSpPr>
        <p:sp>
          <p:nvSpPr>
            <p:cNvPr id="52" name="TextBox 51"/>
            <p:cNvSpPr txBox="1"/>
            <p:nvPr/>
          </p:nvSpPr>
          <p:spPr>
            <a:xfrm>
              <a:off x="4220310" y="2811874"/>
              <a:ext cx="1101156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3600" dirty="0">
                  <a:solidFill>
                    <a:srgbClr val="2F5597"/>
                  </a:solidFill>
                  <a:latin typeface="Calibri"/>
                </a:rPr>
                <a:t>CM</a:t>
              </a:r>
              <a:endParaRPr lang="en-GB" sz="3600" dirty="0">
                <a:solidFill>
                  <a:srgbClr val="2F5597"/>
                </a:solidFill>
                <a:latin typeface="Calibri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174965" y="3395088"/>
              <a:ext cx="124435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1050" dirty="0" err="1">
                  <a:solidFill>
                    <a:srgbClr val="2F5597"/>
                  </a:solidFill>
                  <a:latin typeface="Calibri"/>
                </a:rPr>
                <a:t>Concomittant</a:t>
              </a:r>
              <a:br>
                <a:rPr lang="fr-BE" sz="1050" dirty="0">
                  <a:solidFill>
                    <a:srgbClr val="2F5597"/>
                  </a:solidFill>
                  <a:latin typeface="Calibri"/>
                </a:rPr>
              </a:br>
              <a:r>
                <a:rPr lang="fr-BE" sz="1050" dirty="0" err="1">
                  <a:solidFill>
                    <a:srgbClr val="2F5597"/>
                  </a:solidFill>
                  <a:latin typeface="Calibri"/>
                </a:rPr>
                <a:t>Medication</a:t>
              </a:r>
              <a:endParaRPr lang="en-GB" sz="1050" dirty="0">
                <a:solidFill>
                  <a:srgbClr val="2F5597"/>
                </a:solidFill>
                <a:latin typeface="Calibri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139171" y="2117485"/>
            <a:ext cx="865943" cy="842538"/>
            <a:chOff x="3950213" y="2421465"/>
            <a:chExt cx="1154591" cy="1123383"/>
          </a:xfrm>
        </p:grpSpPr>
        <p:sp>
          <p:nvSpPr>
            <p:cNvPr id="55" name="TextBox 54"/>
            <p:cNvSpPr txBox="1"/>
            <p:nvPr/>
          </p:nvSpPr>
          <p:spPr>
            <a:xfrm>
              <a:off x="3950213" y="2421465"/>
              <a:ext cx="115459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3600" dirty="0">
                  <a:solidFill>
                    <a:srgbClr val="2F5597"/>
                  </a:solidFill>
                  <a:latin typeface="Calibri"/>
                </a:rPr>
                <a:t>MH</a:t>
              </a:r>
              <a:endParaRPr lang="en-GB" sz="3600" dirty="0">
                <a:solidFill>
                  <a:srgbClr val="2F5597"/>
                </a:solidFill>
                <a:latin typeface="Calibri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110946" y="2990851"/>
              <a:ext cx="82757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1050" dirty="0" err="1">
                  <a:solidFill>
                    <a:srgbClr val="2F5597"/>
                  </a:solidFill>
                  <a:latin typeface="Calibri"/>
                </a:rPr>
                <a:t>Medical</a:t>
              </a:r>
              <a:br>
                <a:rPr lang="fr-BE" sz="1050" dirty="0">
                  <a:solidFill>
                    <a:srgbClr val="2F5597"/>
                  </a:solidFill>
                  <a:latin typeface="Calibri"/>
                </a:rPr>
              </a:br>
              <a:r>
                <a:rPr lang="fr-BE" sz="1050" dirty="0" err="1">
                  <a:solidFill>
                    <a:srgbClr val="2F5597"/>
                  </a:solidFill>
                  <a:latin typeface="Calibri"/>
                </a:rPr>
                <a:t>History</a:t>
              </a:r>
              <a:endParaRPr lang="en-GB" sz="1050" dirty="0">
                <a:solidFill>
                  <a:srgbClr val="2F5597"/>
                </a:solidFill>
                <a:latin typeface="Calibri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914385" y="2111302"/>
            <a:ext cx="742511" cy="695556"/>
            <a:chOff x="3980109" y="2413220"/>
            <a:chExt cx="990015" cy="927407"/>
          </a:xfrm>
        </p:grpSpPr>
        <p:sp>
          <p:nvSpPr>
            <p:cNvPr id="58" name="TextBox 57"/>
            <p:cNvSpPr txBox="1"/>
            <p:nvPr/>
          </p:nvSpPr>
          <p:spPr>
            <a:xfrm>
              <a:off x="4045632" y="2413220"/>
              <a:ext cx="873146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3600" dirty="0">
                  <a:solidFill>
                    <a:srgbClr val="2F5597"/>
                  </a:solidFill>
                  <a:latin typeface="Calibri"/>
                </a:rPr>
                <a:t>VS</a:t>
              </a:r>
              <a:endParaRPr lang="en-GB" sz="3600" dirty="0">
                <a:solidFill>
                  <a:srgbClr val="2F5597"/>
                </a:solidFill>
                <a:latin typeface="Calibri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980109" y="3002073"/>
              <a:ext cx="9900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1050" dirty="0">
                  <a:solidFill>
                    <a:srgbClr val="2F5597"/>
                  </a:solidFill>
                  <a:latin typeface="Calibri"/>
                </a:rPr>
                <a:t>Vital </a:t>
              </a:r>
              <a:r>
                <a:rPr lang="fr-BE" sz="1050" dirty="0" err="1">
                  <a:solidFill>
                    <a:srgbClr val="2F5597"/>
                  </a:solidFill>
                  <a:latin typeface="Calibri"/>
                </a:rPr>
                <a:t>Signs</a:t>
              </a:r>
              <a:endParaRPr lang="en-GB" sz="1050" dirty="0">
                <a:solidFill>
                  <a:srgbClr val="2F5597"/>
                </a:solidFill>
                <a:latin typeface="Calibri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5450805" y="3763926"/>
            <a:ext cx="553810" cy="16426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900" b="1" dirty="0">
                <a:solidFill>
                  <a:srgbClr val="0077B6"/>
                </a:solidFill>
                <a:latin typeface="Calibri"/>
              </a:rPr>
              <a:t>Listings</a:t>
            </a:r>
            <a:endParaRPr lang="en-GB" sz="900" b="1" dirty="0">
              <a:solidFill>
                <a:srgbClr val="0077B6"/>
              </a:solidFill>
              <a:latin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162" y="3233237"/>
            <a:ext cx="540000" cy="540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65664" y="3767114"/>
            <a:ext cx="516416" cy="16426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900" b="1" dirty="0">
                <a:solidFill>
                  <a:srgbClr val="0077B6"/>
                </a:solidFill>
                <a:latin typeface="Calibri"/>
              </a:rPr>
              <a:t>Tables</a:t>
            </a:r>
            <a:endParaRPr lang="en-GB" sz="900" b="1" dirty="0">
              <a:solidFill>
                <a:srgbClr val="0077B6"/>
              </a:solidFill>
              <a:latin typeface="Calibri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934" y="3223926"/>
            <a:ext cx="540000" cy="540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753017" y="3759882"/>
            <a:ext cx="554635" cy="16426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900" b="1" dirty="0">
                <a:solidFill>
                  <a:srgbClr val="0077B6"/>
                </a:solidFill>
                <a:latin typeface="Calibri"/>
              </a:rPr>
              <a:t>Figures</a:t>
            </a:r>
            <a:endParaRPr lang="en-GB" sz="900" b="1" dirty="0">
              <a:solidFill>
                <a:srgbClr val="0077B6"/>
              </a:solidFill>
              <a:latin typeface="Calibri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160" y="3233237"/>
            <a:ext cx="540000" cy="540000"/>
          </a:xfrm>
          <a:prstGeom prst="rect">
            <a:avLst/>
          </a:prstGeom>
        </p:spPr>
      </p:pic>
      <p:grpSp>
        <p:nvGrpSpPr>
          <p:cNvPr id="61" name="Group 60"/>
          <p:cNvGrpSpPr/>
          <p:nvPr/>
        </p:nvGrpSpPr>
        <p:grpSpPr>
          <a:xfrm>
            <a:off x="6569435" y="2104435"/>
            <a:ext cx="838692" cy="860869"/>
            <a:chOff x="3959320" y="2404069"/>
            <a:chExt cx="1118256" cy="1147825"/>
          </a:xfrm>
        </p:grpSpPr>
        <p:sp>
          <p:nvSpPr>
            <p:cNvPr id="62" name="TextBox 61"/>
            <p:cNvSpPr txBox="1"/>
            <p:nvPr/>
          </p:nvSpPr>
          <p:spPr>
            <a:xfrm>
              <a:off x="4078527" y="2404069"/>
              <a:ext cx="84040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3600" dirty="0">
                  <a:solidFill>
                    <a:srgbClr val="2F5597"/>
                  </a:solidFill>
                  <a:latin typeface="Calibri"/>
                </a:rPr>
                <a:t>LB</a:t>
              </a:r>
              <a:endParaRPr lang="en-GB" sz="3600" dirty="0">
                <a:solidFill>
                  <a:srgbClr val="2F5597"/>
                </a:solidFill>
                <a:latin typeface="Calibri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959320" y="2997897"/>
              <a:ext cx="1118256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1050" dirty="0" err="1">
                  <a:solidFill>
                    <a:srgbClr val="2F5597"/>
                  </a:solidFill>
                  <a:latin typeface="Calibri"/>
                </a:rPr>
                <a:t>Laboratory</a:t>
              </a:r>
              <a:endParaRPr lang="fr-BE" sz="1050" dirty="0">
                <a:solidFill>
                  <a:srgbClr val="2F5597"/>
                </a:solidFill>
                <a:latin typeface="Calibri"/>
              </a:endParaRPr>
            </a:p>
            <a:p>
              <a:pPr algn="ctr" defTabSz="685800">
                <a:defRPr/>
              </a:pPr>
              <a:r>
                <a:rPr lang="fr-BE" sz="1050" dirty="0">
                  <a:solidFill>
                    <a:srgbClr val="2F5597"/>
                  </a:solidFill>
                  <a:latin typeface="Calibri"/>
                </a:rPr>
                <a:t>Test Results</a:t>
              </a:r>
              <a:endParaRPr lang="en-GB" sz="1050" dirty="0">
                <a:solidFill>
                  <a:srgbClr val="2F5597"/>
                </a:solidFill>
                <a:latin typeface="Calibri"/>
              </a:endParaRPr>
            </a:p>
          </p:txBody>
        </p:sp>
      </p:grpSp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02"/>
          <a:stretch/>
        </p:blipFill>
        <p:spPr>
          <a:xfrm>
            <a:off x="4801363" y="3233237"/>
            <a:ext cx="453930" cy="540000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0" y="1"/>
            <a:ext cx="9144000" cy="526697"/>
          </a:xfrm>
          <a:prstGeom prst="rect">
            <a:avLst/>
          </a:prstGeom>
          <a:solidFill>
            <a:srgbClr val="385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33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435" y="74734"/>
            <a:ext cx="2105993" cy="32963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625578" y="134337"/>
            <a:ext cx="1900931" cy="230832"/>
            <a:chOff x="4643438" y="179114"/>
            <a:chExt cx="2534574" cy="307776"/>
          </a:xfrm>
        </p:grpSpPr>
        <p:sp>
          <p:nvSpPr>
            <p:cNvPr id="79" name="Rectangle 78"/>
            <p:cNvSpPr/>
            <p:nvPr/>
          </p:nvSpPr>
          <p:spPr>
            <a:xfrm>
              <a:off x="4643438" y="205967"/>
              <a:ext cx="2534574" cy="2270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660437" y="179114"/>
              <a:ext cx="1695336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Enter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your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search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here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endParaRPr lang="en-GB" sz="900" dirty="0">
                <a:solidFill>
                  <a:prstClr val="white">
                    <a:lumMod val="65000"/>
                  </a:prstClr>
                </a:solidFill>
                <a:latin typeface="Calibri Light" panose="020F0302020204030204" pitchFamily="34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6804547" y="207690"/>
              <a:ext cx="363640" cy="225321"/>
              <a:chOff x="6952284" y="1738936"/>
              <a:chExt cx="363640" cy="227044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6952284" y="1738936"/>
                <a:ext cx="363640" cy="227044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GB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7060220" y="1791864"/>
                <a:ext cx="107976" cy="10797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GB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>
                <a:off x="7157145" y="1885166"/>
                <a:ext cx="49152" cy="3569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7" r="80174"/>
          <a:stretch/>
        </p:blipFill>
        <p:spPr>
          <a:xfrm>
            <a:off x="0" y="512639"/>
            <a:ext cx="2357546" cy="4641174"/>
          </a:xfrm>
          <a:prstGeom prst="rect">
            <a:avLst/>
          </a:prstGeom>
        </p:spPr>
      </p:pic>
      <p:cxnSp>
        <p:nvCxnSpPr>
          <p:cNvPr id="87" name="Straight Connector 86"/>
          <p:cNvCxnSpPr/>
          <p:nvPr/>
        </p:nvCxnSpPr>
        <p:spPr>
          <a:xfrm>
            <a:off x="2357754" y="544383"/>
            <a:ext cx="0" cy="45797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4789" y="186335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2F5597"/>
                </a:solidFill>
                <a:latin typeface="Calibri"/>
              </a:rPr>
              <a:t>SDTM</a:t>
            </a:r>
            <a:br>
              <a:rPr lang="fr-BE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SDTM Variable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4825" y="305257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2F5597"/>
                </a:solidFill>
                <a:latin typeface="Calibri"/>
              </a:rPr>
              <a:t>ADaM</a:t>
            </a:r>
            <a:endParaRPr lang="fr-BE" b="1" dirty="0">
              <a:solidFill>
                <a:srgbClr val="2F5597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Parameters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4825" y="789552"/>
            <a:ext cx="1127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2F5597"/>
                </a:solidFill>
                <a:latin typeface="Calibri"/>
              </a:rPr>
              <a:t>CDASH</a:t>
            </a:r>
            <a:endParaRPr lang="fr-BE" b="1" dirty="0">
              <a:solidFill>
                <a:srgbClr val="2F5597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CDASH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>
            <a:off x="3113839" y="3003798"/>
            <a:ext cx="4210489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3113839" y="2174588"/>
            <a:ext cx="4210489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cxnSpLocks/>
          </p:cNvCxnSpPr>
          <p:nvPr/>
        </p:nvCxnSpPr>
        <p:spPr>
          <a:xfrm>
            <a:off x="-106680" y="526697"/>
            <a:ext cx="92506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70"/>
          <p:cNvGrpSpPr/>
          <p:nvPr/>
        </p:nvGrpSpPr>
        <p:grpSpPr>
          <a:xfrm>
            <a:off x="8062702" y="629755"/>
            <a:ext cx="579005" cy="491232"/>
            <a:chOff x="7861335" y="2828615"/>
            <a:chExt cx="772006" cy="654976"/>
          </a:xfrm>
        </p:grpSpPr>
        <p:sp>
          <p:nvSpPr>
            <p:cNvPr id="67" name="TextBox 49"/>
            <p:cNvSpPr txBox="1"/>
            <p:nvPr/>
          </p:nvSpPr>
          <p:spPr>
            <a:xfrm>
              <a:off x="7861335" y="3114259"/>
              <a:ext cx="772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DATA</a:t>
              </a:r>
            </a:p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COLLECTION</a:t>
              </a:r>
            </a:p>
          </p:txBody>
        </p:sp>
        <p:pic>
          <p:nvPicPr>
            <p:cNvPr id="72" name="Picture 6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8649" y="2828615"/>
              <a:ext cx="549144" cy="342961"/>
            </a:xfrm>
            <a:prstGeom prst="rect">
              <a:avLst/>
            </a:prstGeom>
          </p:spPr>
        </p:pic>
      </p:grpSp>
      <p:sp>
        <p:nvSpPr>
          <p:cNvPr id="73" name="TextBox 147"/>
          <p:cNvSpPr txBox="1"/>
          <p:nvPr/>
        </p:nvSpPr>
        <p:spPr>
          <a:xfrm>
            <a:off x="8565821" y="863827"/>
            <a:ext cx="49564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600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ANALYSIS</a:t>
            </a:r>
          </a:p>
        </p:txBody>
      </p:sp>
      <p:sp>
        <p:nvSpPr>
          <p:cNvPr id="76" name="TextBox 77"/>
          <p:cNvSpPr txBox="1"/>
          <p:nvPr/>
        </p:nvSpPr>
        <p:spPr>
          <a:xfrm>
            <a:off x="7657844" y="844762"/>
            <a:ext cx="5293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600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SELECTION</a:t>
            </a:r>
          </a:p>
        </p:txBody>
      </p:sp>
      <p:pic>
        <p:nvPicPr>
          <p:cNvPr id="80" name="Picture 1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828" y="613039"/>
            <a:ext cx="269750" cy="269750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8"/>
          <a:stretch/>
        </p:blipFill>
        <p:spPr>
          <a:xfrm>
            <a:off x="8626972" y="613387"/>
            <a:ext cx="272186" cy="2666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943" y="2772634"/>
            <a:ext cx="255233" cy="33917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6038297" y="3214918"/>
            <a:ext cx="824087" cy="713276"/>
            <a:chOff x="6527060" y="4286558"/>
            <a:chExt cx="1098782" cy="951034"/>
          </a:xfrm>
        </p:grpSpPr>
        <p:sp>
          <p:nvSpPr>
            <p:cNvPr id="60" name="Rectangle 59"/>
            <p:cNvSpPr/>
            <p:nvPr/>
          </p:nvSpPr>
          <p:spPr>
            <a:xfrm>
              <a:off x="6527060" y="5018568"/>
              <a:ext cx="1098782" cy="219024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fr-BE" sz="900" b="1" dirty="0">
                  <a:solidFill>
                    <a:srgbClr val="0077B6"/>
                  </a:solidFill>
                  <a:latin typeface="Calibri"/>
                </a:rPr>
                <a:t>End Points</a:t>
              </a:r>
              <a:endParaRPr lang="en-GB" sz="900" b="1" dirty="0">
                <a:solidFill>
                  <a:srgbClr val="0077B6"/>
                </a:solidFill>
                <a:latin typeface="Calibri"/>
              </a:endParaRPr>
            </a:p>
          </p:txBody>
        </p:sp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1997" y="4286558"/>
              <a:ext cx="608905" cy="739832"/>
            </a:xfrm>
            <a:prstGeom prst="rect">
              <a:avLst/>
            </a:prstGeom>
          </p:spPr>
        </p:pic>
      </p:grpSp>
      <p:sp>
        <p:nvSpPr>
          <p:cNvPr id="64" name="TextBox 77">
            <a:extLst>
              <a:ext uri="{FF2B5EF4-FFF2-40B4-BE49-F238E27FC236}">
                <a16:creationId xmlns:a16="http://schemas.microsoft.com/office/drawing/2014/main" id="{F8F64703-2AF2-456D-A125-6C59275B3A89}"/>
              </a:ext>
            </a:extLst>
          </p:cNvPr>
          <p:cNvSpPr txBox="1"/>
          <p:nvPr/>
        </p:nvSpPr>
        <p:spPr>
          <a:xfrm>
            <a:off x="2153691" y="218066"/>
            <a:ext cx="470000" cy="184666"/>
          </a:xfrm>
          <a:prstGeom prst="rect">
            <a:avLst/>
          </a:prstGeom>
          <a:solidFill>
            <a:srgbClr val="385E9F"/>
          </a:solidFill>
        </p:spPr>
        <p:txBody>
          <a:bodyPr wrap="none" rtlCol="0" anchor="ctr">
            <a:spAutoFit/>
          </a:bodyPr>
          <a:lstStyle/>
          <a:p>
            <a:pPr algn="ctr"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Selection</a:t>
            </a:r>
          </a:p>
        </p:txBody>
      </p:sp>
      <p:pic>
        <p:nvPicPr>
          <p:cNvPr id="69" name="Picture 6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F894713E-A142-4119-82C9-9929A14D7E0F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9428" y="150031"/>
            <a:ext cx="104501" cy="97078"/>
          </a:xfrm>
          <a:prstGeom prst="rect">
            <a:avLst/>
          </a:prstGeom>
        </p:spPr>
      </p:pic>
      <p:pic>
        <p:nvPicPr>
          <p:cNvPr id="74" name="Picture 7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E4237583-AA4F-48E3-B23B-0A0DE7C7C893}"/>
              </a:ext>
            </a:extLst>
          </p:cNvPr>
          <p:cNvPicPr>
            <a:picLocks noChangeAspect="1"/>
          </p:cNvPicPr>
          <p:nvPr/>
        </p:nvPicPr>
        <p:blipFill>
          <a:blip r:embed="rId16">
            <a:duotone>
              <a:srgbClr val="A5A5A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828479" y="645429"/>
            <a:ext cx="210570" cy="19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4169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17 0.2534 L 0.4717 -0.376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5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1818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17 -0.37654 L -0.12744 -0.0370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65" y="169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744 -0.03703 L 0.0809 0.2009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17" y="118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 build="allAtOnce"/>
      <p:bldP spid="8" grpId="0"/>
      <p:bldP spid="8" grpId="1" build="allAtOnce"/>
      <p:bldP spid="15" grpId="0"/>
      <p:bldP spid="13" grpId="0"/>
      <p:bldP spid="14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1061611" y="419954"/>
            <a:ext cx="8082389" cy="4741004"/>
            <a:chOff x="-108520" y="559937"/>
            <a:chExt cx="9259993" cy="632133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32" r="17339" b="4965"/>
            <a:stretch/>
          </p:blipFill>
          <p:spPr>
            <a:xfrm>
              <a:off x="-54320" y="559937"/>
              <a:ext cx="9205793" cy="6293101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-108520" y="655438"/>
              <a:ext cx="9252520" cy="6225838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2298033" y="526698"/>
            <a:ext cx="0" cy="461680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0" y="1"/>
            <a:ext cx="9144000" cy="526697"/>
          </a:xfrm>
          <a:prstGeom prst="rect">
            <a:avLst/>
          </a:prstGeom>
          <a:solidFill>
            <a:srgbClr val="385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33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7" r="80174"/>
          <a:stretch/>
        </p:blipFill>
        <p:spPr>
          <a:xfrm>
            <a:off x="0" y="512639"/>
            <a:ext cx="2357546" cy="4641174"/>
          </a:xfrm>
          <a:prstGeom prst="rect">
            <a:avLst/>
          </a:prstGeom>
        </p:spPr>
      </p:pic>
      <p:cxnSp>
        <p:nvCxnSpPr>
          <p:cNvPr id="87" name="Straight Connector 86"/>
          <p:cNvCxnSpPr/>
          <p:nvPr/>
        </p:nvCxnSpPr>
        <p:spPr>
          <a:xfrm>
            <a:off x="2357754" y="544383"/>
            <a:ext cx="0" cy="45797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5876" y="186335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2F5597"/>
                </a:solidFill>
                <a:latin typeface="Calibri"/>
              </a:rPr>
              <a:t>SDTM</a:t>
            </a:r>
            <a:br>
              <a:rPr lang="fr-BE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SDTM Variable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5912" y="305257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2F5597"/>
                </a:solidFill>
                <a:latin typeface="Calibri"/>
              </a:rPr>
              <a:t>ADaM</a:t>
            </a:r>
            <a:endParaRPr lang="fr-BE" b="1" dirty="0">
              <a:solidFill>
                <a:srgbClr val="2F5597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Parameters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5912" y="789552"/>
            <a:ext cx="1127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2F5597"/>
                </a:solidFill>
                <a:latin typeface="Calibri"/>
              </a:rPr>
              <a:t>CDASH</a:t>
            </a:r>
            <a:endParaRPr lang="fr-BE" b="1" dirty="0">
              <a:solidFill>
                <a:srgbClr val="2F5597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CDASH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3032801" y="1323233"/>
            <a:ext cx="4669404" cy="2303207"/>
            <a:chOff x="2493690" y="3365744"/>
            <a:chExt cx="4932586" cy="2433023"/>
          </a:xfrm>
        </p:grpSpPr>
        <p:sp>
          <p:nvSpPr>
            <p:cNvPr id="65" name="Rectangle 64"/>
            <p:cNvSpPr/>
            <p:nvPr/>
          </p:nvSpPr>
          <p:spPr>
            <a:xfrm>
              <a:off x="2574336" y="3752870"/>
              <a:ext cx="4631961" cy="20434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2400" b="1" dirty="0">
                <a:solidFill>
                  <a:srgbClr val="4E4E4E"/>
                </a:solidFill>
                <a:latin typeface="Calibri"/>
              </a:endParaRPr>
            </a:p>
          </p:txBody>
        </p:sp>
        <p:cxnSp>
          <p:nvCxnSpPr>
            <p:cNvPr id="67" name="Straight Connector 66"/>
            <p:cNvCxnSpPr/>
            <p:nvPr/>
          </p:nvCxnSpPr>
          <p:spPr>
            <a:xfrm flipH="1">
              <a:off x="2584123" y="3772252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2585630" y="3990385"/>
              <a:ext cx="4620667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2531442" y="3761668"/>
              <a:ext cx="4584246" cy="231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825" dirty="0">
                  <a:solidFill>
                    <a:srgbClr val="4E4E4E"/>
                  </a:solidFill>
                  <a:latin typeface="Calibri"/>
                </a:rPr>
                <a:t>Graphical Approaches to the Analysis of Safety Data from Clinical Trials”. Amit, et. al. 	</a:t>
              </a:r>
            </a:p>
          </p:txBody>
        </p:sp>
        <p:cxnSp>
          <p:nvCxnSpPr>
            <p:cNvPr id="76" name="Straight Connector 75"/>
            <p:cNvCxnSpPr/>
            <p:nvPr/>
          </p:nvCxnSpPr>
          <p:spPr>
            <a:xfrm flipH="1">
              <a:off x="2584123" y="4212559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2584123" y="4428583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H="1">
              <a:off x="2584123" y="4646706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2556440" y="3994838"/>
              <a:ext cx="4584246" cy="2256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788" dirty="0">
                  <a:solidFill>
                    <a:srgbClr val="4E4E4E"/>
                  </a:solidFill>
                  <a:latin typeface="Calibri"/>
                </a:rPr>
                <a:t>From “Graphical Approaches to the Analysis of Safety Data from Clinical Trials”. Amit, et. al. 	</a:t>
              </a:r>
            </a:p>
          </p:txBody>
        </p:sp>
        <p:cxnSp>
          <p:nvCxnSpPr>
            <p:cNvPr id="91" name="Straight Connector 90"/>
            <p:cNvCxnSpPr/>
            <p:nvPr/>
          </p:nvCxnSpPr>
          <p:spPr>
            <a:xfrm>
              <a:off x="7198432" y="3774362"/>
              <a:ext cx="0" cy="2021936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585629" y="3766742"/>
              <a:ext cx="0" cy="2029556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2493690" y="3365744"/>
              <a:ext cx="913733" cy="3901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b="1" u="sng" dirty="0">
                  <a:solidFill>
                    <a:srgbClr val="2F5597"/>
                  </a:solidFill>
                  <a:latin typeface="Calibri"/>
                </a:rPr>
                <a:t>Figures</a:t>
              </a:r>
              <a:endParaRPr lang="en-GB" b="1" u="sng" dirty="0">
                <a:solidFill>
                  <a:srgbClr val="2F5597"/>
                </a:solidFill>
                <a:latin typeface="Calibri"/>
              </a:endParaRPr>
            </a:p>
          </p:txBody>
        </p:sp>
        <p:sp>
          <p:nvSpPr>
            <p:cNvPr id="94" name="Oval 93"/>
            <p:cNvSpPr/>
            <p:nvPr/>
          </p:nvSpPr>
          <p:spPr>
            <a:xfrm>
              <a:off x="7282123" y="5643358"/>
              <a:ext cx="144153" cy="144153"/>
            </a:xfrm>
            <a:prstGeom prst="ellipse">
              <a:avLst/>
            </a:prstGeom>
            <a:solidFill>
              <a:srgbClr val="385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fr-BE" sz="900" b="1" dirty="0">
                  <a:solidFill>
                    <a:prstClr val="white"/>
                  </a:solidFill>
                  <a:latin typeface="Calibri"/>
                </a:rPr>
                <a:t>x</a:t>
              </a:r>
              <a:endParaRPr lang="en-GB" sz="900" b="1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>
            <a:xfrm flipH="1">
              <a:off x="2584123" y="4862663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H="1">
              <a:off x="2584123" y="5106245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2584123" y="5347669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H="1">
              <a:off x="2584123" y="5573485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>
              <a:off x="2556440" y="4649145"/>
              <a:ext cx="2509888" cy="231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825" dirty="0">
                  <a:solidFill>
                    <a:srgbClr val="4E4E4E"/>
                  </a:solidFill>
                  <a:latin typeface="Calibri"/>
                </a:rPr>
                <a:t>Distribution of maximum LFT values by treatment. </a:t>
              </a:r>
              <a:endParaRPr lang="en-GB" sz="825" dirty="0">
                <a:solidFill>
                  <a:srgbClr val="4E4E4E"/>
                </a:solidFill>
                <a:latin typeface="Calibri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556440" y="4870563"/>
              <a:ext cx="2877346" cy="231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825" dirty="0">
                  <a:solidFill>
                    <a:srgbClr val="4E4E4E"/>
                  </a:solidFill>
                  <a:latin typeface="Calibri"/>
                </a:rPr>
                <a:t>Panel of LFT shift from baseline to maximum by treatment </a:t>
              </a:r>
              <a:endParaRPr lang="en-GB" sz="825" dirty="0">
                <a:solidFill>
                  <a:srgbClr val="4E4E4E"/>
                </a:solidFill>
                <a:latin typeface="Calibri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556440" y="5129725"/>
              <a:ext cx="1092551" cy="231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GB" sz="825" dirty="0">
                  <a:solidFill>
                    <a:srgbClr val="4E4E4E"/>
                  </a:solidFill>
                  <a:latin typeface="Calibri"/>
                </a:rPr>
                <a:t>LFT Patient profiles 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556440" y="5357787"/>
              <a:ext cx="2176297" cy="231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825" dirty="0">
                  <a:solidFill>
                    <a:srgbClr val="4E4E4E"/>
                  </a:solidFill>
                  <a:latin typeface="Calibri"/>
                </a:rPr>
                <a:t>Most Frequent On Therapy Adverse Events </a:t>
              </a:r>
              <a:endParaRPr lang="en-GB" sz="825" dirty="0">
                <a:solidFill>
                  <a:srgbClr val="4E4E4E"/>
                </a:solidFill>
                <a:latin typeface="Calibri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56440" y="4210412"/>
              <a:ext cx="2902746" cy="231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825" dirty="0">
                  <a:solidFill>
                    <a:srgbClr val="4E4E4E"/>
                  </a:solidFill>
                  <a:latin typeface="Calibri"/>
                </a:rPr>
                <a:t>Mean Change from Baseline in QTc by time and treatment. </a:t>
              </a:r>
              <a:endParaRPr lang="en-GB" sz="825" dirty="0">
                <a:solidFill>
                  <a:srgbClr val="4E4E4E"/>
                </a:solidFill>
                <a:latin typeface="Calibri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556440" y="4425177"/>
              <a:ext cx="2196617" cy="231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825" dirty="0">
                  <a:solidFill>
                    <a:srgbClr val="4E4E4E"/>
                  </a:solidFill>
                  <a:latin typeface="Calibri"/>
                </a:rPr>
                <a:t>Distribution of ASAT by time and treatment </a:t>
              </a:r>
              <a:endParaRPr lang="en-GB" sz="825" dirty="0">
                <a:solidFill>
                  <a:srgbClr val="4E4E4E"/>
                </a:solidFill>
                <a:latin typeface="Calibri"/>
              </a:endParaRPr>
            </a:p>
          </p:txBody>
        </p:sp>
        <p:cxnSp>
          <p:nvCxnSpPr>
            <p:cNvPr id="105" name="Straight Connector 104"/>
            <p:cNvCxnSpPr/>
            <p:nvPr/>
          </p:nvCxnSpPr>
          <p:spPr>
            <a:xfrm flipH="1">
              <a:off x="2584123" y="5798767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6" name="Picture 10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746" y="1283820"/>
            <a:ext cx="344399" cy="344399"/>
          </a:xfrm>
          <a:prstGeom prst="rect">
            <a:avLst/>
          </a:prstGeom>
        </p:spPr>
      </p:pic>
      <p:sp>
        <p:nvSpPr>
          <p:cNvPr id="132" name="TextBox 131"/>
          <p:cNvSpPr txBox="1"/>
          <p:nvPr/>
        </p:nvSpPr>
        <p:spPr>
          <a:xfrm>
            <a:off x="3088906" y="3427840"/>
            <a:ext cx="323678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825" dirty="0">
                <a:solidFill>
                  <a:srgbClr val="4E4E4E"/>
                </a:solidFill>
                <a:latin typeface="Calibri"/>
              </a:rPr>
              <a:t>Cumulative distribution (with SEs) of time to first AE of special interest </a:t>
            </a:r>
            <a:endParaRPr lang="en-GB" sz="825" dirty="0">
              <a:solidFill>
                <a:srgbClr val="4E4E4E"/>
              </a:solidFill>
              <a:latin typeface="Calibri"/>
            </a:endParaRPr>
          </a:p>
        </p:txBody>
      </p:sp>
      <p:pic>
        <p:nvPicPr>
          <p:cNvPr id="133" name="Picture 1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822" y="1785739"/>
            <a:ext cx="255233" cy="339176"/>
          </a:xfrm>
          <a:prstGeom prst="rect">
            <a:avLst/>
          </a:prstGeom>
        </p:spPr>
      </p:pic>
      <p:cxnSp>
        <p:nvCxnSpPr>
          <p:cNvPr id="85" name="Straight Connector 84"/>
          <p:cNvCxnSpPr/>
          <p:nvPr/>
        </p:nvCxnSpPr>
        <p:spPr>
          <a:xfrm>
            <a:off x="-45156" y="526697"/>
            <a:ext cx="922786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4625578" y="134337"/>
            <a:ext cx="1900931" cy="230832"/>
            <a:chOff x="4643438" y="179114"/>
            <a:chExt cx="2534574" cy="307776"/>
          </a:xfrm>
        </p:grpSpPr>
        <p:sp>
          <p:nvSpPr>
            <p:cNvPr id="57" name="Rectangle 56"/>
            <p:cNvSpPr/>
            <p:nvPr/>
          </p:nvSpPr>
          <p:spPr>
            <a:xfrm>
              <a:off x="4643438" y="205967"/>
              <a:ext cx="2534574" cy="2270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660437" y="179114"/>
              <a:ext cx="1695336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Enter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your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search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here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endParaRPr lang="en-GB" sz="900" dirty="0">
                <a:solidFill>
                  <a:prstClr val="white">
                    <a:lumMod val="65000"/>
                  </a:prstClr>
                </a:solidFill>
                <a:latin typeface="Calibri Light" panose="020F0302020204030204" pitchFamily="34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6804547" y="207690"/>
              <a:ext cx="363640" cy="225321"/>
              <a:chOff x="6952284" y="1738936"/>
              <a:chExt cx="363640" cy="227044"/>
            </a:xfrm>
          </p:grpSpPr>
          <p:sp>
            <p:nvSpPr>
              <p:cNvPr id="61" name="Rectangle 60"/>
              <p:cNvSpPr/>
              <p:nvPr/>
            </p:nvSpPr>
            <p:spPr>
              <a:xfrm>
                <a:off x="6952284" y="1738936"/>
                <a:ext cx="363640" cy="227044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GB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7060220" y="1791864"/>
                <a:ext cx="107976" cy="10797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GB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7157145" y="1885166"/>
                <a:ext cx="49152" cy="3569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1" name="TextBox 147"/>
          <p:cNvSpPr txBox="1"/>
          <p:nvPr/>
        </p:nvSpPr>
        <p:spPr>
          <a:xfrm>
            <a:off x="8562973" y="864451"/>
            <a:ext cx="49564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600" b="1" u="sng" dirty="0">
                <a:solidFill>
                  <a:srgbClr val="C00000"/>
                </a:solidFill>
                <a:latin typeface="Calibri"/>
              </a:rPr>
              <a:t>ANALYSIS</a:t>
            </a:r>
          </a:p>
        </p:txBody>
      </p:sp>
      <p:pic>
        <p:nvPicPr>
          <p:cNvPr id="107" name="Picture 7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8"/>
          <a:stretch/>
        </p:blipFill>
        <p:spPr>
          <a:xfrm>
            <a:off x="8624124" y="614010"/>
            <a:ext cx="272186" cy="266683"/>
          </a:xfrm>
          <a:prstGeom prst="rect">
            <a:avLst/>
          </a:prstGeom>
        </p:spPr>
      </p:pic>
      <p:grpSp>
        <p:nvGrpSpPr>
          <p:cNvPr id="115" name="Group 70">
            <a:extLst>
              <a:ext uri="{FF2B5EF4-FFF2-40B4-BE49-F238E27FC236}">
                <a16:creationId xmlns:a16="http://schemas.microsoft.com/office/drawing/2014/main" id="{92F24EAA-17D0-4C7D-B33D-BFAFFD445BD7}"/>
              </a:ext>
            </a:extLst>
          </p:cNvPr>
          <p:cNvGrpSpPr/>
          <p:nvPr/>
        </p:nvGrpSpPr>
        <p:grpSpPr>
          <a:xfrm>
            <a:off x="8062702" y="629755"/>
            <a:ext cx="579005" cy="491232"/>
            <a:chOff x="7861335" y="2828615"/>
            <a:chExt cx="772006" cy="654976"/>
          </a:xfrm>
        </p:grpSpPr>
        <p:sp>
          <p:nvSpPr>
            <p:cNvPr id="116" name="TextBox 49">
              <a:extLst>
                <a:ext uri="{FF2B5EF4-FFF2-40B4-BE49-F238E27FC236}">
                  <a16:creationId xmlns:a16="http://schemas.microsoft.com/office/drawing/2014/main" id="{008424BC-A212-4BB9-BEDE-3D3BA5F103BC}"/>
                </a:ext>
              </a:extLst>
            </p:cNvPr>
            <p:cNvSpPr txBox="1"/>
            <p:nvPr/>
          </p:nvSpPr>
          <p:spPr>
            <a:xfrm>
              <a:off x="7861335" y="3114259"/>
              <a:ext cx="772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DATA</a:t>
              </a:r>
            </a:p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COLLECTION</a:t>
              </a:r>
            </a:p>
          </p:txBody>
        </p:sp>
        <p:pic>
          <p:nvPicPr>
            <p:cNvPr id="117" name="Picture 68">
              <a:extLst>
                <a:ext uri="{FF2B5EF4-FFF2-40B4-BE49-F238E27FC236}">
                  <a16:creationId xmlns:a16="http://schemas.microsoft.com/office/drawing/2014/main" id="{213EC25B-C2C5-47F4-9077-400C2A24A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8649" y="2828615"/>
              <a:ext cx="549144" cy="342961"/>
            </a:xfrm>
            <a:prstGeom prst="rect">
              <a:avLst/>
            </a:prstGeom>
          </p:spPr>
        </p:pic>
      </p:grpSp>
      <p:sp>
        <p:nvSpPr>
          <p:cNvPr id="120" name="TextBox 77">
            <a:extLst>
              <a:ext uri="{FF2B5EF4-FFF2-40B4-BE49-F238E27FC236}">
                <a16:creationId xmlns:a16="http://schemas.microsoft.com/office/drawing/2014/main" id="{2CD8552B-3AE8-4357-AEE4-C1400AC53C75}"/>
              </a:ext>
            </a:extLst>
          </p:cNvPr>
          <p:cNvSpPr txBox="1"/>
          <p:nvPr/>
        </p:nvSpPr>
        <p:spPr>
          <a:xfrm>
            <a:off x="7657844" y="844762"/>
            <a:ext cx="5293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600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rPr>
              <a:t>SELECTION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56D53678-E772-4F7B-A21D-C90B7105E7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3435" y="74734"/>
            <a:ext cx="2105993" cy="329633"/>
          </a:xfrm>
          <a:prstGeom prst="rect">
            <a:avLst/>
          </a:prstGeom>
        </p:spPr>
      </p:pic>
      <p:sp>
        <p:nvSpPr>
          <p:cNvPr id="60" name="TextBox 77">
            <a:extLst>
              <a:ext uri="{FF2B5EF4-FFF2-40B4-BE49-F238E27FC236}">
                <a16:creationId xmlns:a16="http://schemas.microsoft.com/office/drawing/2014/main" id="{60EB91DF-7DEA-4754-812B-5E0C80948426}"/>
              </a:ext>
            </a:extLst>
          </p:cNvPr>
          <p:cNvSpPr txBox="1"/>
          <p:nvPr/>
        </p:nvSpPr>
        <p:spPr>
          <a:xfrm>
            <a:off x="2153691" y="218066"/>
            <a:ext cx="470000" cy="184666"/>
          </a:xfrm>
          <a:prstGeom prst="rect">
            <a:avLst/>
          </a:prstGeom>
          <a:solidFill>
            <a:srgbClr val="385E9F"/>
          </a:solidFill>
        </p:spPr>
        <p:txBody>
          <a:bodyPr wrap="none" rtlCol="0" anchor="ctr">
            <a:spAutoFit/>
          </a:bodyPr>
          <a:lstStyle/>
          <a:p>
            <a:pPr algn="ctr"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Selection</a:t>
            </a:r>
          </a:p>
        </p:txBody>
      </p:sp>
      <p:pic>
        <p:nvPicPr>
          <p:cNvPr id="68" name="Picture 6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38FB790E-5AC1-4269-B115-EC2DDC774288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9428" y="150031"/>
            <a:ext cx="104501" cy="97078"/>
          </a:xfrm>
          <a:prstGeom prst="rect">
            <a:avLst/>
          </a:prstGeom>
        </p:spPr>
      </p:pic>
      <p:pic>
        <p:nvPicPr>
          <p:cNvPr id="69" name="Picture 6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AAE4ED2A-124A-40C8-B9D0-39A23E0482EA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rgbClr val="A5A5A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828479" y="645429"/>
            <a:ext cx="210570" cy="19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37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59259E-6 L -0.40451 0.330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26" y="1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" t="1252" r="386" b="1066"/>
          <a:stretch/>
        </p:blipFill>
        <p:spPr>
          <a:xfrm>
            <a:off x="1142999" y="648416"/>
            <a:ext cx="6805613" cy="4212431"/>
          </a:xfrm>
        </p:spPr>
      </p:pic>
      <p:sp>
        <p:nvSpPr>
          <p:cNvPr id="7" name="TextBox 6"/>
          <p:cNvSpPr txBox="1"/>
          <p:nvPr/>
        </p:nvSpPr>
        <p:spPr>
          <a:xfrm rot="20700000">
            <a:off x="1093734" y="2062896"/>
            <a:ext cx="74064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6600" b="1" dirty="0">
                <a:solidFill>
                  <a:prstClr val="white">
                    <a:lumMod val="75000"/>
                    <a:alpha val="36000"/>
                  </a:prstClr>
                </a:solidFill>
                <a:latin typeface="Calibri"/>
              </a:rPr>
              <a:t>SAMPLE TEMPLATE</a:t>
            </a:r>
            <a:endParaRPr lang="en-GB" sz="6600" dirty="0">
              <a:solidFill>
                <a:prstClr val="white">
                  <a:lumMod val="75000"/>
                  <a:alpha val="36000"/>
                </a:prstClr>
              </a:solidFill>
              <a:latin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A640A7-F6D0-4548-8354-B38B77BF0B33}"/>
              </a:ext>
            </a:extLst>
          </p:cNvPr>
          <p:cNvSpPr/>
          <p:nvPr/>
        </p:nvSpPr>
        <p:spPr>
          <a:xfrm>
            <a:off x="0" y="0"/>
            <a:ext cx="746760" cy="4860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06289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1061611" y="419954"/>
            <a:ext cx="8082389" cy="4741004"/>
            <a:chOff x="-108520" y="559937"/>
            <a:chExt cx="9259993" cy="632133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32" r="17339" b="4965"/>
            <a:stretch/>
          </p:blipFill>
          <p:spPr>
            <a:xfrm>
              <a:off x="-54320" y="559937"/>
              <a:ext cx="9205793" cy="6293101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-108520" y="655438"/>
              <a:ext cx="9252520" cy="6225838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037550" y="2107855"/>
            <a:ext cx="678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3600" dirty="0">
                <a:solidFill>
                  <a:srgbClr val="92D050"/>
                </a:solidFill>
                <a:latin typeface="Calibri"/>
              </a:rPr>
              <a:t>AE</a:t>
            </a:r>
            <a:endParaRPr lang="en-GB" sz="3600" dirty="0">
              <a:solidFill>
                <a:srgbClr val="92D05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4451" y="2545759"/>
            <a:ext cx="62869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1050" dirty="0">
                <a:solidFill>
                  <a:srgbClr val="92D050"/>
                </a:solidFill>
                <a:latin typeface="Calibri"/>
              </a:rPr>
              <a:t>Adverse</a:t>
            </a:r>
            <a:br>
              <a:rPr lang="fr-BE" sz="1050" dirty="0">
                <a:solidFill>
                  <a:srgbClr val="92D050"/>
                </a:solidFill>
                <a:latin typeface="Calibri"/>
              </a:rPr>
            </a:br>
            <a:r>
              <a:rPr lang="fr-BE" sz="1050" dirty="0">
                <a:solidFill>
                  <a:srgbClr val="92D050"/>
                </a:solidFill>
                <a:latin typeface="Calibri"/>
              </a:rPr>
              <a:t>Events</a:t>
            </a:r>
            <a:endParaRPr lang="en-GB" sz="1050" dirty="0">
              <a:solidFill>
                <a:srgbClr val="92D050"/>
              </a:solidFill>
              <a:latin typeface="Calibri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298033" y="526698"/>
            <a:ext cx="0" cy="461680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3696909" y="2111299"/>
            <a:ext cx="686406" cy="689717"/>
            <a:chOff x="3453397" y="3160843"/>
            <a:chExt cx="915207" cy="919623"/>
          </a:xfrm>
        </p:grpSpPr>
        <p:sp>
          <p:nvSpPr>
            <p:cNvPr id="46" name="TextBox 45"/>
            <p:cNvSpPr txBox="1"/>
            <p:nvPr/>
          </p:nvSpPr>
          <p:spPr>
            <a:xfrm>
              <a:off x="3477836" y="3160843"/>
              <a:ext cx="866050" cy="861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3600" dirty="0">
                  <a:solidFill>
                    <a:srgbClr val="0070C0"/>
                  </a:solidFill>
                  <a:latin typeface="Calibri"/>
                </a:rPr>
                <a:t>EX</a:t>
              </a:r>
              <a:endParaRPr lang="en-GB" sz="3600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453397" y="3741911"/>
              <a:ext cx="91520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1050" dirty="0" err="1">
                  <a:solidFill>
                    <a:srgbClr val="0070C0"/>
                  </a:solidFill>
                  <a:latin typeface="Calibri"/>
                </a:rPr>
                <a:t>Exposure</a:t>
              </a:r>
              <a:endParaRPr lang="en-GB" sz="600" dirty="0">
                <a:solidFill>
                  <a:srgbClr val="0070C0"/>
                </a:solidFill>
                <a:latin typeface="Calibri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324565" y="2108908"/>
            <a:ext cx="933269" cy="852909"/>
            <a:chOff x="4174965" y="2811874"/>
            <a:chExt cx="1244359" cy="1137211"/>
          </a:xfrm>
        </p:grpSpPr>
        <p:sp>
          <p:nvSpPr>
            <p:cNvPr id="52" name="TextBox 51"/>
            <p:cNvSpPr txBox="1"/>
            <p:nvPr/>
          </p:nvSpPr>
          <p:spPr>
            <a:xfrm>
              <a:off x="4220310" y="2811874"/>
              <a:ext cx="1101156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3600" dirty="0">
                  <a:solidFill>
                    <a:srgbClr val="0070C0"/>
                  </a:solidFill>
                  <a:latin typeface="Calibri"/>
                </a:rPr>
                <a:t>CM</a:t>
              </a:r>
              <a:endParaRPr lang="en-GB" sz="3600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174965" y="3395088"/>
              <a:ext cx="124435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1050" dirty="0" err="1">
                  <a:solidFill>
                    <a:srgbClr val="0070C0"/>
                  </a:solidFill>
                  <a:latin typeface="Calibri"/>
                </a:rPr>
                <a:t>Concomittant</a:t>
              </a:r>
              <a:br>
                <a:rPr lang="fr-BE" sz="1050" dirty="0">
                  <a:solidFill>
                    <a:srgbClr val="0070C0"/>
                  </a:solidFill>
                  <a:latin typeface="Calibri"/>
                </a:rPr>
              </a:br>
              <a:r>
                <a:rPr lang="fr-BE" sz="1050" dirty="0" err="1">
                  <a:solidFill>
                    <a:srgbClr val="0070C0"/>
                  </a:solidFill>
                  <a:latin typeface="Calibri"/>
                </a:rPr>
                <a:t>Medication</a:t>
              </a:r>
              <a:endParaRPr lang="en-GB" sz="1050" dirty="0">
                <a:solidFill>
                  <a:srgbClr val="0070C0"/>
                </a:solidFill>
                <a:latin typeface="Calibri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139171" y="2117485"/>
            <a:ext cx="865943" cy="842538"/>
            <a:chOff x="3950213" y="2421465"/>
            <a:chExt cx="1154591" cy="1123383"/>
          </a:xfrm>
        </p:grpSpPr>
        <p:sp>
          <p:nvSpPr>
            <p:cNvPr id="55" name="TextBox 54"/>
            <p:cNvSpPr txBox="1"/>
            <p:nvPr/>
          </p:nvSpPr>
          <p:spPr>
            <a:xfrm>
              <a:off x="3950213" y="2421465"/>
              <a:ext cx="115459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3600" dirty="0">
                  <a:solidFill>
                    <a:srgbClr val="0070C0"/>
                  </a:solidFill>
                  <a:latin typeface="Calibri"/>
                </a:rPr>
                <a:t>MH</a:t>
              </a:r>
              <a:endParaRPr lang="en-GB" sz="3600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110946" y="2990851"/>
              <a:ext cx="827579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1050" dirty="0" err="1">
                  <a:solidFill>
                    <a:srgbClr val="0070C0"/>
                  </a:solidFill>
                  <a:latin typeface="Calibri"/>
                </a:rPr>
                <a:t>Medical</a:t>
              </a:r>
              <a:br>
                <a:rPr lang="fr-BE" sz="1050" dirty="0">
                  <a:solidFill>
                    <a:srgbClr val="0070C0"/>
                  </a:solidFill>
                  <a:latin typeface="Calibri"/>
                </a:rPr>
              </a:br>
              <a:r>
                <a:rPr lang="fr-BE" sz="1050" dirty="0" err="1">
                  <a:solidFill>
                    <a:srgbClr val="0070C0"/>
                  </a:solidFill>
                  <a:latin typeface="Calibri"/>
                </a:rPr>
                <a:t>History</a:t>
              </a:r>
              <a:endParaRPr lang="en-GB" sz="1050" dirty="0">
                <a:solidFill>
                  <a:srgbClr val="0070C0"/>
                </a:solidFill>
                <a:latin typeface="Calibri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914385" y="2111302"/>
            <a:ext cx="742511" cy="695556"/>
            <a:chOff x="3980109" y="2413220"/>
            <a:chExt cx="990015" cy="927407"/>
          </a:xfrm>
        </p:grpSpPr>
        <p:sp>
          <p:nvSpPr>
            <p:cNvPr id="58" name="TextBox 57"/>
            <p:cNvSpPr txBox="1"/>
            <p:nvPr/>
          </p:nvSpPr>
          <p:spPr>
            <a:xfrm>
              <a:off x="4045632" y="2413220"/>
              <a:ext cx="873146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3600" dirty="0">
                  <a:solidFill>
                    <a:srgbClr val="0070C0"/>
                  </a:solidFill>
                  <a:latin typeface="Calibri"/>
                </a:rPr>
                <a:t>VS</a:t>
              </a:r>
              <a:endParaRPr lang="en-GB" sz="3600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980109" y="3002073"/>
              <a:ext cx="9900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1050" dirty="0">
                  <a:solidFill>
                    <a:srgbClr val="0070C0"/>
                  </a:solidFill>
                  <a:latin typeface="Calibri"/>
                </a:rPr>
                <a:t>Vital </a:t>
              </a:r>
              <a:r>
                <a:rPr lang="fr-BE" sz="1050" dirty="0" err="1">
                  <a:solidFill>
                    <a:srgbClr val="0070C0"/>
                  </a:solidFill>
                  <a:latin typeface="Calibri"/>
                </a:rPr>
                <a:t>Signs</a:t>
              </a:r>
              <a:endParaRPr lang="en-GB" sz="1050" dirty="0">
                <a:solidFill>
                  <a:srgbClr val="0070C0"/>
                </a:solidFill>
                <a:latin typeface="Calibri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5450805" y="3763926"/>
            <a:ext cx="553810" cy="16426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900" b="1" dirty="0">
                <a:solidFill>
                  <a:srgbClr val="0077B6"/>
                </a:solidFill>
                <a:latin typeface="Calibri"/>
              </a:rPr>
              <a:t>Listings</a:t>
            </a:r>
            <a:endParaRPr lang="en-GB" sz="900" b="1" dirty="0">
              <a:solidFill>
                <a:srgbClr val="0077B6"/>
              </a:solidFill>
              <a:latin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162" y="3233237"/>
            <a:ext cx="540000" cy="540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65664" y="3767114"/>
            <a:ext cx="516416" cy="16426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900" b="1" dirty="0">
                <a:solidFill>
                  <a:srgbClr val="0077B6"/>
                </a:solidFill>
                <a:latin typeface="Calibri"/>
              </a:rPr>
              <a:t>Tables</a:t>
            </a:r>
            <a:endParaRPr lang="en-GB" sz="900" b="1" dirty="0">
              <a:solidFill>
                <a:srgbClr val="0077B6"/>
              </a:solidFill>
              <a:latin typeface="Calibri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934" y="3223926"/>
            <a:ext cx="540000" cy="540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753017" y="3759882"/>
            <a:ext cx="554635" cy="16426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900" b="1" dirty="0">
                <a:solidFill>
                  <a:srgbClr val="92D050"/>
                </a:solidFill>
                <a:latin typeface="Calibri"/>
              </a:rPr>
              <a:t>Figures</a:t>
            </a:r>
            <a:endParaRPr lang="en-GB" sz="900" b="1" dirty="0">
              <a:solidFill>
                <a:srgbClr val="92D050"/>
              </a:solidFill>
              <a:latin typeface="Calibri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160" y="3233237"/>
            <a:ext cx="540000" cy="540000"/>
          </a:xfrm>
          <a:prstGeom prst="rect">
            <a:avLst/>
          </a:prstGeom>
        </p:spPr>
      </p:pic>
      <p:grpSp>
        <p:nvGrpSpPr>
          <p:cNvPr id="61" name="Group 60"/>
          <p:cNvGrpSpPr/>
          <p:nvPr/>
        </p:nvGrpSpPr>
        <p:grpSpPr>
          <a:xfrm>
            <a:off x="6569435" y="2104435"/>
            <a:ext cx="838692" cy="860869"/>
            <a:chOff x="3959320" y="2404069"/>
            <a:chExt cx="1118256" cy="1147825"/>
          </a:xfrm>
        </p:grpSpPr>
        <p:sp>
          <p:nvSpPr>
            <p:cNvPr id="62" name="TextBox 61"/>
            <p:cNvSpPr txBox="1"/>
            <p:nvPr/>
          </p:nvSpPr>
          <p:spPr>
            <a:xfrm>
              <a:off x="4078527" y="2404069"/>
              <a:ext cx="84040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3600" dirty="0">
                  <a:solidFill>
                    <a:srgbClr val="0070C0"/>
                  </a:solidFill>
                  <a:latin typeface="Calibri"/>
                </a:rPr>
                <a:t>LB</a:t>
              </a:r>
              <a:endParaRPr lang="en-GB" sz="3600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959320" y="2997897"/>
              <a:ext cx="1118256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1050" dirty="0" err="1">
                  <a:solidFill>
                    <a:srgbClr val="0070C0"/>
                  </a:solidFill>
                  <a:latin typeface="Calibri"/>
                </a:rPr>
                <a:t>Laboratory</a:t>
              </a:r>
              <a:endParaRPr lang="fr-BE" sz="1050" dirty="0">
                <a:solidFill>
                  <a:srgbClr val="0070C0"/>
                </a:solidFill>
                <a:latin typeface="Calibri"/>
              </a:endParaRPr>
            </a:p>
            <a:p>
              <a:pPr algn="ctr" defTabSz="685800">
                <a:defRPr/>
              </a:pPr>
              <a:r>
                <a:rPr lang="fr-BE" sz="1050" dirty="0">
                  <a:solidFill>
                    <a:srgbClr val="0070C0"/>
                  </a:solidFill>
                  <a:latin typeface="Calibri"/>
                </a:rPr>
                <a:t>Test Results</a:t>
              </a:r>
              <a:endParaRPr lang="en-GB" sz="1050" dirty="0">
                <a:solidFill>
                  <a:srgbClr val="0070C0"/>
                </a:solidFill>
                <a:latin typeface="Calibri"/>
              </a:endParaRPr>
            </a:p>
          </p:txBody>
        </p:sp>
      </p:grpSp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02"/>
          <a:stretch/>
        </p:blipFill>
        <p:spPr>
          <a:xfrm>
            <a:off x="4801363" y="3235409"/>
            <a:ext cx="453930" cy="540000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0" y="1"/>
            <a:ext cx="9144000" cy="526697"/>
          </a:xfrm>
          <a:prstGeom prst="rect">
            <a:avLst/>
          </a:prstGeom>
          <a:solidFill>
            <a:srgbClr val="385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33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7" r="80174"/>
          <a:stretch/>
        </p:blipFill>
        <p:spPr>
          <a:xfrm>
            <a:off x="0" y="512639"/>
            <a:ext cx="2357546" cy="4641174"/>
          </a:xfrm>
          <a:prstGeom prst="rect">
            <a:avLst/>
          </a:prstGeom>
        </p:spPr>
      </p:pic>
      <p:cxnSp>
        <p:nvCxnSpPr>
          <p:cNvPr id="87" name="Straight Connector 86"/>
          <p:cNvCxnSpPr/>
          <p:nvPr/>
        </p:nvCxnSpPr>
        <p:spPr>
          <a:xfrm>
            <a:off x="2357754" y="544383"/>
            <a:ext cx="0" cy="45797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3113839" y="3003798"/>
            <a:ext cx="4210489" cy="0"/>
          </a:xfrm>
          <a:prstGeom prst="line">
            <a:avLst/>
          </a:prstGeom>
          <a:ln w="38100"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3113839" y="2174588"/>
            <a:ext cx="4210489" cy="0"/>
          </a:xfrm>
          <a:prstGeom prst="line">
            <a:avLst/>
          </a:prstGeom>
          <a:ln w="38100"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924" y="3803464"/>
            <a:ext cx="255233" cy="339176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65" y="3236677"/>
            <a:ext cx="443373" cy="538708"/>
          </a:xfrm>
          <a:prstGeom prst="rect">
            <a:avLst/>
          </a:prstGeom>
        </p:spPr>
      </p:pic>
      <p:cxnSp>
        <p:nvCxnSpPr>
          <p:cNvPr id="85" name="Straight Connector 84"/>
          <p:cNvCxnSpPr/>
          <p:nvPr/>
        </p:nvCxnSpPr>
        <p:spPr>
          <a:xfrm>
            <a:off x="-45156" y="526697"/>
            <a:ext cx="922786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>
            <a:off x="4625578" y="134337"/>
            <a:ext cx="1900931" cy="230832"/>
            <a:chOff x="4643438" y="179114"/>
            <a:chExt cx="2534574" cy="307776"/>
          </a:xfrm>
        </p:grpSpPr>
        <p:sp>
          <p:nvSpPr>
            <p:cNvPr id="73" name="Rectangle 72"/>
            <p:cNvSpPr/>
            <p:nvPr/>
          </p:nvSpPr>
          <p:spPr>
            <a:xfrm>
              <a:off x="4643438" y="205967"/>
              <a:ext cx="2534574" cy="2270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660437" y="179114"/>
              <a:ext cx="1695336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Enter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your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search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here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endParaRPr lang="en-GB" sz="900" dirty="0">
                <a:solidFill>
                  <a:prstClr val="white">
                    <a:lumMod val="65000"/>
                  </a:prstClr>
                </a:solidFill>
                <a:latin typeface="Calibri Light" panose="020F0302020204030204" pitchFamily="34" charset="0"/>
              </a:endParaRP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6804547" y="207690"/>
              <a:ext cx="363640" cy="225321"/>
              <a:chOff x="6952284" y="1738936"/>
              <a:chExt cx="363640" cy="227044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6952284" y="1738936"/>
                <a:ext cx="363640" cy="227044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GB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7060220" y="1791864"/>
                <a:ext cx="107976" cy="10797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GB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90" name="Straight Connector 89"/>
              <p:cNvCxnSpPr/>
              <p:nvPr/>
            </p:nvCxnSpPr>
            <p:spPr>
              <a:xfrm>
                <a:off x="7157145" y="1885166"/>
                <a:ext cx="49152" cy="3569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1" name="Rectangle 70"/>
          <p:cNvSpPr/>
          <p:nvPr/>
        </p:nvSpPr>
        <p:spPr>
          <a:xfrm>
            <a:off x="6075754" y="3763926"/>
            <a:ext cx="749170" cy="16426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900" b="1" dirty="0">
                <a:solidFill>
                  <a:srgbClr val="0077B6"/>
                </a:solidFill>
                <a:latin typeface="Calibri"/>
              </a:rPr>
              <a:t>End Points</a:t>
            </a:r>
            <a:endParaRPr lang="en-GB" sz="900" b="1" dirty="0">
              <a:solidFill>
                <a:srgbClr val="0077B6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999" y="3214919"/>
            <a:ext cx="456679" cy="554874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1EA478CA-3C0A-499B-B29B-C192CC59904D}"/>
              </a:ext>
            </a:extLst>
          </p:cNvPr>
          <p:cNvSpPr txBox="1"/>
          <p:nvPr/>
        </p:nvSpPr>
        <p:spPr>
          <a:xfrm>
            <a:off x="634789" y="186335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134678"/>
                </a:solidFill>
                <a:latin typeface="Calibri"/>
              </a:rPr>
              <a:t>SDTM</a:t>
            </a:r>
            <a:br>
              <a:rPr lang="fr-BE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SDTM Variable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6D100F1-A5E5-44F1-A452-7A2754472F57}"/>
              </a:ext>
            </a:extLst>
          </p:cNvPr>
          <p:cNvSpPr txBox="1"/>
          <p:nvPr/>
        </p:nvSpPr>
        <p:spPr>
          <a:xfrm>
            <a:off x="634825" y="305257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134678"/>
                </a:solidFill>
                <a:latin typeface="Calibri"/>
              </a:rPr>
              <a:t>ADaM</a:t>
            </a:r>
            <a:endParaRPr lang="fr-BE" b="1" dirty="0">
              <a:solidFill>
                <a:srgbClr val="134678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Parameters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3BF9659-698F-46F0-B39C-1F0D5DE87291}"/>
              </a:ext>
            </a:extLst>
          </p:cNvPr>
          <p:cNvSpPr txBox="1"/>
          <p:nvPr/>
        </p:nvSpPr>
        <p:spPr>
          <a:xfrm>
            <a:off x="634825" y="789552"/>
            <a:ext cx="1127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134678"/>
                </a:solidFill>
                <a:latin typeface="Calibri"/>
              </a:rPr>
              <a:t>CDASH</a:t>
            </a:r>
            <a:endParaRPr lang="fr-BE" b="1" dirty="0">
              <a:solidFill>
                <a:srgbClr val="134678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CDASH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831D9A47-AD32-464D-9324-4E06396A6D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3435" y="74734"/>
            <a:ext cx="2105993" cy="329633"/>
          </a:xfrm>
          <a:prstGeom prst="rect">
            <a:avLst/>
          </a:prstGeom>
        </p:spPr>
      </p:pic>
      <p:sp>
        <p:nvSpPr>
          <p:cNvPr id="100" name="TextBox 147">
            <a:extLst>
              <a:ext uri="{FF2B5EF4-FFF2-40B4-BE49-F238E27FC236}">
                <a16:creationId xmlns:a16="http://schemas.microsoft.com/office/drawing/2014/main" id="{F89E62A9-C804-4781-894D-B4D80CF0AE61}"/>
              </a:ext>
            </a:extLst>
          </p:cNvPr>
          <p:cNvSpPr txBox="1"/>
          <p:nvPr/>
        </p:nvSpPr>
        <p:spPr>
          <a:xfrm>
            <a:off x="8562973" y="864451"/>
            <a:ext cx="49564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600" b="1" u="sng" dirty="0">
                <a:solidFill>
                  <a:srgbClr val="C00000"/>
                </a:solidFill>
                <a:latin typeface="Calibri"/>
              </a:rPr>
              <a:t>ANALYSIS</a:t>
            </a:r>
          </a:p>
        </p:txBody>
      </p:sp>
      <p:pic>
        <p:nvPicPr>
          <p:cNvPr id="101" name="Picture 74">
            <a:extLst>
              <a:ext uri="{FF2B5EF4-FFF2-40B4-BE49-F238E27FC236}">
                <a16:creationId xmlns:a16="http://schemas.microsoft.com/office/drawing/2014/main" id="{0EAD133C-A2FF-4C5B-A497-FCFBDC1C69F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8"/>
          <a:stretch/>
        </p:blipFill>
        <p:spPr>
          <a:xfrm>
            <a:off x="8624124" y="614010"/>
            <a:ext cx="272186" cy="266683"/>
          </a:xfrm>
          <a:prstGeom prst="rect">
            <a:avLst/>
          </a:prstGeom>
        </p:spPr>
      </p:pic>
      <p:grpSp>
        <p:nvGrpSpPr>
          <p:cNvPr id="102" name="Group 70">
            <a:extLst>
              <a:ext uri="{FF2B5EF4-FFF2-40B4-BE49-F238E27FC236}">
                <a16:creationId xmlns:a16="http://schemas.microsoft.com/office/drawing/2014/main" id="{1E8B7514-9E28-4FF5-8987-356493E6F4B6}"/>
              </a:ext>
            </a:extLst>
          </p:cNvPr>
          <p:cNvGrpSpPr/>
          <p:nvPr/>
        </p:nvGrpSpPr>
        <p:grpSpPr>
          <a:xfrm>
            <a:off x="8062702" y="629755"/>
            <a:ext cx="579005" cy="491232"/>
            <a:chOff x="7861335" y="2828615"/>
            <a:chExt cx="772006" cy="654976"/>
          </a:xfrm>
        </p:grpSpPr>
        <p:sp>
          <p:nvSpPr>
            <p:cNvPr id="103" name="TextBox 49">
              <a:extLst>
                <a:ext uri="{FF2B5EF4-FFF2-40B4-BE49-F238E27FC236}">
                  <a16:creationId xmlns:a16="http://schemas.microsoft.com/office/drawing/2014/main" id="{59C60913-8B82-49D6-80BE-0A563622068C}"/>
                </a:ext>
              </a:extLst>
            </p:cNvPr>
            <p:cNvSpPr txBox="1"/>
            <p:nvPr/>
          </p:nvSpPr>
          <p:spPr>
            <a:xfrm>
              <a:off x="7861335" y="3114259"/>
              <a:ext cx="772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DATA</a:t>
              </a:r>
            </a:p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COLLECTION</a:t>
              </a:r>
            </a:p>
          </p:txBody>
        </p:sp>
        <p:pic>
          <p:nvPicPr>
            <p:cNvPr id="104" name="Picture 68">
              <a:extLst>
                <a:ext uri="{FF2B5EF4-FFF2-40B4-BE49-F238E27FC236}">
                  <a16:creationId xmlns:a16="http://schemas.microsoft.com/office/drawing/2014/main" id="{9216F87E-E8EA-4F6F-A9C9-5B19B519B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8649" y="2828615"/>
              <a:ext cx="549144" cy="342961"/>
            </a:xfrm>
            <a:prstGeom prst="rect">
              <a:avLst/>
            </a:prstGeom>
          </p:spPr>
        </p:pic>
      </p:grpSp>
      <p:sp>
        <p:nvSpPr>
          <p:cNvPr id="106" name="TextBox 77">
            <a:extLst>
              <a:ext uri="{FF2B5EF4-FFF2-40B4-BE49-F238E27FC236}">
                <a16:creationId xmlns:a16="http://schemas.microsoft.com/office/drawing/2014/main" id="{C49A21A7-95DD-4D37-B5E4-48AAD5AF48A4}"/>
              </a:ext>
            </a:extLst>
          </p:cNvPr>
          <p:cNvSpPr txBox="1"/>
          <p:nvPr/>
        </p:nvSpPr>
        <p:spPr>
          <a:xfrm>
            <a:off x="7657844" y="844762"/>
            <a:ext cx="5293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600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SELECTION</a:t>
            </a:r>
          </a:p>
        </p:txBody>
      </p:sp>
      <p:sp>
        <p:nvSpPr>
          <p:cNvPr id="65" name="TextBox 77">
            <a:extLst>
              <a:ext uri="{FF2B5EF4-FFF2-40B4-BE49-F238E27FC236}">
                <a16:creationId xmlns:a16="http://schemas.microsoft.com/office/drawing/2014/main" id="{86564874-5EB8-4993-AF10-A6DB641B5339}"/>
              </a:ext>
            </a:extLst>
          </p:cNvPr>
          <p:cNvSpPr txBox="1"/>
          <p:nvPr/>
        </p:nvSpPr>
        <p:spPr>
          <a:xfrm>
            <a:off x="2153691" y="218066"/>
            <a:ext cx="470000" cy="184666"/>
          </a:xfrm>
          <a:prstGeom prst="rect">
            <a:avLst/>
          </a:prstGeom>
          <a:solidFill>
            <a:srgbClr val="385E9F"/>
          </a:solidFill>
        </p:spPr>
        <p:txBody>
          <a:bodyPr wrap="none" rtlCol="0" anchor="ctr">
            <a:spAutoFit/>
          </a:bodyPr>
          <a:lstStyle/>
          <a:p>
            <a:pPr algn="ctr"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Selection</a:t>
            </a:r>
          </a:p>
        </p:txBody>
      </p:sp>
      <p:pic>
        <p:nvPicPr>
          <p:cNvPr id="72" name="Picture 71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5C86D127-A214-4586-9969-9C8FC4490BC5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9428" y="150031"/>
            <a:ext cx="104501" cy="97078"/>
          </a:xfrm>
          <a:prstGeom prst="rect">
            <a:avLst/>
          </a:prstGeom>
        </p:spPr>
      </p:pic>
      <p:pic>
        <p:nvPicPr>
          <p:cNvPr id="60" name="Picture 5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8888A53A-CFC0-419B-A2DA-7B9ABA4A87AC}"/>
              </a:ext>
            </a:extLst>
          </p:cNvPr>
          <p:cNvPicPr>
            <a:picLocks noChangeAspect="1"/>
          </p:cNvPicPr>
          <p:nvPr/>
        </p:nvPicPr>
        <p:blipFill>
          <a:blip r:embed="rId16">
            <a:duotone>
              <a:srgbClr val="A5A5A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828479" y="645429"/>
            <a:ext cx="210570" cy="19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29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8.64198E-7 L 0.07743 -8.64198E-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7B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1061611" y="419954"/>
            <a:ext cx="8082389" cy="4741004"/>
            <a:chOff x="-108520" y="559937"/>
            <a:chExt cx="9259993" cy="632133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32" r="17339" b="4965"/>
            <a:stretch/>
          </p:blipFill>
          <p:spPr>
            <a:xfrm>
              <a:off x="-54320" y="559937"/>
              <a:ext cx="9205793" cy="6293101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-108520" y="655438"/>
              <a:ext cx="9252520" cy="6225838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2298033" y="526698"/>
            <a:ext cx="0" cy="461680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0" y="1"/>
            <a:ext cx="9144000" cy="526697"/>
          </a:xfrm>
          <a:prstGeom prst="rect">
            <a:avLst/>
          </a:prstGeom>
          <a:solidFill>
            <a:srgbClr val="385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33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7" r="80174"/>
          <a:stretch/>
        </p:blipFill>
        <p:spPr>
          <a:xfrm>
            <a:off x="0" y="512639"/>
            <a:ext cx="2357546" cy="4641174"/>
          </a:xfrm>
          <a:prstGeom prst="rect">
            <a:avLst/>
          </a:prstGeom>
        </p:spPr>
      </p:pic>
      <p:cxnSp>
        <p:nvCxnSpPr>
          <p:cNvPr id="87" name="Straight Connector 86"/>
          <p:cNvCxnSpPr/>
          <p:nvPr/>
        </p:nvCxnSpPr>
        <p:spPr>
          <a:xfrm>
            <a:off x="2357754" y="544383"/>
            <a:ext cx="0" cy="45797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/>
          <p:cNvGrpSpPr/>
          <p:nvPr/>
        </p:nvGrpSpPr>
        <p:grpSpPr>
          <a:xfrm>
            <a:off x="3035613" y="1319660"/>
            <a:ext cx="4661084" cy="2334018"/>
            <a:chOff x="2493690" y="3362758"/>
            <a:chExt cx="4932586" cy="2445516"/>
          </a:xfrm>
        </p:grpSpPr>
        <p:sp>
          <p:nvSpPr>
            <p:cNvPr id="129" name="TextBox 128"/>
            <p:cNvSpPr txBox="1"/>
            <p:nvPr/>
          </p:nvSpPr>
          <p:spPr>
            <a:xfrm>
              <a:off x="2493690" y="3362758"/>
              <a:ext cx="939113" cy="3869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b="1" u="sng" dirty="0">
                  <a:solidFill>
                    <a:srgbClr val="0070C0"/>
                  </a:solidFill>
                  <a:latin typeface="Calibri"/>
                </a:rPr>
                <a:t>Listings</a:t>
              </a:r>
              <a:endParaRPr lang="en-GB" b="1" u="sng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2574336" y="3764846"/>
              <a:ext cx="4631961" cy="20434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srgbClr val="4E4E4E"/>
                </a:solidFill>
                <a:latin typeface="Calibri"/>
              </a:endParaRPr>
            </a:p>
          </p:txBody>
        </p:sp>
        <p:cxnSp>
          <p:nvCxnSpPr>
            <p:cNvPr id="120" name="Straight Connector 119"/>
            <p:cNvCxnSpPr/>
            <p:nvPr/>
          </p:nvCxnSpPr>
          <p:spPr>
            <a:xfrm flipH="1">
              <a:off x="2584123" y="3772252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H="1">
              <a:off x="2585630" y="3990385"/>
              <a:ext cx="4620667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2531442" y="3776638"/>
              <a:ext cx="3659422" cy="217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750" dirty="0">
                  <a:solidFill>
                    <a:srgbClr val="4E4E4E"/>
                  </a:solidFill>
                  <a:latin typeface="Calibri"/>
                </a:rPr>
                <a:t>Listing 2.4 Current Cancer History – All Treated Patients Experiencing Critical Events</a:t>
              </a:r>
              <a:endParaRPr lang="en-GB" sz="750" dirty="0">
                <a:solidFill>
                  <a:srgbClr val="4E4E4E"/>
                </a:solidFill>
                <a:latin typeface="Calibri"/>
              </a:endParaRPr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>
              <a:off x="2584123" y="4212559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2584123" y="4428583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H="1">
              <a:off x="2584123" y="4646706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/>
            <p:cNvSpPr txBox="1"/>
            <p:nvPr/>
          </p:nvSpPr>
          <p:spPr>
            <a:xfrm>
              <a:off x="2556440" y="4002323"/>
              <a:ext cx="4151371" cy="217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750" dirty="0">
                  <a:solidFill>
                    <a:srgbClr val="4E4E4E"/>
                  </a:solidFill>
                  <a:latin typeface="Calibri"/>
                </a:rPr>
                <a:t>Listing 2.5 Prior and Concomitant Medication – All Treated Patients Experiencing Critical Events</a:t>
              </a:r>
              <a:endParaRPr lang="en-GB" sz="750" dirty="0">
                <a:solidFill>
                  <a:srgbClr val="4E4E4E"/>
                </a:solidFill>
                <a:latin typeface="Calibri"/>
              </a:endParaRPr>
            </a:p>
          </p:txBody>
        </p:sp>
        <p:cxnSp>
          <p:nvCxnSpPr>
            <p:cNvPr id="127" name="Straight Connector 126"/>
            <p:cNvCxnSpPr/>
            <p:nvPr/>
          </p:nvCxnSpPr>
          <p:spPr>
            <a:xfrm>
              <a:off x="7198432" y="3774362"/>
              <a:ext cx="0" cy="2021936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2585629" y="3766742"/>
              <a:ext cx="0" cy="2029556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Oval 129"/>
            <p:cNvSpPr/>
            <p:nvPr/>
          </p:nvSpPr>
          <p:spPr>
            <a:xfrm>
              <a:off x="7282123" y="5643358"/>
              <a:ext cx="144153" cy="144153"/>
            </a:xfrm>
            <a:prstGeom prst="ellipse">
              <a:avLst/>
            </a:prstGeom>
            <a:solidFill>
              <a:srgbClr val="0077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fr-BE" sz="788" b="1" dirty="0">
                  <a:solidFill>
                    <a:prstClr val="white"/>
                  </a:solidFill>
                  <a:latin typeface="Calibri"/>
                </a:rPr>
                <a:t>x</a:t>
              </a:r>
              <a:endParaRPr lang="en-GB" sz="788" b="1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31" name="Straight Connector 130"/>
            <p:cNvCxnSpPr/>
            <p:nvPr/>
          </p:nvCxnSpPr>
          <p:spPr>
            <a:xfrm flipH="1">
              <a:off x="2584123" y="4862663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flipH="1">
              <a:off x="2584123" y="5106245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H="1">
              <a:off x="2584123" y="5347669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>
              <a:off x="2584123" y="5573485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/>
            <p:cNvSpPr txBox="1"/>
            <p:nvPr/>
          </p:nvSpPr>
          <p:spPr>
            <a:xfrm>
              <a:off x="2556440" y="4664115"/>
              <a:ext cx="4524573" cy="217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750" dirty="0">
                  <a:solidFill>
                    <a:srgbClr val="4E4E4E"/>
                  </a:solidFill>
                  <a:latin typeface="Calibri"/>
                </a:rPr>
                <a:t>Listing 4.1 Adverse Event Listing. All Pre-Treatment Adverse Events – All Treated Patients Experiencing …</a:t>
              </a:r>
              <a:endParaRPr lang="en-GB" sz="750" dirty="0">
                <a:solidFill>
                  <a:srgbClr val="4E4E4E"/>
                </a:solidFill>
                <a:latin typeface="Calibri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2556440" y="4885533"/>
              <a:ext cx="4651802" cy="217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750" dirty="0">
                  <a:solidFill>
                    <a:srgbClr val="4E4E4E"/>
                  </a:solidFill>
                  <a:latin typeface="Calibri"/>
                </a:rPr>
                <a:t>Listing 4.2 Adverse Event Listing. Treatment Emergent Adverse Events – All Treated Patients Experiencing …</a:t>
              </a:r>
              <a:endParaRPr lang="en-GB" sz="750" dirty="0">
                <a:solidFill>
                  <a:srgbClr val="4E4E4E"/>
                </a:solidFill>
                <a:latin typeface="Calibri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2556440" y="5144695"/>
              <a:ext cx="4431273" cy="217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750" dirty="0">
                  <a:solidFill>
                    <a:srgbClr val="4E4E4E"/>
                  </a:solidFill>
                  <a:latin typeface="Calibri"/>
                </a:rPr>
                <a:t>Listing 4.3 Adverse Event Listing. Serious Treatment Emergent Adverse Events – All Treated Patients .. </a:t>
              </a:r>
              <a:endParaRPr lang="en-GB" sz="750" dirty="0">
                <a:solidFill>
                  <a:srgbClr val="4E4E4E"/>
                </a:solidFill>
                <a:latin typeface="Calibri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556440" y="5372757"/>
              <a:ext cx="4465201" cy="217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750" dirty="0">
                  <a:solidFill>
                    <a:srgbClr val="4E4E4E"/>
                  </a:solidFill>
                  <a:latin typeface="Calibri"/>
                </a:rPr>
                <a:t>Listing 4.4 Adverse Event Listing. Serious Treatment Emergent Adverse Events Related To Study Drug …</a:t>
              </a:r>
              <a:endParaRPr lang="en-GB" sz="750" dirty="0">
                <a:solidFill>
                  <a:srgbClr val="4E4E4E"/>
                </a:solidFill>
                <a:latin typeface="Calibri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556440" y="4225382"/>
              <a:ext cx="4120836" cy="217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750" dirty="0">
                  <a:solidFill>
                    <a:srgbClr val="4E4E4E"/>
                  </a:solidFill>
                  <a:latin typeface="Calibri"/>
                </a:rPr>
                <a:t>Listing 2.6 Physical Examination at Screening – All Treated Patients Experiencing Critical Events</a:t>
              </a:r>
              <a:endParaRPr lang="en-GB" sz="750" dirty="0">
                <a:solidFill>
                  <a:srgbClr val="4E4E4E"/>
                </a:solidFill>
                <a:latin typeface="Calibri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2556440" y="4441036"/>
              <a:ext cx="4695908" cy="217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750" dirty="0">
                  <a:solidFill>
                    <a:srgbClr val="4E4E4E"/>
                  </a:solidFill>
                  <a:latin typeface="Calibri"/>
                </a:rPr>
                <a:t>Listing 3.1 Reference Chemotherapy and Concomitant Chemotherapies – All Treated Patients Experiencing ..</a:t>
              </a:r>
              <a:endParaRPr lang="en-GB" sz="750" dirty="0">
                <a:solidFill>
                  <a:srgbClr val="4E4E4E"/>
                </a:solidFill>
                <a:latin typeface="Calibri"/>
              </a:endParaRPr>
            </a:p>
          </p:txBody>
        </p:sp>
        <p:cxnSp>
          <p:nvCxnSpPr>
            <p:cNvPr id="143" name="Straight Connector 142"/>
            <p:cNvCxnSpPr/>
            <p:nvPr/>
          </p:nvCxnSpPr>
          <p:spPr>
            <a:xfrm flipH="1">
              <a:off x="2584123" y="5798767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4" name="Picture 1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909" y="1287036"/>
            <a:ext cx="345600" cy="345600"/>
          </a:xfrm>
          <a:prstGeom prst="rect">
            <a:avLst/>
          </a:prstGeom>
        </p:spPr>
      </p:pic>
      <p:sp>
        <p:nvSpPr>
          <p:cNvPr id="145" name="TextBox 144"/>
          <p:cNvSpPr txBox="1"/>
          <p:nvPr/>
        </p:nvSpPr>
        <p:spPr>
          <a:xfrm>
            <a:off x="3094645" y="3447632"/>
            <a:ext cx="4112023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750" dirty="0">
                <a:solidFill>
                  <a:srgbClr val="4E4E4E"/>
                </a:solidFill>
                <a:latin typeface="Calibri"/>
              </a:rPr>
              <a:t>Listing 4.5 Adverse Event Listing. Serious Treatment Emergent Adverse Events Related To Treatment</a:t>
            </a:r>
            <a:endParaRPr lang="en-GB" sz="750" dirty="0">
              <a:solidFill>
                <a:srgbClr val="4E4E4E"/>
              </a:solidFill>
              <a:latin typeface="Calibri"/>
            </a:endParaRPr>
          </a:p>
        </p:txBody>
      </p:sp>
      <p:pic>
        <p:nvPicPr>
          <p:cNvPr id="147" name="Picture 1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706" y="3819794"/>
            <a:ext cx="255233" cy="339176"/>
          </a:xfrm>
          <a:prstGeom prst="rect">
            <a:avLst/>
          </a:prstGeom>
        </p:spPr>
      </p:pic>
      <p:cxnSp>
        <p:nvCxnSpPr>
          <p:cNvPr id="85" name="Straight Connector 84"/>
          <p:cNvCxnSpPr/>
          <p:nvPr/>
        </p:nvCxnSpPr>
        <p:spPr>
          <a:xfrm>
            <a:off x="-45156" y="526697"/>
            <a:ext cx="922786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4625578" y="134337"/>
            <a:ext cx="1900931" cy="230832"/>
            <a:chOff x="4643438" y="179114"/>
            <a:chExt cx="2534574" cy="307776"/>
          </a:xfrm>
        </p:grpSpPr>
        <p:sp>
          <p:nvSpPr>
            <p:cNvPr id="55" name="Rectangle 54"/>
            <p:cNvSpPr/>
            <p:nvPr/>
          </p:nvSpPr>
          <p:spPr>
            <a:xfrm>
              <a:off x="4643438" y="205967"/>
              <a:ext cx="2534574" cy="2270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660437" y="179114"/>
              <a:ext cx="1695336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Enter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your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search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r>
                <a:rPr lang="fr-BE" sz="900" dirty="0" err="1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here</a:t>
              </a:r>
              <a:r>
                <a:rPr lang="fr-BE" sz="900" dirty="0">
                  <a:solidFill>
                    <a:prstClr val="white">
                      <a:lumMod val="65000"/>
                    </a:prstClr>
                  </a:solidFill>
                  <a:latin typeface="Calibri Light" panose="020F0302020204030204" pitchFamily="34" charset="0"/>
                </a:rPr>
                <a:t> </a:t>
              </a:r>
              <a:endParaRPr lang="en-GB" sz="900" dirty="0">
                <a:solidFill>
                  <a:prstClr val="white">
                    <a:lumMod val="65000"/>
                  </a:prstClr>
                </a:solidFill>
                <a:latin typeface="Calibri Light" panose="020F0302020204030204" pitchFamily="34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804547" y="207690"/>
              <a:ext cx="363640" cy="225321"/>
              <a:chOff x="6952284" y="1738936"/>
              <a:chExt cx="363640" cy="227044"/>
            </a:xfrm>
          </p:grpSpPr>
          <p:sp>
            <p:nvSpPr>
              <p:cNvPr id="58" name="Rectangle 57"/>
              <p:cNvSpPr/>
              <p:nvPr/>
            </p:nvSpPr>
            <p:spPr>
              <a:xfrm>
                <a:off x="6952284" y="1738936"/>
                <a:ext cx="363640" cy="227044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GB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7060220" y="1791864"/>
                <a:ext cx="107976" cy="10797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GB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7157145" y="1885166"/>
                <a:ext cx="49152" cy="35691"/>
              </a:xfrm>
              <a:prstGeom prst="line">
                <a:avLst/>
              </a:prstGeom>
              <a:ln w="381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1907BD15-370E-45AD-8AC3-236B5F0B9B07}"/>
              </a:ext>
            </a:extLst>
          </p:cNvPr>
          <p:cNvSpPr txBox="1"/>
          <p:nvPr/>
        </p:nvSpPr>
        <p:spPr>
          <a:xfrm>
            <a:off x="634789" y="186335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SDTM</a:t>
            </a:r>
            <a:br>
              <a:rPr lang="fr-BE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SDTM Variable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F6CDF71-1792-4E2D-A325-1A7B3C1EEE71}"/>
              </a:ext>
            </a:extLst>
          </p:cNvPr>
          <p:cNvSpPr txBox="1"/>
          <p:nvPr/>
        </p:nvSpPr>
        <p:spPr>
          <a:xfrm>
            <a:off x="634825" y="305257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ADaM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Parameters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A56317D-2245-4445-AC2E-A91DA3C91D63}"/>
              </a:ext>
            </a:extLst>
          </p:cNvPr>
          <p:cNvSpPr txBox="1"/>
          <p:nvPr/>
        </p:nvSpPr>
        <p:spPr>
          <a:xfrm>
            <a:off x="634825" y="789552"/>
            <a:ext cx="1127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CDASH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CDASH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9DBF373A-42F1-433A-AF8D-A3D682E6DE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435" y="74734"/>
            <a:ext cx="2105993" cy="329633"/>
          </a:xfrm>
          <a:prstGeom prst="rect">
            <a:avLst/>
          </a:prstGeom>
        </p:spPr>
      </p:pic>
      <p:sp>
        <p:nvSpPr>
          <p:cNvPr id="77" name="TextBox 147">
            <a:extLst>
              <a:ext uri="{FF2B5EF4-FFF2-40B4-BE49-F238E27FC236}">
                <a16:creationId xmlns:a16="http://schemas.microsoft.com/office/drawing/2014/main" id="{AC0402FC-D92B-40C5-860F-5F7159E56E7D}"/>
              </a:ext>
            </a:extLst>
          </p:cNvPr>
          <p:cNvSpPr txBox="1"/>
          <p:nvPr/>
        </p:nvSpPr>
        <p:spPr>
          <a:xfrm>
            <a:off x="8562973" y="864451"/>
            <a:ext cx="49564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600" b="1" u="sng" dirty="0">
                <a:solidFill>
                  <a:srgbClr val="C00000"/>
                </a:solidFill>
                <a:latin typeface="Calibri"/>
              </a:rPr>
              <a:t>ANALYSIS</a:t>
            </a:r>
          </a:p>
        </p:txBody>
      </p:sp>
      <p:pic>
        <p:nvPicPr>
          <p:cNvPr id="78" name="Picture 74">
            <a:extLst>
              <a:ext uri="{FF2B5EF4-FFF2-40B4-BE49-F238E27FC236}">
                <a16:creationId xmlns:a16="http://schemas.microsoft.com/office/drawing/2014/main" id="{FB791D97-75DB-4998-BF99-9FB48E366B5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8"/>
          <a:stretch/>
        </p:blipFill>
        <p:spPr>
          <a:xfrm>
            <a:off x="8624124" y="614010"/>
            <a:ext cx="272186" cy="266683"/>
          </a:xfrm>
          <a:prstGeom prst="rect">
            <a:avLst/>
          </a:prstGeom>
        </p:spPr>
      </p:pic>
      <p:grpSp>
        <p:nvGrpSpPr>
          <p:cNvPr id="79" name="Group 70">
            <a:extLst>
              <a:ext uri="{FF2B5EF4-FFF2-40B4-BE49-F238E27FC236}">
                <a16:creationId xmlns:a16="http://schemas.microsoft.com/office/drawing/2014/main" id="{DF9F2710-E0F5-45FB-95F4-E465FF58F2B0}"/>
              </a:ext>
            </a:extLst>
          </p:cNvPr>
          <p:cNvGrpSpPr/>
          <p:nvPr/>
        </p:nvGrpSpPr>
        <p:grpSpPr>
          <a:xfrm>
            <a:off x="8062702" y="629755"/>
            <a:ext cx="579005" cy="491232"/>
            <a:chOff x="7861335" y="2828615"/>
            <a:chExt cx="772006" cy="654976"/>
          </a:xfrm>
        </p:grpSpPr>
        <p:sp>
          <p:nvSpPr>
            <p:cNvPr id="80" name="TextBox 49">
              <a:extLst>
                <a:ext uri="{FF2B5EF4-FFF2-40B4-BE49-F238E27FC236}">
                  <a16:creationId xmlns:a16="http://schemas.microsoft.com/office/drawing/2014/main" id="{B7E7BC42-4E07-42DE-B5DD-746C23A721E2}"/>
                </a:ext>
              </a:extLst>
            </p:cNvPr>
            <p:cNvSpPr txBox="1"/>
            <p:nvPr/>
          </p:nvSpPr>
          <p:spPr>
            <a:xfrm>
              <a:off x="7861335" y="3114259"/>
              <a:ext cx="772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DATA</a:t>
              </a:r>
            </a:p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COLLECTION</a:t>
              </a:r>
            </a:p>
          </p:txBody>
        </p:sp>
        <p:pic>
          <p:nvPicPr>
            <p:cNvPr id="81" name="Picture 68">
              <a:extLst>
                <a:ext uri="{FF2B5EF4-FFF2-40B4-BE49-F238E27FC236}">
                  <a16:creationId xmlns:a16="http://schemas.microsoft.com/office/drawing/2014/main" id="{3B181809-D20E-41EC-A2B3-658224A487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8649" y="2828615"/>
              <a:ext cx="549144" cy="342961"/>
            </a:xfrm>
            <a:prstGeom prst="rect">
              <a:avLst/>
            </a:prstGeom>
          </p:spPr>
        </p:pic>
      </p:grpSp>
      <p:sp>
        <p:nvSpPr>
          <p:cNvPr id="89" name="TextBox 77">
            <a:extLst>
              <a:ext uri="{FF2B5EF4-FFF2-40B4-BE49-F238E27FC236}">
                <a16:creationId xmlns:a16="http://schemas.microsoft.com/office/drawing/2014/main" id="{187EEF9F-6F78-4CF1-B2EA-F0B306BAA29D}"/>
              </a:ext>
            </a:extLst>
          </p:cNvPr>
          <p:cNvSpPr txBox="1"/>
          <p:nvPr/>
        </p:nvSpPr>
        <p:spPr>
          <a:xfrm>
            <a:off x="7657844" y="844762"/>
            <a:ext cx="5293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600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SELECTION</a:t>
            </a:r>
          </a:p>
        </p:txBody>
      </p:sp>
      <p:sp>
        <p:nvSpPr>
          <p:cNvPr id="61" name="TextBox 77">
            <a:extLst>
              <a:ext uri="{FF2B5EF4-FFF2-40B4-BE49-F238E27FC236}">
                <a16:creationId xmlns:a16="http://schemas.microsoft.com/office/drawing/2014/main" id="{33AF18F1-676D-469D-A61B-84A9869FC21C}"/>
              </a:ext>
            </a:extLst>
          </p:cNvPr>
          <p:cNvSpPr txBox="1"/>
          <p:nvPr/>
        </p:nvSpPr>
        <p:spPr>
          <a:xfrm>
            <a:off x="2151013" y="218066"/>
            <a:ext cx="470000" cy="184666"/>
          </a:xfrm>
          <a:prstGeom prst="rect">
            <a:avLst/>
          </a:prstGeom>
          <a:solidFill>
            <a:srgbClr val="385E9F"/>
          </a:solidFill>
        </p:spPr>
        <p:txBody>
          <a:bodyPr wrap="none" rtlCol="0" anchor="ctr">
            <a:spAutoFit/>
          </a:bodyPr>
          <a:lstStyle/>
          <a:p>
            <a:pPr algn="ctr"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Selection</a:t>
            </a:r>
          </a:p>
        </p:txBody>
      </p:sp>
      <p:pic>
        <p:nvPicPr>
          <p:cNvPr id="64" name="Picture 6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C3DE4C1A-BC01-4704-9D25-2AAAAF02FE0E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9428" y="150031"/>
            <a:ext cx="104501" cy="97078"/>
          </a:xfrm>
          <a:prstGeom prst="rect">
            <a:avLst/>
          </a:prstGeom>
        </p:spPr>
      </p:pic>
      <p:pic>
        <p:nvPicPr>
          <p:cNvPr id="65" name="Picture 6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8C14CB28-2853-4368-AB78-AB4821D6E2BB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srgbClr val="A5A5A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828479" y="645429"/>
            <a:ext cx="210570" cy="19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1284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-0.1026 -0.0577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9" y="-29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" t="2548" r="3787" b="2439"/>
          <a:stretch/>
        </p:blipFill>
        <p:spPr>
          <a:xfrm>
            <a:off x="1174871" y="1221601"/>
            <a:ext cx="6797555" cy="2592289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/>
        </p:nvSpPr>
        <p:spPr>
          <a:xfrm rot="20700000">
            <a:off x="1093735" y="1880016"/>
            <a:ext cx="74064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6600" b="1" dirty="0">
                <a:solidFill>
                  <a:prstClr val="white">
                    <a:lumMod val="75000"/>
                    <a:alpha val="36000"/>
                  </a:prstClr>
                </a:solidFill>
                <a:latin typeface="Calibri"/>
              </a:rPr>
              <a:t>SAMPLE TEMPLATE</a:t>
            </a:r>
            <a:endParaRPr lang="en-GB" sz="6600" dirty="0">
              <a:solidFill>
                <a:prstClr val="white">
                  <a:lumMod val="75000"/>
                  <a:alpha val="36000"/>
                </a:prstClr>
              </a:solidFill>
              <a:latin typeface="Calibri"/>
            </a:endParaRPr>
          </a:p>
        </p:txBody>
      </p:sp>
      <p:sp>
        <p:nvSpPr>
          <p:cNvPr id="5" name="TextBox 77">
            <a:extLst>
              <a:ext uri="{FF2B5EF4-FFF2-40B4-BE49-F238E27FC236}">
                <a16:creationId xmlns:a16="http://schemas.microsoft.com/office/drawing/2014/main" id="{FC8882EE-A066-4828-9153-DC5348ACF069}"/>
              </a:ext>
            </a:extLst>
          </p:cNvPr>
          <p:cNvSpPr txBox="1"/>
          <p:nvPr/>
        </p:nvSpPr>
        <p:spPr>
          <a:xfrm>
            <a:off x="7713347" y="4183138"/>
            <a:ext cx="40588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600" b="1" dirty="0">
                <a:solidFill>
                  <a:srgbClr val="70AD47">
                    <a:lumMod val="75000"/>
                  </a:srgbClr>
                </a:solidFill>
                <a:latin typeface="Calibri"/>
              </a:rPr>
              <a:t>SELECT</a:t>
            </a:r>
          </a:p>
        </p:txBody>
      </p:sp>
      <p:sp>
        <p:nvSpPr>
          <p:cNvPr id="10" name="TextBox 77">
            <a:extLst>
              <a:ext uri="{FF2B5EF4-FFF2-40B4-BE49-F238E27FC236}">
                <a16:creationId xmlns:a16="http://schemas.microsoft.com/office/drawing/2014/main" id="{ED8686A6-C702-4E49-8384-19B964C422FF}"/>
              </a:ext>
            </a:extLst>
          </p:cNvPr>
          <p:cNvSpPr txBox="1"/>
          <p:nvPr/>
        </p:nvSpPr>
        <p:spPr>
          <a:xfrm>
            <a:off x="8033789" y="4183138"/>
            <a:ext cx="35458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600" b="1" dirty="0">
                <a:solidFill>
                  <a:srgbClr val="C00000"/>
                </a:solidFill>
                <a:latin typeface="Calibri"/>
              </a:rPr>
              <a:t>Close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8620FBE-D1B3-4800-822E-4EFC6450D23D}"/>
              </a:ext>
            </a:extLst>
          </p:cNvPr>
          <p:cNvSpPr/>
          <p:nvPr/>
        </p:nvSpPr>
        <p:spPr>
          <a:xfrm>
            <a:off x="8123406" y="4009384"/>
            <a:ext cx="175351" cy="17710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1C873BA-065B-4853-95F5-71021148EEFD}"/>
              </a:ext>
            </a:extLst>
          </p:cNvPr>
          <p:cNvSpPr/>
          <p:nvPr/>
        </p:nvSpPr>
        <p:spPr>
          <a:xfrm>
            <a:off x="8123406" y="3995096"/>
            <a:ext cx="175351" cy="1771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1350" b="1" dirty="0">
                <a:solidFill>
                  <a:prstClr val="white"/>
                </a:solidFill>
                <a:latin typeface="Calibri"/>
              </a:rPr>
              <a:t>x</a:t>
            </a:r>
            <a:endParaRPr lang="en-GB" sz="135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2" name="Picture 11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00D70654-66AD-42B0-A3EA-F533D03932F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rgbClr val="70AD47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810272" y="4017469"/>
            <a:ext cx="205946" cy="1913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390" y="4300537"/>
            <a:ext cx="255233" cy="33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461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2187 -0.30772 L -0.15781 -0.055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94" y="126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1061611" y="419954"/>
            <a:ext cx="8082389" cy="4741004"/>
            <a:chOff x="-108520" y="559937"/>
            <a:chExt cx="9259993" cy="632133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32" r="17339" b="4965"/>
            <a:stretch/>
          </p:blipFill>
          <p:spPr>
            <a:xfrm>
              <a:off x="-54320" y="559937"/>
              <a:ext cx="9205793" cy="6293101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-108520" y="655438"/>
              <a:ext cx="9252520" cy="6225838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7" r="80174"/>
          <a:stretch/>
        </p:blipFill>
        <p:spPr>
          <a:xfrm>
            <a:off x="-6314" y="512639"/>
            <a:ext cx="2363859" cy="4641174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1" y="1"/>
            <a:ext cx="9137477" cy="526697"/>
          </a:xfrm>
          <a:prstGeom prst="rect">
            <a:avLst/>
          </a:prstGeom>
          <a:solidFill>
            <a:srgbClr val="385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33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625578" y="154475"/>
            <a:ext cx="1900931" cy="1702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246410" y="155769"/>
            <a:ext cx="272730" cy="168991"/>
            <a:chOff x="6952284" y="1738936"/>
            <a:chExt cx="363640" cy="227044"/>
          </a:xfrm>
        </p:grpSpPr>
        <p:sp>
          <p:nvSpPr>
            <p:cNvPr id="38" name="Rectangle 37"/>
            <p:cNvSpPr/>
            <p:nvPr/>
          </p:nvSpPr>
          <p:spPr>
            <a:xfrm>
              <a:off x="6952284" y="1738936"/>
              <a:ext cx="363640" cy="227044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7060220" y="1791864"/>
              <a:ext cx="107976" cy="10797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7157145" y="1885166"/>
              <a:ext cx="49152" cy="35691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7" name="Straight Connector 86"/>
          <p:cNvCxnSpPr/>
          <p:nvPr/>
        </p:nvCxnSpPr>
        <p:spPr>
          <a:xfrm>
            <a:off x="2357754" y="544383"/>
            <a:ext cx="0" cy="45797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331011" y="1596820"/>
            <a:ext cx="4009423" cy="180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288549" y="954484"/>
            <a:ext cx="477354" cy="135759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7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7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21945" y="952864"/>
            <a:ext cx="568727" cy="138576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788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788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32584" y="871930"/>
            <a:ext cx="6335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1350" b="1" u="sng" dirty="0">
                <a:solidFill>
                  <a:srgbClr val="4E4E4E"/>
                </a:solidFill>
                <a:latin typeface="Calibri"/>
              </a:rPr>
              <a:t>ADaM</a:t>
            </a:r>
            <a:endParaRPr lang="fr-BE" sz="1350" b="1" dirty="0">
              <a:solidFill>
                <a:srgbClr val="4E4E4E"/>
              </a:solidFill>
              <a:latin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444073" y="952864"/>
            <a:ext cx="1222364" cy="138576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en-US" sz="788" dirty="0">
                <a:solidFill>
                  <a:prstClr val="white"/>
                </a:solidFill>
                <a:latin typeface="Calibri"/>
              </a:rPr>
              <a:t>Computational</a:t>
            </a:r>
            <a:r>
              <a:rPr lang="fr-BE" sz="788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788" dirty="0">
                <a:solidFill>
                  <a:prstClr val="white"/>
                </a:solidFill>
                <a:latin typeface="Calibri"/>
              </a:rPr>
              <a:t>Algorithm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310445" y="1569990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ADAE</a:t>
            </a:r>
            <a:r>
              <a:rPr lang="fr-BE" sz="900" dirty="0">
                <a:solidFill>
                  <a:prstClr val="black">
                    <a:lumMod val="65000"/>
                    <a:lumOff val="35000"/>
                  </a:prstClr>
                </a:solidFill>
                <a:latin typeface="Yanone Kaffeesatz Regular" panose="02000000000000000000" pitchFamily="50" charset="0"/>
              </a:rPr>
              <a:t> </a:t>
            </a:r>
            <a:endParaRPr lang="en-GB" sz="788" dirty="0">
              <a:solidFill>
                <a:prstClr val="black">
                  <a:lumMod val="65000"/>
                  <a:lumOff val="35000"/>
                </a:prstClr>
              </a:solidFill>
              <a:latin typeface="Yanone Kaffeesatz Regular" panose="02000000000000000000" pitchFamily="50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139830" y="1586262"/>
            <a:ext cx="2420856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825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One record per subject per adverse event, per date </a:t>
            </a:r>
            <a:endParaRPr lang="en-GB" sz="825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67197" y="1337090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900" b="1" u="sng" dirty="0" err="1">
                <a:solidFill>
                  <a:srgbClr val="0070C0"/>
                </a:solidFill>
                <a:latin typeface="Calibri"/>
              </a:rPr>
              <a:t>Dataset</a:t>
            </a:r>
            <a:endParaRPr lang="en-GB" sz="900" b="1" u="sng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38337" y="1338876"/>
            <a:ext cx="7360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900" b="1" u="sng" dirty="0">
                <a:solidFill>
                  <a:srgbClr val="0070C0"/>
                </a:solidFill>
                <a:latin typeface="Calibri"/>
              </a:rPr>
              <a:t>Description</a:t>
            </a:r>
            <a:endParaRPr lang="en-GB" sz="900" b="1" u="sng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7365664" y="1643738"/>
            <a:ext cx="108115" cy="108115"/>
          </a:xfrm>
          <a:prstGeom prst="ellipse">
            <a:avLst/>
          </a:prstGeom>
          <a:solidFill>
            <a:srgbClr val="0077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788" b="1" dirty="0">
                <a:solidFill>
                  <a:prstClr val="white"/>
                </a:solidFill>
                <a:latin typeface="Calibri"/>
              </a:rPr>
              <a:t>x</a:t>
            </a:r>
            <a:endParaRPr lang="en-GB" sz="788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596857" y="4739063"/>
            <a:ext cx="434687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055268" y="4741564"/>
            <a:ext cx="437688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517757" y="4740037"/>
            <a:ext cx="963635" cy="11122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5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500" dirty="0">
                <a:solidFill>
                  <a:prstClr val="white"/>
                </a:solidFill>
                <a:latin typeface="Calibri"/>
              </a:rPr>
              <a:t>Computational</a:t>
            </a:r>
            <a:r>
              <a:rPr lang="fr-BE" sz="5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500" dirty="0">
                <a:solidFill>
                  <a:prstClr val="white"/>
                </a:solidFill>
                <a:latin typeface="Calibri"/>
              </a:rPr>
              <a:t>Algorithm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913297" y="4752941"/>
            <a:ext cx="434687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373051" y="4755442"/>
            <a:ext cx="437688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476574" y="4702696"/>
            <a:ext cx="489236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825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CDASH</a:t>
            </a:r>
          </a:p>
        </p:txBody>
      </p:sp>
      <p:cxnSp>
        <p:nvCxnSpPr>
          <p:cNvPr id="93" name="Straight Connector 92"/>
          <p:cNvCxnSpPr/>
          <p:nvPr/>
        </p:nvCxnSpPr>
        <p:spPr>
          <a:xfrm rot="5400000">
            <a:off x="5332814" y="-397690"/>
            <a:ext cx="0" cy="4000952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rot="5400000">
            <a:off x="5332814" y="-232229"/>
            <a:ext cx="0" cy="4000952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4174043" y="1601564"/>
            <a:ext cx="0" cy="17025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333491" y="1602785"/>
            <a:ext cx="0" cy="17025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7333290" y="1600890"/>
            <a:ext cx="0" cy="17025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-45156" y="526697"/>
            <a:ext cx="922786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625579" y="134918"/>
            <a:ext cx="15077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BE" sz="900" dirty="0" err="1">
                <a:solidFill>
                  <a:srgbClr val="C00000"/>
                </a:solidFill>
                <a:latin typeface="Calibri"/>
              </a:rPr>
              <a:t>Filter</a:t>
            </a:r>
            <a:r>
              <a:rPr lang="fr-BE" sz="900" dirty="0">
                <a:solidFill>
                  <a:srgbClr val="C00000"/>
                </a:solidFill>
                <a:latin typeface="Calibri"/>
              </a:rPr>
              <a:t> active: ADAE Domain</a:t>
            </a:r>
            <a:endParaRPr lang="en-GB" sz="900" dirty="0">
              <a:solidFill>
                <a:srgbClr val="C00000"/>
              </a:solidFill>
              <a:latin typeface="Calibri"/>
            </a:endParaRPr>
          </a:p>
        </p:txBody>
      </p:sp>
      <p:pic>
        <p:nvPicPr>
          <p:cNvPr id="99" name="Picture 9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010" y="224863"/>
            <a:ext cx="255233" cy="339176"/>
          </a:xfrm>
          <a:prstGeom prst="rect">
            <a:avLst/>
          </a:prstGeom>
        </p:spPr>
      </p:pic>
      <p:grpSp>
        <p:nvGrpSpPr>
          <p:cNvPr id="102" name="Group 101"/>
          <p:cNvGrpSpPr/>
          <p:nvPr/>
        </p:nvGrpSpPr>
        <p:grpSpPr>
          <a:xfrm>
            <a:off x="3599893" y="4901731"/>
            <a:ext cx="1973804" cy="112197"/>
            <a:chOff x="3275855" y="6535641"/>
            <a:chExt cx="2631739" cy="149596"/>
          </a:xfrm>
        </p:grpSpPr>
        <p:sp>
          <p:nvSpPr>
            <p:cNvPr id="103" name="Rectangle 102"/>
            <p:cNvSpPr/>
            <p:nvPr/>
          </p:nvSpPr>
          <p:spPr>
            <a:xfrm>
              <a:off x="3275855" y="6535641"/>
              <a:ext cx="530603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DCM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4552376" y="6535641"/>
              <a:ext cx="628433" cy="149596"/>
              <a:chOff x="3588064" y="5691679"/>
              <a:chExt cx="530635" cy="149596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588064" y="5691679"/>
                <a:ext cx="530635" cy="14959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85800">
                  <a:defRPr/>
                </a:pPr>
                <a:r>
                  <a:rPr lang="fr-BE" sz="675" b="1" dirty="0">
                    <a:solidFill>
                      <a:prstClr val="white"/>
                    </a:solidFill>
                    <a:latin typeface="Calibri"/>
                  </a:rPr>
                  <a:t>Figures</a:t>
                </a:r>
                <a:endParaRPr lang="en-GB" sz="675" b="1" dirty="0">
                  <a:solidFill>
                    <a:prstClr val="white"/>
                  </a:solidFill>
                  <a:latin typeface="Calibri"/>
                </a:endParaRPr>
              </a:p>
            </p:txBody>
          </p:sp>
          <p:pic>
            <p:nvPicPr>
              <p:cNvPr id="113" name="Picture 112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8751"/>
              <a:stretch/>
            </p:blipFill>
            <p:spPr>
              <a:xfrm>
                <a:off x="3984956" y="5701333"/>
                <a:ext cx="103779" cy="126466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05" name="Group 104"/>
            <p:cNvGrpSpPr/>
            <p:nvPr/>
          </p:nvGrpSpPr>
          <p:grpSpPr>
            <a:xfrm>
              <a:off x="5245638" y="6535641"/>
              <a:ext cx="661956" cy="149596"/>
              <a:chOff x="4278886" y="5688995"/>
              <a:chExt cx="558941" cy="149596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4278886" y="5688995"/>
                <a:ext cx="558941" cy="14959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85800">
                  <a:defRPr/>
                </a:pPr>
                <a:r>
                  <a:rPr lang="fr-BE" sz="675" b="1" dirty="0">
                    <a:solidFill>
                      <a:prstClr val="white"/>
                    </a:solidFill>
                    <a:latin typeface="Calibri"/>
                  </a:rPr>
                  <a:t>Listings</a:t>
                </a:r>
                <a:endParaRPr lang="en-GB" sz="675" b="1" dirty="0">
                  <a:solidFill>
                    <a:prstClr val="white"/>
                  </a:solidFill>
                  <a:latin typeface="Calibri"/>
                </a:endParaRPr>
              </a:p>
            </p:txBody>
          </p:sp>
          <p:pic>
            <p:nvPicPr>
              <p:cNvPr id="111" name="Picture 110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249"/>
              <a:stretch/>
            </p:blipFill>
            <p:spPr>
              <a:xfrm>
                <a:off x="4701975" y="5693861"/>
                <a:ext cx="106543" cy="136491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06" name="Group 105"/>
            <p:cNvGrpSpPr/>
            <p:nvPr/>
          </p:nvGrpSpPr>
          <p:grpSpPr>
            <a:xfrm>
              <a:off x="3851920" y="6535641"/>
              <a:ext cx="645787" cy="149596"/>
              <a:chOff x="2889355" y="5688995"/>
              <a:chExt cx="545289" cy="149596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2889355" y="5688995"/>
                <a:ext cx="545289" cy="14959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85800">
                  <a:defRPr/>
                </a:pPr>
                <a:r>
                  <a:rPr lang="fr-BE" sz="675" b="1" dirty="0">
                    <a:solidFill>
                      <a:prstClr val="white"/>
                    </a:solidFill>
                    <a:latin typeface="Calibri"/>
                  </a:rPr>
                  <a:t>Tables</a:t>
                </a:r>
                <a:endParaRPr lang="en-GB" sz="675" b="1" dirty="0">
                  <a:solidFill>
                    <a:prstClr val="white"/>
                  </a:solidFill>
                  <a:latin typeface="Calibri"/>
                </a:endParaRPr>
              </a:p>
            </p:txBody>
          </p:sp>
          <p:pic>
            <p:nvPicPr>
              <p:cNvPr id="109" name="Picture 108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0006"/>
              <a:stretch/>
            </p:blipFill>
            <p:spPr>
              <a:xfrm>
                <a:off x="3262172" y="5691981"/>
                <a:ext cx="134086" cy="139583"/>
              </a:xfrm>
              <a:prstGeom prst="rect">
                <a:avLst/>
              </a:prstGeom>
              <a:ln>
                <a:noFill/>
              </a:ln>
            </p:spPr>
          </p:pic>
        </p:grpSp>
      </p:grpSp>
      <p:pic>
        <p:nvPicPr>
          <p:cNvPr id="71" name="Picture 7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852" y="4906309"/>
            <a:ext cx="100010" cy="100010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62F5DB5C-5F6E-4AD4-99BE-51219E580A41}"/>
              </a:ext>
            </a:extLst>
          </p:cNvPr>
          <p:cNvSpPr txBox="1"/>
          <p:nvPr/>
        </p:nvSpPr>
        <p:spPr>
          <a:xfrm>
            <a:off x="634789" y="186335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SDTM</a:t>
            </a:r>
            <a:br>
              <a:rPr lang="fr-BE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SDTM Variable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7E1841C-1FD4-4E39-ADFE-B41AA720EA46}"/>
              </a:ext>
            </a:extLst>
          </p:cNvPr>
          <p:cNvSpPr txBox="1"/>
          <p:nvPr/>
        </p:nvSpPr>
        <p:spPr>
          <a:xfrm>
            <a:off x="634825" y="305257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ADaM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Parameters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9466F2A-D3D0-433B-A14C-72CE3B3034A0}"/>
              </a:ext>
            </a:extLst>
          </p:cNvPr>
          <p:cNvSpPr txBox="1"/>
          <p:nvPr/>
        </p:nvSpPr>
        <p:spPr>
          <a:xfrm>
            <a:off x="634825" y="789552"/>
            <a:ext cx="1127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CDASH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CDASH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14" name="TextBox 147">
            <a:extLst>
              <a:ext uri="{FF2B5EF4-FFF2-40B4-BE49-F238E27FC236}">
                <a16:creationId xmlns:a16="http://schemas.microsoft.com/office/drawing/2014/main" id="{ADCE0C2D-DDBD-4EA9-9831-168CD1C404AB}"/>
              </a:ext>
            </a:extLst>
          </p:cNvPr>
          <p:cNvSpPr txBox="1"/>
          <p:nvPr/>
        </p:nvSpPr>
        <p:spPr>
          <a:xfrm>
            <a:off x="8562973" y="864451"/>
            <a:ext cx="49564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600" b="1" u="sng" dirty="0">
                <a:solidFill>
                  <a:srgbClr val="C00000"/>
                </a:solidFill>
                <a:latin typeface="Calibri"/>
              </a:rPr>
              <a:t>ANALYSIS</a:t>
            </a:r>
          </a:p>
        </p:txBody>
      </p:sp>
      <p:pic>
        <p:nvPicPr>
          <p:cNvPr id="115" name="Picture 74">
            <a:extLst>
              <a:ext uri="{FF2B5EF4-FFF2-40B4-BE49-F238E27FC236}">
                <a16:creationId xmlns:a16="http://schemas.microsoft.com/office/drawing/2014/main" id="{3654EEC5-2558-4800-9AA6-C53D1884D00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8"/>
          <a:stretch/>
        </p:blipFill>
        <p:spPr>
          <a:xfrm>
            <a:off x="8624124" y="614010"/>
            <a:ext cx="272186" cy="266683"/>
          </a:xfrm>
          <a:prstGeom prst="rect">
            <a:avLst/>
          </a:prstGeom>
        </p:spPr>
      </p:pic>
      <p:grpSp>
        <p:nvGrpSpPr>
          <p:cNvPr id="116" name="Group 70">
            <a:extLst>
              <a:ext uri="{FF2B5EF4-FFF2-40B4-BE49-F238E27FC236}">
                <a16:creationId xmlns:a16="http://schemas.microsoft.com/office/drawing/2014/main" id="{B327F5F0-2A7F-49FF-ADB1-DDCE7D609F98}"/>
              </a:ext>
            </a:extLst>
          </p:cNvPr>
          <p:cNvGrpSpPr/>
          <p:nvPr/>
        </p:nvGrpSpPr>
        <p:grpSpPr>
          <a:xfrm>
            <a:off x="8062702" y="629755"/>
            <a:ext cx="579005" cy="491232"/>
            <a:chOff x="7861335" y="2828615"/>
            <a:chExt cx="772006" cy="654976"/>
          </a:xfrm>
        </p:grpSpPr>
        <p:sp>
          <p:nvSpPr>
            <p:cNvPr id="117" name="TextBox 49">
              <a:extLst>
                <a:ext uri="{FF2B5EF4-FFF2-40B4-BE49-F238E27FC236}">
                  <a16:creationId xmlns:a16="http://schemas.microsoft.com/office/drawing/2014/main" id="{4FC74F2B-122C-4131-AD34-92A353C09752}"/>
                </a:ext>
              </a:extLst>
            </p:cNvPr>
            <p:cNvSpPr txBox="1"/>
            <p:nvPr/>
          </p:nvSpPr>
          <p:spPr>
            <a:xfrm>
              <a:off x="7861335" y="3114259"/>
              <a:ext cx="772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DATA</a:t>
              </a:r>
            </a:p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COLLECTION</a:t>
              </a:r>
            </a:p>
          </p:txBody>
        </p:sp>
        <p:pic>
          <p:nvPicPr>
            <p:cNvPr id="118" name="Picture 68">
              <a:extLst>
                <a:ext uri="{FF2B5EF4-FFF2-40B4-BE49-F238E27FC236}">
                  <a16:creationId xmlns:a16="http://schemas.microsoft.com/office/drawing/2014/main" id="{221C5553-B9A1-47CD-AD3E-A452EA543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8649" y="2828615"/>
              <a:ext cx="549144" cy="342961"/>
            </a:xfrm>
            <a:prstGeom prst="rect">
              <a:avLst/>
            </a:prstGeom>
          </p:spPr>
        </p:pic>
      </p:grpSp>
      <p:sp>
        <p:nvSpPr>
          <p:cNvPr id="120" name="TextBox 77">
            <a:extLst>
              <a:ext uri="{FF2B5EF4-FFF2-40B4-BE49-F238E27FC236}">
                <a16:creationId xmlns:a16="http://schemas.microsoft.com/office/drawing/2014/main" id="{4E2DF93D-EC18-4996-BDD4-ACF6F61D19D0}"/>
              </a:ext>
            </a:extLst>
          </p:cNvPr>
          <p:cNvSpPr txBox="1"/>
          <p:nvPr/>
        </p:nvSpPr>
        <p:spPr>
          <a:xfrm>
            <a:off x="7657845" y="844762"/>
            <a:ext cx="5293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600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SELECTION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61D185C6-3303-4A8A-A78C-29F82824DB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3435" y="74734"/>
            <a:ext cx="2105993" cy="329633"/>
          </a:xfrm>
          <a:prstGeom prst="rect">
            <a:avLst/>
          </a:prstGeom>
        </p:spPr>
      </p:pic>
      <p:sp>
        <p:nvSpPr>
          <p:cNvPr id="69" name="TextBox 77">
            <a:extLst>
              <a:ext uri="{FF2B5EF4-FFF2-40B4-BE49-F238E27FC236}">
                <a16:creationId xmlns:a16="http://schemas.microsoft.com/office/drawing/2014/main" id="{AFE2E6DF-6EBA-4353-BA03-5DFFA2CF0124}"/>
              </a:ext>
            </a:extLst>
          </p:cNvPr>
          <p:cNvSpPr txBox="1"/>
          <p:nvPr/>
        </p:nvSpPr>
        <p:spPr>
          <a:xfrm>
            <a:off x="2153691" y="214256"/>
            <a:ext cx="470000" cy="184666"/>
          </a:xfrm>
          <a:prstGeom prst="rect">
            <a:avLst/>
          </a:prstGeom>
          <a:solidFill>
            <a:srgbClr val="385E9F"/>
          </a:solidFill>
        </p:spPr>
        <p:txBody>
          <a:bodyPr wrap="none" rtlCol="0" anchor="ctr">
            <a:spAutoFit/>
          </a:bodyPr>
          <a:lstStyle/>
          <a:p>
            <a:pPr algn="ctr"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Selection</a:t>
            </a:r>
          </a:p>
        </p:txBody>
      </p:sp>
      <p:pic>
        <p:nvPicPr>
          <p:cNvPr id="75" name="Picture 7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589B3280-2D13-4B3C-BBDA-2C62F6454606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9428" y="150031"/>
            <a:ext cx="104501" cy="97078"/>
          </a:xfrm>
          <a:prstGeom prst="rect">
            <a:avLst/>
          </a:prstGeom>
          <a:solidFill>
            <a:srgbClr val="385E9F"/>
          </a:solidFill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5754E508-F71F-41C1-AAD6-1355CB8673F2}"/>
              </a:ext>
            </a:extLst>
          </p:cNvPr>
          <p:cNvSpPr txBox="1"/>
          <p:nvPr/>
        </p:nvSpPr>
        <p:spPr>
          <a:xfrm>
            <a:off x="3165469" y="4688818"/>
            <a:ext cx="44755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825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SDTM</a:t>
            </a:r>
            <a:endParaRPr lang="fr-BE" sz="825" b="1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AEA64C0-5E6B-4772-9583-DCCBD321CD24}"/>
              </a:ext>
            </a:extLst>
          </p:cNvPr>
          <p:cNvSpPr txBox="1"/>
          <p:nvPr/>
        </p:nvSpPr>
        <p:spPr>
          <a:xfrm>
            <a:off x="2348920" y="4692570"/>
            <a:ext cx="986167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788" b="1" dirty="0">
                <a:solidFill>
                  <a:srgbClr val="9BBB59">
                    <a:lumMod val="75000"/>
                  </a:srgbClr>
                </a:solidFill>
                <a:latin typeface="Calibri"/>
              </a:rPr>
              <a:t>Related metadata: </a:t>
            </a:r>
            <a:endParaRPr lang="en-GB" sz="788" dirty="0">
              <a:solidFill>
                <a:srgbClr val="9BBB59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66" name="Picture 6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D444E73-73DB-4372-A60C-972E3E1093C0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rgbClr val="A5A5A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828479" y="645429"/>
            <a:ext cx="210570" cy="19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9118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434 0.35648 L -0.16823 0.1459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105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8" grpId="0"/>
      <p:bldP spid="59" grpId="0"/>
      <p:bldP spid="60" grpId="0"/>
      <p:bldP spid="61" grpId="0"/>
      <p:bldP spid="62" grpId="0" animBg="1"/>
      <p:bldP spid="10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1061611" y="419954"/>
            <a:ext cx="8082389" cy="4741004"/>
            <a:chOff x="-108520" y="559937"/>
            <a:chExt cx="9259993" cy="632133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32" r="17339" b="4965"/>
            <a:stretch/>
          </p:blipFill>
          <p:spPr>
            <a:xfrm>
              <a:off x="-54320" y="559937"/>
              <a:ext cx="9205793" cy="6293101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-108520" y="655438"/>
              <a:ext cx="9252520" cy="6225838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7" r="80174"/>
          <a:stretch/>
        </p:blipFill>
        <p:spPr>
          <a:xfrm>
            <a:off x="0" y="512639"/>
            <a:ext cx="2357546" cy="4641174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0" y="1"/>
            <a:ext cx="9144000" cy="526697"/>
          </a:xfrm>
          <a:prstGeom prst="rect">
            <a:avLst/>
          </a:prstGeom>
          <a:solidFill>
            <a:srgbClr val="385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33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625578" y="154475"/>
            <a:ext cx="1900931" cy="1702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246410" y="155769"/>
            <a:ext cx="272730" cy="168991"/>
            <a:chOff x="6952284" y="1738936"/>
            <a:chExt cx="363640" cy="227044"/>
          </a:xfrm>
        </p:grpSpPr>
        <p:sp>
          <p:nvSpPr>
            <p:cNvPr id="38" name="Rectangle 37"/>
            <p:cNvSpPr/>
            <p:nvPr/>
          </p:nvSpPr>
          <p:spPr>
            <a:xfrm>
              <a:off x="6952284" y="1738936"/>
              <a:ext cx="363640" cy="227044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7060220" y="1791864"/>
              <a:ext cx="107976" cy="10797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7157145" y="1885166"/>
              <a:ext cx="49152" cy="35691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7" name="Straight Connector 86"/>
          <p:cNvCxnSpPr/>
          <p:nvPr/>
        </p:nvCxnSpPr>
        <p:spPr>
          <a:xfrm>
            <a:off x="2357754" y="544383"/>
            <a:ext cx="0" cy="45797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732584" y="871930"/>
            <a:ext cx="6335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1350" b="1" u="sng" dirty="0">
                <a:solidFill>
                  <a:srgbClr val="4E4E4E"/>
                </a:solidFill>
                <a:latin typeface="Calibri"/>
              </a:rPr>
              <a:t>ADaM</a:t>
            </a:r>
            <a:endParaRPr lang="fr-BE" sz="1350" b="1" dirty="0">
              <a:solidFill>
                <a:srgbClr val="4E4E4E"/>
              </a:solidFill>
              <a:latin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444073" y="952864"/>
            <a:ext cx="1222364" cy="138576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en-US" sz="788" dirty="0">
                <a:solidFill>
                  <a:prstClr val="white"/>
                </a:solidFill>
                <a:latin typeface="Calibri"/>
              </a:rPr>
              <a:t>Computational</a:t>
            </a:r>
            <a:r>
              <a:rPr lang="fr-BE" sz="788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788" dirty="0">
                <a:solidFill>
                  <a:prstClr val="white"/>
                </a:solidFill>
                <a:latin typeface="Calibri"/>
              </a:rPr>
              <a:t>Algorithm</a:t>
            </a:r>
          </a:p>
        </p:txBody>
      </p:sp>
      <p:cxnSp>
        <p:nvCxnSpPr>
          <p:cNvPr id="85" name="Straight Connector 84"/>
          <p:cNvCxnSpPr/>
          <p:nvPr/>
        </p:nvCxnSpPr>
        <p:spPr>
          <a:xfrm>
            <a:off x="-45156" y="526697"/>
            <a:ext cx="922786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629322" y="135468"/>
            <a:ext cx="15343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900" dirty="0" err="1">
                <a:solidFill>
                  <a:srgbClr val="C00000"/>
                </a:solidFill>
                <a:latin typeface="Calibri"/>
              </a:rPr>
              <a:t>Filter</a:t>
            </a:r>
            <a:r>
              <a:rPr lang="fr-BE" sz="900" dirty="0">
                <a:solidFill>
                  <a:srgbClr val="C00000"/>
                </a:solidFill>
                <a:latin typeface="Calibri"/>
              </a:rPr>
              <a:t> active: ADAE Variables </a:t>
            </a:r>
            <a:endParaRPr lang="en-GB" sz="900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3285911" y="953190"/>
            <a:ext cx="477354" cy="135759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7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7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819307" y="951570"/>
            <a:ext cx="568727" cy="138576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788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788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295" y="1012260"/>
            <a:ext cx="255233" cy="339176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274551" y="1334582"/>
            <a:ext cx="4228156" cy="2103397"/>
            <a:chOff x="2509406" y="2764660"/>
            <a:chExt cx="4883149" cy="2334454"/>
          </a:xfrm>
        </p:grpSpPr>
        <p:grpSp>
          <p:nvGrpSpPr>
            <p:cNvPr id="4" name="Group 3"/>
            <p:cNvGrpSpPr/>
            <p:nvPr/>
          </p:nvGrpSpPr>
          <p:grpSpPr>
            <a:xfrm>
              <a:off x="2509406" y="2764660"/>
              <a:ext cx="4883149" cy="2334454"/>
              <a:chOff x="2509406" y="2764660"/>
              <a:chExt cx="4883149" cy="2334454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2509406" y="2764660"/>
                <a:ext cx="4883149" cy="2334454"/>
                <a:chOff x="2509406" y="2764660"/>
                <a:chExt cx="4883149" cy="2334454"/>
              </a:xfrm>
            </p:grpSpPr>
            <p:sp>
              <p:nvSpPr>
                <p:cNvPr id="150" name="Rectangle 149"/>
                <p:cNvSpPr/>
                <p:nvPr/>
              </p:nvSpPr>
              <p:spPr>
                <a:xfrm>
                  <a:off x="2574336" y="3051174"/>
                  <a:ext cx="4631961" cy="20300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b="1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cxnSp>
              <p:nvCxnSpPr>
                <p:cNvPr id="151" name="Straight Connector 150"/>
                <p:cNvCxnSpPr/>
                <p:nvPr/>
              </p:nvCxnSpPr>
              <p:spPr>
                <a:xfrm flipH="1">
                  <a:off x="2585630" y="3278835"/>
                  <a:ext cx="4620667" cy="0"/>
                </a:xfrm>
                <a:prstGeom prst="line">
                  <a:avLst/>
                </a:prstGeom>
                <a:ln w="158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2" name="TextBox 151"/>
                <p:cNvSpPr txBox="1"/>
                <p:nvPr/>
              </p:nvSpPr>
              <p:spPr>
                <a:xfrm>
                  <a:off x="2578441" y="3060688"/>
                  <a:ext cx="49097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 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53" name="TextBox 152"/>
                <p:cNvSpPr txBox="1"/>
                <p:nvPr/>
              </p:nvSpPr>
              <p:spPr>
                <a:xfrm>
                  <a:off x="2509406" y="2764660"/>
                  <a:ext cx="650187" cy="2561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900" b="1" u="sng" dirty="0">
                      <a:solidFill>
                        <a:srgbClr val="0070C0"/>
                      </a:solidFill>
                      <a:latin typeface="Calibri"/>
                    </a:rPr>
                    <a:t>Domain</a:t>
                  </a:r>
                  <a:endParaRPr lang="en-GB" sz="900" b="1" u="sng" dirty="0">
                    <a:solidFill>
                      <a:srgbClr val="0070C0"/>
                    </a:solidFill>
                    <a:latin typeface="Calibri"/>
                  </a:endParaRPr>
                </a:p>
              </p:txBody>
            </p:sp>
            <p:sp>
              <p:nvSpPr>
                <p:cNvPr id="154" name="TextBox 153"/>
                <p:cNvSpPr txBox="1"/>
                <p:nvPr/>
              </p:nvSpPr>
              <p:spPr>
                <a:xfrm>
                  <a:off x="3777086" y="2764660"/>
                  <a:ext cx="507635" cy="2561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900" b="1" u="sng" dirty="0">
                      <a:solidFill>
                        <a:srgbClr val="0070C0"/>
                      </a:solidFill>
                      <a:latin typeface="Calibri"/>
                    </a:rPr>
                    <a:t>Label</a:t>
                  </a:r>
                  <a:endParaRPr lang="en-GB" sz="900" b="1" u="sng" dirty="0">
                    <a:solidFill>
                      <a:srgbClr val="0070C0"/>
                    </a:solidFill>
                    <a:latin typeface="Calibri"/>
                  </a:endParaRPr>
                </a:p>
              </p:txBody>
            </p:sp>
            <p:cxnSp>
              <p:nvCxnSpPr>
                <p:cNvPr id="155" name="Straight Connector 154"/>
                <p:cNvCxnSpPr/>
                <p:nvPr/>
              </p:nvCxnSpPr>
              <p:spPr>
                <a:xfrm flipH="1">
                  <a:off x="2584123" y="3501009"/>
                  <a:ext cx="4614309" cy="0"/>
                </a:xfrm>
                <a:prstGeom prst="line">
                  <a:avLst/>
                </a:prstGeom>
                <a:ln w="158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155"/>
                <p:cNvCxnSpPr/>
                <p:nvPr/>
              </p:nvCxnSpPr>
              <p:spPr>
                <a:xfrm flipH="1">
                  <a:off x="2584123" y="3717033"/>
                  <a:ext cx="4614309" cy="0"/>
                </a:xfrm>
                <a:prstGeom prst="line">
                  <a:avLst/>
                </a:prstGeom>
                <a:ln w="158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/>
                <p:cNvCxnSpPr/>
                <p:nvPr/>
              </p:nvCxnSpPr>
              <p:spPr>
                <a:xfrm flipH="1">
                  <a:off x="2584123" y="4365105"/>
                  <a:ext cx="4614309" cy="0"/>
                </a:xfrm>
                <a:prstGeom prst="line">
                  <a:avLst/>
                </a:prstGeom>
                <a:ln w="158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/>
                <p:cNvCxnSpPr/>
                <p:nvPr/>
              </p:nvCxnSpPr>
              <p:spPr>
                <a:xfrm flipH="1">
                  <a:off x="2584123" y="4605065"/>
                  <a:ext cx="4614309" cy="0"/>
                </a:xfrm>
                <a:prstGeom prst="line">
                  <a:avLst/>
                </a:prstGeom>
                <a:ln w="158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/>
                <p:cNvCxnSpPr/>
                <p:nvPr/>
              </p:nvCxnSpPr>
              <p:spPr>
                <a:xfrm flipH="1">
                  <a:off x="2584123" y="4850111"/>
                  <a:ext cx="4622174" cy="0"/>
                </a:xfrm>
                <a:prstGeom prst="line">
                  <a:avLst/>
                </a:prstGeom>
                <a:ln w="158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0" name="TextBox 159"/>
                <p:cNvSpPr txBox="1"/>
                <p:nvPr/>
              </p:nvSpPr>
              <p:spPr>
                <a:xfrm>
                  <a:off x="3055640" y="2764660"/>
                  <a:ext cx="542809" cy="2561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900" b="1" u="sng" dirty="0">
                      <a:solidFill>
                        <a:srgbClr val="0070C0"/>
                      </a:solidFill>
                      <a:latin typeface="Calibri"/>
                    </a:rPr>
                    <a:t>Name</a:t>
                  </a:r>
                  <a:endParaRPr lang="en-GB" sz="900" b="1" u="sng" dirty="0">
                    <a:solidFill>
                      <a:srgbClr val="0070C0"/>
                    </a:solidFill>
                    <a:latin typeface="Calibri"/>
                  </a:endParaRPr>
                </a:p>
              </p:txBody>
            </p:sp>
            <p:sp>
              <p:nvSpPr>
                <p:cNvPr id="161" name="TextBox 160"/>
                <p:cNvSpPr txBox="1"/>
                <p:nvPr/>
              </p:nvSpPr>
              <p:spPr>
                <a:xfrm>
                  <a:off x="5632788" y="2764660"/>
                  <a:ext cx="1664714" cy="2561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900" b="1" u="sng" dirty="0">
                      <a:solidFill>
                        <a:srgbClr val="0070C0"/>
                      </a:solidFill>
                      <a:latin typeface="Calibri"/>
                    </a:rPr>
                    <a:t>Computational Algorithm </a:t>
                  </a:r>
                  <a:endParaRPr lang="en-GB" sz="900" b="1" u="sng" dirty="0">
                    <a:solidFill>
                      <a:srgbClr val="0070C0"/>
                    </a:solidFill>
                    <a:latin typeface="Calibri"/>
                  </a:endParaRPr>
                </a:p>
              </p:txBody>
            </p:sp>
            <p:sp>
              <p:nvSpPr>
                <p:cNvPr id="162" name="TextBox 161"/>
                <p:cNvSpPr txBox="1"/>
                <p:nvPr/>
              </p:nvSpPr>
              <p:spPr>
                <a:xfrm>
                  <a:off x="2578441" y="3293111"/>
                  <a:ext cx="49097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 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63" name="TextBox 162"/>
                <p:cNvSpPr txBox="1"/>
                <p:nvPr/>
              </p:nvSpPr>
              <p:spPr>
                <a:xfrm>
                  <a:off x="2578441" y="3506191"/>
                  <a:ext cx="49097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 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64" name="TextBox 163"/>
                <p:cNvSpPr txBox="1"/>
                <p:nvPr/>
              </p:nvSpPr>
              <p:spPr>
                <a:xfrm>
                  <a:off x="2578441" y="3727728"/>
                  <a:ext cx="49097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 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65" name="TextBox 164"/>
                <p:cNvSpPr txBox="1"/>
                <p:nvPr/>
              </p:nvSpPr>
              <p:spPr>
                <a:xfrm>
                  <a:off x="2578441" y="3930159"/>
                  <a:ext cx="49097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 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66" name="TextBox 165"/>
                <p:cNvSpPr txBox="1"/>
                <p:nvPr/>
              </p:nvSpPr>
              <p:spPr>
                <a:xfrm>
                  <a:off x="2578441" y="4151169"/>
                  <a:ext cx="49097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 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67" name="TextBox 166"/>
                <p:cNvSpPr txBox="1"/>
                <p:nvPr/>
              </p:nvSpPr>
              <p:spPr>
                <a:xfrm>
                  <a:off x="2578441" y="4366908"/>
                  <a:ext cx="49097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 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68" name="TextBox 167"/>
                <p:cNvSpPr txBox="1"/>
                <p:nvPr/>
              </p:nvSpPr>
              <p:spPr>
                <a:xfrm>
                  <a:off x="2578441" y="4617675"/>
                  <a:ext cx="49097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 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69" name="TextBox 168"/>
                <p:cNvSpPr txBox="1"/>
                <p:nvPr/>
              </p:nvSpPr>
              <p:spPr>
                <a:xfrm>
                  <a:off x="2578441" y="4868544"/>
                  <a:ext cx="49097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 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70" name="TextBox 169"/>
                <p:cNvSpPr txBox="1"/>
                <p:nvPr/>
              </p:nvSpPr>
              <p:spPr>
                <a:xfrm>
                  <a:off x="3134637" y="3060688"/>
                  <a:ext cx="598350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USUBJID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71" name="TextBox 170"/>
                <p:cNvSpPr txBox="1"/>
                <p:nvPr/>
              </p:nvSpPr>
              <p:spPr>
                <a:xfrm>
                  <a:off x="3111681" y="3293111"/>
                  <a:ext cx="527999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SUBJID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72" name="TextBox 171"/>
                <p:cNvSpPr txBox="1"/>
                <p:nvPr/>
              </p:nvSpPr>
              <p:spPr>
                <a:xfrm>
                  <a:off x="3134637" y="3506191"/>
                  <a:ext cx="496527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SITEID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73" name="TextBox 172"/>
                <p:cNvSpPr txBox="1"/>
                <p:nvPr/>
              </p:nvSpPr>
              <p:spPr>
                <a:xfrm>
                  <a:off x="3134637" y="3727729"/>
                  <a:ext cx="742753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DOSEAONU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74" name="TextBox 173"/>
                <p:cNvSpPr txBox="1"/>
                <p:nvPr/>
              </p:nvSpPr>
              <p:spPr>
                <a:xfrm>
                  <a:off x="3134639" y="3930160"/>
                  <a:ext cx="726091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DOSEAEON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75" name="TextBox 174"/>
                <p:cNvSpPr txBox="1"/>
                <p:nvPr/>
              </p:nvSpPr>
              <p:spPr>
                <a:xfrm>
                  <a:off x="3134639" y="4151169"/>
                  <a:ext cx="65759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COUNTRY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76" name="TextBox 175"/>
                <p:cNvSpPr txBox="1"/>
                <p:nvPr/>
              </p:nvSpPr>
              <p:spPr>
                <a:xfrm>
                  <a:off x="3134639" y="4366907"/>
                  <a:ext cx="531701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ASTTM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77" name="TextBox 176"/>
                <p:cNvSpPr txBox="1"/>
                <p:nvPr/>
              </p:nvSpPr>
              <p:spPr>
                <a:xfrm>
                  <a:off x="3134639" y="4617674"/>
                  <a:ext cx="50578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ASTDT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78" name="TextBox 177"/>
                <p:cNvSpPr txBox="1"/>
                <p:nvPr/>
              </p:nvSpPr>
              <p:spPr>
                <a:xfrm>
                  <a:off x="3134639" y="4868544"/>
                  <a:ext cx="594647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AETERM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79" name="TextBox 178"/>
                <p:cNvSpPr txBox="1"/>
                <p:nvPr/>
              </p:nvSpPr>
              <p:spPr>
                <a:xfrm>
                  <a:off x="3871799" y="3060688"/>
                  <a:ext cx="1374056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Unique Subject Identifier 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80" name="TextBox 179"/>
                <p:cNvSpPr txBox="1"/>
                <p:nvPr/>
              </p:nvSpPr>
              <p:spPr>
                <a:xfrm>
                  <a:off x="3871799" y="3278703"/>
                  <a:ext cx="1616579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subject identifier for the study 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81" name="TextBox 180"/>
                <p:cNvSpPr txBox="1"/>
                <p:nvPr/>
              </p:nvSpPr>
              <p:spPr>
                <a:xfrm>
                  <a:off x="3871799" y="3501588"/>
                  <a:ext cx="1109315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Study Site identifier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82" name="TextBox 181"/>
                <p:cNvSpPr txBox="1"/>
                <p:nvPr/>
              </p:nvSpPr>
              <p:spPr>
                <a:xfrm>
                  <a:off x="3871799" y="3718381"/>
                  <a:ext cx="1783198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Study Drug Dose at AE Onset Units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83" name="TextBox 182"/>
                <p:cNvSpPr txBox="1"/>
                <p:nvPr/>
              </p:nvSpPr>
              <p:spPr>
                <a:xfrm>
                  <a:off x="3871799" y="3933825"/>
                  <a:ext cx="1522163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Study Drug Dose at AE Onset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84" name="TextBox 183"/>
                <p:cNvSpPr txBox="1"/>
                <p:nvPr/>
              </p:nvSpPr>
              <p:spPr>
                <a:xfrm>
                  <a:off x="3871799" y="4155942"/>
                  <a:ext cx="576134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Country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85" name="TextBox 184"/>
                <p:cNvSpPr txBox="1"/>
                <p:nvPr/>
              </p:nvSpPr>
              <p:spPr>
                <a:xfrm>
                  <a:off x="3871799" y="4365874"/>
                  <a:ext cx="1072289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Analysis Start Time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86" name="TextBox 185"/>
                <p:cNvSpPr txBox="1"/>
                <p:nvPr/>
              </p:nvSpPr>
              <p:spPr>
                <a:xfrm>
                  <a:off x="5725335" y="3727729"/>
                  <a:ext cx="1075991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ADAE.DOSEAEONU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87" name="TextBox 186"/>
                <p:cNvSpPr txBox="1"/>
                <p:nvPr/>
              </p:nvSpPr>
              <p:spPr>
                <a:xfrm>
                  <a:off x="5725335" y="3930942"/>
                  <a:ext cx="1005641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ADAE.DOSEAEON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88" name="TextBox 187"/>
                <p:cNvSpPr txBox="1"/>
                <p:nvPr/>
              </p:nvSpPr>
              <p:spPr>
                <a:xfrm>
                  <a:off x="5725335" y="4381459"/>
                  <a:ext cx="811252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ADAE.ASTTM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89" name="TextBox 188"/>
                <p:cNvSpPr txBox="1"/>
                <p:nvPr/>
              </p:nvSpPr>
              <p:spPr>
                <a:xfrm>
                  <a:off x="5725335" y="4623502"/>
                  <a:ext cx="785333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ADAE.ASTDT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3120624" y="3051828"/>
                  <a:ext cx="0" cy="2044913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/>
                <p:nvPr/>
              </p:nvCxnSpPr>
              <p:spPr>
                <a:xfrm>
                  <a:off x="3834516" y="3051828"/>
                  <a:ext cx="0" cy="2044913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>
                  <a:off x="5719835" y="3051828"/>
                  <a:ext cx="0" cy="2044913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TextBox 192"/>
                <p:cNvSpPr txBox="1"/>
                <p:nvPr/>
              </p:nvSpPr>
              <p:spPr>
                <a:xfrm>
                  <a:off x="3871799" y="4862753"/>
                  <a:ext cx="1953521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Reported Term for the Adverse Events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94" name="TextBox 193"/>
                <p:cNvSpPr txBox="1"/>
                <p:nvPr/>
              </p:nvSpPr>
              <p:spPr>
                <a:xfrm>
                  <a:off x="3871799" y="4615902"/>
                  <a:ext cx="1072289" cy="230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Analysis Start Time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95" name="Oval 194"/>
                <p:cNvSpPr/>
                <p:nvPr/>
              </p:nvSpPr>
              <p:spPr>
                <a:xfrm>
                  <a:off x="7248402" y="4934044"/>
                  <a:ext cx="144153" cy="144153"/>
                </a:xfrm>
                <a:prstGeom prst="ellipse">
                  <a:avLst/>
                </a:prstGeom>
                <a:solidFill>
                  <a:srgbClr val="0077B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fr-BE" sz="788" b="1" dirty="0">
                      <a:solidFill>
                        <a:prstClr val="white"/>
                      </a:solidFill>
                      <a:latin typeface="Calibri"/>
                    </a:rPr>
                    <a:t>x</a:t>
                  </a:r>
                  <a:endParaRPr lang="en-GB" sz="788" b="1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cxnSp>
            <p:nvCxnSpPr>
              <p:cNvPr id="196" name="Straight Connector 195"/>
              <p:cNvCxnSpPr/>
              <p:nvPr/>
            </p:nvCxnSpPr>
            <p:spPr>
              <a:xfrm flipH="1">
                <a:off x="2584123" y="3051176"/>
                <a:ext cx="4614309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 flipH="1">
                <a:off x="2584123" y="5085185"/>
                <a:ext cx="4614309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>
              <a:xfrm>
                <a:off x="7198432" y="3051828"/>
                <a:ext cx="0" cy="2044913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>
                <a:off x="2585629" y="3044208"/>
                <a:ext cx="0" cy="2044913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0" name="Straight Connector 199"/>
            <p:cNvCxnSpPr/>
            <p:nvPr/>
          </p:nvCxnSpPr>
          <p:spPr>
            <a:xfrm flipH="1">
              <a:off x="2584123" y="3939919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 flipH="1">
              <a:off x="2584123" y="4149081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6" name="TextBox 205"/>
          <p:cNvSpPr txBox="1"/>
          <p:nvPr/>
        </p:nvSpPr>
        <p:spPr>
          <a:xfrm>
            <a:off x="4630421" y="135100"/>
            <a:ext cx="15077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BE" sz="900" dirty="0" err="1">
                <a:solidFill>
                  <a:srgbClr val="C00000"/>
                </a:solidFill>
                <a:latin typeface="Calibri"/>
              </a:rPr>
              <a:t>Filter</a:t>
            </a:r>
            <a:r>
              <a:rPr lang="fr-BE" sz="900" dirty="0">
                <a:solidFill>
                  <a:srgbClr val="C00000"/>
                </a:solidFill>
                <a:latin typeface="Calibri"/>
              </a:rPr>
              <a:t> active: ADAE Domain</a:t>
            </a:r>
            <a:endParaRPr lang="en-GB" sz="900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F6C3B8B-EEC7-4A43-81A9-272852395944}"/>
              </a:ext>
            </a:extLst>
          </p:cNvPr>
          <p:cNvSpPr txBox="1"/>
          <p:nvPr/>
        </p:nvSpPr>
        <p:spPr>
          <a:xfrm>
            <a:off x="634789" y="186335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SDTM</a:t>
            </a:r>
            <a:br>
              <a:rPr lang="fr-BE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SDTM Variable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21C93928-4443-42DD-AB4B-FABE655E96CE}"/>
              </a:ext>
            </a:extLst>
          </p:cNvPr>
          <p:cNvSpPr txBox="1"/>
          <p:nvPr/>
        </p:nvSpPr>
        <p:spPr>
          <a:xfrm>
            <a:off x="634825" y="305257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ADaM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Parameters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3D9B49F-962F-4D45-9079-3FF81E5D8737}"/>
              </a:ext>
            </a:extLst>
          </p:cNvPr>
          <p:cNvSpPr txBox="1"/>
          <p:nvPr/>
        </p:nvSpPr>
        <p:spPr>
          <a:xfrm>
            <a:off x="634825" y="789552"/>
            <a:ext cx="1127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CDASH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CDASH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23" name="TextBox 147">
            <a:extLst>
              <a:ext uri="{FF2B5EF4-FFF2-40B4-BE49-F238E27FC236}">
                <a16:creationId xmlns:a16="http://schemas.microsoft.com/office/drawing/2014/main" id="{9EAFB1BA-6D30-44D0-888A-A413607DCDB4}"/>
              </a:ext>
            </a:extLst>
          </p:cNvPr>
          <p:cNvSpPr txBox="1"/>
          <p:nvPr/>
        </p:nvSpPr>
        <p:spPr>
          <a:xfrm>
            <a:off x="8562973" y="864451"/>
            <a:ext cx="49564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600" b="1" u="sng" dirty="0">
                <a:solidFill>
                  <a:srgbClr val="C00000"/>
                </a:solidFill>
                <a:latin typeface="Calibri"/>
              </a:rPr>
              <a:t>ANALYSIS</a:t>
            </a:r>
          </a:p>
        </p:txBody>
      </p:sp>
      <p:pic>
        <p:nvPicPr>
          <p:cNvPr id="124" name="Picture 74">
            <a:extLst>
              <a:ext uri="{FF2B5EF4-FFF2-40B4-BE49-F238E27FC236}">
                <a16:creationId xmlns:a16="http://schemas.microsoft.com/office/drawing/2014/main" id="{599594EC-F6AA-4141-9C35-69DF1BBD89D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8"/>
          <a:stretch/>
        </p:blipFill>
        <p:spPr>
          <a:xfrm>
            <a:off x="8624124" y="614010"/>
            <a:ext cx="272186" cy="266683"/>
          </a:xfrm>
          <a:prstGeom prst="rect">
            <a:avLst/>
          </a:prstGeom>
        </p:spPr>
      </p:pic>
      <p:grpSp>
        <p:nvGrpSpPr>
          <p:cNvPr id="125" name="Group 70">
            <a:extLst>
              <a:ext uri="{FF2B5EF4-FFF2-40B4-BE49-F238E27FC236}">
                <a16:creationId xmlns:a16="http://schemas.microsoft.com/office/drawing/2014/main" id="{609B0F07-B5B9-4BB6-805C-51B6A5AACFCE}"/>
              </a:ext>
            </a:extLst>
          </p:cNvPr>
          <p:cNvGrpSpPr/>
          <p:nvPr/>
        </p:nvGrpSpPr>
        <p:grpSpPr>
          <a:xfrm>
            <a:off x="8062702" y="629755"/>
            <a:ext cx="579005" cy="491232"/>
            <a:chOff x="7861335" y="2828615"/>
            <a:chExt cx="772006" cy="654976"/>
          </a:xfrm>
        </p:grpSpPr>
        <p:sp>
          <p:nvSpPr>
            <p:cNvPr id="126" name="TextBox 49">
              <a:extLst>
                <a:ext uri="{FF2B5EF4-FFF2-40B4-BE49-F238E27FC236}">
                  <a16:creationId xmlns:a16="http://schemas.microsoft.com/office/drawing/2014/main" id="{CC1E8122-D791-455D-9213-B9FB14D21AD3}"/>
                </a:ext>
              </a:extLst>
            </p:cNvPr>
            <p:cNvSpPr txBox="1"/>
            <p:nvPr/>
          </p:nvSpPr>
          <p:spPr>
            <a:xfrm>
              <a:off x="7861335" y="3114259"/>
              <a:ext cx="772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DATA</a:t>
              </a:r>
            </a:p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COLLECTION</a:t>
              </a:r>
            </a:p>
          </p:txBody>
        </p:sp>
        <p:pic>
          <p:nvPicPr>
            <p:cNvPr id="127" name="Picture 68">
              <a:extLst>
                <a:ext uri="{FF2B5EF4-FFF2-40B4-BE49-F238E27FC236}">
                  <a16:creationId xmlns:a16="http://schemas.microsoft.com/office/drawing/2014/main" id="{8B97BC0D-E00F-4901-A2F6-37202662B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8649" y="2828615"/>
              <a:ext cx="549144" cy="342961"/>
            </a:xfrm>
            <a:prstGeom prst="rect">
              <a:avLst/>
            </a:prstGeom>
          </p:spPr>
        </p:pic>
      </p:grpSp>
      <p:sp>
        <p:nvSpPr>
          <p:cNvPr id="129" name="TextBox 77">
            <a:extLst>
              <a:ext uri="{FF2B5EF4-FFF2-40B4-BE49-F238E27FC236}">
                <a16:creationId xmlns:a16="http://schemas.microsoft.com/office/drawing/2014/main" id="{C73E8039-B3C0-4B41-8A06-4F3976AFA9D5}"/>
              </a:ext>
            </a:extLst>
          </p:cNvPr>
          <p:cNvSpPr txBox="1"/>
          <p:nvPr/>
        </p:nvSpPr>
        <p:spPr>
          <a:xfrm>
            <a:off x="7657844" y="844762"/>
            <a:ext cx="5293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600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SELECTION</a:t>
            </a:r>
          </a:p>
        </p:txBody>
      </p:sp>
      <p:pic>
        <p:nvPicPr>
          <p:cNvPr id="112" name="Picture 111">
            <a:extLst>
              <a:ext uri="{FF2B5EF4-FFF2-40B4-BE49-F238E27FC236}">
                <a16:creationId xmlns:a16="http://schemas.microsoft.com/office/drawing/2014/main" id="{21EFEEA9-6FA7-4F3E-84DC-321CDD59F5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3435" y="74734"/>
            <a:ext cx="2105993" cy="329633"/>
          </a:xfrm>
          <a:prstGeom prst="rect">
            <a:avLst/>
          </a:prstGeom>
        </p:spPr>
      </p:pic>
      <p:sp>
        <p:nvSpPr>
          <p:cNvPr id="113" name="TextBox 77">
            <a:extLst>
              <a:ext uri="{FF2B5EF4-FFF2-40B4-BE49-F238E27FC236}">
                <a16:creationId xmlns:a16="http://schemas.microsoft.com/office/drawing/2014/main" id="{CBF9B983-1A2B-454C-BDB9-D8B5D385CE99}"/>
              </a:ext>
            </a:extLst>
          </p:cNvPr>
          <p:cNvSpPr txBox="1"/>
          <p:nvPr/>
        </p:nvSpPr>
        <p:spPr>
          <a:xfrm>
            <a:off x="2153691" y="214256"/>
            <a:ext cx="470000" cy="184666"/>
          </a:xfrm>
          <a:prstGeom prst="rect">
            <a:avLst/>
          </a:prstGeom>
          <a:solidFill>
            <a:srgbClr val="385E9F"/>
          </a:solidFill>
        </p:spPr>
        <p:txBody>
          <a:bodyPr wrap="none" rtlCol="0" anchor="ctr">
            <a:spAutoFit/>
          </a:bodyPr>
          <a:lstStyle/>
          <a:p>
            <a:pPr algn="ctr"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Selection</a:t>
            </a:r>
          </a:p>
        </p:txBody>
      </p:sp>
      <p:pic>
        <p:nvPicPr>
          <p:cNvPr id="114" name="Picture 11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76A19425-D4C0-4A10-9F68-61EE0A34D8FB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9428" y="150031"/>
            <a:ext cx="104501" cy="97078"/>
          </a:xfrm>
          <a:prstGeom prst="rect">
            <a:avLst/>
          </a:prstGeom>
          <a:solidFill>
            <a:srgbClr val="385E9F"/>
          </a:solidFill>
        </p:spPr>
      </p:pic>
      <p:sp>
        <p:nvSpPr>
          <p:cNvPr id="137" name="Rectangle 136">
            <a:extLst>
              <a:ext uri="{FF2B5EF4-FFF2-40B4-BE49-F238E27FC236}">
                <a16:creationId xmlns:a16="http://schemas.microsoft.com/office/drawing/2014/main" id="{F28158FF-7878-4A1F-AC02-D5E329537938}"/>
              </a:ext>
            </a:extLst>
          </p:cNvPr>
          <p:cNvSpPr/>
          <p:nvPr/>
        </p:nvSpPr>
        <p:spPr>
          <a:xfrm>
            <a:off x="3596857" y="4739063"/>
            <a:ext cx="434687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CB5862D-25BF-492D-A652-67DC49C6E006}"/>
              </a:ext>
            </a:extLst>
          </p:cNvPr>
          <p:cNvSpPr txBox="1"/>
          <p:nvPr/>
        </p:nvSpPr>
        <p:spPr>
          <a:xfrm>
            <a:off x="4055268" y="4741564"/>
            <a:ext cx="437688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65CC61A-E77C-41C9-95B9-217DEBE6252E}"/>
              </a:ext>
            </a:extLst>
          </p:cNvPr>
          <p:cNvSpPr txBox="1"/>
          <p:nvPr/>
        </p:nvSpPr>
        <p:spPr>
          <a:xfrm>
            <a:off x="4517757" y="4740037"/>
            <a:ext cx="963635" cy="11122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5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500" dirty="0">
                <a:solidFill>
                  <a:prstClr val="white"/>
                </a:solidFill>
                <a:latin typeface="Calibri"/>
              </a:rPr>
              <a:t>Computational</a:t>
            </a:r>
            <a:r>
              <a:rPr lang="fr-BE" sz="5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500" dirty="0">
                <a:solidFill>
                  <a:prstClr val="white"/>
                </a:solidFill>
                <a:latin typeface="Calibri"/>
              </a:rPr>
              <a:t>Algorithm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858AF25-E71E-4EE2-BBF7-74488B2FBB5E}"/>
              </a:ext>
            </a:extLst>
          </p:cNvPr>
          <p:cNvSpPr/>
          <p:nvPr/>
        </p:nvSpPr>
        <p:spPr>
          <a:xfrm>
            <a:off x="5913297" y="4752941"/>
            <a:ext cx="434687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BE0382AD-AD09-4184-A001-2CD4A6306A04}"/>
              </a:ext>
            </a:extLst>
          </p:cNvPr>
          <p:cNvSpPr txBox="1"/>
          <p:nvPr/>
        </p:nvSpPr>
        <p:spPr>
          <a:xfrm>
            <a:off x="6373051" y="4755442"/>
            <a:ext cx="437688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DEC32262-AE18-4829-963F-F07BF702DF44}"/>
              </a:ext>
            </a:extLst>
          </p:cNvPr>
          <p:cNvSpPr txBox="1"/>
          <p:nvPr/>
        </p:nvSpPr>
        <p:spPr>
          <a:xfrm>
            <a:off x="5476574" y="4702696"/>
            <a:ext cx="489236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825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CDASH</a:t>
            </a:r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962C001A-112C-46D7-9652-1700D31B2552}"/>
              </a:ext>
            </a:extLst>
          </p:cNvPr>
          <p:cNvGrpSpPr/>
          <p:nvPr/>
        </p:nvGrpSpPr>
        <p:grpSpPr>
          <a:xfrm>
            <a:off x="3599893" y="4901731"/>
            <a:ext cx="1973804" cy="112197"/>
            <a:chOff x="3275855" y="6535641"/>
            <a:chExt cx="2631739" cy="149596"/>
          </a:xfrm>
        </p:grpSpPr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61B201AA-6665-4093-83B3-86A63E6D69C5}"/>
                </a:ext>
              </a:extLst>
            </p:cNvPr>
            <p:cNvSpPr/>
            <p:nvPr/>
          </p:nvSpPr>
          <p:spPr>
            <a:xfrm>
              <a:off x="3275855" y="6535641"/>
              <a:ext cx="530603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DCM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5FACB0BF-AE32-4ECF-8566-BC664DC6F4FF}"/>
                </a:ext>
              </a:extLst>
            </p:cNvPr>
            <p:cNvGrpSpPr/>
            <p:nvPr/>
          </p:nvGrpSpPr>
          <p:grpSpPr>
            <a:xfrm>
              <a:off x="4552376" y="6535641"/>
              <a:ext cx="628433" cy="149596"/>
              <a:chOff x="3588064" y="5691679"/>
              <a:chExt cx="530635" cy="149596"/>
            </a:xfrm>
          </p:grpSpPr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5737CE98-975C-46EA-ADC5-7CEDF328EE96}"/>
                  </a:ext>
                </a:extLst>
              </p:cNvPr>
              <p:cNvSpPr/>
              <p:nvPr/>
            </p:nvSpPr>
            <p:spPr>
              <a:xfrm>
                <a:off x="3588064" y="5691679"/>
                <a:ext cx="530635" cy="14959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85800">
                  <a:defRPr/>
                </a:pPr>
                <a:r>
                  <a:rPr lang="fr-BE" sz="675" b="1" dirty="0">
                    <a:solidFill>
                      <a:prstClr val="white"/>
                    </a:solidFill>
                    <a:latin typeface="Calibri"/>
                  </a:rPr>
                  <a:t>Figures</a:t>
                </a:r>
                <a:endParaRPr lang="en-GB" sz="675" b="1" dirty="0">
                  <a:solidFill>
                    <a:prstClr val="white"/>
                  </a:solidFill>
                  <a:latin typeface="Calibri"/>
                </a:endParaRPr>
              </a:p>
            </p:txBody>
          </p:sp>
          <p:pic>
            <p:nvPicPr>
              <p:cNvPr id="205" name="Picture 204">
                <a:extLst>
                  <a:ext uri="{FF2B5EF4-FFF2-40B4-BE49-F238E27FC236}">
                    <a16:creationId xmlns:a16="http://schemas.microsoft.com/office/drawing/2014/main" id="{52094500-9779-4278-A008-2AEBB9D48F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8751"/>
              <a:stretch/>
            </p:blipFill>
            <p:spPr>
              <a:xfrm>
                <a:off x="3984956" y="5701333"/>
                <a:ext cx="103779" cy="126466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82277713-89A5-41DC-9A7D-B84625F64B4C}"/>
                </a:ext>
              </a:extLst>
            </p:cNvPr>
            <p:cNvGrpSpPr/>
            <p:nvPr/>
          </p:nvGrpSpPr>
          <p:grpSpPr>
            <a:xfrm>
              <a:off x="5245638" y="6535641"/>
              <a:ext cx="661956" cy="149596"/>
              <a:chOff x="4278886" y="5688995"/>
              <a:chExt cx="558941" cy="149596"/>
            </a:xfrm>
          </p:grpSpPr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D3403EB1-876B-4FFA-98E6-D4FCC4C319C8}"/>
                  </a:ext>
                </a:extLst>
              </p:cNvPr>
              <p:cNvSpPr/>
              <p:nvPr/>
            </p:nvSpPr>
            <p:spPr>
              <a:xfrm>
                <a:off x="4278886" y="5688995"/>
                <a:ext cx="558941" cy="14959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85800">
                  <a:defRPr/>
                </a:pPr>
                <a:r>
                  <a:rPr lang="fr-BE" sz="675" b="1" dirty="0">
                    <a:solidFill>
                      <a:prstClr val="white"/>
                    </a:solidFill>
                    <a:latin typeface="Calibri"/>
                  </a:rPr>
                  <a:t>Listings</a:t>
                </a:r>
                <a:endParaRPr lang="en-GB" sz="675" b="1" dirty="0">
                  <a:solidFill>
                    <a:prstClr val="white"/>
                  </a:solidFill>
                  <a:latin typeface="Calibri"/>
                </a:endParaRPr>
              </a:p>
            </p:txBody>
          </p:sp>
          <p:pic>
            <p:nvPicPr>
              <p:cNvPr id="203" name="Picture 202">
                <a:extLst>
                  <a:ext uri="{FF2B5EF4-FFF2-40B4-BE49-F238E27FC236}">
                    <a16:creationId xmlns:a16="http://schemas.microsoft.com/office/drawing/2014/main" id="{DCA387FF-82BD-482B-9BDF-2582C53AEA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249"/>
              <a:stretch/>
            </p:blipFill>
            <p:spPr>
              <a:xfrm>
                <a:off x="4701975" y="5693861"/>
                <a:ext cx="106543" cy="136491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E372E50C-2A62-4190-881B-D05D5A976FC2}"/>
                </a:ext>
              </a:extLst>
            </p:cNvPr>
            <p:cNvGrpSpPr/>
            <p:nvPr/>
          </p:nvGrpSpPr>
          <p:grpSpPr>
            <a:xfrm>
              <a:off x="3851920" y="6535641"/>
              <a:ext cx="645787" cy="149596"/>
              <a:chOff x="2889355" y="5688995"/>
              <a:chExt cx="545289" cy="149596"/>
            </a:xfrm>
          </p:grpSpPr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48063AF1-12C5-4FD4-A830-E601DE314CEA}"/>
                  </a:ext>
                </a:extLst>
              </p:cNvPr>
              <p:cNvSpPr/>
              <p:nvPr/>
            </p:nvSpPr>
            <p:spPr>
              <a:xfrm>
                <a:off x="2889355" y="5688995"/>
                <a:ext cx="545289" cy="14959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85800">
                  <a:defRPr/>
                </a:pPr>
                <a:r>
                  <a:rPr lang="fr-BE" sz="675" b="1" dirty="0">
                    <a:solidFill>
                      <a:prstClr val="white"/>
                    </a:solidFill>
                    <a:latin typeface="Calibri"/>
                  </a:rPr>
                  <a:t>Tables</a:t>
                </a:r>
                <a:endParaRPr lang="en-GB" sz="675" b="1" dirty="0">
                  <a:solidFill>
                    <a:prstClr val="white"/>
                  </a:solidFill>
                  <a:latin typeface="Calibri"/>
                </a:endParaRPr>
              </a:p>
            </p:txBody>
          </p:sp>
          <p:pic>
            <p:nvPicPr>
              <p:cNvPr id="149" name="Picture 148">
                <a:extLst>
                  <a:ext uri="{FF2B5EF4-FFF2-40B4-BE49-F238E27FC236}">
                    <a16:creationId xmlns:a16="http://schemas.microsoft.com/office/drawing/2014/main" id="{AC612570-0CC3-47D0-BB0D-DF4868A4D55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0006"/>
              <a:stretch/>
            </p:blipFill>
            <p:spPr>
              <a:xfrm>
                <a:off x="3262172" y="5691981"/>
                <a:ext cx="134086" cy="139583"/>
              </a:xfrm>
              <a:prstGeom prst="rect">
                <a:avLst/>
              </a:prstGeom>
              <a:ln>
                <a:noFill/>
              </a:ln>
            </p:spPr>
          </p:pic>
        </p:grpSp>
      </p:grpSp>
      <p:pic>
        <p:nvPicPr>
          <p:cNvPr id="212" name="Picture 211">
            <a:extLst>
              <a:ext uri="{FF2B5EF4-FFF2-40B4-BE49-F238E27FC236}">
                <a16:creationId xmlns:a16="http://schemas.microsoft.com/office/drawing/2014/main" id="{642683EB-06DB-4DCE-A123-46A2D64EB45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852" y="4906309"/>
            <a:ext cx="100010" cy="100010"/>
          </a:xfrm>
          <a:prstGeom prst="rect">
            <a:avLst/>
          </a:prstGeom>
        </p:spPr>
      </p:pic>
      <p:sp>
        <p:nvSpPr>
          <p:cNvPr id="219" name="TextBox 218">
            <a:extLst>
              <a:ext uri="{FF2B5EF4-FFF2-40B4-BE49-F238E27FC236}">
                <a16:creationId xmlns:a16="http://schemas.microsoft.com/office/drawing/2014/main" id="{C942498E-FF85-415C-8E76-43E6BACF6ED2}"/>
              </a:ext>
            </a:extLst>
          </p:cNvPr>
          <p:cNvSpPr txBox="1"/>
          <p:nvPr/>
        </p:nvSpPr>
        <p:spPr>
          <a:xfrm>
            <a:off x="3165469" y="4688818"/>
            <a:ext cx="44755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825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SDTM</a:t>
            </a:r>
            <a:endParaRPr lang="fr-BE" sz="825" b="1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5509FC0C-4908-4F51-BF50-B8C7AC289DB7}"/>
              </a:ext>
            </a:extLst>
          </p:cNvPr>
          <p:cNvSpPr txBox="1"/>
          <p:nvPr/>
        </p:nvSpPr>
        <p:spPr>
          <a:xfrm>
            <a:off x="2348920" y="4692570"/>
            <a:ext cx="986167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788" b="1" dirty="0">
                <a:solidFill>
                  <a:srgbClr val="9BBB59">
                    <a:lumMod val="75000"/>
                  </a:srgbClr>
                </a:solidFill>
                <a:latin typeface="Calibri"/>
              </a:rPr>
              <a:t>Related metadata: </a:t>
            </a:r>
            <a:endParaRPr lang="en-GB" sz="788" dirty="0">
              <a:solidFill>
                <a:srgbClr val="9BBB59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109" name="Picture 10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A497C724-B049-4493-B402-5C1C471BB0D3}"/>
              </a:ext>
            </a:extLst>
          </p:cNvPr>
          <p:cNvPicPr>
            <a:picLocks noChangeAspect="1"/>
          </p:cNvPicPr>
          <p:nvPr/>
        </p:nvPicPr>
        <p:blipFill>
          <a:blip r:embed="rId15">
            <a:duotone>
              <a:srgbClr val="A5A5A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828479" y="645429"/>
            <a:ext cx="210570" cy="19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514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L 0.0934 3.7037E-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77B6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F13CB-17C5-EB4A-9295-BD64097E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1. Where are we today </a:t>
            </a:r>
          </a:p>
        </p:txBody>
      </p:sp>
    </p:spTree>
    <p:extLst>
      <p:ext uri="{BB962C8B-B14F-4D97-AF65-F5344CB8AC3E}">
        <p14:creationId xmlns:p14="http://schemas.microsoft.com/office/powerpoint/2010/main" val="34740746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1061611" y="419954"/>
            <a:ext cx="8082389" cy="4741004"/>
            <a:chOff x="-108520" y="559937"/>
            <a:chExt cx="9259993" cy="632133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32" r="17339" b="4965"/>
            <a:stretch/>
          </p:blipFill>
          <p:spPr>
            <a:xfrm>
              <a:off x="-54320" y="559937"/>
              <a:ext cx="9205793" cy="6293101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-108520" y="655438"/>
              <a:ext cx="9252520" cy="6225838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7" r="80174"/>
          <a:stretch/>
        </p:blipFill>
        <p:spPr>
          <a:xfrm>
            <a:off x="0" y="512639"/>
            <a:ext cx="2357546" cy="4641174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0" y="1"/>
            <a:ext cx="9144000" cy="526697"/>
          </a:xfrm>
          <a:prstGeom prst="rect">
            <a:avLst/>
          </a:prstGeom>
          <a:solidFill>
            <a:srgbClr val="385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33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625578" y="154475"/>
            <a:ext cx="1900931" cy="1702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246410" y="155769"/>
            <a:ext cx="272730" cy="168991"/>
            <a:chOff x="6952284" y="1738936"/>
            <a:chExt cx="363640" cy="227044"/>
          </a:xfrm>
        </p:grpSpPr>
        <p:sp>
          <p:nvSpPr>
            <p:cNvPr id="38" name="Rectangle 37"/>
            <p:cNvSpPr/>
            <p:nvPr/>
          </p:nvSpPr>
          <p:spPr>
            <a:xfrm>
              <a:off x="6952284" y="1738936"/>
              <a:ext cx="363640" cy="227044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7060220" y="1791864"/>
              <a:ext cx="107976" cy="10797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7157145" y="1885166"/>
              <a:ext cx="49152" cy="35691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7" name="Straight Connector 86"/>
          <p:cNvCxnSpPr/>
          <p:nvPr/>
        </p:nvCxnSpPr>
        <p:spPr>
          <a:xfrm>
            <a:off x="2357754" y="544383"/>
            <a:ext cx="0" cy="45797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732584" y="871930"/>
            <a:ext cx="6335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1350" b="1" u="sng" dirty="0">
                <a:solidFill>
                  <a:srgbClr val="4E4E4E"/>
                </a:solidFill>
                <a:latin typeface="Calibri"/>
              </a:rPr>
              <a:t>ADaM</a:t>
            </a:r>
            <a:endParaRPr lang="fr-BE" sz="1350" b="1" dirty="0">
              <a:solidFill>
                <a:srgbClr val="4E4E4E"/>
              </a:solidFill>
              <a:latin typeface="Calibri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-45156" y="526697"/>
            <a:ext cx="922786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623749" y="134781"/>
            <a:ext cx="17508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900" dirty="0" err="1">
                <a:solidFill>
                  <a:srgbClr val="C00000"/>
                </a:solidFill>
                <a:latin typeface="Calibri"/>
              </a:rPr>
              <a:t>Filter</a:t>
            </a:r>
            <a:r>
              <a:rPr lang="fr-BE" sz="900" dirty="0">
                <a:solidFill>
                  <a:srgbClr val="C00000"/>
                </a:solidFill>
                <a:latin typeface="Calibri"/>
              </a:rPr>
              <a:t> active: ADEA Computation..</a:t>
            </a:r>
            <a:endParaRPr lang="en-GB" sz="900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3285911" y="955571"/>
            <a:ext cx="477354" cy="135759"/>
          </a:xfrm>
          <a:prstGeom prst="rect">
            <a:avLst/>
          </a:prstGeom>
          <a:solidFill>
            <a:srgbClr val="0077B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7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7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824338" y="955962"/>
            <a:ext cx="568727" cy="138576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788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788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446466" y="955962"/>
            <a:ext cx="1222364" cy="138576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en-US" sz="788" dirty="0">
                <a:solidFill>
                  <a:prstClr val="white"/>
                </a:solidFill>
                <a:latin typeface="Calibri"/>
              </a:rPr>
              <a:t>Computational</a:t>
            </a:r>
            <a:r>
              <a:rPr lang="fr-BE" sz="788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788" dirty="0">
                <a:solidFill>
                  <a:prstClr val="white"/>
                </a:solidFill>
                <a:latin typeface="Calibri"/>
              </a:rPr>
              <a:t>Algorithm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258712" y="1335326"/>
            <a:ext cx="4793401" cy="1760144"/>
            <a:chOff x="2611242" y="1749953"/>
            <a:chExt cx="6391201" cy="2346859"/>
          </a:xfrm>
        </p:grpSpPr>
        <p:sp>
          <p:nvSpPr>
            <p:cNvPr id="128" name="Rectangle 127"/>
            <p:cNvSpPr/>
            <p:nvPr/>
          </p:nvSpPr>
          <p:spPr>
            <a:xfrm>
              <a:off x="2707412" y="2101975"/>
              <a:ext cx="5333983" cy="19667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611242" y="1749953"/>
              <a:ext cx="6391201" cy="2346859"/>
              <a:chOff x="2483768" y="2753113"/>
              <a:chExt cx="5568942" cy="2044925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 rot="5400000">
                <a:off x="4890641" y="1036537"/>
                <a:ext cx="0" cy="4640909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TextBox 106"/>
              <p:cNvSpPr txBox="1"/>
              <p:nvPr/>
            </p:nvSpPr>
            <p:spPr>
              <a:xfrm>
                <a:off x="2483768" y="2753113"/>
                <a:ext cx="778838" cy="268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900" b="1" u="sng" dirty="0">
                    <a:solidFill>
                      <a:srgbClr val="0070C0"/>
                    </a:solidFill>
                    <a:latin typeface="Calibri"/>
                  </a:rPr>
                  <a:t>Reference</a:t>
                </a:r>
                <a:endParaRPr lang="en-GB" sz="900" b="1" u="sng" dirty="0">
                  <a:solidFill>
                    <a:srgbClr val="0070C0"/>
                  </a:solidFill>
                  <a:latin typeface="Calibri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3707753" y="2754379"/>
                <a:ext cx="855195" cy="2681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900" b="1" u="sng" dirty="0">
                    <a:solidFill>
                      <a:srgbClr val="0070C0"/>
                    </a:solidFill>
                    <a:latin typeface="Calibri"/>
                  </a:rPr>
                  <a:t>Description</a:t>
                </a:r>
                <a:endParaRPr lang="en-GB" sz="788" b="1" u="sng" dirty="0">
                  <a:solidFill>
                    <a:srgbClr val="0070C0"/>
                  </a:solidFill>
                  <a:latin typeface="Calibri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2592780" y="3105755"/>
                <a:ext cx="887241" cy="241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ADAE.AENDT</a:t>
                </a:r>
                <a:endParaRPr lang="en-GB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endParaRPr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>
                <a:off x="3779912" y="3051828"/>
                <a:ext cx="0" cy="1720433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7211918" y="3056591"/>
                <a:ext cx="0" cy="171567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2572474" y="3053734"/>
                <a:ext cx="0" cy="1718527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TextBox 112"/>
              <p:cNvSpPr txBox="1"/>
              <p:nvPr/>
            </p:nvSpPr>
            <p:spPr>
              <a:xfrm>
                <a:off x="3746712" y="3036357"/>
                <a:ext cx="4305998" cy="3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Equals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to % SDTM_DATE_VARIABLE % </a:t>
                </a: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transformed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</a:t>
                </a: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into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%</a:t>
                </a:r>
                <a:b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</a:b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DATE_NUMERIC_FORMAT% </a:t>
                </a: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when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</a:t>
                </a: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length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(%SDTM_DATE_VARIABLE%) &gt; 9</a:t>
                </a:r>
                <a:endParaRPr lang="en-GB" sz="675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7282123" y="4653885"/>
                <a:ext cx="144153" cy="144153"/>
              </a:xfrm>
              <a:prstGeom prst="ellipse">
                <a:avLst/>
              </a:prstGeom>
              <a:solidFill>
                <a:srgbClr val="0077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r>
                  <a:rPr lang="fr-BE" sz="788" b="1" dirty="0">
                    <a:solidFill>
                      <a:prstClr val="white"/>
                    </a:solidFill>
                    <a:latin typeface="Calibri"/>
                  </a:rPr>
                  <a:t>x</a:t>
                </a:r>
                <a:endParaRPr lang="en-GB" sz="788" b="1" dirty="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 rot="5400000">
                <a:off x="4890641" y="1358477"/>
                <a:ext cx="0" cy="4640909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H="1">
                <a:off x="2561517" y="4775169"/>
                <a:ext cx="4660367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TextBox 116"/>
              <p:cNvSpPr txBox="1"/>
              <p:nvPr/>
            </p:nvSpPr>
            <p:spPr>
              <a:xfrm>
                <a:off x="2592781" y="3411992"/>
                <a:ext cx="913953" cy="241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ADAE.ADURN</a:t>
                </a:r>
                <a:endParaRPr lang="en-GB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3746714" y="3410819"/>
                <a:ext cx="4124763" cy="241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Equals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to ADAE.AENDT – ADAE.ASTDT + 1.</a:t>
                </a:r>
                <a:endParaRPr lang="en-GB" sz="675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2592781" y="3735733"/>
                <a:ext cx="1116974" cy="241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ADAE.DOSEAEON</a:t>
                </a:r>
                <a:endParaRPr lang="en-GB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3746714" y="3679035"/>
                <a:ext cx="4124763" cy="3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Equals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to EX.EXDOSE </a:t>
                </a: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where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the </a:t>
                </a: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numeric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version of EX.EXSTDTC </a:t>
                </a:r>
                <a:b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</a:b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&lt;= ASTDT &lt;= the </a:t>
                </a: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Numeric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version of EX.EXENDTC</a:t>
                </a:r>
                <a:r>
                  <a:rPr lang="fr-BE" sz="675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.</a:t>
                </a:r>
                <a:endParaRPr lang="en-GB" sz="675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2592780" y="4091479"/>
                <a:ext cx="1198897" cy="241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ADAE.DOSEAEONU</a:t>
                </a:r>
                <a:endParaRPr lang="en-GB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3746714" y="4022080"/>
                <a:ext cx="4124763" cy="375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Equals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to EX.EXDOSU </a:t>
                </a: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where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the </a:t>
                </a: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numeric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version of EX.EXSTDTC</a:t>
                </a:r>
                <a:b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</a:b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&lt;= ASTDT &lt;= the </a:t>
                </a: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Numeric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version of EX.EXENDTC</a:t>
                </a:r>
                <a:r>
                  <a:rPr lang="fr-BE" sz="675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.</a:t>
                </a:r>
                <a:endParaRPr lang="en-GB" sz="675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endParaRPr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 rot="5400000">
                <a:off x="4894791" y="1701528"/>
                <a:ext cx="0" cy="4640909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5400000">
                <a:off x="4894791" y="2045362"/>
                <a:ext cx="0" cy="4640909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extBox 124"/>
              <p:cNvSpPr txBox="1"/>
              <p:nvPr/>
            </p:nvSpPr>
            <p:spPr>
              <a:xfrm>
                <a:off x="2592781" y="4466639"/>
                <a:ext cx="1116974" cy="241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ADAE.DOSEAEON</a:t>
                </a:r>
                <a:endParaRPr lang="en-GB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3746714" y="4467090"/>
                <a:ext cx="4124763" cy="241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fr-BE" sz="750" dirty="0" err="1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Equals</a:t>
                </a:r>
                <a:r>
                  <a:rPr lang="fr-BE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rPr>
                  <a:t> to ‘’DAYS’’</a:t>
                </a:r>
                <a:endParaRPr lang="en-GB" sz="675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endParaRPr>
              </a:p>
            </p:txBody>
          </p:sp>
          <p:cxnSp>
            <p:nvCxnSpPr>
              <p:cNvPr id="129" name="Straight Connector 128"/>
              <p:cNvCxnSpPr/>
              <p:nvPr/>
            </p:nvCxnSpPr>
            <p:spPr>
              <a:xfrm rot="5400000">
                <a:off x="4890641" y="738822"/>
                <a:ext cx="0" cy="4640909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9" name="TextBox 138"/>
          <p:cNvSpPr txBox="1"/>
          <p:nvPr/>
        </p:nvSpPr>
        <p:spPr>
          <a:xfrm>
            <a:off x="3352543" y="2809298"/>
            <a:ext cx="96142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BE" sz="750" dirty="0">
                <a:solidFill>
                  <a:srgbClr val="C00000"/>
                </a:solidFill>
                <a:latin typeface="Calibri"/>
              </a:rPr>
              <a:t>ADAE.DOSEAEON</a:t>
            </a:r>
            <a:endParaRPr lang="en-GB" sz="750" dirty="0">
              <a:solidFill>
                <a:srgbClr val="C00000"/>
              </a:solidFill>
              <a:latin typeface="Calibri"/>
            </a:endParaRP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535" y="1012260"/>
            <a:ext cx="255233" cy="339176"/>
          </a:xfrm>
          <a:prstGeom prst="rect">
            <a:avLst/>
          </a:prstGeom>
        </p:spPr>
      </p:pic>
      <p:sp>
        <p:nvSpPr>
          <p:cNvPr id="140" name="TextBox 139"/>
          <p:cNvSpPr txBox="1"/>
          <p:nvPr/>
        </p:nvSpPr>
        <p:spPr>
          <a:xfrm>
            <a:off x="4625659" y="136718"/>
            <a:ext cx="15077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BE" sz="900" dirty="0" err="1">
                <a:solidFill>
                  <a:srgbClr val="C00000"/>
                </a:solidFill>
                <a:latin typeface="Calibri"/>
              </a:rPr>
              <a:t>Filter</a:t>
            </a:r>
            <a:r>
              <a:rPr lang="fr-BE" sz="900" dirty="0">
                <a:solidFill>
                  <a:srgbClr val="C00000"/>
                </a:solidFill>
                <a:latin typeface="Calibri"/>
              </a:rPr>
              <a:t> active: ADAE Variables</a:t>
            </a:r>
            <a:endParaRPr lang="en-GB" sz="900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23CF4AB-9C09-48F4-A883-EDEC30CF098B}"/>
              </a:ext>
            </a:extLst>
          </p:cNvPr>
          <p:cNvSpPr txBox="1"/>
          <p:nvPr/>
        </p:nvSpPr>
        <p:spPr>
          <a:xfrm>
            <a:off x="634789" y="186335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SDTM</a:t>
            </a:r>
            <a:br>
              <a:rPr lang="fr-BE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SDTM Variable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50A5E00-5C73-4EE6-837D-1578F3479BCF}"/>
              </a:ext>
            </a:extLst>
          </p:cNvPr>
          <p:cNvSpPr txBox="1"/>
          <p:nvPr/>
        </p:nvSpPr>
        <p:spPr>
          <a:xfrm>
            <a:off x="634825" y="305257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ADaM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Parameters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E15D507-C709-43C7-BA6F-B05050EE0577}"/>
              </a:ext>
            </a:extLst>
          </p:cNvPr>
          <p:cNvSpPr txBox="1"/>
          <p:nvPr/>
        </p:nvSpPr>
        <p:spPr>
          <a:xfrm>
            <a:off x="634825" y="789552"/>
            <a:ext cx="1127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CDASH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CDASH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27" name="TextBox 147">
            <a:extLst>
              <a:ext uri="{FF2B5EF4-FFF2-40B4-BE49-F238E27FC236}">
                <a16:creationId xmlns:a16="http://schemas.microsoft.com/office/drawing/2014/main" id="{89F975CA-5858-4C65-B508-D0B85D5E9560}"/>
              </a:ext>
            </a:extLst>
          </p:cNvPr>
          <p:cNvSpPr txBox="1"/>
          <p:nvPr/>
        </p:nvSpPr>
        <p:spPr>
          <a:xfrm>
            <a:off x="8562973" y="864451"/>
            <a:ext cx="49564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600" b="1" u="sng" dirty="0">
                <a:solidFill>
                  <a:srgbClr val="C00000"/>
                </a:solidFill>
                <a:latin typeface="Calibri"/>
              </a:rPr>
              <a:t>ANALYSIS</a:t>
            </a:r>
          </a:p>
        </p:txBody>
      </p:sp>
      <p:pic>
        <p:nvPicPr>
          <p:cNvPr id="130" name="Picture 74">
            <a:extLst>
              <a:ext uri="{FF2B5EF4-FFF2-40B4-BE49-F238E27FC236}">
                <a16:creationId xmlns:a16="http://schemas.microsoft.com/office/drawing/2014/main" id="{0C31C334-03F5-4E72-A3A3-BE093DDCFA8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8"/>
          <a:stretch/>
        </p:blipFill>
        <p:spPr>
          <a:xfrm>
            <a:off x="8624124" y="614010"/>
            <a:ext cx="272186" cy="266683"/>
          </a:xfrm>
          <a:prstGeom prst="rect">
            <a:avLst/>
          </a:prstGeom>
        </p:spPr>
      </p:pic>
      <p:grpSp>
        <p:nvGrpSpPr>
          <p:cNvPr id="131" name="Group 70">
            <a:extLst>
              <a:ext uri="{FF2B5EF4-FFF2-40B4-BE49-F238E27FC236}">
                <a16:creationId xmlns:a16="http://schemas.microsoft.com/office/drawing/2014/main" id="{72EF19ED-0452-4BBD-BD43-7D86FA065115}"/>
              </a:ext>
            </a:extLst>
          </p:cNvPr>
          <p:cNvGrpSpPr/>
          <p:nvPr/>
        </p:nvGrpSpPr>
        <p:grpSpPr>
          <a:xfrm>
            <a:off x="8062702" y="629755"/>
            <a:ext cx="579005" cy="491232"/>
            <a:chOff x="7861335" y="2828615"/>
            <a:chExt cx="772006" cy="654976"/>
          </a:xfrm>
        </p:grpSpPr>
        <p:sp>
          <p:nvSpPr>
            <p:cNvPr id="132" name="TextBox 49">
              <a:extLst>
                <a:ext uri="{FF2B5EF4-FFF2-40B4-BE49-F238E27FC236}">
                  <a16:creationId xmlns:a16="http://schemas.microsoft.com/office/drawing/2014/main" id="{B737F1F3-BC4A-4925-8CD7-9DEB2B0374C7}"/>
                </a:ext>
              </a:extLst>
            </p:cNvPr>
            <p:cNvSpPr txBox="1"/>
            <p:nvPr/>
          </p:nvSpPr>
          <p:spPr>
            <a:xfrm>
              <a:off x="7861335" y="3114259"/>
              <a:ext cx="772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DATA</a:t>
              </a:r>
            </a:p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COLLECTION</a:t>
              </a:r>
            </a:p>
          </p:txBody>
        </p:sp>
        <p:pic>
          <p:nvPicPr>
            <p:cNvPr id="133" name="Picture 68">
              <a:extLst>
                <a:ext uri="{FF2B5EF4-FFF2-40B4-BE49-F238E27FC236}">
                  <a16:creationId xmlns:a16="http://schemas.microsoft.com/office/drawing/2014/main" id="{BCDD01C9-6EF6-4C4A-878B-0542AB8A8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8649" y="2828615"/>
              <a:ext cx="549144" cy="342961"/>
            </a:xfrm>
            <a:prstGeom prst="rect">
              <a:avLst/>
            </a:prstGeom>
          </p:spPr>
        </p:pic>
      </p:grpSp>
      <p:sp>
        <p:nvSpPr>
          <p:cNvPr id="135" name="TextBox 77">
            <a:extLst>
              <a:ext uri="{FF2B5EF4-FFF2-40B4-BE49-F238E27FC236}">
                <a16:creationId xmlns:a16="http://schemas.microsoft.com/office/drawing/2014/main" id="{D34A37E2-C5C1-429E-B321-67408CA77665}"/>
              </a:ext>
            </a:extLst>
          </p:cNvPr>
          <p:cNvSpPr txBox="1"/>
          <p:nvPr/>
        </p:nvSpPr>
        <p:spPr>
          <a:xfrm>
            <a:off x="7657844" y="844762"/>
            <a:ext cx="5293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600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SELECTION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0957EE5C-8397-43AE-AC7B-39083AFDE7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435" y="74734"/>
            <a:ext cx="2105993" cy="329633"/>
          </a:xfrm>
          <a:prstGeom prst="rect">
            <a:avLst/>
          </a:prstGeom>
        </p:spPr>
      </p:pic>
      <p:sp>
        <p:nvSpPr>
          <p:cNvPr id="91" name="TextBox 77">
            <a:extLst>
              <a:ext uri="{FF2B5EF4-FFF2-40B4-BE49-F238E27FC236}">
                <a16:creationId xmlns:a16="http://schemas.microsoft.com/office/drawing/2014/main" id="{CFD10514-6859-45FE-9CA1-72EC00B9C27E}"/>
              </a:ext>
            </a:extLst>
          </p:cNvPr>
          <p:cNvSpPr txBox="1"/>
          <p:nvPr/>
        </p:nvSpPr>
        <p:spPr>
          <a:xfrm>
            <a:off x="2153691" y="214256"/>
            <a:ext cx="470000" cy="184666"/>
          </a:xfrm>
          <a:prstGeom prst="rect">
            <a:avLst/>
          </a:prstGeom>
          <a:solidFill>
            <a:srgbClr val="385E9F"/>
          </a:solidFill>
        </p:spPr>
        <p:txBody>
          <a:bodyPr wrap="none" rtlCol="0" anchor="ctr">
            <a:spAutoFit/>
          </a:bodyPr>
          <a:lstStyle/>
          <a:p>
            <a:pPr algn="ctr"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Selection</a:t>
            </a:r>
          </a:p>
        </p:txBody>
      </p:sp>
      <p:pic>
        <p:nvPicPr>
          <p:cNvPr id="92" name="Picture 91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3AA92606-2F20-4C8D-B768-89A955BBB783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9428" y="150031"/>
            <a:ext cx="104501" cy="97078"/>
          </a:xfrm>
          <a:prstGeom prst="rect">
            <a:avLst/>
          </a:prstGeom>
          <a:solidFill>
            <a:srgbClr val="385E9F"/>
          </a:solidFill>
        </p:spPr>
      </p:pic>
      <p:sp>
        <p:nvSpPr>
          <p:cNvPr id="95" name="Rectangle 94">
            <a:extLst>
              <a:ext uri="{FF2B5EF4-FFF2-40B4-BE49-F238E27FC236}">
                <a16:creationId xmlns:a16="http://schemas.microsoft.com/office/drawing/2014/main" id="{38E5720E-9DD8-4EA3-AD4E-21F311635E03}"/>
              </a:ext>
            </a:extLst>
          </p:cNvPr>
          <p:cNvSpPr/>
          <p:nvPr/>
        </p:nvSpPr>
        <p:spPr>
          <a:xfrm>
            <a:off x="3596857" y="4739063"/>
            <a:ext cx="434687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FB13800-3E3A-4242-9A34-68F466FE61BC}"/>
              </a:ext>
            </a:extLst>
          </p:cNvPr>
          <p:cNvSpPr txBox="1"/>
          <p:nvPr/>
        </p:nvSpPr>
        <p:spPr>
          <a:xfrm>
            <a:off x="4055268" y="4741564"/>
            <a:ext cx="437688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9B7FE4B-0087-450E-99A3-FCC25ADA9336}"/>
              </a:ext>
            </a:extLst>
          </p:cNvPr>
          <p:cNvSpPr txBox="1"/>
          <p:nvPr/>
        </p:nvSpPr>
        <p:spPr>
          <a:xfrm>
            <a:off x="4517757" y="4740037"/>
            <a:ext cx="963635" cy="11122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5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500" dirty="0">
                <a:solidFill>
                  <a:prstClr val="white"/>
                </a:solidFill>
                <a:latin typeface="Calibri"/>
              </a:rPr>
              <a:t>Computational</a:t>
            </a:r>
            <a:r>
              <a:rPr lang="fr-BE" sz="5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500" dirty="0">
                <a:solidFill>
                  <a:prstClr val="white"/>
                </a:solidFill>
                <a:latin typeface="Calibri"/>
              </a:rPr>
              <a:t>Algorithm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51B68-7485-4D66-8D5F-F60330F8AF7D}"/>
              </a:ext>
            </a:extLst>
          </p:cNvPr>
          <p:cNvSpPr/>
          <p:nvPr/>
        </p:nvSpPr>
        <p:spPr>
          <a:xfrm>
            <a:off x="5913297" y="4752941"/>
            <a:ext cx="434687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49995F6-AB4C-41A2-931D-61BC6F03518F}"/>
              </a:ext>
            </a:extLst>
          </p:cNvPr>
          <p:cNvSpPr txBox="1"/>
          <p:nvPr/>
        </p:nvSpPr>
        <p:spPr>
          <a:xfrm>
            <a:off x="6373051" y="4755442"/>
            <a:ext cx="437688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DC31D19-723E-4648-8AFB-6A8FFA9AAD0E}"/>
              </a:ext>
            </a:extLst>
          </p:cNvPr>
          <p:cNvSpPr txBox="1"/>
          <p:nvPr/>
        </p:nvSpPr>
        <p:spPr>
          <a:xfrm>
            <a:off x="5476574" y="4702696"/>
            <a:ext cx="489236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825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CDASH</a:t>
            </a: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70FF85B0-F6E9-48F7-ABD5-C64E4D5D87E0}"/>
              </a:ext>
            </a:extLst>
          </p:cNvPr>
          <p:cNvGrpSpPr/>
          <p:nvPr/>
        </p:nvGrpSpPr>
        <p:grpSpPr>
          <a:xfrm>
            <a:off x="3599893" y="4901731"/>
            <a:ext cx="1973804" cy="112197"/>
            <a:chOff x="3275855" y="6535641"/>
            <a:chExt cx="2631739" cy="149596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41F48744-235F-452D-9B98-0933CF6A5EF1}"/>
                </a:ext>
              </a:extLst>
            </p:cNvPr>
            <p:cNvSpPr/>
            <p:nvPr/>
          </p:nvSpPr>
          <p:spPr>
            <a:xfrm>
              <a:off x="3275855" y="6535641"/>
              <a:ext cx="530603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DCM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3819A28C-65C6-4D05-8C5D-4A711988582D}"/>
                </a:ext>
              </a:extLst>
            </p:cNvPr>
            <p:cNvGrpSpPr/>
            <p:nvPr/>
          </p:nvGrpSpPr>
          <p:grpSpPr>
            <a:xfrm>
              <a:off x="4552376" y="6535641"/>
              <a:ext cx="628433" cy="149596"/>
              <a:chOff x="3588064" y="5691679"/>
              <a:chExt cx="530635" cy="149596"/>
            </a:xfrm>
          </p:grpSpPr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9F6552E4-1DD7-4B94-BED7-C073065964AB}"/>
                  </a:ext>
                </a:extLst>
              </p:cNvPr>
              <p:cNvSpPr/>
              <p:nvPr/>
            </p:nvSpPr>
            <p:spPr>
              <a:xfrm>
                <a:off x="3588064" y="5691679"/>
                <a:ext cx="530635" cy="14959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85800">
                  <a:defRPr/>
                </a:pPr>
                <a:r>
                  <a:rPr lang="fr-BE" sz="675" b="1" dirty="0">
                    <a:solidFill>
                      <a:prstClr val="white"/>
                    </a:solidFill>
                    <a:latin typeface="Calibri"/>
                  </a:rPr>
                  <a:t>Figures</a:t>
                </a:r>
                <a:endParaRPr lang="en-GB" sz="675" b="1" dirty="0">
                  <a:solidFill>
                    <a:prstClr val="white"/>
                  </a:solidFill>
                  <a:latin typeface="Calibri"/>
                </a:endParaRPr>
              </a:p>
            </p:txBody>
          </p:sp>
          <p:pic>
            <p:nvPicPr>
              <p:cNvPr id="158" name="Picture 157">
                <a:extLst>
                  <a:ext uri="{FF2B5EF4-FFF2-40B4-BE49-F238E27FC236}">
                    <a16:creationId xmlns:a16="http://schemas.microsoft.com/office/drawing/2014/main" id="{B42FEC3C-3EDC-47DF-8AD1-97FBA18F94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8751"/>
              <a:stretch/>
            </p:blipFill>
            <p:spPr>
              <a:xfrm>
                <a:off x="3984956" y="5701333"/>
                <a:ext cx="103779" cy="126466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1A8DD1BA-E323-4C3B-B19B-5DC1A9AE541D}"/>
                </a:ext>
              </a:extLst>
            </p:cNvPr>
            <p:cNvGrpSpPr/>
            <p:nvPr/>
          </p:nvGrpSpPr>
          <p:grpSpPr>
            <a:xfrm>
              <a:off x="5245638" y="6535641"/>
              <a:ext cx="661956" cy="149596"/>
              <a:chOff x="4278886" y="5688995"/>
              <a:chExt cx="558941" cy="149596"/>
            </a:xfrm>
          </p:grpSpPr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360C2516-573F-4985-A0DF-A61F3F13BB95}"/>
                  </a:ext>
                </a:extLst>
              </p:cNvPr>
              <p:cNvSpPr/>
              <p:nvPr/>
            </p:nvSpPr>
            <p:spPr>
              <a:xfrm>
                <a:off x="4278886" y="5688995"/>
                <a:ext cx="558941" cy="14959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85800">
                  <a:defRPr/>
                </a:pPr>
                <a:r>
                  <a:rPr lang="fr-BE" sz="675" b="1" dirty="0">
                    <a:solidFill>
                      <a:prstClr val="white"/>
                    </a:solidFill>
                    <a:latin typeface="Calibri"/>
                  </a:rPr>
                  <a:t>Listings</a:t>
                </a:r>
                <a:endParaRPr lang="en-GB" sz="675" b="1" dirty="0">
                  <a:solidFill>
                    <a:prstClr val="white"/>
                  </a:solidFill>
                  <a:latin typeface="Calibri"/>
                </a:endParaRPr>
              </a:p>
            </p:txBody>
          </p:sp>
          <p:pic>
            <p:nvPicPr>
              <p:cNvPr id="156" name="Picture 155">
                <a:extLst>
                  <a:ext uri="{FF2B5EF4-FFF2-40B4-BE49-F238E27FC236}">
                    <a16:creationId xmlns:a16="http://schemas.microsoft.com/office/drawing/2014/main" id="{9F23CD6A-023A-4F0B-AB28-2B9A310217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1249"/>
              <a:stretch/>
            </p:blipFill>
            <p:spPr>
              <a:xfrm>
                <a:off x="4701975" y="5693861"/>
                <a:ext cx="106543" cy="136491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FD9F513F-F3F0-4F7B-93F6-DB3121089888}"/>
                </a:ext>
              </a:extLst>
            </p:cNvPr>
            <p:cNvGrpSpPr/>
            <p:nvPr/>
          </p:nvGrpSpPr>
          <p:grpSpPr>
            <a:xfrm>
              <a:off x="3851920" y="6535641"/>
              <a:ext cx="645787" cy="149596"/>
              <a:chOff x="2889355" y="5688995"/>
              <a:chExt cx="545289" cy="149596"/>
            </a:xfrm>
          </p:grpSpPr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4DB772C2-6040-49C0-976F-6B4135152234}"/>
                  </a:ext>
                </a:extLst>
              </p:cNvPr>
              <p:cNvSpPr/>
              <p:nvPr/>
            </p:nvSpPr>
            <p:spPr>
              <a:xfrm>
                <a:off x="2889355" y="5688995"/>
                <a:ext cx="545289" cy="14959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85800">
                  <a:defRPr/>
                </a:pPr>
                <a:r>
                  <a:rPr lang="fr-BE" sz="675" b="1" dirty="0">
                    <a:solidFill>
                      <a:prstClr val="white"/>
                    </a:solidFill>
                    <a:latin typeface="Calibri"/>
                  </a:rPr>
                  <a:t>Tables</a:t>
                </a:r>
                <a:endParaRPr lang="en-GB" sz="675" b="1" dirty="0">
                  <a:solidFill>
                    <a:prstClr val="white"/>
                  </a:solidFill>
                  <a:latin typeface="Calibri"/>
                </a:endParaRPr>
              </a:p>
            </p:txBody>
          </p:sp>
          <p:pic>
            <p:nvPicPr>
              <p:cNvPr id="154" name="Picture 153">
                <a:extLst>
                  <a:ext uri="{FF2B5EF4-FFF2-40B4-BE49-F238E27FC236}">
                    <a16:creationId xmlns:a16="http://schemas.microsoft.com/office/drawing/2014/main" id="{0F9A274C-E007-4DC9-BC38-78E4A39BA8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0006"/>
              <a:stretch/>
            </p:blipFill>
            <p:spPr>
              <a:xfrm>
                <a:off x="3262172" y="5691981"/>
                <a:ext cx="134086" cy="139583"/>
              </a:xfrm>
              <a:prstGeom prst="rect">
                <a:avLst/>
              </a:prstGeom>
              <a:ln>
                <a:noFill/>
              </a:ln>
            </p:spPr>
          </p:pic>
        </p:grpSp>
      </p:grpSp>
      <p:pic>
        <p:nvPicPr>
          <p:cNvPr id="159" name="Picture 158">
            <a:extLst>
              <a:ext uri="{FF2B5EF4-FFF2-40B4-BE49-F238E27FC236}">
                <a16:creationId xmlns:a16="http://schemas.microsoft.com/office/drawing/2014/main" id="{F336FDA5-3A0B-42A0-BFA5-DCE331EA2CD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852" y="4906309"/>
            <a:ext cx="100010" cy="100010"/>
          </a:xfrm>
          <a:prstGeom prst="rect">
            <a:avLst/>
          </a:prstGeom>
        </p:spPr>
      </p:pic>
      <p:sp>
        <p:nvSpPr>
          <p:cNvPr id="160" name="TextBox 159">
            <a:extLst>
              <a:ext uri="{FF2B5EF4-FFF2-40B4-BE49-F238E27FC236}">
                <a16:creationId xmlns:a16="http://schemas.microsoft.com/office/drawing/2014/main" id="{3B367BA0-1DDE-44F2-AD10-BA63EEA1845B}"/>
              </a:ext>
            </a:extLst>
          </p:cNvPr>
          <p:cNvSpPr txBox="1"/>
          <p:nvPr/>
        </p:nvSpPr>
        <p:spPr>
          <a:xfrm>
            <a:off x="3165469" y="4688818"/>
            <a:ext cx="44755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825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SDTM</a:t>
            </a:r>
            <a:endParaRPr lang="fr-BE" sz="825" b="1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C06D75DB-74AE-4EB5-A082-E60C66C3D5EA}"/>
              </a:ext>
            </a:extLst>
          </p:cNvPr>
          <p:cNvSpPr txBox="1"/>
          <p:nvPr/>
        </p:nvSpPr>
        <p:spPr>
          <a:xfrm>
            <a:off x="2348920" y="4692570"/>
            <a:ext cx="986167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788" b="1" dirty="0">
                <a:solidFill>
                  <a:srgbClr val="9BBB59">
                    <a:lumMod val="75000"/>
                  </a:srgbClr>
                </a:solidFill>
                <a:latin typeface="Calibri"/>
              </a:rPr>
              <a:t>Related metadata: </a:t>
            </a:r>
            <a:endParaRPr lang="en-GB" sz="788" dirty="0">
              <a:solidFill>
                <a:srgbClr val="9BBB59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80" name="Picture 7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F01CE6D2-70A4-4D95-997B-A9BF0930385B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rgbClr val="A5A5A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828479" y="645429"/>
            <a:ext cx="210570" cy="19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4552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037E-7 L 0.0934 3.7037E-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77B6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34 3.7037E-7 L -0.04705 0.3583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1" y="1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39" grpId="0"/>
      <p:bldP spid="14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1061611" y="419954"/>
            <a:ext cx="8082389" cy="4741004"/>
            <a:chOff x="-108520" y="559937"/>
            <a:chExt cx="9259993" cy="632133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32" r="17339" b="4965"/>
            <a:stretch/>
          </p:blipFill>
          <p:spPr>
            <a:xfrm>
              <a:off x="-54320" y="559937"/>
              <a:ext cx="9205793" cy="6293101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-108520" y="655438"/>
              <a:ext cx="9252520" cy="6225838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7" r="80174"/>
          <a:stretch/>
        </p:blipFill>
        <p:spPr>
          <a:xfrm>
            <a:off x="0" y="512639"/>
            <a:ext cx="2357546" cy="4641174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1" y="-14058"/>
            <a:ext cx="9137477" cy="526697"/>
          </a:xfrm>
          <a:prstGeom prst="rect">
            <a:avLst/>
          </a:prstGeom>
          <a:solidFill>
            <a:srgbClr val="385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33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625578" y="154475"/>
            <a:ext cx="1900931" cy="1702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246410" y="155769"/>
            <a:ext cx="272730" cy="168991"/>
            <a:chOff x="6952284" y="1738936"/>
            <a:chExt cx="363640" cy="227044"/>
          </a:xfrm>
        </p:grpSpPr>
        <p:sp>
          <p:nvSpPr>
            <p:cNvPr id="38" name="Rectangle 37"/>
            <p:cNvSpPr/>
            <p:nvPr/>
          </p:nvSpPr>
          <p:spPr>
            <a:xfrm>
              <a:off x="6952284" y="1738936"/>
              <a:ext cx="363640" cy="227044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7060220" y="1791864"/>
              <a:ext cx="107976" cy="10797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7157145" y="1885166"/>
              <a:ext cx="49152" cy="35691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7" name="Straight Connector 86"/>
          <p:cNvCxnSpPr/>
          <p:nvPr/>
        </p:nvCxnSpPr>
        <p:spPr>
          <a:xfrm>
            <a:off x="2357754" y="544383"/>
            <a:ext cx="0" cy="45797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732584" y="871930"/>
            <a:ext cx="6335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1350" b="1" u="sng" dirty="0">
                <a:solidFill>
                  <a:srgbClr val="4E4E4E"/>
                </a:solidFill>
                <a:latin typeface="Calibri"/>
              </a:rPr>
              <a:t>ADaM</a:t>
            </a:r>
            <a:endParaRPr lang="fr-BE" sz="1350" b="1" dirty="0">
              <a:solidFill>
                <a:srgbClr val="4E4E4E"/>
              </a:solidFill>
              <a:latin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587637" y="4743491"/>
            <a:ext cx="437197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517757" y="4740037"/>
            <a:ext cx="963635" cy="11122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5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500" dirty="0">
                <a:solidFill>
                  <a:prstClr val="white"/>
                </a:solidFill>
                <a:latin typeface="Calibri"/>
              </a:rPr>
              <a:t>Computational</a:t>
            </a:r>
            <a:r>
              <a:rPr lang="fr-BE" sz="5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500" dirty="0">
                <a:solidFill>
                  <a:prstClr val="white"/>
                </a:solidFill>
                <a:latin typeface="Calibri"/>
              </a:rPr>
              <a:t>Algorithm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908178" y="4752941"/>
            <a:ext cx="448432" cy="98319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476574" y="4702696"/>
            <a:ext cx="489236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825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CDASH</a:t>
            </a:r>
          </a:p>
        </p:txBody>
      </p:sp>
      <p:sp>
        <p:nvSpPr>
          <p:cNvPr id="75" name="Rectangle 74"/>
          <p:cNvSpPr/>
          <p:nvPr/>
        </p:nvSpPr>
        <p:spPr>
          <a:xfrm>
            <a:off x="3599893" y="4901731"/>
            <a:ext cx="397952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r>
              <a:rPr lang="fr-BE" sz="675" b="1" dirty="0">
                <a:solidFill>
                  <a:prstClr val="white"/>
                </a:solidFill>
                <a:latin typeface="Calibri"/>
              </a:rPr>
              <a:t>DCM</a:t>
            </a:r>
            <a:endParaRPr lang="en-GB" sz="675" b="1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4557283" y="4901731"/>
            <a:ext cx="471325" cy="112197"/>
            <a:chOff x="3588064" y="5691679"/>
            <a:chExt cx="530635" cy="149596"/>
          </a:xfrm>
        </p:grpSpPr>
        <p:sp>
          <p:nvSpPr>
            <p:cNvPr id="77" name="Rectangle 76"/>
            <p:cNvSpPr/>
            <p:nvPr/>
          </p:nvSpPr>
          <p:spPr>
            <a:xfrm>
              <a:off x="3588064" y="5691679"/>
              <a:ext cx="530635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Figures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78" name="Picture 7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751"/>
            <a:stretch/>
          </p:blipFill>
          <p:spPr>
            <a:xfrm>
              <a:off x="3984956" y="5701333"/>
              <a:ext cx="103779" cy="126466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0" name="Group 79"/>
          <p:cNvGrpSpPr/>
          <p:nvPr/>
        </p:nvGrpSpPr>
        <p:grpSpPr>
          <a:xfrm>
            <a:off x="5077229" y="4901731"/>
            <a:ext cx="496467" cy="112197"/>
            <a:chOff x="4278886" y="5688995"/>
            <a:chExt cx="558941" cy="149596"/>
          </a:xfrm>
        </p:grpSpPr>
        <p:sp>
          <p:nvSpPr>
            <p:cNvPr id="88" name="Rectangle 87"/>
            <p:cNvSpPr/>
            <p:nvPr/>
          </p:nvSpPr>
          <p:spPr>
            <a:xfrm>
              <a:off x="4278886" y="5688995"/>
              <a:ext cx="558941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Listings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89" name="Picture 8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249"/>
            <a:stretch/>
          </p:blipFill>
          <p:spPr>
            <a:xfrm>
              <a:off x="4701975" y="5693861"/>
              <a:ext cx="106543" cy="136491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90" name="Group 89"/>
          <p:cNvGrpSpPr/>
          <p:nvPr/>
        </p:nvGrpSpPr>
        <p:grpSpPr>
          <a:xfrm>
            <a:off x="4031941" y="4901731"/>
            <a:ext cx="484340" cy="112197"/>
            <a:chOff x="2889355" y="5688995"/>
            <a:chExt cx="545289" cy="149596"/>
          </a:xfrm>
        </p:grpSpPr>
        <p:sp>
          <p:nvSpPr>
            <p:cNvPr id="91" name="Rectangle 90"/>
            <p:cNvSpPr/>
            <p:nvPr/>
          </p:nvSpPr>
          <p:spPr>
            <a:xfrm>
              <a:off x="2889355" y="5688995"/>
              <a:ext cx="545289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Tables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92" name="Picture 9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006"/>
            <a:stretch/>
          </p:blipFill>
          <p:spPr>
            <a:xfrm>
              <a:off x="3262172" y="5691981"/>
              <a:ext cx="134086" cy="139583"/>
            </a:xfrm>
            <a:prstGeom prst="rect">
              <a:avLst/>
            </a:prstGeom>
            <a:ln>
              <a:noFill/>
            </a:ln>
          </p:spPr>
        </p:pic>
      </p:grpSp>
      <p:cxnSp>
        <p:nvCxnSpPr>
          <p:cNvPr id="85" name="Straight Connector 84"/>
          <p:cNvCxnSpPr/>
          <p:nvPr/>
        </p:nvCxnSpPr>
        <p:spPr>
          <a:xfrm>
            <a:off x="-45156" y="526697"/>
            <a:ext cx="922786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3285911" y="955571"/>
            <a:ext cx="477354" cy="135759"/>
          </a:xfrm>
          <a:prstGeom prst="rect">
            <a:avLst/>
          </a:prstGeom>
          <a:solidFill>
            <a:srgbClr val="0077B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7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7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824338" y="955962"/>
            <a:ext cx="568727" cy="138576"/>
          </a:xfrm>
          <a:prstGeom prst="rect">
            <a:avLst/>
          </a:prstGeom>
          <a:solidFill>
            <a:srgbClr val="0077B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788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788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446466" y="955962"/>
            <a:ext cx="1222364" cy="138576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en-US" sz="788" dirty="0">
                <a:solidFill>
                  <a:prstClr val="white"/>
                </a:solidFill>
                <a:latin typeface="Calibri"/>
              </a:rPr>
              <a:t>Computational</a:t>
            </a:r>
            <a:r>
              <a:rPr lang="fr-BE" sz="788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788" dirty="0">
                <a:solidFill>
                  <a:prstClr val="white"/>
                </a:solidFill>
                <a:latin typeface="Calibri"/>
              </a:rPr>
              <a:t>Algorithm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3257483" y="1335332"/>
            <a:ext cx="4262823" cy="568352"/>
            <a:chOff x="2494452" y="2735433"/>
            <a:chExt cx="4931824" cy="657548"/>
          </a:xfrm>
        </p:grpSpPr>
        <p:grpSp>
          <p:nvGrpSpPr>
            <p:cNvPr id="95" name="Group 94"/>
            <p:cNvGrpSpPr/>
            <p:nvPr/>
          </p:nvGrpSpPr>
          <p:grpSpPr>
            <a:xfrm>
              <a:off x="2494452" y="2735433"/>
              <a:ext cx="4931824" cy="657548"/>
              <a:chOff x="2494452" y="2738111"/>
              <a:chExt cx="4931824" cy="657548"/>
            </a:xfrm>
          </p:grpSpPr>
          <p:sp>
            <p:nvSpPr>
              <p:cNvPr id="97" name="Rectangle 96"/>
              <p:cNvSpPr/>
              <p:nvPr/>
            </p:nvSpPr>
            <p:spPr>
              <a:xfrm>
                <a:off x="2574336" y="3051176"/>
                <a:ext cx="4631961" cy="2936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GB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grpSp>
            <p:nvGrpSpPr>
              <p:cNvPr id="99" name="Group 98"/>
              <p:cNvGrpSpPr/>
              <p:nvPr/>
            </p:nvGrpSpPr>
            <p:grpSpPr>
              <a:xfrm>
                <a:off x="2494452" y="2738111"/>
                <a:ext cx="4931824" cy="657548"/>
                <a:chOff x="2494452" y="2738111"/>
                <a:chExt cx="4931824" cy="657548"/>
              </a:xfrm>
            </p:grpSpPr>
            <p:cxnSp>
              <p:nvCxnSpPr>
                <p:cNvPr id="101" name="Straight Connector 100"/>
                <p:cNvCxnSpPr/>
                <p:nvPr/>
              </p:nvCxnSpPr>
              <p:spPr>
                <a:xfrm rot="5400000">
                  <a:off x="4894791" y="730721"/>
                  <a:ext cx="0" cy="4640909"/>
                </a:xfrm>
                <a:prstGeom prst="line">
                  <a:avLst/>
                </a:prstGeom>
                <a:ln w="158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TextBox 101"/>
                <p:cNvSpPr txBox="1"/>
                <p:nvPr/>
              </p:nvSpPr>
              <p:spPr>
                <a:xfrm>
                  <a:off x="2494452" y="2738111"/>
                  <a:ext cx="775584" cy="2670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900" b="1" u="sng" dirty="0">
                      <a:solidFill>
                        <a:srgbClr val="0070C0"/>
                      </a:solidFill>
                      <a:latin typeface="Calibri"/>
                    </a:rPr>
                    <a:t>Reference</a:t>
                  </a:r>
                  <a:endParaRPr lang="en-GB" sz="900" b="1" u="sng" dirty="0">
                    <a:solidFill>
                      <a:srgbClr val="0070C0"/>
                    </a:solidFill>
                    <a:latin typeface="Calibri"/>
                  </a:endParaRP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3713348" y="2738111"/>
                  <a:ext cx="851621" cy="2670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900" b="1" u="sng" dirty="0">
                      <a:solidFill>
                        <a:srgbClr val="0070C0"/>
                      </a:solidFill>
                      <a:latin typeface="Calibri"/>
                    </a:rPr>
                    <a:t>Description</a:t>
                  </a:r>
                  <a:endParaRPr lang="en-GB" sz="900" b="1" u="sng" dirty="0">
                    <a:solidFill>
                      <a:srgbClr val="0070C0"/>
                    </a:solidFill>
                    <a:latin typeface="Calibri"/>
                  </a:endParaRPr>
                </a:p>
              </p:txBody>
            </p: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7211918" y="3056591"/>
                  <a:ext cx="0" cy="288250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2578009" y="3054887"/>
                  <a:ext cx="0" cy="288978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Oval 130"/>
                <p:cNvSpPr/>
                <p:nvPr/>
              </p:nvSpPr>
              <p:spPr>
                <a:xfrm>
                  <a:off x="7282123" y="3251506"/>
                  <a:ext cx="144153" cy="144153"/>
                </a:xfrm>
                <a:prstGeom prst="ellipse">
                  <a:avLst/>
                </a:prstGeom>
                <a:solidFill>
                  <a:srgbClr val="0077B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fr-BE" sz="788" b="1" dirty="0">
                      <a:solidFill>
                        <a:prstClr val="white"/>
                      </a:solidFill>
                      <a:latin typeface="Calibri"/>
                    </a:rPr>
                    <a:t>x</a:t>
                  </a:r>
                  <a:endParaRPr lang="en-GB" sz="788" b="1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2592781" y="3086949"/>
                  <a:ext cx="1007405" cy="24035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ADAE.DOSEAEON</a:t>
                  </a:r>
                  <a:endParaRPr lang="en-GB" sz="75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sp>
              <p:nvSpPr>
                <p:cNvPr id="133" name="TextBox 132"/>
                <p:cNvSpPr txBox="1"/>
                <p:nvPr/>
              </p:nvSpPr>
              <p:spPr>
                <a:xfrm>
                  <a:off x="3779912" y="3016999"/>
                  <a:ext cx="3235088" cy="3738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>
                    <a:defRPr/>
                  </a:pPr>
                  <a:r>
                    <a:rPr lang="fr-BE" sz="750" dirty="0" err="1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Equals</a:t>
                  </a: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 to EX.EXDOSE </a:t>
                  </a:r>
                  <a:r>
                    <a:rPr lang="fr-BE" sz="750" dirty="0" err="1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where</a:t>
                  </a: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 the </a:t>
                  </a:r>
                  <a:r>
                    <a:rPr lang="fr-BE" sz="750" dirty="0" err="1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numeric</a:t>
                  </a: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 version of EX.EXSTDTC &lt;= ASTDT &lt;= the </a:t>
                  </a:r>
                  <a:r>
                    <a:rPr lang="fr-BE" sz="750" dirty="0" err="1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Numeric</a:t>
                  </a:r>
                  <a:r>
                    <a:rPr lang="fr-BE" sz="750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 version of EX.EXENDTC</a:t>
                  </a:r>
                  <a:r>
                    <a:rPr lang="fr-BE" sz="675" dirty="0"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latin typeface="Calibri"/>
                    </a:rPr>
                    <a:t>.</a:t>
                  </a:r>
                  <a:endParaRPr lang="en-GB" sz="675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/>
                  </a:endParaRPr>
                </a:p>
              </p:txBody>
            </p:sp>
            <p:cxnSp>
              <p:nvCxnSpPr>
                <p:cNvPr id="134" name="Straight Connector 133"/>
                <p:cNvCxnSpPr/>
                <p:nvPr/>
              </p:nvCxnSpPr>
              <p:spPr>
                <a:xfrm rot="5400000">
                  <a:off x="4894791" y="1024387"/>
                  <a:ext cx="0" cy="4640909"/>
                </a:xfrm>
                <a:prstGeom prst="line">
                  <a:avLst/>
                </a:prstGeom>
                <a:ln w="158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96" name="Straight Connector 95"/>
            <p:cNvCxnSpPr/>
            <p:nvPr/>
          </p:nvCxnSpPr>
          <p:spPr>
            <a:xfrm>
              <a:off x="3779912" y="3056591"/>
              <a:ext cx="0" cy="28004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5" name="TextBox 134"/>
          <p:cNvSpPr txBox="1"/>
          <p:nvPr/>
        </p:nvSpPr>
        <p:spPr>
          <a:xfrm>
            <a:off x="4631207" y="132915"/>
            <a:ext cx="12875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900" b="1" dirty="0" err="1">
                <a:solidFill>
                  <a:srgbClr val="C00000"/>
                </a:solidFill>
                <a:latin typeface="Calibri Light" panose="020F0302020204030204" pitchFamily="34" charset="0"/>
              </a:rPr>
              <a:t>Filter</a:t>
            </a:r>
            <a:r>
              <a:rPr lang="fr-BE" sz="900" b="1" dirty="0">
                <a:solidFill>
                  <a:srgbClr val="C00000"/>
                </a:solidFill>
                <a:latin typeface="Calibri Light" panose="020F0302020204030204" pitchFamily="34" charset="0"/>
              </a:rPr>
              <a:t> active: DOSEAEON</a:t>
            </a:r>
            <a:endParaRPr lang="en-GB" sz="900" b="1" dirty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136" name="Group 135"/>
          <p:cNvGrpSpPr/>
          <p:nvPr/>
        </p:nvGrpSpPr>
        <p:grpSpPr>
          <a:xfrm>
            <a:off x="3264376" y="1937440"/>
            <a:ext cx="4258214" cy="1006832"/>
            <a:chOff x="2508165" y="3507131"/>
            <a:chExt cx="4918111" cy="1174490"/>
          </a:xfrm>
        </p:grpSpPr>
        <p:sp>
          <p:nvSpPr>
            <p:cNvPr id="137" name="Rectangle 136"/>
            <p:cNvSpPr/>
            <p:nvPr/>
          </p:nvSpPr>
          <p:spPr>
            <a:xfrm>
              <a:off x="2574336" y="3752871"/>
              <a:ext cx="4631961" cy="8887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38" name="Straight Connector 137"/>
            <p:cNvCxnSpPr/>
            <p:nvPr/>
          </p:nvCxnSpPr>
          <p:spPr>
            <a:xfrm flipH="1">
              <a:off x="2584123" y="3772252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H="1">
              <a:off x="2580129" y="3990385"/>
              <a:ext cx="4620667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TextBox 139"/>
            <p:cNvSpPr txBox="1"/>
            <p:nvPr/>
          </p:nvSpPr>
          <p:spPr>
            <a:xfrm>
              <a:off x="2564446" y="3761668"/>
              <a:ext cx="644665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AESTDTC 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cxnSp>
          <p:nvCxnSpPr>
            <p:cNvPr id="141" name="Straight Connector 140"/>
            <p:cNvCxnSpPr/>
            <p:nvPr/>
          </p:nvCxnSpPr>
          <p:spPr>
            <a:xfrm flipH="1">
              <a:off x="2584123" y="4212559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2584123" y="4428583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H="1">
              <a:off x="2584123" y="4641151"/>
              <a:ext cx="4614309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>
              <a:off x="2564446" y="4004661"/>
              <a:ext cx="572460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EXDOSE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564446" y="4217741"/>
              <a:ext cx="585420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EXTDTC 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2564446" y="4439278"/>
              <a:ext cx="631705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EXENDTC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125355" y="3771194"/>
              <a:ext cx="1722192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Start date/Time of Adverse Event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066691" y="4004661"/>
              <a:ext cx="1311177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Dose per administration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854011" y="3990254"/>
              <a:ext cx="566906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Derived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857232" y="4213138"/>
              <a:ext cx="385467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CRF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4848149" y="4429931"/>
              <a:ext cx="385467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CRF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6441988" y="4439278"/>
              <a:ext cx="453968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Perm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cxnSp>
          <p:nvCxnSpPr>
            <p:cNvPr id="155" name="Straight Connector 154"/>
            <p:cNvCxnSpPr/>
            <p:nvPr/>
          </p:nvCxnSpPr>
          <p:spPr>
            <a:xfrm>
              <a:off x="3120624" y="3774362"/>
              <a:ext cx="0" cy="86724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7198432" y="3774362"/>
              <a:ext cx="0" cy="86724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2585629" y="3766742"/>
              <a:ext cx="0" cy="86724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TextBox 157"/>
            <p:cNvSpPr txBox="1"/>
            <p:nvPr/>
          </p:nvSpPr>
          <p:spPr>
            <a:xfrm>
              <a:off x="2508165" y="3507131"/>
              <a:ext cx="542836" cy="269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b="1" u="sng" dirty="0">
                  <a:solidFill>
                    <a:srgbClr val="0070C0"/>
                  </a:solidFill>
                  <a:latin typeface="Calibri"/>
                </a:rPr>
                <a:t>Name</a:t>
              </a:r>
              <a:endParaRPr lang="en-GB" sz="900" b="1" u="sng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3049703" y="3507131"/>
              <a:ext cx="507660" cy="269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b="1" u="sng" dirty="0">
                  <a:solidFill>
                    <a:srgbClr val="0070C0"/>
                  </a:solidFill>
                  <a:latin typeface="Calibri"/>
                </a:rPr>
                <a:t>Label</a:t>
              </a:r>
              <a:endParaRPr lang="en-GB" sz="900" b="1" u="sng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4763434" y="3507131"/>
              <a:ext cx="553945" cy="269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b="1" u="sng" dirty="0" err="1">
                  <a:solidFill>
                    <a:srgbClr val="0070C0"/>
                  </a:solidFill>
                  <a:latin typeface="Calibri"/>
                </a:rPr>
                <a:t>Origin</a:t>
              </a:r>
              <a:endParaRPr lang="en-GB" sz="900" b="1" u="sng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5387403" y="3507131"/>
              <a:ext cx="461374" cy="269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b="1" u="sng" dirty="0" err="1">
                  <a:solidFill>
                    <a:srgbClr val="0070C0"/>
                  </a:solidFill>
                  <a:latin typeface="Calibri"/>
                </a:rPr>
                <a:t>Role</a:t>
              </a:r>
              <a:endParaRPr lang="en-GB" sz="900" b="1" u="sng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6356050" y="3507131"/>
              <a:ext cx="470632" cy="2692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b="1" u="sng" dirty="0" err="1">
                  <a:solidFill>
                    <a:srgbClr val="0070C0"/>
                  </a:solidFill>
                  <a:latin typeface="Calibri"/>
                </a:rPr>
                <a:t>Core</a:t>
              </a:r>
              <a:endParaRPr lang="en-GB" sz="900" b="1" u="sng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3125356" y="4218484"/>
              <a:ext cx="1562971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Start date/Time of </a:t>
              </a:r>
              <a:r>
                <a:rPr lang="fr-BE" sz="75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treatment</a:t>
              </a: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 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3130118" y="4432805"/>
              <a:ext cx="1516684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End date/Time of </a:t>
              </a:r>
              <a:r>
                <a:rPr lang="fr-BE" sz="75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treatment</a:t>
              </a: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 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4854011" y="3771194"/>
              <a:ext cx="385467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CRF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cxnSp>
          <p:nvCxnSpPr>
            <p:cNvPr id="166" name="Straight Connector 165"/>
            <p:cNvCxnSpPr/>
            <p:nvPr/>
          </p:nvCxnSpPr>
          <p:spPr>
            <a:xfrm>
              <a:off x="5448314" y="3774362"/>
              <a:ext cx="0" cy="86724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/>
            <p:cNvSpPr txBox="1"/>
            <p:nvPr/>
          </p:nvSpPr>
          <p:spPr>
            <a:xfrm>
              <a:off x="5444750" y="3990254"/>
              <a:ext cx="952002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Record Qualifier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5447970" y="4213138"/>
              <a:ext cx="518769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Timing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5438887" y="4429931"/>
              <a:ext cx="518769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Timing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5444749" y="3771194"/>
              <a:ext cx="518769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Timing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>
            <a:xfrm>
              <a:off x="6444208" y="3774362"/>
              <a:ext cx="0" cy="86724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TextBox 171"/>
            <p:cNvSpPr txBox="1"/>
            <p:nvPr/>
          </p:nvSpPr>
          <p:spPr>
            <a:xfrm>
              <a:off x="6440987" y="3990254"/>
              <a:ext cx="374358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Exp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6444207" y="4213138"/>
              <a:ext cx="374358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Exp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6440986" y="3771194"/>
              <a:ext cx="374358" cy="2423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 err="1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Exp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75" name="Oval 174"/>
            <p:cNvSpPr/>
            <p:nvPr/>
          </p:nvSpPr>
          <p:spPr>
            <a:xfrm>
              <a:off x="7282123" y="4472393"/>
              <a:ext cx="144153" cy="144153"/>
            </a:xfrm>
            <a:prstGeom prst="ellipse">
              <a:avLst/>
            </a:prstGeom>
            <a:solidFill>
              <a:srgbClr val="0077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fr-BE" sz="788" b="1" dirty="0">
                  <a:solidFill>
                    <a:prstClr val="white"/>
                  </a:solidFill>
                  <a:latin typeface="Calibri"/>
                </a:rPr>
                <a:t>x</a:t>
              </a:r>
              <a:endParaRPr lang="en-GB" sz="788" b="1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77" name="Straight Connector 176"/>
            <p:cNvCxnSpPr/>
            <p:nvPr/>
          </p:nvCxnSpPr>
          <p:spPr>
            <a:xfrm>
              <a:off x="4848149" y="3774362"/>
              <a:ext cx="0" cy="86724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TextBox 177"/>
          <p:cNvSpPr txBox="1"/>
          <p:nvPr/>
        </p:nvSpPr>
        <p:spPr>
          <a:xfrm>
            <a:off x="4053125" y="4735060"/>
            <a:ext cx="437688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79" name="Group 178"/>
          <p:cNvGrpSpPr/>
          <p:nvPr/>
        </p:nvGrpSpPr>
        <p:grpSpPr>
          <a:xfrm>
            <a:off x="3260131" y="3027264"/>
            <a:ext cx="2360541" cy="1480187"/>
            <a:chOff x="2485579" y="3474745"/>
            <a:chExt cx="3147388" cy="1973584"/>
          </a:xfrm>
        </p:grpSpPr>
        <p:sp>
          <p:nvSpPr>
            <p:cNvPr id="180" name="Rectangle 179"/>
            <p:cNvSpPr/>
            <p:nvPr/>
          </p:nvSpPr>
          <p:spPr>
            <a:xfrm>
              <a:off x="2574336" y="3752871"/>
              <a:ext cx="2893689" cy="16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81" name="Straight Connector 180"/>
            <p:cNvCxnSpPr/>
            <p:nvPr/>
          </p:nvCxnSpPr>
          <p:spPr>
            <a:xfrm flipH="1">
              <a:off x="2590717" y="3772252"/>
              <a:ext cx="2853134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H="1">
              <a:off x="2593438" y="3990385"/>
              <a:ext cx="2857065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182"/>
            <p:cNvSpPr txBox="1"/>
            <p:nvPr/>
          </p:nvSpPr>
          <p:spPr>
            <a:xfrm>
              <a:off x="2575892" y="3761668"/>
              <a:ext cx="3830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AE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cxnSp>
          <p:nvCxnSpPr>
            <p:cNvPr id="184" name="Straight Connector 183"/>
            <p:cNvCxnSpPr/>
            <p:nvPr/>
          </p:nvCxnSpPr>
          <p:spPr>
            <a:xfrm flipH="1">
              <a:off x="2590717" y="4212559"/>
              <a:ext cx="2853134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flipH="1">
              <a:off x="2590717" y="4428583"/>
              <a:ext cx="2853134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H="1">
              <a:off x="2590717" y="5401060"/>
              <a:ext cx="2853134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2575892" y="4004661"/>
              <a:ext cx="3830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AE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2575892" y="4217741"/>
              <a:ext cx="3744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2575892" y="4439278"/>
              <a:ext cx="3744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3097980" y="3771194"/>
              <a:ext cx="7207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AESTDAT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3066936" y="4004661"/>
              <a:ext cx="6459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AESTIM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4757611" y="3990253"/>
              <a:ext cx="7869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Start Time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4760831" y="4213138"/>
              <a:ext cx="5069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Dose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4751748" y="4429930"/>
              <a:ext cx="5176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Units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cxnSp>
          <p:nvCxnSpPr>
            <p:cNvPr id="195" name="Straight Connector 194"/>
            <p:cNvCxnSpPr/>
            <p:nvPr/>
          </p:nvCxnSpPr>
          <p:spPr>
            <a:xfrm>
              <a:off x="3120624" y="3774362"/>
              <a:ext cx="0" cy="16242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2590717" y="3780647"/>
              <a:ext cx="0" cy="163184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196"/>
            <p:cNvSpPr txBox="1"/>
            <p:nvPr/>
          </p:nvSpPr>
          <p:spPr>
            <a:xfrm>
              <a:off x="2485579" y="3474745"/>
              <a:ext cx="750633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b="1" u="sng" dirty="0">
                  <a:solidFill>
                    <a:srgbClr val="0070C0"/>
                  </a:solidFill>
                  <a:latin typeface="Calibri"/>
                </a:rPr>
                <a:t>Domain</a:t>
              </a:r>
              <a:endParaRPr lang="en-GB" sz="900" b="1" u="sng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3096902" y="3474745"/>
              <a:ext cx="626667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b="1" u="sng" dirty="0">
                  <a:solidFill>
                    <a:srgbClr val="0070C0"/>
                  </a:solidFill>
                  <a:latin typeface="Calibri"/>
                </a:rPr>
                <a:t>Name</a:t>
              </a:r>
              <a:endParaRPr lang="en-GB" sz="900" b="1" u="sng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4695524" y="3474745"/>
              <a:ext cx="831852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900" b="1" u="sng" dirty="0">
                  <a:solidFill>
                    <a:srgbClr val="0070C0"/>
                  </a:solidFill>
                  <a:latin typeface="Calibri"/>
                </a:rPr>
                <a:t>Question</a:t>
              </a:r>
              <a:endParaRPr lang="en-GB" sz="900" b="1" u="sng" dirty="0">
                <a:solidFill>
                  <a:srgbClr val="0070C0"/>
                </a:solidFill>
                <a:latin typeface="Calibri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3097980" y="4218484"/>
              <a:ext cx="7891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EXAMONT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3097980" y="4432805"/>
              <a:ext cx="8703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EXAMONTU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4757610" y="3771194"/>
              <a:ext cx="7762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Start Date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cxnSp>
          <p:nvCxnSpPr>
            <p:cNvPr id="203" name="Straight Connector 202"/>
            <p:cNvCxnSpPr/>
            <p:nvPr/>
          </p:nvCxnSpPr>
          <p:spPr>
            <a:xfrm>
              <a:off x="5448314" y="3774362"/>
              <a:ext cx="0" cy="16242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Oval 203"/>
            <p:cNvSpPr/>
            <p:nvPr/>
          </p:nvSpPr>
          <p:spPr>
            <a:xfrm>
              <a:off x="5488814" y="5267792"/>
              <a:ext cx="144153" cy="144153"/>
            </a:xfrm>
            <a:prstGeom prst="ellipse">
              <a:avLst/>
            </a:prstGeom>
            <a:solidFill>
              <a:srgbClr val="0077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fr-BE" sz="788" b="1" dirty="0">
                  <a:solidFill>
                    <a:prstClr val="white"/>
                  </a:solidFill>
                  <a:latin typeface="Calibri"/>
                </a:rPr>
                <a:t>x</a:t>
              </a:r>
              <a:endParaRPr lang="en-GB" sz="788" b="1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05" name="Straight Connector 204"/>
            <p:cNvCxnSpPr/>
            <p:nvPr/>
          </p:nvCxnSpPr>
          <p:spPr>
            <a:xfrm>
              <a:off x="4763482" y="3774362"/>
              <a:ext cx="0" cy="1624229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flipH="1">
              <a:off x="2590717" y="4650749"/>
              <a:ext cx="2853134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 flipH="1">
              <a:off x="2590717" y="4897004"/>
              <a:ext cx="2853134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flipH="1">
              <a:off x="2590717" y="5151695"/>
              <a:ext cx="2853134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TextBox 208"/>
            <p:cNvSpPr txBox="1"/>
            <p:nvPr/>
          </p:nvSpPr>
          <p:spPr>
            <a:xfrm>
              <a:off x="2575892" y="4654880"/>
              <a:ext cx="3744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575892" y="4926173"/>
              <a:ext cx="3744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2575892" y="5164979"/>
              <a:ext cx="3744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3097980" y="4670723"/>
              <a:ext cx="735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EXENDAT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3097980" y="4917023"/>
              <a:ext cx="7228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EXENTIM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3097980" y="5164979"/>
              <a:ext cx="7121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EXSTDAT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4751748" y="4668220"/>
              <a:ext cx="7228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End Date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4751748" y="4910380"/>
              <a:ext cx="7335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End Time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4751748" y="5171330"/>
              <a:ext cx="7762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fr-BE" sz="75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Start Date</a:t>
              </a:r>
              <a:endParaRPr lang="en-GB" sz="750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endParaRPr>
            </a:p>
          </p:txBody>
        </p:sp>
      </p:grpSp>
      <p:sp>
        <p:nvSpPr>
          <p:cNvPr id="218" name="TextBox 217"/>
          <p:cNvSpPr txBox="1"/>
          <p:nvPr/>
        </p:nvSpPr>
        <p:spPr>
          <a:xfrm>
            <a:off x="6380267" y="4742145"/>
            <a:ext cx="437688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19" name="Picture 2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831" y="1061074"/>
            <a:ext cx="255233" cy="3391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852" y="4906309"/>
            <a:ext cx="100010" cy="100010"/>
          </a:xfrm>
          <a:prstGeom prst="rect">
            <a:avLst/>
          </a:prstGeom>
        </p:spPr>
      </p:pic>
      <p:sp>
        <p:nvSpPr>
          <p:cNvPr id="149" name="TextBox 148">
            <a:extLst>
              <a:ext uri="{FF2B5EF4-FFF2-40B4-BE49-F238E27FC236}">
                <a16:creationId xmlns:a16="http://schemas.microsoft.com/office/drawing/2014/main" id="{437A4D91-6028-42A2-8277-F1A72F0F89CD}"/>
              </a:ext>
            </a:extLst>
          </p:cNvPr>
          <p:cNvSpPr txBox="1"/>
          <p:nvPr/>
        </p:nvSpPr>
        <p:spPr>
          <a:xfrm>
            <a:off x="634789" y="186335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SDTM</a:t>
            </a:r>
            <a:br>
              <a:rPr lang="fr-BE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SDTM Variable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DC9E155-C230-4291-9272-2358B25C155F}"/>
              </a:ext>
            </a:extLst>
          </p:cNvPr>
          <p:cNvSpPr txBox="1"/>
          <p:nvPr/>
        </p:nvSpPr>
        <p:spPr>
          <a:xfrm>
            <a:off x="634825" y="305257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ADaM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Parameters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DC4A0881-1D56-42C3-B567-3294C38F0480}"/>
              </a:ext>
            </a:extLst>
          </p:cNvPr>
          <p:cNvSpPr txBox="1"/>
          <p:nvPr/>
        </p:nvSpPr>
        <p:spPr>
          <a:xfrm>
            <a:off x="634825" y="789552"/>
            <a:ext cx="1127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CDASH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CDASH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33" name="TextBox 147">
            <a:extLst>
              <a:ext uri="{FF2B5EF4-FFF2-40B4-BE49-F238E27FC236}">
                <a16:creationId xmlns:a16="http://schemas.microsoft.com/office/drawing/2014/main" id="{2386B784-D384-4159-9CBC-AA256F9C0229}"/>
              </a:ext>
            </a:extLst>
          </p:cNvPr>
          <p:cNvSpPr txBox="1"/>
          <p:nvPr/>
        </p:nvSpPr>
        <p:spPr>
          <a:xfrm>
            <a:off x="8562973" y="864451"/>
            <a:ext cx="49564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600" b="1" u="sng" dirty="0">
                <a:solidFill>
                  <a:srgbClr val="C00000"/>
                </a:solidFill>
                <a:latin typeface="Calibri"/>
              </a:rPr>
              <a:t>ANALYSIS</a:t>
            </a:r>
          </a:p>
        </p:txBody>
      </p:sp>
      <p:pic>
        <p:nvPicPr>
          <p:cNvPr id="234" name="Picture 74">
            <a:extLst>
              <a:ext uri="{FF2B5EF4-FFF2-40B4-BE49-F238E27FC236}">
                <a16:creationId xmlns:a16="http://schemas.microsoft.com/office/drawing/2014/main" id="{DE42ED6D-A51E-4666-8324-E406182B31D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58"/>
          <a:stretch/>
        </p:blipFill>
        <p:spPr>
          <a:xfrm>
            <a:off x="8624124" y="614010"/>
            <a:ext cx="272186" cy="266683"/>
          </a:xfrm>
          <a:prstGeom prst="rect">
            <a:avLst/>
          </a:prstGeom>
        </p:spPr>
      </p:pic>
      <p:grpSp>
        <p:nvGrpSpPr>
          <p:cNvPr id="235" name="Group 70">
            <a:extLst>
              <a:ext uri="{FF2B5EF4-FFF2-40B4-BE49-F238E27FC236}">
                <a16:creationId xmlns:a16="http://schemas.microsoft.com/office/drawing/2014/main" id="{997A39F0-0880-453C-96AF-4EBACC550AD3}"/>
              </a:ext>
            </a:extLst>
          </p:cNvPr>
          <p:cNvGrpSpPr/>
          <p:nvPr/>
        </p:nvGrpSpPr>
        <p:grpSpPr>
          <a:xfrm>
            <a:off x="8062702" y="629755"/>
            <a:ext cx="579005" cy="491232"/>
            <a:chOff x="7861335" y="2828615"/>
            <a:chExt cx="772006" cy="654976"/>
          </a:xfrm>
        </p:grpSpPr>
        <p:sp>
          <p:nvSpPr>
            <p:cNvPr id="236" name="TextBox 49">
              <a:extLst>
                <a:ext uri="{FF2B5EF4-FFF2-40B4-BE49-F238E27FC236}">
                  <a16:creationId xmlns:a16="http://schemas.microsoft.com/office/drawing/2014/main" id="{28FD3C33-37BF-405B-BC03-29E15E22AD1F}"/>
                </a:ext>
              </a:extLst>
            </p:cNvPr>
            <p:cNvSpPr txBox="1"/>
            <p:nvPr/>
          </p:nvSpPr>
          <p:spPr>
            <a:xfrm>
              <a:off x="7861335" y="3114259"/>
              <a:ext cx="772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DATA</a:t>
              </a:r>
            </a:p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COLLECTION</a:t>
              </a:r>
            </a:p>
          </p:txBody>
        </p:sp>
        <p:pic>
          <p:nvPicPr>
            <p:cNvPr id="237" name="Picture 68">
              <a:extLst>
                <a:ext uri="{FF2B5EF4-FFF2-40B4-BE49-F238E27FC236}">
                  <a16:creationId xmlns:a16="http://schemas.microsoft.com/office/drawing/2014/main" id="{C09CF5B7-E28E-488D-9723-44EB9F27A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8649" y="2828615"/>
              <a:ext cx="549144" cy="342961"/>
            </a:xfrm>
            <a:prstGeom prst="rect">
              <a:avLst/>
            </a:prstGeom>
          </p:spPr>
        </p:pic>
      </p:grpSp>
      <p:sp>
        <p:nvSpPr>
          <p:cNvPr id="239" name="TextBox 77">
            <a:extLst>
              <a:ext uri="{FF2B5EF4-FFF2-40B4-BE49-F238E27FC236}">
                <a16:creationId xmlns:a16="http://schemas.microsoft.com/office/drawing/2014/main" id="{DF57145F-CE66-417D-8294-AE78E99E3ACC}"/>
              </a:ext>
            </a:extLst>
          </p:cNvPr>
          <p:cNvSpPr txBox="1"/>
          <p:nvPr/>
        </p:nvSpPr>
        <p:spPr>
          <a:xfrm>
            <a:off x="7657844" y="844762"/>
            <a:ext cx="5293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600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SELECTION</a:t>
            </a:r>
          </a:p>
        </p:txBody>
      </p:sp>
      <p:pic>
        <p:nvPicPr>
          <p:cNvPr id="222" name="Picture 221">
            <a:extLst>
              <a:ext uri="{FF2B5EF4-FFF2-40B4-BE49-F238E27FC236}">
                <a16:creationId xmlns:a16="http://schemas.microsoft.com/office/drawing/2014/main" id="{BD3B2214-7E61-4C22-9FD3-18E2936CF96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3435" y="74734"/>
            <a:ext cx="2105993" cy="329633"/>
          </a:xfrm>
          <a:prstGeom prst="rect">
            <a:avLst/>
          </a:prstGeom>
        </p:spPr>
      </p:pic>
      <p:sp>
        <p:nvSpPr>
          <p:cNvPr id="223" name="TextBox 77">
            <a:extLst>
              <a:ext uri="{FF2B5EF4-FFF2-40B4-BE49-F238E27FC236}">
                <a16:creationId xmlns:a16="http://schemas.microsoft.com/office/drawing/2014/main" id="{042A737C-397C-48E0-97AD-4EE76FC74A90}"/>
              </a:ext>
            </a:extLst>
          </p:cNvPr>
          <p:cNvSpPr txBox="1"/>
          <p:nvPr/>
        </p:nvSpPr>
        <p:spPr>
          <a:xfrm>
            <a:off x="2153691" y="214256"/>
            <a:ext cx="470000" cy="184666"/>
          </a:xfrm>
          <a:prstGeom prst="rect">
            <a:avLst/>
          </a:prstGeom>
          <a:solidFill>
            <a:srgbClr val="385E9F"/>
          </a:solidFill>
        </p:spPr>
        <p:txBody>
          <a:bodyPr wrap="none" rtlCol="0" anchor="ctr">
            <a:spAutoFit/>
          </a:bodyPr>
          <a:lstStyle/>
          <a:p>
            <a:pPr algn="ctr"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Selection</a:t>
            </a:r>
          </a:p>
        </p:txBody>
      </p:sp>
      <p:pic>
        <p:nvPicPr>
          <p:cNvPr id="224" name="Picture 22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9F16CCA6-1524-48FE-9138-156D98BCC26F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9428" y="150031"/>
            <a:ext cx="104501" cy="97078"/>
          </a:xfrm>
          <a:prstGeom prst="rect">
            <a:avLst/>
          </a:prstGeom>
          <a:solidFill>
            <a:srgbClr val="385E9F"/>
          </a:solidFill>
        </p:spPr>
      </p:pic>
      <p:sp>
        <p:nvSpPr>
          <p:cNvPr id="225" name="TextBox 224">
            <a:extLst>
              <a:ext uri="{FF2B5EF4-FFF2-40B4-BE49-F238E27FC236}">
                <a16:creationId xmlns:a16="http://schemas.microsoft.com/office/drawing/2014/main" id="{878001A4-23E4-49B7-B7EB-C333E9362677}"/>
              </a:ext>
            </a:extLst>
          </p:cNvPr>
          <p:cNvSpPr txBox="1"/>
          <p:nvPr/>
        </p:nvSpPr>
        <p:spPr>
          <a:xfrm>
            <a:off x="3165469" y="4688818"/>
            <a:ext cx="44755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825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SDTM</a:t>
            </a:r>
            <a:endParaRPr lang="fr-BE" sz="825" b="1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F176724C-F920-487A-A495-5789CD3C517B}"/>
              </a:ext>
            </a:extLst>
          </p:cNvPr>
          <p:cNvSpPr txBox="1"/>
          <p:nvPr/>
        </p:nvSpPr>
        <p:spPr>
          <a:xfrm>
            <a:off x="2348920" y="4692570"/>
            <a:ext cx="986167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788" b="1" dirty="0">
                <a:solidFill>
                  <a:srgbClr val="9BBB59">
                    <a:lumMod val="75000"/>
                  </a:srgbClr>
                </a:solidFill>
                <a:latin typeface="Calibri"/>
              </a:rPr>
              <a:t>Related metadata: </a:t>
            </a:r>
            <a:endParaRPr lang="en-GB" sz="788" dirty="0">
              <a:solidFill>
                <a:srgbClr val="9BBB59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252" name="Picture 251">
            <a:extLst>
              <a:ext uri="{FF2B5EF4-FFF2-40B4-BE49-F238E27FC236}">
                <a16:creationId xmlns:a16="http://schemas.microsoft.com/office/drawing/2014/main" id="{C6FA008A-FC06-4B11-9721-7BDEEAF3E76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478" y="5447433"/>
            <a:ext cx="100010" cy="100010"/>
          </a:xfrm>
          <a:prstGeom prst="rect">
            <a:avLst/>
          </a:prstGeom>
        </p:spPr>
      </p:pic>
      <p:pic>
        <p:nvPicPr>
          <p:cNvPr id="148" name="Picture 14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B4900646-9614-41EA-ACD5-004CF2BC5C11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rgbClr val="A5A5A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828479" y="645429"/>
            <a:ext cx="210570" cy="19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4120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13 0.33611 L 0.02343 0.712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9" y="18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44 0.71273 L 0.27253 0.7145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48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253 0.71458 L -0.02747 0.745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0" y="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D050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1056006" y="426135"/>
            <a:ext cx="8087994" cy="4741004"/>
            <a:chOff x="-108520" y="559937"/>
            <a:chExt cx="9259993" cy="6321339"/>
          </a:xfrm>
        </p:grpSpPr>
        <p:pic>
          <p:nvPicPr>
            <p:cNvPr id="83" name="Picture 82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32" r="17339" b="4965"/>
            <a:stretch/>
          </p:blipFill>
          <p:spPr>
            <a:xfrm>
              <a:off x="-54320" y="559937"/>
              <a:ext cx="9205793" cy="6293101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-108520" y="655438"/>
              <a:ext cx="9252520" cy="6225838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0" y="1"/>
            <a:ext cx="9144000" cy="526697"/>
          </a:xfrm>
          <a:prstGeom prst="rect">
            <a:avLst/>
          </a:prstGeom>
          <a:solidFill>
            <a:srgbClr val="385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33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27" name="Picture 126">
            <a:extLst>
              <a:ext uri="{FF2B5EF4-FFF2-40B4-BE49-F238E27FC236}">
                <a16:creationId xmlns:a16="http://schemas.microsoft.com/office/drawing/2014/main" id="{484722A2-DC7F-4D71-B590-0650652B12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435" y="74734"/>
            <a:ext cx="2105993" cy="329633"/>
          </a:xfrm>
          <a:prstGeom prst="rect">
            <a:avLst/>
          </a:prstGeom>
        </p:spPr>
      </p:pic>
      <p:sp>
        <p:nvSpPr>
          <p:cNvPr id="128" name="TextBox 77">
            <a:extLst>
              <a:ext uri="{FF2B5EF4-FFF2-40B4-BE49-F238E27FC236}">
                <a16:creationId xmlns:a16="http://schemas.microsoft.com/office/drawing/2014/main" id="{2411B7BF-008C-4DFA-8205-7090B9759AB6}"/>
              </a:ext>
            </a:extLst>
          </p:cNvPr>
          <p:cNvSpPr txBox="1"/>
          <p:nvPr/>
        </p:nvSpPr>
        <p:spPr>
          <a:xfrm>
            <a:off x="2153691" y="214256"/>
            <a:ext cx="470000" cy="184666"/>
          </a:xfrm>
          <a:prstGeom prst="rect">
            <a:avLst/>
          </a:prstGeom>
          <a:solidFill>
            <a:srgbClr val="385E9F"/>
          </a:solidFill>
        </p:spPr>
        <p:txBody>
          <a:bodyPr wrap="none" rtlCol="0" anchor="ctr">
            <a:spAutoFit/>
          </a:bodyPr>
          <a:lstStyle/>
          <a:p>
            <a:pPr algn="ctr"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Selection</a:t>
            </a:r>
          </a:p>
        </p:txBody>
      </p:sp>
      <p:pic>
        <p:nvPicPr>
          <p:cNvPr id="129" name="Picture 12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60648537-508A-4DEE-8857-33BE5CC413D7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9428" y="150031"/>
            <a:ext cx="104501" cy="97078"/>
          </a:xfrm>
          <a:prstGeom prst="rect">
            <a:avLst/>
          </a:prstGeom>
          <a:solidFill>
            <a:srgbClr val="385E9F"/>
          </a:solidFill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7" r="80174"/>
          <a:stretch/>
        </p:blipFill>
        <p:spPr>
          <a:xfrm>
            <a:off x="-6309" y="512639"/>
            <a:ext cx="2363855" cy="464117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4625578" y="154475"/>
            <a:ext cx="1900931" cy="1702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246410" y="155769"/>
            <a:ext cx="272730" cy="168991"/>
            <a:chOff x="6952284" y="1738936"/>
            <a:chExt cx="363640" cy="227044"/>
          </a:xfrm>
        </p:grpSpPr>
        <p:sp>
          <p:nvSpPr>
            <p:cNvPr id="38" name="Rectangle 37"/>
            <p:cNvSpPr/>
            <p:nvPr/>
          </p:nvSpPr>
          <p:spPr>
            <a:xfrm>
              <a:off x="6952284" y="1738936"/>
              <a:ext cx="363640" cy="227044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7060220" y="1791864"/>
              <a:ext cx="107976" cy="10797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7157145" y="1885166"/>
              <a:ext cx="49152" cy="35691"/>
            </a:xfrm>
            <a:prstGeom prst="line">
              <a:avLst/>
            </a:prstGeom>
            <a:ln w="381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7" name="Straight Connector 86"/>
          <p:cNvCxnSpPr/>
          <p:nvPr/>
        </p:nvCxnSpPr>
        <p:spPr>
          <a:xfrm>
            <a:off x="2357754" y="544383"/>
            <a:ext cx="0" cy="4579748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280023" y="954484"/>
            <a:ext cx="509647" cy="135759"/>
          </a:xfrm>
          <a:prstGeom prst="rect">
            <a:avLst/>
          </a:prstGeom>
          <a:solidFill>
            <a:srgbClr val="0077B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788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788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821945" y="952864"/>
            <a:ext cx="568727" cy="138576"/>
          </a:xfrm>
          <a:prstGeom prst="rect">
            <a:avLst/>
          </a:prstGeom>
          <a:solidFill>
            <a:srgbClr val="0077B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788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788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32584" y="871930"/>
            <a:ext cx="6335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1350" b="1" u="sng" dirty="0">
                <a:solidFill>
                  <a:srgbClr val="4E4E4E"/>
                </a:solidFill>
                <a:latin typeface="Calibri"/>
              </a:rPr>
              <a:t>ADaM</a:t>
            </a:r>
            <a:endParaRPr lang="fr-BE" sz="1350" b="1" dirty="0">
              <a:solidFill>
                <a:srgbClr val="4E4E4E"/>
              </a:solidFill>
              <a:latin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444073" y="952864"/>
            <a:ext cx="1222364" cy="138576"/>
          </a:xfrm>
          <a:prstGeom prst="rect">
            <a:avLst/>
          </a:prstGeom>
          <a:solidFill>
            <a:srgbClr val="0077B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en-US" sz="788" dirty="0">
                <a:solidFill>
                  <a:prstClr val="white"/>
                </a:solidFill>
                <a:latin typeface="Calibri"/>
              </a:rPr>
              <a:t>Computational</a:t>
            </a:r>
            <a:r>
              <a:rPr lang="fr-BE" sz="788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788" dirty="0">
                <a:solidFill>
                  <a:prstClr val="white"/>
                </a:solidFill>
                <a:latin typeface="Calibri"/>
              </a:rPr>
              <a:t>Algorithm</a:t>
            </a:r>
          </a:p>
        </p:txBody>
      </p:sp>
      <p:sp>
        <p:nvSpPr>
          <p:cNvPr id="63" name="Rectangle 62"/>
          <p:cNvSpPr/>
          <p:nvPr/>
        </p:nvSpPr>
        <p:spPr>
          <a:xfrm>
            <a:off x="3602269" y="4739063"/>
            <a:ext cx="385763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034698" y="4741564"/>
            <a:ext cx="437688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517757" y="4740037"/>
            <a:ext cx="963635" cy="11122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Computational</a:t>
            </a:r>
            <a:r>
              <a:rPr lang="fr-BE" sz="6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Algorithm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65469" y="4688818"/>
            <a:ext cx="44755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825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SDTM</a:t>
            </a:r>
            <a:endParaRPr lang="fr-BE" sz="825" b="1" dirty="0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348920" y="4692570"/>
            <a:ext cx="986167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788" b="1" dirty="0">
                <a:solidFill>
                  <a:srgbClr val="9BBB59">
                    <a:lumMod val="75000"/>
                  </a:srgbClr>
                </a:solidFill>
                <a:latin typeface="Calibri"/>
              </a:rPr>
              <a:t>Related metadata: </a:t>
            </a:r>
            <a:endParaRPr lang="en-GB" sz="788" dirty="0">
              <a:solidFill>
                <a:srgbClr val="9BBB59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911129" y="4752941"/>
            <a:ext cx="385763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373051" y="4755442"/>
            <a:ext cx="437688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476574" y="4702696"/>
            <a:ext cx="489236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825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CDASH</a:t>
            </a:r>
          </a:p>
        </p:txBody>
      </p:sp>
      <p:cxnSp>
        <p:nvCxnSpPr>
          <p:cNvPr id="85" name="Straight Connector 84"/>
          <p:cNvCxnSpPr/>
          <p:nvPr/>
        </p:nvCxnSpPr>
        <p:spPr>
          <a:xfrm>
            <a:off x="-45156" y="526697"/>
            <a:ext cx="9227863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" name="Group 103"/>
          <p:cNvGrpSpPr/>
          <p:nvPr/>
        </p:nvGrpSpPr>
        <p:grpSpPr>
          <a:xfrm>
            <a:off x="4557283" y="4901731"/>
            <a:ext cx="471325" cy="112197"/>
            <a:chOff x="3588064" y="5691679"/>
            <a:chExt cx="530635" cy="149596"/>
          </a:xfrm>
        </p:grpSpPr>
        <p:sp>
          <p:nvSpPr>
            <p:cNvPr id="112" name="Rectangle 111"/>
            <p:cNvSpPr/>
            <p:nvPr/>
          </p:nvSpPr>
          <p:spPr>
            <a:xfrm>
              <a:off x="3588064" y="5691679"/>
              <a:ext cx="530635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Figures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13" name="Picture 11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751"/>
            <a:stretch/>
          </p:blipFill>
          <p:spPr>
            <a:xfrm>
              <a:off x="3984956" y="5701333"/>
              <a:ext cx="103779" cy="126466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05" name="Group 104"/>
          <p:cNvGrpSpPr/>
          <p:nvPr/>
        </p:nvGrpSpPr>
        <p:grpSpPr>
          <a:xfrm>
            <a:off x="5077229" y="4901731"/>
            <a:ext cx="496467" cy="112197"/>
            <a:chOff x="4278886" y="5688995"/>
            <a:chExt cx="558941" cy="149596"/>
          </a:xfrm>
        </p:grpSpPr>
        <p:sp>
          <p:nvSpPr>
            <p:cNvPr id="110" name="Rectangle 109"/>
            <p:cNvSpPr/>
            <p:nvPr/>
          </p:nvSpPr>
          <p:spPr>
            <a:xfrm>
              <a:off x="4278886" y="5688995"/>
              <a:ext cx="558941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Listings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11" name="Picture 110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249"/>
            <a:stretch/>
          </p:blipFill>
          <p:spPr>
            <a:xfrm>
              <a:off x="4701975" y="5693861"/>
              <a:ext cx="106543" cy="136491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06" name="Group 105"/>
          <p:cNvGrpSpPr/>
          <p:nvPr/>
        </p:nvGrpSpPr>
        <p:grpSpPr>
          <a:xfrm>
            <a:off x="4031941" y="4901731"/>
            <a:ext cx="484340" cy="112197"/>
            <a:chOff x="2889355" y="5688995"/>
            <a:chExt cx="545289" cy="149596"/>
          </a:xfrm>
        </p:grpSpPr>
        <p:sp>
          <p:nvSpPr>
            <p:cNvPr id="108" name="Rectangle 107"/>
            <p:cNvSpPr/>
            <p:nvPr/>
          </p:nvSpPr>
          <p:spPr>
            <a:xfrm>
              <a:off x="2889355" y="5688995"/>
              <a:ext cx="545289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Tables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09" name="Picture 108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006"/>
            <a:stretch/>
          </p:blipFill>
          <p:spPr>
            <a:xfrm>
              <a:off x="3262172" y="5691981"/>
              <a:ext cx="134086" cy="139583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4" name="Rectangle 3"/>
          <p:cNvSpPr/>
          <p:nvPr/>
        </p:nvSpPr>
        <p:spPr>
          <a:xfrm>
            <a:off x="3330179" y="1706824"/>
            <a:ext cx="4003989" cy="211963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032801" y="1323233"/>
            <a:ext cx="792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 err="1">
                <a:solidFill>
                  <a:srgbClr val="0070C0"/>
                </a:solidFill>
                <a:latin typeface="Calibri"/>
              </a:rPr>
              <a:t>DCM’s</a:t>
            </a:r>
            <a:endParaRPr lang="en-GB" b="1" u="sng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7397779" y="3689218"/>
            <a:ext cx="124811" cy="123575"/>
          </a:xfrm>
          <a:prstGeom prst="ellipse">
            <a:avLst/>
          </a:prstGeom>
          <a:solidFill>
            <a:srgbClr val="0077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788" b="1" dirty="0">
                <a:solidFill>
                  <a:prstClr val="white"/>
                </a:solidFill>
                <a:latin typeface="Calibri"/>
              </a:rPr>
              <a:t>x</a:t>
            </a:r>
            <a:endParaRPr lang="en-GB" sz="788" b="1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599893" y="4901731"/>
            <a:ext cx="397952" cy="112197"/>
            <a:chOff x="3275855" y="6535641"/>
            <a:chExt cx="530603" cy="149596"/>
          </a:xfrm>
        </p:grpSpPr>
        <p:sp>
          <p:nvSpPr>
            <p:cNvPr id="103" name="Rectangle 102"/>
            <p:cNvSpPr/>
            <p:nvPr/>
          </p:nvSpPr>
          <p:spPr>
            <a:xfrm>
              <a:off x="3275855" y="6535641"/>
              <a:ext cx="530603" cy="149596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DCM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-50000"/>
                      </a14:imgEffect>
                      <a14:imgEffect>
                        <a14:saturation sat="0"/>
                      </a14:imgEffect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6120" y="6546350"/>
              <a:ext cx="126308" cy="126308"/>
            </a:xfrm>
            <a:prstGeom prst="rect">
              <a:avLst/>
            </a:prstGeom>
          </p:spPr>
        </p:pic>
      </p:grpSp>
      <p:grpSp>
        <p:nvGrpSpPr>
          <p:cNvPr id="94" name="Group 93"/>
          <p:cNvGrpSpPr/>
          <p:nvPr/>
        </p:nvGrpSpPr>
        <p:grpSpPr>
          <a:xfrm>
            <a:off x="3306624" y="3732443"/>
            <a:ext cx="4075422" cy="189990"/>
            <a:chOff x="2155297" y="5034129"/>
            <a:chExt cx="6170578" cy="293444"/>
          </a:xfrm>
        </p:grpSpPr>
        <p:sp>
          <p:nvSpPr>
            <p:cNvPr id="95" name="Rectangle 94"/>
            <p:cNvSpPr/>
            <p:nvPr/>
          </p:nvSpPr>
          <p:spPr>
            <a:xfrm>
              <a:off x="2190144" y="5105235"/>
              <a:ext cx="6072794" cy="11917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190144" y="5106550"/>
              <a:ext cx="182149" cy="119178"/>
            </a:xfrm>
            <a:prstGeom prst="rect">
              <a:avLst/>
            </a:prstGeom>
            <a:solidFill>
              <a:srgbClr val="0077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155297" y="5060178"/>
              <a:ext cx="340281" cy="2673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fontAlgn="b">
                <a:defRPr/>
              </a:pPr>
              <a:r>
                <a:rPr lang="fr-BE" sz="525" b="1" dirty="0">
                  <a:solidFill>
                    <a:prstClr val="white"/>
                  </a:solidFill>
                  <a:latin typeface="Arial" panose="020B0604020202020204" pitchFamily="34" charset="0"/>
                </a:rPr>
                <a:t>&lt;</a:t>
              </a:r>
              <a:endParaRPr lang="en-GB" sz="525" b="1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 rot="10800000">
              <a:off x="8071798" y="5106550"/>
              <a:ext cx="182149" cy="119178"/>
            </a:xfrm>
            <a:prstGeom prst="rect">
              <a:avLst/>
            </a:prstGeom>
            <a:solidFill>
              <a:srgbClr val="0077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 rot="10800000">
              <a:off x="7985594" y="5034130"/>
              <a:ext cx="340281" cy="2673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 fontAlgn="b">
                <a:defRPr/>
              </a:pPr>
              <a:r>
                <a:rPr lang="fr-BE" sz="525" b="1" dirty="0">
                  <a:solidFill>
                    <a:prstClr val="white"/>
                  </a:solidFill>
                  <a:latin typeface="Arial" panose="020B0604020202020204" pitchFamily="34" charset="0"/>
                </a:rPr>
                <a:t>&lt;</a:t>
              </a:r>
              <a:endParaRPr lang="en-GB" sz="525" b="1" dirty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2400611" y="5034129"/>
              <a:ext cx="2785529" cy="267395"/>
              <a:chOff x="2850002" y="5034129"/>
              <a:chExt cx="2785529" cy="267395"/>
            </a:xfrm>
          </p:grpSpPr>
          <p:sp>
            <p:nvSpPr>
              <p:cNvPr id="114" name="Rectangle 113"/>
              <p:cNvSpPr/>
              <p:nvPr/>
            </p:nvSpPr>
            <p:spPr>
              <a:xfrm>
                <a:off x="2850002" y="5106550"/>
                <a:ext cx="2785529" cy="112793"/>
              </a:xfrm>
              <a:prstGeom prst="rect">
                <a:avLst/>
              </a:prstGeom>
              <a:solidFill>
                <a:srgbClr val="0077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en-GB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 rot="10800000">
                <a:off x="3908799" y="5034129"/>
                <a:ext cx="667937" cy="2673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800" fontAlgn="b">
                  <a:defRPr/>
                </a:pPr>
                <a:r>
                  <a:rPr lang="fr-BE" sz="525" b="1" dirty="0">
                    <a:solidFill>
                      <a:prstClr val="white"/>
                    </a:solidFill>
                    <a:latin typeface="Arial" panose="020B0604020202020204" pitchFamily="34" charset="0"/>
                  </a:rPr>
                  <a:t>&lt;&lt;     &gt;&gt;</a:t>
                </a:r>
                <a:endParaRPr lang="en-GB" sz="525" b="1" dirty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pic>
        <p:nvPicPr>
          <p:cNvPr id="118" name="Picture 1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124" y="609853"/>
            <a:ext cx="269750" cy="269750"/>
          </a:xfrm>
          <a:prstGeom prst="rect">
            <a:avLst/>
          </a:prstGeom>
        </p:spPr>
      </p:pic>
      <p:pic>
        <p:nvPicPr>
          <p:cNvPr id="119" name="Picture 7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395" y="1764254"/>
            <a:ext cx="1425277" cy="914829"/>
          </a:xfrm>
          <a:prstGeom prst="rect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0" name="Picture 7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797678"/>
            <a:ext cx="1407279" cy="900968"/>
          </a:xfrm>
          <a:prstGeom prst="rect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1" name="Picture 7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71186"/>
            <a:ext cx="1425977" cy="900968"/>
          </a:xfrm>
          <a:prstGeom prst="rect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2" name="Picture 90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41"/>
          <a:stretch/>
        </p:blipFill>
        <p:spPr>
          <a:xfrm>
            <a:off x="6587769" y="1764254"/>
            <a:ext cx="733438" cy="914829"/>
          </a:xfrm>
          <a:prstGeom prst="rect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3" name="Picture 92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52"/>
          <a:stretch/>
        </p:blipFill>
        <p:spPr>
          <a:xfrm>
            <a:off x="6583120" y="2797678"/>
            <a:ext cx="738086" cy="900968"/>
          </a:xfrm>
          <a:prstGeom prst="rect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4" name="Picture 7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395" y="2790746"/>
            <a:ext cx="1426777" cy="914829"/>
          </a:xfrm>
          <a:prstGeom prst="rect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975" y="1768844"/>
            <a:ext cx="1425277" cy="914829"/>
          </a:xfrm>
          <a:prstGeom prst="rect">
            <a:avLst/>
          </a:prstGeom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628" y="2802268"/>
            <a:ext cx="1407279" cy="900968"/>
          </a:xfrm>
          <a:prstGeom prst="rect">
            <a:avLst/>
          </a:prstGeom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628" y="1775776"/>
            <a:ext cx="1425977" cy="900968"/>
          </a:xfrm>
          <a:prstGeom prst="rect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41"/>
          <a:stretch/>
        </p:blipFill>
        <p:spPr>
          <a:xfrm>
            <a:off x="6590349" y="1768844"/>
            <a:ext cx="733438" cy="914829"/>
          </a:xfrm>
          <a:prstGeom prst="rect">
            <a:avLst/>
          </a:prstGeom>
          <a:ln w="63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52"/>
          <a:stretch/>
        </p:blipFill>
        <p:spPr>
          <a:xfrm>
            <a:off x="6585700" y="2802268"/>
            <a:ext cx="738086" cy="900968"/>
          </a:xfrm>
          <a:prstGeom prst="rect">
            <a:avLst/>
          </a:prstGeom>
          <a:ln w="63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975" y="2795336"/>
            <a:ext cx="1426777" cy="914829"/>
          </a:xfrm>
          <a:prstGeom prst="rect">
            <a:avLst/>
          </a:prstGeom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85" name="Group 104"/>
          <p:cNvGrpSpPr/>
          <p:nvPr/>
        </p:nvGrpSpPr>
        <p:grpSpPr>
          <a:xfrm>
            <a:off x="5077467" y="4900827"/>
            <a:ext cx="496467" cy="112197"/>
            <a:chOff x="4278886" y="5688995"/>
            <a:chExt cx="558941" cy="149596"/>
          </a:xfrm>
        </p:grpSpPr>
        <p:sp>
          <p:nvSpPr>
            <p:cNvPr id="186" name="Rectangle 109"/>
            <p:cNvSpPr/>
            <p:nvPr/>
          </p:nvSpPr>
          <p:spPr>
            <a:xfrm>
              <a:off x="4278886" y="5688995"/>
              <a:ext cx="558941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Listings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87" name="Picture 110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249"/>
            <a:stretch/>
          </p:blipFill>
          <p:spPr>
            <a:xfrm>
              <a:off x="4701975" y="5693861"/>
              <a:ext cx="106543" cy="136491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88" name="Group 105"/>
          <p:cNvGrpSpPr/>
          <p:nvPr/>
        </p:nvGrpSpPr>
        <p:grpSpPr>
          <a:xfrm>
            <a:off x="4032180" y="4900827"/>
            <a:ext cx="484340" cy="112197"/>
            <a:chOff x="2889355" y="5688995"/>
            <a:chExt cx="545289" cy="149596"/>
          </a:xfrm>
        </p:grpSpPr>
        <p:sp>
          <p:nvSpPr>
            <p:cNvPr id="189" name="Rectangle 107"/>
            <p:cNvSpPr/>
            <p:nvPr/>
          </p:nvSpPr>
          <p:spPr>
            <a:xfrm>
              <a:off x="2889355" y="5688995"/>
              <a:ext cx="545289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Tables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90" name="Picture 108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006"/>
            <a:stretch/>
          </p:blipFill>
          <p:spPr>
            <a:xfrm>
              <a:off x="3262172" y="5691981"/>
              <a:ext cx="134086" cy="139583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91" name="Group 17"/>
          <p:cNvGrpSpPr/>
          <p:nvPr/>
        </p:nvGrpSpPr>
        <p:grpSpPr>
          <a:xfrm>
            <a:off x="3600131" y="4900827"/>
            <a:ext cx="397952" cy="112197"/>
            <a:chOff x="3275855" y="6535641"/>
            <a:chExt cx="530603" cy="149596"/>
          </a:xfrm>
        </p:grpSpPr>
        <p:sp>
          <p:nvSpPr>
            <p:cNvPr id="192" name="Rectangle 102"/>
            <p:cNvSpPr/>
            <p:nvPr/>
          </p:nvSpPr>
          <p:spPr>
            <a:xfrm>
              <a:off x="3275855" y="6535641"/>
              <a:ext cx="530603" cy="149596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DCM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93" name="Picture 88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6120" y="6546350"/>
              <a:ext cx="126308" cy="126308"/>
            </a:xfrm>
            <a:prstGeom prst="rect">
              <a:avLst/>
            </a:prstGeom>
          </p:spPr>
        </p:pic>
      </p:grpSp>
      <p:sp>
        <p:nvSpPr>
          <p:cNvPr id="177" name="Rectangle 62"/>
          <p:cNvSpPr/>
          <p:nvPr/>
        </p:nvSpPr>
        <p:spPr>
          <a:xfrm>
            <a:off x="3575872" y="4738160"/>
            <a:ext cx="439034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8" name="TextBox 63"/>
          <p:cNvSpPr txBox="1"/>
          <p:nvPr/>
        </p:nvSpPr>
        <p:spPr>
          <a:xfrm>
            <a:off x="4034936" y="4740661"/>
            <a:ext cx="437688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9" name="TextBox 64"/>
          <p:cNvSpPr txBox="1"/>
          <p:nvPr/>
        </p:nvSpPr>
        <p:spPr>
          <a:xfrm>
            <a:off x="4584799" y="4739133"/>
            <a:ext cx="830027" cy="111224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5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500" dirty="0">
                <a:solidFill>
                  <a:prstClr val="white"/>
                </a:solidFill>
                <a:latin typeface="Calibri"/>
              </a:rPr>
              <a:t>Computational</a:t>
            </a:r>
            <a:r>
              <a:rPr lang="fr-BE" sz="5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500" dirty="0">
                <a:solidFill>
                  <a:prstClr val="white"/>
                </a:solidFill>
                <a:latin typeface="Calibri"/>
              </a:rPr>
              <a:t>Algorithm</a:t>
            </a:r>
          </a:p>
        </p:txBody>
      </p:sp>
      <p:sp>
        <p:nvSpPr>
          <p:cNvPr id="180" name="Rectangle 67"/>
          <p:cNvSpPr/>
          <p:nvPr/>
        </p:nvSpPr>
        <p:spPr>
          <a:xfrm>
            <a:off x="5911493" y="4752037"/>
            <a:ext cx="439034" cy="1121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r>
              <a:rPr lang="fr-BE" sz="600" b="1" dirty="0">
                <a:solidFill>
                  <a:prstClr val="white"/>
                </a:solidFill>
                <a:latin typeface="Calibri"/>
              </a:rPr>
              <a:t>Domain</a:t>
            </a:r>
            <a:endParaRPr lang="en-GB" sz="6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1" name="TextBox 72"/>
          <p:cNvSpPr txBox="1"/>
          <p:nvPr/>
        </p:nvSpPr>
        <p:spPr>
          <a:xfrm>
            <a:off x="6378409" y="4754538"/>
            <a:ext cx="452847" cy="109697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nl-BE"/>
            </a:defPPr>
            <a:lvl1pPr algn="ctr">
              <a:defRPr sz="900" b="1">
                <a:solidFill>
                  <a:schemeClr val="tx1">
                    <a:lumMod val="50000"/>
                    <a:lumOff val="50000"/>
                  </a:schemeClr>
                </a:solidFill>
                <a:latin typeface="Yanone Kaffeesatz Regular" panose="02000000000000000000" pitchFamily="50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defTabSz="685800">
              <a:defRPr/>
            </a:pPr>
            <a:r>
              <a:rPr lang="fr-BE" sz="600" dirty="0">
                <a:solidFill>
                  <a:prstClr val="white"/>
                </a:solidFill>
                <a:latin typeface="Calibri"/>
              </a:rPr>
              <a:t>Variables</a:t>
            </a:r>
            <a:endParaRPr lang="en-GB" sz="6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82" name="Group 103"/>
          <p:cNvGrpSpPr/>
          <p:nvPr/>
        </p:nvGrpSpPr>
        <p:grpSpPr>
          <a:xfrm>
            <a:off x="4557522" y="4900827"/>
            <a:ext cx="471325" cy="112197"/>
            <a:chOff x="3588064" y="5691679"/>
            <a:chExt cx="530635" cy="149596"/>
          </a:xfrm>
        </p:grpSpPr>
        <p:sp>
          <p:nvSpPr>
            <p:cNvPr id="183" name="Rectangle 111"/>
            <p:cNvSpPr/>
            <p:nvPr/>
          </p:nvSpPr>
          <p:spPr>
            <a:xfrm>
              <a:off x="3588064" y="5691679"/>
              <a:ext cx="530635" cy="14959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85800">
                <a:defRPr/>
              </a:pPr>
              <a:r>
                <a:rPr lang="fr-BE" sz="675" b="1" dirty="0">
                  <a:solidFill>
                    <a:prstClr val="white"/>
                  </a:solidFill>
                  <a:latin typeface="Calibri"/>
                </a:rPr>
                <a:t>Figures</a:t>
              </a:r>
              <a:endParaRPr lang="en-GB" sz="675" b="1" dirty="0">
                <a:solidFill>
                  <a:prstClr val="white"/>
                </a:solidFill>
                <a:latin typeface="Calibri"/>
              </a:endParaRPr>
            </a:p>
          </p:txBody>
        </p:sp>
        <p:pic>
          <p:nvPicPr>
            <p:cNvPr id="184" name="Picture 11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751"/>
            <a:stretch/>
          </p:blipFill>
          <p:spPr>
            <a:xfrm>
              <a:off x="3984956" y="5701333"/>
              <a:ext cx="103779" cy="126466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371" y="1259890"/>
            <a:ext cx="377030" cy="3770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275" y="4909229"/>
            <a:ext cx="92363" cy="92363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08E85E44-E897-4700-99AD-2E781877F7C4}"/>
              </a:ext>
            </a:extLst>
          </p:cNvPr>
          <p:cNvSpPr txBox="1"/>
          <p:nvPr/>
        </p:nvSpPr>
        <p:spPr>
          <a:xfrm>
            <a:off x="634789" y="186335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SDTM</a:t>
            </a:r>
            <a:br>
              <a:rPr lang="fr-BE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SDTM Variable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376A944-B074-4599-BBAD-EFA8A9E63CB3}"/>
              </a:ext>
            </a:extLst>
          </p:cNvPr>
          <p:cNvSpPr txBox="1"/>
          <p:nvPr/>
        </p:nvSpPr>
        <p:spPr>
          <a:xfrm>
            <a:off x="634825" y="3052577"/>
            <a:ext cx="1194558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ADaM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ADaM Parameters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Computational algorithm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9871930-4BFA-471F-8035-A5E0570F0E4C}"/>
              </a:ext>
            </a:extLst>
          </p:cNvPr>
          <p:cNvSpPr txBox="1"/>
          <p:nvPr/>
        </p:nvSpPr>
        <p:spPr>
          <a:xfrm>
            <a:off x="634825" y="789552"/>
            <a:ext cx="1127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b="1" u="sng" dirty="0">
                <a:solidFill>
                  <a:srgbClr val="0070C0"/>
                </a:solidFill>
                <a:latin typeface="Calibri"/>
              </a:rPr>
              <a:t>CDASH</a:t>
            </a:r>
            <a:endParaRPr lang="fr-BE" b="1" dirty="0">
              <a:solidFill>
                <a:srgbClr val="0070C0"/>
              </a:solidFill>
              <a:latin typeface="Calibri"/>
            </a:endParaRPr>
          </a:p>
          <a:p>
            <a:pPr defTabSz="685800">
              <a:defRPr/>
            </a:pP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DOMAIN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CDASH Variable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Value Level Metadata</a:t>
            </a:r>
            <a:b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</a:br>
            <a:r>
              <a:rPr lang="fr-BE" sz="75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Controlled Terminology</a:t>
            </a:r>
            <a:endParaRPr lang="en-GB" sz="750" b="1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33" name="TextBox 147">
            <a:extLst>
              <a:ext uri="{FF2B5EF4-FFF2-40B4-BE49-F238E27FC236}">
                <a16:creationId xmlns:a16="http://schemas.microsoft.com/office/drawing/2014/main" id="{C220CC87-977F-4460-8A2F-CCDDD7082CE6}"/>
              </a:ext>
            </a:extLst>
          </p:cNvPr>
          <p:cNvSpPr txBox="1"/>
          <p:nvPr/>
        </p:nvSpPr>
        <p:spPr>
          <a:xfrm>
            <a:off x="8562973" y="864451"/>
            <a:ext cx="49564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fr-BE" sz="600" b="1" u="sng" dirty="0">
                <a:solidFill>
                  <a:srgbClr val="585858"/>
                </a:solidFill>
                <a:latin typeface="Calibri"/>
              </a:rPr>
              <a:t>ANALYSIS</a:t>
            </a:r>
          </a:p>
        </p:txBody>
      </p:sp>
      <p:grpSp>
        <p:nvGrpSpPr>
          <p:cNvPr id="135" name="Group 70">
            <a:extLst>
              <a:ext uri="{FF2B5EF4-FFF2-40B4-BE49-F238E27FC236}">
                <a16:creationId xmlns:a16="http://schemas.microsoft.com/office/drawing/2014/main" id="{1940206D-7A4D-4C84-B623-BB9969C71838}"/>
              </a:ext>
            </a:extLst>
          </p:cNvPr>
          <p:cNvGrpSpPr/>
          <p:nvPr/>
        </p:nvGrpSpPr>
        <p:grpSpPr>
          <a:xfrm>
            <a:off x="8062702" y="629755"/>
            <a:ext cx="579005" cy="491232"/>
            <a:chOff x="7861335" y="2828615"/>
            <a:chExt cx="772006" cy="654976"/>
          </a:xfrm>
        </p:grpSpPr>
        <p:sp>
          <p:nvSpPr>
            <p:cNvPr id="136" name="TextBox 49">
              <a:extLst>
                <a:ext uri="{FF2B5EF4-FFF2-40B4-BE49-F238E27FC236}">
                  <a16:creationId xmlns:a16="http://schemas.microsoft.com/office/drawing/2014/main" id="{4386262D-79C7-41A0-A06F-E1C5DB299C1C}"/>
                </a:ext>
              </a:extLst>
            </p:cNvPr>
            <p:cNvSpPr txBox="1"/>
            <p:nvPr/>
          </p:nvSpPr>
          <p:spPr>
            <a:xfrm>
              <a:off x="7861335" y="3114259"/>
              <a:ext cx="7720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DATA</a:t>
              </a:r>
            </a:p>
            <a:p>
              <a:pPr algn="ctr" defTabSz="685800">
                <a:defRPr/>
              </a:pPr>
              <a:r>
                <a:rPr lang="fr-BE" sz="600" b="1" u="sng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/>
                </a:rPr>
                <a:t>COLLECTION</a:t>
              </a:r>
            </a:p>
          </p:txBody>
        </p:sp>
        <p:pic>
          <p:nvPicPr>
            <p:cNvPr id="137" name="Picture 68">
              <a:extLst>
                <a:ext uri="{FF2B5EF4-FFF2-40B4-BE49-F238E27FC236}">
                  <a16:creationId xmlns:a16="http://schemas.microsoft.com/office/drawing/2014/main" id="{777BF268-56DF-49B6-8A7E-03AD0618F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8649" y="2828615"/>
              <a:ext cx="549144" cy="342961"/>
            </a:xfrm>
            <a:prstGeom prst="rect">
              <a:avLst/>
            </a:prstGeom>
          </p:spPr>
        </p:pic>
      </p:grpSp>
      <p:sp>
        <p:nvSpPr>
          <p:cNvPr id="139" name="TextBox 77">
            <a:extLst>
              <a:ext uri="{FF2B5EF4-FFF2-40B4-BE49-F238E27FC236}">
                <a16:creationId xmlns:a16="http://schemas.microsoft.com/office/drawing/2014/main" id="{D7AF07CF-CFFB-4368-A459-0E4803477256}"/>
              </a:ext>
            </a:extLst>
          </p:cNvPr>
          <p:cNvSpPr txBox="1"/>
          <p:nvPr/>
        </p:nvSpPr>
        <p:spPr>
          <a:xfrm>
            <a:off x="7657844" y="844762"/>
            <a:ext cx="5293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fr-BE" sz="600" b="1" u="sng" dirty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t>SELECTION</a:t>
            </a:r>
          </a:p>
        </p:txBody>
      </p:sp>
      <p:pic>
        <p:nvPicPr>
          <p:cNvPr id="131" name="Picture 130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90F8500-340D-4552-8F03-8CAEE0CAFE3E}"/>
              </a:ext>
            </a:extLst>
          </p:cNvPr>
          <p:cNvPicPr>
            <a:picLocks noChangeAspect="1"/>
          </p:cNvPicPr>
          <p:nvPr/>
        </p:nvPicPr>
        <p:blipFill>
          <a:blip r:embed="rId21">
            <a:duotone>
              <a:srgbClr val="A5A5A5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820421" y="654937"/>
            <a:ext cx="204158" cy="189655"/>
          </a:xfrm>
          <a:prstGeom prst="rect">
            <a:avLst/>
          </a:prstGeom>
        </p:spPr>
      </p:pic>
      <p:pic>
        <p:nvPicPr>
          <p:cNvPr id="134" name="Picture 13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5577C93C-3525-4DFC-A1B1-291B286C8B0D}"/>
              </a:ext>
            </a:extLst>
          </p:cNvPr>
          <p:cNvPicPr>
            <a:picLocks noChangeAspect="1"/>
          </p:cNvPicPr>
          <p:nvPr/>
        </p:nvPicPr>
        <p:blipFill>
          <a:blip r:embed="rId21">
            <a:duotone>
              <a:srgbClr val="70AD47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7819527" y="653181"/>
            <a:ext cx="205946" cy="191316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388" y="4903970"/>
            <a:ext cx="255233" cy="33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84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9259E-6 L 0.46928 -0.81041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55" y="-40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3.7037E-7 L -0.18932 -0.37616 " pathEditMode="relative" rAng="0" ptsTypes="AA">
                                      <p:cBhvr>
                                        <p:cTn id="8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66" y="-18819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-0.19089 -0.57894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44" y="-28958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-0.45859 -0.36945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30" y="-18472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L -0.45755 -0.56644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78" y="-28333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3.7037E-7 L -0.63164 -0.37361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89" y="-18681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2.59259E-6 L -0.62969 -0.57222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84" y="-2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500"/>
                            </p:stCondLst>
                            <p:childTnLst>
                              <p:par>
                                <p:cTn id="123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23457E-6 L -0.15191 -0.87562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4" y="-43796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2.59259E-6 L -0.15234 -0.91019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17" y="-45509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59259E-6 L -0.25065 -0.90695 " pathEditMode="relative" rAng="0" ptsTypes="AA">
                                      <p:cBhvr>
                                        <p:cTn id="128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39" y="-45347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59259E-6 L -0.24974 -0.8757 " pathEditMode="relative" rAng="0" ptsTypes="AA">
                                      <p:cBhvr>
                                        <p:cTn id="130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87" y="-43796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4.07407E-6 L -0.37981 -0.86783 " pathEditMode="relative" rAng="0" ptsTypes="AA">
                                      <p:cBhvr>
                                        <p:cTn id="13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7" y="-43403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2.59259E-6 L -0.3513 -0.8963 " pathEditMode="relative" rAng="0" ptsTypes="AA">
                                      <p:cBhvr>
                                        <p:cTn id="134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65" y="-44815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59259E-6 L -0.41549 -0.89931 " pathEditMode="relative" rAng="0" ptsTypes="AA">
                                      <p:cBhvr>
                                        <p:cTn id="136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81" y="-44977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09877E-6 L -0.49809 -0.87161 " pathEditMode="relative" rAng="0" ptsTypes="AA">
                                      <p:cBhvr>
                                        <p:cTn id="138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13" y="-4358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45679E-6 L -0.58802 -0.87439 " pathEditMode="relative" rAng="0" ptsTypes="AA">
                                      <p:cBhvr>
                                        <p:cTn id="140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10" y="-437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500"/>
                            </p:stCondLst>
                            <p:childTnLst>
                              <p:par>
                                <p:cTn id="142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3" dur="5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  <p:bldP spid="177" grpId="1" animBg="1"/>
      <p:bldP spid="178" grpId="0" animBg="1"/>
      <p:bldP spid="178" grpId="1" animBg="1"/>
      <p:bldP spid="179" grpId="0" animBg="1"/>
      <p:bldP spid="179" grpId="1" animBg="1"/>
      <p:bldP spid="180" grpId="0" animBg="1"/>
      <p:bldP spid="180" grpId="1" animBg="1"/>
      <p:bldP spid="181" grpId="0" animBg="1"/>
      <p:bldP spid="181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>
            <a:extLst>
              <a:ext uri="{FF2B5EF4-FFF2-40B4-BE49-F238E27FC236}">
                <a16:creationId xmlns:a16="http://schemas.microsoft.com/office/drawing/2014/main" id="{0287737C-72C2-4A0C-ACD0-547FA9916411}"/>
              </a:ext>
            </a:extLst>
          </p:cNvPr>
          <p:cNvSpPr txBox="1"/>
          <p:nvPr/>
        </p:nvSpPr>
        <p:spPr>
          <a:xfrm>
            <a:off x="3131849" y="1272830"/>
            <a:ext cx="890562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BE" sz="788" b="1" dirty="0">
                <a:solidFill>
                  <a:srgbClr val="51A492"/>
                </a:solidFill>
                <a:latin typeface="Century Gothic" panose="020B0502020202020204" pitchFamily="34" charset="0"/>
              </a:rPr>
              <a:t>Data Standards</a:t>
            </a:r>
            <a:endParaRPr lang="en-GB" sz="788" b="1" dirty="0">
              <a:solidFill>
                <a:srgbClr val="51A492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60236AD-94E6-4179-A901-27B513167128}"/>
              </a:ext>
            </a:extLst>
          </p:cNvPr>
          <p:cNvCxnSpPr>
            <a:cxnSpLocks/>
          </p:cNvCxnSpPr>
          <p:nvPr/>
        </p:nvCxnSpPr>
        <p:spPr>
          <a:xfrm>
            <a:off x="4550887" y="2099813"/>
            <a:ext cx="0" cy="484324"/>
          </a:xfrm>
          <a:prstGeom prst="straightConnector1">
            <a:avLst/>
          </a:prstGeom>
          <a:ln w="38100">
            <a:solidFill>
              <a:srgbClr val="51A49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30244F42-E48E-4741-9B9C-AB8EB4BFAC33}"/>
              </a:ext>
            </a:extLst>
          </p:cNvPr>
          <p:cNvCxnSpPr>
            <a:cxnSpLocks/>
          </p:cNvCxnSpPr>
          <p:nvPr/>
        </p:nvCxnSpPr>
        <p:spPr>
          <a:xfrm rot="16200000" flipH="1">
            <a:off x="5208398" y="1519844"/>
            <a:ext cx="461681" cy="1620735"/>
          </a:xfrm>
          <a:prstGeom prst="bentConnector3">
            <a:avLst>
              <a:gd name="adj1" fmla="val 50000"/>
            </a:avLst>
          </a:prstGeom>
          <a:ln w="38100">
            <a:solidFill>
              <a:srgbClr val="51A49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B05D858E-1243-4CB8-B05D-C19C6EAD7B1B}"/>
              </a:ext>
            </a:extLst>
          </p:cNvPr>
          <p:cNvCxnSpPr>
            <a:cxnSpLocks/>
          </p:cNvCxnSpPr>
          <p:nvPr/>
        </p:nvCxnSpPr>
        <p:spPr>
          <a:xfrm rot="5400000">
            <a:off x="3433067" y="1530385"/>
            <a:ext cx="470497" cy="1609353"/>
          </a:xfrm>
          <a:prstGeom prst="bentConnector3">
            <a:avLst>
              <a:gd name="adj1" fmla="val 50000"/>
            </a:avLst>
          </a:prstGeom>
          <a:ln w="38100">
            <a:solidFill>
              <a:srgbClr val="51A49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87AE1B7-BA76-4CC4-BEA2-21AFF0DA0B31}"/>
              </a:ext>
            </a:extLst>
          </p:cNvPr>
          <p:cNvCxnSpPr>
            <a:cxnSpLocks/>
          </p:cNvCxnSpPr>
          <p:nvPr/>
        </p:nvCxnSpPr>
        <p:spPr>
          <a:xfrm rot="10800000">
            <a:off x="1404868" y="2823287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EC9AF1-382A-4AE1-97C9-5AF7C65BB161}"/>
              </a:ext>
            </a:extLst>
          </p:cNvPr>
          <p:cNvCxnSpPr>
            <a:cxnSpLocks/>
          </p:cNvCxnSpPr>
          <p:nvPr/>
        </p:nvCxnSpPr>
        <p:spPr>
          <a:xfrm rot="10800000">
            <a:off x="2351744" y="2823287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BB7F8EA-C448-477D-A6E4-2409B577F32A}"/>
              </a:ext>
            </a:extLst>
          </p:cNvPr>
          <p:cNvCxnSpPr>
            <a:cxnSpLocks/>
          </p:cNvCxnSpPr>
          <p:nvPr/>
        </p:nvCxnSpPr>
        <p:spPr>
          <a:xfrm rot="10800000">
            <a:off x="3086563" y="2823287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5FF8FBA4-12FC-4E19-AD68-D6A6E78113C9}"/>
              </a:ext>
            </a:extLst>
          </p:cNvPr>
          <p:cNvCxnSpPr>
            <a:cxnSpLocks/>
          </p:cNvCxnSpPr>
          <p:nvPr/>
        </p:nvCxnSpPr>
        <p:spPr>
          <a:xfrm rot="10800000">
            <a:off x="4040070" y="2823287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or: Elbow 86">
            <a:extLst>
              <a:ext uri="{FF2B5EF4-FFF2-40B4-BE49-F238E27FC236}">
                <a16:creationId xmlns:a16="http://schemas.microsoft.com/office/drawing/2014/main" id="{2D0A1C6C-E436-45A1-9C6D-8714D40B222A}"/>
              </a:ext>
            </a:extLst>
          </p:cNvPr>
          <p:cNvCxnSpPr>
            <a:cxnSpLocks/>
          </p:cNvCxnSpPr>
          <p:nvPr/>
        </p:nvCxnSpPr>
        <p:spPr>
          <a:xfrm rot="10800000">
            <a:off x="6529358" y="2885693"/>
            <a:ext cx="447092" cy="328384"/>
          </a:xfrm>
          <a:prstGeom prst="bentConnector3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C65326C6-C706-42EA-AFE9-D9DADD3DBB26}"/>
              </a:ext>
            </a:extLst>
          </p:cNvPr>
          <p:cNvCxnSpPr>
            <a:cxnSpLocks/>
          </p:cNvCxnSpPr>
          <p:nvPr/>
        </p:nvCxnSpPr>
        <p:spPr>
          <a:xfrm rot="10800000" flipV="1">
            <a:off x="6529358" y="2468501"/>
            <a:ext cx="447092" cy="340991"/>
          </a:xfrm>
          <a:prstGeom prst="bentConnector3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or: Elbow 88">
            <a:extLst>
              <a:ext uri="{FF2B5EF4-FFF2-40B4-BE49-F238E27FC236}">
                <a16:creationId xmlns:a16="http://schemas.microsoft.com/office/drawing/2014/main" id="{B6D92D84-8376-432D-98FC-79B72E964030}"/>
              </a:ext>
            </a:extLst>
          </p:cNvPr>
          <p:cNvCxnSpPr>
            <a:cxnSpLocks/>
          </p:cNvCxnSpPr>
          <p:nvPr/>
        </p:nvCxnSpPr>
        <p:spPr>
          <a:xfrm rot="10800000">
            <a:off x="7585190" y="2516527"/>
            <a:ext cx="585533" cy="330204"/>
          </a:xfrm>
          <a:prstGeom prst="bentConnector3">
            <a:avLst>
              <a:gd name="adj1" fmla="val 50000"/>
            </a:avLst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0146E907-7AC2-465A-BBBB-53090F81F811}"/>
              </a:ext>
            </a:extLst>
          </p:cNvPr>
          <p:cNvCxnSpPr>
            <a:cxnSpLocks/>
          </p:cNvCxnSpPr>
          <p:nvPr/>
        </p:nvCxnSpPr>
        <p:spPr>
          <a:xfrm rot="10800000" flipV="1">
            <a:off x="7602752" y="2965858"/>
            <a:ext cx="575591" cy="267525"/>
          </a:xfrm>
          <a:prstGeom prst="bentConnector3">
            <a:avLst>
              <a:gd name="adj1" fmla="val 51812"/>
            </a:avLst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2AB6BF34-8CC6-4744-BD9D-62F0142D746F}"/>
              </a:ext>
            </a:extLst>
          </p:cNvPr>
          <p:cNvGrpSpPr/>
          <p:nvPr/>
        </p:nvGrpSpPr>
        <p:grpSpPr>
          <a:xfrm>
            <a:off x="2450080" y="2593836"/>
            <a:ext cx="796556" cy="936364"/>
            <a:chOff x="2939697" y="3318604"/>
            <a:chExt cx="1062075" cy="1248486"/>
          </a:xfrm>
        </p:grpSpPr>
        <p:pic>
          <p:nvPicPr>
            <p:cNvPr id="92" name="Picture 91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C2DD152B-028E-4065-9A52-BE1C4E9C4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76546" y="3318604"/>
              <a:ext cx="600946" cy="600946"/>
            </a:xfrm>
            <a:prstGeom prst="rect">
              <a:avLst/>
            </a:prstGeom>
          </p:spPr>
        </p:pic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3C73FF3-77A7-46FE-A180-EE49808AC1AF}"/>
                </a:ext>
              </a:extLst>
            </p:cNvPr>
            <p:cNvSpPr txBox="1"/>
            <p:nvPr/>
          </p:nvSpPr>
          <p:spPr>
            <a:xfrm>
              <a:off x="2939697" y="4059259"/>
              <a:ext cx="1062075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Retrieve</a:t>
              </a:r>
            </a:p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Collection Standards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D85516A-01BE-4A27-80B8-41846CA01739}"/>
              </a:ext>
            </a:extLst>
          </p:cNvPr>
          <p:cNvGrpSpPr/>
          <p:nvPr/>
        </p:nvGrpSpPr>
        <p:grpSpPr>
          <a:xfrm>
            <a:off x="4137199" y="2599941"/>
            <a:ext cx="796556" cy="1057216"/>
            <a:chOff x="5189188" y="3326745"/>
            <a:chExt cx="1062075" cy="1409622"/>
          </a:xfrm>
        </p:grpSpPr>
        <p:pic>
          <p:nvPicPr>
            <p:cNvPr id="95" name="Picture 94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43CD071C-31A8-4413-9C34-58EB9274B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66464" y="3326745"/>
              <a:ext cx="600946" cy="600946"/>
            </a:xfrm>
            <a:prstGeom prst="rect">
              <a:avLst/>
            </a:prstGeom>
          </p:spPr>
        </p:pic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DC0716E-A910-4064-8467-5B4E70B7F5D7}"/>
                </a:ext>
              </a:extLst>
            </p:cNvPr>
            <p:cNvSpPr txBox="1"/>
            <p:nvPr/>
          </p:nvSpPr>
          <p:spPr>
            <a:xfrm>
              <a:off x="5189188" y="4059259"/>
              <a:ext cx="1062075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Retrieve Tabulation</a:t>
              </a:r>
              <a:br>
                <a:rPr lang="fr-BE" sz="825" dirty="0">
                  <a:latin typeface="Century Gothic" panose="020B0502020202020204" pitchFamily="34" charset="0"/>
                </a:rPr>
              </a:br>
              <a:r>
                <a:rPr lang="fr-BE" sz="825" dirty="0">
                  <a:latin typeface="Century Gothic" panose="020B0502020202020204" pitchFamily="34" charset="0"/>
                </a:rPr>
                <a:t>Standards</a:t>
              </a:r>
              <a:endParaRPr lang="en-GB" sz="825" dirty="0">
                <a:latin typeface="Century Gothic" panose="020B0502020202020204" pitchFamily="34" charset="0"/>
              </a:endParaRPr>
            </a:p>
            <a:p>
              <a:pPr algn="ctr"/>
              <a:endParaRPr lang="en-GB" sz="825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C3ED931-A5D1-4FC9-807A-AB94DF1CB21B}"/>
              </a:ext>
            </a:extLst>
          </p:cNvPr>
          <p:cNvGrpSpPr/>
          <p:nvPr/>
        </p:nvGrpSpPr>
        <p:grpSpPr>
          <a:xfrm>
            <a:off x="8052823" y="2584138"/>
            <a:ext cx="826004" cy="883254"/>
            <a:chOff x="10684330" y="4853462"/>
            <a:chExt cx="1101338" cy="1177671"/>
          </a:xfrm>
        </p:grpSpPr>
        <p:pic>
          <p:nvPicPr>
            <p:cNvPr id="98" name="Picture 97" descr="A close up of a computer&#10;&#10;Description generated with very high confidence">
              <a:extLst>
                <a:ext uri="{FF2B5EF4-FFF2-40B4-BE49-F238E27FC236}">
                  <a16:creationId xmlns:a16="http://schemas.microsoft.com/office/drawing/2014/main" id="{DED7ED84-798F-4FEF-B519-9495EAE97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30587" y="4853462"/>
              <a:ext cx="783741" cy="818029"/>
            </a:xfrm>
            <a:prstGeom prst="rect">
              <a:avLst/>
            </a:prstGeom>
          </p:spPr>
        </p:pic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B9CFEE7-4276-4C7C-93F2-B46D7C951770}"/>
                </a:ext>
              </a:extLst>
            </p:cNvPr>
            <p:cNvSpPr txBox="1"/>
            <p:nvPr/>
          </p:nvSpPr>
          <p:spPr>
            <a:xfrm>
              <a:off x="10684330" y="5707797"/>
              <a:ext cx="1062075" cy="3233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Standards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fr-BE" sz="788" dirty="0">
                  <a:latin typeface="Century Gothic" panose="020B0502020202020204" pitchFamily="34" charset="0"/>
                </a:rPr>
                <a:t>Selection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0CF84B66-5431-405E-BDDF-3A3280671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12963" y="5188502"/>
              <a:ext cx="472705" cy="472705"/>
            </a:xfrm>
            <a:prstGeom prst="rect">
              <a:avLst/>
            </a:prstGeom>
          </p:spPr>
        </p:pic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7A438BD8-BA7D-4CAA-8994-3DB7DE9DF4EC}"/>
              </a:ext>
            </a:extLst>
          </p:cNvPr>
          <p:cNvSpPr txBox="1"/>
          <p:nvPr/>
        </p:nvSpPr>
        <p:spPr>
          <a:xfrm>
            <a:off x="6802004" y="3023082"/>
            <a:ext cx="637669" cy="1212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BE" sz="788" b="1" dirty="0">
                <a:solidFill>
                  <a:srgbClr val="FCFCFC"/>
                </a:solidFill>
                <a:latin typeface="Century Gothic" panose="020B0502020202020204" pitchFamily="34" charset="0"/>
              </a:rPr>
              <a:t>TFL</a:t>
            </a:r>
            <a:endParaRPr lang="en-GB" sz="788" b="1" dirty="0">
              <a:solidFill>
                <a:srgbClr val="FCFCFC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02" name="Connector: Elbow 101">
            <a:extLst>
              <a:ext uri="{FF2B5EF4-FFF2-40B4-BE49-F238E27FC236}">
                <a16:creationId xmlns:a16="http://schemas.microsoft.com/office/drawing/2014/main" id="{F549680E-5317-492D-B6B6-932316427B93}"/>
              </a:ext>
            </a:extLst>
          </p:cNvPr>
          <p:cNvCxnSpPr>
            <a:cxnSpLocks/>
          </p:cNvCxnSpPr>
          <p:nvPr/>
        </p:nvCxnSpPr>
        <p:spPr>
          <a:xfrm>
            <a:off x="6474960" y="1490850"/>
            <a:ext cx="1981912" cy="1103012"/>
          </a:xfrm>
          <a:prstGeom prst="bentConnector2">
            <a:avLst/>
          </a:prstGeom>
          <a:ln w="38100">
            <a:solidFill>
              <a:srgbClr val="51A49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7EA2CB5-E30E-4BCD-A81F-3C06A899E18A}"/>
              </a:ext>
            </a:extLst>
          </p:cNvPr>
          <p:cNvGrpSpPr/>
          <p:nvPr/>
        </p:nvGrpSpPr>
        <p:grpSpPr>
          <a:xfrm>
            <a:off x="2870223" y="1133582"/>
            <a:ext cx="3544231" cy="926118"/>
            <a:chOff x="3499887" y="1981199"/>
            <a:chExt cx="4725641" cy="1234824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4BE7B5F-F3F4-44C6-A39E-54E53C22522C}"/>
                </a:ext>
              </a:extLst>
            </p:cNvPr>
            <p:cNvSpPr/>
            <p:nvPr/>
          </p:nvSpPr>
          <p:spPr>
            <a:xfrm>
              <a:off x="6457796" y="3035831"/>
              <a:ext cx="938564" cy="1801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3" dirty="0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7674836-BD62-43B0-80BC-BC7163F8A5EC}"/>
                </a:ext>
              </a:extLst>
            </p:cNvPr>
            <p:cNvSpPr txBox="1"/>
            <p:nvPr/>
          </p:nvSpPr>
          <p:spPr>
            <a:xfrm>
              <a:off x="3707899" y="2385806"/>
              <a:ext cx="1335247" cy="57964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fr-BE" sz="675" dirty="0">
                  <a:latin typeface="Century Gothic" panose="020B0502020202020204" pitchFamily="34" charset="0"/>
                </a:rPr>
                <a:t>B</a:t>
              </a:r>
              <a:r>
                <a:rPr lang="en-US" sz="675" dirty="0">
                  <a:latin typeface="Century Gothic" panose="020B0502020202020204" pitchFamily="34" charset="0"/>
                </a:rPr>
                <a:t>iomedical Concepts</a:t>
              </a:r>
              <a:br>
                <a:rPr lang="en-US" sz="675" dirty="0">
                  <a:latin typeface="Century Gothic" panose="020B0502020202020204" pitchFamily="34" charset="0"/>
                </a:rPr>
              </a:br>
              <a:r>
                <a:rPr lang="en-US" sz="700" dirty="0">
                  <a:solidFill>
                    <a:srgbClr val="134678"/>
                  </a:solidFill>
                  <a:latin typeface="Century Gothic" panose="020B0502020202020204" pitchFamily="34" charset="0"/>
                </a:rPr>
                <a:t>Analysis Concepts </a:t>
              </a:r>
              <a:r>
                <a:rPr lang="en-US" sz="675" dirty="0">
                  <a:latin typeface="Century Gothic" panose="020B0502020202020204" pitchFamily="34" charset="0"/>
                </a:rPr>
                <a:t>Foundational Standards</a:t>
              </a:r>
              <a:br>
                <a:rPr lang="en-US" sz="675" dirty="0">
                  <a:latin typeface="Century Gothic" panose="020B0502020202020204" pitchFamily="34" charset="0"/>
                </a:rPr>
              </a:br>
              <a:endParaRPr lang="en-US" sz="675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D2CDF2E1-832E-48DC-8213-6E40717ED2B7}"/>
                </a:ext>
              </a:extLst>
            </p:cNvPr>
            <p:cNvSpPr/>
            <p:nvPr/>
          </p:nvSpPr>
          <p:spPr>
            <a:xfrm>
              <a:off x="3499887" y="1981199"/>
              <a:ext cx="4725641" cy="1234823"/>
            </a:xfrm>
            <a:prstGeom prst="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3"/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7D05FBFA-84B6-40FF-9D1B-BB852603E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1780" y="2232794"/>
              <a:ext cx="942639" cy="942639"/>
            </a:xfrm>
            <a:prstGeom prst="rect">
              <a:avLst/>
            </a:prstGeom>
          </p:spPr>
        </p:pic>
      </p:grp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1475B4B2-762A-4609-876B-8DAAA001D72F}"/>
              </a:ext>
            </a:extLst>
          </p:cNvPr>
          <p:cNvCxnSpPr>
            <a:cxnSpLocks/>
          </p:cNvCxnSpPr>
          <p:nvPr/>
        </p:nvCxnSpPr>
        <p:spPr>
          <a:xfrm rot="10800000">
            <a:off x="4815971" y="2823288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872A6EBA-44F7-4B81-A348-0ED138B83355}"/>
              </a:ext>
            </a:extLst>
          </p:cNvPr>
          <p:cNvCxnSpPr>
            <a:cxnSpLocks/>
          </p:cNvCxnSpPr>
          <p:nvPr/>
        </p:nvCxnSpPr>
        <p:spPr>
          <a:xfrm rot="10800000">
            <a:off x="5729536" y="2822075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EE77C3F5-190A-424A-8963-244110EB0740}"/>
              </a:ext>
            </a:extLst>
          </p:cNvPr>
          <p:cNvGrpSpPr/>
          <p:nvPr/>
        </p:nvGrpSpPr>
        <p:grpSpPr>
          <a:xfrm>
            <a:off x="8089682" y="3777385"/>
            <a:ext cx="796556" cy="850468"/>
            <a:chOff x="1397128" y="3928461"/>
            <a:chExt cx="1062075" cy="1133956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211D3324-300A-436A-9DE2-801D9F735531}"/>
                </a:ext>
              </a:extLst>
            </p:cNvPr>
            <p:cNvSpPr txBox="1"/>
            <p:nvPr/>
          </p:nvSpPr>
          <p:spPr>
            <a:xfrm>
              <a:off x="1397128" y="4554587"/>
              <a:ext cx="1062075" cy="5078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Protocol Outline (Hypothesis)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40BF942A-792C-4C46-B9D3-8E7053CDCC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73373" y="3928461"/>
              <a:ext cx="612650" cy="612650"/>
            </a:xfrm>
            <a:prstGeom prst="rect">
              <a:avLst/>
            </a:prstGeom>
          </p:spPr>
        </p:pic>
      </p:grp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193BD071-6935-429E-8A22-699C960243AD}"/>
              </a:ext>
            </a:extLst>
          </p:cNvPr>
          <p:cNvCxnSpPr>
            <a:cxnSpLocks/>
          </p:cNvCxnSpPr>
          <p:nvPr/>
        </p:nvCxnSpPr>
        <p:spPr>
          <a:xfrm flipH="1" flipV="1">
            <a:off x="8469976" y="3516980"/>
            <a:ext cx="5771" cy="219887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F42872B-DEB2-482C-9F62-2E24673B6773}"/>
              </a:ext>
            </a:extLst>
          </p:cNvPr>
          <p:cNvGrpSpPr/>
          <p:nvPr/>
        </p:nvGrpSpPr>
        <p:grpSpPr>
          <a:xfrm>
            <a:off x="630486" y="2485809"/>
            <a:ext cx="796556" cy="1044392"/>
            <a:chOff x="513571" y="3174568"/>
            <a:chExt cx="1062075" cy="1392522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AD9D6BA5-77EB-46B4-8615-01BCAF816E1B}"/>
                </a:ext>
              </a:extLst>
            </p:cNvPr>
            <p:cNvSpPr txBox="1"/>
            <p:nvPr/>
          </p:nvSpPr>
          <p:spPr>
            <a:xfrm>
              <a:off x="513571" y="4059259"/>
              <a:ext cx="1062075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Data </a:t>
              </a:r>
              <a:br>
                <a:rPr lang="fr-BE" sz="825" dirty="0">
                  <a:latin typeface="Century Gothic" panose="020B0502020202020204" pitchFamily="34" charset="0"/>
                </a:rPr>
              </a:br>
              <a:r>
                <a:rPr lang="fr-BE" sz="825" dirty="0">
                  <a:latin typeface="Century Gothic" panose="020B0502020202020204" pitchFamily="34" charset="0"/>
                </a:rPr>
                <a:t>Collection</a:t>
              </a:r>
              <a:br>
                <a:rPr lang="fr-BE" sz="825" dirty="0">
                  <a:latin typeface="Century Gothic" panose="020B0502020202020204" pitchFamily="34" charset="0"/>
                </a:rPr>
              </a:br>
              <a:r>
                <a:rPr lang="fr-BE" sz="825" dirty="0">
                  <a:latin typeface="Century Gothic" panose="020B0502020202020204" pitchFamily="34" charset="0"/>
                </a:rPr>
                <a:t>Modules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21" name="Picture 120" descr="A close up of a computer&#10;&#10;Description generated with high confidence">
              <a:extLst>
                <a:ext uri="{FF2B5EF4-FFF2-40B4-BE49-F238E27FC236}">
                  <a16:creationId xmlns:a16="http://schemas.microsoft.com/office/drawing/2014/main" id="{6F637B15-BDF0-4689-8F8B-1F377E7C2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1534" y="3174568"/>
              <a:ext cx="815320" cy="815320"/>
            </a:xfrm>
            <a:prstGeom prst="rect">
              <a:avLst/>
            </a:prstGeom>
          </p:spPr>
        </p:pic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2C51D59-24E5-4525-AB06-24252EB3FCB9}"/>
              </a:ext>
            </a:extLst>
          </p:cNvPr>
          <p:cNvGrpSpPr/>
          <p:nvPr/>
        </p:nvGrpSpPr>
        <p:grpSpPr>
          <a:xfrm>
            <a:off x="5863205" y="2646589"/>
            <a:ext cx="796556" cy="883611"/>
            <a:chOff x="7490530" y="3388942"/>
            <a:chExt cx="1062075" cy="1178147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F860807-D692-4A14-B309-CF83CD88EC19}"/>
                </a:ext>
              </a:extLst>
            </p:cNvPr>
            <p:cNvSpPr txBox="1"/>
            <p:nvPr/>
          </p:nvSpPr>
          <p:spPr>
            <a:xfrm>
              <a:off x="7490530" y="4059259"/>
              <a:ext cx="1062075" cy="5078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825" dirty="0">
                  <a:latin typeface="Century Gothic" panose="020B0502020202020204" pitchFamily="34" charset="0"/>
                </a:rPr>
                <a:t>Retrieve</a:t>
              </a:r>
              <a:br>
                <a:rPr lang="en-GB" sz="825" dirty="0">
                  <a:latin typeface="Century Gothic" panose="020B0502020202020204" pitchFamily="34" charset="0"/>
                </a:rPr>
              </a:br>
              <a:r>
                <a:rPr lang="en-GB" sz="825" dirty="0">
                  <a:latin typeface="Century Gothic" panose="020B0502020202020204" pitchFamily="34" charset="0"/>
                </a:rPr>
                <a:t>Analysis</a:t>
              </a:r>
              <a:br>
                <a:rPr lang="en-GB" sz="825" dirty="0">
                  <a:latin typeface="Century Gothic" panose="020B0502020202020204" pitchFamily="34" charset="0"/>
                </a:rPr>
              </a:br>
              <a:r>
                <a:rPr lang="en-GB" sz="825" dirty="0">
                  <a:latin typeface="Century Gothic" panose="020B0502020202020204" pitchFamily="34" charset="0"/>
                </a:rPr>
                <a:t>Standards</a:t>
              </a:r>
            </a:p>
          </p:txBody>
        </p:sp>
        <p:pic>
          <p:nvPicPr>
            <p:cNvPr id="124" name="Picture 123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84142B8F-7DDA-4941-AF97-2902990C4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6132" y="3388942"/>
              <a:ext cx="600946" cy="600946"/>
            </a:xfrm>
            <a:prstGeom prst="rect">
              <a:avLst/>
            </a:prstGeom>
          </p:spPr>
        </p:pic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6FBCA0C-A317-4B7D-934F-714AC2F753C8}"/>
              </a:ext>
            </a:extLst>
          </p:cNvPr>
          <p:cNvGrpSpPr/>
          <p:nvPr/>
        </p:nvGrpSpPr>
        <p:grpSpPr>
          <a:xfrm>
            <a:off x="5032528" y="2585421"/>
            <a:ext cx="796556" cy="817820"/>
            <a:chOff x="6382961" y="3307387"/>
            <a:chExt cx="1062075" cy="1090427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E380B3F1-2BB7-443E-A590-2C8373607755}"/>
                </a:ext>
              </a:extLst>
            </p:cNvPr>
            <p:cNvSpPr txBox="1"/>
            <p:nvPr/>
          </p:nvSpPr>
          <p:spPr>
            <a:xfrm>
              <a:off x="6382961" y="4059259"/>
              <a:ext cx="1062075" cy="3385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Analysis</a:t>
              </a:r>
              <a:br>
                <a:rPr lang="fr-BE" sz="825" dirty="0">
                  <a:latin typeface="Century Gothic" panose="020B0502020202020204" pitchFamily="34" charset="0"/>
                </a:rPr>
              </a:br>
              <a:r>
                <a:rPr lang="fr-BE" sz="825" dirty="0">
                  <a:latin typeface="Century Gothic" panose="020B0502020202020204" pitchFamily="34" charset="0"/>
                </a:rPr>
                <a:t>Metadata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00E1E348-A5ED-43DF-8EA7-7965556D715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93719" y="3307387"/>
              <a:ext cx="756927" cy="682371"/>
            </a:xfrm>
            <a:prstGeom prst="rect">
              <a:avLst/>
            </a:prstGeom>
          </p:spPr>
        </p:pic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CF25D8F5-E491-49A9-A806-BE481F360528}"/>
              </a:ext>
            </a:extLst>
          </p:cNvPr>
          <p:cNvGrpSpPr/>
          <p:nvPr/>
        </p:nvGrpSpPr>
        <p:grpSpPr>
          <a:xfrm>
            <a:off x="6893008" y="2048326"/>
            <a:ext cx="796556" cy="704971"/>
            <a:chOff x="8863601" y="2591258"/>
            <a:chExt cx="1062075" cy="939961"/>
          </a:xfrm>
        </p:grpSpPr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B6FA73B9-EC39-4DEB-B4D6-828C8F976737}"/>
                </a:ext>
              </a:extLst>
            </p:cNvPr>
            <p:cNvSpPr txBox="1"/>
            <p:nvPr/>
          </p:nvSpPr>
          <p:spPr>
            <a:xfrm>
              <a:off x="8863601" y="2591258"/>
              <a:ext cx="1062075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Endpoints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  <p:pic>
          <p:nvPicPr>
            <p:cNvPr id="130" name="Picture 129">
              <a:extLst>
                <a:ext uri="{FF2B5EF4-FFF2-40B4-BE49-F238E27FC236}">
                  <a16:creationId xmlns:a16="http://schemas.microsoft.com/office/drawing/2014/main" id="{9CC763D2-F6EF-4A39-B301-4392EE9645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241"/>
            <a:stretch/>
          </p:blipFill>
          <p:spPr>
            <a:xfrm>
              <a:off x="9036514" y="2856682"/>
              <a:ext cx="723981" cy="674537"/>
            </a:xfrm>
            <a:prstGeom prst="rect">
              <a:avLst/>
            </a:prstGeom>
          </p:spPr>
        </p:pic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4C5A7C40-A8C1-4EAB-90B3-346411274106}"/>
              </a:ext>
            </a:extLst>
          </p:cNvPr>
          <p:cNvGrpSpPr/>
          <p:nvPr/>
        </p:nvGrpSpPr>
        <p:grpSpPr>
          <a:xfrm>
            <a:off x="3326146" y="2585421"/>
            <a:ext cx="796556" cy="817820"/>
            <a:chOff x="4107785" y="3307387"/>
            <a:chExt cx="1062075" cy="1090427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8DD66F5-176B-441F-96C8-BF7D02224316}"/>
                </a:ext>
              </a:extLst>
            </p:cNvPr>
            <p:cNvSpPr txBox="1"/>
            <p:nvPr/>
          </p:nvSpPr>
          <p:spPr>
            <a:xfrm>
              <a:off x="4107785" y="4059259"/>
              <a:ext cx="1062075" cy="3385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Tabulation Metadata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6A2899CE-FD5F-4323-862D-11C9F7600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50826" y="3307387"/>
              <a:ext cx="756927" cy="682371"/>
            </a:xfrm>
            <a:prstGeom prst="rect">
              <a:avLst/>
            </a:prstGeom>
          </p:spPr>
        </p:pic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7C9E1541-D13C-4D5C-900B-677339C92ED1}"/>
              </a:ext>
            </a:extLst>
          </p:cNvPr>
          <p:cNvGrpSpPr/>
          <p:nvPr/>
        </p:nvGrpSpPr>
        <p:grpSpPr>
          <a:xfrm>
            <a:off x="1564420" y="2585421"/>
            <a:ext cx="796556" cy="817820"/>
            <a:chOff x="1758816" y="3307387"/>
            <a:chExt cx="1062075" cy="1090427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498ACD7C-F582-4376-B101-E08F38BB6838}"/>
                </a:ext>
              </a:extLst>
            </p:cNvPr>
            <p:cNvSpPr txBox="1"/>
            <p:nvPr/>
          </p:nvSpPr>
          <p:spPr>
            <a:xfrm>
              <a:off x="1758816" y="4059259"/>
              <a:ext cx="1062075" cy="3385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Collection Metadata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36" name="Picture 135">
              <a:extLst>
                <a:ext uri="{FF2B5EF4-FFF2-40B4-BE49-F238E27FC236}">
                  <a16:creationId xmlns:a16="http://schemas.microsoft.com/office/drawing/2014/main" id="{D196A6EC-F54D-41E8-8A09-C337F54A2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98927" y="3307387"/>
              <a:ext cx="756927" cy="682371"/>
            </a:xfrm>
            <a:prstGeom prst="rect">
              <a:avLst/>
            </a:prstGeom>
          </p:spPr>
        </p:pic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8344BD7-BF91-49A3-AC7D-56A7990C500A}"/>
              </a:ext>
            </a:extLst>
          </p:cNvPr>
          <p:cNvGrpSpPr/>
          <p:nvPr/>
        </p:nvGrpSpPr>
        <p:grpSpPr>
          <a:xfrm>
            <a:off x="3744999" y="4012085"/>
            <a:ext cx="1413436" cy="511778"/>
            <a:chOff x="4666256" y="5209603"/>
            <a:chExt cx="1884581" cy="682371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BF63017E-8AEE-47FA-920C-88E69C87311B}"/>
                </a:ext>
              </a:extLst>
            </p:cNvPr>
            <p:cNvSpPr txBox="1"/>
            <p:nvPr/>
          </p:nvSpPr>
          <p:spPr>
            <a:xfrm>
              <a:off x="5488763" y="5309136"/>
              <a:ext cx="1062074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BE" sz="825" dirty="0">
                  <a:latin typeface="Century Gothic" panose="020B0502020202020204" pitchFamily="34" charset="0"/>
                </a:rPr>
                <a:t>Standards Metadata Selection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139" name="Picture 138">
              <a:extLst>
                <a:ext uri="{FF2B5EF4-FFF2-40B4-BE49-F238E27FC236}">
                  <a16:creationId xmlns:a16="http://schemas.microsoft.com/office/drawing/2014/main" id="{5E36663E-9F78-4DEA-A42F-63E103138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66256" y="5209603"/>
              <a:ext cx="756927" cy="682371"/>
            </a:xfrm>
            <a:prstGeom prst="rect">
              <a:avLst/>
            </a:prstGeom>
          </p:spPr>
        </p:pic>
      </p:grpSp>
      <p:cxnSp>
        <p:nvCxnSpPr>
          <p:cNvPr id="140" name="Connector: Elbow 139">
            <a:extLst>
              <a:ext uri="{FF2B5EF4-FFF2-40B4-BE49-F238E27FC236}">
                <a16:creationId xmlns:a16="http://schemas.microsoft.com/office/drawing/2014/main" id="{AA378192-6F60-4516-9C6D-E844D8062D35}"/>
              </a:ext>
            </a:extLst>
          </p:cNvPr>
          <p:cNvCxnSpPr>
            <a:cxnSpLocks/>
          </p:cNvCxnSpPr>
          <p:nvPr/>
        </p:nvCxnSpPr>
        <p:spPr>
          <a:xfrm rot="16200000" flipH="1">
            <a:off x="2758394" y="2696826"/>
            <a:ext cx="474756" cy="2066150"/>
          </a:xfrm>
          <a:prstGeom prst="bentConnector3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or: Elbow 140">
            <a:extLst>
              <a:ext uri="{FF2B5EF4-FFF2-40B4-BE49-F238E27FC236}">
                <a16:creationId xmlns:a16="http://schemas.microsoft.com/office/drawing/2014/main" id="{010CB2F8-44E4-4D49-BB85-5BA758347120}"/>
              </a:ext>
            </a:extLst>
          </p:cNvPr>
          <p:cNvCxnSpPr>
            <a:cxnSpLocks/>
          </p:cNvCxnSpPr>
          <p:nvPr/>
        </p:nvCxnSpPr>
        <p:spPr>
          <a:xfrm rot="16200000" flipH="1">
            <a:off x="3634487" y="3570692"/>
            <a:ext cx="484298" cy="304423"/>
          </a:xfrm>
          <a:prstGeom prst="bentConnector3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or: Elbow 141">
            <a:extLst>
              <a:ext uri="{FF2B5EF4-FFF2-40B4-BE49-F238E27FC236}">
                <a16:creationId xmlns:a16="http://schemas.microsoft.com/office/drawing/2014/main" id="{5A0B3E22-0674-4E2F-A9AF-0FA76B151E90}"/>
              </a:ext>
            </a:extLst>
          </p:cNvPr>
          <p:cNvCxnSpPr>
            <a:cxnSpLocks/>
          </p:cNvCxnSpPr>
          <p:nvPr/>
        </p:nvCxnSpPr>
        <p:spPr>
          <a:xfrm rot="5400000">
            <a:off x="4501111" y="3021924"/>
            <a:ext cx="457433" cy="1401959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or: Elbow 142">
            <a:extLst>
              <a:ext uri="{FF2B5EF4-FFF2-40B4-BE49-F238E27FC236}">
                <a16:creationId xmlns:a16="http://schemas.microsoft.com/office/drawing/2014/main" id="{A8FFC203-ADC0-4806-82A8-263698425B77}"/>
              </a:ext>
            </a:extLst>
          </p:cNvPr>
          <p:cNvCxnSpPr>
            <a:cxnSpLocks/>
          </p:cNvCxnSpPr>
          <p:nvPr/>
        </p:nvCxnSpPr>
        <p:spPr>
          <a:xfrm rot="5400000">
            <a:off x="5437463" y="2131648"/>
            <a:ext cx="416362" cy="3233592"/>
          </a:xfrm>
          <a:prstGeom prst="bentConnector3">
            <a:avLst>
              <a:gd name="adj1" fmla="val 45665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AAB6E361-427D-4919-8A7C-00F4A56B09B8}"/>
              </a:ext>
            </a:extLst>
          </p:cNvPr>
          <p:cNvGrpSpPr/>
          <p:nvPr/>
        </p:nvGrpSpPr>
        <p:grpSpPr>
          <a:xfrm>
            <a:off x="6990946" y="2978901"/>
            <a:ext cx="673104" cy="513125"/>
            <a:chOff x="8994185" y="3832024"/>
            <a:chExt cx="897472" cy="684166"/>
          </a:xfrm>
        </p:grpSpPr>
        <p:pic>
          <p:nvPicPr>
            <p:cNvPr id="145" name="Picture 144">
              <a:extLst>
                <a:ext uri="{FF2B5EF4-FFF2-40B4-BE49-F238E27FC236}">
                  <a16:creationId xmlns:a16="http://schemas.microsoft.com/office/drawing/2014/main" id="{6ED976DD-E322-447C-829A-E07711000D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241"/>
            <a:stretch/>
          </p:blipFill>
          <p:spPr>
            <a:xfrm>
              <a:off x="8994185" y="3832024"/>
              <a:ext cx="723981" cy="674537"/>
            </a:xfrm>
            <a:prstGeom prst="rect">
              <a:avLst/>
            </a:prstGeom>
          </p:spPr>
        </p:pic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CD8FC841-396C-4D71-BE6A-0CAAF2CBF720}"/>
                </a:ext>
              </a:extLst>
            </p:cNvPr>
            <p:cNvSpPr txBox="1"/>
            <p:nvPr/>
          </p:nvSpPr>
          <p:spPr>
            <a:xfrm>
              <a:off x="9441233" y="4354521"/>
              <a:ext cx="450424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TFL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FAC641B8-0C7B-4B41-860E-D5E162D4181D}"/>
              </a:ext>
            </a:extLst>
          </p:cNvPr>
          <p:cNvCxnSpPr>
            <a:cxnSpLocks/>
          </p:cNvCxnSpPr>
          <p:nvPr/>
        </p:nvCxnSpPr>
        <p:spPr>
          <a:xfrm flipH="1">
            <a:off x="7291286" y="2768536"/>
            <a:ext cx="2900" cy="17184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2A93EC93-E8FB-4FCF-B55B-9F1AE04C4E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6348" y="1337666"/>
            <a:ext cx="1481412" cy="516823"/>
          </a:xfrm>
          <a:prstGeom prst="rect">
            <a:avLst/>
          </a:prstGeom>
        </p:spPr>
      </p:pic>
      <p:sp>
        <p:nvSpPr>
          <p:cNvPr id="73" name="Title 1">
            <a:extLst>
              <a:ext uri="{FF2B5EF4-FFF2-40B4-BE49-F238E27FC236}">
                <a16:creationId xmlns:a16="http://schemas.microsoft.com/office/drawing/2014/main" id="{A91A3616-6C3A-49D2-AF0D-791E6536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134678"/>
                </a:solidFill>
              </a:rPr>
              <a:t>Use Case 1 : </a:t>
            </a:r>
            <a:r>
              <a:rPr lang="en-US" sz="2800" dirty="0">
                <a:solidFill>
                  <a:srgbClr val="C00000"/>
                </a:solidFill>
              </a:rPr>
              <a:t>End to Start specification </a:t>
            </a:r>
            <a:endParaRPr lang="nl-BE" sz="2800" dirty="0">
              <a:solidFill>
                <a:srgbClr val="C00000"/>
              </a:solidFill>
            </a:endParaRPr>
          </a:p>
        </p:txBody>
      </p:sp>
      <p:sp>
        <p:nvSpPr>
          <p:cNvPr id="74" name="Title 1">
            <a:extLst>
              <a:ext uri="{FF2B5EF4-FFF2-40B4-BE49-F238E27FC236}">
                <a16:creationId xmlns:a16="http://schemas.microsoft.com/office/drawing/2014/main" id="{E04AA8A4-7630-4BA4-8F00-40786E3A3260}"/>
              </a:ext>
            </a:extLst>
          </p:cNvPr>
          <p:cNvSpPr txBox="1">
            <a:spLocks/>
          </p:cNvSpPr>
          <p:nvPr/>
        </p:nvSpPr>
        <p:spPr>
          <a:xfrm>
            <a:off x="800100" y="320078"/>
            <a:ext cx="7886700" cy="9941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solidFill>
                  <a:srgbClr val="134678"/>
                </a:solidFill>
              </a:rPr>
              <a:t>Selecting standards concepts and linked metadata needed for a study</a:t>
            </a:r>
            <a:endParaRPr lang="nl-BE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49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38854F95-E1D7-4D17-B274-5EDB7F756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134678"/>
                </a:solidFill>
              </a:rPr>
              <a:t>Use Case 2 : </a:t>
            </a:r>
            <a:r>
              <a:rPr lang="en-US" sz="2800" dirty="0">
                <a:solidFill>
                  <a:schemeClr val="accent3"/>
                </a:solidFill>
              </a:rPr>
              <a:t>Start to End Study Metadata </a:t>
            </a: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670BEB5F-2851-4CF0-919B-000ADC5F53A5}"/>
              </a:ext>
            </a:extLst>
          </p:cNvPr>
          <p:cNvCxnSpPr>
            <a:cxnSpLocks/>
          </p:cNvCxnSpPr>
          <p:nvPr/>
        </p:nvCxnSpPr>
        <p:spPr>
          <a:xfrm>
            <a:off x="1523065" y="1867490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D23D476F-3AC2-4DC2-A33B-C66B282DAED0}"/>
              </a:ext>
            </a:extLst>
          </p:cNvPr>
          <p:cNvCxnSpPr>
            <a:cxnSpLocks/>
          </p:cNvCxnSpPr>
          <p:nvPr/>
        </p:nvCxnSpPr>
        <p:spPr>
          <a:xfrm>
            <a:off x="2487016" y="1867490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90D5CB71-AA91-411F-A44D-501E4ECE28BA}"/>
              </a:ext>
            </a:extLst>
          </p:cNvPr>
          <p:cNvCxnSpPr>
            <a:cxnSpLocks/>
          </p:cNvCxnSpPr>
          <p:nvPr/>
        </p:nvCxnSpPr>
        <p:spPr>
          <a:xfrm>
            <a:off x="3257208" y="1867490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7DE97FA5-D4D3-44D3-9BC8-DB76DFD47BB1}"/>
              </a:ext>
            </a:extLst>
          </p:cNvPr>
          <p:cNvCxnSpPr>
            <a:cxnSpLocks/>
          </p:cNvCxnSpPr>
          <p:nvPr/>
        </p:nvCxnSpPr>
        <p:spPr>
          <a:xfrm>
            <a:off x="4162483" y="1867490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D4C7B30D-0310-42E4-9A38-B0CC062246E9}"/>
              </a:ext>
            </a:extLst>
          </p:cNvPr>
          <p:cNvCxnSpPr>
            <a:cxnSpLocks/>
          </p:cNvCxnSpPr>
          <p:nvPr/>
        </p:nvCxnSpPr>
        <p:spPr>
          <a:xfrm>
            <a:off x="4980873" y="1867490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9324198F-AD12-4143-A7A2-8B1C08FF2D9E}"/>
              </a:ext>
            </a:extLst>
          </p:cNvPr>
          <p:cNvCxnSpPr>
            <a:cxnSpLocks/>
          </p:cNvCxnSpPr>
          <p:nvPr/>
        </p:nvCxnSpPr>
        <p:spPr>
          <a:xfrm>
            <a:off x="5851136" y="1867490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or: Elbow 152">
            <a:extLst>
              <a:ext uri="{FF2B5EF4-FFF2-40B4-BE49-F238E27FC236}">
                <a16:creationId xmlns:a16="http://schemas.microsoft.com/office/drawing/2014/main" id="{B58C9BF1-5CE0-495A-99F3-9D6BA5C16F85}"/>
              </a:ext>
            </a:extLst>
          </p:cNvPr>
          <p:cNvCxnSpPr>
            <a:cxnSpLocks/>
          </p:cNvCxnSpPr>
          <p:nvPr/>
        </p:nvCxnSpPr>
        <p:spPr>
          <a:xfrm>
            <a:off x="6674368" y="1929896"/>
            <a:ext cx="447092" cy="328384"/>
          </a:xfrm>
          <a:prstGeom prst="bentConnector3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ctor: Elbow 153">
            <a:extLst>
              <a:ext uri="{FF2B5EF4-FFF2-40B4-BE49-F238E27FC236}">
                <a16:creationId xmlns:a16="http://schemas.microsoft.com/office/drawing/2014/main" id="{12547D7E-55F1-4F5F-92BA-873893FD52DD}"/>
              </a:ext>
            </a:extLst>
          </p:cNvPr>
          <p:cNvCxnSpPr>
            <a:cxnSpLocks/>
          </p:cNvCxnSpPr>
          <p:nvPr/>
        </p:nvCxnSpPr>
        <p:spPr>
          <a:xfrm flipV="1">
            <a:off x="6674368" y="1512704"/>
            <a:ext cx="447092" cy="340991"/>
          </a:xfrm>
          <a:prstGeom prst="bentConnector3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or: Elbow 154">
            <a:extLst>
              <a:ext uri="{FF2B5EF4-FFF2-40B4-BE49-F238E27FC236}">
                <a16:creationId xmlns:a16="http://schemas.microsoft.com/office/drawing/2014/main" id="{4C97CB5C-F87E-431F-A9B4-8DD617005254}"/>
              </a:ext>
            </a:extLst>
          </p:cNvPr>
          <p:cNvCxnSpPr>
            <a:cxnSpLocks/>
            <a:endCxn id="167" idx="1"/>
          </p:cNvCxnSpPr>
          <p:nvPr/>
        </p:nvCxnSpPr>
        <p:spPr>
          <a:xfrm>
            <a:off x="7738969" y="1560730"/>
            <a:ext cx="585533" cy="330204"/>
          </a:xfrm>
          <a:prstGeom prst="bentConnector3">
            <a:avLst>
              <a:gd name="adj1" fmla="val 50000"/>
            </a:avLst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ctor: Elbow 155">
            <a:extLst>
              <a:ext uri="{FF2B5EF4-FFF2-40B4-BE49-F238E27FC236}">
                <a16:creationId xmlns:a16="http://schemas.microsoft.com/office/drawing/2014/main" id="{2AEF7283-6425-41E1-906A-0391E2E16706}"/>
              </a:ext>
            </a:extLst>
          </p:cNvPr>
          <p:cNvCxnSpPr>
            <a:cxnSpLocks/>
          </p:cNvCxnSpPr>
          <p:nvPr/>
        </p:nvCxnSpPr>
        <p:spPr>
          <a:xfrm flipV="1">
            <a:off x="7748911" y="2010061"/>
            <a:ext cx="575591" cy="267525"/>
          </a:xfrm>
          <a:prstGeom prst="bentConnector3">
            <a:avLst>
              <a:gd name="adj1" fmla="val 46028"/>
            </a:avLst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FE7C9E5-7ECC-4CB4-854E-535127C88466}"/>
              </a:ext>
            </a:extLst>
          </p:cNvPr>
          <p:cNvGrpSpPr/>
          <p:nvPr/>
        </p:nvGrpSpPr>
        <p:grpSpPr>
          <a:xfrm>
            <a:off x="2585676" y="1628340"/>
            <a:ext cx="796556" cy="916161"/>
            <a:chOff x="3178854" y="3021133"/>
            <a:chExt cx="1062075" cy="1221548"/>
          </a:xfrm>
        </p:grpSpPr>
        <p:pic>
          <p:nvPicPr>
            <p:cNvPr id="158" name="Picture 157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63A97EC0-7D96-401D-A2E1-EB77BB157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32763" y="3021133"/>
              <a:ext cx="600946" cy="600946"/>
            </a:xfrm>
            <a:prstGeom prst="rect">
              <a:avLst/>
            </a:prstGeom>
          </p:spPr>
        </p:pic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F0680862-D896-4A34-8545-92BC4E4EDD35}"/>
                </a:ext>
              </a:extLst>
            </p:cNvPr>
            <p:cNvSpPr txBox="1"/>
            <p:nvPr/>
          </p:nvSpPr>
          <p:spPr>
            <a:xfrm>
              <a:off x="3178854" y="3757676"/>
              <a:ext cx="1062075" cy="48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Create Tabulation </a:t>
              </a:r>
              <a:r>
                <a:rPr lang="en-US" sz="788" dirty="0">
                  <a:latin typeface="Century Gothic" panose="020B0502020202020204" pitchFamily="34" charset="0"/>
                </a:rPr>
                <a:t>Datasets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D2CE4CF1-1D2F-4971-8EDF-0506AA0926FC}"/>
              </a:ext>
            </a:extLst>
          </p:cNvPr>
          <p:cNvGrpSpPr/>
          <p:nvPr/>
        </p:nvGrpSpPr>
        <p:grpSpPr>
          <a:xfrm>
            <a:off x="678664" y="1628340"/>
            <a:ext cx="796556" cy="916161"/>
            <a:chOff x="636171" y="3021133"/>
            <a:chExt cx="1062075" cy="1221548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B5EE1FEF-2E80-4560-B3F6-7EC384F23710}"/>
                </a:ext>
              </a:extLst>
            </p:cNvPr>
            <p:cNvSpPr txBox="1"/>
            <p:nvPr/>
          </p:nvSpPr>
          <p:spPr>
            <a:xfrm>
              <a:off x="636171" y="3757676"/>
              <a:ext cx="1062075" cy="48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Create Operational </a:t>
              </a:r>
              <a:r>
                <a:rPr lang="en-US" sz="788" dirty="0">
                  <a:latin typeface="Century Gothic" panose="020B0502020202020204" pitchFamily="34" charset="0"/>
                </a:rPr>
                <a:t>Database</a:t>
              </a:r>
            </a:p>
          </p:txBody>
        </p:sp>
        <p:pic>
          <p:nvPicPr>
            <p:cNvPr id="162" name="Picture 161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D77202D9-5CE9-4E1D-9034-4FF43DF33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9220" y="3021133"/>
              <a:ext cx="600946" cy="600946"/>
            </a:xfrm>
            <a:prstGeom prst="rect">
              <a:avLst/>
            </a:prstGeom>
          </p:spPr>
        </p:pic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B6492629-6C22-4041-BC2E-740AB0B9E933}"/>
              </a:ext>
            </a:extLst>
          </p:cNvPr>
          <p:cNvGrpSpPr/>
          <p:nvPr/>
        </p:nvGrpSpPr>
        <p:grpSpPr>
          <a:xfrm>
            <a:off x="4336355" y="1644143"/>
            <a:ext cx="796556" cy="779105"/>
            <a:chOff x="5513092" y="3042205"/>
            <a:chExt cx="1062075" cy="1038807"/>
          </a:xfrm>
        </p:grpSpPr>
        <p:pic>
          <p:nvPicPr>
            <p:cNvPr id="164" name="Picture 163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B41D2C2F-0997-404D-8008-72331AF46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9166" y="3042205"/>
              <a:ext cx="600946" cy="600946"/>
            </a:xfrm>
            <a:prstGeom prst="rect">
              <a:avLst/>
            </a:prstGeom>
          </p:spPr>
        </p:pic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A2B9E5BC-875C-4F33-AA23-3F64C3E0F467}"/>
                </a:ext>
              </a:extLst>
            </p:cNvPr>
            <p:cNvSpPr txBox="1"/>
            <p:nvPr/>
          </p:nvSpPr>
          <p:spPr>
            <a:xfrm>
              <a:off x="5513092" y="3757676"/>
              <a:ext cx="1062075" cy="3233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Create ADaM Datasets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27916915-B6E4-453E-B1B5-8F83F141A5A1}"/>
              </a:ext>
            </a:extLst>
          </p:cNvPr>
          <p:cNvGrpSpPr/>
          <p:nvPr/>
        </p:nvGrpSpPr>
        <p:grpSpPr>
          <a:xfrm>
            <a:off x="8183207" y="1661191"/>
            <a:ext cx="796556" cy="865035"/>
            <a:chOff x="10642229" y="3064933"/>
            <a:chExt cx="1062075" cy="1153379"/>
          </a:xfrm>
        </p:grpSpPr>
        <p:pic>
          <p:nvPicPr>
            <p:cNvPr id="167" name="Picture 166">
              <a:extLst>
                <a:ext uri="{FF2B5EF4-FFF2-40B4-BE49-F238E27FC236}">
                  <a16:creationId xmlns:a16="http://schemas.microsoft.com/office/drawing/2014/main" id="{C1D7131A-1B6B-4DB2-9186-F363B5FCC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30622" y="3064933"/>
              <a:ext cx="612650" cy="612650"/>
            </a:xfrm>
            <a:prstGeom prst="rect">
              <a:avLst/>
            </a:prstGeom>
          </p:spPr>
        </p:pic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494080B6-ABFC-4DB9-B001-441592C50879}"/>
                </a:ext>
              </a:extLst>
            </p:cNvPr>
            <p:cNvSpPr txBox="1"/>
            <p:nvPr/>
          </p:nvSpPr>
          <p:spPr>
            <a:xfrm>
              <a:off x="10642229" y="3733307"/>
              <a:ext cx="1062075" cy="48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Clinical</a:t>
              </a:r>
            </a:p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Study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fr-BE" sz="788" dirty="0">
                  <a:latin typeface="Century Gothic" panose="020B0502020202020204" pitchFamily="34" charset="0"/>
                </a:rPr>
                <a:t>Reports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A80B947-1B4B-452C-BF71-2688136C1D7A}"/>
              </a:ext>
            </a:extLst>
          </p:cNvPr>
          <p:cNvGrpSpPr/>
          <p:nvPr/>
        </p:nvGrpSpPr>
        <p:grpSpPr>
          <a:xfrm>
            <a:off x="1687748" y="1398099"/>
            <a:ext cx="798692" cy="1025150"/>
            <a:chOff x="1943761" y="2714145"/>
            <a:chExt cx="1064922" cy="1366867"/>
          </a:xfrm>
        </p:grpSpPr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01A2D6A8-5164-4B88-94F4-10FDA4879DF6}"/>
                </a:ext>
              </a:extLst>
            </p:cNvPr>
            <p:cNvGrpSpPr/>
            <p:nvPr/>
          </p:nvGrpSpPr>
          <p:grpSpPr>
            <a:xfrm>
              <a:off x="1943761" y="2714145"/>
              <a:ext cx="1064922" cy="1366867"/>
              <a:chOff x="1943761" y="2714145"/>
              <a:chExt cx="1064922" cy="1366867"/>
            </a:xfrm>
          </p:grpSpPr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E99F56B7-6349-4FBF-ABC7-6718553A0FFA}"/>
                  </a:ext>
                </a:extLst>
              </p:cNvPr>
              <p:cNvSpPr txBox="1"/>
              <p:nvPr/>
            </p:nvSpPr>
            <p:spPr>
              <a:xfrm>
                <a:off x="1943761" y="3757676"/>
                <a:ext cx="1062075" cy="3233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788" dirty="0">
                    <a:latin typeface="Century Gothic" panose="020B0502020202020204" pitchFamily="34" charset="0"/>
                  </a:rPr>
                  <a:t>Opera</a:t>
                </a:r>
                <a:r>
                  <a:rPr lang="en-US" sz="788" dirty="0">
                    <a:latin typeface="Century Gothic" panose="020B0502020202020204" pitchFamily="34" charset="0"/>
                  </a:rPr>
                  <a:t>t</a:t>
                </a:r>
                <a:r>
                  <a:rPr lang="fr-BE" sz="788" dirty="0">
                    <a:latin typeface="Century Gothic" panose="020B0502020202020204" pitchFamily="34" charset="0"/>
                  </a:rPr>
                  <a:t>ional </a:t>
                </a:r>
                <a:r>
                  <a:rPr lang="en-US" sz="788" dirty="0">
                    <a:latin typeface="Century Gothic" panose="020B0502020202020204" pitchFamily="34" charset="0"/>
                  </a:rPr>
                  <a:t>Database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77355949-4307-45F2-AA4C-8BC5DC1E89E9}"/>
                  </a:ext>
                </a:extLst>
              </p:cNvPr>
              <p:cNvSpPr txBox="1"/>
              <p:nvPr/>
            </p:nvSpPr>
            <p:spPr>
              <a:xfrm>
                <a:off x="1946608" y="2714145"/>
                <a:ext cx="1062075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825" b="1" dirty="0">
                    <a:solidFill>
                      <a:srgbClr val="51A492"/>
                    </a:solidFill>
                    <a:latin typeface="Century Gothic" panose="020B0502020202020204" pitchFamily="34" charset="0"/>
                  </a:rPr>
                  <a:t>CDASH</a:t>
                </a:r>
              </a:p>
            </p:txBody>
          </p:sp>
        </p:grpSp>
        <p:pic>
          <p:nvPicPr>
            <p:cNvPr id="172" name="Picture 171">
              <a:extLst>
                <a:ext uri="{FF2B5EF4-FFF2-40B4-BE49-F238E27FC236}">
                  <a16:creationId xmlns:a16="http://schemas.microsoft.com/office/drawing/2014/main" id="{9C6E6A5C-8C2A-4F87-89C0-3A92B7749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7756" y="3043571"/>
              <a:ext cx="676675" cy="676675"/>
            </a:xfrm>
            <a:prstGeom prst="rect">
              <a:avLst/>
            </a:prstGeom>
          </p:spPr>
        </p:pic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4C25BBF2-6769-465D-93EC-B8C8406A6E9E}"/>
              </a:ext>
            </a:extLst>
          </p:cNvPr>
          <p:cNvGrpSpPr/>
          <p:nvPr/>
        </p:nvGrpSpPr>
        <p:grpSpPr>
          <a:xfrm>
            <a:off x="3365926" y="1398099"/>
            <a:ext cx="829338" cy="1025150"/>
            <a:chOff x="4219188" y="2714145"/>
            <a:chExt cx="1105784" cy="1366866"/>
          </a:xfrm>
        </p:grpSpPr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03F0F49A-E39F-49DC-BF1B-6F7972E781D7}"/>
                </a:ext>
              </a:extLst>
            </p:cNvPr>
            <p:cNvGrpSpPr/>
            <p:nvPr/>
          </p:nvGrpSpPr>
          <p:grpSpPr>
            <a:xfrm>
              <a:off x="4219188" y="2714145"/>
              <a:ext cx="1105784" cy="1366866"/>
              <a:chOff x="4219188" y="2714145"/>
              <a:chExt cx="1105784" cy="1366866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146B0E50-27F3-4B31-96B4-83FD9194EAD5}"/>
                  </a:ext>
                </a:extLst>
              </p:cNvPr>
              <p:cNvSpPr txBox="1"/>
              <p:nvPr/>
            </p:nvSpPr>
            <p:spPr>
              <a:xfrm>
                <a:off x="4262897" y="3757675"/>
                <a:ext cx="1062075" cy="3233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788" dirty="0">
                    <a:latin typeface="Century Gothic" panose="020B0502020202020204" pitchFamily="34" charset="0"/>
                  </a:rPr>
                  <a:t>Tabulation Datasets</a:t>
                </a:r>
                <a:endParaRPr lang="en-GB" sz="788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D3767229-37B8-42EA-9765-3DD7A42544C8}"/>
                  </a:ext>
                </a:extLst>
              </p:cNvPr>
              <p:cNvSpPr txBox="1"/>
              <p:nvPr/>
            </p:nvSpPr>
            <p:spPr>
              <a:xfrm>
                <a:off x="4219188" y="2714145"/>
                <a:ext cx="1062075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825" b="1" dirty="0">
                    <a:solidFill>
                      <a:srgbClr val="51A492"/>
                    </a:solidFill>
                    <a:latin typeface="Century Gothic" panose="020B0502020202020204" pitchFamily="34" charset="0"/>
                  </a:rPr>
                  <a:t>SDTM</a:t>
                </a:r>
              </a:p>
            </p:txBody>
          </p:sp>
        </p:grpSp>
        <p:pic>
          <p:nvPicPr>
            <p:cNvPr id="177" name="Picture 176">
              <a:extLst>
                <a:ext uri="{FF2B5EF4-FFF2-40B4-BE49-F238E27FC236}">
                  <a16:creationId xmlns:a16="http://schemas.microsoft.com/office/drawing/2014/main" id="{C673829C-F443-4FAB-8BF6-E6C1846B0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6104" y="3011076"/>
              <a:ext cx="676675" cy="676675"/>
            </a:xfrm>
            <a:prstGeom prst="rect">
              <a:avLst/>
            </a:prstGeom>
          </p:spPr>
        </p:pic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15E51370-42AB-4DBC-9276-E07B676988A0}"/>
              </a:ext>
            </a:extLst>
          </p:cNvPr>
          <p:cNvGrpSpPr/>
          <p:nvPr/>
        </p:nvGrpSpPr>
        <p:grpSpPr>
          <a:xfrm>
            <a:off x="5081258" y="1400985"/>
            <a:ext cx="825902" cy="1022264"/>
            <a:chOff x="6506296" y="2717992"/>
            <a:chExt cx="1101203" cy="1363019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A93DBDF1-5B99-402D-A332-CAC6AC83E4BC}"/>
                </a:ext>
              </a:extLst>
            </p:cNvPr>
            <p:cNvGrpSpPr/>
            <p:nvPr/>
          </p:nvGrpSpPr>
          <p:grpSpPr>
            <a:xfrm>
              <a:off x="6506296" y="2717992"/>
              <a:ext cx="1101203" cy="1363019"/>
              <a:chOff x="6506296" y="2717992"/>
              <a:chExt cx="1101203" cy="1363019"/>
            </a:xfrm>
          </p:grpSpPr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346595EC-1C49-4354-9EBE-1A37D6957CB8}"/>
                  </a:ext>
                </a:extLst>
              </p:cNvPr>
              <p:cNvSpPr txBox="1"/>
              <p:nvPr/>
            </p:nvSpPr>
            <p:spPr>
              <a:xfrm>
                <a:off x="6545424" y="3757675"/>
                <a:ext cx="1062075" cy="3233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788" dirty="0">
                    <a:latin typeface="Century Gothic" panose="020B0502020202020204" pitchFamily="34" charset="0"/>
                  </a:rPr>
                  <a:t>Analysis Datasets</a:t>
                </a:r>
                <a:endParaRPr lang="en-GB" sz="788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2BFF3524-22B4-4D7C-AC31-CD9B0734333D}"/>
                  </a:ext>
                </a:extLst>
              </p:cNvPr>
              <p:cNvSpPr txBox="1"/>
              <p:nvPr/>
            </p:nvSpPr>
            <p:spPr>
              <a:xfrm>
                <a:off x="6506296" y="2717992"/>
                <a:ext cx="1062075" cy="1616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788" b="1" dirty="0">
                    <a:solidFill>
                      <a:srgbClr val="51A492"/>
                    </a:solidFill>
                    <a:latin typeface="Century Gothic" panose="020B0502020202020204" pitchFamily="34" charset="0"/>
                  </a:rPr>
                  <a:t>ADaM</a:t>
                </a:r>
              </a:p>
            </p:txBody>
          </p:sp>
        </p:grpSp>
        <p:pic>
          <p:nvPicPr>
            <p:cNvPr id="182" name="Picture 181">
              <a:extLst>
                <a:ext uri="{FF2B5EF4-FFF2-40B4-BE49-F238E27FC236}">
                  <a16:creationId xmlns:a16="http://schemas.microsoft.com/office/drawing/2014/main" id="{433A790F-6279-4B5D-88D1-7812AE246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9920" y="3064933"/>
              <a:ext cx="676675" cy="676675"/>
            </a:xfrm>
            <a:prstGeom prst="rect">
              <a:avLst/>
            </a:prstGeom>
          </p:spPr>
        </p:pic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5E40B789-E6E9-4738-8BEB-2ECCD6C0EF0D}"/>
              </a:ext>
            </a:extLst>
          </p:cNvPr>
          <p:cNvGrpSpPr/>
          <p:nvPr/>
        </p:nvGrpSpPr>
        <p:grpSpPr>
          <a:xfrm>
            <a:off x="5144145" y="4200317"/>
            <a:ext cx="796556" cy="785983"/>
            <a:chOff x="10768175" y="4623514"/>
            <a:chExt cx="1062074" cy="1047977"/>
          </a:xfrm>
        </p:grpSpPr>
        <p:pic>
          <p:nvPicPr>
            <p:cNvPr id="186" name="Picture 185" descr="A close up of a computer&#10;&#10;Description generated with very high confidence">
              <a:extLst>
                <a:ext uri="{FF2B5EF4-FFF2-40B4-BE49-F238E27FC236}">
                  <a16:creationId xmlns:a16="http://schemas.microsoft.com/office/drawing/2014/main" id="{BFE49628-F822-4197-A6AD-811EC4703A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830587" y="4853462"/>
              <a:ext cx="783741" cy="818029"/>
            </a:xfrm>
            <a:prstGeom prst="rect">
              <a:avLst/>
            </a:prstGeom>
          </p:spPr>
        </p:pic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07221726-0B32-44D1-B97B-345FBF9E9C0D}"/>
                </a:ext>
              </a:extLst>
            </p:cNvPr>
            <p:cNvSpPr txBox="1"/>
            <p:nvPr/>
          </p:nvSpPr>
          <p:spPr>
            <a:xfrm>
              <a:off x="10768175" y="4623514"/>
              <a:ext cx="1062074" cy="3233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BE" sz="788" dirty="0">
                  <a:latin typeface="Century Gothic" panose="020B0502020202020204" pitchFamily="34" charset="0"/>
                </a:rPr>
                <a:t>Study Build and configuration</a:t>
              </a:r>
            </a:p>
          </p:txBody>
        </p:sp>
        <p:pic>
          <p:nvPicPr>
            <p:cNvPr id="188" name="Picture 187">
              <a:extLst>
                <a:ext uri="{FF2B5EF4-FFF2-40B4-BE49-F238E27FC236}">
                  <a16:creationId xmlns:a16="http://schemas.microsoft.com/office/drawing/2014/main" id="{59A53FD2-2A39-480F-BC09-B719CF4FB6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12963" y="5188502"/>
              <a:ext cx="472705" cy="472705"/>
            </a:xfrm>
            <a:prstGeom prst="rect">
              <a:avLst/>
            </a:prstGeom>
          </p:spPr>
        </p:pic>
      </p:grp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4F73CBA3-0053-4B82-A091-896E991D009F}"/>
              </a:ext>
            </a:extLst>
          </p:cNvPr>
          <p:cNvCxnSpPr/>
          <p:nvPr/>
        </p:nvCxnSpPr>
        <p:spPr>
          <a:xfrm flipH="1">
            <a:off x="4069280" y="4721923"/>
            <a:ext cx="1146456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ctor: Elbow 190">
            <a:extLst>
              <a:ext uri="{FF2B5EF4-FFF2-40B4-BE49-F238E27FC236}">
                <a16:creationId xmlns:a16="http://schemas.microsoft.com/office/drawing/2014/main" id="{9408306C-6275-46F9-9EDA-300C5C0BF007}"/>
              </a:ext>
            </a:extLst>
          </p:cNvPr>
          <p:cNvCxnSpPr>
            <a:cxnSpLocks/>
            <a:stCxn id="161" idx="2"/>
            <a:endCxn id="72" idx="1"/>
          </p:cNvCxnSpPr>
          <p:nvPr/>
        </p:nvCxnSpPr>
        <p:spPr>
          <a:xfrm rot="16200000" flipH="1">
            <a:off x="1678512" y="1942931"/>
            <a:ext cx="1338367" cy="2541506"/>
          </a:xfrm>
          <a:prstGeom prst="bentConnector2">
            <a:avLst/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Connector: Elbow 192">
            <a:extLst>
              <a:ext uri="{FF2B5EF4-FFF2-40B4-BE49-F238E27FC236}">
                <a16:creationId xmlns:a16="http://schemas.microsoft.com/office/drawing/2014/main" id="{21620CA3-3C33-433C-B616-70538C994D5A}"/>
              </a:ext>
            </a:extLst>
          </p:cNvPr>
          <p:cNvCxnSpPr>
            <a:cxnSpLocks/>
            <a:stCxn id="72" idx="3"/>
          </p:cNvCxnSpPr>
          <p:nvPr/>
        </p:nvCxnSpPr>
        <p:spPr>
          <a:xfrm flipV="1">
            <a:off x="4000602" y="2514018"/>
            <a:ext cx="734033" cy="1368850"/>
          </a:xfrm>
          <a:prstGeom prst="bentConnector2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or: Elbow 193">
            <a:extLst>
              <a:ext uri="{FF2B5EF4-FFF2-40B4-BE49-F238E27FC236}">
                <a16:creationId xmlns:a16="http://schemas.microsoft.com/office/drawing/2014/main" id="{814E6ED3-3E36-44C1-B65E-C477024D0AC3}"/>
              </a:ext>
            </a:extLst>
          </p:cNvPr>
          <p:cNvCxnSpPr>
            <a:cxnSpLocks/>
            <a:stCxn id="72" idx="3"/>
            <a:endCxn id="197" idx="2"/>
          </p:cNvCxnSpPr>
          <p:nvPr/>
        </p:nvCxnSpPr>
        <p:spPr>
          <a:xfrm flipV="1">
            <a:off x="4000602" y="2544665"/>
            <a:ext cx="2371883" cy="1338203"/>
          </a:xfrm>
          <a:prstGeom prst="bentConnector2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3A286564-4680-47BB-B244-61E5D67C6FCA}"/>
              </a:ext>
            </a:extLst>
          </p:cNvPr>
          <p:cNvGrpSpPr/>
          <p:nvPr/>
        </p:nvGrpSpPr>
        <p:grpSpPr>
          <a:xfrm>
            <a:off x="5704219" y="1628340"/>
            <a:ext cx="1336531" cy="916325"/>
            <a:chOff x="7336911" y="3021133"/>
            <a:chExt cx="1782041" cy="1221767"/>
          </a:xfrm>
        </p:grpSpPr>
        <p:pic>
          <p:nvPicPr>
            <p:cNvPr id="196" name="Picture 195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C789F547-1314-4999-874E-90B10E5E19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68896" y="3021133"/>
              <a:ext cx="600946" cy="600946"/>
            </a:xfrm>
            <a:prstGeom prst="rect">
              <a:avLst/>
            </a:prstGeom>
          </p:spPr>
        </p:pic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DEB52401-DCE4-47D4-9459-24294C5B1C29}"/>
                </a:ext>
              </a:extLst>
            </p:cNvPr>
            <p:cNvSpPr txBox="1"/>
            <p:nvPr/>
          </p:nvSpPr>
          <p:spPr>
            <a:xfrm>
              <a:off x="7336911" y="3757895"/>
              <a:ext cx="1782041" cy="48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Create Analysis 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en-US" sz="788" dirty="0">
                  <a:latin typeface="Century Gothic" panose="020B0502020202020204" pitchFamily="34" charset="0"/>
                </a:rPr>
                <a:t>Results</a:t>
              </a:r>
              <a:r>
                <a:rPr lang="fr-BE" sz="788" dirty="0">
                  <a:latin typeface="Century Gothic" panose="020B0502020202020204" pitchFamily="34" charset="0"/>
                </a:rPr>
                <a:t> structures 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fr-BE" sz="788" dirty="0">
                  <a:latin typeface="Century Gothic" panose="020B0502020202020204" pitchFamily="34" charset="0"/>
                </a:rPr>
                <a:t>&amp; shells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C30B4177-5C1B-4955-A6D6-54F5AB903C65}"/>
              </a:ext>
            </a:extLst>
          </p:cNvPr>
          <p:cNvGrpSpPr/>
          <p:nvPr/>
        </p:nvGrpSpPr>
        <p:grpSpPr>
          <a:xfrm>
            <a:off x="2636395" y="4462223"/>
            <a:ext cx="1444438" cy="511778"/>
            <a:chOff x="3246480" y="5436504"/>
            <a:chExt cx="1925917" cy="682371"/>
          </a:xfrm>
        </p:grpSpPr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B8D3F40F-F9FE-443E-B12D-3062540C997B}"/>
                </a:ext>
              </a:extLst>
            </p:cNvPr>
            <p:cNvSpPr txBox="1"/>
            <p:nvPr/>
          </p:nvSpPr>
          <p:spPr>
            <a:xfrm>
              <a:off x="3246480" y="5523773"/>
              <a:ext cx="1062074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fr-BE" sz="825" dirty="0">
                  <a:latin typeface="Century Gothic" panose="020B0502020202020204" pitchFamily="34" charset="0"/>
                </a:rPr>
                <a:t>Configured study metadata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200" name="Picture 199">
              <a:extLst>
                <a:ext uri="{FF2B5EF4-FFF2-40B4-BE49-F238E27FC236}">
                  <a16:creationId xmlns:a16="http://schemas.microsoft.com/office/drawing/2014/main" id="{2A88A232-70A2-4F86-AD2F-9C57EB931F8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15470" y="5436504"/>
              <a:ext cx="756927" cy="682371"/>
            </a:xfrm>
            <a:prstGeom prst="rect">
              <a:avLst/>
            </a:prstGeom>
          </p:spPr>
        </p:pic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2CAA1CD8-2915-4814-A969-01D5C2CF8E4F}"/>
              </a:ext>
            </a:extLst>
          </p:cNvPr>
          <p:cNvGrpSpPr/>
          <p:nvPr/>
        </p:nvGrpSpPr>
        <p:grpSpPr>
          <a:xfrm>
            <a:off x="7032581" y="1100837"/>
            <a:ext cx="796556" cy="704971"/>
            <a:chOff x="8863601" y="2591258"/>
            <a:chExt cx="1062075" cy="939961"/>
          </a:xfrm>
        </p:grpSpPr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4F7A65E3-2E59-401A-9A00-6F6B13855F45}"/>
                </a:ext>
              </a:extLst>
            </p:cNvPr>
            <p:cNvSpPr txBox="1"/>
            <p:nvPr/>
          </p:nvSpPr>
          <p:spPr>
            <a:xfrm>
              <a:off x="8863601" y="2591258"/>
              <a:ext cx="1062075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Endpoints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  <p:pic>
          <p:nvPicPr>
            <p:cNvPr id="203" name="Picture 202">
              <a:extLst>
                <a:ext uri="{FF2B5EF4-FFF2-40B4-BE49-F238E27FC236}">
                  <a16:creationId xmlns:a16="http://schemas.microsoft.com/office/drawing/2014/main" id="{78B47F74-778D-4D4A-993C-0156A6FB0B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241"/>
            <a:stretch/>
          </p:blipFill>
          <p:spPr>
            <a:xfrm>
              <a:off x="9036514" y="2856682"/>
              <a:ext cx="723981" cy="674537"/>
            </a:xfrm>
            <a:prstGeom prst="rect">
              <a:avLst/>
            </a:prstGeom>
          </p:spPr>
        </p:pic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238179B4-1A42-4AE5-AB3C-D601FC1573A4}"/>
              </a:ext>
            </a:extLst>
          </p:cNvPr>
          <p:cNvGrpSpPr/>
          <p:nvPr/>
        </p:nvGrpSpPr>
        <p:grpSpPr>
          <a:xfrm>
            <a:off x="7130519" y="2031413"/>
            <a:ext cx="673104" cy="513125"/>
            <a:chOff x="8994185" y="3832024"/>
            <a:chExt cx="897472" cy="684166"/>
          </a:xfrm>
        </p:grpSpPr>
        <p:pic>
          <p:nvPicPr>
            <p:cNvPr id="205" name="Picture 204">
              <a:extLst>
                <a:ext uri="{FF2B5EF4-FFF2-40B4-BE49-F238E27FC236}">
                  <a16:creationId xmlns:a16="http://schemas.microsoft.com/office/drawing/2014/main" id="{66F2214C-8173-4FF7-85D2-69B8FBDEC2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241"/>
            <a:stretch/>
          </p:blipFill>
          <p:spPr>
            <a:xfrm>
              <a:off x="8994185" y="3832024"/>
              <a:ext cx="723981" cy="674537"/>
            </a:xfrm>
            <a:prstGeom prst="rect">
              <a:avLst/>
            </a:prstGeom>
          </p:spPr>
        </p:pic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EED655E4-62B2-4EAF-8DA4-8D3E85C0CF13}"/>
                </a:ext>
              </a:extLst>
            </p:cNvPr>
            <p:cNvSpPr txBox="1"/>
            <p:nvPr/>
          </p:nvSpPr>
          <p:spPr>
            <a:xfrm>
              <a:off x="9441233" y="4354521"/>
              <a:ext cx="450424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TFL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30EF176F-1717-4B29-A61B-37A4AE902100}"/>
              </a:ext>
            </a:extLst>
          </p:cNvPr>
          <p:cNvGrpSpPr/>
          <p:nvPr/>
        </p:nvGrpSpPr>
        <p:grpSpPr>
          <a:xfrm>
            <a:off x="3342246" y="2573032"/>
            <a:ext cx="934557" cy="755138"/>
            <a:chOff x="4806475" y="4132154"/>
            <a:chExt cx="1246076" cy="1006851"/>
          </a:xfrm>
        </p:grpSpPr>
        <p:pic>
          <p:nvPicPr>
            <p:cNvPr id="208" name="Picture 207">
              <a:extLst>
                <a:ext uri="{FF2B5EF4-FFF2-40B4-BE49-F238E27FC236}">
                  <a16:creationId xmlns:a16="http://schemas.microsoft.com/office/drawing/2014/main" id="{E9C079E4-50F5-4171-97CC-CA3FB0E30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2745" y="4335891"/>
              <a:ext cx="563071" cy="563071"/>
            </a:xfrm>
            <a:prstGeom prst="rect">
              <a:avLst/>
            </a:prstGeom>
          </p:spPr>
        </p:pic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FA67C206-E0CF-4636-A78C-1018950705BA}"/>
                </a:ext>
              </a:extLst>
            </p:cNvPr>
            <p:cNvSpPr txBox="1"/>
            <p:nvPr/>
          </p:nvSpPr>
          <p:spPr>
            <a:xfrm>
              <a:off x="4806475" y="4846617"/>
              <a:ext cx="124607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Define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cxnSp>
          <p:nvCxnSpPr>
            <p:cNvPr id="210" name="Straight Arrow Connector 209">
              <a:extLst>
                <a:ext uri="{FF2B5EF4-FFF2-40B4-BE49-F238E27FC236}">
                  <a16:creationId xmlns:a16="http://schemas.microsoft.com/office/drawing/2014/main" id="{882E227B-1B28-48DB-A23B-0B3E5548A86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262456" y="4217697"/>
              <a:ext cx="171086" cy="0"/>
            </a:xfrm>
            <a:prstGeom prst="straightConnector1">
              <a:avLst/>
            </a:prstGeom>
            <a:ln w="38100">
              <a:solidFill>
                <a:srgbClr val="51A49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9D7C1946-6736-489F-8008-286BABA87BEC}"/>
              </a:ext>
            </a:extLst>
          </p:cNvPr>
          <p:cNvGrpSpPr/>
          <p:nvPr/>
        </p:nvGrpSpPr>
        <p:grpSpPr>
          <a:xfrm>
            <a:off x="5041603" y="2520313"/>
            <a:ext cx="934557" cy="752075"/>
            <a:chOff x="7058012" y="4132154"/>
            <a:chExt cx="1246076" cy="1002766"/>
          </a:xfrm>
        </p:grpSpPr>
        <p:pic>
          <p:nvPicPr>
            <p:cNvPr id="212" name="Picture 211">
              <a:extLst>
                <a:ext uri="{FF2B5EF4-FFF2-40B4-BE49-F238E27FC236}">
                  <a16:creationId xmlns:a16="http://schemas.microsoft.com/office/drawing/2014/main" id="{F0A4D86B-7890-4377-BF3B-C67F5B4F2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0027" y="4345222"/>
              <a:ext cx="563071" cy="563071"/>
            </a:xfrm>
            <a:prstGeom prst="rect">
              <a:avLst/>
            </a:prstGeom>
          </p:spPr>
        </p:pic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36F5397B-2D9C-49F2-A07F-C8B43790BA76}"/>
                </a:ext>
              </a:extLst>
            </p:cNvPr>
            <p:cNvSpPr txBox="1"/>
            <p:nvPr/>
          </p:nvSpPr>
          <p:spPr>
            <a:xfrm>
              <a:off x="7058012" y="4842532"/>
              <a:ext cx="124607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BE" sz="825" dirty="0">
                  <a:latin typeface="Century Gothic" panose="020B0502020202020204" pitchFamily="34" charset="0"/>
                </a:rPr>
                <a:t>Define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2BD2993B-6C1D-4395-A20F-4172D37B4A7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529738" y="4217697"/>
              <a:ext cx="171086" cy="0"/>
            </a:xfrm>
            <a:prstGeom prst="straightConnector1">
              <a:avLst/>
            </a:prstGeom>
            <a:ln w="38100">
              <a:solidFill>
                <a:srgbClr val="51A49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itle 1">
            <a:extLst>
              <a:ext uri="{FF2B5EF4-FFF2-40B4-BE49-F238E27FC236}">
                <a16:creationId xmlns:a16="http://schemas.microsoft.com/office/drawing/2014/main" id="{3D8F06C1-18AD-4072-A052-B4A5EE1A81A0}"/>
              </a:ext>
            </a:extLst>
          </p:cNvPr>
          <p:cNvSpPr txBox="1">
            <a:spLocks/>
          </p:cNvSpPr>
          <p:nvPr/>
        </p:nvSpPr>
        <p:spPr>
          <a:xfrm>
            <a:off x="800100" y="320078"/>
            <a:ext cx="7886700" cy="9941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sz="1800" dirty="0">
                <a:solidFill>
                  <a:srgbClr val="134678"/>
                </a:solidFill>
              </a:rPr>
              <a:t>Adding </a:t>
            </a:r>
            <a:r>
              <a:rPr lang="nl-BE" sz="1800" dirty="0" err="1">
                <a:solidFill>
                  <a:srgbClr val="134678"/>
                </a:solidFill>
              </a:rPr>
              <a:t>study</a:t>
            </a:r>
            <a:r>
              <a:rPr lang="nl-BE" sz="1800" dirty="0">
                <a:solidFill>
                  <a:srgbClr val="134678"/>
                </a:solidFill>
              </a:rPr>
              <a:t> design, concept </a:t>
            </a:r>
            <a:r>
              <a:rPr lang="nl-BE" sz="1800" dirty="0" err="1">
                <a:solidFill>
                  <a:srgbClr val="134678"/>
                </a:solidFill>
              </a:rPr>
              <a:t>configuration</a:t>
            </a:r>
            <a:r>
              <a:rPr lang="nl-BE" sz="1800" dirty="0">
                <a:solidFill>
                  <a:srgbClr val="134678"/>
                </a:solidFill>
              </a:rPr>
              <a:t> &amp; </a:t>
            </a:r>
            <a:r>
              <a:rPr lang="nl-BE" sz="1800" dirty="0" err="1">
                <a:solidFill>
                  <a:srgbClr val="134678"/>
                </a:solidFill>
              </a:rPr>
              <a:t>generate</a:t>
            </a:r>
            <a:r>
              <a:rPr lang="nl-BE" sz="1800" dirty="0">
                <a:solidFill>
                  <a:srgbClr val="134678"/>
                </a:solidFill>
              </a:rPr>
              <a:t> </a:t>
            </a:r>
            <a:r>
              <a:rPr lang="nl-BE" sz="1800" dirty="0" err="1">
                <a:solidFill>
                  <a:srgbClr val="134678"/>
                </a:solidFill>
              </a:rPr>
              <a:t>artifacts</a:t>
            </a:r>
            <a:endParaRPr lang="nl-BE" sz="1800" dirty="0">
              <a:solidFill>
                <a:srgbClr val="134678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56C3847-2544-4DBF-8A89-CC9906F9958A}"/>
              </a:ext>
            </a:extLst>
          </p:cNvPr>
          <p:cNvSpPr txBox="1"/>
          <p:nvPr/>
        </p:nvSpPr>
        <p:spPr>
          <a:xfrm>
            <a:off x="3411247" y="3449288"/>
            <a:ext cx="796556" cy="242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BE" sz="788" dirty="0">
                <a:latin typeface="Century Gothic" panose="020B0502020202020204" pitchFamily="34" charset="0"/>
              </a:rPr>
              <a:t>Generate </a:t>
            </a:r>
            <a:br>
              <a:rPr lang="fr-BE" sz="788" dirty="0">
                <a:latin typeface="Century Gothic" panose="020B0502020202020204" pitchFamily="34" charset="0"/>
              </a:rPr>
            </a:br>
            <a:r>
              <a:rPr lang="fr-BE" sz="788" dirty="0" err="1">
                <a:latin typeface="Century Gothic" panose="020B0502020202020204" pitchFamily="34" charset="0"/>
              </a:rPr>
              <a:t>Study</a:t>
            </a:r>
            <a:r>
              <a:rPr lang="fr-BE" sz="788" dirty="0">
                <a:latin typeface="Century Gothic" panose="020B0502020202020204" pitchFamily="34" charset="0"/>
              </a:rPr>
              <a:t> </a:t>
            </a:r>
            <a:r>
              <a:rPr lang="fr-BE" sz="788" dirty="0" err="1">
                <a:latin typeface="Century Gothic" panose="020B0502020202020204" pitchFamily="34" charset="0"/>
              </a:rPr>
              <a:t>artifacts</a:t>
            </a:r>
            <a:endParaRPr lang="en-GB" sz="788" dirty="0">
              <a:latin typeface="Century Gothic" panose="020B0502020202020204" pitchFamily="34" charset="0"/>
            </a:endParaRPr>
          </a:p>
        </p:txBody>
      </p:sp>
      <p:pic>
        <p:nvPicPr>
          <p:cNvPr id="72" name="Picture 71" descr="A close up of a wheel&#10;&#10;Description generated with high confidence">
            <a:extLst>
              <a:ext uri="{FF2B5EF4-FFF2-40B4-BE49-F238E27FC236}">
                <a16:creationId xmlns:a16="http://schemas.microsoft.com/office/drawing/2014/main" id="{DBFB3F75-8944-4163-A0A0-BD204683E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8448" y="3691791"/>
            <a:ext cx="382154" cy="382154"/>
          </a:xfrm>
          <a:prstGeom prst="rect">
            <a:avLst/>
          </a:prstGeom>
        </p:spPr>
      </p:pic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238892D1-58BA-44C0-9C2D-B6C23DEA677F}"/>
              </a:ext>
            </a:extLst>
          </p:cNvPr>
          <p:cNvCxnSpPr>
            <a:cxnSpLocks/>
            <a:stCxn id="159" idx="2"/>
            <a:endCxn id="72" idx="1"/>
          </p:cNvCxnSpPr>
          <p:nvPr/>
        </p:nvCxnSpPr>
        <p:spPr>
          <a:xfrm rot="16200000" flipH="1">
            <a:off x="2632018" y="2896437"/>
            <a:ext cx="1338367" cy="634494"/>
          </a:xfrm>
          <a:prstGeom prst="bentConnector2">
            <a:avLst/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1E79E8A8-3B5F-42D1-8D90-DAA921303457}"/>
              </a:ext>
            </a:extLst>
          </p:cNvPr>
          <p:cNvCxnSpPr>
            <a:cxnSpLocks/>
          </p:cNvCxnSpPr>
          <p:nvPr/>
        </p:nvCxnSpPr>
        <p:spPr>
          <a:xfrm rot="5400000" flipH="1">
            <a:off x="3677242" y="4254563"/>
            <a:ext cx="274452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B6DD7498-B01E-4DF0-8A46-1281E8A8DF06}"/>
              </a:ext>
            </a:extLst>
          </p:cNvPr>
          <p:cNvSpPr/>
          <p:nvPr/>
        </p:nvSpPr>
        <p:spPr>
          <a:xfrm>
            <a:off x="571500" y="4624058"/>
            <a:ext cx="1201613" cy="36224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29140CA-D411-4EDA-8CB6-C2A4D887EA03}"/>
              </a:ext>
            </a:extLst>
          </p:cNvPr>
          <p:cNvGrpSpPr/>
          <p:nvPr/>
        </p:nvGrpSpPr>
        <p:grpSpPr>
          <a:xfrm>
            <a:off x="7162266" y="4368169"/>
            <a:ext cx="1413436" cy="511778"/>
            <a:chOff x="4666256" y="5209603"/>
            <a:chExt cx="1884581" cy="682371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BBF9BB1F-E11A-4A6E-AC98-63C2582BCD03}"/>
                </a:ext>
              </a:extLst>
            </p:cNvPr>
            <p:cNvSpPr txBox="1"/>
            <p:nvPr/>
          </p:nvSpPr>
          <p:spPr>
            <a:xfrm>
              <a:off x="5488763" y="5309136"/>
              <a:ext cx="1062074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BE" sz="825" dirty="0">
                  <a:latin typeface="Century Gothic" panose="020B0502020202020204" pitchFamily="34" charset="0"/>
                </a:rPr>
                <a:t>Standards Metadata Selection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71F263A6-6390-443E-BFDA-31A33025F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66256" y="5209603"/>
              <a:ext cx="756927" cy="682371"/>
            </a:xfrm>
            <a:prstGeom prst="rect">
              <a:avLst/>
            </a:prstGeom>
          </p:spPr>
        </p:pic>
      </p:grp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B9BFB2B7-8AE4-499D-9005-67A3B49665F6}"/>
              </a:ext>
            </a:extLst>
          </p:cNvPr>
          <p:cNvCxnSpPr>
            <a:cxnSpLocks/>
          </p:cNvCxnSpPr>
          <p:nvPr/>
        </p:nvCxnSpPr>
        <p:spPr>
          <a:xfrm flipH="1">
            <a:off x="5763982" y="4705920"/>
            <a:ext cx="1433688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72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25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25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5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75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0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25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750"/>
                            </p:stCondLst>
                            <p:childTnLst>
                              <p:par>
                                <p:cTn id="1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5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2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25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5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5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2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7750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D6A95-13ED-604F-AA65-8144C0F66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134678"/>
                </a:solidFill>
              </a:rPr>
              <a:t>Use Case 3 : </a:t>
            </a:r>
            <a:r>
              <a:rPr lang="en-US" sz="2800" dirty="0">
                <a:solidFill>
                  <a:schemeClr val="accent3"/>
                </a:solidFill>
              </a:rPr>
              <a:t>Start to End Data Processing</a:t>
            </a:r>
            <a:br>
              <a:rPr lang="en-US" sz="2800" dirty="0">
                <a:solidFill>
                  <a:schemeClr val="accent3"/>
                </a:solidFill>
              </a:rPr>
            </a:br>
            <a:endParaRPr lang="nl-BE" sz="900" dirty="0">
              <a:solidFill>
                <a:schemeClr val="accent3"/>
              </a:solidFill>
            </a:endParaRPr>
          </a:p>
        </p:txBody>
      </p: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63F7A529-9979-4036-9691-65DE62ACEE30}"/>
              </a:ext>
            </a:extLst>
          </p:cNvPr>
          <p:cNvCxnSpPr>
            <a:cxnSpLocks/>
          </p:cNvCxnSpPr>
          <p:nvPr/>
        </p:nvCxnSpPr>
        <p:spPr>
          <a:xfrm>
            <a:off x="1753521" y="1883332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6CBB6507-A41C-458F-BC1A-CE6D2FA1EC54}"/>
              </a:ext>
            </a:extLst>
          </p:cNvPr>
          <p:cNvCxnSpPr>
            <a:cxnSpLocks/>
          </p:cNvCxnSpPr>
          <p:nvPr/>
        </p:nvCxnSpPr>
        <p:spPr>
          <a:xfrm>
            <a:off x="2679372" y="1883332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60B48C48-0B36-482D-9D3B-237A39E9D797}"/>
              </a:ext>
            </a:extLst>
          </p:cNvPr>
          <p:cNvCxnSpPr>
            <a:cxnSpLocks/>
          </p:cNvCxnSpPr>
          <p:nvPr/>
        </p:nvCxnSpPr>
        <p:spPr>
          <a:xfrm>
            <a:off x="3449564" y="1883332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362E1086-340D-4401-A059-7E73E0BCCFAD}"/>
              </a:ext>
            </a:extLst>
          </p:cNvPr>
          <p:cNvCxnSpPr>
            <a:cxnSpLocks/>
          </p:cNvCxnSpPr>
          <p:nvPr/>
        </p:nvCxnSpPr>
        <p:spPr>
          <a:xfrm>
            <a:off x="5173229" y="1883332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FC9F6993-1987-4B07-B26F-4F8B87837440}"/>
              </a:ext>
            </a:extLst>
          </p:cNvPr>
          <p:cNvCxnSpPr>
            <a:cxnSpLocks/>
          </p:cNvCxnSpPr>
          <p:nvPr/>
        </p:nvCxnSpPr>
        <p:spPr>
          <a:xfrm>
            <a:off x="6070170" y="1883332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onnector: Elbow 157">
            <a:extLst>
              <a:ext uri="{FF2B5EF4-FFF2-40B4-BE49-F238E27FC236}">
                <a16:creationId xmlns:a16="http://schemas.microsoft.com/office/drawing/2014/main" id="{74759332-3562-4874-B97E-AD8EB8FB4BCB}"/>
              </a:ext>
            </a:extLst>
          </p:cNvPr>
          <p:cNvCxnSpPr>
            <a:cxnSpLocks/>
          </p:cNvCxnSpPr>
          <p:nvPr/>
        </p:nvCxnSpPr>
        <p:spPr>
          <a:xfrm>
            <a:off x="6866724" y="1945738"/>
            <a:ext cx="447092" cy="328384"/>
          </a:xfrm>
          <a:prstGeom prst="bentConnector3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ctor: Elbow 158">
            <a:extLst>
              <a:ext uri="{FF2B5EF4-FFF2-40B4-BE49-F238E27FC236}">
                <a16:creationId xmlns:a16="http://schemas.microsoft.com/office/drawing/2014/main" id="{7202F5C1-5DB9-4D1A-8A74-A85270959311}"/>
              </a:ext>
            </a:extLst>
          </p:cNvPr>
          <p:cNvCxnSpPr>
            <a:cxnSpLocks/>
          </p:cNvCxnSpPr>
          <p:nvPr/>
        </p:nvCxnSpPr>
        <p:spPr>
          <a:xfrm flipV="1">
            <a:off x="6866724" y="1528546"/>
            <a:ext cx="447092" cy="340991"/>
          </a:xfrm>
          <a:prstGeom prst="bentConnector3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or: Elbow 159">
            <a:extLst>
              <a:ext uri="{FF2B5EF4-FFF2-40B4-BE49-F238E27FC236}">
                <a16:creationId xmlns:a16="http://schemas.microsoft.com/office/drawing/2014/main" id="{03569B0B-5ABD-48E4-BE17-22C4ACAE391A}"/>
              </a:ext>
            </a:extLst>
          </p:cNvPr>
          <p:cNvCxnSpPr>
            <a:cxnSpLocks/>
            <a:endCxn id="172" idx="1"/>
          </p:cNvCxnSpPr>
          <p:nvPr/>
        </p:nvCxnSpPr>
        <p:spPr>
          <a:xfrm>
            <a:off x="7931325" y="1576572"/>
            <a:ext cx="585533" cy="330204"/>
          </a:xfrm>
          <a:prstGeom prst="bentConnector3">
            <a:avLst>
              <a:gd name="adj1" fmla="val 50000"/>
            </a:avLst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or: Elbow 160">
            <a:extLst>
              <a:ext uri="{FF2B5EF4-FFF2-40B4-BE49-F238E27FC236}">
                <a16:creationId xmlns:a16="http://schemas.microsoft.com/office/drawing/2014/main" id="{EBC74C86-DA80-4C12-90AD-7009B1813188}"/>
              </a:ext>
            </a:extLst>
          </p:cNvPr>
          <p:cNvCxnSpPr>
            <a:cxnSpLocks/>
          </p:cNvCxnSpPr>
          <p:nvPr/>
        </p:nvCxnSpPr>
        <p:spPr>
          <a:xfrm flipV="1">
            <a:off x="7941267" y="2025903"/>
            <a:ext cx="575591" cy="267525"/>
          </a:xfrm>
          <a:prstGeom prst="bentConnector3">
            <a:avLst>
              <a:gd name="adj1" fmla="val 46028"/>
            </a:avLst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913A1798-F694-434D-B43D-F947A42B417C}"/>
              </a:ext>
            </a:extLst>
          </p:cNvPr>
          <p:cNvGrpSpPr/>
          <p:nvPr/>
        </p:nvGrpSpPr>
        <p:grpSpPr>
          <a:xfrm>
            <a:off x="2778032" y="1653881"/>
            <a:ext cx="796556" cy="785210"/>
            <a:chOff x="3178854" y="3034064"/>
            <a:chExt cx="1062075" cy="1046946"/>
          </a:xfrm>
        </p:grpSpPr>
        <p:pic>
          <p:nvPicPr>
            <p:cNvPr id="163" name="Picture 162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BED36911-F2C0-40F0-B4A0-6695D7405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32763" y="3034064"/>
              <a:ext cx="600946" cy="600946"/>
            </a:xfrm>
            <a:prstGeom prst="rect">
              <a:avLst/>
            </a:prstGeom>
          </p:spPr>
        </p:pic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51F55086-722F-4CC1-8BE9-F09DBC65CB9F}"/>
                </a:ext>
              </a:extLst>
            </p:cNvPr>
            <p:cNvSpPr txBox="1"/>
            <p:nvPr/>
          </p:nvSpPr>
          <p:spPr>
            <a:xfrm>
              <a:off x="3178854" y="3757674"/>
              <a:ext cx="1062075" cy="3233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EDC Extract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fr-BE" sz="788" dirty="0">
                  <a:latin typeface="Century Gothic" panose="020B0502020202020204" pitchFamily="34" charset="0"/>
                </a:rPr>
                <a:t>Database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BB547B5B-7B01-48FF-9502-5ACB69867C43}"/>
              </a:ext>
            </a:extLst>
          </p:cNvPr>
          <p:cNvGrpSpPr/>
          <p:nvPr/>
        </p:nvGrpSpPr>
        <p:grpSpPr>
          <a:xfrm>
            <a:off x="4528711" y="1659985"/>
            <a:ext cx="796556" cy="779105"/>
            <a:chOff x="5513092" y="3042205"/>
            <a:chExt cx="1062075" cy="1038807"/>
          </a:xfrm>
        </p:grpSpPr>
        <p:pic>
          <p:nvPicPr>
            <p:cNvPr id="166" name="Picture 165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38AA7DFD-51E0-49C2-8F1E-3D6456AB66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9166" y="3042205"/>
              <a:ext cx="600946" cy="600946"/>
            </a:xfrm>
            <a:prstGeom prst="rect">
              <a:avLst/>
            </a:prstGeom>
          </p:spPr>
        </p:pic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13CF3164-AACC-41A8-A0F3-9E4DE96F6415}"/>
                </a:ext>
              </a:extLst>
            </p:cNvPr>
            <p:cNvSpPr txBox="1"/>
            <p:nvPr/>
          </p:nvSpPr>
          <p:spPr>
            <a:xfrm>
              <a:off x="5513092" y="3757676"/>
              <a:ext cx="1062075" cy="3233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ADaM 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fr-BE" sz="788" dirty="0">
                  <a:latin typeface="Century Gothic" panose="020B0502020202020204" pitchFamily="34" charset="0"/>
                </a:rPr>
                <a:t>Creation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CF92E005-AA2A-4522-87A2-B5081BCC9AAD}"/>
              </a:ext>
            </a:extLst>
          </p:cNvPr>
          <p:cNvGrpSpPr/>
          <p:nvPr/>
        </p:nvGrpSpPr>
        <p:grpSpPr>
          <a:xfrm>
            <a:off x="6196244" y="1644182"/>
            <a:ext cx="796556" cy="916161"/>
            <a:chOff x="7736470" y="3021133"/>
            <a:chExt cx="1062075" cy="1221548"/>
          </a:xfrm>
        </p:grpSpPr>
        <p:pic>
          <p:nvPicPr>
            <p:cNvPr id="169" name="Picture 168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D21C848D-A2A1-451D-A53A-937610C49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68896" y="3021133"/>
              <a:ext cx="600946" cy="600946"/>
            </a:xfrm>
            <a:prstGeom prst="rect">
              <a:avLst/>
            </a:prstGeom>
          </p:spPr>
        </p:pic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1E17DF91-F099-4BC3-AFD9-725CAAFBB049}"/>
                </a:ext>
              </a:extLst>
            </p:cNvPr>
            <p:cNvSpPr txBox="1"/>
            <p:nvPr/>
          </p:nvSpPr>
          <p:spPr>
            <a:xfrm>
              <a:off x="7736470" y="3757676"/>
              <a:ext cx="1062075" cy="48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Analysis 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fr-BE" sz="788" dirty="0">
                  <a:latin typeface="Century Gothic" panose="020B0502020202020204" pitchFamily="34" charset="0"/>
                </a:rPr>
                <a:t>Results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fr-BE" sz="788" dirty="0">
                  <a:latin typeface="Century Gothic" panose="020B0502020202020204" pitchFamily="34" charset="0"/>
                </a:rPr>
                <a:t>Creation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282B08DD-EE55-4AE9-9380-F7E42BC8C1A4}"/>
              </a:ext>
            </a:extLst>
          </p:cNvPr>
          <p:cNvGrpSpPr/>
          <p:nvPr/>
        </p:nvGrpSpPr>
        <p:grpSpPr>
          <a:xfrm>
            <a:off x="8375563" y="1677033"/>
            <a:ext cx="796556" cy="865035"/>
            <a:chOff x="10642229" y="3064933"/>
            <a:chExt cx="1062075" cy="1153379"/>
          </a:xfrm>
        </p:grpSpPr>
        <p:pic>
          <p:nvPicPr>
            <p:cNvPr id="172" name="Picture 171">
              <a:extLst>
                <a:ext uri="{FF2B5EF4-FFF2-40B4-BE49-F238E27FC236}">
                  <a16:creationId xmlns:a16="http://schemas.microsoft.com/office/drawing/2014/main" id="{E2AFD62E-3015-4375-8996-3F9FCE168A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30622" y="3064933"/>
              <a:ext cx="612650" cy="612650"/>
            </a:xfrm>
            <a:prstGeom prst="rect">
              <a:avLst/>
            </a:prstGeom>
          </p:spPr>
        </p:pic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34E0DC37-E1D5-4B6E-BD47-4E225FFE389C}"/>
                </a:ext>
              </a:extLst>
            </p:cNvPr>
            <p:cNvSpPr txBox="1"/>
            <p:nvPr/>
          </p:nvSpPr>
          <p:spPr>
            <a:xfrm>
              <a:off x="10642229" y="3733307"/>
              <a:ext cx="1062075" cy="48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Clinical</a:t>
              </a:r>
            </a:p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Study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fr-BE" sz="788" dirty="0">
                  <a:latin typeface="Century Gothic" panose="020B0502020202020204" pitchFamily="34" charset="0"/>
                </a:rPr>
                <a:t>Reports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CD0D0CEC-20E3-4133-8238-B96F7F248429}"/>
              </a:ext>
            </a:extLst>
          </p:cNvPr>
          <p:cNvGrpSpPr/>
          <p:nvPr/>
        </p:nvGrpSpPr>
        <p:grpSpPr>
          <a:xfrm>
            <a:off x="1880104" y="1413941"/>
            <a:ext cx="798692" cy="1025150"/>
            <a:chOff x="1943761" y="2714145"/>
            <a:chExt cx="1064922" cy="1366867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370F259A-B709-4FA5-B7EE-8AFADEAFD319}"/>
                </a:ext>
              </a:extLst>
            </p:cNvPr>
            <p:cNvGrpSpPr/>
            <p:nvPr/>
          </p:nvGrpSpPr>
          <p:grpSpPr>
            <a:xfrm>
              <a:off x="1943761" y="2714145"/>
              <a:ext cx="1064922" cy="1366867"/>
              <a:chOff x="1943761" y="2714145"/>
              <a:chExt cx="1064922" cy="1366867"/>
            </a:xfrm>
          </p:grpSpPr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C2E36CFD-CA98-4445-91B7-0E171F16CA65}"/>
                  </a:ext>
                </a:extLst>
              </p:cNvPr>
              <p:cNvSpPr txBox="1"/>
              <p:nvPr/>
            </p:nvSpPr>
            <p:spPr>
              <a:xfrm>
                <a:off x="1943761" y="3757676"/>
                <a:ext cx="1062075" cy="3233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788" dirty="0">
                    <a:latin typeface="Century Gothic" panose="020B0502020202020204" pitchFamily="34" charset="0"/>
                  </a:rPr>
                  <a:t>Opera</a:t>
                </a:r>
                <a:r>
                  <a:rPr lang="en-US" sz="788" dirty="0">
                    <a:latin typeface="Century Gothic" panose="020B0502020202020204" pitchFamily="34" charset="0"/>
                  </a:rPr>
                  <a:t>t</a:t>
                </a:r>
                <a:r>
                  <a:rPr lang="fr-BE" sz="788" dirty="0">
                    <a:latin typeface="Century Gothic" panose="020B0502020202020204" pitchFamily="34" charset="0"/>
                  </a:rPr>
                  <a:t>ional Database</a:t>
                </a:r>
                <a:endParaRPr lang="en-GB" sz="788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6611A381-02AF-4147-891D-29973741BBD2}"/>
                  </a:ext>
                </a:extLst>
              </p:cNvPr>
              <p:cNvSpPr txBox="1"/>
              <p:nvPr/>
            </p:nvSpPr>
            <p:spPr>
              <a:xfrm>
                <a:off x="1946608" y="2714145"/>
                <a:ext cx="1062075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825" b="1" dirty="0">
                    <a:solidFill>
                      <a:srgbClr val="51A492"/>
                    </a:solidFill>
                    <a:latin typeface="Century Gothic" panose="020B0502020202020204" pitchFamily="34" charset="0"/>
                  </a:rPr>
                  <a:t>CDASH</a:t>
                </a:r>
              </a:p>
            </p:txBody>
          </p:sp>
        </p:grpSp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FD2751CA-3815-4882-81D5-41D76A69E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7756" y="3043571"/>
              <a:ext cx="676675" cy="676675"/>
            </a:xfrm>
            <a:prstGeom prst="rect">
              <a:avLst/>
            </a:prstGeom>
          </p:spPr>
        </p:pic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F879551B-E000-43D4-9C92-B0773083101F}"/>
              </a:ext>
            </a:extLst>
          </p:cNvPr>
          <p:cNvGrpSpPr/>
          <p:nvPr/>
        </p:nvGrpSpPr>
        <p:grpSpPr>
          <a:xfrm>
            <a:off x="3558282" y="1413941"/>
            <a:ext cx="829338" cy="1025150"/>
            <a:chOff x="4219188" y="2714145"/>
            <a:chExt cx="1105784" cy="1366866"/>
          </a:xfrm>
        </p:grpSpPr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9069A164-81B0-43BA-B53C-13482190EFD1}"/>
                </a:ext>
              </a:extLst>
            </p:cNvPr>
            <p:cNvGrpSpPr/>
            <p:nvPr/>
          </p:nvGrpSpPr>
          <p:grpSpPr>
            <a:xfrm>
              <a:off x="4219188" y="2714145"/>
              <a:ext cx="1105784" cy="1366866"/>
              <a:chOff x="4219188" y="2714145"/>
              <a:chExt cx="1105784" cy="1366866"/>
            </a:xfrm>
          </p:grpSpPr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6FDF7021-BB34-4C8C-AFEE-F2C665690FB0}"/>
                  </a:ext>
                </a:extLst>
              </p:cNvPr>
              <p:cNvSpPr txBox="1"/>
              <p:nvPr/>
            </p:nvSpPr>
            <p:spPr>
              <a:xfrm>
                <a:off x="4262897" y="3757675"/>
                <a:ext cx="1062075" cy="3233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788" dirty="0">
                    <a:latin typeface="Century Gothic" panose="020B0502020202020204" pitchFamily="34" charset="0"/>
                  </a:rPr>
                  <a:t>Tabulation Datasets</a:t>
                </a:r>
                <a:endParaRPr lang="en-GB" sz="788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821E4B6C-4429-4E7C-8227-DD6924689D0C}"/>
                  </a:ext>
                </a:extLst>
              </p:cNvPr>
              <p:cNvSpPr txBox="1"/>
              <p:nvPr/>
            </p:nvSpPr>
            <p:spPr>
              <a:xfrm>
                <a:off x="4219188" y="2714145"/>
                <a:ext cx="1062075" cy="1692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825" b="1" dirty="0">
                    <a:solidFill>
                      <a:srgbClr val="51A492"/>
                    </a:solidFill>
                    <a:latin typeface="Century Gothic" panose="020B0502020202020204" pitchFamily="34" charset="0"/>
                  </a:rPr>
                  <a:t>SDTM</a:t>
                </a:r>
              </a:p>
            </p:txBody>
          </p:sp>
        </p:grpSp>
        <p:pic>
          <p:nvPicPr>
            <p:cNvPr id="181" name="Picture 180">
              <a:extLst>
                <a:ext uri="{FF2B5EF4-FFF2-40B4-BE49-F238E27FC236}">
                  <a16:creationId xmlns:a16="http://schemas.microsoft.com/office/drawing/2014/main" id="{E23A8442-BC24-4087-9E4A-61AA3EAFBC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6104" y="3011076"/>
              <a:ext cx="676675" cy="676675"/>
            </a:xfrm>
            <a:prstGeom prst="rect">
              <a:avLst/>
            </a:prstGeom>
          </p:spPr>
        </p:pic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91A9B148-61B4-4300-AE40-40ABF4D8AC5B}"/>
              </a:ext>
            </a:extLst>
          </p:cNvPr>
          <p:cNvGrpSpPr/>
          <p:nvPr/>
        </p:nvGrpSpPr>
        <p:grpSpPr>
          <a:xfrm>
            <a:off x="5273614" y="1416827"/>
            <a:ext cx="825902" cy="1022264"/>
            <a:chOff x="6506296" y="2717992"/>
            <a:chExt cx="1101203" cy="1363019"/>
          </a:xfrm>
        </p:grpSpPr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1415E183-3C4B-4DE6-8E0F-CA0AD9CBEF84}"/>
                </a:ext>
              </a:extLst>
            </p:cNvPr>
            <p:cNvGrpSpPr/>
            <p:nvPr/>
          </p:nvGrpSpPr>
          <p:grpSpPr>
            <a:xfrm>
              <a:off x="6506296" y="2717992"/>
              <a:ext cx="1101203" cy="1363019"/>
              <a:chOff x="6506296" y="2717992"/>
              <a:chExt cx="1101203" cy="1363019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ADA72792-D110-4318-8D3C-4413501D1BBF}"/>
                  </a:ext>
                </a:extLst>
              </p:cNvPr>
              <p:cNvSpPr txBox="1"/>
              <p:nvPr/>
            </p:nvSpPr>
            <p:spPr>
              <a:xfrm>
                <a:off x="6545424" y="3757675"/>
                <a:ext cx="1062075" cy="3233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788" dirty="0">
                    <a:latin typeface="Century Gothic" panose="020B0502020202020204" pitchFamily="34" charset="0"/>
                  </a:rPr>
                  <a:t>Analysis Datasets</a:t>
                </a:r>
                <a:endParaRPr lang="en-GB" sz="788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9FBFB462-F64C-40BB-B527-03A177DD27E2}"/>
                  </a:ext>
                </a:extLst>
              </p:cNvPr>
              <p:cNvSpPr txBox="1"/>
              <p:nvPr/>
            </p:nvSpPr>
            <p:spPr>
              <a:xfrm>
                <a:off x="6506296" y="2717992"/>
                <a:ext cx="1062075" cy="1616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BE" sz="788" b="1" dirty="0">
                    <a:solidFill>
                      <a:srgbClr val="51A492"/>
                    </a:solidFill>
                    <a:latin typeface="Century Gothic" panose="020B0502020202020204" pitchFamily="34" charset="0"/>
                  </a:rPr>
                  <a:t>ADaM</a:t>
                </a:r>
              </a:p>
            </p:txBody>
          </p:sp>
        </p:grpSp>
        <p:pic>
          <p:nvPicPr>
            <p:cNvPr id="186" name="Picture 185">
              <a:extLst>
                <a:ext uri="{FF2B5EF4-FFF2-40B4-BE49-F238E27FC236}">
                  <a16:creationId xmlns:a16="http://schemas.microsoft.com/office/drawing/2014/main" id="{A715B13D-ED51-4AD6-8290-A7446B7BF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9920" y="3064933"/>
              <a:ext cx="676675" cy="676675"/>
            </a:xfrm>
            <a:prstGeom prst="rect">
              <a:avLst/>
            </a:prstGeom>
          </p:spPr>
        </p:pic>
      </p:grp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B408D284-9FE6-4C5A-A2D2-0AC6B7412E79}"/>
              </a:ext>
            </a:extLst>
          </p:cNvPr>
          <p:cNvCxnSpPr>
            <a:cxnSpLocks/>
          </p:cNvCxnSpPr>
          <p:nvPr/>
        </p:nvCxnSpPr>
        <p:spPr>
          <a:xfrm>
            <a:off x="4354839" y="1883332"/>
            <a:ext cx="250048" cy="0"/>
          </a:xfrm>
          <a:prstGeom prst="straightConnector1">
            <a:avLst/>
          </a:prstGeom>
          <a:ln w="38100">
            <a:solidFill>
              <a:srgbClr val="51A49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122DC0F6-7D9B-4776-9126-263F1FA2F3F4}"/>
              </a:ext>
            </a:extLst>
          </p:cNvPr>
          <p:cNvGrpSpPr/>
          <p:nvPr/>
        </p:nvGrpSpPr>
        <p:grpSpPr>
          <a:xfrm>
            <a:off x="810513" y="3604298"/>
            <a:ext cx="796556" cy="633090"/>
            <a:chOff x="164724" y="2474603"/>
            <a:chExt cx="1062075" cy="844119"/>
          </a:xfrm>
        </p:grpSpPr>
        <p:pic>
          <p:nvPicPr>
            <p:cNvPr id="191" name="Picture 190" descr="Screen of a cell phone&#10;&#10;Description generated with very high confidence">
              <a:extLst>
                <a:ext uri="{FF2B5EF4-FFF2-40B4-BE49-F238E27FC236}">
                  <a16:creationId xmlns:a16="http://schemas.microsoft.com/office/drawing/2014/main" id="{D796DD50-2120-4222-903D-A2D047477C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9499" y="2474603"/>
              <a:ext cx="674645" cy="674645"/>
            </a:xfrm>
            <a:prstGeom prst="rect">
              <a:avLst/>
            </a:prstGeom>
          </p:spPr>
        </p:pic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00E46ACB-826F-446D-8AA1-C14175D64A64}"/>
                </a:ext>
              </a:extLst>
            </p:cNvPr>
            <p:cNvSpPr txBox="1"/>
            <p:nvPr/>
          </p:nvSpPr>
          <p:spPr>
            <a:xfrm>
              <a:off x="164724" y="3157053"/>
              <a:ext cx="1062075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ePRO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952EA307-ECFB-4A1C-9C85-F752DA39B86F}"/>
              </a:ext>
            </a:extLst>
          </p:cNvPr>
          <p:cNvGrpSpPr/>
          <p:nvPr/>
        </p:nvGrpSpPr>
        <p:grpSpPr>
          <a:xfrm>
            <a:off x="810513" y="1289950"/>
            <a:ext cx="796556" cy="490018"/>
            <a:chOff x="975623" y="2680903"/>
            <a:chExt cx="1062075" cy="653357"/>
          </a:xfrm>
        </p:grpSpPr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7CAEB8E3-8832-46FE-A395-2BE1CAFA3393}"/>
                </a:ext>
              </a:extLst>
            </p:cNvPr>
            <p:cNvGrpSpPr/>
            <p:nvPr/>
          </p:nvGrpSpPr>
          <p:grpSpPr>
            <a:xfrm>
              <a:off x="1281220" y="2680903"/>
              <a:ext cx="710988" cy="531144"/>
              <a:chOff x="689968" y="3962230"/>
              <a:chExt cx="1025479" cy="766085"/>
            </a:xfrm>
          </p:grpSpPr>
          <p:pic>
            <p:nvPicPr>
              <p:cNvPr id="196" name="Picture 2">
                <a:extLst>
                  <a:ext uri="{FF2B5EF4-FFF2-40B4-BE49-F238E27FC236}">
                    <a16:creationId xmlns:a16="http://schemas.microsoft.com/office/drawing/2014/main" id="{D46CCA28-AB41-4C64-A722-DD3DF8B982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9968" y="3962230"/>
                <a:ext cx="710988" cy="712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7" name="Picture 196">
                <a:extLst>
                  <a:ext uri="{FF2B5EF4-FFF2-40B4-BE49-F238E27FC236}">
                    <a16:creationId xmlns:a16="http://schemas.microsoft.com/office/drawing/2014/main" id="{CB071DF0-36DA-4298-9EDB-6B7F465833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67747" y="4080615"/>
                <a:ext cx="647700" cy="647700"/>
              </a:xfrm>
              <a:prstGeom prst="rect">
                <a:avLst/>
              </a:prstGeom>
            </p:spPr>
          </p:pic>
        </p:grp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289E20F8-28EC-447B-A63E-63698379E999}"/>
                </a:ext>
              </a:extLst>
            </p:cNvPr>
            <p:cNvSpPr txBox="1"/>
            <p:nvPr/>
          </p:nvSpPr>
          <p:spPr>
            <a:xfrm>
              <a:off x="975623" y="3172591"/>
              <a:ext cx="1062075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EDC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C48655FD-16DA-4821-9A2E-863267294701}"/>
              </a:ext>
            </a:extLst>
          </p:cNvPr>
          <p:cNvGrpSpPr/>
          <p:nvPr/>
        </p:nvGrpSpPr>
        <p:grpSpPr>
          <a:xfrm>
            <a:off x="810513" y="2005787"/>
            <a:ext cx="796556" cy="543407"/>
            <a:chOff x="1055353" y="3574391"/>
            <a:chExt cx="1062075" cy="724542"/>
          </a:xfrm>
        </p:grpSpPr>
        <p:pic>
          <p:nvPicPr>
            <p:cNvPr id="199" name="Picture 198" descr="A close up of a computer&#10;&#10;Description generated with very high confidence">
              <a:extLst>
                <a:ext uri="{FF2B5EF4-FFF2-40B4-BE49-F238E27FC236}">
                  <a16:creationId xmlns:a16="http://schemas.microsoft.com/office/drawing/2014/main" id="{F95BEC66-62E5-4290-B1AA-8074805CA59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249069" y="3574391"/>
              <a:ext cx="674645" cy="521397"/>
            </a:xfrm>
            <a:prstGeom prst="rect">
              <a:avLst/>
            </a:prstGeom>
          </p:spPr>
        </p:pic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94CEF15D-FE7D-4C21-96CD-7A78D8916458}"/>
                </a:ext>
              </a:extLst>
            </p:cNvPr>
            <p:cNvSpPr txBox="1"/>
            <p:nvPr/>
          </p:nvSpPr>
          <p:spPr>
            <a:xfrm>
              <a:off x="1055353" y="4137264"/>
              <a:ext cx="1062075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eDT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9093BC68-D757-42DB-A2EC-5E9C40173A37}"/>
              </a:ext>
            </a:extLst>
          </p:cNvPr>
          <p:cNvGrpSpPr/>
          <p:nvPr/>
        </p:nvGrpSpPr>
        <p:grpSpPr>
          <a:xfrm>
            <a:off x="810513" y="2762853"/>
            <a:ext cx="796556" cy="649154"/>
            <a:chOff x="164723" y="3425235"/>
            <a:chExt cx="1062075" cy="865538"/>
          </a:xfrm>
        </p:grpSpPr>
        <p:pic>
          <p:nvPicPr>
            <p:cNvPr id="202" name="Picture 201">
              <a:extLst>
                <a:ext uri="{FF2B5EF4-FFF2-40B4-BE49-F238E27FC236}">
                  <a16:creationId xmlns:a16="http://schemas.microsoft.com/office/drawing/2014/main" id="{C8232027-95BE-4E41-9743-0F4BD4CF3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50977" y="3425235"/>
              <a:ext cx="689571" cy="689571"/>
            </a:xfrm>
            <a:prstGeom prst="rect">
              <a:avLst/>
            </a:prstGeom>
          </p:spPr>
        </p:pic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379C3664-3E28-4F66-8344-4FDFD56B264D}"/>
                </a:ext>
              </a:extLst>
            </p:cNvPr>
            <p:cNvSpPr txBox="1"/>
            <p:nvPr/>
          </p:nvSpPr>
          <p:spPr>
            <a:xfrm>
              <a:off x="164723" y="4129104"/>
              <a:ext cx="1062075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eHR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204" name="Rectangle: Rounded Corners 203">
            <a:extLst>
              <a:ext uri="{FF2B5EF4-FFF2-40B4-BE49-F238E27FC236}">
                <a16:creationId xmlns:a16="http://schemas.microsoft.com/office/drawing/2014/main" id="{FD9FBC69-9382-4874-A2EC-566A8477E97D}"/>
              </a:ext>
            </a:extLst>
          </p:cNvPr>
          <p:cNvSpPr/>
          <p:nvPr/>
        </p:nvSpPr>
        <p:spPr>
          <a:xfrm>
            <a:off x="769619" y="1181601"/>
            <a:ext cx="875515" cy="3177039"/>
          </a:xfrm>
          <a:prstGeom prst="roundRect">
            <a:avLst>
              <a:gd name="adj" fmla="val 5814"/>
            </a:avLst>
          </a:prstGeom>
          <a:noFill/>
          <a:ln w="28575">
            <a:solidFill>
              <a:srgbClr val="51A49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F659625C-6286-4AED-B223-903F97AFAC04}"/>
              </a:ext>
            </a:extLst>
          </p:cNvPr>
          <p:cNvGrpSpPr/>
          <p:nvPr/>
        </p:nvGrpSpPr>
        <p:grpSpPr>
          <a:xfrm>
            <a:off x="6944659" y="3539450"/>
            <a:ext cx="1483110" cy="613522"/>
            <a:chOff x="10830587" y="4853462"/>
            <a:chExt cx="1977480" cy="818029"/>
          </a:xfrm>
        </p:grpSpPr>
        <p:pic>
          <p:nvPicPr>
            <p:cNvPr id="206" name="Picture 205" descr="A close up of a computer&#10;&#10;Description generated with very high confidence">
              <a:extLst>
                <a:ext uri="{FF2B5EF4-FFF2-40B4-BE49-F238E27FC236}">
                  <a16:creationId xmlns:a16="http://schemas.microsoft.com/office/drawing/2014/main" id="{8353C815-2CDB-4176-9314-B41D3329E85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830587" y="4853462"/>
              <a:ext cx="783741" cy="818029"/>
            </a:xfrm>
            <a:prstGeom prst="rect">
              <a:avLst/>
            </a:prstGeom>
          </p:spPr>
        </p:pic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7A1C2AF3-FE3F-420D-BDCA-4AAAB552D2C6}"/>
                </a:ext>
              </a:extLst>
            </p:cNvPr>
            <p:cNvSpPr txBox="1"/>
            <p:nvPr/>
          </p:nvSpPr>
          <p:spPr>
            <a:xfrm>
              <a:off x="11745992" y="4953862"/>
              <a:ext cx="1062075" cy="4850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fr-BE" sz="788" dirty="0">
                  <a:latin typeface="Century Gothic" panose="020B0502020202020204" pitchFamily="34" charset="0"/>
                </a:rPr>
                <a:t>Process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fr-BE" sz="788" dirty="0">
                  <a:latin typeface="Century Gothic" panose="020B0502020202020204" pitchFamily="34" charset="0"/>
                </a:rPr>
                <a:t>Study </a:t>
              </a:r>
              <a:br>
                <a:rPr lang="fr-BE" sz="788" dirty="0">
                  <a:latin typeface="Century Gothic" panose="020B0502020202020204" pitchFamily="34" charset="0"/>
                </a:rPr>
              </a:br>
              <a:r>
                <a:rPr lang="fr-BE" sz="788" dirty="0">
                  <a:latin typeface="Century Gothic" panose="020B0502020202020204" pitchFamily="34" charset="0"/>
                </a:rPr>
                <a:t>Data 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  <p:pic>
          <p:nvPicPr>
            <p:cNvPr id="208" name="Picture 207">
              <a:extLst>
                <a:ext uri="{FF2B5EF4-FFF2-40B4-BE49-F238E27FC236}">
                  <a16:creationId xmlns:a16="http://schemas.microsoft.com/office/drawing/2014/main" id="{BE3307D8-B370-48CE-897A-75C6E4EC0A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12963" y="5188502"/>
              <a:ext cx="472705" cy="472705"/>
            </a:xfrm>
            <a:prstGeom prst="rect">
              <a:avLst/>
            </a:prstGeom>
          </p:spPr>
        </p:pic>
      </p:grp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A4646C59-6DF8-4BD8-831E-DAB398EA1E52}"/>
              </a:ext>
            </a:extLst>
          </p:cNvPr>
          <p:cNvCxnSpPr>
            <a:cxnSpLocks/>
          </p:cNvCxnSpPr>
          <p:nvPr/>
        </p:nvCxnSpPr>
        <p:spPr>
          <a:xfrm flipH="1">
            <a:off x="4975758" y="2572124"/>
            <a:ext cx="2727" cy="1062539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Connector: Elbow 210">
            <a:extLst>
              <a:ext uri="{FF2B5EF4-FFF2-40B4-BE49-F238E27FC236}">
                <a16:creationId xmlns:a16="http://schemas.microsoft.com/office/drawing/2014/main" id="{76E53FF8-F546-4037-9700-24E6AD899886}"/>
              </a:ext>
            </a:extLst>
          </p:cNvPr>
          <p:cNvCxnSpPr>
            <a:cxnSpLocks/>
          </p:cNvCxnSpPr>
          <p:nvPr/>
        </p:nvCxnSpPr>
        <p:spPr>
          <a:xfrm rot="16200000" flipH="1">
            <a:off x="3462299" y="2165654"/>
            <a:ext cx="1159645" cy="1717857"/>
          </a:xfrm>
          <a:prstGeom prst="bentConnector3">
            <a:avLst>
              <a:gd name="adj1" fmla="val 85251"/>
            </a:avLst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Connector: Elbow 211">
            <a:extLst>
              <a:ext uri="{FF2B5EF4-FFF2-40B4-BE49-F238E27FC236}">
                <a16:creationId xmlns:a16="http://schemas.microsoft.com/office/drawing/2014/main" id="{96184B31-68B3-46B3-94E8-54E542E346B1}"/>
              </a:ext>
            </a:extLst>
          </p:cNvPr>
          <p:cNvCxnSpPr>
            <a:cxnSpLocks/>
          </p:cNvCxnSpPr>
          <p:nvPr/>
        </p:nvCxnSpPr>
        <p:spPr>
          <a:xfrm rot="5400000">
            <a:off x="5243698" y="2355614"/>
            <a:ext cx="1127032" cy="1536102"/>
          </a:xfrm>
          <a:prstGeom prst="bentConnector3">
            <a:avLst>
              <a:gd name="adj1" fmla="val 77320"/>
            </a:avLst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Rectangle 212">
            <a:extLst>
              <a:ext uri="{FF2B5EF4-FFF2-40B4-BE49-F238E27FC236}">
                <a16:creationId xmlns:a16="http://schemas.microsoft.com/office/drawing/2014/main" id="{D3EDA4C1-3ADE-4447-88E6-BE84D6D955B8}"/>
              </a:ext>
            </a:extLst>
          </p:cNvPr>
          <p:cNvSpPr/>
          <p:nvPr/>
        </p:nvSpPr>
        <p:spPr>
          <a:xfrm>
            <a:off x="4688715" y="3569345"/>
            <a:ext cx="642001" cy="631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3"/>
          </a:p>
        </p:txBody>
      </p:sp>
      <p:cxnSp>
        <p:nvCxnSpPr>
          <p:cNvPr id="217" name="Straight Arrow Connector 216">
            <a:extLst>
              <a:ext uri="{FF2B5EF4-FFF2-40B4-BE49-F238E27FC236}">
                <a16:creationId xmlns:a16="http://schemas.microsoft.com/office/drawing/2014/main" id="{D20A22B9-04E4-4B8A-95F1-AE0B4DF89638}"/>
              </a:ext>
            </a:extLst>
          </p:cNvPr>
          <p:cNvCxnSpPr>
            <a:cxnSpLocks/>
          </p:cNvCxnSpPr>
          <p:nvPr/>
        </p:nvCxnSpPr>
        <p:spPr>
          <a:xfrm rot="10800000" flipH="1">
            <a:off x="5256410" y="3871472"/>
            <a:ext cx="1688208" cy="0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5F7204F0-EA7F-426E-83FF-AC5272DF68C5}"/>
              </a:ext>
            </a:extLst>
          </p:cNvPr>
          <p:cNvGrpSpPr/>
          <p:nvPr/>
        </p:nvGrpSpPr>
        <p:grpSpPr>
          <a:xfrm>
            <a:off x="7269649" y="1139068"/>
            <a:ext cx="796556" cy="704971"/>
            <a:chOff x="8863601" y="2591258"/>
            <a:chExt cx="1062075" cy="939961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FBE4B560-D32C-498C-91C7-BC4C2617B638}"/>
                </a:ext>
              </a:extLst>
            </p:cNvPr>
            <p:cNvSpPr txBox="1"/>
            <p:nvPr/>
          </p:nvSpPr>
          <p:spPr>
            <a:xfrm>
              <a:off x="8863601" y="2591258"/>
              <a:ext cx="1062075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Endpoints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  <p:pic>
          <p:nvPicPr>
            <p:cNvPr id="220" name="Picture 219">
              <a:extLst>
                <a:ext uri="{FF2B5EF4-FFF2-40B4-BE49-F238E27FC236}">
                  <a16:creationId xmlns:a16="http://schemas.microsoft.com/office/drawing/2014/main" id="{54AD4D10-A467-4101-938A-F351FBACC8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3241"/>
            <a:stretch/>
          </p:blipFill>
          <p:spPr>
            <a:xfrm>
              <a:off x="9036514" y="2856682"/>
              <a:ext cx="723981" cy="674537"/>
            </a:xfrm>
            <a:prstGeom prst="rect">
              <a:avLst/>
            </a:prstGeom>
          </p:spPr>
        </p:pic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78C99B29-39CD-448A-96E4-9C56408A97AF}"/>
              </a:ext>
            </a:extLst>
          </p:cNvPr>
          <p:cNvGrpSpPr/>
          <p:nvPr/>
        </p:nvGrpSpPr>
        <p:grpSpPr>
          <a:xfrm>
            <a:off x="7367587" y="2069644"/>
            <a:ext cx="673104" cy="513125"/>
            <a:chOff x="8994185" y="3832024"/>
            <a:chExt cx="897472" cy="684166"/>
          </a:xfrm>
        </p:grpSpPr>
        <p:pic>
          <p:nvPicPr>
            <p:cNvPr id="222" name="Picture 221">
              <a:extLst>
                <a:ext uri="{FF2B5EF4-FFF2-40B4-BE49-F238E27FC236}">
                  <a16:creationId xmlns:a16="http://schemas.microsoft.com/office/drawing/2014/main" id="{97311795-9073-4012-ACFE-162660D1D9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3241"/>
            <a:stretch/>
          </p:blipFill>
          <p:spPr>
            <a:xfrm>
              <a:off x="8994185" y="3832024"/>
              <a:ext cx="723981" cy="674537"/>
            </a:xfrm>
            <a:prstGeom prst="rect">
              <a:avLst/>
            </a:prstGeom>
          </p:spPr>
        </p:pic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AE9F8309-01D9-41AD-A176-3B4336AEE710}"/>
                </a:ext>
              </a:extLst>
            </p:cNvPr>
            <p:cNvSpPr txBox="1"/>
            <p:nvPr/>
          </p:nvSpPr>
          <p:spPr>
            <a:xfrm>
              <a:off x="9441233" y="4354521"/>
              <a:ext cx="450424" cy="1616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BE" sz="788" dirty="0">
                  <a:latin typeface="Century Gothic" panose="020B0502020202020204" pitchFamily="34" charset="0"/>
                </a:rPr>
                <a:t>TFL</a:t>
              </a:r>
              <a:endParaRPr lang="en-GB" sz="788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E9CAAFE-0C52-4CB4-8CB9-6CD5DC309A1E}"/>
              </a:ext>
            </a:extLst>
          </p:cNvPr>
          <p:cNvGrpSpPr/>
          <p:nvPr/>
        </p:nvGrpSpPr>
        <p:grpSpPr>
          <a:xfrm>
            <a:off x="3809639" y="3641194"/>
            <a:ext cx="1444438" cy="511778"/>
            <a:chOff x="3246480" y="5436504"/>
            <a:chExt cx="1925917" cy="682371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A87089E-6BBC-4751-92AA-CB788259071C}"/>
                </a:ext>
              </a:extLst>
            </p:cNvPr>
            <p:cNvSpPr txBox="1"/>
            <p:nvPr/>
          </p:nvSpPr>
          <p:spPr>
            <a:xfrm>
              <a:off x="3246480" y="5523773"/>
              <a:ext cx="1062074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fr-BE" sz="825" dirty="0">
                  <a:latin typeface="Century Gothic" panose="020B0502020202020204" pitchFamily="34" charset="0"/>
                </a:rPr>
                <a:t>Configured study metadata</a:t>
              </a:r>
              <a:endParaRPr lang="en-GB" sz="825" dirty="0">
                <a:latin typeface="Century Gothic" panose="020B0502020202020204" pitchFamily="34" charset="0"/>
              </a:endParaRP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48701773-9025-4A78-87F8-4A6490355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415470" y="5436504"/>
              <a:ext cx="756927" cy="682371"/>
            </a:xfrm>
            <a:prstGeom prst="rect">
              <a:avLst/>
            </a:prstGeom>
          </p:spPr>
        </p:pic>
      </p:grpSp>
      <p:sp>
        <p:nvSpPr>
          <p:cNvPr id="77" name="Title 1">
            <a:extLst>
              <a:ext uri="{FF2B5EF4-FFF2-40B4-BE49-F238E27FC236}">
                <a16:creationId xmlns:a16="http://schemas.microsoft.com/office/drawing/2014/main" id="{79F815FA-C1C2-4767-81A4-DED633EC399E}"/>
              </a:ext>
            </a:extLst>
          </p:cNvPr>
          <p:cNvSpPr txBox="1">
            <a:spLocks/>
          </p:cNvSpPr>
          <p:nvPr/>
        </p:nvSpPr>
        <p:spPr>
          <a:xfrm>
            <a:off x="800100" y="320078"/>
            <a:ext cx="7886700" cy="9941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sz="1800" dirty="0"/>
              <a:t>Automatic population of data </a:t>
            </a:r>
            <a:r>
              <a:rPr lang="nl-BE" sz="1800" dirty="0" err="1"/>
              <a:t>into</a:t>
            </a:r>
            <a:r>
              <a:rPr lang="nl-BE" sz="1800" dirty="0"/>
              <a:t> </a:t>
            </a:r>
            <a:r>
              <a:rPr lang="nl-BE" sz="1800" dirty="0" err="1"/>
              <a:t>artifacts</a:t>
            </a:r>
            <a:endParaRPr lang="nl-BE" sz="1800" dirty="0"/>
          </a:p>
        </p:txBody>
      </p:sp>
    </p:spTree>
    <p:extLst>
      <p:ext uri="{BB962C8B-B14F-4D97-AF65-F5344CB8AC3E}">
        <p14:creationId xmlns:p14="http://schemas.microsoft.com/office/powerpoint/2010/main" val="362632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D6A95-13ED-604F-AA65-8144C0F66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2800" dirty="0"/>
              <a:t>Project Standards Scope</a:t>
            </a:r>
            <a:br>
              <a:rPr lang="en-US" sz="2800" dirty="0"/>
            </a:br>
            <a:r>
              <a:rPr lang="nl-BE" sz="1800" dirty="0"/>
              <a:t>Diabetes TAUG</a:t>
            </a:r>
            <a:endParaRPr lang="en-US" sz="1800" dirty="0"/>
          </a:p>
        </p:txBody>
      </p:sp>
      <p:pic>
        <p:nvPicPr>
          <p:cNvPr id="5" name="Picture 4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1079F650-0545-4DE3-9322-AB82F32E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0099" y="85135"/>
            <a:ext cx="1113901" cy="96878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529A9C5-3EDB-4C55-A1BD-505E77948D5A}"/>
              </a:ext>
            </a:extLst>
          </p:cNvPr>
          <p:cNvSpPr txBox="1">
            <a:spLocks/>
          </p:cNvSpPr>
          <p:nvPr/>
        </p:nvSpPr>
        <p:spPr>
          <a:xfrm>
            <a:off x="747201" y="3892097"/>
            <a:ext cx="8307462" cy="754143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20000"/>
              </a:lnSpc>
              <a:spcBef>
                <a:spcPts val="750"/>
              </a:spcBef>
              <a:buClr>
                <a:srgbClr val="C00000"/>
              </a:buClr>
              <a:buNone/>
            </a:pPr>
            <a:r>
              <a:rPr lang="nl-NL" sz="1500" b="1" i="1" dirty="0">
                <a:sym typeface="Wingdings" panose="05000000000000000000" pitchFamily="2" charset="2"/>
              </a:rPr>
              <a:t> </a:t>
            </a:r>
            <a:r>
              <a:rPr lang="nl-NL" sz="1500" b="1" i="1" dirty="0"/>
              <a:t>Reason </a:t>
            </a:r>
            <a:r>
              <a:rPr lang="nl-NL" sz="1500" b="1" i="1" dirty="0" err="1"/>
              <a:t>for</a:t>
            </a:r>
            <a:r>
              <a:rPr lang="nl-NL" sz="1500" b="1" i="1" dirty="0"/>
              <a:t> </a:t>
            </a:r>
            <a:r>
              <a:rPr lang="nl-NL" sz="1500" b="1" i="1" dirty="0" err="1"/>
              <a:t>this</a:t>
            </a:r>
            <a:r>
              <a:rPr lang="nl-NL" sz="1500" b="1" i="1" dirty="0"/>
              <a:t> scope: </a:t>
            </a:r>
            <a:r>
              <a:rPr lang="nl-NL" sz="1500" i="1" dirty="0" err="1"/>
              <a:t>the</a:t>
            </a:r>
            <a:r>
              <a:rPr lang="nl-NL" sz="1500" i="1" dirty="0"/>
              <a:t> Diabetes TAUG provides standardized artifacts from analysis </a:t>
            </a:r>
            <a:r>
              <a:rPr lang="nl-NL" sz="1500" i="1" dirty="0" err="1"/>
              <a:t>outputs</a:t>
            </a:r>
            <a:r>
              <a:rPr lang="nl-NL" sz="1500" i="1" dirty="0"/>
              <a:t> </a:t>
            </a:r>
            <a:r>
              <a:rPr lang="nl-NL" sz="1500" i="1" dirty="0" err="1"/>
              <a:t>to</a:t>
            </a:r>
            <a:r>
              <a:rPr lang="nl-NL" sz="1500" i="1" dirty="0"/>
              <a:t> data collection.  </a:t>
            </a:r>
            <a:r>
              <a:rPr lang="nl-NL" sz="1500" i="1" dirty="0" err="1"/>
              <a:t>This</a:t>
            </a:r>
            <a:r>
              <a:rPr lang="nl-NL" sz="1500" i="1" dirty="0"/>
              <a:t> </a:t>
            </a:r>
            <a:r>
              <a:rPr lang="nl-NL" sz="1500" i="1" dirty="0" err="1"/>
              <a:t>allows</a:t>
            </a:r>
            <a:r>
              <a:rPr lang="nl-NL" sz="1500" i="1" dirty="0"/>
              <a:t> </a:t>
            </a:r>
            <a:r>
              <a:rPr lang="nl-NL" sz="1500" i="1" dirty="0" err="1"/>
              <a:t>the</a:t>
            </a:r>
            <a:r>
              <a:rPr lang="nl-NL" sz="1500" i="1" dirty="0"/>
              <a:t> project team </a:t>
            </a:r>
            <a:r>
              <a:rPr lang="nl-NL" sz="1500" i="1" dirty="0" err="1"/>
              <a:t>to</a:t>
            </a:r>
            <a:r>
              <a:rPr lang="nl-NL" sz="1500" i="1" dirty="0"/>
              <a:t> focus on </a:t>
            </a:r>
            <a:r>
              <a:rPr lang="nl-NL" sz="1500" i="1" dirty="0" err="1"/>
              <a:t>innovation</a:t>
            </a:r>
            <a:r>
              <a:rPr lang="nl-NL" sz="1500" i="1" dirty="0"/>
              <a:t> </a:t>
            </a:r>
            <a:r>
              <a:rPr lang="nl-NL" sz="1500" i="1" dirty="0" err="1"/>
              <a:t>and</a:t>
            </a:r>
            <a:r>
              <a:rPr lang="nl-NL" sz="1500" i="1" dirty="0"/>
              <a:t> </a:t>
            </a:r>
            <a:r>
              <a:rPr lang="nl-NL" sz="1500" i="1" dirty="0" err="1"/>
              <a:t>not</a:t>
            </a:r>
            <a:r>
              <a:rPr lang="nl-NL" sz="1500" i="1" dirty="0"/>
              <a:t> on </a:t>
            </a:r>
            <a:r>
              <a:rPr lang="nl-NL" sz="1500" i="1" dirty="0" err="1"/>
              <a:t>establishing</a:t>
            </a:r>
            <a:r>
              <a:rPr lang="nl-NL" sz="1500" i="1" dirty="0"/>
              <a:t> a new data standard.</a:t>
            </a:r>
            <a:endParaRPr lang="nl-NL" sz="1600" i="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559E9DB-3B65-4E42-929E-296D0CA19A8A}"/>
              </a:ext>
            </a:extLst>
          </p:cNvPr>
          <p:cNvGrpSpPr/>
          <p:nvPr/>
        </p:nvGrpSpPr>
        <p:grpSpPr>
          <a:xfrm>
            <a:off x="743071" y="1306244"/>
            <a:ext cx="3811981" cy="2391541"/>
            <a:chOff x="4536558" y="2174457"/>
            <a:chExt cx="4369276" cy="274117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43861FF-5612-4B85-A785-2D517FA77781}"/>
                </a:ext>
              </a:extLst>
            </p:cNvPr>
            <p:cNvGrpSpPr/>
            <p:nvPr/>
          </p:nvGrpSpPr>
          <p:grpSpPr>
            <a:xfrm>
              <a:off x="4536558" y="2174457"/>
              <a:ext cx="4369276" cy="2741174"/>
              <a:chOff x="4322864" y="1978302"/>
              <a:chExt cx="4622698" cy="2900165"/>
            </a:xfrm>
          </p:grpSpPr>
          <p:pic>
            <p:nvPicPr>
              <p:cNvPr id="17" name="Picture 16" descr="A screenshot of a cell phone&#10;&#10;Description generated with very high confidence">
                <a:extLst>
                  <a:ext uri="{FF2B5EF4-FFF2-40B4-BE49-F238E27FC236}">
                    <a16:creationId xmlns:a16="http://schemas.microsoft.com/office/drawing/2014/main" id="{9CA219CF-1CC6-4A39-9030-D71010561B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715461" y="1981328"/>
                <a:ext cx="2230101" cy="2897139"/>
              </a:xfrm>
              <a:prstGeom prst="rect">
                <a:avLst/>
              </a:prstGeom>
              <a:ln>
                <a:solidFill>
                  <a:srgbClr val="134678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9" name="Picture 18" descr="A screenshot of a cell phone&#10;&#10;Description generated with very high confidence">
                <a:extLst>
                  <a:ext uri="{FF2B5EF4-FFF2-40B4-BE49-F238E27FC236}">
                    <a16:creationId xmlns:a16="http://schemas.microsoft.com/office/drawing/2014/main" id="{F0B41B07-8D93-43D3-BB0A-21B6E90741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22864" y="1981329"/>
                <a:ext cx="2242192" cy="2897138"/>
              </a:xfrm>
              <a:prstGeom prst="rect">
                <a:avLst/>
              </a:prstGeom>
              <a:ln>
                <a:solidFill>
                  <a:srgbClr val="134678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17DD04F1-1B72-4B1B-8866-3DBABDF141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109" r="94472"/>
              <a:stretch/>
            </p:blipFill>
            <p:spPr>
              <a:xfrm>
                <a:off x="4326015" y="1978302"/>
                <a:ext cx="174462" cy="2223163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530FF6EB-A578-49C5-82A1-7320632357D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097" r="94472"/>
              <a:stretch/>
            </p:blipFill>
            <p:spPr>
              <a:xfrm>
                <a:off x="6728855" y="1991489"/>
                <a:ext cx="174942" cy="2223163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99129C7-CDD7-4A7F-8D51-0C0E51EED4A9}"/>
                  </a:ext>
                </a:extLst>
              </p:cNvPr>
              <p:cNvSpPr/>
              <p:nvPr/>
            </p:nvSpPr>
            <p:spPr>
              <a:xfrm>
                <a:off x="4743450" y="2164080"/>
                <a:ext cx="1314450" cy="4216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8B235089-FEF4-4933-9A9C-1B7712F532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6618" r="29687" b="37197"/>
              <a:stretch/>
            </p:blipFill>
            <p:spPr>
              <a:xfrm>
                <a:off x="4978424" y="2195041"/>
                <a:ext cx="931072" cy="320278"/>
              </a:xfrm>
              <a:prstGeom prst="rect">
                <a:avLst/>
              </a:prstGeom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E523890-0BB7-488A-B38F-84822B4966A6}"/>
                  </a:ext>
                </a:extLst>
              </p:cNvPr>
              <p:cNvSpPr/>
              <p:nvPr/>
            </p:nvSpPr>
            <p:spPr>
              <a:xfrm>
                <a:off x="6987540" y="2164080"/>
                <a:ext cx="1368404" cy="42164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4451F3F1-6364-4BB0-A82D-68B102C3752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6618" r="29687" b="37197"/>
              <a:stretch/>
            </p:blipFill>
            <p:spPr>
              <a:xfrm>
                <a:off x="7276468" y="2195041"/>
                <a:ext cx="931072" cy="320278"/>
              </a:xfrm>
              <a:prstGeom prst="rect">
                <a:avLst/>
              </a:prstGeom>
            </p:spPr>
          </p:pic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2416463-1239-4241-9CFA-0EF70E9152E3}"/>
                </a:ext>
              </a:extLst>
            </p:cNvPr>
            <p:cNvSpPr/>
            <p:nvPr/>
          </p:nvSpPr>
          <p:spPr>
            <a:xfrm>
              <a:off x="4771520" y="3491866"/>
              <a:ext cx="1641215" cy="994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9F05F9C-2113-401B-BDD7-67043A486AD6}"/>
                </a:ext>
              </a:extLst>
            </p:cNvPr>
            <p:cNvSpPr/>
            <p:nvPr/>
          </p:nvSpPr>
          <p:spPr>
            <a:xfrm>
              <a:off x="7045585" y="3491866"/>
              <a:ext cx="1641215" cy="994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80092DEC-7A46-47F8-B6F4-755154189A31}"/>
              </a:ext>
            </a:extLst>
          </p:cNvPr>
          <p:cNvSpPr/>
          <p:nvPr/>
        </p:nvSpPr>
        <p:spPr>
          <a:xfrm>
            <a:off x="4482663" y="1139050"/>
            <a:ext cx="4572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indent="-285750">
              <a:lnSpc>
                <a:spcPct val="20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134678"/>
                </a:solidFill>
              </a:rPr>
              <a:t>1 or 2 statistical endpoints</a:t>
            </a:r>
          </a:p>
          <a:p>
            <a:pPr lvl="1" indent="-285750">
              <a:lnSpc>
                <a:spcPct val="20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134678"/>
                </a:solidFill>
              </a:rPr>
              <a:t>3 to 4 ADaM datasets</a:t>
            </a:r>
          </a:p>
          <a:p>
            <a:pPr lvl="1" indent="-285750">
              <a:lnSpc>
                <a:spcPct val="20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134678"/>
                </a:solidFill>
              </a:rPr>
              <a:t>7 to 8 SDTM datasets</a:t>
            </a:r>
          </a:p>
          <a:p>
            <a:pPr lvl="1" indent="-285750">
              <a:lnSpc>
                <a:spcPct val="20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134678"/>
                </a:solidFill>
              </a:rPr>
              <a:t>15 Data Collection Modules</a:t>
            </a:r>
          </a:p>
        </p:txBody>
      </p:sp>
    </p:spTree>
    <p:extLst>
      <p:ext uri="{BB962C8B-B14F-4D97-AF65-F5344CB8AC3E}">
        <p14:creationId xmlns:p14="http://schemas.microsoft.com/office/powerpoint/2010/main" val="19424775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F13CB-17C5-EB4A-9295-BD64097E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3. Logistics</a:t>
            </a:r>
          </a:p>
        </p:txBody>
      </p:sp>
    </p:spTree>
    <p:extLst>
      <p:ext uri="{BB962C8B-B14F-4D97-AF65-F5344CB8AC3E}">
        <p14:creationId xmlns:p14="http://schemas.microsoft.com/office/powerpoint/2010/main" val="8489179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tangle 154">
            <a:extLst>
              <a:ext uri="{FF2B5EF4-FFF2-40B4-BE49-F238E27FC236}">
                <a16:creationId xmlns:a16="http://schemas.microsoft.com/office/drawing/2014/main" id="{46033FEE-A0A4-426C-A9ED-5573EFB4C7B8}"/>
              </a:ext>
            </a:extLst>
          </p:cNvPr>
          <p:cNvSpPr/>
          <p:nvPr/>
        </p:nvSpPr>
        <p:spPr>
          <a:xfrm>
            <a:off x="523232" y="3416636"/>
            <a:ext cx="8423876" cy="1577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2CCD745-FB43-4228-829E-CC74B36AF9C7}"/>
              </a:ext>
            </a:extLst>
          </p:cNvPr>
          <p:cNvGrpSpPr/>
          <p:nvPr/>
        </p:nvGrpSpPr>
        <p:grpSpPr>
          <a:xfrm>
            <a:off x="4862124" y="518549"/>
            <a:ext cx="3665957" cy="774805"/>
            <a:chOff x="4862124" y="518549"/>
            <a:chExt cx="3665957" cy="774805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E6CC2DBB-BE11-43FA-9529-7785BE83D7AC}"/>
                </a:ext>
              </a:extLst>
            </p:cNvPr>
            <p:cNvGrpSpPr/>
            <p:nvPr/>
          </p:nvGrpSpPr>
          <p:grpSpPr>
            <a:xfrm>
              <a:off x="4862124" y="518549"/>
              <a:ext cx="3665957" cy="774805"/>
              <a:chOff x="3217776" y="2182950"/>
              <a:chExt cx="4887943" cy="1033073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AD23B345-15A1-4B69-9E81-7E96D58FF4DA}"/>
                  </a:ext>
                </a:extLst>
              </p:cNvPr>
              <p:cNvSpPr/>
              <p:nvPr/>
            </p:nvSpPr>
            <p:spPr>
              <a:xfrm>
                <a:off x="6457796" y="3035831"/>
                <a:ext cx="938564" cy="18019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3" dirty="0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C10A8A89-8CC0-4180-A34B-BE4D4F2D73CC}"/>
                  </a:ext>
                </a:extLst>
              </p:cNvPr>
              <p:cNvSpPr txBox="1"/>
              <p:nvPr/>
            </p:nvSpPr>
            <p:spPr>
              <a:xfrm>
                <a:off x="3217776" y="2364698"/>
                <a:ext cx="2106789" cy="6565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fr-BE" sz="800" dirty="0">
                    <a:latin typeface="Century Gothic" panose="020B0502020202020204" pitchFamily="34" charset="0"/>
                  </a:rPr>
                  <a:t>B</a:t>
                </a:r>
                <a:r>
                  <a:rPr lang="en-US" sz="800" dirty="0">
                    <a:latin typeface="Century Gothic" panose="020B0502020202020204" pitchFamily="34" charset="0"/>
                  </a:rPr>
                  <a:t>iomedical Concepts</a:t>
                </a:r>
                <a:br>
                  <a:rPr lang="en-US" sz="800" dirty="0">
                    <a:latin typeface="Century Gothic" panose="020B0502020202020204" pitchFamily="34" charset="0"/>
                  </a:rPr>
                </a:br>
                <a:r>
                  <a:rPr lang="en-US" sz="800" dirty="0">
                    <a:solidFill>
                      <a:srgbClr val="134678"/>
                    </a:solidFill>
                    <a:latin typeface="Century Gothic" panose="020B0502020202020204" pitchFamily="34" charset="0"/>
                  </a:rPr>
                  <a:t>Analysis Concepts</a:t>
                </a:r>
                <a:br>
                  <a:rPr lang="en-US" sz="800" dirty="0">
                    <a:latin typeface="Century Gothic" panose="020B0502020202020204" pitchFamily="34" charset="0"/>
                  </a:rPr>
                </a:br>
                <a:r>
                  <a:rPr lang="en-US" sz="800" dirty="0">
                    <a:latin typeface="Century Gothic" panose="020B0502020202020204" pitchFamily="34" charset="0"/>
                  </a:rPr>
                  <a:t>Foundational Standards</a:t>
                </a:r>
                <a:br>
                  <a:rPr lang="en-US" sz="800" dirty="0">
                    <a:latin typeface="Century Gothic" panose="020B0502020202020204" pitchFamily="34" charset="0"/>
                  </a:rPr>
                </a:br>
                <a:endParaRPr lang="en-US" sz="80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1995CCEF-9A59-440A-AA82-DF2B624F0BCC}"/>
                  </a:ext>
                </a:extLst>
              </p:cNvPr>
              <p:cNvSpPr/>
              <p:nvPr/>
            </p:nvSpPr>
            <p:spPr>
              <a:xfrm>
                <a:off x="3499887" y="2182950"/>
                <a:ext cx="4605832" cy="1033072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3"/>
              </a:p>
            </p:txBody>
          </p:sp>
          <p:pic>
            <p:nvPicPr>
              <p:cNvPr id="78" name="Picture 77">
                <a:extLst>
                  <a:ext uri="{FF2B5EF4-FFF2-40B4-BE49-F238E27FC236}">
                    <a16:creationId xmlns:a16="http://schemas.microsoft.com/office/drawing/2014/main" id="{34EDC810-2F22-4439-AB73-ACAC4A9E34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19862" y="2232794"/>
                <a:ext cx="942639" cy="942639"/>
              </a:xfrm>
              <a:prstGeom prst="rect">
                <a:avLst/>
              </a:prstGeom>
            </p:spPr>
          </p:pic>
        </p:grp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880C7199-465A-45F4-ACD1-D2977ECABF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38955" y="667753"/>
              <a:ext cx="1256077" cy="438210"/>
            </a:xfrm>
            <a:prstGeom prst="rect">
              <a:avLst/>
            </a:prstGeom>
          </p:spPr>
        </p:pic>
      </p:grpSp>
      <p:cxnSp>
        <p:nvCxnSpPr>
          <p:cNvPr id="120" name="Connector: Elbow 119">
            <a:extLst>
              <a:ext uri="{FF2B5EF4-FFF2-40B4-BE49-F238E27FC236}">
                <a16:creationId xmlns:a16="http://schemas.microsoft.com/office/drawing/2014/main" id="{BFE0D636-BFDC-4F60-BA0E-7733EC4E59CF}"/>
              </a:ext>
            </a:extLst>
          </p:cNvPr>
          <p:cNvCxnSpPr>
            <a:cxnSpLocks/>
          </p:cNvCxnSpPr>
          <p:nvPr/>
        </p:nvCxnSpPr>
        <p:spPr>
          <a:xfrm flipV="1">
            <a:off x="6338398" y="1248638"/>
            <a:ext cx="490848" cy="283967"/>
          </a:xfrm>
          <a:prstGeom prst="bentConnector2">
            <a:avLst/>
          </a:prstGeom>
          <a:ln w="28575">
            <a:solidFill>
              <a:srgbClr val="63B1A7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6F0149BF-69AD-4FC9-B1F3-944D8B6EAEAF}"/>
              </a:ext>
            </a:extLst>
          </p:cNvPr>
          <p:cNvGrpSpPr/>
          <p:nvPr/>
        </p:nvGrpSpPr>
        <p:grpSpPr>
          <a:xfrm>
            <a:off x="817809" y="168984"/>
            <a:ext cx="2617213" cy="2118252"/>
            <a:chOff x="668937" y="168984"/>
            <a:chExt cx="2617213" cy="2118252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BD55D6B7-1A13-4C51-9E91-B6B2B3D377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768" y="292834"/>
              <a:ext cx="2499382" cy="1726398"/>
            </a:xfrm>
            <a:prstGeom prst="rect">
              <a:avLst/>
            </a:prstGeom>
            <a:ln w="12700">
              <a:solidFill>
                <a:srgbClr val="134678"/>
              </a:solidFill>
            </a:ln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48D2FE18-93BA-40F5-BF36-A9677CEF23EE}"/>
                </a:ext>
              </a:extLst>
            </p:cNvPr>
            <p:cNvSpPr/>
            <p:nvPr/>
          </p:nvSpPr>
          <p:spPr>
            <a:xfrm flipH="1">
              <a:off x="1124595" y="168984"/>
              <a:ext cx="651559" cy="24769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WS 1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3DDF22A8-47E7-45E9-A267-C9DEF88FCB29}"/>
                </a:ext>
              </a:extLst>
            </p:cNvPr>
            <p:cNvSpPr/>
            <p:nvPr/>
          </p:nvSpPr>
          <p:spPr>
            <a:xfrm flipH="1">
              <a:off x="668937" y="1960550"/>
              <a:ext cx="2579485" cy="3266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BE" sz="1000" dirty="0">
                  <a:solidFill>
                    <a:srgbClr val="134678"/>
                  </a:solidFill>
                </a:rPr>
                <a:t>Create concepts in </a:t>
              </a:r>
              <a:r>
                <a:rPr lang="fr-BE" sz="1000" dirty="0" err="1">
                  <a:solidFill>
                    <a:srgbClr val="134678"/>
                  </a:solidFill>
                </a:rPr>
                <a:t>knowledge</a:t>
              </a:r>
              <a:r>
                <a:rPr lang="fr-BE" sz="1000" dirty="0">
                  <a:solidFill>
                    <a:srgbClr val="134678"/>
                  </a:solidFill>
                </a:rPr>
                <a:t> graphs  </a:t>
              </a:r>
              <a:endParaRPr lang="en-US" sz="1000" dirty="0">
                <a:solidFill>
                  <a:srgbClr val="134678"/>
                </a:solidFill>
              </a:endParaRPr>
            </a:p>
          </p:txBody>
        </p:sp>
      </p:grp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CAAAED08-4139-4FFE-8051-01E0FE3F2FD3}"/>
              </a:ext>
            </a:extLst>
          </p:cNvPr>
          <p:cNvCxnSpPr>
            <a:cxnSpLocks/>
          </p:cNvCxnSpPr>
          <p:nvPr/>
        </p:nvCxnSpPr>
        <p:spPr>
          <a:xfrm>
            <a:off x="3435022" y="822894"/>
            <a:ext cx="448363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7C8B27C-DB85-4469-8FE9-B8617A8665E1}"/>
              </a:ext>
            </a:extLst>
          </p:cNvPr>
          <p:cNvGrpSpPr/>
          <p:nvPr/>
        </p:nvGrpSpPr>
        <p:grpSpPr>
          <a:xfrm>
            <a:off x="3697369" y="578250"/>
            <a:ext cx="1093954" cy="806366"/>
            <a:chOff x="3697369" y="578250"/>
            <a:chExt cx="1093954" cy="806366"/>
          </a:xfrm>
        </p:grpSpPr>
        <p:pic>
          <p:nvPicPr>
            <p:cNvPr id="122" name="Picture 121" descr="A close up of a wheel&#10;&#10;Description generated with high confidence">
              <a:extLst>
                <a:ext uri="{FF2B5EF4-FFF2-40B4-BE49-F238E27FC236}">
                  <a16:creationId xmlns:a16="http://schemas.microsoft.com/office/drawing/2014/main" id="{A7F53798-5242-45B7-A35B-28D117BCBD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19216" y="578250"/>
              <a:ext cx="577783" cy="577783"/>
            </a:xfrm>
            <a:prstGeom prst="rect">
              <a:avLst/>
            </a:prstGeom>
          </p:spPr>
        </p:pic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9FABBA28-9D5A-4F92-B5AF-BBE39CC5514A}"/>
                </a:ext>
              </a:extLst>
            </p:cNvPr>
            <p:cNvSpPr/>
            <p:nvPr/>
          </p:nvSpPr>
          <p:spPr>
            <a:xfrm flipH="1">
              <a:off x="3697369" y="1087629"/>
              <a:ext cx="1093954" cy="2969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000" dirty="0" err="1">
                  <a:solidFill>
                    <a:srgbClr val="134678"/>
                  </a:solidFill>
                </a:rPr>
                <a:t>Load</a:t>
              </a:r>
              <a:r>
                <a:rPr lang="fr-BE" sz="1000" dirty="0">
                  <a:solidFill>
                    <a:srgbClr val="134678"/>
                  </a:solidFill>
                </a:rPr>
                <a:t> </a:t>
              </a:r>
              <a:r>
                <a:rPr lang="fr-BE" sz="1000" dirty="0" err="1">
                  <a:solidFill>
                    <a:srgbClr val="134678"/>
                  </a:solidFill>
                </a:rPr>
                <a:t>into</a:t>
              </a:r>
              <a:r>
                <a:rPr lang="fr-BE" sz="1000" dirty="0">
                  <a:solidFill>
                    <a:srgbClr val="134678"/>
                  </a:solidFill>
                </a:rPr>
                <a:t> </a:t>
              </a:r>
              <a:r>
                <a:rPr lang="fr-BE" sz="1000" dirty="0" err="1">
                  <a:solidFill>
                    <a:srgbClr val="134678"/>
                  </a:solidFill>
                </a:rPr>
                <a:t>library</a:t>
              </a:r>
              <a:endParaRPr lang="en-US" sz="1000" dirty="0">
                <a:solidFill>
                  <a:srgbClr val="134678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E84F5F1-193E-4DFC-80ED-BC4556F4BF84}"/>
              </a:ext>
            </a:extLst>
          </p:cNvPr>
          <p:cNvGrpSpPr/>
          <p:nvPr/>
        </p:nvGrpSpPr>
        <p:grpSpPr>
          <a:xfrm>
            <a:off x="6511037" y="3225705"/>
            <a:ext cx="2745640" cy="1593014"/>
            <a:chOff x="6511037" y="3225705"/>
            <a:chExt cx="2745640" cy="1593014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A8E99778-FABF-4972-8EA7-D9F641697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98438" y="3466046"/>
              <a:ext cx="2364963" cy="96766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4D3A2F87-AB32-44D1-93D5-046C6E2F8E97}"/>
                </a:ext>
              </a:extLst>
            </p:cNvPr>
            <p:cNvSpPr/>
            <p:nvPr/>
          </p:nvSpPr>
          <p:spPr>
            <a:xfrm flipH="1">
              <a:off x="6594396" y="3225705"/>
              <a:ext cx="663057" cy="2366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WS 6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29C67FE5-D93C-44A7-849D-91320A01DFCB}"/>
                </a:ext>
              </a:extLst>
            </p:cNvPr>
            <p:cNvSpPr/>
            <p:nvPr/>
          </p:nvSpPr>
          <p:spPr>
            <a:xfrm flipH="1">
              <a:off x="6511037" y="4492033"/>
              <a:ext cx="2745640" cy="3266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>
                  <a:solidFill>
                    <a:srgbClr val="134678"/>
                  </a:solidFill>
                </a:rPr>
                <a:t>Automatically</a:t>
              </a:r>
              <a:r>
                <a:rPr lang="fr-BE" sz="1000" dirty="0">
                  <a:solidFill>
                    <a:srgbClr val="134678"/>
                  </a:solidFill>
                </a:rPr>
                <a:t> process and </a:t>
              </a:r>
              <a:r>
                <a:rPr lang="fr-BE" sz="1000" dirty="0" err="1">
                  <a:solidFill>
                    <a:srgbClr val="134678"/>
                  </a:solidFill>
                </a:rPr>
                <a:t>transform</a:t>
              </a:r>
              <a:r>
                <a:rPr lang="fr-BE" sz="1000" dirty="0">
                  <a:solidFill>
                    <a:srgbClr val="134678"/>
                  </a:solidFill>
                </a:rPr>
                <a:t> data </a:t>
              </a:r>
              <a:r>
                <a:rPr lang="fr-BE" sz="1000" dirty="0">
                  <a:solidFill>
                    <a:schemeClr val="bg1">
                      <a:lumMod val="50000"/>
                    </a:schemeClr>
                  </a:solidFill>
                </a:rPr>
                <a:t>(Use Case 3) 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CA64D7C-B341-4517-AD5E-CCFEAA5CF29D}"/>
              </a:ext>
            </a:extLst>
          </p:cNvPr>
          <p:cNvGrpSpPr/>
          <p:nvPr/>
        </p:nvGrpSpPr>
        <p:grpSpPr>
          <a:xfrm>
            <a:off x="2038832" y="3239880"/>
            <a:ext cx="2435632" cy="1596483"/>
            <a:chOff x="2038832" y="3239880"/>
            <a:chExt cx="2435632" cy="1596483"/>
          </a:xfrm>
        </p:grpSpPr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5DEC34AB-2158-4D14-81E1-9D19A6BEC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136370" y="3475364"/>
              <a:ext cx="2168066" cy="951968"/>
            </a:xfrm>
            <a:prstGeom prst="rect">
              <a:avLst/>
            </a:prstGeom>
            <a:ln w="12700">
              <a:solidFill>
                <a:srgbClr val="134678"/>
              </a:solidFill>
            </a:ln>
          </p:spPr>
        </p:pic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3F04B13B-1A3D-4658-9EB6-604574135BF2}"/>
                </a:ext>
              </a:extLst>
            </p:cNvPr>
            <p:cNvSpPr/>
            <p:nvPr/>
          </p:nvSpPr>
          <p:spPr>
            <a:xfrm flipH="1">
              <a:off x="2126854" y="3239880"/>
              <a:ext cx="663057" cy="2366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WS 4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FA4C806D-AFF4-4D0E-8C1E-C811EF03EC8A}"/>
                </a:ext>
              </a:extLst>
            </p:cNvPr>
            <p:cNvSpPr/>
            <p:nvPr/>
          </p:nvSpPr>
          <p:spPr>
            <a:xfrm flipH="1">
              <a:off x="2038832" y="4509677"/>
              <a:ext cx="2435632" cy="3266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>
                  <a:solidFill>
                    <a:srgbClr val="134678"/>
                  </a:solidFill>
                </a:rPr>
                <a:t>Identify and select standards specification 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(Use Case 1)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A49CB0F-08E4-47F9-ABE2-1FE0B4B80DDA}"/>
              </a:ext>
            </a:extLst>
          </p:cNvPr>
          <p:cNvGrpSpPr/>
          <p:nvPr/>
        </p:nvGrpSpPr>
        <p:grpSpPr>
          <a:xfrm>
            <a:off x="4340477" y="3224499"/>
            <a:ext cx="2243345" cy="1857840"/>
            <a:chOff x="4340477" y="3224499"/>
            <a:chExt cx="2243345" cy="1857840"/>
          </a:xfrm>
        </p:grpSpPr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0F6B0393-F33D-4E91-BD40-A4197DF3F10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450172" y="3472142"/>
              <a:ext cx="2030418" cy="9728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F87DDA38-6577-4DC2-AA52-E4E070E0399B}"/>
                </a:ext>
              </a:extLst>
            </p:cNvPr>
            <p:cNvSpPr/>
            <p:nvPr/>
          </p:nvSpPr>
          <p:spPr>
            <a:xfrm flipH="1">
              <a:off x="4440340" y="3224499"/>
              <a:ext cx="663057" cy="2366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WS 5</a:t>
              </a: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6EDF30F8-6A57-44F2-AFBA-CA286645C07A}"/>
                </a:ext>
              </a:extLst>
            </p:cNvPr>
            <p:cNvSpPr/>
            <p:nvPr/>
          </p:nvSpPr>
          <p:spPr>
            <a:xfrm flipH="1">
              <a:off x="4340477" y="4234999"/>
              <a:ext cx="2243345" cy="8473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BE" sz="1000" dirty="0">
                  <a:solidFill>
                    <a:srgbClr val="134678"/>
                  </a:solidFill>
                </a:rPr>
                <a:t>Configure study </a:t>
              </a:r>
              <a:r>
                <a:rPr lang="fr-BE" sz="1000" dirty="0" err="1">
                  <a:solidFill>
                    <a:srgbClr val="134678"/>
                  </a:solidFill>
                </a:rPr>
                <a:t>specification</a:t>
              </a:r>
              <a:r>
                <a:rPr lang="fr-BE" sz="1000" dirty="0">
                  <a:solidFill>
                    <a:srgbClr val="134678"/>
                  </a:solidFill>
                </a:rPr>
                <a:t> and </a:t>
              </a:r>
              <a:br>
                <a:rPr lang="fr-BE" sz="1000" dirty="0">
                  <a:solidFill>
                    <a:srgbClr val="134678"/>
                  </a:solidFill>
                </a:rPr>
              </a:br>
              <a:r>
                <a:rPr lang="fr-BE" sz="1000" dirty="0" err="1">
                  <a:solidFill>
                    <a:srgbClr val="134678"/>
                  </a:solidFill>
                </a:rPr>
                <a:t>create</a:t>
              </a:r>
              <a:r>
                <a:rPr lang="fr-BE" sz="1000" dirty="0">
                  <a:solidFill>
                    <a:srgbClr val="134678"/>
                  </a:solidFill>
                </a:rPr>
                <a:t> </a:t>
              </a:r>
              <a:r>
                <a:rPr lang="fr-BE" sz="1000" dirty="0" err="1">
                  <a:solidFill>
                    <a:srgbClr val="134678"/>
                  </a:solidFill>
                </a:rPr>
                <a:t>artifacts</a:t>
              </a:r>
              <a:r>
                <a:rPr lang="fr-BE" sz="1000" dirty="0">
                  <a:solidFill>
                    <a:srgbClr val="134678"/>
                  </a:solidFill>
                </a:rPr>
                <a:t> </a:t>
              </a:r>
              <a:r>
                <a:rPr lang="fr-BE" sz="1000" dirty="0">
                  <a:solidFill>
                    <a:schemeClr val="bg1">
                      <a:lumMod val="50000"/>
                    </a:schemeClr>
                  </a:solidFill>
                </a:rPr>
                <a:t>(Use Case 2)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BA595A02-8A98-4DE2-A9BD-08E7C14D09C3}"/>
              </a:ext>
            </a:extLst>
          </p:cNvPr>
          <p:cNvCxnSpPr>
            <a:cxnSpLocks/>
          </p:cNvCxnSpPr>
          <p:nvPr/>
        </p:nvCxnSpPr>
        <p:spPr>
          <a:xfrm>
            <a:off x="4474464" y="822894"/>
            <a:ext cx="521412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ctor: Elbow 171">
            <a:extLst>
              <a:ext uri="{FF2B5EF4-FFF2-40B4-BE49-F238E27FC236}">
                <a16:creationId xmlns:a16="http://schemas.microsoft.com/office/drawing/2014/main" id="{7B1CA24F-4C91-447E-A3A5-DD495307840C}"/>
              </a:ext>
            </a:extLst>
          </p:cNvPr>
          <p:cNvCxnSpPr>
            <a:cxnSpLocks/>
            <a:stCxn id="90" idx="0"/>
            <a:endCxn id="151" idx="3"/>
          </p:cNvCxnSpPr>
          <p:nvPr/>
        </p:nvCxnSpPr>
        <p:spPr>
          <a:xfrm rot="16200000" flipV="1">
            <a:off x="6173439" y="1824111"/>
            <a:ext cx="1774258" cy="1440705"/>
          </a:xfrm>
          <a:prstGeom prst="bentConnector2">
            <a:avLst/>
          </a:prstGeom>
          <a:ln w="28575">
            <a:solidFill>
              <a:srgbClr val="63B1A7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or: Elbow 174">
            <a:extLst>
              <a:ext uri="{FF2B5EF4-FFF2-40B4-BE49-F238E27FC236}">
                <a16:creationId xmlns:a16="http://schemas.microsoft.com/office/drawing/2014/main" id="{B7CF5C81-954C-4E1F-AA5B-37712B9B57C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748988" y="2418231"/>
            <a:ext cx="1581421" cy="262982"/>
          </a:xfrm>
          <a:prstGeom prst="bentConnector2">
            <a:avLst/>
          </a:prstGeom>
          <a:ln w="28575">
            <a:solidFill>
              <a:srgbClr val="63B1A7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AE47AF4-5D38-483B-922C-41B5288B6C04}"/>
              </a:ext>
            </a:extLst>
          </p:cNvPr>
          <p:cNvGrpSpPr/>
          <p:nvPr/>
        </p:nvGrpSpPr>
        <p:grpSpPr>
          <a:xfrm>
            <a:off x="5684895" y="1362719"/>
            <a:ext cx="1502889" cy="644082"/>
            <a:chOff x="5684895" y="1362719"/>
            <a:chExt cx="1502889" cy="644082"/>
          </a:xfrm>
        </p:grpSpPr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0B49D847-4276-493E-AECB-8F6B4F71FF2B}"/>
                </a:ext>
              </a:extLst>
            </p:cNvPr>
            <p:cNvGrpSpPr/>
            <p:nvPr/>
          </p:nvGrpSpPr>
          <p:grpSpPr>
            <a:xfrm>
              <a:off x="5684895" y="1362719"/>
              <a:ext cx="655320" cy="614400"/>
              <a:chOff x="7565102" y="2083179"/>
              <a:chExt cx="655320" cy="614400"/>
            </a:xfrm>
          </p:grpSpPr>
          <p:grpSp>
            <p:nvGrpSpPr>
              <p:cNvPr id="152" name="Group 151">
                <a:extLst>
                  <a:ext uri="{FF2B5EF4-FFF2-40B4-BE49-F238E27FC236}">
                    <a16:creationId xmlns:a16="http://schemas.microsoft.com/office/drawing/2014/main" id="{28FDD9CE-041A-40A0-B543-9D44197FEC87}"/>
                  </a:ext>
                </a:extLst>
              </p:cNvPr>
              <p:cNvGrpSpPr/>
              <p:nvPr/>
            </p:nvGrpSpPr>
            <p:grpSpPr>
              <a:xfrm>
                <a:off x="7588509" y="2083179"/>
                <a:ext cx="614400" cy="614400"/>
                <a:chOff x="7588103" y="2086989"/>
                <a:chExt cx="614400" cy="614400"/>
              </a:xfrm>
            </p:grpSpPr>
            <p:pic>
              <p:nvPicPr>
                <p:cNvPr id="148" name="Picture 147">
                  <a:extLst>
                    <a:ext uri="{FF2B5EF4-FFF2-40B4-BE49-F238E27FC236}">
                      <a16:creationId xmlns:a16="http://schemas.microsoft.com/office/drawing/2014/main" id="{3E788D35-6556-4744-8690-2667802A86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588103" y="2086989"/>
                  <a:ext cx="614400" cy="614400"/>
                </a:xfrm>
                <a:prstGeom prst="rect">
                  <a:avLst/>
                </a:prstGeom>
              </p:spPr>
            </p:pic>
            <p:sp>
              <p:nvSpPr>
                <p:cNvPr id="149" name="Oval 148">
                  <a:extLst>
                    <a:ext uri="{FF2B5EF4-FFF2-40B4-BE49-F238E27FC236}">
                      <a16:creationId xmlns:a16="http://schemas.microsoft.com/office/drawing/2014/main" id="{2092C55C-C18E-4808-B7AC-BB24B2CB28FB}"/>
                    </a:ext>
                  </a:extLst>
                </p:cNvPr>
                <p:cNvSpPr/>
                <p:nvPr/>
              </p:nvSpPr>
              <p:spPr>
                <a:xfrm>
                  <a:off x="7754790" y="2244902"/>
                  <a:ext cx="275945" cy="27594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0" dirty="0"/>
                </a:p>
              </p:txBody>
            </p:sp>
          </p:grp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B539FD1C-2723-4898-9ED3-DF4AC73EE526}"/>
                  </a:ext>
                </a:extLst>
              </p:cNvPr>
              <p:cNvSpPr/>
              <p:nvPr/>
            </p:nvSpPr>
            <p:spPr>
              <a:xfrm>
                <a:off x="7565102" y="2208885"/>
                <a:ext cx="655320" cy="3378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BE" sz="1100" b="1" dirty="0">
                    <a:solidFill>
                      <a:srgbClr val="134678"/>
                    </a:solidFill>
                  </a:rPr>
                  <a:t>API</a:t>
                </a:r>
                <a:endParaRPr lang="en-US" sz="2000" b="1" dirty="0">
                  <a:solidFill>
                    <a:srgbClr val="134678"/>
                  </a:solidFill>
                </a:endParaRPr>
              </a:p>
            </p:txBody>
          </p:sp>
        </p:grp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6D33A615-606E-4492-B0EF-C17B5B810DC8}"/>
                </a:ext>
              </a:extLst>
            </p:cNvPr>
            <p:cNvSpPr/>
            <p:nvPr/>
          </p:nvSpPr>
          <p:spPr>
            <a:xfrm flipH="1">
              <a:off x="6248743" y="1680115"/>
              <a:ext cx="939041" cy="3266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>
                  <a:solidFill>
                    <a:srgbClr val="134678"/>
                  </a:solidFill>
                </a:rPr>
                <a:t>Extend API’s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6D6DEC4-40E1-44D8-B79C-D38FAB4B4D25}"/>
              </a:ext>
            </a:extLst>
          </p:cNvPr>
          <p:cNvGrpSpPr/>
          <p:nvPr/>
        </p:nvGrpSpPr>
        <p:grpSpPr>
          <a:xfrm>
            <a:off x="699785" y="2518622"/>
            <a:ext cx="1203349" cy="1402541"/>
            <a:chOff x="699785" y="2518622"/>
            <a:chExt cx="1203349" cy="1402541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E1E1AE0-A881-4AA4-B11C-379CD4979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12972" y="2813469"/>
              <a:ext cx="756927" cy="682370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86F036D-437A-41FF-BBCD-B5E34993D62E}"/>
                </a:ext>
              </a:extLst>
            </p:cNvPr>
            <p:cNvSpPr/>
            <p:nvPr/>
          </p:nvSpPr>
          <p:spPr>
            <a:xfrm flipH="1">
              <a:off x="984489" y="2518622"/>
              <a:ext cx="645371" cy="2366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WS3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EB33BDF-6480-462F-B3D0-54D93A0605E1}"/>
                </a:ext>
              </a:extLst>
            </p:cNvPr>
            <p:cNvSpPr/>
            <p:nvPr/>
          </p:nvSpPr>
          <p:spPr>
            <a:xfrm flipH="1">
              <a:off x="699785" y="3594477"/>
              <a:ext cx="1203349" cy="3266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000" dirty="0" err="1">
                  <a:solidFill>
                    <a:srgbClr val="134678"/>
                  </a:solidFill>
                </a:rPr>
                <a:t>Add</a:t>
              </a:r>
              <a:r>
                <a:rPr lang="fr-BE" sz="1000" dirty="0">
                  <a:solidFill>
                    <a:srgbClr val="134678"/>
                  </a:solidFill>
                </a:rPr>
                <a:t> transformation</a:t>
              </a:r>
              <a:br>
                <a:rPr lang="fr-BE" sz="1000" dirty="0">
                  <a:solidFill>
                    <a:srgbClr val="134678"/>
                  </a:solidFill>
                </a:rPr>
              </a:br>
              <a:r>
                <a:rPr lang="fr-BE" sz="1000" dirty="0" err="1">
                  <a:solidFill>
                    <a:srgbClr val="134678"/>
                  </a:solidFill>
                </a:rPr>
                <a:t>semantics</a:t>
              </a:r>
              <a:endParaRPr lang="en-US" sz="1000" dirty="0">
                <a:solidFill>
                  <a:srgbClr val="134678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C6664F2-DD7F-4DAB-8843-1F74FC59ECC0}"/>
              </a:ext>
            </a:extLst>
          </p:cNvPr>
          <p:cNvGrpSpPr/>
          <p:nvPr/>
        </p:nvGrpSpPr>
        <p:grpSpPr>
          <a:xfrm>
            <a:off x="3687503" y="34863"/>
            <a:ext cx="5286891" cy="1984369"/>
            <a:chOff x="3687503" y="34863"/>
            <a:chExt cx="5286891" cy="198436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5FF1D77-EC21-4F30-A932-3D60DC719DD6}"/>
                </a:ext>
              </a:extLst>
            </p:cNvPr>
            <p:cNvSpPr/>
            <p:nvPr/>
          </p:nvSpPr>
          <p:spPr>
            <a:xfrm>
              <a:off x="3687503" y="292834"/>
              <a:ext cx="5286891" cy="1726398"/>
            </a:xfrm>
            <a:prstGeom prst="rect">
              <a:avLst/>
            </a:prstGeom>
            <a:noFill/>
            <a:ln>
              <a:solidFill>
                <a:srgbClr val="1346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4642D355-4156-4553-9D17-D89936B0C1C2}"/>
                </a:ext>
              </a:extLst>
            </p:cNvPr>
            <p:cNvSpPr/>
            <p:nvPr/>
          </p:nvSpPr>
          <p:spPr>
            <a:xfrm flipH="1">
              <a:off x="4389875" y="34863"/>
              <a:ext cx="2813096" cy="3266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000" dirty="0">
                  <a:solidFill>
                    <a:srgbClr val="134678"/>
                  </a:solidFill>
                </a:rPr>
                <a:t>Transform concepts in machine readable form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D7797608-43E7-4BC8-9CBD-9DBE382788AF}"/>
                </a:ext>
              </a:extLst>
            </p:cNvPr>
            <p:cNvSpPr/>
            <p:nvPr/>
          </p:nvSpPr>
          <p:spPr>
            <a:xfrm flipH="1">
              <a:off x="3786315" y="169243"/>
              <a:ext cx="645371" cy="2366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WS2</a:t>
              </a:r>
            </a:p>
          </p:txBody>
        </p:sp>
      </p:grp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A99E2397-00C5-4C6E-919A-440E99E3C10B}"/>
              </a:ext>
            </a:extLst>
          </p:cNvPr>
          <p:cNvCxnSpPr>
            <a:cxnSpLocks/>
          </p:cNvCxnSpPr>
          <p:nvPr/>
        </p:nvCxnSpPr>
        <p:spPr>
          <a:xfrm rot="10800000" flipV="1">
            <a:off x="3910327" y="1648655"/>
            <a:ext cx="1758505" cy="1711832"/>
          </a:xfrm>
          <a:prstGeom prst="bentConnector2">
            <a:avLst/>
          </a:prstGeom>
          <a:ln w="28575">
            <a:solidFill>
              <a:srgbClr val="63B1A7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AD679D1F-A45C-42B1-844C-536DEB505A54}"/>
              </a:ext>
            </a:extLst>
          </p:cNvPr>
          <p:cNvCxnSpPr>
            <a:cxnSpLocks/>
            <a:stCxn id="71" idx="1"/>
            <a:endCxn id="44" idx="1"/>
          </p:cNvCxnSpPr>
          <p:nvPr/>
        </p:nvCxnSpPr>
        <p:spPr>
          <a:xfrm rot="10800000" flipV="1">
            <a:off x="912972" y="1156032"/>
            <a:ext cx="22668" cy="1998621"/>
          </a:xfrm>
          <a:prstGeom prst="bentConnector3">
            <a:avLst>
              <a:gd name="adj1" fmla="val 1577528"/>
            </a:avLst>
          </a:prstGeom>
          <a:ln w="28575">
            <a:solidFill>
              <a:srgbClr val="63B1A7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7407B21-711E-4729-BECE-2829BDA5B0B8}"/>
              </a:ext>
            </a:extLst>
          </p:cNvPr>
          <p:cNvSpPr/>
          <p:nvPr/>
        </p:nvSpPr>
        <p:spPr>
          <a:xfrm>
            <a:off x="2844165" y="3503295"/>
            <a:ext cx="17145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36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858FBE-25D4-4E4E-914C-D6EED3711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Workstream 1 &amp;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CB8B6-AE82-41C9-8CC7-A672084EB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0" y="1111250"/>
            <a:ext cx="7886700" cy="3521473"/>
          </a:xfrm>
        </p:spPr>
        <p:txBody>
          <a:bodyPr/>
          <a:lstStyle/>
          <a:p>
            <a:pPr>
              <a:buClr>
                <a:schemeClr val="accent3"/>
              </a:buClr>
            </a:pPr>
            <a:r>
              <a:rPr lang="en-US" dirty="0"/>
              <a:t>Workstream 1 - End-to-end concept development</a:t>
            </a:r>
          </a:p>
          <a:p>
            <a:pPr lvl="1"/>
            <a:r>
              <a:rPr lang="en-US" dirty="0"/>
              <a:t>Design concept maps </a:t>
            </a:r>
          </a:p>
          <a:p>
            <a:pPr lvl="1"/>
            <a:r>
              <a:rPr lang="en-US" dirty="0"/>
              <a:t>Semantic end-to-end expression of concepts</a:t>
            </a:r>
          </a:p>
          <a:p>
            <a:pPr lvl="1"/>
            <a:r>
              <a:rPr lang="en-US" dirty="0"/>
              <a:t>Final analysis output to data collection instruments</a:t>
            </a:r>
          </a:p>
          <a:p>
            <a:pPr lvl="1"/>
            <a:r>
              <a:rPr lang="en-US" dirty="0"/>
              <a:t>Includes transformation information</a:t>
            </a:r>
          </a:p>
          <a:p>
            <a:pPr lvl="1"/>
            <a:r>
              <a:rPr lang="en-US" dirty="0"/>
              <a:t>Combine Biomedical Concepts (BC) with Analysis Concepts (AC)</a:t>
            </a:r>
          </a:p>
          <a:p>
            <a:pPr lvl="1"/>
            <a:endParaRPr lang="en-US" dirty="0"/>
          </a:p>
          <a:p>
            <a:pPr lvl="1"/>
            <a:endParaRPr lang="en-US" b="1" dirty="0"/>
          </a:p>
          <a:p>
            <a:pPr>
              <a:buClr>
                <a:schemeClr val="accent3"/>
              </a:buClr>
            </a:pPr>
            <a:r>
              <a:rPr lang="en-US" dirty="0"/>
              <a:t>Workstream 2 - Machine-readable End-to-end concept development</a:t>
            </a:r>
          </a:p>
          <a:p>
            <a:pPr lvl="1"/>
            <a:r>
              <a:rPr lang="en-US" dirty="0"/>
              <a:t>Transform concepts in machine readable form</a:t>
            </a:r>
          </a:p>
          <a:p>
            <a:pPr lvl="1"/>
            <a:r>
              <a:rPr lang="en-US" dirty="0"/>
              <a:t>Load in to CDISC Library</a:t>
            </a:r>
          </a:p>
          <a:p>
            <a:pPr lvl="1"/>
            <a:r>
              <a:rPr lang="en-US" dirty="0"/>
              <a:t>Extend API’s to extract multifunctional metadata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708F87-D15D-49C3-8477-65CF23005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2986" y="3806457"/>
            <a:ext cx="1461782" cy="5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07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D6A95-13ED-604F-AA65-8144C0F66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Today we are here </a:t>
            </a:r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5C1757C-57DC-4F99-9549-4609A8478ABD}"/>
              </a:ext>
            </a:extLst>
          </p:cNvPr>
          <p:cNvGrpSpPr/>
          <p:nvPr/>
        </p:nvGrpSpPr>
        <p:grpSpPr>
          <a:xfrm>
            <a:off x="1082275" y="835841"/>
            <a:ext cx="7195200" cy="3867295"/>
            <a:chOff x="3440764" y="1971157"/>
            <a:chExt cx="5624741" cy="3135090"/>
          </a:xfrm>
        </p:grpSpPr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F9390DAE-35C5-4BD9-9E60-67F0E1A34E4D}"/>
                </a:ext>
              </a:extLst>
            </p:cNvPr>
            <p:cNvGrpSpPr/>
            <p:nvPr/>
          </p:nvGrpSpPr>
          <p:grpSpPr>
            <a:xfrm>
              <a:off x="3977158" y="2227301"/>
              <a:ext cx="4582212" cy="2878946"/>
              <a:chOff x="1845488" y="2020525"/>
              <a:chExt cx="6109616" cy="3824463"/>
            </a:xfrm>
          </p:grpSpPr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F4530A62-1AC2-4B15-B522-D8BA3F075DA0}"/>
                  </a:ext>
                </a:extLst>
              </p:cNvPr>
              <p:cNvCxnSpPr/>
              <p:nvPr/>
            </p:nvCxnSpPr>
            <p:spPr>
              <a:xfrm>
                <a:off x="1845488" y="2020525"/>
                <a:ext cx="0" cy="3824463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B53CCF40-0597-45C5-98D6-1CF526284648}"/>
                  </a:ext>
                </a:extLst>
              </p:cNvPr>
              <p:cNvCxnSpPr/>
              <p:nvPr/>
            </p:nvCxnSpPr>
            <p:spPr>
              <a:xfrm>
                <a:off x="4169599" y="2020525"/>
                <a:ext cx="0" cy="3824463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C24252C5-A947-4C93-B661-286DCE025EF4}"/>
                  </a:ext>
                </a:extLst>
              </p:cNvPr>
              <p:cNvCxnSpPr/>
              <p:nvPr/>
            </p:nvCxnSpPr>
            <p:spPr>
              <a:xfrm>
                <a:off x="6249411" y="2020525"/>
                <a:ext cx="0" cy="3824463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285724FE-77EB-4AC2-BEBB-091F6C19427C}"/>
                  </a:ext>
                </a:extLst>
              </p:cNvPr>
              <p:cNvCxnSpPr/>
              <p:nvPr/>
            </p:nvCxnSpPr>
            <p:spPr>
              <a:xfrm>
                <a:off x="7955104" y="2020525"/>
                <a:ext cx="0" cy="3824463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dash"/>
                <a:miter lim="800000"/>
              </a:ln>
              <a:effectLst/>
            </p:spPr>
          </p:cxnSp>
        </p:grp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A6A4B49A-F274-442B-805D-712BC0FA6685}"/>
                </a:ext>
              </a:extLst>
            </p:cNvPr>
            <p:cNvSpPr/>
            <p:nvPr/>
          </p:nvSpPr>
          <p:spPr>
            <a:xfrm>
              <a:off x="7131967" y="3518382"/>
              <a:ext cx="1429025" cy="161229"/>
            </a:xfrm>
            <a:prstGeom prst="rect">
              <a:avLst/>
            </a:prstGeom>
            <a:solidFill>
              <a:srgbClr val="E7E6E6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241300" dist="50800" dir="5400000">
                <a:prstClr val="black">
                  <a:alpha val="50000"/>
                </a:prstClr>
              </a:innerShdw>
            </a:effectLst>
          </p:spPr>
          <p:txBody>
            <a:bodyPr lIns="54000" tIns="54000" rIns="54000" bIns="54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B3692002-FCC4-417E-A7C8-6C6E7D67F874}"/>
                </a:ext>
              </a:extLst>
            </p:cNvPr>
            <p:cNvSpPr/>
            <p:nvPr/>
          </p:nvSpPr>
          <p:spPr>
            <a:xfrm>
              <a:off x="5753668" y="3518382"/>
              <a:ext cx="1338190" cy="161229"/>
            </a:xfrm>
            <a:prstGeom prst="rect">
              <a:avLst/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>
              <a:innerShdw blurRad="241300" dist="50800" dir="5400000">
                <a:prstClr val="black">
                  <a:alpha val="50000"/>
                </a:prstClr>
              </a:innerShdw>
            </a:effectLst>
          </p:spPr>
          <p:txBody>
            <a:bodyPr lIns="54000" tIns="54000" rIns="54000" bIns="54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54D4F5A9-4D2E-4C21-8B85-DF39909B7FF9}"/>
                </a:ext>
              </a:extLst>
            </p:cNvPr>
            <p:cNvGrpSpPr/>
            <p:nvPr/>
          </p:nvGrpSpPr>
          <p:grpSpPr>
            <a:xfrm>
              <a:off x="3977160" y="4009274"/>
              <a:ext cx="4583833" cy="161229"/>
              <a:chOff x="1827069" y="4344949"/>
              <a:chExt cx="6111777" cy="214972"/>
            </a:xfrm>
          </p:grpSpPr>
          <p:sp>
            <p:nvSpPr>
              <p:cNvPr id="171" name="Rectangle 170">
                <a:extLst>
                  <a:ext uri="{FF2B5EF4-FFF2-40B4-BE49-F238E27FC236}">
                    <a16:creationId xmlns:a16="http://schemas.microsoft.com/office/drawing/2014/main" id="{0DE294AC-F0C9-406B-9D6F-C51E8E41FB70}"/>
                  </a:ext>
                </a:extLst>
              </p:cNvPr>
              <p:cNvSpPr/>
              <p:nvPr/>
            </p:nvSpPr>
            <p:spPr>
              <a:xfrm>
                <a:off x="1827069" y="4344949"/>
                <a:ext cx="6111777" cy="214972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41300" dist="50800" dir="5400000">
                  <a:prstClr val="black">
                    <a:alpha val="50000"/>
                  </a:prstClr>
                </a:innerShdw>
              </a:effectLst>
            </p:spPr>
            <p:txBody>
              <a:bodyPr lIns="54000" tIns="54000" rIns="54000" bIns="5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5F13D6CB-C484-415C-9394-15CD843A73FC}"/>
                  </a:ext>
                </a:extLst>
              </p:cNvPr>
              <p:cNvSpPr txBox="1"/>
              <p:nvPr/>
            </p:nvSpPr>
            <p:spPr>
              <a:xfrm>
                <a:off x="4478378" y="4362878"/>
                <a:ext cx="809157" cy="998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BE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Controlled </a:t>
                </a:r>
                <a:r>
                  <a:rPr kumimoji="0" lang="fr-BE" sz="6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terminology</a:t>
                </a:r>
                <a:endParaRPr kumimoji="0" lang="en-GB" sz="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BDD9E1E5-45C6-4A8C-B552-993055598617}"/>
                </a:ext>
              </a:extLst>
            </p:cNvPr>
            <p:cNvGrpSpPr/>
            <p:nvPr/>
          </p:nvGrpSpPr>
          <p:grpSpPr>
            <a:xfrm>
              <a:off x="3977160" y="4231333"/>
              <a:ext cx="4583833" cy="163175"/>
              <a:chOff x="1800663" y="4615588"/>
              <a:chExt cx="6111777" cy="217567"/>
            </a:xfrm>
          </p:grpSpPr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BF6B4BB1-8109-4D3E-8AF5-4399D77400C6}"/>
                  </a:ext>
                </a:extLst>
              </p:cNvPr>
              <p:cNvSpPr/>
              <p:nvPr/>
            </p:nvSpPr>
            <p:spPr>
              <a:xfrm>
                <a:off x="1800663" y="4615588"/>
                <a:ext cx="6111777" cy="217567"/>
              </a:xfrm>
              <a:prstGeom prst="rect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241300" dist="50800" dir="5400000">
                  <a:prstClr val="black">
                    <a:alpha val="50000"/>
                  </a:prstClr>
                </a:innerShdw>
              </a:effectLst>
            </p:spPr>
            <p:txBody>
              <a:bodyPr lIns="54000" tIns="54000" rIns="54000" bIns="5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C0C983DF-30DD-4DAA-BFC3-BD425AB71AF1}"/>
                  </a:ext>
                </a:extLst>
              </p:cNvPr>
              <p:cNvSpPr txBox="1"/>
              <p:nvPr/>
            </p:nvSpPr>
            <p:spPr>
              <a:xfrm>
                <a:off x="4727890" y="4641793"/>
                <a:ext cx="239108" cy="998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BE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TAUGS</a:t>
                </a:r>
                <a:endParaRPr kumimoji="0" lang="en-GB" sz="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F66B33EA-D35E-4758-B025-4A487C081EA8}"/>
                </a:ext>
              </a:extLst>
            </p:cNvPr>
            <p:cNvSpPr txBox="1"/>
            <p:nvPr/>
          </p:nvSpPr>
          <p:spPr>
            <a:xfrm>
              <a:off x="6229714" y="3554046"/>
              <a:ext cx="426353" cy="62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SDTM</a:t>
              </a:r>
              <a:endPara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B0A026B6-8C06-4497-AF5F-69E1337F59A1}"/>
                </a:ext>
              </a:extLst>
            </p:cNvPr>
            <p:cNvSpPr txBox="1"/>
            <p:nvPr/>
          </p:nvSpPr>
          <p:spPr>
            <a:xfrm>
              <a:off x="7532543" y="3554046"/>
              <a:ext cx="426353" cy="62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ADaM</a:t>
              </a:r>
              <a:endPara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F0BBD95B-35F6-4693-96AF-CA1192410BEB}"/>
                </a:ext>
              </a:extLst>
            </p:cNvPr>
            <p:cNvSpPr/>
            <p:nvPr/>
          </p:nvSpPr>
          <p:spPr>
            <a:xfrm>
              <a:off x="3977160" y="3518382"/>
              <a:ext cx="1738021" cy="161229"/>
            </a:xfrm>
            <a:prstGeom prst="rect">
              <a:avLst/>
            </a:prstGeom>
            <a:solidFill>
              <a:srgbClr val="009933"/>
            </a:solidFill>
            <a:ln w="12700" cap="flat" cmpd="sng" algn="ctr">
              <a:noFill/>
              <a:prstDash val="solid"/>
              <a:miter lim="800000"/>
            </a:ln>
            <a:effectLst>
              <a:innerShdw blurRad="241300" dist="50800" dir="5400000">
                <a:prstClr val="black">
                  <a:alpha val="50000"/>
                </a:prstClr>
              </a:innerShdw>
            </a:effectLst>
          </p:spPr>
          <p:txBody>
            <a:bodyPr lIns="54000" tIns="54000" rIns="54000" bIns="54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A84C4905-85A1-4E10-9334-3B9A72020435}"/>
                </a:ext>
              </a:extLst>
            </p:cNvPr>
            <p:cNvSpPr txBox="1"/>
            <p:nvPr/>
          </p:nvSpPr>
          <p:spPr>
            <a:xfrm>
              <a:off x="4646921" y="3542980"/>
              <a:ext cx="426353" cy="62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CDASH</a:t>
              </a:r>
              <a:endPara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131" name="Picture 130">
              <a:extLst>
                <a:ext uri="{FF2B5EF4-FFF2-40B4-BE49-F238E27FC236}">
                  <a16:creationId xmlns:a16="http://schemas.microsoft.com/office/drawing/2014/main" id="{8FB5986F-CD3A-4D0C-99B2-41B2BF882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0764" y="2698717"/>
              <a:ext cx="422735" cy="422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" name="Picture 2">
              <a:extLst>
                <a:ext uri="{FF2B5EF4-FFF2-40B4-BE49-F238E27FC236}">
                  <a16:creationId xmlns:a16="http://schemas.microsoft.com/office/drawing/2014/main" id="{72023E7C-4FF6-4688-8EC8-27C2C1C3E2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2555" y="2661761"/>
              <a:ext cx="421704" cy="422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" name="Picture 132">
              <a:extLst>
                <a:ext uri="{FF2B5EF4-FFF2-40B4-BE49-F238E27FC236}">
                  <a16:creationId xmlns:a16="http://schemas.microsoft.com/office/drawing/2014/main" id="{AB6D5055-E060-4EB9-B558-BE42A6136E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9452" y="2760952"/>
              <a:ext cx="346730" cy="346730"/>
            </a:xfrm>
            <a:prstGeom prst="rect">
              <a:avLst/>
            </a:prstGeom>
          </p:spPr>
        </p:pic>
        <p:pic>
          <p:nvPicPr>
            <p:cNvPr id="134" name="Picture 133">
              <a:extLst>
                <a:ext uri="{FF2B5EF4-FFF2-40B4-BE49-F238E27FC236}">
                  <a16:creationId xmlns:a16="http://schemas.microsoft.com/office/drawing/2014/main" id="{8E103CDC-A6F1-4602-949C-35EB10905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3700" y="2740173"/>
              <a:ext cx="422735" cy="422735"/>
            </a:xfrm>
            <a:prstGeom prst="rect">
              <a:avLst/>
            </a:prstGeom>
          </p:spPr>
        </p:pic>
        <p:pic>
          <p:nvPicPr>
            <p:cNvPr id="135" name="Picture 134">
              <a:extLst>
                <a:ext uri="{FF2B5EF4-FFF2-40B4-BE49-F238E27FC236}">
                  <a16:creationId xmlns:a16="http://schemas.microsoft.com/office/drawing/2014/main" id="{60642C50-6644-444E-A212-BAD7FD3DE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rgbClr val="A5A5A5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3803" y="2735551"/>
              <a:ext cx="422735" cy="422735"/>
            </a:xfrm>
            <a:prstGeom prst="rect">
              <a:avLst/>
            </a:prstGeom>
          </p:spPr>
        </p:pic>
        <p:pic>
          <p:nvPicPr>
            <p:cNvPr id="136" name="Picture 135">
              <a:extLst>
                <a:ext uri="{FF2B5EF4-FFF2-40B4-BE49-F238E27FC236}">
                  <a16:creationId xmlns:a16="http://schemas.microsoft.com/office/drawing/2014/main" id="{97148777-A6CF-4EC2-8DE4-FAE50C818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8423" y="2883833"/>
              <a:ext cx="302359" cy="302358"/>
            </a:xfrm>
            <a:prstGeom prst="rect">
              <a:avLst/>
            </a:prstGeom>
          </p:spPr>
        </p:pic>
        <p:pic>
          <p:nvPicPr>
            <p:cNvPr id="137" name="Picture 136">
              <a:extLst>
                <a:ext uri="{FF2B5EF4-FFF2-40B4-BE49-F238E27FC236}">
                  <a16:creationId xmlns:a16="http://schemas.microsoft.com/office/drawing/2014/main" id="{A351CF30-CF0B-43F3-A1B7-AE93F41687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9558" y="2755318"/>
              <a:ext cx="422735" cy="422735"/>
            </a:xfrm>
            <a:prstGeom prst="rect">
              <a:avLst/>
            </a:prstGeom>
          </p:spPr>
        </p:pic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B264F280-7F75-4EE2-A880-67285430A9D4}"/>
                </a:ext>
              </a:extLst>
            </p:cNvPr>
            <p:cNvSpPr txBox="1"/>
            <p:nvPr/>
          </p:nvSpPr>
          <p:spPr>
            <a:xfrm>
              <a:off x="3462671" y="3228436"/>
              <a:ext cx="426353" cy="998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Protocol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680AC8EB-EE6E-4BB4-A1B3-4AE0A793223F}"/>
                </a:ext>
              </a:extLst>
            </p:cNvPr>
            <p:cNvSpPr txBox="1"/>
            <p:nvPr/>
          </p:nvSpPr>
          <p:spPr>
            <a:xfrm>
              <a:off x="4194515" y="3224718"/>
              <a:ext cx="411972" cy="998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eDC</a:t>
              </a:r>
              <a:r>
                <a:rPr kumimoji="0" lang="fr-B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 Build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A29105A-1F6F-4EB3-A33E-D4C2A915E532}"/>
                </a:ext>
              </a:extLst>
            </p:cNvPr>
            <p:cNvSpPr txBox="1"/>
            <p:nvPr/>
          </p:nvSpPr>
          <p:spPr>
            <a:xfrm>
              <a:off x="5010868" y="3235222"/>
              <a:ext cx="588303" cy="998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Data Capture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pic>
          <p:nvPicPr>
            <p:cNvPr id="141" name="Picture 140">
              <a:extLst>
                <a:ext uri="{FF2B5EF4-FFF2-40B4-BE49-F238E27FC236}">
                  <a16:creationId xmlns:a16="http://schemas.microsoft.com/office/drawing/2014/main" id="{6364C8A4-F2F3-4618-B04A-6B0CAC383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719352" y="2783496"/>
              <a:ext cx="400564" cy="400564"/>
            </a:xfrm>
            <a:prstGeom prst="rect">
              <a:avLst/>
            </a:prstGeom>
          </p:spPr>
        </p:pic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1CCB540C-6F46-4AD3-A7E3-E9513DE711B7}"/>
                </a:ext>
              </a:extLst>
            </p:cNvPr>
            <p:cNvCxnSpPr>
              <a:cxnSpLocks/>
            </p:cNvCxnSpPr>
            <p:nvPr/>
          </p:nvCxnSpPr>
          <p:spPr>
            <a:xfrm>
              <a:off x="3870040" y="2934864"/>
              <a:ext cx="244547" cy="0"/>
            </a:xfrm>
            <a:prstGeom prst="straightConnector1">
              <a:avLst/>
            </a:prstGeom>
            <a:noFill/>
            <a:ln w="57150" cap="flat" cmpd="sng" algn="ctr">
              <a:solidFill>
                <a:srgbClr val="51A492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C814E01C-8160-44D8-95A7-6174111A1DD5}"/>
                </a:ext>
              </a:extLst>
            </p:cNvPr>
            <p:cNvCxnSpPr>
              <a:cxnSpLocks/>
            </p:cNvCxnSpPr>
            <p:nvPr/>
          </p:nvCxnSpPr>
          <p:spPr>
            <a:xfrm>
              <a:off x="4744456" y="2940059"/>
              <a:ext cx="282463" cy="0"/>
            </a:xfrm>
            <a:prstGeom prst="straightConnector1">
              <a:avLst/>
            </a:prstGeom>
            <a:noFill/>
            <a:ln w="57150" cap="flat" cmpd="sng" algn="ctr">
              <a:solidFill>
                <a:srgbClr val="51A492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6DB35391-7949-4EAB-9164-546D1A9CB45B}"/>
                </a:ext>
              </a:extLst>
            </p:cNvPr>
            <p:cNvSpPr txBox="1"/>
            <p:nvPr/>
          </p:nvSpPr>
          <p:spPr>
            <a:xfrm>
              <a:off x="7314053" y="3208317"/>
              <a:ext cx="735784" cy="1996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Analysis Data and Results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D4624775-7EEE-43A5-AB80-56C2E278E211}"/>
                </a:ext>
              </a:extLst>
            </p:cNvPr>
            <p:cNvCxnSpPr>
              <a:cxnSpLocks/>
            </p:cNvCxnSpPr>
            <p:nvPr/>
          </p:nvCxnSpPr>
          <p:spPr>
            <a:xfrm>
              <a:off x="6403184" y="2957866"/>
              <a:ext cx="325493" cy="0"/>
            </a:xfrm>
            <a:prstGeom prst="straightConnector1">
              <a:avLst/>
            </a:prstGeom>
            <a:noFill/>
            <a:ln w="57150" cap="flat" cmpd="sng" algn="ctr">
              <a:solidFill>
                <a:srgbClr val="51A492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00160AEC-1289-4B54-87EA-A4C5B2E9F6FB}"/>
                </a:ext>
              </a:extLst>
            </p:cNvPr>
            <p:cNvSpPr txBox="1"/>
            <p:nvPr/>
          </p:nvSpPr>
          <p:spPr>
            <a:xfrm>
              <a:off x="6747430" y="3234462"/>
              <a:ext cx="325410" cy="998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Analysis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B370C622-E2DF-4441-BC34-6298B93AED77}"/>
                </a:ext>
              </a:extLst>
            </p:cNvPr>
            <p:cNvCxnSpPr>
              <a:cxnSpLocks/>
            </p:cNvCxnSpPr>
            <p:nvPr/>
          </p:nvCxnSpPr>
          <p:spPr>
            <a:xfrm>
              <a:off x="7924598" y="2934864"/>
              <a:ext cx="645591" cy="0"/>
            </a:xfrm>
            <a:prstGeom prst="straightConnector1">
              <a:avLst/>
            </a:prstGeom>
            <a:noFill/>
            <a:ln w="57150" cap="flat" cmpd="sng" algn="ctr">
              <a:solidFill>
                <a:srgbClr val="51A492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E52CA936-0308-4E69-B60D-76E64B6B2E6E}"/>
                </a:ext>
              </a:extLst>
            </p:cNvPr>
            <p:cNvCxnSpPr>
              <a:cxnSpLocks/>
            </p:cNvCxnSpPr>
            <p:nvPr/>
          </p:nvCxnSpPr>
          <p:spPr>
            <a:xfrm>
              <a:off x="5587678" y="2946917"/>
              <a:ext cx="282463" cy="0"/>
            </a:xfrm>
            <a:prstGeom prst="straightConnector1">
              <a:avLst/>
            </a:prstGeom>
            <a:noFill/>
            <a:ln w="57150" cap="flat" cmpd="sng" algn="ctr">
              <a:solidFill>
                <a:srgbClr val="51A492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6049CBDC-861E-466A-BC27-7043D58AF2FA}"/>
                </a:ext>
              </a:extLst>
            </p:cNvPr>
            <p:cNvCxnSpPr>
              <a:cxnSpLocks/>
            </p:cNvCxnSpPr>
            <p:nvPr/>
          </p:nvCxnSpPr>
          <p:spPr>
            <a:xfrm>
              <a:off x="7119916" y="2951583"/>
              <a:ext cx="325493" cy="0"/>
            </a:xfrm>
            <a:prstGeom prst="straightConnector1">
              <a:avLst/>
            </a:prstGeom>
            <a:noFill/>
            <a:ln w="57150" cap="flat" cmpd="sng" algn="ctr">
              <a:solidFill>
                <a:srgbClr val="51A492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52E314C3-A7E8-4E30-8B9A-010EE3F9499D}"/>
                </a:ext>
              </a:extLst>
            </p:cNvPr>
            <p:cNvSpPr txBox="1"/>
            <p:nvPr/>
          </p:nvSpPr>
          <p:spPr>
            <a:xfrm>
              <a:off x="5750225" y="3208316"/>
              <a:ext cx="732368" cy="274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Data Storage and </a:t>
              </a:r>
              <a:r>
                <a:rPr kumimoji="0" lang="fr-BE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Review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2495700B-3914-43C5-976B-B44F65E4817D}"/>
                </a:ext>
              </a:extLst>
            </p:cNvPr>
            <p:cNvCxnSpPr>
              <a:cxnSpLocks/>
            </p:cNvCxnSpPr>
            <p:nvPr/>
          </p:nvCxnSpPr>
          <p:spPr>
            <a:xfrm>
              <a:off x="6135065" y="2559231"/>
              <a:ext cx="0" cy="139484"/>
            </a:xfrm>
            <a:prstGeom prst="line">
              <a:avLst/>
            </a:prstGeom>
            <a:noFill/>
            <a:ln w="38100" cap="flat" cmpd="sng" algn="ctr">
              <a:solidFill>
                <a:srgbClr val="51A492"/>
              </a:solidFill>
              <a:prstDash val="solid"/>
              <a:miter lim="800000"/>
            </a:ln>
            <a:effectLst/>
          </p:spPr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9BCB1DA3-0A61-49C2-AFE0-05899FBAC201}"/>
                </a:ext>
              </a:extLst>
            </p:cNvPr>
            <p:cNvCxnSpPr>
              <a:cxnSpLocks/>
            </p:cNvCxnSpPr>
            <p:nvPr/>
          </p:nvCxnSpPr>
          <p:spPr>
            <a:xfrm>
              <a:off x="7684341" y="2567840"/>
              <a:ext cx="0" cy="139484"/>
            </a:xfrm>
            <a:prstGeom prst="line">
              <a:avLst/>
            </a:prstGeom>
            <a:noFill/>
            <a:ln w="38100" cap="flat" cmpd="sng" algn="ctr">
              <a:solidFill>
                <a:srgbClr val="51A492"/>
              </a:solidFill>
              <a:prstDash val="solid"/>
              <a:miter lim="800000"/>
            </a:ln>
            <a:effectLst/>
          </p:spPr>
        </p:cxnSp>
        <p:pic>
          <p:nvPicPr>
            <p:cNvPr id="153" name="Picture 152">
              <a:extLst>
                <a:ext uri="{FF2B5EF4-FFF2-40B4-BE49-F238E27FC236}">
                  <a16:creationId xmlns:a16="http://schemas.microsoft.com/office/drawing/2014/main" id="{1CB53662-8D11-44B0-9BF5-520670EE28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371"/>
            <a:stretch/>
          </p:blipFill>
          <p:spPr>
            <a:xfrm>
              <a:off x="8618930" y="2720886"/>
              <a:ext cx="405000" cy="362997"/>
            </a:xfrm>
            <a:prstGeom prst="rect">
              <a:avLst/>
            </a:prstGeom>
            <a:effectLst/>
          </p:spPr>
        </p:pic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B8C1F946-C01F-4217-AE0A-C1F577EF2487}"/>
                </a:ext>
              </a:extLst>
            </p:cNvPr>
            <p:cNvSpPr txBox="1"/>
            <p:nvPr/>
          </p:nvSpPr>
          <p:spPr>
            <a:xfrm>
              <a:off x="8614416" y="3153179"/>
              <a:ext cx="451089" cy="274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Study Reports</a:t>
              </a:r>
              <a:endParaRPr kumimoji="0" lang="nl-B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96E2B3A2-72B7-458B-B2CC-A30C857E8452}"/>
                </a:ext>
              </a:extLst>
            </p:cNvPr>
            <p:cNvSpPr/>
            <p:nvPr/>
          </p:nvSpPr>
          <p:spPr>
            <a:xfrm>
              <a:off x="5773840" y="3753989"/>
              <a:ext cx="2787152" cy="161229"/>
            </a:xfrm>
            <a:prstGeom prst="rect">
              <a:avLst/>
            </a:prstGeom>
            <a:gradFill rotWithShape="1">
              <a:gsLst>
                <a:gs pos="0">
                  <a:srgbClr val="70AD47">
                    <a:lumMod val="75000"/>
                    <a:lumOff val="25000"/>
                  </a:srgbClr>
                </a:gs>
                <a:gs pos="80000">
                  <a:srgbClr val="70AD47">
                    <a:lumMod val="50000"/>
                    <a:lumOff val="50000"/>
                  </a:srgbClr>
                </a:gs>
                <a:gs pos="100000">
                  <a:srgbClr val="70AD47">
                    <a:lumMod val="10000"/>
                    <a:lumOff val="90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Define.xml</a:t>
              </a:r>
              <a:endParaRPr kumimoji="0" lang="nl-BE" sz="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D80F5458-6AC9-4AC6-B529-CEED676CCD44}"/>
                </a:ext>
              </a:extLst>
            </p:cNvPr>
            <p:cNvSpPr txBox="1"/>
            <p:nvPr/>
          </p:nvSpPr>
          <p:spPr>
            <a:xfrm>
              <a:off x="3975540" y="4516112"/>
              <a:ext cx="1729595" cy="212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Collect</a:t>
              </a:r>
              <a:endParaRPr kumimoji="0" lang="nl-BE" sz="105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29F622B9-CAC7-4835-9BCB-173DF32A88F2}"/>
                </a:ext>
              </a:extLst>
            </p:cNvPr>
            <p:cNvSpPr txBox="1"/>
            <p:nvPr/>
          </p:nvSpPr>
          <p:spPr>
            <a:xfrm>
              <a:off x="5735220" y="4516112"/>
              <a:ext cx="1542023" cy="212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Aggregate</a:t>
              </a:r>
              <a:endParaRPr kumimoji="0" lang="nl-BE" sz="105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D755580E-F508-48CC-B362-14B72631F809}"/>
                </a:ext>
              </a:extLst>
            </p:cNvPr>
            <p:cNvSpPr txBox="1"/>
            <p:nvPr/>
          </p:nvSpPr>
          <p:spPr>
            <a:xfrm>
              <a:off x="7294036" y="4521639"/>
              <a:ext cx="1255067" cy="212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rPr>
                <a:t>Analyze</a:t>
              </a:r>
              <a:endParaRPr kumimoji="0" lang="nl-BE" sz="105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159" name="Picture 158">
              <a:extLst>
                <a:ext uri="{FF2B5EF4-FFF2-40B4-BE49-F238E27FC236}">
                  <a16:creationId xmlns:a16="http://schemas.microsoft.com/office/drawing/2014/main" id="{BB6D0BF1-DAD2-431A-BFE6-CF9EA1CE8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3151" y="2131270"/>
              <a:ext cx="412412" cy="412412"/>
            </a:xfrm>
            <a:prstGeom prst="rect">
              <a:avLst/>
            </a:prstGeom>
          </p:spPr>
        </p:pic>
        <p:pic>
          <p:nvPicPr>
            <p:cNvPr id="160" name="Picture 159">
              <a:extLst>
                <a:ext uri="{FF2B5EF4-FFF2-40B4-BE49-F238E27FC236}">
                  <a16:creationId xmlns:a16="http://schemas.microsoft.com/office/drawing/2014/main" id="{EACA0A42-1FBA-4BA9-A434-85E610935B4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8439" y="2131270"/>
              <a:ext cx="412412" cy="412412"/>
            </a:xfrm>
            <a:prstGeom prst="rect">
              <a:avLst/>
            </a:prstGeom>
          </p:spPr>
        </p:pic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AF5C3C2-7C93-41A8-B69A-326DFB0CD8C0}"/>
                </a:ext>
              </a:extLst>
            </p:cNvPr>
            <p:cNvSpPr txBox="1"/>
            <p:nvPr/>
          </p:nvSpPr>
          <p:spPr>
            <a:xfrm>
              <a:off x="5705135" y="1971157"/>
              <a:ext cx="732368" cy="187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Define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E08537A1-3818-423C-8697-A8E3D2485514}"/>
                </a:ext>
              </a:extLst>
            </p:cNvPr>
            <p:cNvSpPr txBox="1"/>
            <p:nvPr/>
          </p:nvSpPr>
          <p:spPr>
            <a:xfrm>
              <a:off x="7334444" y="1971157"/>
              <a:ext cx="732368" cy="187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entury Gothic" panose="020B0502020202020204" pitchFamily="34" charset="0"/>
                </a:rPr>
                <a:t>Define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</a:endParaRP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992C18A3-D518-4CDA-A5CB-9A0F45B95343}"/>
                </a:ext>
              </a:extLst>
            </p:cNvPr>
            <p:cNvSpPr/>
            <p:nvPr/>
          </p:nvSpPr>
          <p:spPr>
            <a:xfrm>
              <a:off x="3997200" y="4832619"/>
              <a:ext cx="1723043" cy="188556"/>
            </a:xfrm>
            <a:prstGeom prst="rect">
              <a:avLst/>
            </a:pr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241300" dist="50800" dir="5400000">
                <a:prstClr val="black">
                  <a:alpha val="50000"/>
                </a:prstClr>
              </a:innerShdw>
            </a:effectLst>
          </p:spPr>
          <p:txBody>
            <a:bodyPr lIns="54000" tIns="54000" rIns="54000" bIns="54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0000"/>
                </a:highligh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04E666D8-C727-4564-B604-C3E3DFF9A2E5}"/>
                </a:ext>
              </a:extLst>
            </p:cNvPr>
            <p:cNvSpPr txBox="1"/>
            <p:nvPr/>
          </p:nvSpPr>
          <p:spPr>
            <a:xfrm>
              <a:off x="4598786" y="4840221"/>
              <a:ext cx="426353" cy="1247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ODM XML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SDM-XML</a:t>
              </a:r>
              <a:endParaRPr kumimoji="0" lang="en-GB" sz="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8E4F0BC0-AEF5-452E-BE33-65D39ACF8CB8}"/>
                </a:ext>
              </a:extLst>
            </p:cNvPr>
            <p:cNvSpPr/>
            <p:nvPr/>
          </p:nvSpPr>
          <p:spPr>
            <a:xfrm>
              <a:off x="5720243" y="4831834"/>
              <a:ext cx="1573793" cy="189197"/>
            </a:xfrm>
            <a:prstGeom prst="rect">
              <a:avLst/>
            </a:pr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241300" dist="50800" dir="5400000">
                <a:prstClr val="black">
                  <a:alpha val="50000"/>
                </a:prstClr>
              </a:innerShdw>
            </a:effectLst>
          </p:spPr>
          <p:txBody>
            <a:bodyPr lIns="54000" tIns="54000" rIns="54000" bIns="54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0000"/>
                </a:highligh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DF561E75-0DAB-4819-9D66-9126BFB448CA}"/>
                </a:ext>
              </a:extLst>
            </p:cNvPr>
            <p:cNvSpPr txBox="1"/>
            <p:nvPr/>
          </p:nvSpPr>
          <p:spPr>
            <a:xfrm>
              <a:off x="5476799" y="4861662"/>
              <a:ext cx="426353" cy="62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ODM XML</a:t>
              </a:r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F4530D3D-53EB-402F-91DF-BC7F30A793EE}"/>
                </a:ext>
              </a:extLst>
            </p:cNvPr>
            <p:cNvSpPr/>
            <p:nvPr/>
          </p:nvSpPr>
          <p:spPr>
            <a:xfrm>
              <a:off x="7294035" y="4832622"/>
              <a:ext cx="1255067" cy="188556"/>
            </a:xfrm>
            <a:prstGeom prst="rect">
              <a:avLst/>
            </a:pr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241300" dist="50800" dir="5400000">
                <a:prstClr val="black">
                  <a:alpha val="50000"/>
                </a:prstClr>
              </a:innerShdw>
            </a:effectLst>
          </p:spPr>
          <p:txBody>
            <a:bodyPr lIns="54000" tIns="54000" rIns="54000" bIns="54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5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0000"/>
                </a:highligh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336D1669-81C9-46A8-A029-D3821B0D0824}"/>
                </a:ext>
              </a:extLst>
            </p:cNvPr>
            <p:cNvSpPr txBox="1"/>
            <p:nvPr/>
          </p:nvSpPr>
          <p:spPr>
            <a:xfrm>
              <a:off x="6910135" y="4850729"/>
              <a:ext cx="628532" cy="12475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DATASET XML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DEFINE XML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04633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858FBE-25D4-4E4E-914C-D6EED3711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Workstream 3 &amp; 4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CB8B6-AE82-41C9-8CC7-A672084EB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0" y="1111250"/>
            <a:ext cx="8026908" cy="352147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Clr>
                <a:schemeClr val="accent3"/>
              </a:buClr>
            </a:pPr>
            <a:r>
              <a:rPr lang="en-US" dirty="0"/>
              <a:t>Workstream 3 - Standard dataset definition extension to include transformation information</a:t>
            </a:r>
          </a:p>
          <a:p>
            <a:pPr lvl="1">
              <a:lnSpc>
                <a:spcPct val="100000"/>
              </a:lnSpc>
            </a:pPr>
            <a:r>
              <a:rPr lang="fr-BE" dirty="0"/>
              <a:t>A</a:t>
            </a:r>
            <a:r>
              <a:rPr lang="en-US" dirty="0"/>
              <a:t>dd semantics in the form of transformation information (ETL)</a:t>
            </a:r>
          </a:p>
          <a:p>
            <a:pPr marL="342900" lvl="1" indent="0">
              <a:buNone/>
            </a:pPr>
            <a:endParaRPr lang="fr-BE" b="1" dirty="0"/>
          </a:p>
          <a:p>
            <a:pPr lvl="1"/>
            <a:endParaRPr lang="fr-BE" b="1" dirty="0"/>
          </a:p>
          <a:p>
            <a:pPr lvl="1"/>
            <a:endParaRPr lang="fr-BE" b="1" dirty="0"/>
          </a:p>
          <a:p>
            <a:pPr>
              <a:buClr>
                <a:schemeClr val="accent3"/>
              </a:buClr>
            </a:pPr>
            <a:r>
              <a:rPr lang="en-US" dirty="0"/>
              <a:t>W</a:t>
            </a:r>
            <a:r>
              <a:rPr lang="en-US" sz="1780" dirty="0"/>
              <a:t>orkstream 4 - End-to-start standards specification development </a:t>
            </a:r>
            <a:r>
              <a:rPr lang="en-US" sz="1600" dirty="0">
                <a:solidFill>
                  <a:schemeClr val="tx2"/>
                </a:solidFill>
              </a:rPr>
              <a:t>(Use Case 1)</a:t>
            </a:r>
          </a:p>
          <a:p>
            <a:pPr lvl="1">
              <a:lnSpc>
                <a:spcPct val="100000"/>
              </a:lnSpc>
            </a:pPr>
            <a:r>
              <a:rPr lang="fr-BE" dirty="0" err="1"/>
              <a:t>Demonstrate</a:t>
            </a:r>
            <a:r>
              <a:rPr lang="fr-BE" dirty="0"/>
              <a:t> </a:t>
            </a:r>
            <a:r>
              <a:rPr lang="fr-BE" dirty="0" err="1"/>
              <a:t>identify</a:t>
            </a:r>
            <a:r>
              <a:rPr lang="fr-BE" dirty="0"/>
              <a:t> and select </a:t>
            </a:r>
            <a:r>
              <a:rPr lang="fr-BE" dirty="0" err="1"/>
              <a:t>capability</a:t>
            </a:r>
            <a:endParaRPr lang="fr-BE" dirty="0"/>
          </a:p>
          <a:p>
            <a:pPr lvl="1">
              <a:lnSpc>
                <a:spcPct val="100000"/>
              </a:lnSpc>
            </a:pPr>
            <a:r>
              <a:rPr lang="fr-BE" dirty="0" err="1"/>
              <a:t>Ensure</a:t>
            </a:r>
            <a:r>
              <a:rPr lang="fr-BE" dirty="0"/>
              <a:t> API output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complete</a:t>
            </a:r>
            <a:endParaRPr lang="fr-BE" dirty="0"/>
          </a:p>
          <a:p>
            <a:pPr lvl="1">
              <a:lnSpc>
                <a:spcPct val="100000"/>
              </a:lnSpc>
            </a:pPr>
            <a:r>
              <a:rPr lang="fr-BE" dirty="0"/>
              <a:t>Combine all metadata in </a:t>
            </a:r>
            <a:r>
              <a:rPr lang="fr-BE" dirty="0" err="1"/>
              <a:t>specification</a:t>
            </a:r>
            <a:r>
              <a:rPr lang="fr-BE" dirty="0"/>
              <a:t> pool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0539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858FBE-25D4-4E4E-914C-D6EED3711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CB8B6-AE82-41C9-8CC7-A672084EB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/>
              </a:buClr>
            </a:pPr>
            <a:r>
              <a:rPr lang="en-US" dirty="0"/>
              <a:t>Workstream 5 - Start-to-end study metadata development </a:t>
            </a:r>
            <a:r>
              <a:rPr lang="en-US" dirty="0">
                <a:solidFill>
                  <a:schemeClr val="tx2"/>
                </a:solidFill>
              </a:rPr>
              <a:t>(Use Case 2)</a:t>
            </a:r>
          </a:p>
          <a:p>
            <a:pPr lvl="1">
              <a:lnSpc>
                <a:spcPct val="150000"/>
              </a:lnSpc>
            </a:pPr>
            <a:r>
              <a:rPr lang="fr-BE" dirty="0"/>
              <a:t>Study </a:t>
            </a:r>
            <a:r>
              <a:rPr lang="fr-BE" dirty="0" err="1"/>
              <a:t>specific</a:t>
            </a:r>
            <a:r>
              <a:rPr lang="fr-BE" dirty="0"/>
              <a:t> configuration of standards metadata</a:t>
            </a:r>
          </a:p>
          <a:p>
            <a:pPr lvl="1">
              <a:lnSpc>
                <a:spcPct val="150000"/>
              </a:lnSpc>
            </a:pPr>
            <a:r>
              <a:rPr lang="fr-BE" dirty="0" err="1"/>
              <a:t>Instantiate</a:t>
            </a:r>
            <a:r>
              <a:rPr lang="fr-BE" dirty="0"/>
              <a:t> metadata on a study </a:t>
            </a:r>
            <a:r>
              <a:rPr lang="fr-BE" dirty="0" err="1"/>
              <a:t>level</a:t>
            </a:r>
            <a:endParaRPr lang="fr-BE" dirty="0"/>
          </a:p>
          <a:p>
            <a:pPr lvl="1">
              <a:lnSpc>
                <a:spcPct val="150000"/>
              </a:lnSpc>
            </a:pPr>
            <a:r>
              <a:rPr lang="fr-BE" dirty="0" err="1"/>
              <a:t>Demonstrate</a:t>
            </a:r>
            <a:r>
              <a:rPr lang="fr-BE" dirty="0"/>
              <a:t> study </a:t>
            </a:r>
            <a:r>
              <a:rPr lang="fr-BE" dirty="0" err="1"/>
              <a:t>build</a:t>
            </a:r>
            <a:r>
              <a:rPr lang="fr-BE" dirty="0"/>
              <a:t> process (</a:t>
            </a:r>
            <a:r>
              <a:rPr lang="fr-BE" dirty="0" err="1"/>
              <a:t>includes</a:t>
            </a:r>
            <a:r>
              <a:rPr lang="fr-BE" dirty="0"/>
              <a:t> trial design information)</a:t>
            </a:r>
          </a:p>
          <a:p>
            <a:pPr lvl="1">
              <a:lnSpc>
                <a:spcPct val="150000"/>
              </a:lnSpc>
            </a:pPr>
            <a:r>
              <a:rPr lang="fr-BE" dirty="0"/>
              <a:t>Create </a:t>
            </a:r>
            <a:r>
              <a:rPr lang="fr-BE" dirty="0" err="1"/>
              <a:t>study</a:t>
            </a:r>
            <a:r>
              <a:rPr lang="fr-BE" dirty="0"/>
              <a:t> </a:t>
            </a:r>
            <a:r>
              <a:rPr lang="fr-BE" dirty="0" err="1"/>
              <a:t>artifacts</a:t>
            </a:r>
            <a:endParaRPr lang="fr-BE" dirty="0"/>
          </a:p>
          <a:p>
            <a:pPr lvl="2"/>
            <a:r>
              <a:rPr lang="fr-BE" sz="1400" dirty="0">
                <a:solidFill>
                  <a:schemeClr val="tx2"/>
                </a:solidFill>
              </a:rPr>
              <a:t>Datasets </a:t>
            </a:r>
          </a:p>
          <a:p>
            <a:pPr lvl="2"/>
            <a:r>
              <a:rPr lang="fr-BE" sz="1400" dirty="0">
                <a:solidFill>
                  <a:schemeClr val="tx2"/>
                </a:solidFill>
              </a:rPr>
              <a:t>Define xml</a:t>
            </a:r>
          </a:p>
          <a:p>
            <a:pPr lvl="2"/>
            <a:r>
              <a:rPr lang="fr-BE" sz="1400" dirty="0" err="1">
                <a:solidFill>
                  <a:schemeClr val="tx2"/>
                </a:solidFill>
              </a:rPr>
              <a:t>Analysis</a:t>
            </a:r>
            <a:r>
              <a:rPr lang="fr-BE" sz="1400" dirty="0">
                <a:solidFill>
                  <a:schemeClr val="tx2"/>
                </a:solidFill>
              </a:rPr>
              <a:t> shells </a:t>
            </a:r>
            <a:endParaRPr lang="en-US" sz="1400" dirty="0">
              <a:solidFill>
                <a:schemeClr val="tx2"/>
              </a:solidFill>
            </a:endParaRPr>
          </a:p>
          <a:p>
            <a:pPr marL="342900" lvl="1" indent="0">
              <a:buNone/>
            </a:pPr>
            <a:endParaRPr lang="fr-B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E83E600-9552-40E5-9F4B-B5C431589FE8}"/>
              </a:ext>
            </a:extLst>
          </p:cNvPr>
          <p:cNvSpPr txBox="1">
            <a:spLocks/>
          </p:cNvSpPr>
          <p:nvPr/>
        </p:nvSpPr>
        <p:spPr>
          <a:xfrm>
            <a:off x="800100" y="0"/>
            <a:ext cx="7886700" cy="9941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Workstream 5</a:t>
            </a:r>
          </a:p>
        </p:txBody>
      </p:sp>
    </p:spTree>
    <p:extLst>
      <p:ext uri="{BB962C8B-B14F-4D97-AF65-F5344CB8AC3E}">
        <p14:creationId xmlns:p14="http://schemas.microsoft.com/office/powerpoint/2010/main" val="2059851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858FBE-25D4-4E4E-914C-D6EED3711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CB8B6-AE82-41C9-8CC7-A672084EB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/>
              </a:buClr>
            </a:pPr>
            <a:r>
              <a:rPr lang="en-US" dirty="0"/>
              <a:t>Workstream 6 - Start-to-end auto process and transform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(Use Case 3)</a:t>
            </a:r>
          </a:p>
          <a:p>
            <a:pPr lvl="1">
              <a:lnSpc>
                <a:spcPct val="100000"/>
              </a:lnSpc>
            </a:pPr>
            <a:r>
              <a:rPr lang="fr-BE" dirty="0"/>
              <a:t>Process data from collection to </a:t>
            </a:r>
            <a:r>
              <a:rPr lang="fr-BE" dirty="0" err="1"/>
              <a:t>analysis</a:t>
            </a:r>
            <a:endParaRPr lang="fr-BE" dirty="0"/>
          </a:p>
          <a:p>
            <a:pPr lvl="2"/>
            <a:r>
              <a:rPr lang="fr-BE" sz="1400" dirty="0">
                <a:solidFill>
                  <a:schemeClr val="tx2"/>
                </a:solidFill>
              </a:rPr>
              <a:t>Extract data from collection instruments</a:t>
            </a:r>
          </a:p>
          <a:p>
            <a:pPr lvl="2"/>
            <a:r>
              <a:rPr lang="fr-BE" sz="1400" dirty="0" err="1">
                <a:solidFill>
                  <a:schemeClr val="tx2"/>
                </a:solidFill>
              </a:rPr>
              <a:t>Create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  <a:r>
              <a:rPr lang="fr-BE" sz="1400" dirty="0" err="1">
                <a:solidFill>
                  <a:schemeClr val="tx2"/>
                </a:solidFill>
              </a:rPr>
              <a:t>operational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  <a:r>
              <a:rPr lang="fr-BE" sz="1400" dirty="0" err="1">
                <a:solidFill>
                  <a:schemeClr val="tx2"/>
                </a:solidFill>
              </a:rPr>
              <a:t>database</a:t>
            </a:r>
            <a:r>
              <a:rPr lang="fr-BE" sz="1400" dirty="0">
                <a:solidFill>
                  <a:schemeClr val="tx2"/>
                </a:solidFill>
              </a:rPr>
              <a:t> (ODM v2)</a:t>
            </a:r>
          </a:p>
          <a:p>
            <a:pPr lvl="2"/>
            <a:r>
              <a:rPr lang="fr-BE" sz="1400" dirty="0" err="1">
                <a:solidFill>
                  <a:schemeClr val="tx2"/>
                </a:solidFill>
              </a:rPr>
              <a:t>Map</a:t>
            </a:r>
            <a:r>
              <a:rPr lang="fr-BE" sz="1400" dirty="0">
                <a:solidFill>
                  <a:schemeClr val="tx2"/>
                </a:solidFill>
              </a:rPr>
              <a:t> and </a:t>
            </a:r>
            <a:r>
              <a:rPr lang="fr-BE" sz="1400" dirty="0" err="1">
                <a:solidFill>
                  <a:schemeClr val="tx2"/>
                </a:solidFill>
              </a:rPr>
              <a:t>transform</a:t>
            </a:r>
            <a:r>
              <a:rPr lang="fr-BE" sz="1400" dirty="0">
                <a:solidFill>
                  <a:schemeClr val="tx2"/>
                </a:solidFill>
              </a:rPr>
              <a:t> SDTM and ADaM data </a:t>
            </a:r>
          </a:p>
          <a:p>
            <a:pPr lvl="2"/>
            <a:r>
              <a:rPr lang="fr-BE" sz="1400" dirty="0">
                <a:solidFill>
                  <a:schemeClr val="tx2"/>
                </a:solidFill>
              </a:rPr>
              <a:t>Auto </a:t>
            </a:r>
            <a:r>
              <a:rPr lang="fr-BE" sz="1400" dirty="0" err="1">
                <a:solidFill>
                  <a:schemeClr val="tx2"/>
                </a:solidFill>
              </a:rPr>
              <a:t>generate</a:t>
            </a:r>
            <a:r>
              <a:rPr lang="fr-BE" sz="1400" dirty="0">
                <a:solidFill>
                  <a:schemeClr val="tx2"/>
                </a:solidFill>
              </a:rPr>
              <a:t> </a:t>
            </a:r>
            <a:r>
              <a:rPr lang="fr-BE" sz="1400" dirty="0" err="1">
                <a:solidFill>
                  <a:schemeClr val="tx2"/>
                </a:solidFill>
              </a:rPr>
              <a:t>analysis</a:t>
            </a:r>
            <a:r>
              <a:rPr lang="fr-BE" sz="1400" dirty="0">
                <a:solidFill>
                  <a:schemeClr val="tx2"/>
                </a:solidFill>
              </a:rPr>
              <a:t> outputs</a:t>
            </a:r>
          </a:p>
          <a:p>
            <a:pPr lvl="1"/>
            <a:endParaRPr lang="fr-BE" dirty="0"/>
          </a:p>
          <a:p>
            <a:pPr lvl="1">
              <a:lnSpc>
                <a:spcPct val="100000"/>
              </a:lnSpc>
            </a:pPr>
            <a:r>
              <a:rPr lang="fr-BE" dirty="0" err="1"/>
              <a:t>Currently</a:t>
            </a:r>
            <a:r>
              <a:rPr lang="fr-BE" dirty="0"/>
              <a:t> out of scope </a:t>
            </a:r>
          </a:p>
          <a:p>
            <a:pPr lvl="2"/>
            <a:r>
              <a:rPr lang="fr-BE" sz="1400" dirty="0">
                <a:solidFill>
                  <a:schemeClr val="tx2"/>
                </a:solidFill>
              </a:rPr>
              <a:t>Creation of </a:t>
            </a:r>
            <a:r>
              <a:rPr lang="fr-BE" sz="1400" dirty="0" err="1">
                <a:solidFill>
                  <a:schemeClr val="tx2"/>
                </a:solidFill>
              </a:rPr>
              <a:t>study</a:t>
            </a:r>
            <a:r>
              <a:rPr lang="fr-BE" sz="1400" dirty="0">
                <a:solidFill>
                  <a:schemeClr val="tx2"/>
                </a:solidFill>
              </a:rPr>
              <a:t> Protocol, SAP, CSR</a:t>
            </a:r>
          </a:p>
          <a:p>
            <a:pPr lvl="2"/>
            <a:r>
              <a:rPr lang="fr-BE" sz="1400" dirty="0" err="1">
                <a:solidFill>
                  <a:schemeClr val="tx2"/>
                </a:solidFill>
              </a:rPr>
              <a:t>Automated</a:t>
            </a:r>
            <a:r>
              <a:rPr lang="fr-BE" sz="1400" dirty="0">
                <a:solidFill>
                  <a:schemeClr val="tx2"/>
                </a:solidFill>
              </a:rPr>
              <a:t> business </a:t>
            </a:r>
            <a:r>
              <a:rPr lang="fr-BE" sz="1400" dirty="0" err="1">
                <a:solidFill>
                  <a:schemeClr val="tx2"/>
                </a:solidFill>
              </a:rPr>
              <a:t>rules</a:t>
            </a:r>
            <a:r>
              <a:rPr lang="fr-BE" sz="1400" dirty="0">
                <a:solidFill>
                  <a:schemeClr val="tx2"/>
                </a:solidFill>
              </a:rPr>
              <a:t> (validation)</a:t>
            </a:r>
          </a:p>
          <a:p>
            <a:pPr marL="342900" lvl="1" indent="0">
              <a:buNone/>
            </a:pPr>
            <a:endParaRPr lang="fr-BE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E83E600-9552-40E5-9F4B-B5C431589FE8}"/>
              </a:ext>
            </a:extLst>
          </p:cNvPr>
          <p:cNvSpPr txBox="1">
            <a:spLocks/>
          </p:cNvSpPr>
          <p:nvPr/>
        </p:nvSpPr>
        <p:spPr>
          <a:xfrm>
            <a:off x="800100" y="10633"/>
            <a:ext cx="7886700" cy="99417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Workstream 6</a:t>
            </a:r>
          </a:p>
        </p:txBody>
      </p:sp>
    </p:spTree>
    <p:extLst>
      <p:ext uri="{BB962C8B-B14F-4D97-AF65-F5344CB8AC3E}">
        <p14:creationId xmlns:p14="http://schemas.microsoft.com/office/powerpoint/2010/main" val="12423774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9CF9D90-A45F-49BF-AF9F-9386ECA2D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2800" dirty="0"/>
              <a:t>Agile </a:t>
            </a:r>
            <a:r>
              <a:rPr lang="fr-BE" sz="2800" dirty="0" err="1"/>
              <a:t>Scrum</a:t>
            </a:r>
            <a:r>
              <a:rPr lang="fr-BE" sz="2800" dirty="0"/>
              <a:t> </a:t>
            </a:r>
            <a:r>
              <a:rPr lang="fr-BE" sz="2800" dirty="0" err="1"/>
              <a:t>Methodology</a:t>
            </a:r>
            <a:r>
              <a:rPr lang="fr-BE" sz="2800" dirty="0"/>
              <a:t> and </a:t>
            </a:r>
            <a:r>
              <a:rPr lang="fr-BE" sz="2800" dirty="0" err="1"/>
              <a:t>Timeframe</a:t>
            </a:r>
            <a:endParaRPr lang="en-US" sz="2800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696C779-E634-48EE-8693-8562E0E4A99A}"/>
              </a:ext>
            </a:extLst>
          </p:cNvPr>
          <p:cNvSpPr txBox="1">
            <a:spLocks/>
          </p:cNvSpPr>
          <p:nvPr/>
        </p:nvSpPr>
        <p:spPr>
          <a:xfrm>
            <a:off x="852844" y="857964"/>
            <a:ext cx="8078505" cy="378696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Clr>
                <a:schemeClr val="accent3"/>
              </a:buClr>
            </a:pPr>
            <a:r>
              <a:rPr lang="en-US" sz="1800" dirty="0"/>
              <a:t>What is agile scrum methodology</a:t>
            </a:r>
          </a:p>
          <a:p>
            <a:pPr lvl="1">
              <a:lnSpc>
                <a:spcPct val="100000"/>
              </a:lnSpc>
              <a:buClr>
                <a:schemeClr val="tx1"/>
              </a:buClr>
            </a:pPr>
            <a:r>
              <a:rPr lang="en-US" sz="1400" dirty="0"/>
              <a:t>Continuous flexible development process: workstreams to be nimble, iterative, innovative, incremental, evolutionary, quality driven, adaptive, organized, and collaborative. </a:t>
            </a:r>
          </a:p>
          <a:p>
            <a:pPr>
              <a:lnSpc>
                <a:spcPct val="100000"/>
              </a:lnSpc>
              <a:buClr>
                <a:schemeClr val="accent3"/>
              </a:buClr>
            </a:pPr>
            <a:r>
              <a:rPr lang="en-US" sz="1800" dirty="0"/>
              <a:t>Why use agile scrum methodology</a:t>
            </a:r>
          </a:p>
          <a:p>
            <a:pPr lvl="1">
              <a:lnSpc>
                <a:spcPct val="100000"/>
              </a:lnSpc>
              <a:buClr>
                <a:schemeClr val="tx1"/>
              </a:buClr>
            </a:pPr>
            <a:r>
              <a:rPr lang="en-US" sz="1400" dirty="0"/>
              <a:t>Flexible mechanism to handle moments of change; e.g., technical limitations, requirements, or communication.</a:t>
            </a:r>
          </a:p>
          <a:p>
            <a:pPr>
              <a:lnSpc>
                <a:spcPct val="100000"/>
              </a:lnSpc>
              <a:buClr>
                <a:schemeClr val="accent3"/>
              </a:buClr>
            </a:pPr>
            <a:r>
              <a:rPr lang="en-US" sz="1800" dirty="0"/>
              <a:t>Project timeframe: 18 months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164" y="2985050"/>
            <a:ext cx="4240823" cy="1767066"/>
          </a:xfrm>
          <a:prstGeom prst="rect">
            <a:avLst/>
          </a:prstGeom>
        </p:spPr>
      </p:pic>
      <p:sp>
        <p:nvSpPr>
          <p:cNvPr id="3" name="Rectangle 2">
            <a:hlinkClick r:id="rId3"/>
            <a:extLst>
              <a:ext uri="{FF2B5EF4-FFF2-40B4-BE49-F238E27FC236}">
                <a16:creationId xmlns:a16="http://schemas.microsoft.com/office/drawing/2014/main" id="{8E903CCA-7F8C-43B5-A6F3-963886A6A21A}"/>
              </a:ext>
            </a:extLst>
          </p:cNvPr>
          <p:cNvSpPr/>
          <p:nvPr/>
        </p:nvSpPr>
        <p:spPr>
          <a:xfrm>
            <a:off x="3854119" y="4743823"/>
            <a:ext cx="20759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u="sng" dirty="0"/>
              <a:t>www.agilemanifesto.org</a:t>
            </a:r>
          </a:p>
        </p:txBody>
      </p:sp>
    </p:spTree>
    <p:extLst>
      <p:ext uri="{BB962C8B-B14F-4D97-AF65-F5344CB8AC3E}">
        <p14:creationId xmlns:p14="http://schemas.microsoft.com/office/powerpoint/2010/main" val="38188077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F13CB-17C5-EB4A-9295-BD64097E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4. Relationship to other Initiatives</a:t>
            </a:r>
          </a:p>
        </p:txBody>
      </p:sp>
    </p:spTree>
    <p:extLst>
      <p:ext uri="{BB962C8B-B14F-4D97-AF65-F5344CB8AC3E}">
        <p14:creationId xmlns:p14="http://schemas.microsoft.com/office/powerpoint/2010/main" val="18715738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9CF9D90-A45F-49BF-AF9F-9386ECA2D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2800" dirty="0">
                <a:solidFill>
                  <a:srgbClr val="01265D"/>
                </a:solidFill>
              </a:rPr>
              <a:t>Relationship to </a:t>
            </a:r>
            <a:r>
              <a:rPr lang="fr-BE" sz="2800" dirty="0" err="1">
                <a:solidFill>
                  <a:srgbClr val="01265D"/>
                </a:solidFill>
              </a:rPr>
              <a:t>other</a:t>
            </a:r>
            <a:r>
              <a:rPr lang="fr-BE" sz="2800" dirty="0">
                <a:solidFill>
                  <a:srgbClr val="01265D"/>
                </a:solidFill>
              </a:rPr>
              <a:t> initiatives</a:t>
            </a:r>
            <a:endParaRPr lang="en-US" sz="2800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696C779-E634-48EE-8693-8562E0E4A99A}"/>
              </a:ext>
            </a:extLst>
          </p:cNvPr>
          <p:cNvSpPr txBox="1">
            <a:spLocks/>
          </p:cNvSpPr>
          <p:nvPr/>
        </p:nvSpPr>
        <p:spPr>
          <a:xfrm>
            <a:off x="930218" y="1019746"/>
            <a:ext cx="7897475" cy="378696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buClr>
                <a:schemeClr val="accent3"/>
              </a:buClr>
            </a:pPr>
            <a:r>
              <a:rPr lang="en-US" sz="1800" dirty="0"/>
              <a:t>Helmsley Transformational Grant</a:t>
            </a:r>
          </a:p>
          <a:p>
            <a:pPr>
              <a:lnSpc>
                <a:spcPct val="100000"/>
              </a:lnSpc>
              <a:buClr>
                <a:schemeClr val="accent3"/>
              </a:buClr>
            </a:pPr>
            <a:r>
              <a:rPr lang="en-US" sz="1800" dirty="0"/>
              <a:t>Blue Ribbon Commission </a:t>
            </a:r>
          </a:p>
          <a:p>
            <a:pPr>
              <a:lnSpc>
                <a:spcPct val="100000"/>
              </a:lnSpc>
              <a:buClr>
                <a:schemeClr val="accent3"/>
              </a:buClr>
            </a:pPr>
            <a:r>
              <a:rPr lang="en-US" sz="1800" dirty="0"/>
              <a:t>TransCelerate Digital Data Flow</a:t>
            </a:r>
          </a:p>
          <a:p>
            <a:pPr>
              <a:lnSpc>
                <a:spcPct val="100000"/>
              </a:lnSpc>
              <a:buClr>
                <a:schemeClr val="accent3"/>
              </a:buClr>
            </a:pPr>
            <a:r>
              <a:rPr lang="en-US" sz="1800" dirty="0"/>
              <a:t>CDISC Data Exchange Standards</a:t>
            </a:r>
          </a:p>
          <a:p>
            <a:pPr lvl="1">
              <a:lnSpc>
                <a:spcPct val="100000"/>
              </a:lnSpc>
              <a:buClr>
                <a:schemeClr val="tx1"/>
              </a:buClr>
            </a:pPr>
            <a:r>
              <a:rPr lang="en-US" sz="1400" dirty="0"/>
              <a:t>ODM v2</a:t>
            </a:r>
          </a:p>
          <a:p>
            <a:pPr lvl="1">
              <a:lnSpc>
                <a:spcPct val="100000"/>
              </a:lnSpc>
              <a:buClr>
                <a:schemeClr val="tx1"/>
              </a:buClr>
            </a:pPr>
            <a:r>
              <a:rPr lang="en-US" sz="1400" dirty="0"/>
              <a:t>SDM-XML</a:t>
            </a:r>
          </a:p>
          <a:p>
            <a:pPr lvl="1">
              <a:lnSpc>
                <a:spcPct val="100000"/>
              </a:lnSpc>
              <a:buClr>
                <a:schemeClr val="accent3"/>
              </a:buClr>
            </a:pPr>
            <a:endParaRPr lang="en-US" sz="1400" dirty="0">
              <a:solidFill>
                <a:srgbClr val="01265D"/>
              </a:solidFill>
            </a:endParaRPr>
          </a:p>
          <a:p>
            <a:pPr>
              <a:lnSpc>
                <a:spcPct val="100000"/>
              </a:lnSpc>
              <a:buClr>
                <a:schemeClr val="accent3"/>
              </a:buClr>
            </a:pPr>
            <a:endParaRPr lang="fr-BE" sz="1800" dirty="0">
              <a:solidFill>
                <a:srgbClr val="01265D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A12CC6C-5050-4F80-8CFA-A5E84885790A}"/>
              </a:ext>
            </a:extLst>
          </p:cNvPr>
          <p:cNvSpPr txBox="1">
            <a:spLocks/>
          </p:cNvSpPr>
          <p:nvPr/>
        </p:nvSpPr>
        <p:spPr>
          <a:xfrm>
            <a:off x="747201" y="4122618"/>
            <a:ext cx="8307462" cy="4878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20000"/>
              </a:lnSpc>
              <a:spcBef>
                <a:spcPts val="750"/>
              </a:spcBef>
              <a:buClr>
                <a:srgbClr val="C00000"/>
              </a:buClr>
              <a:buNone/>
            </a:pPr>
            <a:r>
              <a:rPr lang="nl-NL" sz="1500" b="1" i="1" dirty="0">
                <a:sym typeface="Wingdings" panose="05000000000000000000" pitchFamily="2" charset="2"/>
              </a:rPr>
              <a:t> CDISC 360</a:t>
            </a:r>
            <a:r>
              <a:rPr lang="nl-NL" sz="1500" b="1" i="1" dirty="0"/>
              <a:t>: </a:t>
            </a:r>
            <a:r>
              <a:rPr lang="nl-NL" sz="1500" i="1" dirty="0"/>
              <a:t>a blueprint </a:t>
            </a:r>
            <a:r>
              <a:rPr lang="nl-NL" sz="1500" i="1" dirty="0" err="1"/>
              <a:t>for</a:t>
            </a:r>
            <a:r>
              <a:rPr lang="nl-NL" sz="1500" i="1" dirty="0"/>
              <a:t> </a:t>
            </a:r>
            <a:r>
              <a:rPr lang="nl-NL" sz="1500" i="1" dirty="0" err="1"/>
              <a:t>the</a:t>
            </a:r>
            <a:r>
              <a:rPr lang="nl-NL" sz="1500" i="1" dirty="0"/>
              <a:t> next </a:t>
            </a:r>
            <a:r>
              <a:rPr lang="nl-NL" sz="1500" i="1" dirty="0" err="1"/>
              <a:t>generation</a:t>
            </a:r>
            <a:r>
              <a:rPr lang="nl-NL" sz="1500" i="1" dirty="0"/>
              <a:t> data </a:t>
            </a:r>
            <a:r>
              <a:rPr lang="nl-NL" sz="1500" i="1" dirty="0" err="1"/>
              <a:t>standards</a:t>
            </a:r>
            <a:r>
              <a:rPr lang="nl-NL" sz="1500" i="1" dirty="0"/>
              <a:t>, </a:t>
            </a:r>
            <a:r>
              <a:rPr lang="nl-NL" sz="1500" i="1" dirty="0" err="1"/>
              <a:t>aligned</a:t>
            </a:r>
            <a:r>
              <a:rPr lang="nl-NL" sz="1500" i="1" dirty="0"/>
              <a:t> </a:t>
            </a:r>
            <a:r>
              <a:rPr lang="nl-NL" sz="1500" i="1" dirty="0" err="1"/>
              <a:t>with</a:t>
            </a:r>
            <a:r>
              <a:rPr lang="nl-NL" sz="1500" i="1" dirty="0"/>
              <a:t> </a:t>
            </a:r>
            <a:r>
              <a:rPr lang="nl-NL" sz="1500" i="1" dirty="0" err="1"/>
              <a:t>key</a:t>
            </a:r>
            <a:r>
              <a:rPr lang="nl-NL" sz="1500" i="1" dirty="0"/>
              <a:t> </a:t>
            </a:r>
            <a:r>
              <a:rPr lang="nl-NL" sz="1500" i="1" dirty="0" err="1"/>
              <a:t>initiatives</a:t>
            </a:r>
            <a:endParaRPr lang="nl-NL" sz="1600" i="1" dirty="0"/>
          </a:p>
        </p:txBody>
      </p:sp>
    </p:spTree>
    <p:extLst>
      <p:ext uri="{BB962C8B-B14F-4D97-AF65-F5344CB8AC3E}">
        <p14:creationId xmlns:p14="http://schemas.microsoft.com/office/powerpoint/2010/main" val="42887879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F13CB-17C5-EB4A-9295-BD64097E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5. Expected outcome</a:t>
            </a:r>
          </a:p>
        </p:txBody>
      </p:sp>
    </p:spTree>
    <p:extLst>
      <p:ext uri="{BB962C8B-B14F-4D97-AF65-F5344CB8AC3E}">
        <p14:creationId xmlns:p14="http://schemas.microsoft.com/office/powerpoint/2010/main" val="38524710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9CF9D90-A45F-49BF-AF9F-9386ECA2D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BE" sz="2800" dirty="0" err="1"/>
              <a:t>Expected</a:t>
            </a:r>
            <a:r>
              <a:rPr lang="fr-BE" sz="2800" dirty="0"/>
              <a:t> </a:t>
            </a:r>
            <a:r>
              <a:rPr lang="fr-BE" sz="2800" dirty="0" err="1"/>
              <a:t>Outcome</a:t>
            </a:r>
            <a:endParaRPr lang="en-US" sz="2800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9696C779-E634-48EE-8693-8562E0E4A99A}"/>
              </a:ext>
            </a:extLst>
          </p:cNvPr>
          <p:cNvSpPr txBox="1">
            <a:spLocks/>
          </p:cNvSpPr>
          <p:nvPr/>
        </p:nvSpPr>
        <p:spPr>
          <a:xfrm>
            <a:off x="930218" y="1019746"/>
            <a:ext cx="7897475" cy="378696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Clr>
                <a:schemeClr val="accent3"/>
              </a:buClr>
            </a:pPr>
            <a:r>
              <a:rPr lang="en-US" sz="1800" dirty="0"/>
              <a:t>Learn</a:t>
            </a:r>
          </a:p>
          <a:p>
            <a:pPr lvl="1">
              <a:lnSpc>
                <a:spcPct val="100000"/>
              </a:lnSpc>
              <a:buClr>
                <a:schemeClr val="tx1"/>
              </a:buClr>
            </a:pPr>
            <a:r>
              <a:rPr lang="en-US" sz="1400" dirty="0"/>
              <a:t>What works and what doesn’t</a:t>
            </a:r>
            <a:endParaRPr lang="en-US" sz="400" dirty="0"/>
          </a:p>
          <a:p>
            <a:pPr>
              <a:lnSpc>
                <a:spcPct val="150000"/>
              </a:lnSpc>
              <a:buClr>
                <a:schemeClr val="accent3"/>
              </a:buClr>
            </a:pPr>
            <a:r>
              <a:rPr lang="en-US" sz="1800" dirty="0"/>
              <a:t>Assessment</a:t>
            </a:r>
          </a:p>
          <a:p>
            <a:pPr lvl="1">
              <a:lnSpc>
                <a:spcPct val="100000"/>
              </a:lnSpc>
              <a:buClr>
                <a:schemeClr val="tx1"/>
              </a:buClr>
            </a:pPr>
            <a:r>
              <a:rPr lang="nl-NL" sz="1400" dirty="0"/>
              <a:t>Technology Gap Analysis</a:t>
            </a:r>
          </a:p>
          <a:p>
            <a:pPr lvl="1">
              <a:lnSpc>
                <a:spcPct val="100000"/>
              </a:lnSpc>
              <a:buClr>
                <a:schemeClr val="tx1"/>
              </a:buClr>
            </a:pPr>
            <a:r>
              <a:rPr lang="nl-NL" sz="1400" dirty="0"/>
              <a:t>Standards Gap Analysis</a:t>
            </a:r>
            <a:br>
              <a:rPr lang="nl-NL" sz="1400" dirty="0">
                <a:solidFill>
                  <a:schemeClr val="tx2"/>
                </a:solidFill>
              </a:rPr>
            </a:br>
            <a:endParaRPr lang="nl-NL" sz="200" dirty="0">
              <a:solidFill>
                <a:schemeClr val="accent3"/>
              </a:solidFill>
            </a:endParaRPr>
          </a:p>
          <a:p>
            <a:pPr>
              <a:lnSpc>
                <a:spcPct val="150000"/>
              </a:lnSpc>
              <a:buClr>
                <a:schemeClr val="accent3"/>
              </a:buClr>
            </a:pPr>
            <a:r>
              <a:rPr lang="en-US" sz="1800" dirty="0"/>
              <a:t>Building a base for the future</a:t>
            </a:r>
          </a:p>
          <a:p>
            <a:pPr lvl="1">
              <a:lnSpc>
                <a:spcPct val="100000"/>
              </a:lnSpc>
              <a:buClr>
                <a:schemeClr val="tx1"/>
              </a:buClr>
            </a:pPr>
            <a:r>
              <a:rPr lang="nl-NL" sz="1400" dirty="0"/>
              <a:t>Effort </a:t>
            </a:r>
            <a:r>
              <a:rPr lang="nl-NL" sz="1400" dirty="0" err="1"/>
              <a:t>calculation</a:t>
            </a:r>
            <a:endParaRPr lang="nl-NL" sz="1400" dirty="0"/>
          </a:p>
          <a:p>
            <a:pPr lvl="1">
              <a:lnSpc>
                <a:spcPct val="100000"/>
              </a:lnSpc>
              <a:buClr>
                <a:schemeClr val="tx1"/>
              </a:buClr>
            </a:pPr>
            <a:r>
              <a:rPr lang="nl-NL" sz="1400" dirty="0" err="1"/>
              <a:t>Cost</a:t>
            </a:r>
            <a:r>
              <a:rPr lang="nl-NL" sz="1400" dirty="0"/>
              <a:t> / Benefit Analysis</a:t>
            </a:r>
          </a:p>
          <a:p>
            <a:pPr lvl="1">
              <a:lnSpc>
                <a:spcPct val="100000"/>
              </a:lnSpc>
              <a:buClr>
                <a:schemeClr val="tx1"/>
              </a:buClr>
            </a:pPr>
            <a:r>
              <a:rPr lang="nl-NL" sz="1400" dirty="0" err="1"/>
              <a:t>Scale</a:t>
            </a:r>
            <a:r>
              <a:rPr lang="nl-NL" sz="1400" dirty="0"/>
              <a:t> up to deliver the standards metadata needed</a:t>
            </a:r>
          </a:p>
          <a:p>
            <a:pPr lvl="1">
              <a:lnSpc>
                <a:spcPct val="100000"/>
              </a:lnSpc>
              <a:buClr>
                <a:schemeClr val="tx1"/>
              </a:buClr>
            </a:pPr>
            <a:r>
              <a:rPr lang="nl-NL" sz="1400" dirty="0"/>
              <a:t>Partnerships with vendors to ensure tools are made available</a:t>
            </a:r>
            <a:endParaRPr lang="nl-NL" sz="1350" b="1" dirty="0">
              <a:latin typeface="Century Gothic"/>
            </a:endParaRPr>
          </a:p>
        </p:txBody>
      </p:sp>
      <p:pic>
        <p:nvPicPr>
          <p:cNvPr id="4" name="Picture 3" descr="A drawing of a face&#10;&#10;Description automatically generated">
            <a:extLst>
              <a:ext uri="{FF2B5EF4-FFF2-40B4-BE49-F238E27FC236}">
                <a16:creationId xmlns:a16="http://schemas.microsoft.com/office/drawing/2014/main" id="{DAF2DF29-5A67-40D4-A158-51F095BFE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582" y="1024239"/>
            <a:ext cx="1600200" cy="1600200"/>
          </a:xfrm>
          <a:prstGeom prst="rect">
            <a:avLst/>
          </a:prstGeom>
          <a:ln w="25400">
            <a:solidFill>
              <a:schemeClr val="accent1"/>
            </a:solidFill>
          </a:ln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6396809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E951C-28EA-8440-93C2-225179276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F8973-D4CB-2442-AB5F-340D00FFF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Peter Van Reusel</a:t>
            </a:r>
            <a:br>
              <a:rPr lang="en-US" sz="1400" dirty="0"/>
            </a:br>
            <a:r>
              <a:rPr lang="en-US" sz="1400" dirty="0"/>
              <a:t>Sam Hume</a:t>
            </a:r>
          </a:p>
          <a:p>
            <a:pPr>
              <a:spcBef>
                <a:spcPts val="0"/>
              </a:spcBef>
            </a:pPr>
            <a:r>
              <a:rPr lang="en-US" sz="1400" dirty="0"/>
              <a:t>Barry Cohen</a:t>
            </a:r>
          </a:p>
        </p:txBody>
      </p:sp>
    </p:spTree>
    <p:extLst>
      <p:ext uri="{BB962C8B-B14F-4D97-AF65-F5344CB8AC3E}">
        <p14:creationId xmlns:p14="http://schemas.microsoft.com/office/powerpoint/2010/main" val="3949879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30638" y="694893"/>
            <a:ext cx="1818409" cy="7476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2CB0C44-5FCE-4143-BB28-A24D568DA00C}"/>
              </a:ext>
            </a:extLst>
          </p:cNvPr>
          <p:cNvGrpSpPr/>
          <p:nvPr/>
        </p:nvGrpSpPr>
        <p:grpSpPr>
          <a:xfrm>
            <a:off x="5427977" y="650663"/>
            <a:ext cx="3152195" cy="3293494"/>
            <a:chOff x="479584" y="1893964"/>
            <a:chExt cx="4191000" cy="389370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F30BE09-88EF-427D-AEF9-A6F33C9B75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584" y="1893964"/>
              <a:ext cx="4191000" cy="1223757"/>
            </a:xfrm>
            <a:prstGeom prst="rect">
              <a:avLst/>
            </a:prstGeom>
            <a:ln w="12700">
              <a:noFill/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6C8FC97-BB9B-444A-98D8-946BBB4DC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8764" y="3117721"/>
              <a:ext cx="4171820" cy="2669947"/>
            </a:xfrm>
            <a:prstGeom prst="rect">
              <a:avLst/>
            </a:prstGeom>
            <a:ln w="12700">
              <a:noFill/>
            </a:ln>
          </p:spPr>
        </p:pic>
      </p:grpSp>
      <p:pic>
        <p:nvPicPr>
          <p:cNvPr id="15" name="Picture 7">
            <a:extLst>
              <a:ext uri="{FF2B5EF4-FFF2-40B4-BE49-F238E27FC236}">
                <a16:creationId xmlns:a16="http://schemas.microsoft.com/office/drawing/2014/main" id="{CE7D047B-5A82-496E-B199-77567C0BED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703"/>
          <a:stretch/>
        </p:blipFill>
        <p:spPr>
          <a:xfrm>
            <a:off x="4719169" y="2165030"/>
            <a:ext cx="4193438" cy="1303883"/>
          </a:xfrm>
          <a:prstGeom prst="rect">
            <a:avLst/>
          </a:prstGeom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BA0D7DCF-2F56-4FD9-AFA4-3396DF8044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8550" y="3279067"/>
            <a:ext cx="3484630" cy="1203142"/>
          </a:xfrm>
          <a:prstGeom prst="rect">
            <a:avLst/>
          </a:prstGeom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34C236C5-17EC-4E17-970F-FEB4E8F067C6}"/>
              </a:ext>
            </a:extLst>
          </p:cNvPr>
          <p:cNvSpPr txBox="1">
            <a:spLocks/>
          </p:cNvSpPr>
          <p:nvPr/>
        </p:nvSpPr>
        <p:spPr>
          <a:xfrm>
            <a:off x="935201" y="1058644"/>
            <a:ext cx="3913024" cy="1479434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Clr>
                <a:srgbClr val="C00000"/>
              </a:buClr>
            </a:pPr>
            <a:r>
              <a:rPr lang="en-US" sz="1800" dirty="0">
                <a:latin typeface="+mj-lt"/>
              </a:rPr>
              <a:t>CDISC Foundational models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provide much needed structure</a:t>
            </a:r>
            <a:br>
              <a:rPr lang="en-US" sz="1500" dirty="0">
                <a:solidFill>
                  <a:srgbClr val="01265D"/>
                </a:solidFill>
                <a:latin typeface="+mj-lt"/>
              </a:rPr>
            </a:br>
            <a:endParaRPr lang="en-US" sz="375" dirty="0">
              <a:solidFill>
                <a:srgbClr val="01265D"/>
              </a:solidFill>
              <a:latin typeface="+mj-lt"/>
            </a:endParaRPr>
          </a:p>
          <a:p>
            <a:pPr lvl="1">
              <a:lnSpc>
                <a:spcPct val="110000"/>
              </a:lnSpc>
            </a:pPr>
            <a:r>
              <a:rPr lang="en-US" sz="1300" dirty="0">
                <a:solidFill>
                  <a:schemeClr val="tx2"/>
                </a:solidFill>
                <a:latin typeface="+mj-lt"/>
              </a:rPr>
              <a:t>Normative Content</a:t>
            </a:r>
          </a:p>
          <a:p>
            <a:pPr lvl="1">
              <a:lnSpc>
                <a:spcPct val="110000"/>
              </a:lnSpc>
            </a:pPr>
            <a:r>
              <a:rPr lang="en-US" sz="1300" dirty="0">
                <a:solidFill>
                  <a:schemeClr val="tx2"/>
                </a:solidFill>
                <a:latin typeface="+mj-lt"/>
              </a:rPr>
              <a:t>2 dimensional (tables, columns)</a:t>
            </a:r>
          </a:p>
          <a:p>
            <a:pPr lvl="1">
              <a:lnSpc>
                <a:spcPct val="110000"/>
              </a:lnSpc>
            </a:pPr>
            <a:r>
              <a:rPr lang="en-US" sz="1300" dirty="0">
                <a:solidFill>
                  <a:schemeClr val="tx2"/>
                </a:solidFill>
                <a:latin typeface="+mj-lt"/>
              </a:rPr>
              <a:t>Standard to represent data</a:t>
            </a:r>
            <a:br>
              <a:rPr lang="en-US" sz="1200" dirty="0">
                <a:solidFill>
                  <a:srgbClr val="51A492"/>
                </a:solidFill>
                <a:latin typeface="+mj-lt"/>
              </a:rPr>
            </a:br>
            <a:endParaRPr lang="en-US" sz="1200" dirty="0">
              <a:solidFill>
                <a:srgbClr val="51A492"/>
              </a:solidFill>
              <a:latin typeface="+mj-lt"/>
            </a:endParaRPr>
          </a:p>
          <a:p>
            <a:pPr lvl="1">
              <a:lnSpc>
                <a:spcPct val="110000"/>
              </a:lnSpc>
            </a:pPr>
            <a:endParaRPr lang="fr-BE" sz="1200" dirty="0">
              <a:solidFill>
                <a:srgbClr val="51A492"/>
              </a:solidFill>
              <a:latin typeface="+mj-lt"/>
            </a:endParaRPr>
          </a:p>
          <a:p>
            <a:pPr marL="342900" lvl="1" indent="0">
              <a:lnSpc>
                <a:spcPct val="110000"/>
              </a:lnSpc>
              <a:buNone/>
            </a:pPr>
            <a:endParaRPr lang="en-US" sz="1200" dirty="0">
              <a:solidFill>
                <a:srgbClr val="51A492"/>
              </a:solidFill>
              <a:latin typeface="+mj-lt"/>
            </a:endParaRP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D149FAA3-ECBA-4C24-A515-4A4D72DC0C3D}"/>
              </a:ext>
            </a:extLst>
          </p:cNvPr>
          <p:cNvSpPr txBox="1">
            <a:spLocks/>
          </p:cNvSpPr>
          <p:nvPr/>
        </p:nvSpPr>
        <p:spPr>
          <a:xfrm>
            <a:off x="935200" y="2762742"/>
            <a:ext cx="3913025" cy="1931167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Clr>
                <a:srgbClr val="C00000"/>
              </a:buClr>
            </a:pPr>
            <a:r>
              <a:rPr lang="en-US" sz="1700" dirty="0">
                <a:latin typeface="+mj-lt"/>
              </a:rPr>
              <a:t>The information itself is not defined</a:t>
            </a:r>
            <a:br>
              <a:rPr lang="en-US" sz="1500" dirty="0">
                <a:solidFill>
                  <a:srgbClr val="01265D"/>
                </a:solidFill>
                <a:latin typeface="+mj-lt"/>
              </a:rPr>
            </a:br>
            <a:endParaRPr lang="en-US" sz="375" dirty="0">
              <a:solidFill>
                <a:srgbClr val="01265D"/>
              </a:solidFill>
              <a:latin typeface="+mj-lt"/>
            </a:endParaRPr>
          </a:p>
          <a:p>
            <a:pPr lvl="1">
              <a:lnSpc>
                <a:spcPct val="100000"/>
              </a:lnSpc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We do not need new structures</a:t>
            </a:r>
          </a:p>
          <a:p>
            <a:pPr lvl="1">
              <a:lnSpc>
                <a:spcPct val="100000"/>
              </a:lnSpc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We need to define</a:t>
            </a:r>
          </a:p>
          <a:p>
            <a:pPr lvl="2">
              <a:lnSpc>
                <a:spcPct val="100000"/>
              </a:lnSpc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Entities</a:t>
            </a:r>
          </a:p>
          <a:p>
            <a:pPr lvl="2">
              <a:lnSpc>
                <a:spcPct val="100000"/>
              </a:lnSpc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Semantics (meaning)</a:t>
            </a:r>
          </a:p>
          <a:p>
            <a:pPr lvl="2">
              <a:lnSpc>
                <a:spcPct val="100000"/>
              </a:lnSpc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Relationships between information</a:t>
            </a:r>
          </a:p>
          <a:p>
            <a:pPr lvl="2">
              <a:lnSpc>
                <a:spcPct val="100000"/>
              </a:lnSpc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Rules in the data lifecycle</a:t>
            </a:r>
            <a:br>
              <a:rPr lang="en-US" sz="1200" dirty="0">
                <a:solidFill>
                  <a:srgbClr val="51A492"/>
                </a:solidFill>
                <a:latin typeface="+mj-lt"/>
              </a:rPr>
            </a:br>
            <a:endParaRPr lang="en-US" sz="1200" dirty="0">
              <a:solidFill>
                <a:srgbClr val="51A492"/>
              </a:solidFill>
              <a:latin typeface="+mj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A50FF5B-CB0F-4084-9796-3D7E481E8B39}"/>
              </a:ext>
            </a:extLst>
          </p:cNvPr>
          <p:cNvSpPr txBox="1">
            <a:spLocks/>
          </p:cNvSpPr>
          <p:nvPr/>
        </p:nvSpPr>
        <p:spPr>
          <a:xfrm>
            <a:off x="685800" y="0"/>
            <a:ext cx="7886700" cy="99417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134678"/>
                </a:solidFill>
              </a:rPr>
              <a:t>Defined structures</a:t>
            </a:r>
            <a:endParaRPr lang="nl-BE" sz="2800" dirty="0">
              <a:solidFill>
                <a:srgbClr val="134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583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D6A95-13ED-604F-AA65-8144C0F66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Why Change?</a:t>
            </a:r>
            <a:br>
              <a:rPr lang="en-US" sz="2800" dirty="0"/>
            </a:br>
            <a:r>
              <a:rPr lang="en-US" sz="1800" dirty="0"/>
              <a:t>Industry needs are maturing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80A91-8A58-D34B-9C3A-DBCC37353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220" y="872252"/>
            <a:ext cx="7886700" cy="352147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nl-NL" dirty="0">
                <a:solidFill>
                  <a:srgbClr val="134678"/>
                </a:solidFill>
                <a:cs typeface="Century Gothic"/>
              </a:rPr>
              <a:t>Machine-readable standards</a:t>
            </a:r>
          </a:p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en-US" dirty="0">
                <a:solidFill>
                  <a:srgbClr val="134678"/>
                </a:solidFill>
                <a:cs typeface="Century Gothic"/>
              </a:rPr>
              <a:t>Move beyond normative structural description of data</a:t>
            </a:r>
            <a:endParaRPr lang="nl-NL" b="1" dirty="0">
              <a:solidFill>
                <a:srgbClr val="134678"/>
              </a:solidFill>
              <a:cs typeface="Century Gothic"/>
            </a:endParaRPr>
          </a:p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en-US" dirty="0">
                <a:solidFill>
                  <a:srgbClr val="134678"/>
                </a:solidFill>
                <a:cs typeface="Century Gothic"/>
              </a:rPr>
              <a:t>Provide semantic relations between data – add meaning</a:t>
            </a:r>
            <a:endParaRPr lang="nl-NL" dirty="0">
              <a:solidFill>
                <a:srgbClr val="134678"/>
              </a:solidFill>
              <a:cs typeface="Century Gothic"/>
            </a:endParaRPr>
          </a:p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nl-NL" dirty="0">
                <a:solidFill>
                  <a:srgbClr val="134678"/>
                </a:solidFill>
              </a:rPr>
              <a:t>Add process metadata to enable end-to-end automation</a:t>
            </a:r>
            <a:endParaRPr lang="en-US" dirty="0">
              <a:solidFill>
                <a:srgbClr val="134678"/>
              </a:solidFill>
            </a:endParaRPr>
          </a:p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nl-NL" dirty="0">
                <a:solidFill>
                  <a:srgbClr val="134678"/>
                </a:solidFill>
                <a:cs typeface="Century Gothic"/>
              </a:rPr>
              <a:t>We want non-standard experts to use </a:t>
            </a:r>
            <a:r>
              <a:rPr lang="nl-NL" dirty="0" err="1">
                <a:solidFill>
                  <a:srgbClr val="134678"/>
                </a:solidFill>
                <a:cs typeface="Century Gothic"/>
              </a:rPr>
              <a:t>our</a:t>
            </a:r>
            <a:r>
              <a:rPr lang="nl-NL" dirty="0">
                <a:solidFill>
                  <a:srgbClr val="134678"/>
                </a:solidFill>
                <a:cs typeface="Century Gothic"/>
              </a:rPr>
              <a:t> </a:t>
            </a:r>
            <a:r>
              <a:rPr lang="nl-NL" dirty="0" err="1">
                <a:solidFill>
                  <a:srgbClr val="134678"/>
                </a:solidFill>
                <a:cs typeface="Century Gothic"/>
              </a:rPr>
              <a:t>standards</a:t>
            </a:r>
            <a:endParaRPr lang="en-US" dirty="0">
              <a:solidFill>
                <a:srgbClr val="134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664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F13CB-17C5-EB4A-9295-BD64097E7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2. Approach</a:t>
            </a:r>
          </a:p>
        </p:txBody>
      </p:sp>
    </p:spTree>
    <p:extLst>
      <p:ext uri="{BB962C8B-B14F-4D97-AF65-F5344CB8AC3E}">
        <p14:creationId xmlns:p14="http://schemas.microsoft.com/office/powerpoint/2010/main" val="1878871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D6A95-13ED-604F-AA65-8144C0F66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134678"/>
                </a:solidFill>
              </a:rPr>
              <a:t>What is the CDISC 360 Project?</a:t>
            </a:r>
            <a:br>
              <a:rPr lang="en-US" sz="2800" dirty="0">
                <a:solidFill>
                  <a:srgbClr val="134678"/>
                </a:solidFill>
              </a:rPr>
            </a:br>
            <a:r>
              <a:rPr lang="en-US" sz="1800" dirty="0">
                <a:solidFill>
                  <a:srgbClr val="134678"/>
                </a:solidFill>
              </a:rPr>
              <a:t>Adding a conceptual layer to standards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80A91-8A58-D34B-9C3A-DBCC37353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220" y="971312"/>
            <a:ext cx="7886700" cy="352147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endParaRPr lang="en-US" sz="17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sz="1700" dirty="0"/>
              <a:t>Create and store standards as concepts which create meaning between data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sz="1700" dirty="0"/>
              <a:t>A serious attempt to store and use data standards as linked metadata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sz="1700" dirty="0"/>
              <a:t>Add computer readable process metadata which enables end to end automation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sz="1700" dirty="0"/>
              <a:t>Evolve from normative to informative standards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</a:pPr>
            <a:r>
              <a:rPr lang="en-US" sz="1700" dirty="0"/>
              <a:t>CDISC 360 will develop concept-based standard definitions, and test and demonstrate end-to-end automation of study specification and data processing</a:t>
            </a:r>
          </a:p>
          <a:p>
            <a:pPr marL="342900" lvl="1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buNone/>
            </a:pPr>
            <a:r>
              <a:rPr lang="en-US" sz="1800" i="1" dirty="0">
                <a:sym typeface="Wingdings" panose="05000000000000000000" pitchFamily="2" charset="2"/>
              </a:rPr>
              <a:t> Test and demonstrate, but </a:t>
            </a:r>
            <a:r>
              <a:rPr lang="en-US" sz="1800" b="1" i="1" u="sng" dirty="0">
                <a:sym typeface="Wingdings" panose="05000000000000000000" pitchFamily="2" charset="2"/>
              </a:rPr>
              <a:t>not building software</a:t>
            </a:r>
            <a:endParaRPr lang="en-US" sz="1800" b="1" i="1" u="sng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C00000"/>
              </a:buClr>
              <a:buNone/>
            </a:pPr>
            <a:endParaRPr lang="en-US" dirty="0">
              <a:solidFill>
                <a:srgbClr val="1346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077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7C459-38B5-429D-83E5-BCCD3A0EB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Biomedical</a:t>
            </a:r>
            <a:r>
              <a:rPr lang="fr-BE" dirty="0"/>
              <a:t> Concept</a:t>
            </a:r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7306C11-4B65-462B-959F-79B99863C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2548" y="852970"/>
            <a:ext cx="8409464" cy="3647593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71BBAFD-20D3-48F3-91B4-212311F32AF8}"/>
              </a:ext>
            </a:extLst>
          </p:cNvPr>
          <p:cNvSpPr/>
          <p:nvPr/>
        </p:nvSpPr>
        <p:spPr>
          <a:xfrm>
            <a:off x="4271010" y="3136106"/>
            <a:ext cx="2822734" cy="1114425"/>
          </a:xfrm>
          <a:custGeom>
            <a:avLst/>
            <a:gdLst>
              <a:gd name="connsiteX0" fmla="*/ 1047751 w 3378994"/>
              <a:gd name="connsiteY0" fmla="*/ 0 h 1185862"/>
              <a:gd name="connsiteX1" fmla="*/ 3317080 w 3378994"/>
              <a:gd name="connsiteY1" fmla="*/ 0 h 1185862"/>
              <a:gd name="connsiteX2" fmla="*/ 3378994 w 3378994"/>
              <a:gd name="connsiteY2" fmla="*/ 61914 h 1185862"/>
              <a:gd name="connsiteX3" fmla="*/ 3378994 w 3378994"/>
              <a:gd name="connsiteY3" fmla="*/ 1123948 h 1185862"/>
              <a:gd name="connsiteX4" fmla="*/ 3317080 w 3378994"/>
              <a:gd name="connsiteY4" fmla="*/ 1185862 h 1185862"/>
              <a:gd name="connsiteX5" fmla="*/ 1047751 w 3378994"/>
              <a:gd name="connsiteY5" fmla="*/ 1185862 h 1185862"/>
              <a:gd name="connsiteX6" fmla="*/ 985837 w 3378994"/>
              <a:gd name="connsiteY6" fmla="*/ 1123948 h 1185862"/>
              <a:gd name="connsiteX7" fmla="*/ 985837 w 3378994"/>
              <a:gd name="connsiteY7" fmla="*/ 635793 h 1185862"/>
              <a:gd name="connsiteX8" fmla="*/ 45245 w 3378994"/>
              <a:gd name="connsiteY8" fmla="*/ 635793 h 1185862"/>
              <a:gd name="connsiteX9" fmla="*/ 0 w 3378994"/>
              <a:gd name="connsiteY9" fmla="*/ 590548 h 1185862"/>
              <a:gd name="connsiteX10" fmla="*/ 0 w 3378994"/>
              <a:gd name="connsiteY10" fmla="*/ 409576 h 1185862"/>
              <a:gd name="connsiteX11" fmla="*/ 45245 w 3378994"/>
              <a:gd name="connsiteY11" fmla="*/ 364331 h 1185862"/>
              <a:gd name="connsiteX12" fmla="*/ 985837 w 3378994"/>
              <a:gd name="connsiteY12" fmla="*/ 364331 h 1185862"/>
              <a:gd name="connsiteX13" fmla="*/ 985837 w 3378994"/>
              <a:gd name="connsiteY13" fmla="*/ 61914 h 1185862"/>
              <a:gd name="connsiteX14" fmla="*/ 1047751 w 3378994"/>
              <a:gd name="connsiteY14" fmla="*/ 0 h 1185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78994" h="1185862">
                <a:moveTo>
                  <a:pt x="1047751" y="0"/>
                </a:moveTo>
                <a:lnTo>
                  <a:pt x="3317080" y="0"/>
                </a:lnTo>
                <a:cubicBezTo>
                  <a:pt x="3351274" y="0"/>
                  <a:pt x="3378994" y="27720"/>
                  <a:pt x="3378994" y="61914"/>
                </a:cubicBezTo>
                <a:lnTo>
                  <a:pt x="3378994" y="1123948"/>
                </a:lnTo>
                <a:cubicBezTo>
                  <a:pt x="3378994" y="1158142"/>
                  <a:pt x="3351274" y="1185862"/>
                  <a:pt x="3317080" y="1185862"/>
                </a:cubicBezTo>
                <a:lnTo>
                  <a:pt x="1047751" y="1185862"/>
                </a:lnTo>
                <a:cubicBezTo>
                  <a:pt x="1013557" y="1185862"/>
                  <a:pt x="985837" y="1158142"/>
                  <a:pt x="985837" y="1123948"/>
                </a:cubicBezTo>
                <a:lnTo>
                  <a:pt x="985837" y="635793"/>
                </a:lnTo>
                <a:lnTo>
                  <a:pt x="45245" y="635793"/>
                </a:lnTo>
                <a:cubicBezTo>
                  <a:pt x="20257" y="635793"/>
                  <a:pt x="0" y="615536"/>
                  <a:pt x="0" y="590548"/>
                </a:cubicBezTo>
                <a:lnTo>
                  <a:pt x="0" y="409576"/>
                </a:lnTo>
                <a:cubicBezTo>
                  <a:pt x="0" y="384588"/>
                  <a:pt x="20257" y="364331"/>
                  <a:pt x="45245" y="364331"/>
                </a:cubicBezTo>
                <a:lnTo>
                  <a:pt x="985837" y="364331"/>
                </a:lnTo>
                <a:lnTo>
                  <a:pt x="985837" y="61914"/>
                </a:lnTo>
                <a:cubicBezTo>
                  <a:pt x="985837" y="27720"/>
                  <a:pt x="1013557" y="0"/>
                  <a:pt x="1047751" y="0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40832B-6135-4969-B3C4-64BC4E0E5233}"/>
              </a:ext>
            </a:extLst>
          </p:cNvPr>
          <p:cNvSpPr/>
          <p:nvPr/>
        </p:nvSpPr>
        <p:spPr>
          <a:xfrm>
            <a:off x="4360243" y="4516490"/>
            <a:ext cx="56164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à"/>
            </a:pPr>
            <a:r>
              <a:rPr lang="nl-NL" sz="1200" i="1" dirty="0">
                <a:cs typeface="Century Gothic"/>
                <a:sym typeface="Wingdings" panose="05000000000000000000" pitchFamily="2" charset="2"/>
              </a:rPr>
              <a:t>Data is expressed through the CDISC Foundational </a:t>
            </a:r>
            <a:r>
              <a:rPr lang="en-US" sz="1200" i="1" dirty="0">
                <a:cs typeface="Century Gothic"/>
                <a:sym typeface="Wingdings" panose="05000000000000000000" pitchFamily="2" charset="2"/>
              </a:rPr>
              <a:t>Models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à"/>
            </a:pPr>
            <a:r>
              <a:rPr lang="nl-NL" sz="1200" i="1" dirty="0" err="1">
                <a:cs typeface="Century Gothic"/>
              </a:rPr>
              <a:t>Can</a:t>
            </a:r>
            <a:r>
              <a:rPr lang="nl-NL" sz="1200" i="1" dirty="0">
                <a:cs typeface="Century Gothic"/>
              </a:rPr>
              <a:t> </a:t>
            </a:r>
            <a:r>
              <a:rPr lang="nl-NL" sz="1200" i="1" dirty="0" err="1">
                <a:cs typeface="Century Gothic"/>
              </a:rPr>
              <a:t>be</a:t>
            </a:r>
            <a:r>
              <a:rPr lang="nl-NL" sz="1200" i="1" dirty="0">
                <a:cs typeface="Century Gothic"/>
              </a:rPr>
              <a:t> </a:t>
            </a:r>
            <a:r>
              <a:rPr lang="nl-NL" sz="1200" i="1" dirty="0" err="1">
                <a:cs typeface="Century Gothic"/>
              </a:rPr>
              <a:t>mapped</a:t>
            </a:r>
            <a:r>
              <a:rPr lang="nl-NL" sz="1200" i="1" dirty="0">
                <a:cs typeface="Century Gothic"/>
              </a:rPr>
              <a:t> </a:t>
            </a:r>
            <a:r>
              <a:rPr lang="nl-NL" sz="1200" i="1" dirty="0" err="1">
                <a:cs typeface="Century Gothic"/>
              </a:rPr>
              <a:t>to</a:t>
            </a:r>
            <a:r>
              <a:rPr lang="nl-NL" sz="1200" i="1" dirty="0">
                <a:cs typeface="Century Gothic"/>
              </a:rPr>
              <a:t> B</a:t>
            </a:r>
            <a:r>
              <a:rPr lang="en-US" sz="1200" i="1" dirty="0">
                <a:cs typeface="Century Gothic"/>
              </a:rPr>
              <a:t>RIDG Reference Model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81211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CDISC-1 1">
      <a:dk1>
        <a:srgbClr val="134678"/>
      </a:dk1>
      <a:lt1>
        <a:srgbClr val="FFFFFF"/>
      </a:lt1>
      <a:dk2>
        <a:srgbClr val="515349"/>
      </a:dk2>
      <a:lt2>
        <a:srgbClr val="F5F5F5"/>
      </a:lt2>
      <a:accent1>
        <a:srgbClr val="134678"/>
      </a:accent1>
      <a:accent2>
        <a:srgbClr val="A1D0CA"/>
      </a:accent2>
      <a:accent3>
        <a:srgbClr val="C94543"/>
      </a:accent3>
      <a:accent4>
        <a:srgbClr val="EDAA00"/>
      </a:accent4>
      <a:accent5>
        <a:srgbClr val="553278"/>
      </a:accent5>
      <a:accent6>
        <a:srgbClr val="40B3E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Photos Theme">
  <a:themeElements>
    <a:clrScheme name="TransCelerate">
      <a:dk1>
        <a:sysClr val="windowText" lastClr="000000"/>
      </a:dk1>
      <a:lt1>
        <a:sysClr val="window" lastClr="FFFFFF"/>
      </a:lt1>
      <a:dk2>
        <a:srgbClr val="144686"/>
      </a:dk2>
      <a:lt2>
        <a:srgbClr val="FFFFFF"/>
      </a:lt2>
      <a:accent1>
        <a:srgbClr val="144686"/>
      </a:accent1>
      <a:accent2>
        <a:srgbClr val="27AAE1"/>
      </a:accent2>
      <a:accent3>
        <a:srgbClr val="FBB633"/>
      </a:accent3>
      <a:accent4>
        <a:srgbClr val="F59322"/>
      </a:accent4>
      <a:accent5>
        <a:srgbClr val="F0642A"/>
      </a:accent5>
      <a:accent6>
        <a:srgbClr val="000000"/>
      </a:accent6>
      <a:hlink>
        <a:srgbClr val="F0642A"/>
      </a:hlink>
      <a:folHlink>
        <a:srgbClr val="144686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D8FD3955C17041B2E52E38FC41047D" ma:contentTypeVersion="5" ma:contentTypeDescription="Create a new document." ma:contentTypeScope="" ma:versionID="222f6b147930008705f721b3299a0ed4">
  <xsd:schema xmlns:xsd="http://www.w3.org/2001/XMLSchema" xmlns:xs="http://www.w3.org/2001/XMLSchema" xmlns:p="http://schemas.microsoft.com/office/2006/metadata/properties" xmlns:ns2="a2e4de0a-9907-4e46-b04c-ee564bd216ba" targetNamespace="http://schemas.microsoft.com/office/2006/metadata/properties" ma:root="true" ma:fieldsID="10b68fb7994b2b6e8ad26cd38d9bea8b" ns2:_="">
    <xsd:import namespace="a2e4de0a-9907-4e46-b04c-ee564bd216b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e4de0a-9907-4e46-b04c-ee564bd216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3EAD0D-AD33-4DE9-A04C-ADBA8D81216E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a2e4de0a-9907-4e46-b04c-ee564bd216b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9B3EE67-50EF-4346-B7C8-8E247559F1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e4de0a-9907-4e46-b04c-ee564bd216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B69330B-154C-43B9-AAF7-1A571867C6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1869</Words>
  <Application>Microsoft Office PowerPoint</Application>
  <PresentationFormat>On-screen Show (16:9)</PresentationFormat>
  <Paragraphs>688</Paragraphs>
  <Slides>48</Slides>
  <Notes>16</Notes>
  <HiddenSlides>5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8" baseType="lpstr">
      <vt:lpstr>Arial</vt:lpstr>
      <vt:lpstr>Calibri</vt:lpstr>
      <vt:lpstr>Calibri Light</vt:lpstr>
      <vt:lpstr>Century Gothic</vt:lpstr>
      <vt:lpstr>Gotham Light</vt:lpstr>
      <vt:lpstr>Gotham Medium</vt:lpstr>
      <vt:lpstr>Wingdings</vt:lpstr>
      <vt:lpstr>Yanone Kaffeesatz Regular</vt:lpstr>
      <vt:lpstr>Office Theme</vt:lpstr>
      <vt:lpstr>2_Photos Theme</vt:lpstr>
      <vt:lpstr>CDISC 360: Evolving our standards towards end to end automation</vt:lpstr>
      <vt:lpstr>Agenda </vt:lpstr>
      <vt:lpstr>1. Where are we today </vt:lpstr>
      <vt:lpstr>Today we are here </vt:lpstr>
      <vt:lpstr>PowerPoint Presentation</vt:lpstr>
      <vt:lpstr>Why Change? Industry needs are maturing</vt:lpstr>
      <vt:lpstr>2. Approach</vt:lpstr>
      <vt:lpstr>What is the CDISC 360 Project? Adding a conceptual layer to standards</vt:lpstr>
      <vt:lpstr>Biomedical Concept</vt:lpstr>
      <vt:lpstr>Biomedical Concept</vt:lpstr>
      <vt:lpstr>Biomedical Concept</vt:lpstr>
      <vt:lpstr>Biomedical Concept</vt:lpstr>
      <vt:lpstr>Biomedical Concept</vt:lpstr>
      <vt:lpstr>Biomedical Concept</vt:lpstr>
      <vt:lpstr>Analysis Result</vt:lpstr>
      <vt:lpstr>Analysis Concept</vt:lpstr>
      <vt:lpstr>One Model</vt:lpstr>
      <vt:lpstr>The Power of a Conceptuel Model for Data Standards</vt:lpstr>
      <vt:lpstr>Use Case 1 : End to Start Specification </vt:lpstr>
      <vt:lpstr>DISCLAIMER NOTE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Use Case 1 : End to Start specification </vt:lpstr>
      <vt:lpstr>Use Case 2 : Start to End Study Metadata </vt:lpstr>
      <vt:lpstr>Use Case 3 : Start to End Data Processing </vt:lpstr>
      <vt:lpstr>Project Standards Scope Diabetes TAUG</vt:lpstr>
      <vt:lpstr>3. Logistics</vt:lpstr>
      <vt:lpstr>PowerPoint Presentation</vt:lpstr>
      <vt:lpstr>Workstream 1 &amp; 2</vt:lpstr>
      <vt:lpstr>Workstream 3 &amp; 4</vt:lpstr>
      <vt:lpstr> </vt:lpstr>
      <vt:lpstr> </vt:lpstr>
      <vt:lpstr>Agile Scrum Methodology and Timeframe</vt:lpstr>
      <vt:lpstr>4. Relationship to other Initiatives</vt:lpstr>
      <vt:lpstr>Relationship to other initiatives</vt:lpstr>
      <vt:lpstr>5. Expected outcome</vt:lpstr>
      <vt:lpstr>Expected Outcome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Peter Van Reusel</cp:lastModifiedBy>
  <cp:revision>268</cp:revision>
  <dcterms:created xsi:type="dcterms:W3CDTF">2018-04-05T14:10:17Z</dcterms:created>
  <dcterms:modified xsi:type="dcterms:W3CDTF">2019-02-20T16:15:55Z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0x010100F0D8FD3955C17041B2E52E38FC41047D</vt:lpwstr>
  </property>
</Properties>
</file>