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 id="2147483835" r:id="rId6"/>
  </p:sldMasterIdLst>
  <p:notesMasterIdLst>
    <p:notesMasterId r:id="rId24"/>
  </p:notesMasterIdLst>
  <p:handoutMasterIdLst>
    <p:handoutMasterId r:id="rId25"/>
  </p:handoutMasterIdLst>
  <p:sldIdLst>
    <p:sldId id="842" r:id="rId7"/>
    <p:sldId id="843" r:id="rId8"/>
    <p:sldId id="844" r:id="rId9"/>
    <p:sldId id="845" r:id="rId10"/>
    <p:sldId id="853" r:id="rId11"/>
    <p:sldId id="851" r:id="rId12"/>
    <p:sldId id="852" r:id="rId13"/>
    <p:sldId id="846" r:id="rId14"/>
    <p:sldId id="850" r:id="rId15"/>
    <p:sldId id="854" r:id="rId16"/>
    <p:sldId id="847" r:id="rId17"/>
    <p:sldId id="848" r:id="rId18"/>
    <p:sldId id="856" r:id="rId19"/>
    <p:sldId id="857" r:id="rId20"/>
    <p:sldId id="855" r:id="rId21"/>
    <p:sldId id="858" r:id="rId22"/>
    <p:sldId id="785" r:id="rId23"/>
  </p:sldIdLst>
  <p:sldSz cx="9144000" cy="6858000" type="screen4x3"/>
  <p:notesSz cx="7086600" cy="9372600"/>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948">
          <p15:clr>
            <a:srgbClr val="A4A3A4"/>
          </p15:clr>
        </p15:guide>
        <p15:guide id="2" pos="141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952">
          <p15:clr>
            <a:srgbClr val="A4A3A4"/>
          </p15:clr>
        </p15:guide>
        <p15:guide id="4" pos="22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na Bratfalean" initials="D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F2"/>
    <a:srgbClr val="0000DA"/>
    <a:srgbClr val="4D4D4D"/>
    <a:srgbClr val="FFCC66"/>
    <a:srgbClr val="003264"/>
    <a:srgbClr val="C0C0C0"/>
    <a:srgbClr val="006666"/>
    <a:srgbClr val="A3A3FF"/>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2" autoAdjust="0"/>
    <p:restoredTop sz="88568" autoAdjust="0"/>
  </p:normalViewPr>
  <p:slideViewPr>
    <p:cSldViewPr snapToGrid="0">
      <p:cViewPr varScale="1">
        <p:scale>
          <a:sx n="66" d="100"/>
          <a:sy n="66" d="100"/>
        </p:scale>
        <p:origin x="1590" y="60"/>
      </p:cViewPr>
      <p:guideLst>
        <p:guide orient="horz" pos="2948"/>
        <p:guide pos="1413"/>
      </p:guideLst>
    </p:cSldViewPr>
  </p:slideViewPr>
  <p:outlineViewPr>
    <p:cViewPr>
      <p:scale>
        <a:sx n="33" d="100"/>
        <a:sy n="33" d="100"/>
      </p:scale>
      <p:origin x="264"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880"/>
        <p:guide pos="2160"/>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4339" name="Rectangle 3"/>
          <p:cNvSpPr>
            <a:spLocks noGrp="1" noChangeArrowheads="1"/>
          </p:cNvSpPr>
          <p:nvPr>
            <p:ph type="dt" sz="quarter"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4340" name="Rectangle 4"/>
          <p:cNvSpPr>
            <a:spLocks noGrp="1" noChangeArrowheads="1"/>
          </p:cNvSpPr>
          <p:nvPr>
            <p:ph type="ftr" sz="quarter" idx="2"/>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4341" name="Rectangle 5"/>
          <p:cNvSpPr>
            <a:spLocks noGrp="1" noChangeArrowheads="1"/>
          </p:cNvSpPr>
          <p:nvPr>
            <p:ph type="sldNum" sz="quarter" idx="3"/>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BDA38A85-0968-4082-9F33-26EEC5CE1CFA}" type="slidenum">
              <a:rPr lang="en-US"/>
              <a:pPr>
                <a:defRPr/>
              </a:pPr>
              <a:t>‹N›</a:t>
            </a:fld>
            <a:endParaRPr lang="en-US"/>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f sldNum="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6387" name="Rectangle 3"/>
          <p:cNvSpPr>
            <a:spLocks noGrp="1" noChangeArrowheads="1"/>
          </p:cNvSpPr>
          <p:nvPr>
            <p:ph type="dt"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3316" name="Rectangle 4"/>
          <p:cNvSpPr>
            <a:spLocks noGrp="1" noRot="1" noChangeAspect="1" noChangeArrowheads="1" noTextEdit="1"/>
          </p:cNvSpPr>
          <p:nvPr>
            <p:ph type="sldImg" idx="2"/>
          </p:nvPr>
        </p:nvSpPr>
        <p:spPr bwMode="auto">
          <a:xfrm>
            <a:off x="1198563" y="701675"/>
            <a:ext cx="4689475" cy="351631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660" y="4451985"/>
            <a:ext cx="5669280" cy="421767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6391" name="Rectangle 7"/>
          <p:cNvSpPr>
            <a:spLocks noGrp="1" noChangeArrowheads="1"/>
          </p:cNvSpPr>
          <p:nvPr>
            <p:ph type="sldNum" sz="quarter" idx="5"/>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1B50E656-A66C-4BC7-80DF-319703F7F3D4}" type="slidenum">
              <a:rPr lang="en-US"/>
              <a:pPr>
                <a:defRPr/>
              </a:pPr>
              <a:t>‹N›</a:t>
            </a:fld>
            <a:endParaRPr lang="en-US"/>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hf sldNum="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1</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744557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894943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3153379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486119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792445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439871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432413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3373147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43961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3535635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553850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3214538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3006411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9464334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188D3F-5E88-4A02-8FC1-37C0E1F1376C}" type="datetimeFigureOut">
              <a:rPr lang="en-US" smtClean="0"/>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171142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188D3F-5E88-4A02-8FC1-37C0E1F1376C}" type="datetimeFigureOut">
              <a:rPr lang="en-US" smtClean="0"/>
              <a:t>9/19/2017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4134225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188D3F-5E88-4A02-8FC1-37C0E1F1376C}" type="datetimeFigureOut">
              <a:rPr lang="en-US" smtClean="0"/>
              <a:t>9/19/2017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1664441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188D3F-5E88-4A02-8FC1-37C0E1F1376C}" type="datetimeFigureOut">
              <a:rPr lang="en-US" smtClean="0"/>
              <a:t>9/19/2017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299816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3064935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3339686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315556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3200785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r>
              <a:rPr lang="en-GB" sz="800" dirty="0" smtClean="0">
                <a:solidFill>
                  <a:schemeClr val="bg1"/>
                </a:solidFill>
              </a:rPr>
              <a:t> </a:t>
            </a:r>
            <a:endParaRPr lang="en-GB" sz="800" dirty="0">
              <a:solidFill>
                <a:schemeClr val="bg1"/>
              </a:solidFill>
            </a:endParaRP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1258685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428697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188D3F-5E88-4A02-8FC1-37C0E1F1376C}"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‹N›</a:t>
            </a:fld>
            <a:endParaRPr lang="en-US"/>
          </a:p>
        </p:txBody>
      </p:sp>
    </p:spTree>
    <p:extLst>
      <p:ext uri="{BB962C8B-B14F-4D97-AF65-F5344CB8AC3E}">
        <p14:creationId xmlns:p14="http://schemas.microsoft.com/office/powerpoint/2010/main" val="1786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‹N›</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sldNum="0" hd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188D3F-5E88-4A02-8FC1-37C0E1F1376C}" type="datetimeFigureOut">
              <a:rPr lang="en-US" smtClean="0"/>
              <a:t>9/19/2017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62F99-5BDD-414C-B1CF-B6E5E8EDE5F1}" type="slidenum">
              <a:rPr lang="en-US" smtClean="0"/>
              <a:t>‹N›</a:t>
            </a:fld>
            <a:endParaRPr lang="en-US"/>
          </a:p>
        </p:txBody>
      </p:sp>
    </p:spTree>
    <p:extLst>
      <p:ext uri="{BB962C8B-B14F-4D97-AF65-F5344CB8AC3E}">
        <p14:creationId xmlns:p14="http://schemas.microsoft.com/office/powerpoint/2010/main" val="3931499380"/>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1</a:t>
            </a:fld>
            <a:endParaRPr lang="en-US" smtClean="0"/>
          </a:p>
        </p:txBody>
      </p:sp>
      <p:sp>
        <p:nvSpPr>
          <p:cNvPr id="9220" name="Title 5"/>
          <p:cNvSpPr>
            <a:spLocks noGrp="1"/>
          </p:cNvSpPr>
          <p:nvPr>
            <p:ph type="title"/>
          </p:nvPr>
        </p:nvSpPr>
        <p:spPr>
          <a:xfrm>
            <a:off x="1379538" y="2735121"/>
            <a:ext cx="7231062" cy="1362075"/>
          </a:xfrm>
        </p:spPr>
        <p:txBody>
          <a:bodyPr/>
          <a:lstStyle/>
          <a:p>
            <a:r>
              <a:rPr lang="en-US" sz="3600" dirty="0"/>
              <a:t>Europe CDISC Interchange</a:t>
            </a:r>
            <a:br>
              <a:rPr lang="en-US" sz="3600" dirty="0"/>
            </a:br>
            <a:r>
              <a:rPr lang="en-US" sz="3600" dirty="0"/>
              <a:t>London 26-27 Apr 2017</a:t>
            </a: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b="0" dirty="0" smtClean="0"/>
              <a:t>Silvia Faini (CROS NT)</a:t>
            </a:r>
          </a:p>
        </p:txBody>
      </p:sp>
      <p:sp>
        <p:nvSpPr>
          <p:cNvPr id="6" name="Text Placeholder 4"/>
          <p:cNvSpPr txBox="1">
            <a:spLocks/>
          </p:cNvSpPr>
          <p:nvPr/>
        </p:nvSpPr>
        <p:spPr bwMode="auto">
          <a:xfrm>
            <a:off x="1762740" y="2751686"/>
            <a:ext cx="6314460" cy="2334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a:solidFill>
                  <a:srgbClr val="4D4D4D"/>
                </a:solidFill>
                <a:latin typeface="+mn-lt"/>
                <a:ea typeface="+mn-ea"/>
                <a:cs typeface="+mn-cs"/>
              </a:defRPr>
            </a:lvl1pPr>
            <a:lvl2pPr marL="457200" indent="0" algn="l" rtl="0" eaLnBrk="0" fontAlgn="base" hangingPunct="0">
              <a:spcBef>
                <a:spcPct val="20000"/>
              </a:spcBef>
              <a:spcAft>
                <a:spcPct val="0"/>
              </a:spcAft>
              <a:buClr>
                <a:schemeClr val="accent1"/>
              </a:buClr>
              <a:buFont typeface="Wingdings" pitchFamily="2" charset="2"/>
              <a:buNone/>
              <a:defRPr sz="1800">
                <a:solidFill>
                  <a:srgbClr val="606060"/>
                </a:solidFill>
                <a:latin typeface="+mn-lt"/>
              </a:defRPr>
            </a:lvl2pPr>
            <a:lvl3pPr marL="914400" indent="0" algn="l" rtl="0" eaLnBrk="0" fontAlgn="base" hangingPunct="0">
              <a:spcBef>
                <a:spcPct val="20000"/>
              </a:spcBef>
              <a:spcAft>
                <a:spcPct val="0"/>
              </a:spcAft>
              <a:buClr>
                <a:schemeClr val="accent1"/>
              </a:buClr>
              <a:buNone/>
              <a:defRPr sz="1600">
                <a:solidFill>
                  <a:srgbClr val="606060"/>
                </a:solidFill>
                <a:latin typeface="+mn-lt"/>
              </a:defRPr>
            </a:lvl3pPr>
            <a:lvl4pPr marL="1371600" indent="0" algn="l" rtl="0" eaLnBrk="0" fontAlgn="base" hangingPunct="0">
              <a:spcBef>
                <a:spcPct val="20000"/>
              </a:spcBef>
              <a:spcAft>
                <a:spcPct val="0"/>
              </a:spcAft>
              <a:buClr>
                <a:schemeClr val="accent1"/>
              </a:buClr>
              <a:buNone/>
              <a:defRPr sz="1400">
                <a:solidFill>
                  <a:srgbClr val="606060"/>
                </a:solidFill>
                <a:latin typeface="+mn-lt"/>
              </a:defRPr>
            </a:lvl4pPr>
            <a:lvl5pPr marL="1828800" indent="0" algn="l" rtl="0" eaLnBrk="0" fontAlgn="base" hangingPunct="0">
              <a:spcBef>
                <a:spcPct val="20000"/>
              </a:spcBef>
              <a:spcAft>
                <a:spcPct val="0"/>
              </a:spcAft>
              <a:buNone/>
              <a:defRPr sz="1400">
                <a:solidFill>
                  <a:srgbClr val="606060"/>
                </a:solidFill>
                <a:latin typeface="+mn-lt"/>
              </a:defRPr>
            </a:lvl5pPr>
            <a:lvl6pPr marL="2286000" indent="0" algn="l" rtl="0" fontAlgn="base">
              <a:spcBef>
                <a:spcPct val="20000"/>
              </a:spcBef>
              <a:spcAft>
                <a:spcPct val="0"/>
              </a:spcAft>
              <a:buNone/>
              <a:defRPr sz="1400">
                <a:solidFill>
                  <a:srgbClr val="292929"/>
                </a:solidFill>
                <a:latin typeface="+mn-lt"/>
              </a:defRPr>
            </a:lvl6pPr>
            <a:lvl7pPr marL="2743200" indent="0" algn="l" rtl="0" fontAlgn="base">
              <a:spcBef>
                <a:spcPct val="20000"/>
              </a:spcBef>
              <a:spcAft>
                <a:spcPct val="0"/>
              </a:spcAft>
              <a:buNone/>
              <a:defRPr sz="1400">
                <a:solidFill>
                  <a:srgbClr val="292929"/>
                </a:solidFill>
                <a:latin typeface="+mn-lt"/>
              </a:defRPr>
            </a:lvl7pPr>
            <a:lvl8pPr marL="3200400" indent="0" algn="l" rtl="0" fontAlgn="base">
              <a:spcBef>
                <a:spcPct val="20000"/>
              </a:spcBef>
              <a:spcAft>
                <a:spcPct val="0"/>
              </a:spcAft>
              <a:buNone/>
              <a:defRPr sz="1400">
                <a:solidFill>
                  <a:srgbClr val="292929"/>
                </a:solidFill>
                <a:latin typeface="+mn-lt"/>
              </a:defRPr>
            </a:lvl8pPr>
            <a:lvl9pPr marL="3657600" indent="0" algn="l" rtl="0" fontAlgn="base">
              <a:spcBef>
                <a:spcPct val="20000"/>
              </a:spcBef>
              <a:spcAft>
                <a:spcPct val="0"/>
              </a:spcAft>
              <a:buNone/>
              <a:defRPr sz="1400">
                <a:solidFill>
                  <a:srgbClr val="292929"/>
                </a:solidFill>
                <a:latin typeface="+mn-lt"/>
              </a:defRPr>
            </a:lvl9pPr>
          </a:lstStyle>
          <a:p>
            <a:endParaRPr lang="en-US" sz="1000" dirty="0" smtClean="0">
              <a:latin typeface="Arial" charset="0"/>
            </a:endParaRPr>
          </a:p>
        </p:txBody>
      </p:sp>
    </p:spTree>
    <p:extLst>
      <p:ext uri="{BB962C8B-B14F-4D97-AF65-F5344CB8AC3E}">
        <p14:creationId xmlns:p14="http://schemas.microsoft.com/office/powerpoint/2010/main" val="496135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14" y="321715"/>
            <a:ext cx="8027761" cy="601121"/>
          </a:xfrm>
        </p:spPr>
        <p:txBody>
          <a:bodyPr/>
          <a:lstStyle/>
          <a:p>
            <a:r>
              <a:rPr lang="en-GB" sz="2800" dirty="0" smtClean="0"/>
              <a:t/>
            </a:r>
            <a:br>
              <a:rPr lang="en-GB" sz="2800" dirty="0" smtClean="0"/>
            </a:br>
            <a:r>
              <a:rPr lang="it-IT" sz="2800" dirty="0" smtClean="0"/>
              <a:t>Session 3</a:t>
            </a:r>
            <a:r>
              <a:rPr lang="it-IT" sz="2800" dirty="0"/>
              <a:t>: </a:t>
            </a:r>
            <a:r>
              <a:rPr lang="it-IT" sz="2800" dirty="0" err="1"/>
              <a:t>Achieving</a:t>
            </a:r>
            <a:r>
              <a:rPr lang="it-IT" sz="2800" dirty="0"/>
              <a:t> </a:t>
            </a:r>
            <a:r>
              <a:rPr lang="it-IT" sz="2800" dirty="0" err="1"/>
              <a:t>Submission</a:t>
            </a:r>
            <a:r>
              <a:rPr lang="it-IT" sz="2800" dirty="0"/>
              <a:t> </a:t>
            </a:r>
            <a:r>
              <a:rPr lang="it-IT" sz="2800" dirty="0" err="1" smtClean="0"/>
              <a:t>Quality</a:t>
            </a:r>
            <a:r>
              <a:rPr lang="it-IT" sz="2800" dirty="0" smtClean="0"/>
              <a:t> 3/3</a:t>
            </a:r>
            <a:endParaRPr lang="en-GB" sz="2800" dirty="0"/>
          </a:p>
        </p:txBody>
      </p:sp>
      <p:sp>
        <p:nvSpPr>
          <p:cNvPr id="5" name="Content Placeholder 4"/>
          <p:cNvSpPr>
            <a:spLocks noGrp="1"/>
          </p:cNvSpPr>
          <p:nvPr>
            <p:ph idx="1"/>
          </p:nvPr>
        </p:nvSpPr>
        <p:spPr>
          <a:xfrm>
            <a:off x="145143" y="1034143"/>
            <a:ext cx="8839199" cy="5090886"/>
          </a:xfrm>
        </p:spPr>
        <p:txBody>
          <a:bodyPr/>
          <a:lstStyle/>
          <a:p>
            <a:r>
              <a:rPr lang="en-US" sz="2000" dirty="0"/>
              <a:t>P21 </a:t>
            </a:r>
            <a:r>
              <a:rPr lang="en-US" sz="2000" dirty="0" smtClean="0"/>
              <a:t>Community is </a:t>
            </a:r>
            <a:r>
              <a:rPr lang="en-US" sz="2000" dirty="0"/>
              <a:t>a personal desktop tool for SAS Programmers to QC their work for regulatory submissions</a:t>
            </a:r>
          </a:p>
          <a:p>
            <a:r>
              <a:rPr lang="en-US" sz="2000" dirty="0" smtClean="0"/>
              <a:t>For </a:t>
            </a:r>
            <a:r>
              <a:rPr lang="en-US" sz="2000" dirty="0"/>
              <a:t>everything else, there is P21E and other </a:t>
            </a:r>
            <a:r>
              <a:rPr lang="en-US" sz="2000" dirty="0" smtClean="0"/>
              <a:t>tools.</a:t>
            </a:r>
          </a:p>
          <a:p>
            <a:endParaRPr lang="it-IT" sz="2000" dirty="0"/>
          </a:p>
          <a:p>
            <a:endParaRPr lang="it-IT" sz="2000" dirty="0" smtClean="0"/>
          </a:p>
          <a:p>
            <a:endParaRPr lang="it-IT" sz="2000" dirty="0"/>
          </a:p>
          <a:p>
            <a:endParaRPr lang="it-IT" sz="2000" dirty="0" smtClean="0"/>
          </a:p>
          <a:p>
            <a:endParaRPr lang="it-IT" sz="2000" dirty="0"/>
          </a:p>
          <a:p>
            <a:r>
              <a:rPr lang="en-US" sz="2000" dirty="0" smtClean="0"/>
              <a:t>Minimizing </a:t>
            </a:r>
            <a:r>
              <a:rPr lang="en-US" sz="2000" dirty="0"/>
              <a:t>False-Positives is desired when confirmatory diagnostics for Warnings is </a:t>
            </a:r>
            <a:r>
              <a:rPr lang="en-US" sz="2000" dirty="0" smtClean="0"/>
              <a:t>expensive</a:t>
            </a:r>
            <a:endParaRPr lang="en-US" sz="2000" dirty="0"/>
          </a:p>
          <a:p>
            <a:pPr lvl="1"/>
            <a:r>
              <a:rPr lang="en-US" sz="1600" dirty="0"/>
              <a:t>for example, extra work for data vendors or missing planned timelines</a:t>
            </a:r>
          </a:p>
          <a:p>
            <a:r>
              <a:rPr lang="en-US" sz="2000" dirty="0" smtClean="0"/>
              <a:t>Minimizing </a:t>
            </a:r>
            <a:r>
              <a:rPr lang="en-US" sz="2000" dirty="0"/>
              <a:t>False-Negatives is critical when penalty for non-fixed errors is high</a:t>
            </a:r>
          </a:p>
          <a:p>
            <a:pPr lvl="1"/>
            <a:r>
              <a:rPr lang="en-US" sz="1600" dirty="0" smtClean="0"/>
              <a:t>for </a:t>
            </a:r>
            <a:r>
              <a:rPr lang="en-US" sz="1600" dirty="0"/>
              <a:t>example, non-reported violations of </a:t>
            </a:r>
            <a:r>
              <a:rPr lang="en-US" sz="1600" dirty="0" err="1"/>
              <a:t>Rejectionrules</a:t>
            </a:r>
            <a:r>
              <a:rPr lang="en-US" sz="1600" dirty="0"/>
              <a:t> will delay in submission review</a:t>
            </a:r>
          </a:p>
          <a:p>
            <a:pPr lvl="1"/>
            <a:r>
              <a:rPr lang="en-US" sz="1600" dirty="0" smtClean="0"/>
              <a:t>Low </a:t>
            </a:r>
            <a:r>
              <a:rPr lang="en-US" sz="1600" dirty="0"/>
              <a:t>quality data may compromise study results</a:t>
            </a:r>
            <a:endParaRPr lang="en-US" sz="1600" dirty="0" smtClean="0"/>
          </a:p>
          <a:p>
            <a:endParaRPr lang="en-US" sz="2000" dirty="0" smtClean="0"/>
          </a:p>
        </p:txBody>
      </p:sp>
      <p:pic>
        <p:nvPicPr>
          <p:cNvPr id="3" name="Immagine 2"/>
          <p:cNvPicPr>
            <a:picLocks noChangeAspect="1"/>
          </p:cNvPicPr>
          <p:nvPr/>
        </p:nvPicPr>
        <p:blipFill>
          <a:blip r:embed="rId3"/>
          <a:stretch>
            <a:fillRect/>
          </a:stretch>
        </p:blipFill>
        <p:spPr>
          <a:xfrm>
            <a:off x="1631042" y="2174875"/>
            <a:ext cx="5867400" cy="1695450"/>
          </a:xfrm>
          <a:prstGeom prst="rect">
            <a:avLst/>
          </a:prstGeom>
        </p:spPr>
      </p:pic>
      <p:sp>
        <p:nvSpPr>
          <p:cNvPr id="4" name="CasellaDiTesto 3"/>
          <p:cNvSpPr txBox="1"/>
          <p:nvPr/>
        </p:nvSpPr>
        <p:spPr>
          <a:xfrm>
            <a:off x="527955" y="3127827"/>
            <a:ext cx="1175657" cy="646331"/>
          </a:xfrm>
          <a:prstGeom prst="rect">
            <a:avLst/>
          </a:prstGeom>
          <a:noFill/>
        </p:spPr>
        <p:txBody>
          <a:bodyPr wrap="square" rtlCol="0">
            <a:spAutoFit/>
          </a:bodyPr>
          <a:lstStyle/>
          <a:p>
            <a:r>
              <a:rPr lang="it-IT" dirty="0" smtClean="0">
                <a:solidFill>
                  <a:srgbClr val="FF0000"/>
                </a:solidFill>
              </a:rPr>
              <a:t>False Negative</a:t>
            </a:r>
            <a:endParaRPr lang="en-US" dirty="0">
              <a:solidFill>
                <a:srgbClr val="FF0000"/>
              </a:solidFill>
            </a:endParaRPr>
          </a:p>
        </p:txBody>
      </p:sp>
      <p:sp>
        <p:nvSpPr>
          <p:cNvPr id="6" name="CasellaDiTesto 5"/>
          <p:cNvSpPr txBox="1"/>
          <p:nvPr/>
        </p:nvSpPr>
        <p:spPr>
          <a:xfrm>
            <a:off x="7411358" y="2289185"/>
            <a:ext cx="1175657" cy="646331"/>
          </a:xfrm>
          <a:prstGeom prst="rect">
            <a:avLst/>
          </a:prstGeom>
          <a:noFill/>
        </p:spPr>
        <p:txBody>
          <a:bodyPr wrap="square" rtlCol="0">
            <a:spAutoFit/>
          </a:bodyPr>
          <a:lstStyle/>
          <a:p>
            <a:r>
              <a:rPr lang="it-IT" dirty="0" smtClean="0">
                <a:solidFill>
                  <a:srgbClr val="FF0000"/>
                </a:solidFill>
              </a:rPr>
              <a:t>False Positive</a:t>
            </a:r>
            <a:endParaRPr lang="en-US" dirty="0">
              <a:solidFill>
                <a:srgbClr val="FF0000"/>
              </a:solidFill>
            </a:endParaRPr>
          </a:p>
        </p:txBody>
      </p:sp>
    </p:spTree>
    <p:extLst>
      <p:ext uri="{BB962C8B-B14F-4D97-AF65-F5344CB8AC3E}">
        <p14:creationId xmlns:p14="http://schemas.microsoft.com/office/powerpoint/2010/main" val="3206224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smtClean="0"/>
              <a:t>Session </a:t>
            </a:r>
            <a:r>
              <a:rPr lang="en-US" sz="2800" dirty="0" smtClean="0"/>
              <a:t>5</a:t>
            </a:r>
            <a:r>
              <a:rPr lang="en-US" sz="2800" dirty="0"/>
              <a:t>: Standards in </a:t>
            </a:r>
            <a:r>
              <a:rPr lang="en-US" sz="2800" dirty="0" smtClean="0"/>
              <a:t>Practice</a:t>
            </a:r>
            <a:endParaRPr lang="en-GB" sz="2800" dirty="0"/>
          </a:p>
        </p:txBody>
      </p:sp>
      <p:sp>
        <p:nvSpPr>
          <p:cNvPr id="5" name="Content Placeholder 4"/>
          <p:cNvSpPr>
            <a:spLocks noGrp="1"/>
          </p:cNvSpPr>
          <p:nvPr>
            <p:ph idx="1"/>
          </p:nvPr>
        </p:nvSpPr>
        <p:spPr>
          <a:xfrm>
            <a:off x="145143" y="1034143"/>
            <a:ext cx="8839199" cy="5090886"/>
          </a:xfrm>
        </p:spPr>
        <p:txBody>
          <a:bodyPr/>
          <a:lstStyle/>
          <a:p>
            <a:pPr marL="0" indent="0">
              <a:buNone/>
            </a:pPr>
            <a:r>
              <a:rPr lang="en-US" sz="2000" b="1" dirty="0">
                <a:solidFill>
                  <a:srgbClr val="0070C0"/>
                </a:solidFill>
              </a:rPr>
              <a:t>Extension Studies - CDISC Submission Challenges and Scenarios - </a:t>
            </a:r>
            <a:r>
              <a:rPr lang="en-US" sz="2000" b="1" dirty="0" err="1">
                <a:solidFill>
                  <a:srgbClr val="0070C0"/>
                </a:solidFill>
              </a:rPr>
              <a:t>Sachin</a:t>
            </a:r>
            <a:r>
              <a:rPr lang="en-US" sz="2000" b="1" dirty="0">
                <a:solidFill>
                  <a:srgbClr val="0070C0"/>
                </a:solidFill>
              </a:rPr>
              <a:t> </a:t>
            </a:r>
            <a:r>
              <a:rPr lang="en-US" sz="2000" b="1" dirty="0" err="1">
                <a:solidFill>
                  <a:srgbClr val="0070C0"/>
                </a:solidFill>
              </a:rPr>
              <a:t>Bharadia</a:t>
            </a:r>
            <a:r>
              <a:rPr lang="en-US" sz="2000" b="1" dirty="0">
                <a:solidFill>
                  <a:srgbClr val="0070C0"/>
                </a:solidFill>
              </a:rPr>
              <a:t>, </a:t>
            </a:r>
            <a:r>
              <a:rPr lang="en-US" sz="2000" b="1" dirty="0" err="1">
                <a:solidFill>
                  <a:srgbClr val="0070C0"/>
                </a:solidFill>
              </a:rPr>
              <a:t>Zifo</a:t>
            </a:r>
            <a:r>
              <a:rPr lang="en-US" sz="2000" b="1" dirty="0">
                <a:solidFill>
                  <a:srgbClr val="0070C0"/>
                </a:solidFill>
              </a:rPr>
              <a:t> </a:t>
            </a:r>
            <a:r>
              <a:rPr lang="en-US" sz="2000" b="1" dirty="0" err="1">
                <a:solidFill>
                  <a:srgbClr val="0070C0"/>
                </a:solidFill>
              </a:rPr>
              <a:t>RnD</a:t>
            </a:r>
            <a:r>
              <a:rPr lang="en-US" sz="2000" b="1" dirty="0">
                <a:solidFill>
                  <a:srgbClr val="0070C0"/>
                </a:solidFill>
              </a:rPr>
              <a:t> Solutions </a:t>
            </a:r>
          </a:p>
          <a:p>
            <a:r>
              <a:rPr lang="en-US" sz="2000" dirty="0"/>
              <a:t>Extension Study </a:t>
            </a:r>
            <a:r>
              <a:rPr lang="en-US" sz="2000" dirty="0" smtClean="0">
                <a:sym typeface="Wingdings" panose="05000000000000000000" pitchFamily="2" charset="2"/>
              </a:rPr>
              <a:t></a:t>
            </a:r>
            <a:r>
              <a:rPr lang="en-US" sz="2000" dirty="0" smtClean="0"/>
              <a:t> </a:t>
            </a:r>
            <a:r>
              <a:rPr lang="en-US" sz="2000" dirty="0"/>
              <a:t>Increased patient-years drug exposure </a:t>
            </a:r>
            <a:r>
              <a:rPr lang="en-US" sz="2000" dirty="0" smtClean="0">
                <a:sym typeface="Wingdings" panose="05000000000000000000" pitchFamily="2" charset="2"/>
              </a:rPr>
              <a:t></a:t>
            </a:r>
            <a:r>
              <a:rPr lang="en-US" sz="2000" dirty="0" smtClean="0"/>
              <a:t> </a:t>
            </a:r>
            <a:r>
              <a:rPr lang="en-US" sz="2000" dirty="0"/>
              <a:t>New perception of the main study </a:t>
            </a:r>
            <a:r>
              <a:rPr lang="en-US" sz="2000" dirty="0" smtClean="0">
                <a:sym typeface="Wingdings" panose="05000000000000000000" pitchFamily="2" charset="2"/>
              </a:rPr>
              <a:t> </a:t>
            </a:r>
            <a:r>
              <a:rPr lang="en-US" sz="2000" dirty="0" smtClean="0">
                <a:solidFill>
                  <a:srgbClr val="0070C0"/>
                </a:solidFill>
              </a:rPr>
              <a:t>challenges</a:t>
            </a:r>
            <a:r>
              <a:rPr lang="en-US" sz="2000" dirty="0"/>
              <a:t>: protocol review, CRF design, monitoring, data management, </a:t>
            </a:r>
            <a:r>
              <a:rPr lang="en-US" sz="2000" dirty="0">
                <a:solidFill>
                  <a:srgbClr val="0070C0"/>
                </a:solidFill>
              </a:rPr>
              <a:t>data submission and </a:t>
            </a:r>
            <a:r>
              <a:rPr lang="en-US" sz="2000" dirty="0" smtClean="0">
                <a:solidFill>
                  <a:srgbClr val="0070C0"/>
                </a:solidFill>
              </a:rPr>
              <a:t>analysis</a:t>
            </a:r>
          </a:p>
          <a:p>
            <a:r>
              <a:rPr lang="en-US" sz="2000" dirty="0"/>
              <a:t>SDTM challenges, e.g.: demographics SUBJID and reference dates and age for extension study; adverse events main study AE= extension study MH? </a:t>
            </a:r>
          </a:p>
          <a:p>
            <a:r>
              <a:rPr lang="en-US" sz="2000" dirty="0" err="1"/>
              <a:t>ADaM</a:t>
            </a:r>
            <a:r>
              <a:rPr lang="en-US" sz="2000" dirty="0"/>
              <a:t>/SDTM challenges: how identify baseline values?</a:t>
            </a:r>
          </a:p>
          <a:p>
            <a:r>
              <a:rPr lang="en-US" sz="2000" dirty="0"/>
              <a:t>Conclusions: </a:t>
            </a:r>
            <a:endParaRPr lang="en-US" sz="2000" dirty="0" smtClean="0"/>
          </a:p>
          <a:p>
            <a:pPr marL="0" indent="0">
              <a:buNone/>
            </a:pPr>
            <a:r>
              <a:rPr lang="en-US" sz="2000" dirty="0" smtClean="0"/>
              <a:t>	</a:t>
            </a:r>
            <a:r>
              <a:rPr lang="en-US" sz="2000" dirty="0" smtClean="0">
                <a:sym typeface="Wingdings" panose="05000000000000000000" pitchFamily="2" charset="2"/>
              </a:rPr>
              <a:t> </a:t>
            </a:r>
            <a:r>
              <a:rPr lang="en-US" sz="2000" dirty="0" smtClean="0"/>
              <a:t>answer </a:t>
            </a:r>
            <a:r>
              <a:rPr lang="en-US" sz="2000" dirty="0"/>
              <a:t>these questions at </a:t>
            </a:r>
            <a:r>
              <a:rPr lang="en-US" sz="2000" dirty="0">
                <a:solidFill>
                  <a:srgbClr val="0070C0"/>
                </a:solidFill>
              </a:rPr>
              <a:t>protocol stage</a:t>
            </a:r>
          </a:p>
          <a:p>
            <a:pPr marL="0" indent="0">
              <a:buNone/>
            </a:pPr>
            <a:r>
              <a:rPr lang="en-US" sz="2000" dirty="0" smtClean="0"/>
              <a:t>	</a:t>
            </a:r>
            <a:r>
              <a:rPr lang="en-US" sz="2000" dirty="0" smtClean="0">
                <a:sym typeface="Wingdings" panose="05000000000000000000" pitchFamily="2" charset="2"/>
              </a:rPr>
              <a:t> </a:t>
            </a:r>
            <a:r>
              <a:rPr lang="en-US" sz="2000" dirty="0" smtClean="0">
                <a:solidFill>
                  <a:srgbClr val="0070C0"/>
                </a:solidFill>
              </a:rPr>
              <a:t>document </a:t>
            </a:r>
            <a:r>
              <a:rPr lang="en-US" sz="2000" dirty="0">
                <a:solidFill>
                  <a:srgbClr val="0070C0"/>
                </a:solidFill>
              </a:rPr>
              <a:t>each decision</a:t>
            </a:r>
          </a:p>
          <a:p>
            <a:pPr marL="0" indent="0">
              <a:buNone/>
            </a:pPr>
            <a:r>
              <a:rPr lang="en-US" sz="2000" dirty="0" smtClean="0"/>
              <a:t>	</a:t>
            </a:r>
            <a:r>
              <a:rPr lang="en-US" sz="2000" dirty="0" smtClean="0">
                <a:sym typeface="Wingdings" panose="05000000000000000000" pitchFamily="2" charset="2"/>
              </a:rPr>
              <a:t> </a:t>
            </a:r>
            <a:r>
              <a:rPr lang="en-US" sz="2000" dirty="0" smtClean="0"/>
              <a:t>proper </a:t>
            </a:r>
            <a:r>
              <a:rPr lang="en-US" sz="2000" dirty="0">
                <a:solidFill>
                  <a:srgbClr val="0070C0"/>
                </a:solidFill>
              </a:rPr>
              <a:t>traceability</a:t>
            </a:r>
            <a:r>
              <a:rPr lang="en-US" sz="2000" dirty="0"/>
              <a:t> from EDC to CSR (</a:t>
            </a:r>
            <a:r>
              <a:rPr lang="en-US" sz="2000" dirty="0" smtClean="0"/>
              <a:t>including </a:t>
            </a:r>
            <a:r>
              <a:rPr lang="en-US" sz="2000" dirty="0" err="1" smtClean="0"/>
              <a:t>DefineXML</a:t>
            </a:r>
            <a:r>
              <a:rPr lang="en-US" sz="2000" dirty="0"/>
              <a:t>, SDRG)</a:t>
            </a:r>
          </a:p>
          <a:p>
            <a:pPr marL="0" indent="0">
              <a:buNone/>
            </a:pPr>
            <a:endParaRPr lang="en-US" sz="2000" dirty="0"/>
          </a:p>
        </p:txBody>
      </p:sp>
    </p:spTree>
    <p:extLst>
      <p:ext uri="{BB962C8B-B14F-4D97-AF65-F5344CB8AC3E}">
        <p14:creationId xmlns:p14="http://schemas.microsoft.com/office/powerpoint/2010/main" val="466896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a:t>Session </a:t>
            </a:r>
            <a:r>
              <a:rPr lang="it-IT" sz="2800" dirty="0" smtClean="0"/>
              <a:t>9</a:t>
            </a:r>
            <a:r>
              <a:rPr lang="it-IT" sz="2800" dirty="0"/>
              <a:t>: Implementation Use </a:t>
            </a:r>
            <a:r>
              <a:rPr lang="it-IT" sz="2800" dirty="0" smtClean="0"/>
              <a:t>Cases 1/5</a:t>
            </a:r>
            <a:endParaRPr lang="en-GB" sz="2800" dirty="0"/>
          </a:p>
        </p:txBody>
      </p:sp>
      <p:sp>
        <p:nvSpPr>
          <p:cNvPr id="5" name="Content Placeholder 4"/>
          <p:cNvSpPr>
            <a:spLocks noGrp="1"/>
          </p:cNvSpPr>
          <p:nvPr>
            <p:ph idx="1"/>
          </p:nvPr>
        </p:nvSpPr>
        <p:spPr>
          <a:xfrm>
            <a:off x="145143" y="1034143"/>
            <a:ext cx="8839199" cy="5090886"/>
          </a:xfrm>
        </p:spPr>
        <p:txBody>
          <a:bodyPr/>
          <a:lstStyle/>
          <a:p>
            <a:pPr marL="0" indent="0">
              <a:buNone/>
            </a:pPr>
            <a:r>
              <a:rPr lang="en-US" sz="2000" b="1" dirty="0">
                <a:solidFill>
                  <a:srgbClr val="0070C0"/>
                </a:solidFill>
              </a:rPr>
              <a:t>Why End to End Standards Need to Begin with Statistics - Susan J. Kenny, PhD, Maximum Likelihood, Inc. </a:t>
            </a:r>
          </a:p>
          <a:p>
            <a:r>
              <a:rPr lang="en-US" sz="2000" dirty="0"/>
              <a:t>Challenging areas: parallel world of data, silos between sources of data, explosion of data, </a:t>
            </a:r>
            <a:r>
              <a:rPr lang="en-US" sz="2000" dirty="0" smtClean="0"/>
              <a:t>new </a:t>
            </a:r>
            <a:r>
              <a:rPr lang="en-US" sz="2000" dirty="0"/>
              <a:t>sources of </a:t>
            </a:r>
            <a:r>
              <a:rPr lang="en-US" sz="2000" dirty="0" smtClean="0"/>
              <a:t>data (Genomics, Proteomics), statistical anonymization, combining real world evidence with other clinical data. More emphasis on early decision making </a:t>
            </a:r>
            <a:r>
              <a:rPr lang="en-US" sz="2000" dirty="0" smtClean="0">
                <a:sym typeface="Wingdings" panose="05000000000000000000" pitchFamily="2" charset="2"/>
              </a:rPr>
              <a:t> </a:t>
            </a:r>
            <a:r>
              <a:rPr lang="en-US" sz="2000" dirty="0" smtClean="0"/>
              <a:t>it </a:t>
            </a:r>
            <a:r>
              <a:rPr lang="en-US" sz="2000" dirty="0"/>
              <a:t>is time for a Common Data Model (this was also an input from </a:t>
            </a:r>
            <a:r>
              <a:rPr lang="en-US" sz="2000" dirty="0" smtClean="0"/>
              <a:t>CDISC International Interchange 2016).</a:t>
            </a:r>
            <a:endParaRPr lang="en-US" sz="2000" dirty="0"/>
          </a:p>
          <a:p>
            <a:r>
              <a:rPr lang="en-US" sz="2000" dirty="0" smtClean="0"/>
              <a:t>Having statisticians as active contributors to CDISC standards and processes is important</a:t>
            </a:r>
            <a:r>
              <a:rPr lang="en-US" sz="2000" dirty="0"/>
              <a:t> </a:t>
            </a:r>
            <a:r>
              <a:rPr lang="en-US" sz="2000" dirty="0" smtClean="0">
                <a:sym typeface="Wingdings" panose="05000000000000000000" pitchFamily="2" charset="2"/>
              </a:rPr>
              <a:t> let’s see the s</a:t>
            </a:r>
            <a:r>
              <a:rPr lang="en-US" sz="2000" dirty="0" smtClean="0"/>
              <a:t>tatistician’s role in development of CDISC standards.</a:t>
            </a:r>
          </a:p>
        </p:txBody>
      </p:sp>
    </p:spTree>
    <p:extLst>
      <p:ext uri="{BB962C8B-B14F-4D97-AF65-F5344CB8AC3E}">
        <p14:creationId xmlns:p14="http://schemas.microsoft.com/office/powerpoint/2010/main" val="3174053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a:t>Session </a:t>
            </a:r>
            <a:r>
              <a:rPr lang="it-IT" sz="2800" dirty="0" smtClean="0"/>
              <a:t>9</a:t>
            </a:r>
            <a:r>
              <a:rPr lang="it-IT" sz="2800" dirty="0"/>
              <a:t>: Implementation Use Cases </a:t>
            </a:r>
            <a:r>
              <a:rPr lang="it-IT" sz="2800" dirty="0" smtClean="0"/>
              <a:t>2/5</a:t>
            </a:r>
            <a:endParaRPr lang="en-GB" sz="2800" dirty="0"/>
          </a:p>
        </p:txBody>
      </p:sp>
      <p:pic>
        <p:nvPicPr>
          <p:cNvPr id="6" name="Segnaposto contenuto 5"/>
          <p:cNvPicPr>
            <a:picLocks noGrp="1" noChangeAspect="1"/>
          </p:cNvPicPr>
          <p:nvPr>
            <p:ph idx="1"/>
          </p:nvPr>
        </p:nvPicPr>
        <p:blipFill>
          <a:blip r:embed="rId3"/>
          <a:stretch>
            <a:fillRect/>
          </a:stretch>
        </p:blipFill>
        <p:spPr>
          <a:xfrm>
            <a:off x="210911" y="922836"/>
            <a:ext cx="6238875" cy="1514475"/>
          </a:xfrm>
          <a:prstGeom prst="rect">
            <a:avLst/>
          </a:prstGeom>
        </p:spPr>
      </p:pic>
      <p:pic>
        <p:nvPicPr>
          <p:cNvPr id="7" name="Immagine 6"/>
          <p:cNvPicPr>
            <a:picLocks noChangeAspect="1"/>
          </p:cNvPicPr>
          <p:nvPr/>
        </p:nvPicPr>
        <p:blipFill>
          <a:blip r:embed="rId4"/>
          <a:stretch>
            <a:fillRect/>
          </a:stretch>
        </p:blipFill>
        <p:spPr>
          <a:xfrm>
            <a:off x="4139973" y="2150517"/>
            <a:ext cx="4619625" cy="1495425"/>
          </a:xfrm>
          <a:prstGeom prst="rect">
            <a:avLst/>
          </a:prstGeom>
        </p:spPr>
      </p:pic>
      <p:pic>
        <p:nvPicPr>
          <p:cNvPr id="8" name="Immagine 7"/>
          <p:cNvPicPr>
            <a:picLocks noChangeAspect="1"/>
          </p:cNvPicPr>
          <p:nvPr/>
        </p:nvPicPr>
        <p:blipFill>
          <a:blip r:embed="rId5"/>
          <a:stretch>
            <a:fillRect/>
          </a:stretch>
        </p:blipFill>
        <p:spPr>
          <a:xfrm>
            <a:off x="210911" y="3558131"/>
            <a:ext cx="5981700" cy="1047750"/>
          </a:xfrm>
          <a:prstGeom prst="rect">
            <a:avLst/>
          </a:prstGeom>
        </p:spPr>
      </p:pic>
      <p:pic>
        <p:nvPicPr>
          <p:cNvPr id="9" name="Immagine 8"/>
          <p:cNvPicPr>
            <a:picLocks noChangeAspect="1"/>
          </p:cNvPicPr>
          <p:nvPr/>
        </p:nvPicPr>
        <p:blipFill>
          <a:blip r:embed="rId6"/>
          <a:stretch>
            <a:fillRect/>
          </a:stretch>
        </p:blipFill>
        <p:spPr>
          <a:xfrm>
            <a:off x="2957058" y="4515618"/>
            <a:ext cx="6000750" cy="1895475"/>
          </a:xfrm>
          <a:prstGeom prst="rect">
            <a:avLst/>
          </a:prstGeom>
        </p:spPr>
      </p:pic>
    </p:spTree>
    <p:extLst>
      <p:ext uri="{BB962C8B-B14F-4D97-AF65-F5344CB8AC3E}">
        <p14:creationId xmlns:p14="http://schemas.microsoft.com/office/powerpoint/2010/main" val="917520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1886" y="1030514"/>
            <a:ext cx="8294914" cy="5065486"/>
          </a:xfrm>
        </p:spPr>
        <p:txBody>
          <a:bodyPr/>
          <a:lstStyle/>
          <a:p>
            <a:r>
              <a:rPr lang="en-US" sz="2200" dirty="0"/>
              <a:t>Some years ago in US National Review Council “The Prevention and Treatment of Missing Data in Clinical Trials” was issued, in this some important inputs were given. For example just to mention one about imputation: “imputation should not be used for primary objectives unless statistically justified</a:t>
            </a:r>
            <a:r>
              <a:rPr lang="en-US" sz="2200" dirty="0" smtClean="0"/>
              <a:t>”.</a:t>
            </a:r>
          </a:p>
          <a:p>
            <a:pPr marL="0" indent="0">
              <a:buNone/>
            </a:pPr>
            <a:r>
              <a:rPr lang="it-IT" sz="2200" b="1" dirty="0" err="1" smtClean="0">
                <a:solidFill>
                  <a:srgbClr val="008AF2"/>
                </a:solidFill>
              </a:rPr>
              <a:t>ADaM</a:t>
            </a:r>
            <a:r>
              <a:rPr lang="it-IT" sz="2200" b="1" dirty="0" smtClean="0">
                <a:solidFill>
                  <a:srgbClr val="008AF2"/>
                </a:solidFill>
              </a:rPr>
              <a:t> and </a:t>
            </a:r>
            <a:r>
              <a:rPr lang="it-IT" sz="2200" b="1" dirty="0" err="1" smtClean="0">
                <a:solidFill>
                  <a:srgbClr val="008AF2"/>
                </a:solidFill>
              </a:rPr>
              <a:t>Imputation</a:t>
            </a:r>
            <a:endParaRPr lang="en-US" sz="2200" b="1" dirty="0">
              <a:solidFill>
                <a:srgbClr val="008AF2"/>
              </a:solidFill>
            </a:endParaRPr>
          </a:p>
          <a:p>
            <a:r>
              <a:rPr lang="en-US" sz="2200" dirty="0" err="1" smtClean="0"/>
              <a:t>ADaM</a:t>
            </a:r>
            <a:r>
              <a:rPr lang="en-US" sz="2200" dirty="0" smtClean="0"/>
              <a:t> defines </a:t>
            </a:r>
            <a:r>
              <a:rPr lang="en-US" sz="2200" dirty="0"/>
              <a:t>standard methodology for expressing imputation techniques such as LOCF, NRI, for missing </a:t>
            </a:r>
            <a:r>
              <a:rPr lang="en-US" sz="2200" dirty="0" smtClean="0"/>
              <a:t>data</a:t>
            </a:r>
            <a:endParaRPr lang="en-US" sz="2200" dirty="0"/>
          </a:p>
          <a:p>
            <a:r>
              <a:rPr lang="en-US" sz="2200" dirty="0"/>
              <a:t>Panel recommends these single imputation methods should not be used for primary analyses unless assumptions are scientifically </a:t>
            </a:r>
            <a:r>
              <a:rPr lang="en-US" sz="2200" dirty="0" smtClean="0"/>
              <a:t>justified</a:t>
            </a:r>
            <a:endParaRPr lang="en-US" sz="2200" dirty="0"/>
          </a:p>
          <a:p>
            <a:r>
              <a:rPr lang="en-US" sz="2200" dirty="0"/>
              <a:t>Better alternatives are </a:t>
            </a:r>
            <a:r>
              <a:rPr lang="en-US" sz="2200" dirty="0" smtClean="0"/>
              <a:t>available</a:t>
            </a:r>
            <a:endParaRPr lang="en-US" sz="2200" dirty="0"/>
          </a:p>
          <a:p>
            <a:r>
              <a:rPr lang="en-US" sz="2200" dirty="0"/>
              <a:t>Sensitivity analyses should be part of reporting</a:t>
            </a:r>
          </a:p>
        </p:txBody>
      </p:sp>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a:t>Session </a:t>
            </a:r>
            <a:r>
              <a:rPr lang="it-IT" sz="2800" dirty="0" smtClean="0"/>
              <a:t>9</a:t>
            </a:r>
            <a:r>
              <a:rPr lang="it-IT" sz="2800" dirty="0"/>
              <a:t>: Implementation Use Cases </a:t>
            </a:r>
            <a:r>
              <a:rPr lang="it-IT" sz="2800" dirty="0" smtClean="0"/>
              <a:t>3/5</a:t>
            </a:r>
            <a:endParaRPr lang="en-GB" sz="2800" dirty="0"/>
          </a:p>
        </p:txBody>
      </p:sp>
    </p:spTree>
    <p:extLst>
      <p:ext uri="{BB962C8B-B14F-4D97-AF65-F5344CB8AC3E}">
        <p14:creationId xmlns:p14="http://schemas.microsoft.com/office/powerpoint/2010/main" val="1463030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a:t>Session </a:t>
            </a:r>
            <a:r>
              <a:rPr lang="it-IT" sz="2800" dirty="0" smtClean="0"/>
              <a:t>9</a:t>
            </a:r>
            <a:r>
              <a:rPr lang="it-IT" sz="2800" dirty="0"/>
              <a:t>: Implementation Use Cases </a:t>
            </a:r>
            <a:r>
              <a:rPr lang="it-IT" sz="2800" dirty="0" smtClean="0"/>
              <a:t>4/5</a:t>
            </a:r>
            <a:endParaRPr lang="en-GB" sz="2800" dirty="0"/>
          </a:p>
        </p:txBody>
      </p:sp>
      <p:sp>
        <p:nvSpPr>
          <p:cNvPr id="5" name="Content Placeholder 4"/>
          <p:cNvSpPr>
            <a:spLocks noGrp="1"/>
          </p:cNvSpPr>
          <p:nvPr>
            <p:ph idx="1"/>
          </p:nvPr>
        </p:nvSpPr>
        <p:spPr>
          <a:xfrm>
            <a:off x="145143" y="1034143"/>
            <a:ext cx="8839199" cy="5090886"/>
          </a:xfrm>
        </p:spPr>
        <p:txBody>
          <a:bodyPr/>
          <a:lstStyle/>
          <a:p>
            <a:pPr marL="0" indent="0">
              <a:buNone/>
            </a:pPr>
            <a:r>
              <a:rPr lang="en-US" sz="2200" b="1" dirty="0">
                <a:solidFill>
                  <a:srgbClr val="008AF2"/>
                </a:solidFill>
              </a:rPr>
              <a:t>Areas Where Statistical Expertise Is Needed</a:t>
            </a:r>
          </a:p>
          <a:p>
            <a:r>
              <a:rPr lang="en-US" sz="2200" dirty="0" smtClean="0"/>
              <a:t>Development </a:t>
            </a:r>
            <a:r>
              <a:rPr lang="en-US" sz="2200" dirty="0"/>
              <a:t>of Common Protocol Template</a:t>
            </a:r>
          </a:p>
          <a:p>
            <a:r>
              <a:rPr lang="en-US" sz="2200" dirty="0" smtClean="0"/>
              <a:t>Creating </a:t>
            </a:r>
            <a:r>
              <a:rPr lang="en-US" sz="2200" dirty="0"/>
              <a:t>common protocol template and standard content for Therapeutic Areas</a:t>
            </a:r>
          </a:p>
          <a:p>
            <a:r>
              <a:rPr lang="en-US" sz="2200" dirty="0" smtClean="0"/>
              <a:t>Define </a:t>
            </a:r>
            <a:r>
              <a:rPr lang="en-US" sz="2200" dirty="0"/>
              <a:t>and describe primary endpoints used in each </a:t>
            </a:r>
            <a:r>
              <a:rPr lang="en-US" sz="2200" dirty="0" smtClean="0"/>
              <a:t>TA </a:t>
            </a:r>
            <a:r>
              <a:rPr lang="en-US" sz="2200" dirty="0" smtClean="0">
                <a:sym typeface="Wingdings" panose="05000000000000000000" pitchFamily="2" charset="2"/>
              </a:rPr>
              <a:t> </a:t>
            </a:r>
            <a:r>
              <a:rPr lang="en-US" sz="2200" dirty="0" smtClean="0"/>
              <a:t>How </a:t>
            </a:r>
            <a:r>
              <a:rPr lang="en-US" sz="2200" dirty="0"/>
              <a:t>is this reflected within analysis data</a:t>
            </a:r>
            <a:r>
              <a:rPr lang="en-US" sz="2200" dirty="0" smtClean="0"/>
              <a:t>?</a:t>
            </a:r>
          </a:p>
          <a:p>
            <a:endParaRPr lang="en-US" sz="2200" dirty="0" smtClean="0"/>
          </a:p>
          <a:p>
            <a:r>
              <a:rPr lang="en-US" sz="2200" dirty="0" err="1"/>
              <a:t>ADaM</a:t>
            </a:r>
            <a:r>
              <a:rPr lang="en-US" sz="2200" dirty="0"/>
              <a:t> supports efficient production of tables and </a:t>
            </a:r>
            <a:r>
              <a:rPr lang="en-US" sz="2200" dirty="0" smtClean="0"/>
              <a:t>figures</a:t>
            </a:r>
            <a:endParaRPr lang="en-US" sz="2200" dirty="0"/>
          </a:p>
          <a:p>
            <a:r>
              <a:rPr lang="en-US" sz="2200" dirty="0"/>
              <a:t>A compliant </a:t>
            </a:r>
            <a:r>
              <a:rPr lang="en-US" sz="2200" dirty="0" err="1" smtClean="0"/>
              <a:t>ADaM</a:t>
            </a:r>
            <a:r>
              <a:rPr lang="en-US" sz="2200" dirty="0" smtClean="0"/>
              <a:t> data </a:t>
            </a:r>
            <a:r>
              <a:rPr lang="en-US" sz="2200" dirty="0"/>
              <a:t>set is ‘analysis ready</a:t>
            </a:r>
            <a:r>
              <a:rPr lang="en-US" sz="2200" dirty="0" smtClean="0"/>
              <a:t>’</a:t>
            </a:r>
            <a:endParaRPr lang="en-US" sz="2200" dirty="0"/>
          </a:p>
          <a:p>
            <a:r>
              <a:rPr lang="en-US" sz="2200" dirty="0"/>
              <a:t>How much of analysis ready concept is devoted to presentation</a:t>
            </a:r>
            <a:r>
              <a:rPr lang="en-US" sz="2200" dirty="0" smtClean="0"/>
              <a:t>?</a:t>
            </a:r>
            <a:endParaRPr lang="en-US" sz="2200" dirty="0"/>
          </a:p>
          <a:p>
            <a:r>
              <a:rPr lang="en-US" sz="2200" dirty="0"/>
              <a:t>Is there a better way to producing results</a:t>
            </a:r>
            <a:r>
              <a:rPr lang="en-US" sz="2200" dirty="0" smtClean="0"/>
              <a:t>?</a:t>
            </a:r>
            <a:endParaRPr lang="en-US" sz="2200" dirty="0"/>
          </a:p>
          <a:p>
            <a:r>
              <a:rPr lang="en-US" sz="2200" dirty="0" err="1" smtClean="0"/>
              <a:t>PhUSE</a:t>
            </a:r>
            <a:r>
              <a:rPr lang="en-US" sz="2200" dirty="0" smtClean="0"/>
              <a:t> CSS </a:t>
            </a:r>
            <a:r>
              <a:rPr lang="en-US" sz="2200" dirty="0"/>
              <a:t>Working Group </a:t>
            </a:r>
            <a:r>
              <a:rPr lang="en-US" sz="2200" dirty="0" smtClean="0"/>
              <a:t>– Analysis </a:t>
            </a:r>
            <a:r>
              <a:rPr lang="en-US" sz="2200" dirty="0"/>
              <a:t>Results Model</a:t>
            </a:r>
            <a:endParaRPr lang="en-US" sz="2200" dirty="0" smtClean="0"/>
          </a:p>
        </p:txBody>
      </p:sp>
    </p:spTree>
    <p:extLst>
      <p:ext uri="{BB962C8B-B14F-4D97-AF65-F5344CB8AC3E}">
        <p14:creationId xmlns:p14="http://schemas.microsoft.com/office/powerpoint/2010/main" val="1062181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a:t>Session </a:t>
            </a:r>
            <a:r>
              <a:rPr lang="it-IT" sz="2800" dirty="0" smtClean="0"/>
              <a:t>9</a:t>
            </a:r>
            <a:r>
              <a:rPr lang="it-IT" sz="2800" dirty="0"/>
              <a:t>: Implementation Use Cases </a:t>
            </a:r>
            <a:r>
              <a:rPr lang="it-IT" sz="2800" dirty="0" smtClean="0"/>
              <a:t>5/5</a:t>
            </a:r>
            <a:endParaRPr lang="en-GB" sz="2800" dirty="0"/>
          </a:p>
        </p:txBody>
      </p:sp>
      <p:sp>
        <p:nvSpPr>
          <p:cNvPr id="5" name="Content Placeholder 4"/>
          <p:cNvSpPr>
            <a:spLocks noGrp="1"/>
          </p:cNvSpPr>
          <p:nvPr>
            <p:ph idx="1"/>
          </p:nvPr>
        </p:nvSpPr>
        <p:spPr>
          <a:xfrm>
            <a:off x="145143" y="1034143"/>
            <a:ext cx="8839199" cy="5090886"/>
          </a:xfrm>
        </p:spPr>
        <p:txBody>
          <a:bodyPr/>
          <a:lstStyle/>
          <a:p>
            <a:pPr marL="0" indent="0">
              <a:buNone/>
            </a:pPr>
            <a:r>
              <a:rPr lang="en-US" b="1" dirty="0">
                <a:solidFill>
                  <a:srgbClr val="008AF2"/>
                </a:solidFill>
              </a:rPr>
              <a:t>In Closing</a:t>
            </a:r>
          </a:p>
          <a:p>
            <a:r>
              <a:rPr lang="en-US" sz="2000" dirty="0" smtClean="0"/>
              <a:t>We </a:t>
            </a:r>
            <a:r>
              <a:rPr lang="en-US" sz="2000" dirty="0"/>
              <a:t>must be aware of the larger initiatives and goals that involve clinical trial data</a:t>
            </a:r>
          </a:p>
          <a:p>
            <a:r>
              <a:rPr lang="en-US" sz="2000" dirty="0" smtClean="0"/>
              <a:t>Standards </a:t>
            </a:r>
            <a:r>
              <a:rPr lang="en-US" sz="2000" dirty="0"/>
              <a:t>must evolve especially in areas where methodologies are rapidly changing</a:t>
            </a:r>
          </a:p>
          <a:p>
            <a:r>
              <a:rPr lang="en-US" sz="2000" dirty="0" smtClean="0"/>
              <a:t>CDISC </a:t>
            </a:r>
            <a:r>
              <a:rPr lang="en-US" sz="2000" dirty="0"/>
              <a:t>standards work for what they were designed to do but there will always be the need for improvements and maturation, especially for </a:t>
            </a:r>
            <a:r>
              <a:rPr lang="en-US" sz="2000" dirty="0" err="1"/>
              <a:t>ADaM</a:t>
            </a:r>
            <a:endParaRPr lang="en-US" sz="2000" dirty="0"/>
          </a:p>
          <a:p>
            <a:r>
              <a:rPr lang="en-US" sz="2000" dirty="0" smtClean="0"/>
              <a:t>Statisticians </a:t>
            </a:r>
            <a:r>
              <a:rPr lang="en-US" sz="2000" dirty="0"/>
              <a:t>are needed on many fronts:</a:t>
            </a:r>
          </a:p>
          <a:p>
            <a:pPr lvl="1"/>
            <a:r>
              <a:rPr lang="en-US" sz="1600" dirty="0" smtClean="0"/>
              <a:t>Advisor</a:t>
            </a:r>
            <a:endParaRPr lang="en-US" sz="1600" dirty="0"/>
          </a:p>
          <a:p>
            <a:pPr lvl="1"/>
            <a:r>
              <a:rPr lang="en-US" sz="1600" dirty="0" smtClean="0"/>
              <a:t>Contributor</a:t>
            </a:r>
            <a:endParaRPr lang="en-US" sz="1600" dirty="0"/>
          </a:p>
          <a:p>
            <a:pPr lvl="1"/>
            <a:r>
              <a:rPr lang="en-US" sz="1600" dirty="0" smtClean="0"/>
              <a:t>Communicator</a:t>
            </a:r>
            <a:endParaRPr lang="en-US" sz="1600" dirty="0"/>
          </a:p>
          <a:p>
            <a:pPr lvl="1"/>
            <a:r>
              <a:rPr lang="en-US" sz="1600" dirty="0" smtClean="0"/>
              <a:t>Innovator</a:t>
            </a:r>
          </a:p>
        </p:txBody>
      </p:sp>
    </p:spTree>
    <p:extLst>
      <p:ext uri="{BB962C8B-B14F-4D97-AF65-F5344CB8AC3E}">
        <p14:creationId xmlns:p14="http://schemas.microsoft.com/office/powerpoint/2010/main" val="716778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180" y="408371"/>
            <a:ext cx="7230533" cy="593116"/>
          </a:xfrm>
        </p:spPr>
        <p:txBody>
          <a:bodyPr/>
          <a:lstStyle/>
          <a:p>
            <a:endParaRPr lang="en-GB" dirty="0"/>
          </a:p>
        </p:txBody>
      </p:sp>
      <p:sp>
        <p:nvSpPr>
          <p:cNvPr id="3" name="Text Placeholder 2"/>
          <p:cNvSpPr>
            <a:spLocks noGrp="1"/>
          </p:cNvSpPr>
          <p:nvPr>
            <p:ph type="body" idx="1"/>
          </p:nvPr>
        </p:nvSpPr>
        <p:spPr>
          <a:xfrm>
            <a:off x="988180" y="1378857"/>
            <a:ext cx="7230533" cy="3338286"/>
          </a:xfrm>
        </p:spPr>
        <p:txBody>
          <a:bodyPr/>
          <a:lstStyle/>
          <a:p>
            <a:endParaRPr lang="en-GB" dirty="0"/>
          </a:p>
        </p:txBody>
      </p:sp>
    </p:spTree>
    <p:extLst>
      <p:ext uri="{BB962C8B-B14F-4D97-AF65-F5344CB8AC3E}">
        <p14:creationId xmlns:p14="http://schemas.microsoft.com/office/powerpoint/2010/main" val="3643452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83466"/>
            <a:ext cx="7903029" cy="868363"/>
          </a:xfrm>
        </p:spPr>
        <p:txBody>
          <a:bodyPr/>
          <a:lstStyle/>
          <a:p>
            <a:r>
              <a:rPr lang="en-US" dirty="0"/>
              <a:t>Content Disclaimer</a:t>
            </a:r>
            <a:endParaRPr lang="en-GB" dirty="0"/>
          </a:p>
        </p:txBody>
      </p:sp>
      <p:sp>
        <p:nvSpPr>
          <p:cNvPr id="5" name="Content Placeholder 4"/>
          <p:cNvSpPr>
            <a:spLocks noGrp="1"/>
          </p:cNvSpPr>
          <p:nvPr>
            <p:ph idx="1"/>
          </p:nvPr>
        </p:nvSpPr>
        <p:spPr>
          <a:xfrm>
            <a:off x="783771" y="957934"/>
            <a:ext cx="7903029" cy="4800600"/>
          </a:xfrm>
        </p:spPr>
        <p:txBody>
          <a:bodyPr/>
          <a:lstStyle/>
          <a:p>
            <a:pPr marL="0" indent="0" algn="just">
              <a:buNone/>
            </a:pPr>
            <a:r>
              <a:rPr lang="en-US" sz="2800" dirty="0"/>
              <a:t>All content included in this presentation is for informational purposes only</a:t>
            </a:r>
            <a:r>
              <a:rPr lang="en-US" sz="2800" dirty="0" smtClean="0"/>
              <a:t>. </a:t>
            </a:r>
          </a:p>
          <a:p>
            <a:pPr marL="0" indent="0" algn="just">
              <a:buNone/>
            </a:pPr>
            <a:r>
              <a:rPr lang="en-US" sz="2800" dirty="0" smtClean="0"/>
              <a:t>These are from personal notes taken during the attendance of CDISC Europe Interchange. </a:t>
            </a:r>
          </a:p>
          <a:p>
            <a:pPr marL="0" indent="0" algn="just">
              <a:buNone/>
            </a:pPr>
            <a:r>
              <a:rPr lang="en-US" sz="2800" dirty="0" smtClean="0"/>
              <a:t>Please </a:t>
            </a:r>
            <a:r>
              <a:rPr lang="en-US" sz="2800" dirty="0"/>
              <a:t>refer to the original presentations available on CDISC website for the complete content</a:t>
            </a:r>
            <a:r>
              <a:rPr lang="en-US" sz="2800" dirty="0" smtClean="0"/>
              <a:t>.</a:t>
            </a:r>
            <a:endParaRPr lang="en-US" sz="2800" dirty="0"/>
          </a:p>
        </p:txBody>
      </p:sp>
    </p:spTree>
    <p:extLst>
      <p:ext uri="{BB962C8B-B14F-4D97-AF65-F5344CB8AC3E}">
        <p14:creationId xmlns:p14="http://schemas.microsoft.com/office/powerpoint/2010/main" val="428650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a:t>Session 1: Opening </a:t>
            </a:r>
            <a:r>
              <a:rPr lang="it-IT" sz="2800" dirty="0" err="1"/>
              <a:t>Plenary</a:t>
            </a:r>
            <a:r>
              <a:rPr lang="it-IT" sz="2800" dirty="0"/>
              <a:t> </a:t>
            </a:r>
            <a:endParaRPr lang="en-GB" sz="2800" dirty="0"/>
          </a:p>
        </p:txBody>
      </p:sp>
      <p:sp>
        <p:nvSpPr>
          <p:cNvPr id="5" name="Content Placeholder 4"/>
          <p:cNvSpPr>
            <a:spLocks noGrp="1"/>
          </p:cNvSpPr>
          <p:nvPr>
            <p:ph idx="1"/>
          </p:nvPr>
        </p:nvSpPr>
        <p:spPr>
          <a:xfrm>
            <a:off x="449943" y="1034143"/>
            <a:ext cx="8345714" cy="5395686"/>
          </a:xfrm>
        </p:spPr>
        <p:txBody>
          <a:bodyPr/>
          <a:lstStyle/>
          <a:p>
            <a:r>
              <a:rPr lang="en-US" dirty="0"/>
              <a:t>Future of CDISC - David Bobbitt, new president and CEO CDISC: “CDISC has the key asset in the people”</a:t>
            </a:r>
          </a:p>
          <a:p>
            <a:r>
              <a:rPr lang="en-US" dirty="0"/>
              <a:t>State of CDISC Union - Dr. Nicole Harmon, CDISC: “Passionate people working together to advance research” https://www.cdisc.org/news/cdisc-and-changing-landscape-standards-implementation - “Listening Tours Report”</a:t>
            </a:r>
          </a:p>
          <a:p>
            <a:r>
              <a:rPr lang="en-US" dirty="0"/>
              <a:t>The State of CDISC Standards - Barrie Nelson, </a:t>
            </a:r>
            <a:r>
              <a:rPr lang="en-US" dirty="0" smtClean="0"/>
              <a:t>CDISC</a:t>
            </a:r>
          </a:p>
          <a:p>
            <a:pPr marL="0" indent="0">
              <a:buNone/>
            </a:pPr>
            <a:r>
              <a:rPr lang="en-US" dirty="0"/>
              <a:t>	</a:t>
            </a:r>
            <a:r>
              <a:rPr lang="en-US" dirty="0" smtClean="0"/>
              <a:t>FDA </a:t>
            </a:r>
            <a:r>
              <a:rPr lang="en-US" dirty="0"/>
              <a:t>and PMDA require CDISC </a:t>
            </a:r>
            <a:r>
              <a:rPr lang="en-US" dirty="0" smtClean="0"/>
              <a:t>standards</a:t>
            </a:r>
          </a:p>
          <a:p>
            <a:pPr marL="0" indent="0">
              <a:buNone/>
            </a:pPr>
            <a:r>
              <a:rPr lang="en-US" dirty="0"/>
              <a:t>	</a:t>
            </a:r>
            <a:r>
              <a:rPr lang="en-US" dirty="0" smtClean="0"/>
              <a:t>EMA </a:t>
            </a:r>
            <a:r>
              <a:rPr lang="en-US" dirty="0"/>
              <a:t>and China FDA </a:t>
            </a:r>
            <a:r>
              <a:rPr lang="en-US" dirty="0" smtClean="0"/>
              <a:t>recommend </a:t>
            </a:r>
            <a:r>
              <a:rPr lang="en-US" dirty="0"/>
              <a:t>CDISC </a:t>
            </a:r>
            <a:r>
              <a:rPr lang="en-US" dirty="0" smtClean="0"/>
              <a:t>standards</a:t>
            </a:r>
            <a:endParaRPr lang="en-US" dirty="0"/>
          </a:p>
        </p:txBody>
      </p:sp>
    </p:spTree>
    <p:extLst>
      <p:ext uri="{BB962C8B-B14F-4D97-AF65-F5344CB8AC3E}">
        <p14:creationId xmlns:p14="http://schemas.microsoft.com/office/powerpoint/2010/main" val="433894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smtClean="0"/>
              <a:t>Session 2</a:t>
            </a:r>
            <a:r>
              <a:rPr lang="it-IT" sz="2800" dirty="0"/>
              <a:t>: Second </a:t>
            </a:r>
            <a:r>
              <a:rPr lang="it-IT" sz="2800" dirty="0" err="1" smtClean="0"/>
              <a:t>Plenary</a:t>
            </a:r>
            <a:endParaRPr lang="en-GB" sz="2800" dirty="0"/>
          </a:p>
        </p:txBody>
      </p:sp>
      <p:sp>
        <p:nvSpPr>
          <p:cNvPr id="5" name="Content Placeholder 4"/>
          <p:cNvSpPr>
            <a:spLocks noGrp="1"/>
          </p:cNvSpPr>
          <p:nvPr>
            <p:ph idx="1"/>
          </p:nvPr>
        </p:nvSpPr>
        <p:spPr>
          <a:xfrm>
            <a:off x="145143" y="1034143"/>
            <a:ext cx="8839199" cy="5090886"/>
          </a:xfrm>
        </p:spPr>
        <p:txBody>
          <a:bodyPr/>
          <a:lstStyle/>
          <a:p>
            <a:r>
              <a:rPr lang="en-US" sz="2000" dirty="0"/>
              <a:t>Real Life Experience on Data Review of Drug Submission in Japan - Dr. Yuki Ando, </a:t>
            </a:r>
            <a:r>
              <a:rPr lang="en-US" sz="2000" dirty="0" smtClean="0"/>
              <a:t>PMDA</a:t>
            </a:r>
          </a:p>
          <a:p>
            <a:pPr lvl="1"/>
            <a:r>
              <a:rPr lang="en-US" sz="1800" dirty="0" smtClean="0"/>
              <a:t>At the moment only 12 NDAs has been submitted as e-submission, but the gain in terms of time is already clear: before the first NDA meeting the statistician was always able to review demographics, primary analysis, subgroup analysis and pooled analyses.</a:t>
            </a:r>
          </a:p>
          <a:p>
            <a:r>
              <a:rPr lang="en-US" sz="2000" dirty="0" smtClean="0"/>
              <a:t>EMA </a:t>
            </a:r>
            <a:r>
              <a:rPr lang="en-US" sz="2000" dirty="0"/>
              <a:t>Update - Frank </a:t>
            </a:r>
            <a:r>
              <a:rPr lang="en-US" sz="2000" dirty="0" err="1"/>
              <a:t>Petavy</a:t>
            </a:r>
            <a:r>
              <a:rPr lang="en-US" sz="2000" dirty="0"/>
              <a:t>, EMA</a:t>
            </a:r>
          </a:p>
          <a:p>
            <a:pPr lvl="1"/>
            <a:r>
              <a:rPr lang="en-US" sz="1800" dirty="0"/>
              <a:t>Clinical Trial Regulations (EU n° 536/2014) </a:t>
            </a:r>
            <a:r>
              <a:rPr lang="en-US" sz="1800" dirty="0" smtClean="0">
                <a:sym typeface="Wingdings" panose="05000000000000000000" pitchFamily="2" charset="2"/>
              </a:rPr>
              <a:t></a:t>
            </a:r>
            <a:r>
              <a:rPr lang="en-US" sz="1800" dirty="0" smtClean="0"/>
              <a:t> </a:t>
            </a:r>
            <a:r>
              <a:rPr lang="en-US" sz="1800" dirty="0"/>
              <a:t>EU portal and database</a:t>
            </a:r>
          </a:p>
          <a:p>
            <a:pPr lvl="1"/>
            <a:r>
              <a:rPr lang="en-US" sz="1800" dirty="0"/>
              <a:t>Proactive Publication of Clinical Reports (Policy 0070) </a:t>
            </a:r>
            <a:r>
              <a:rPr lang="en-US" sz="1800" dirty="0" smtClean="0">
                <a:sym typeface="Wingdings" panose="05000000000000000000" pitchFamily="2" charset="2"/>
              </a:rPr>
              <a:t></a:t>
            </a:r>
            <a:r>
              <a:rPr lang="en-US" sz="1800" dirty="0" smtClean="0"/>
              <a:t> </a:t>
            </a:r>
            <a:r>
              <a:rPr lang="en-US" sz="1800" dirty="0"/>
              <a:t>technical anonymization group</a:t>
            </a:r>
          </a:p>
          <a:p>
            <a:pPr lvl="1"/>
            <a:r>
              <a:rPr lang="en-US" sz="1800" dirty="0"/>
              <a:t>TA standards: not CDISC at the moment mainly because EMA does not review datasets</a:t>
            </a:r>
          </a:p>
          <a:p>
            <a:r>
              <a:rPr lang="en-US" sz="2000" dirty="0" smtClean="0"/>
              <a:t>FDA </a:t>
            </a:r>
            <a:r>
              <a:rPr lang="en-US" sz="2000" dirty="0"/>
              <a:t>Update - Ron </a:t>
            </a:r>
            <a:r>
              <a:rPr lang="en-US" sz="2000" dirty="0" err="1"/>
              <a:t>Fitzmartin</a:t>
            </a:r>
            <a:r>
              <a:rPr lang="en-US" sz="2000" dirty="0"/>
              <a:t>, FDA </a:t>
            </a:r>
          </a:p>
          <a:p>
            <a:pPr marL="469900" lvl="1" indent="0">
              <a:buNone/>
            </a:pPr>
            <a:r>
              <a:rPr lang="en-US" sz="1800" dirty="0" smtClean="0"/>
              <a:t>In 2016 FY (Fiscal Year) they </a:t>
            </a:r>
            <a:r>
              <a:rPr lang="en-US" sz="1800" dirty="0"/>
              <a:t>received ~182.000 submissions (57% IND, 27% ANDA, 12% NDA, 4% BLA).</a:t>
            </a:r>
          </a:p>
          <a:p>
            <a:pPr marL="469900" lvl="1" indent="0">
              <a:buNone/>
            </a:pPr>
            <a:r>
              <a:rPr lang="en-US" sz="1800" dirty="0" err="1"/>
              <a:t>eStudy</a:t>
            </a:r>
            <a:r>
              <a:rPr lang="en-US" sz="1800" dirty="0"/>
              <a:t> guidance + eCTD guidance should be the references for submissions</a:t>
            </a:r>
            <a:r>
              <a:rPr lang="en-US" sz="1800" dirty="0" smtClean="0"/>
              <a:t>.</a:t>
            </a:r>
            <a:endParaRPr lang="en-US" sz="1800" dirty="0"/>
          </a:p>
        </p:txBody>
      </p:sp>
    </p:spTree>
    <p:extLst>
      <p:ext uri="{BB962C8B-B14F-4D97-AF65-F5344CB8AC3E}">
        <p14:creationId xmlns:p14="http://schemas.microsoft.com/office/powerpoint/2010/main" val="2395145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133030"/>
            <a:ext cx="7448550" cy="601121"/>
          </a:xfrm>
        </p:spPr>
        <p:txBody>
          <a:bodyPr/>
          <a:lstStyle/>
          <a:p>
            <a:r>
              <a:rPr lang="en-GB" sz="2800" dirty="0" smtClean="0"/>
              <a:t/>
            </a:r>
            <a:br>
              <a:rPr lang="en-GB" sz="2800" dirty="0" smtClean="0"/>
            </a:br>
            <a:r>
              <a:rPr lang="it-IT" sz="2800" dirty="0" smtClean="0"/>
              <a:t>Session 2</a:t>
            </a:r>
            <a:r>
              <a:rPr lang="it-IT" sz="2800" dirty="0"/>
              <a:t>: Second </a:t>
            </a:r>
            <a:r>
              <a:rPr lang="it-IT" sz="2800" dirty="0" err="1" smtClean="0"/>
              <a:t>Plenary</a:t>
            </a:r>
            <a:r>
              <a:rPr lang="it-IT" sz="2800" dirty="0"/>
              <a:t> - </a:t>
            </a:r>
            <a:r>
              <a:rPr lang="it-IT" sz="2800" dirty="0" smtClean="0"/>
              <a:t>EMA 1/1</a:t>
            </a:r>
            <a:endParaRPr lang="en-GB" sz="2800" dirty="0"/>
          </a:p>
        </p:txBody>
      </p:sp>
      <p:pic>
        <p:nvPicPr>
          <p:cNvPr id="3" name="Segnaposto contenuto 2"/>
          <p:cNvPicPr>
            <a:picLocks noGrp="1" noChangeAspect="1"/>
          </p:cNvPicPr>
          <p:nvPr>
            <p:ph idx="1"/>
          </p:nvPr>
        </p:nvPicPr>
        <p:blipFill>
          <a:blip r:embed="rId3"/>
          <a:stretch>
            <a:fillRect/>
          </a:stretch>
        </p:blipFill>
        <p:spPr>
          <a:xfrm>
            <a:off x="202520" y="748667"/>
            <a:ext cx="8839200" cy="3459643"/>
          </a:xfrm>
          <a:prstGeom prst="rect">
            <a:avLst/>
          </a:prstGeom>
        </p:spPr>
      </p:pic>
      <p:pic>
        <p:nvPicPr>
          <p:cNvPr id="4" name="Immagine 3"/>
          <p:cNvPicPr>
            <a:picLocks noChangeAspect="1"/>
          </p:cNvPicPr>
          <p:nvPr/>
        </p:nvPicPr>
        <p:blipFill>
          <a:blip r:embed="rId4"/>
          <a:stretch>
            <a:fillRect/>
          </a:stretch>
        </p:blipFill>
        <p:spPr>
          <a:xfrm>
            <a:off x="1547812" y="4189233"/>
            <a:ext cx="6900863" cy="2494598"/>
          </a:xfrm>
          <a:prstGeom prst="rect">
            <a:avLst/>
          </a:prstGeom>
        </p:spPr>
      </p:pic>
    </p:spTree>
    <p:extLst>
      <p:ext uri="{BB962C8B-B14F-4D97-AF65-F5344CB8AC3E}">
        <p14:creationId xmlns:p14="http://schemas.microsoft.com/office/powerpoint/2010/main" val="1603671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74972"/>
            <a:ext cx="7448550" cy="601121"/>
          </a:xfrm>
        </p:spPr>
        <p:txBody>
          <a:bodyPr/>
          <a:lstStyle/>
          <a:p>
            <a:r>
              <a:rPr lang="en-GB" sz="2800" dirty="0" smtClean="0"/>
              <a:t/>
            </a:r>
            <a:br>
              <a:rPr lang="en-GB" sz="2800" dirty="0" smtClean="0"/>
            </a:br>
            <a:r>
              <a:rPr lang="it-IT" sz="2800" dirty="0" smtClean="0"/>
              <a:t>Session 2</a:t>
            </a:r>
            <a:r>
              <a:rPr lang="it-IT" sz="2800" dirty="0"/>
              <a:t>: Second </a:t>
            </a:r>
            <a:r>
              <a:rPr lang="it-IT" sz="2800" dirty="0" err="1" smtClean="0"/>
              <a:t>Plenary</a:t>
            </a:r>
            <a:r>
              <a:rPr lang="it-IT" sz="2800" dirty="0" smtClean="0"/>
              <a:t> - FDA 1/2</a:t>
            </a:r>
            <a:endParaRPr lang="en-GB" sz="2800" dirty="0"/>
          </a:p>
        </p:txBody>
      </p:sp>
      <p:pic>
        <p:nvPicPr>
          <p:cNvPr id="3" name="Segnaposto contenuto 2"/>
          <p:cNvPicPr>
            <a:picLocks noGrp="1" noChangeAspect="1"/>
          </p:cNvPicPr>
          <p:nvPr>
            <p:ph idx="1"/>
          </p:nvPr>
        </p:nvPicPr>
        <p:blipFill>
          <a:blip r:embed="rId3"/>
          <a:stretch>
            <a:fillRect/>
          </a:stretch>
        </p:blipFill>
        <p:spPr>
          <a:xfrm>
            <a:off x="834437" y="676093"/>
            <a:ext cx="7779925" cy="5778532"/>
          </a:xfrm>
          <a:prstGeom prst="rect">
            <a:avLst/>
          </a:prstGeom>
        </p:spPr>
      </p:pic>
    </p:spTree>
    <p:extLst>
      <p:ext uri="{BB962C8B-B14F-4D97-AF65-F5344CB8AC3E}">
        <p14:creationId xmlns:p14="http://schemas.microsoft.com/office/powerpoint/2010/main" val="2055593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smtClean="0"/>
              <a:t>Session 2</a:t>
            </a:r>
            <a:r>
              <a:rPr lang="it-IT" sz="2800" dirty="0"/>
              <a:t>: Second </a:t>
            </a:r>
            <a:r>
              <a:rPr lang="it-IT" sz="2800" dirty="0" err="1" smtClean="0"/>
              <a:t>Plenary</a:t>
            </a:r>
            <a:r>
              <a:rPr lang="it-IT" sz="2800" dirty="0"/>
              <a:t> - FDA </a:t>
            </a:r>
            <a:r>
              <a:rPr lang="it-IT" sz="2800" dirty="0" smtClean="0"/>
              <a:t>2/2</a:t>
            </a:r>
            <a:endParaRPr lang="en-GB" sz="2800" dirty="0"/>
          </a:p>
        </p:txBody>
      </p:sp>
      <p:pic>
        <p:nvPicPr>
          <p:cNvPr id="6" name="Segnaposto contenuto 5"/>
          <p:cNvPicPr>
            <a:picLocks noGrp="1" noChangeAspect="1"/>
          </p:cNvPicPr>
          <p:nvPr>
            <p:ph idx="1"/>
          </p:nvPr>
        </p:nvPicPr>
        <p:blipFill>
          <a:blip r:embed="rId3"/>
          <a:stretch>
            <a:fillRect/>
          </a:stretch>
        </p:blipFill>
        <p:spPr>
          <a:xfrm>
            <a:off x="1275670" y="922836"/>
            <a:ext cx="6896100" cy="3752850"/>
          </a:xfrm>
          <a:prstGeom prst="rect">
            <a:avLst/>
          </a:prstGeom>
        </p:spPr>
      </p:pic>
      <p:pic>
        <p:nvPicPr>
          <p:cNvPr id="7" name="Immagine 6"/>
          <p:cNvPicPr>
            <a:picLocks noChangeAspect="1"/>
          </p:cNvPicPr>
          <p:nvPr/>
        </p:nvPicPr>
        <p:blipFill>
          <a:blip r:embed="rId4"/>
          <a:stretch>
            <a:fillRect/>
          </a:stretch>
        </p:blipFill>
        <p:spPr>
          <a:xfrm>
            <a:off x="1275670" y="4675686"/>
            <a:ext cx="6896100" cy="1600200"/>
          </a:xfrm>
          <a:prstGeom prst="rect">
            <a:avLst/>
          </a:prstGeom>
        </p:spPr>
      </p:pic>
      <p:sp>
        <p:nvSpPr>
          <p:cNvPr id="8" name="CasellaDiTesto 7"/>
          <p:cNvSpPr txBox="1"/>
          <p:nvPr/>
        </p:nvSpPr>
        <p:spPr>
          <a:xfrm>
            <a:off x="537100" y="1834894"/>
            <a:ext cx="553998" cy="964367"/>
          </a:xfrm>
          <a:prstGeom prst="rect">
            <a:avLst/>
          </a:prstGeom>
          <a:noFill/>
        </p:spPr>
        <p:txBody>
          <a:bodyPr vert="vert270" wrap="none" rtlCol="0">
            <a:spAutoFit/>
          </a:bodyPr>
          <a:lstStyle/>
          <a:p>
            <a:r>
              <a:rPr lang="it-IT" sz="2400" dirty="0" smtClean="0"/>
              <a:t>SDTM</a:t>
            </a:r>
            <a:endParaRPr lang="en-US" sz="2400" dirty="0"/>
          </a:p>
        </p:txBody>
      </p:sp>
      <p:sp>
        <p:nvSpPr>
          <p:cNvPr id="9" name="CasellaDiTesto 8"/>
          <p:cNvSpPr txBox="1"/>
          <p:nvPr/>
        </p:nvSpPr>
        <p:spPr>
          <a:xfrm>
            <a:off x="537100" y="5009632"/>
            <a:ext cx="553998" cy="948337"/>
          </a:xfrm>
          <a:prstGeom prst="rect">
            <a:avLst/>
          </a:prstGeom>
          <a:noFill/>
        </p:spPr>
        <p:txBody>
          <a:bodyPr vert="vert270" wrap="none" rtlCol="0">
            <a:spAutoFit/>
          </a:bodyPr>
          <a:lstStyle/>
          <a:p>
            <a:r>
              <a:rPr lang="it-IT" sz="2400" dirty="0" err="1" smtClean="0"/>
              <a:t>ADaM</a:t>
            </a:r>
            <a:endParaRPr lang="en-US" sz="2400" dirty="0"/>
          </a:p>
        </p:txBody>
      </p:sp>
    </p:spTree>
    <p:extLst>
      <p:ext uri="{BB962C8B-B14F-4D97-AF65-F5344CB8AC3E}">
        <p14:creationId xmlns:p14="http://schemas.microsoft.com/office/powerpoint/2010/main" val="2304430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14" y="321715"/>
            <a:ext cx="8027761" cy="601121"/>
          </a:xfrm>
        </p:spPr>
        <p:txBody>
          <a:bodyPr/>
          <a:lstStyle/>
          <a:p>
            <a:r>
              <a:rPr lang="en-GB" sz="2800" dirty="0" smtClean="0"/>
              <a:t/>
            </a:r>
            <a:br>
              <a:rPr lang="en-GB" sz="2800" dirty="0" smtClean="0"/>
            </a:br>
            <a:r>
              <a:rPr lang="it-IT" sz="2800" dirty="0" smtClean="0"/>
              <a:t>Session 3</a:t>
            </a:r>
            <a:r>
              <a:rPr lang="it-IT" sz="2800" dirty="0"/>
              <a:t>: </a:t>
            </a:r>
            <a:r>
              <a:rPr lang="it-IT" sz="2800" dirty="0" err="1"/>
              <a:t>Achieving</a:t>
            </a:r>
            <a:r>
              <a:rPr lang="it-IT" sz="2800" dirty="0"/>
              <a:t> </a:t>
            </a:r>
            <a:r>
              <a:rPr lang="it-IT" sz="2800" dirty="0" err="1"/>
              <a:t>Submission</a:t>
            </a:r>
            <a:r>
              <a:rPr lang="it-IT" sz="2800" dirty="0"/>
              <a:t> </a:t>
            </a:r>
            <a:r>
              <a:rPr lang="it-IT" sz="2800" dirty="0" err="1" smtClean="0"/>
              <a:t>Quality</a:t>
            </a:r>
            <a:r>
              <a:rPr lang="it-IT" sz="2800" dirty="0" smtClean="0"/>
              <a:t> 1/3</a:t>
            </a:r>
            <a:endParaRPr lang="en-GB" sz="2800" dirty="0"/>
          </a:p>
        </p:txBody>
      </p:sp>
      <p:sp>
        <p:nvSpPr>
          <p:cNvPr id="5" name="Content Placeholder 4"/>
          <p:cNvSpPr>
            <a:spLocks noGrp="1"/>
          </p:cNvSpPr>
          <p:nvPr>
            <p:ph idx="1"/>
          </p:nvPr>
        </p:nvSpPr>
        <p:spPr>
          <a:xfrm>
            <a:off x="145143" y="1034143"/>
            <a:ext cx="8839199" cy="5090886"/>
          </a:xfrm>
        </p:spPr>
        <p:txBody>
          <a:bodyPr/>
          <a:lstStyle/>
          <a:p>
            <a:pPr marL="0" indent="0">
              <a:buNone/>
            </a:pPr>
            <a:r>
              <a:rPr lang="en-US" sz="2000" b="1" dirty="0">
                <a:solidFill>
                  <a:srgbClr val="0070C0"/>
                </a:solidFill>
              </a:rPr>
              <a:t>Good Data Validation Practice - </a:t>
            </a:r>
            <a:r>
              <a:rPr lang="en-US" sz="2000" b="1" dirty="0" err="1">
                <a:solidFill>
                  <a:srgbClr val="0070C0"/>
                </a:solidFill>
              </a:rPr>
              <a:t>Sergiy</a:t>
            </a:r>
            <a:r>
              <a:rPr lang="en-US" sz="2000" b="1" dirty="0">
                <a:solidFill>
                  <a:srgbClr val="0070C0"/>
                </a:solidFill>
              </a:rPr>
              <a:t> </a:t>
            </a:r>
            <a:r>
              <a:rPr lang="en-US" sz="2000" b="1" dirty="0" err="1">
                <a:solidFill>
                  <a:srgbClr val="0070C0"/>
                </a:solidFill>
              </a:rPr>
              <a:t>Sirichenko</a:t>
            </a:r>
            <a:r>
              <a:rPr lang="en-US" sz="2000" b="1" dirty="0">
                <a:solidFill>
                  <a:srgbClr val="0070C0"/>
                </a:solidFill>
              </a:rPr>
              <a:t>, Pinnacle21 </a:t>
            </a:r>
          </a:p>
          <a:p>
            <a:r>
              <a:rPr lang="en-US" sz="2000" dirty="0"/>
              <a:t>According to FDA and PMDA guidance for regulatory submissions, sponsors are expected to perform study data validation and explain any issues that were not fixed. This is a new requirement introduced only a few years ago, which is why the industry is still struggling to achieve full implementation. </a:t>
            </a:r>
          </a:p>
          <a:p>
            <a:r>
              <a:rPr lang="en-US" sz="2000" dirty="0"/>
              <a:t>The lack of knowledge about data conformance, which is a requirement for the data quality, is at the base of wrong data validation. </a:t>
            </a:r>
          </a:p>
          <a:p>
            <a:r>
              <a:rPr lang="en-US" sz="2000" dirty="0"/>
              <a:t>Pinnacle21 use as sources of validation checks: CDISC guidelines (asap included Conformance Rules), FDA/PMDA business rules, others</a:t>
            </a:r>
            <a:r>
              <a:rPr lang="en-US" sz="2000" dirty="0" smtClean="0"/>
              <a:t>.</a:t>
            </a:r>
            <a:endParaRPr lang="en-US" sz="2000" dirty="0"/>
          </a:p>
        </p:txBody>
      </p:sp>
    </p:spTree>
    <p:extLst>
      <p:ext uri="{BB962C8B-B14F-4D97-AF65-F5344CB8AC3E}">
        <p14:creationId xmlns:p14="http://schemas.microsoft.com/office/powerpoint/2010/main" val="25095078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14" y="321715"/>
            <a:ext cx="8027761" cy="601121"/>
          </a:xfrm>
        </p:spPr>
        <p:txBody>
          <a:bodyPr/>
          <a:lstStyle/>
          <a:p>
            <a:r>
              <a:rPr lang="en-GB" sz="2800" dirty="0" smtClean="0"/>
              <a:t/>
            </a:r>
            <a:br>
              <a:rPr lang="en-GB" sz="2800" dirty="0" smtClean="0"/>
            </a:br>
            <a:r>
              <a:rPr lang="it-IT" sz="2800" dirty="0" smtClean="0"/>
              <a:t>Session 3</a:t>
            </a:r>
            <a:r>
              <a:rPr lang="it-IT" sz="2800" dirty="0"/>
              <a:t>: </a:t>
            </a:r>
            <a:r>
              <a:rPr lang="it-IT" sz="2800" dirty="0" err="1"/>
              <a:t>Achieving</a:t>
            </a:r>
            <a:r>
              <a:rPr lang="it-IT" sz="2800" dirty="0"/>
              <a:t> </a:t>
            </a:r>
            <a:r>
              <a:rPr lang="it-IT" sz="2800" dirty="0" err="1"/>
              <a:t>Submission</a:t>
            </a:r>
            <a:r>
              <a:rPr lang="it-IT" sz="2800" dirty="0"/>
              <a:t> </a:t>
            </a:r>
            <a:r>
              <a:rPr lang="it-IT" sz="2800" dirty="0" err="1" smtClean="0"/>
              <a:t>Quality</a:t>
            </a:r>
            <a:r>
              <a:rPr lang="it-IT" sz="2800" dirty="0" smtClean="0"/>
              <a:t> 2/3</a:t>
            </a:r>
            <a:endParaRPr lang="en-GB" sz="2800" dirty="0"/>
          </a:p>
        </p:txBody>
      </p:sp>
      <p:sp>
        <p:nvSpPr>
          <p:cNvPr id="5" name="Content Placeholder 4"/>
          <p:cNvSpPr>
            <a:spLocks noGrp="1"/>
          </p:cNvSpPr>
          <p:nvPr>
            <p:ph idx="1"/>
          </p:nvPr>
        </p:nvSpPr>
        <p:spPr>
          <a:xfrm>
            <a:off x="145143" y="1034143"/>
            <a:ext cx="8839199" cy="5090886"/>
          </a:xfrm>
        </p:spPr>
        <p:txBody>
          <a:bodyPr/>
          <a:lstStyle/>
          <a:p>
            <a:r>
              <a:rPr lang="en-US" sz="2000" dirty="0"/>
              <a:t>P21 </a:t>
            </a:r>
            <a:r>
              <a:rPr lang="en-US" sz="2000" dirty="0" err="1"/>
              <a:t>Errorsare</a:t>
            </a:r>
            <a:r>
              <a:rPr lang="en-US" sz="2000" dirty="0"/>
              <a:t> </a:t>
            </a:r>
            <a:r>
              <a:rPr lang="en-US" sz="2000" dirty="0" err="1"/>
              <a:t>Checksbased</a:t>
            </a:r>
            <a:r>
              <a:rPr lang="en-US" sz="2000" dirty="0"/>
              <a:t> on executable algorithm which produce issue reports with 100% </a:t>
            </a:r>
            <a:r>
              <a:rPr lang="en-US" sz="2000" dirty="0" smtClean="0"/>
              <a:t>confidence </a:t>
            </a:r>
            <a:r>
              <a:rPr lang="en-US" sz="2000" dirty="0"/>
              <a:t>(e.g. Start Date is after End </a:t>
            </a:r>
            <a:r>
              <a:rPr lang="en-US" sz="2000" dirty="0" smtClean="0"/>
              <a:t>Date, New </a:t>
            </a:r>
            <a:r>
              <a:rPr lang="en-US" sz="2000" dirty="0"/>
              <a:t>terms in Non-Extensible </a:t>
            </a:r>
            <a:r>
              <a:rPr lang="en-US" sz="2000" dirty="0" smtClean="0"/>
              <a:t>CT)</a:t>
            </a:r>
          </a:p>
          <a:p>
            <a:r>
              <a:rPr lang="en-US" sz="2000" dirty="0"/>
              <a:t>P21 </a:t>
            </a:r>
            <a:r>
              <a:rPr lang="en-US" sz="2000" dirty="0" err="1"/>
              <a:t>Warningsare</a:t>
            </a:r>
            <a:r>
              <a:rPr lang="en-US" sz="2000" dirty="0"/>
              <a:t> </a:t>
            </a:r>
            <a:r>
              <a:rPr lang="en-US" sz="2000" dirty="0" err="1"/>
              <a:t>Reportsof</a:t>
            </a:r>
            <a:r>
              <a:rPr lang="en-US" sz="2000" dirty="0"/>
              <a:t> potential data issues for manual review, which will decide if this is a real issue or </a:t>
            </a:r>
            <a:r>
              <a:rPr lang="en-US" sz="2000" dirty="0" smtClean="0"/>
              <a:t>not </a:t>
            </a:r>
            <a:r>
              <a:rPr lang="en-US" sz="2000" dirty="0"/>
              <a:t>(e.g. New terms in Extensible </a:t>
            </a:r>
            <a:r>
              <a:rPr lang="en-US" sz="2000" dirty="0" smtClean="0"/>
              <a:t>CT, Missing </a:t>
            </a:r>
            <a:r>
              <a:rPr lang="en-US" sz="2000" dirty="0"/>
              <a:t>Units on </a:t>
            </a:r>
            <a:r>
              <a:rPr lang="en-US" sz="2000" dirty="0" smtClean="0"/>
              <a:t>Results)</a:t>
            </a:r>
            <a:endParaRPr lang="en-US" sz="2000" dirty="0"/>
          </a:p>
          <a:p>
            <a:r>
              <a:rPr lang="en-US" sz="2000" dirty="0" smtClean="0"/>
              <a:t>P21 </a:t>
            </a:r>
            <a:r>
              <a:rPr lang="en-US" sz="2000" dirty="0"/>
              <a:t>Reports </a:t>
            </a:r>
            <a:r>
              <a:rPr lang="en-US" sz="2000" dirty="0" smtClean="0"/>
              <a:t>(only in </a:t>
            </a:r>
            <a:r>
              <a:rPr lang="en-US" sz="2000" dirty="0"/>
              <a:t>Enterprise version) are additional diagnostics and a source of useful </a:t>
            </a:r>
            <a:r>
              <a:rPr lang="en-US" sz="2000" dirty="0" smtClean="0"/>
              <a:t>information (e.g. Death </a:t>
            </a:r>
            <a:r>
              <a:rPr lang="en-US" sz="2000" dirty="0"/>
              <a:t>info </a:t>
            </a:r>
            <a:r>
              <a:rPr lang="en-US" sz="2000" dirty="0" smtClean="0"/>
              <a:t>reconciliation, Quality </a:t>
            </a:r>
            <a:r>
              <a:rPr lang="en-US" sz="2000" dirty="0"/>
              <a:t>of </a:t>
            </a:r>
            <a:r>
              <a:rPr lang="en-US" sz="2000" dirty="0" err="1"/>
              <a:t>MedDRA</a:t>
            </a:r>
            <a:r>
              <a:rPr lang="en-US" sz="2000" dirty="0"/>
              <a:t> </a:t>
            </a:r>
            <a:r>
              <a:rPr lang="en-US" sz="2000" dirty="0" smtClean="0"/>
              <a:t>Coding, Content </a:t>
            </a:r>
            <a:r>
              <a:rPr lang="en-US" sz="2000" dirty="0"/>
              <a:t>of </a:t>
            </a:r>
            <a:r>
              <a:rPr lang="en-US" sz="2000" dirty="0" smtClean="0"/>
              <a:t>SUPPQUALs) </a:t>
            </a:r>
          </a:p>
          <a:p>
            <a:endParaRPr lang="en-US" sz="2000" dirty="0"/>
          </a:p>
          <a:p>
            <a:r>
              <a:rPr lang="en-US" sz="2000" dirty="0"/>
              <a:t>Major implementation </a:t>
            </a:r>
            <a:r>
              <a:rPr lang="en-US" sz="2000" dirty="0" smtClean="0"/>
              <a:t>challenge</a:t>
            </a:r>
            <a:endParaRPr lang="en-US" sz="2000" dirty="0"/>
          </a:p>
          <a:p>
            <a:pPr marL="0" indent="0">
              <a:buNone/>
            </a:pPr>
            <a:r>
              <a:rPr lang="en-US" sz="2000" dirty="0">
                <a:solidFill>
                  <a:srgbClr val="0070C0"/>
                </a:solidFill>
              </a:rPr>
              <a:t>Data quality </a:t>
            </a:r>
            <a:r>
              <a:rPr lang="en-US" sz="2000" dirty="0"/>
              <a:t>is defined by intended use and as absence of errors which </a:t>
            </a:r>
            <a:r>
              <a:rPr lang="en-US" sz="2000" dirty="0" smtClean="0"/>
              <a:t>matter.</a:t>
            </a:r>
            <a:endParaRPr lang="en-US" sz="2000" dirty="0"/>
          </a:p>
          <a:p>
            <a:pPr marL="0" indent="0">
              <a:buNone/>
            </a:pPr>
            <a:r>
              <a:rPr lang="en-US" sz="2000" dirty="0">
                <a:solidFill>
                  <a:srgbClr val="0070C0"/>
                </a:solidFill>
              </a:rPr>
              <a:t>All users are </a:t>
            </a:r>
            <a:r>
              <a:rPr lang="en-US" sz="2000" dirty="0" smtClean="0">
                <a:solidFill>
                  <a:srgbClr val="0070C0"/>
                </a:solidFill>
              </a:rPr>
              <a:t>different</a:t>
            </a:r>
            <a:r>
              <a:rPr lang="en-US" sz="2000" dirty="0" smtClean="0"/>
              <a:t>: each </a:t>
            </a:r>
            <a:r>
              <a:rPr lang="en-US" sz="2000" dirty="0"/>
              <a:t>user is interested only in data issues directly related to </a:t>
            </a:r>
            <a:r>
              <a:rPr lang="en-US" sz="2000" dirty="0" smtClean="0"/>
              <a:t>him/her, level </a:t>
            </a:r>
            <a:r>
              <a:rPr lang="en-US" sz="2000" dirty="0"/>
              <a:t>of </a:t>
            </a:r>
            <a:r>
              <a:rPr lang="en-US" sz="2000" dirty="0" smtClean="0"/>
              <a:t>details and severity are </a:t>
            </a:r>
            <a:r>
              <a:rPr lang="en-US" sz="2000" dirty="0"/>
              <a:t>also </a:t>
            </a:r>
            <a:r>
              <a:rPr lang="en-US" sz="2000" dirty="0" smtClean="0"/>
              <a:t>user-specific.</a:t>
            </a:r>
            <a:endParaRPr lang="en-US" sz="2000" dirty="0"/>
          </a:p>
        </p:txBody>
      </p:sp>
    </p:spTree>
    <p:extLst>
      <p:ext uri="{BB962C8B-B14F-4D97-AF65-F5344CB8AC3E}">
        <p14:creationId xmlns:p14="http://schemas.microsoft.com/office/powerpoint/2010/main" val="27854371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SLIDEFORMAT" val="RXP"/>
  <p:tag name="VARPPTCOMPATIBLE4" val="RXP"/>
  <p:tag name="VARSAVEMESSAGETIMESTAMP" val="RXP17/09/201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CE00C979D32A64FBA4E12F46E49F104" ma:contentTypeVersion="1" ma:contentTypeDescription="Create a new document." ma:contentTypeScope="" ma:versionID="8a9a2b9c34e543670a5de6a87a80900d">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NYRUUDRVYRWM-111-16</_dlc_DocId>
    <_dlc_DocIdUrl xmlns="cc9af988-dd0b-489a-8207-cf5186c6ed97">
      <Url>http://portal.cdisc.org/CDISC User Networks/Europe/Italian Language/_layouts/DocIdRedir.aspx?ID=NYRUUDRVYRWM-111-16</Url>
      <Description>NYRUUDRVYRWM-111-16</Description>
    </_dlc_DocIdUrl>
  </documentManagement>
</p:properties>
</file>

<file path=customXml/itemProps1.xml><?xml version="1.0" encoding="utf-8"?>
<ds:datastoreItem xmlns:ds="http://schemas.openxmlformats.org/officeDocument/2006/customXml" ds:itemID="{D611FBD3-50A6-43DC-AC4C-F61F0693FA8E}">
  <ds:schemaRefs>
    <ds:schemaRef ds:uri="http://schemas.microsoft.com/sharepoint/events"/>
  </ds:schemaRefs>
</ds:datastoreItem>
</file>

<file path=customXml/itemProps2.xml><?xml version="1.0" encoding="utf-8"?>
<ds:datastoreItem xmlns:ds="http://schemas.openxmlformats.org/officeDocument/2006/customXml" ds:itemID="{7308D729-1D99-4B63-A456-050B1A4CD6E5}">
  <ds:schemaRefs>
    <ds:schemaRef ds:uri="http://schemas.microsoft.com/sharepoint/v3/contenttype/forms"/>
  </ds:schemaRefs>
</ds:datastoreItem>
</file>

<file path=customXml/itemProps3.xml><?xml version="1.0" encoding="utf-8"?>
<ds:datastoreItem xmlns:ds="http://schemas.openxmlformats.org/officeDocument/2006/customXml" ds:itemID="{37DBDAD6-E35C-4575-8A3B-113620ABA2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A7CC16C-AB13-4246-BDF8-E211D1011046}">
  <ds:schemaRefs>
    <ds:schemaRef ds:uri="http://schemas.microsoft.com/office/2006/metadata/properties"/>
    <ds:schemaRef ds:uri="http://schemas.microsoft.com/office/infopath/2007/PartnerControls"/>
    <ds:schemaRef ds:uri="cc9af988-dd0b-489a-8207-cf5186c6ed97"/>
  </ds:schemaRefs>
</ds:datastoreItem>
</file>

<file path=docProps/app.xml><?xml version="1.0" encoding="utf-8"?>
<Properties xmlns="http://schemas.openxmlformats.org/officeDocument/2006/extended-properties" xmlns:vt="http://schemas.openxmlformats.org/officeDocument/2006/docPropsVTypes">
  <TotalTime>30880</TotalTime>
  <Words>1148</Words>
  <Application>Microsoft Office PowerPoint</Application>
  <PresentationFormat>Presentazione su schermo (4:3)</PresentationFormat>
  <Paragraphs>128</Paragraphs>
  <Slides>17</Slides>
  <Notes>15</Notes>
  <HiddenSlides>0</HiddenSlides>
  <MMClips>0</MMClips>
  <ScaleCrop>false</ScaleCrop>
  <HeadingPairs>
    <vt:vector size="6" baseType="variant">
      <vt:variant>
        <vt:lpstr>Caratteri utilizzati</vt:lpstr>
      </vt:variant>
      <vt:variant>
        <vt:i4>3</vt:i4>
      </vt:variant>
      <vt:variant>
        <vt:lpstr>Tema</vt:lpstr>
      </vt:variant>
      <vt:variant>
        <vt:i4>2</vt:i4>
      </vt:variant>
      <vt:variant>
        <vt:lpstr>Titoli diapositive</vt:lpstr>
      </vt:variant>
      <vt:variant>
        <vt:i4>17</vt:i4>
      </vt:variant>
    </vt:vector>
  </HeadingPairs>
  <TitlesOfParts>
    <vt:vector size="22" baseType="lpstr">
      <vt:lpstr>Arial</vt:lpstr>
      <vt:lpstr>Calibri</vt:lpstr>
      <vt:lpstr>Wingdings</vt:lpstr>
      <vt:lpstr>Default Design</vt:lpstr>
      <vt:lpstr>Custom Design</vt:lpstr>
      <vt:lpstr>Europe CDISC Interchange London 26-27 Apr 2017    Silvia Faini (CROS NT)</vt:lpstr>
      <vt:lpstr>Content Disclaimer</vt:lpstr>
      <vt:lpstr> Session 1: Opening Plenary </vt:lpstr>
      <vt:lpstr> Session 2: Second Plenary</vt:lpstr>
      <vt:lpstr> Session 2: Second Plenary - EMA 1/1</vt:lpstr>
      <vt:lpstr> Session 2: Second Plenary - FDA 1/2</vt:lpstr>
      <vt:lpstr> Session 2: Second Plenary - FDA 2/2</vt:lpstr>
      <vt:lpstr> Session 3: Achieving Submission Quality 1/3</vt:lpstr>
      <vt:lpstr> Session 3: Achieving Submission Quality 2/3</vt:lpstr>
      <vt:lpstr> Session 3: Achieving Submission Quality 3/3</vt:lpstr>
      <vt:lpstr> Session 5: Standards in Practice</vt:lpstr>
      <vt:lpstr> Session 9: Implementation Use Cases 1/5</vt:lpstr>
      <vt:lpstr> Session 9: Implementation Use Cases 2/5</vt:lpstr>
      <vt:lpstr> Session 9: Implementation Use Cases 3/5</vt:lpstr>
      <vt:lpstr> Session 9: Implementation Use Cases 4/5</vt:lpstr>
      <vt:lpstr> Session 9: Implementation Use Cases 5/5</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Silvia Faini</cp:lastModifiedBy>
  <cp:revision>887</cp:revision>
  <cp:lastPrinted>2015-12-16T10:46:07Z</cp:lastPrinted>
  <dcterms:created xsi:type="dcterms:W3CDTF">2003-09-23T15:46:16Z</dcterms:created>
  <dcterms:modified xsi:type="dcterms:W3CDTF">2017-09-19T07:38:34Z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0x0101002CE00C979D32A64FBA4E12F46E49F104</vt:lpwstr>
  </property>
  <property fmtid="{D5CDD505-2E9C-101B-9397-08002B2CF9AE}" pid="3" name="_dlc_DocIdItemGuid">
    <vt:lpwstr>e43be99b-6c70-4757-8e34-7da7cecc0e1f</vt:lpwstr>
  </property>
</Properties>
</file>