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  <p:sldMasterId id="2147483835" r:id="rId6"/>
  </p:sldMasterIdLst>
  <p:notesMasterIdLst>
    <p:notesMasterId r:id="rId24"/>
  </p:notesMasterIdLst>
  <p:handoutMasterIdLst>
    <p:handoutMasterId r:id="rId25"/>
  </p:handoutMasterIdLst>
  <p:sldIdLst>
    <p:sldId id="735" r:id="rId7"/>
    <p:sldId id="780" r:id="rId8"/>
    <p:sldId id="788" r:id="rId9"/>
    <p:sldId id="830" r:id="rId10"/>
    <p:sldId id="843" r:id="rId11"/>
    <p:sldId id="834" r:id="rId12"/>
    <p:sldId id="844" r:id="rId13"/>
    <p:sldId id="835" r:id="rId14"/>
    <p:sldId id="842" r:id="rId15"/>
    <p:sldId id="841" r:id="rId16"/>
    <p:sldId id="840" r:id="rId17"/>
    <p:sldId id="836" r:id="rId18"/>
    <p:sldId id="837" r:id="rId19"/>
    <p:sldId id="838" r:id="rId20"/>
    <p:sldId id="839" r:id="rId21"/>
    <p:sldId id="819" r:id="rId22"/>
    <p:sldId id="785" r:id="rId23"/>
  </p:sldIdLst>
  <p:sldSz cx="9144000" cy="6858000" type="screen4x3"/>
  <p:notesSz cx="7086600" cy="93726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na Bratfalean" initials="D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A"/>
    <a:srgbClr val="008AF2"/>
    <a:srgbClr val="4D4D4D"/>
    <a:srgbClr val="FFCC66"/>
    <a:srgbClr val="003264"/>
    <a:srgbClr val="C0C0C0"/>
    <a:srgbClr val="006666"/>
    <a:srgbClr val="A3A3FF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18" autoAdjust="0"/>
    <p:restoredTop sz="86883" autoAdjust="0"/>
  </p:normalViewPr>
  <p:slideViewPr>
    <p:cSldViewPr snapToGrid="0">
      <p:cViewPr>
        <p:scale>
          <a:sx n="80" d="100"/>
          <a:sy n="80" d="100"/>
        </p:scale>
        <p:origin x="-1834" y="72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952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1675"/>
            <a:ext cx="4689475" cy="3516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51985"/>
            <a:ext cx="566928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Define-XML transmits metadata for SDTM, SEND and </a:t>
            </a:r>
            <a:r>
              <a:rPr lang="en-US" dirty="0" err="1" smtClean="0"/>
              <a:t>ADaM</a:t>
            </a:r>
            <a:r>
              <a:rPr lang="en-US" dirty="0" smtClean="0"/>
              <a:t> datasets; it is the metadata file sent with every study in each submission, which tells the regulatory authorities what datasets, variables, controlled terms, and other specified metadata were used.</a:t>
            </a:r>
          </a:p>
          <a:p>
            <a:endParaRPr lang="fr-FR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17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1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2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25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1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6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35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86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6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85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85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7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9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8D3F-5E88-4A02-8FC1-37C0E1F1376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9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DC4-GENEVA\Users\Angelo%20Tinazzi\CDISC\CDISC_UN\20170920\CDISC_IT_TC_20170920_CDSIC_Interchange_Summary_SF.pptx" TargetMode="Externa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isc.org/webinar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members-only/members-webinar-archiv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secure.trainingcampus.net/uas/modules/trees/windex.aspx?rx=cdisc.trainingcampus.net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system/files/all/standard/CFAST-TA-Project-Status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system/files/all/standard/CFAST-TA-Project-Status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23" y="230735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61603" y="851436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Prossimo</a:t>
            </a:r>
            <a:r>
              <a:rPr lang="fr-CH" b="1" dirty="0" smtClean="0"/>
              <a:t> CDISC </a:t>
            </a:r>
            <a:r>
              <a:rPr lang="fr-CH" b="1" dirty="0" err="1" smtClean="0"/>
              <a:t>Interchange</a:t>
            </a:r>
            <a:r>
              <a:rPr lang="fr-CH" b="1" dirty="0" smtClean="0"/>
              <a:t> Europe</a:t>
            </a: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97542"/>
            <a:ext cx="7560733" cy="194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276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47669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859904"/>
            <a:ext cx="7662987" cy="757229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Rinnovo</a:t>
            </a:r>
            <a:r>
              <a:rPr lang="fr-CH" b="1" dirty="0" smtClean="0"/>
              <a:t> </a:t>
            </a:r>
            <a:r>
              <a:rPr lang="fr-CH" b="1" dirty="0" err="1" smtClean="0"/>
              <a:t>Comitato</a:t>
            </a:r>
            <a:r>
              <a:rPr lang="fr-CH" b="1" dirty="0" smtClean="0"/>
              <a:t> CDISC E3C</a:t>
            </a:r>
            <a:endParaRPr lang="fr-CH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r>
              <a:rPr lang="fr-CH" b="1" dirty="0" smtClean="0">
                <a:solidFill>
                  <a:srgbClr val="FF0000"/>
                </a:solidFill>
              </a:rPr>
              <a:t>Silvia </a:t>
            </a:r>
            <a:r>
              <a:rPr lang="fr-CH" b="1" dirty="0" err="1" smtClean="0">
                <a:solidFill>
                  <a:srgbClr val="FF0000"/>
                </a:solidFill>
              </a:rPr>
              <a:t>Faini</a:t>
            </a:r>
            <a:r>
              <a:rPr lang="fr-CH" b="1" dirty="0" smtClean="0">
                <a:solidFill>
                  <a:srgbClr val="FF0000"/>
                </a:solidFill>
              </a:rPr>
              <a:t>, CROS NT</a:t>
            </a:r>
            <a:endParaRPr lang="fr-CH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6844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03938" y="1393325"/>
            <a:ext cx="7662987" cy="40551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b="1" dirty="0" err="1" smtClean="0"/>
              <a:t>Organizzato</a:t>
            </a:r>
            <a:r>
              <a:rPr lang="fr-FR" b="1" dirty="0" smtClean="0"/>
              <a:t> </a:t>
            </a:r>
            <a:r>
              <a:rPr lang="fr-FR" b="1" dirty="0" err="1" smtClean="0"/>
              <a:t>all’interno</a:t>
            </a:r>
            <a:r>
              <a:rPr lang="fr-FR" b="1" dirty="0" smtClean="0"/>
              <a:t> </a:t>
            </a:r>
            <a:r>
              <a:rPr lang="fr-FR" b="1" dirty="0" err="1" smtClean="0"/>
              <a:t>dell’iniziativa</a:t>
            </a:r>
            <a:r>
              <a:rPr lang="fr-FR" b="1" dirty="0" smtClean="0"/>
              <a:t> ‘I </a:t>
            </a:r>
            <a:r>
              <a:rPr lang="fr-FR" b="1" dirty="0" err="1" smtClean="0"/>
              <a:t>Seminari</a:t>
            </a:r>
            <a:r>
              <a:rPr lang="fr-FR" b="1" dirty="0" smtClean="0"/>
              <a:t> BIAS’</a:t>
            </a:r>
            <a:endParaRPr lang="en-GB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Tema principale </a:t>
            </a:r>
            <a:r>
              <a:rPr lang="fr-CH" b="1" dirty="0" smtClean="0"/>
              <a:t>«</a:t>
            </a:r>
            <a:r>
              <a:rPr lang="it-IT" b="1" dirty="0"/>
              <a:t>Esempi pratici di Implementazione dello standard CDISC-ADaM</a:t>
            </a:r>
            <a:r>
              <a:rPr lang="fr-CH" b="1" dirty="0" smtClean="0"/>
              <a:t>»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err="1" smtClean="0"/>
              <a:t>Interamente</a:t>
            </a:r>
            <a:r>
              <a:rPr lang="fr-CH" b="1" dirty="0" smtClean="0"/>
              <a:t> in Italiano</a:t>
            </a: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err="1" smtClean="0"/>
              <a:t>Gratuito</a:t>
            </a:r>
            <a:r>
              <a:rPr lang="fr-CH" b="1" dirty="0" smtClean="0"/>
              <a:t> per </a:t>
            </a:r>
            <a:r>
              <a:rPr lang="fr-CH" b="1" dirty="0" err="1" smtClean="0"/>
              <a:t>gli</a:t>
            </a:r>
            <a:r>
              <a:rPr lang="fr-CH" b="1" dirty="0" smtClean="0"/>
              <a:t> </a:t>
            </a:r>
            <a:r>
              <a:rPr lang="fr-CH" b="1" dirty="0" err="1" smtClean="0"/>
              <a:t>iscritti</a:t>
            </a:r>
            <a:r>
              <a:rPr lang="fr-CH" b="1" dirty="0" smtClean="0"/>
              <a:t> a SSFA</a:t>
            </a: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0125" y="227520"/>
            <a:ext cx="7448550" cy="974724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it-IT" sz="2400" dirty="0"/>
              <a:t>Agenda preliminare </a:t>
            </a:r>
            <a:r>
              <a:rPr lang="it-IT" sz="2400" dirty="0" smtClean="0"/>
              <a:t>prossimo CDISC Italian UN</a:t>
            </a:r>
            <a:br>
              <a:rPr lang="it-IT" sz="2400" dirty="0" smtClean="0"/>
            </a:br>
            <a:r>
              <a:rPr lang="it-IT" sz="2400" dirty="0" smtClean="0"/>
              <a:t>Milano </a:t>
            </a:r>
            <a:r>
              <a:rPr lang="it-IT" sz="2400" dirty="0" smtClean="0"/>
              <a:t>(</a:t>
            </a:r>
            <a:r>
              <a:rPr lang="it-IT" sz="2400" dirty="0" smtClean="0"/>
              <a:t>27 Ottobre</a:t>
            </a:r>
            <a:r>
              <a:rPr lang="it-IT" sz="2000" dirty="0" smtClean="0"/>
              <a:t> </a:t>
            </a:r>
            <a:r>
              <a:rPr lang="it-IT" sz="2400" dirty="0"/>
              <a:t>2017 </a:t>
            </a:r>
            <a:r>
              <a:rPr lang="it-IT" sz="2400" dirty="0" smtClean="0"/>
              <a:t>10-16.30</a:t>
            </a:r>
            <a:r>
              <a:rPr lang="it-IT" sz="2400" dirty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1036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03938" y="1393325"/>
            <a:ext cx="7662987" cy="40551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“</a:t>
            </a:r>
            <a:r>
              <a:rPr lang="en-US" b="1" dirty="0" smtClean="0"/>
              <a:t>Introduction </a:t>
            </a:r>
            <a:r>
              <a:rPr lang="en-US" b="1" dirty="0"/>
              <a:t>to </a:t>
            </a:r>
            <a:r>
              <a:rPr lang="en-US" b="1" dirty="0" err="1"/>
              <a:t>ADaM</a:t>
            </a:r>
            <a:r>
              <a:rPr lang="en-US" b="1" dirty="0"/>
              <a:t> e “what’s new in” </a:t>
            </a:r>
            <a:r>
              <a:rPr lang="en-US" b="1" dirty="0" err="1" smtClean="0"/>
              <a:t>ADaM</a:t>
            </a:r>
            <a:r>
              <a:rPr lang="en-US" b="1" dirty="0" smtClean="0"/>
              <a:t> (speaker da </a:t>
            </a:r>
            <a:r>
              <a:rPr lang="en-US" b="1" dirty="0" err="1" smtClean="0"/>
              <a:t>confermare</a:t>
            </a:r>
            <a:r>
              <a:rPr lang="en-US" b="1" dirty="0" smtClean="0"/>
              <a:t>)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“Automatic creation of define.xml for </a:t>
            </a:r>
            <a:r>
              <a:rPr lang="en-US" b="1" dirty="0" err="1"/>
              <a:t>ADaM</a:t>
            </a:r>
            <a:r>
              <a:rPr lang="en-US" b="1" dirty="0"/>
              <a:t>” </a:t>
            </a:r>
            <a:r>
              <a:rPr lang="fr-CH" b="1" dirty="0" smtClean="0"/>
              <a:t>(Alessia Sacco, </a:t>
            </a:r>
            <a:r>
              <a:rPr lang="fr-CH" b="1" dirty="0" err="1" smtClean="0"/>
              <a:t>Valos</a:t>
            </a:r>
            <a:r>
              <a:rPr lang="fr-CH" b="1" dirty="0" smtClean="0"/>
              <a:t>) 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“Useful </a:t>
            </a:r>
            <a:r>
              <a:rPr lang="en-US" b="1" dirty="0"/>
              <a:t>tips when designing </a:t>
            </a:r>
            <a:r>
              <a:rPr lang="en-US" b="1" dirty="0" err="1"/>
              <a:t>ADaM</a:t>
            </a:r>
            <a:r>
              <a:rPr lang="en-US" b="1" dirty="0"/>
              <a:t> </a:t>
            </a:r>
            <a:r>
              <a:rPr lang="en-US" b="1" dirty="0" smtClean="0"/>
              <a:t>Datasets” (Silvia </a:t>
            </a:r>
            <a:r>
              <a:rPr lang="en-US" b="1" dirty="0" err="1" smtClean="0"/>
              <a:t>Faini</a:t>
            </a:r>
            <a:r>
              <a:rPr lang="en-US" b="1" dirty="0" smtClean="0"/>
              <a:t>, CROS NT)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0125" y="227520"/>
            <a:ext cx="7448550" cy="974724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it-IT" sz="2400" dirty="0"/>
              <a:t>Agenda preliminare </a:t>
            </a:r>
            <a:r>
              <a:rPr lang="it-IT" sz="2400" dirty="0" smtClean="0"/>
              <a:t>prossimo CDISC Italian UN</a:t>
            </a:r>
            <a:br>
              <a:rPr lang="it-IT" sz="2400" dirty="0" smtClean="0"/>
            </a:br>
            <a:r>
              <a:rPr lang="it-IT" sz="2400" dirty="0" smtClean="0"/>
              <a:t>Milano </a:t>
            </a:r>
            <a:r>
              <a:rPr lang="it-IT" sz="2400" dirty="0" smtClean="0"/>
              <a:t>(</a:t>
            </a:r>
            <a:r>
              <a:rPr lang="it-IT" sz="2400" dirty="0" smtClean="0"/>
              <a:t>27 Ottobre</a:t>
            </a:r>
            <a:r>
              <a:rPr lang="it-IT" sz="2000" dirty="0" smtClean="0"/>
              <a:t> </a:t>
            </a:r>
            <a:r>
              <a:rPr lang="it-IT" sz="2400" dirty="0" smtClean="0"/>
              <a:t>2017 - 10-16.30)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5571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03938" y="1393325"/>
            <a:ext cx="7662987" cy="40551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“</a:t>
            </a:r>
            <a:r>
              <a:rPr lang="en-US" b="1" dirty="0" err="1"/>
              <a:t>ADaM</a:t>
            </a:r>
            <a:r>
              <a:rPr lang="en-US" b="1" dirty="0"/>
              <a:t> – a real case in </a:t>
            </a:r>
            <a:r>
              <a:rPr lang="en-US" b="1" dirty="0" smtClean="0"/>
              <a:t>Vaccine” (</a:t>
            </a:r>
            <a:r>
              <a:rPr lang="it-IT" b="1" dirty="0"/>
              <a:t>Valerio Romolini / Gabriele Filippo Di </a:t>
            </a:r>
            <a:r>
              <a:rPr lang="it-IT" b="1" dirty="0" smtClean="0"/>
              <a:t>Domenico, GSK)</a:t>
            </a:r>
            <a:endParaRPr lang="it-IT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“</a:t>
            </a:r>
            <a:r>
              <a:rPr lang="en-US" b="1" dirty="0" err="1"/>
              <a:t>ADaM</a:t>
            </a:r>
            <a:r>
              <a:rPr lang="en-US" b="1" dirty="0"/>
              <a:t> in oncology and other </a:t>
            </a:r>
            <a:r>
              <a:rPr lang="en-US" b="1" dirty="0" smtClean="0"/>
              <a:t>examples </a:t>
            </a:r>
            <a:r>
              <a:rPr lang="en-US" b="1" dirty="0"/>
              <a:t>from other therapeutic area” </a:t>
            </a:r>
            <a:r>
              <a:rPr lang="fr-CH" b="1" dirty="0" smtClean="0"/>
              <a:t>(Angelo Tinazzi, </a:t>
            </a:r>
            <a:r>
              <a:rPr lang="fr-CH" b="1" dirty="0" err="1" smtClean="0"/>
              <a:t>Cytel</a:t>
            </a:r>
            <a:r>
              <a:rPr lang="fr-CH" b="1" dirty="0" smtClean="0"/>
              <a:t> </a:t>
            </a:r>
            <a:r>
              <a:rPr lang="fr-CH" b="1" dirty="0" err="1" smtClean="0"/>
              <a:t>Inc</a:t>
            </a:r>
            <a:r>
              <a:rPr lang="fr-CH" b="1" dirty="0" smtClean="0"/>
              <a:t>) 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“</a:t>
            </a:r>
            <a:r>
              <a:rPr lang="it-IT" b="1" dirty="0"/>
              <a:t>Attività e spunti interessanti da altri CDISC User Network</a:t>
            </a:r>
            <a:r>
              <a:rPr lang="en-US" b="1" dirty="0" smtClean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 err="1" smtClean="0"/>
              <a:t>Spazio</a:t>
            </a:r>
            <a:r>
              <a:rPr lang="fr-FR" b="1" dirty="0" smtClean="0"/>
              <a:t> Q&amp;A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0125" y="227520"/>
            <a:ext cx="7448550" cy="974724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it-IT" sz="2400" dirty="0"/>
              <a:t>Agenda preliminare </a:t>
            </a:r>
            <a:r>
              <a:rPr lang="it-IT" sz="2400" dirty="0" smtClean="0"/>
              <a:t>prossimo CDISC Italian UN</a:t>
            </a:r>
            <a:br>
              <a:rPr lang="it-IT" sz="2400" dirty="0" smtClean="0"/>
            </a:br>
            <a:r>
              <a:rPr lang="it-IT" sz="2400" dirty="0" smtClean="0"/>
              <a:t>Milano </a:t>
            </a:r>
            <a:r>
              <a:rPr lang="it-IT" sz="2400" dirty="0" smtClean="0"/>
              <a:t>(</a:t>
            </a:r>
            <a:r>
              <a:rPr lang="it-IT" sz="2400" dirty="0" smtClean="0"/>
              <a:t>27 Ottobre</a:t>
            </a:r>
            <a:r>
              <a:rPr lang="it-IT" sz="2000" dirty="0" smtClean="0"/>
              <a:t> </a:t>
            </a:r>
            <a:r>
              <a:rPr lang="it-IT" sz="2400" dirty="0"/>
              <a:t>2017 - 10-16.30)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1078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03938" y="1393325"/>
            <a:ext cx="7662987" cy="40551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0125" y="227520"/>
            <a:ext cx="7448550" cy="974724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it-IT" sz="2400" dirty="0"/>
              <a:t>CDISC Europe Interchange, Londra (24-28 Aprile 2017) – Sommario - Silvia Faini (CROS NT)</a:t>
            </a:r>
            <a:endParaRPr lang="en-GB" sz="2400" dirty="0"/>
          </a:p>
        </p:txBody>
      </p:sp>
      <p:graphicFrame>
        <p:nvGraphicFramePr>
          <p:cNvPr id="3" name="Object 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743454"/>
              </p:ext>
            </p:extLst>
          </p:nvPr>
        </p:nvGraphicFramePr>
        <p:xfrm>
          <a:off x="3750734" y="2524125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resentation" showAsIcon="1" r:id="rId3" imgW="914400" imgH="792360" progId="PowerPoint.Show.12">
                  <p:link updateAutomatic="1"/>
                </p:oleObj>
              </mc:Choice>
              <mc:Fallback>
                <p:oleObj name="Presentation" showAsIcon="1" r:id="rId3" imgW="914400" imgH="792360" progId="PowerPoint.Show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50734" y="2524125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69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548658"/>
            <a:ext cx="7448550" cy="650682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it-IT" dirty="0" smtClean="0"/>
              <a:t>Varie </a:t>
            </a:r>
            <a:r>
              <a:rPr lang="it-IT" dirty="0"/>
              <a:t>ed Eventuali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7" y="1120478"/>
            <a:ext cx="7307262" cy="4800600"/>
          </a:xfrm>
        </p:spPr>
        <p:txBody>
          <a:bodyPr/>
          <a:lstStyle/>
          <a:p>
            <a:r>
              <a:rPr lang="fr-CH" dirty="0" err="1" smtClean="0"/>
              <a:t>Potenziali</a:t>
            </a:r>
            <a:r>
              <a:rPr lang="fr-CH" dirty="0" smtClean="0"/>
              <a:t> </a:t>
            </a:r>
            <a:r>
              <a:rPr lang="fr-CH" dirty="0" err="1" smtClean="0"/>
              <a:t>Argomenti</a:t>
            </a:r>
            <a:r>
              <a:rPr lang="fr-CH" dirty="0" smtClean="0"/>
              <a:t> </a:t>
            </a:r>
            <a:r>
              <a:rPr lang="fr-CH" dirty="0" err="1" smtClean="0"/>
              <a:t>prossima</a:t>
            </a:r>
            <a:r>
              <a:rPr lang="fr-CH" dirty="0" smtClean="0"/>
              <a:t> TC </a:t>
            </a:r>
          </a:p>
          <a:p>
            <a:pPr lvl="1"/>
            <a:r>
              <a:rPr lang="fr-CH" dirty="0" err="1" smtClean="0"/>
              <a:t>Discussione</a:t>
            </a:r>
            <a:r>
              <a:rPr lang="fr-CH" dirty="0" smtClean="0"/>
              <a:t> </a:t>
            </a:r>
            <a:r>
              <a:rPr lang="fr-CH" dirty="0" smtClean="0"/>
              <a:t>di </a:t>
            </a:r>
            <a:r>
              <a:rPr lang="fr-CH" dirty="0" err="1" smtClean="0"/>
              <a:t>una</a:t>
            </a:r>
            <a:r>
              <a:rPr lang="fr-CH" dirty="0" smtClean="0"/>
              <a:t> TA in </a:t>
            </a:r>
            <a:r>
              <a:rPr lang="fr-CH" dirty="0" err="1" smtClean="0"/>
              <a:t>particolare</a:t>
            </a:r>
            <a:endParaRPr lang="fr-CH" dirty="0" smtClean="0"/>
          </a:p>
          <a:p>
            <a:pPr lvl="1"/>
            <a:r>
              <a:rPr lang="fr-CH" dirty="0" smtClean="0"/>
              <a:t>Topic SDTM o topic </a:t>
            </a:r>
            <a:r>
              <a:rPr lang="fr-CH" dirty="0" err="1" smtClean="0"/>
              <a:t>ADaM</a:t>
            </a:r>
            <a:endParaRPr lang="fr-CH" dirty="0" smtClean="0"/>
          </a:p>
          <a:p>
            <a:pPr lvl="1"/>
            <a:r>
              <a:rPr lang="fr-CH" dirty="0" err="1" smtClean="0"/>
              <a:t>Esperienze</a:t>
            </a:r>
            <a:r>
              <a:rPr lang="fr-CH" dirty="0" smtClean="0"/>
              <a:t> da </a:t>
            </a:r>
            <a:r>
              <a:rPr lang="fr-CH" dirty="0" err="1" smtClean="0"/>
              <a:t>Condividere</a:t>
            </a:r>
            <a:endParaRPr lang="fr-CH" dirty="0" smtClean="0"/>
          </a:p>
          <a:p>
            <a:pPr lvl="2"/>
            <a:r>
              <a:rPr lang="fr-CH" sz="2000" dirty="0" smtClean="0"/>
              <a:t>Area </a:t>
            </a:r>
            <a:r>
              <a:rPr lang="fr-CH" sz="2000" dirty="0" err="1" smtClean="0"/>
              <a:t>Terapeutica</a:t>
            </a:r>
            <a:endParaRPr lang="fr-CH" sz="2000" dirty="0" smtClean="0"/>
          </a:p>
          <a:p>
            <a:pPr lvl="2"/>
            <a:r>
              <a:rPr lang="fr-CH" sz="2000" dirty="0" err="1" smtClean="0"/>
              <a:t>Derivazione</a:t>
            </a:r>
            <a:r>
              <a:rPr lang="fr-CH" sz="2000" dirty="0" smtClean="0"/>
              <a:t> EPOCH in SDTM</a:t>
            </a:r>
          </a:p>
          <a:p>
            <a:pPr lvl="2"/>
            <a:r>
              <a:rPr lang="fr-CH" sz="2000" dirty="0" err="1" smtClean="0"/>
              <a:t>Pooling</a:t>
            </a:r>
            <a:endParaRPr lang="fr-CH" sz="2000" dirty="0" smtClean="0"/>
          </a:p>
          <a:p>
            <a:pPr lvl="1"/>
            <a:r>
              <a:rPr lang="fr-CH" dirty="0" err="1" smtClean="0"/>
              <a:t>Volontari</a:t>
            </a:r>
            <a:r>
              <a:rPr lang="fr-CH" dirty="0" smtClean="0"/>
              <a:t>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45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362075"/>
          </a:xfrm>
        </p:spPr>
        <p:txBody>
          <a:bodyPr/>
          <a:lstStyle/>
          <a:p>
            <a:r>
              <a:rPr lang="en-US" sz="3600" dirty="0"/>
              <a:t>CDISC </a:t>
            </a:r>
            <a:r>
              <a:rPr lang="en-US" sz="3600" dirty="0" smtClean="0"/>
              <a:t>Italian User Network TC</a:t>
            </a:r>
            <a:br>
              <a:rPr lang="en-US" sz="3600" dirty="0" smtClean="0"/>
            </a:br>
            <a:r>
              <a:rPr lang="en-US" sz="3600" dirty="0" smtClean="0"/>
              <a:t>20</a:t>
            </a:r>
            <a:r>
              <a:rPr lang="en-US" sz="3600" dirty="0" smtClean="0"/>
              <a:t> </a:t>
            </a:r>
            <a:r>
              <a:rPr lang="en-US" sz="3600" dirty="0" err="1" smtClean="0"/>
              <a:t>Settembre</a:t>
            </a:r>
            <a:r>
              <a:rPr lang="en-US" sz="3600" dirty="0" smtClean="0"/>
              <a:t> 2017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b="0" dirty="0" smtClean="0"/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1762740" y="2751686"/>
            <a:ext cx="6314460" cy="233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20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800">
                <a:solidFill>
                  <a:srgbClr val="60606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600">
                <a:solidFill>
                  <a:srgbClr val="60606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400">
                <a:solidFill>
                  <a:srgbClr val="60606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60606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9pPr>
          </a:lstStyle>
          <a:p>
            <a:endParaRPr lang="en-US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News dal mondo CDISC</a:t>
            </a:r>
          </a:p>
          <a:p>
            <a:r>
              <a:rPr lang="it-IT" dirty="0"/>
              <a:t>Agenda preliminare prossimo CDISC </a:t>
            </a:r>
            <a:r>
              <a:rPr lang="it-IT" dirty="0" smtClean="0"/>
              <a:t>Italian User Network Meeting, Milano (27 Settembre 2017)</a:t>
            </a:r>
          </a:p>
          <a:p>
            <a:r>
              <a:rPr lang="it-IT" dirty="0" smtClean="0"/>
              <a:t>CDISC </a:t>
            </a:r>
            <a:r>
              <a:rPr lang="it-IT" dirty="0" smtClean="0"/>
              <a:t>Europe Interchange, Londra (24-28 Aprile 2017</a:t>
            </a:r>
            <a:r>
              <a:rPr lang="it-IT" dirty="0" smtClean="0"/>
              <a:t>) – Sommario - </a:t>
            </a:r>
            <a:r>
              <a:rPr lang="en-US" dirty="0"/>
              <a:t>Silvia </a:t>
            </a:r>
            <a:r>
              <a:rPr lang="en-US" dirty="0" err="1"/>
              <a:t>Faini</a:t>
            </a:r>
            <a:r>
              <a:rPr lang="en-US" dirty="0"/>
              <a:t> (CROS NT)</a:t>
            </a:r>
            <a:endParaRPr lang="it-IT" dirty="0"/>
          </a:p>
          <a:p>
            <a:r>
              <a:rPr lang="fr-CH" dirty="0" smtClean="0"/>
              <a:t>Varie </a:t>
            </a:r>
            <a:r>
              <a:rPr lang="fr-CH" dirty="0" err="1" smtClean="0"/>
              <a:t>ed</a:t>
            </a:r>
            <a:r>
              <a:rPr lang="fr-CH" dirty="0" smtClean="0"/>
              <a:t> </a:t>
            </a:r>
            <a:r>
              <a:rPr lang="fr-CH" dirty="0" err="1" smtClean="0"/>
              <a:t>Eventuali</a:t>
            </a:r>
            <a:endParaRPr lang="it-IT" dirty="0"/>
          </a:p>
          <a:p>
            <a:endParaRPr lang="it-IT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9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20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sz="2000" b="1" dirty="0" err="1" smtClean="0"/>
              <a:t>Prossimi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Webinars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gratuiti</a:t>
            </a:r>
            <a:r>
              <a:rPr lang="fr-CH" sz="2000" b="1" dirty="0" smtClean="0"/>
              <a:t> o </a:t>
            </a:r>
            <a:r>
              <a:rPr lang="fr-CH" sz="2000" b="1" dirty="0" err="1" smtClean="0"/>
              <a:t>riservati</a:t>
            </a:r>
            <a:r>
              <a:rPr lang="fr-CH" sz="2000" b="1" dirty="0" smtClean="0"/>
              <a:t> ai </a:t>
            </a:r>
            <a:r>
              <a:rPr lang="fr-CH" sz="2000" b="1" dirty="0" err="1" smtClean="0"/>
              <a:t>membri</a:t>
            </a:r>
            <a:r>
              <a:rPr lang="fr-CH" sz="2000" b="1" dirty="0" smtClean="0"/>
              <a:t> di CDISC </a:t>
            </a:r>
            <a:r>
              <a:rPr lang="fr-CH" sz="2000" b="1" dirty="0" smtClean="0">
                <a:hlinkClick r:id="rId3"/>
              </a:rPr>
              <a:t>http</a:t>
            </a:r>
            <a:r>
              <a:rPr lang="fr-CH" sz="2000" b="1" dirty="0">
                <a:hlinkClick r:id="rId3"/>
              </a:rPr>
              <a:t>://</a:t>
            </a:r>
            <a:r>
              <a:rPr lang="fr-CH" sz="2000" b="1" dirty="0" smtClean="0">
                <a:hlinkClick r:id="rId3"/>
              </a:rPr>
              <a:t>www.cdisc.org/webinars</a:t>
            </a:r>
            <a:endParaRPr lang="fr-CH" sz="20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sz="2000" b="1" dirty="0" smtClean="0"/>
              <a:t>26 </a:t>
            </a:r>
            <a:r>
              <a:rPr lang="fr-CH" sz="2000" b="1" dirty="0" err="1" smtClean="0"/>
              <a:t>settembre</a:t>
            </a:r>
            <a:r>
              <a:rPr lang="fr-CH" sz="2000" b="1" dirty="0" smtClean="0"/>
              <a:t>: </a:t>
            </a:r>
            <a:r>
              <a:rPr lang="en-US" sz="2000" b="1" dirty="0"/>
              <a:t>Post Traumatic Stress Disorder  Therapeutic Area User Guide Public Review</a:t>
            </a:r>
            <a:endParaRPr lang="en-US" sz="20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1" dirty="0" smtClean="0"/>
              <a:t>28 </a:t>
            </a:r>
            <a:r>
              <a:rPr lang="fr-FR" sz="2000" b="1" dirty="0" err="1" smtClean="0"/>
              <a:t>Settembre</a:t>
            </a:r>
            <a:r>
              <a:rPr lang="fr-FR" sz="2000" b="1" dirty="0" smtClean="0"/>
              <a:t>: </a:t>
            </a:r>
            <a:r>
              <a:rPr lang="en-US" sz="2000" b="1" dirty="0"/>
              <a:t>CDISC Members Only Mini-Training Series - Define-XML V2.0 Completion Guidelines &amp; Style Sheet </a:t>
            </a:r>
            <a:r>
              <a:rPr lang="en-US" sz="2000" b="1" dirty="0" smtClean="0"/>
              <a:t>Recommendations (Solo </a:t>
            </a:r>
            <a:r>
              <a:rPr lang="en-US" sz="2000" b="1" dirty="0" err="1" smtClean="0"/>
              <a:t>membri</a:t>
            </a:r>
            <a:r>
              <a:rPr lang="en-US" sz="2000" b="1" dirty="0" smtClean="0"/>
              <a:t>)</a:t>
            </a:r>
            <a:endParaRPr lang="en-US" sz="2000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0" indent="0">
              <a:buNone/>
            </a:pP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3725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39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851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sz="2000" b="1" dirty="0" smtClean="0"/>
              <a:t>«</a:t>
            </a:r>
            <a:r>
              <a:rPr lang="fr-CH" sz="2000" b="1" dirty="0" err="1" smtClean="0"/>
              <a:t>Past</a:t>
            </a:r>
            <a:r>
              <a:rPr lang="fr-CH" sz="2000" b="1" dirty="0" smtClean="0"/>
              <a:t>» </a:t>
            </a:r>
            <a:r>
              <a:rPr lang="fr-CH" sz="2000" b="1" dirty="0" err="1" smtClean="0"/>
              <a:t>Webinars</a:t>
            </a:r>
            <a:endParaRPr lang="fr-CH" sz="2000" b="1" dirty="0" smtClean="0"/>
          </a:p>
          <a:p>
            <a:pPr marL="0" indent="0">
              <a:buNone/>
            </a:pPr>
            <a:r>
              <a:rPr lang="fr-CH" sz="2000" b="1" dirty="0"/>
              <a:t> </a:t>
            </a:r>
            <a:r>
              <a:rPr lang="fr-CH" sz="1800" b="1" dirty="0">
                <a:hlinkClick r:id="rId3"/>
              </a:rPr>
              <a:t>https://</a:t>
            </a:r>
            <a:r>
              <a:rPr lang="fr-CH" sz="1800" b="1" dirty="0" smtClean="0">
                <a:hlinkClick r:id="rId3"/>
              </a:rPr>
              <a:t>www.cdisc.org/members-only/members-webinar-archive</a:t>
            </a:r>
            <a:r>
              <a:rPr lang="fr-CH" sz="1800" b="1" dirty="0" smtClean="0"/>
              <a:t> </a:t>
            </a:r>
            <a:endParaRPr lang="fr-CH" sz="1800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800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0" indent="0">
              <a:buNone/>
            </a:pPr>
            <a:endParaRPr lang="fr-CH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4" y="1657886"/>
            <a:ext cx="5772151" cy="464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4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23" y="230735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61603" y="851436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smtClean="0"/>
              <a:t>Trainings</a:t>
            </a:r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1476904"/>
            <a:ext cx="6352645" cy="285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46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23" y="230735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61603" y="851436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smtClean="0"/>
              <a:t>Online Trainings</a:t>
            </a: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3" name="Rectangle 2"/>
          <p:cNvSpPr/>
          <p:nvPr/>
        </p:nvSpPr>
        <p:spPr>
          <a:xfrm>
            <a:off x="1028700" y="5958185"/>
            <a:ext cx="7620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secure.trainingcampus.net/uas/modules/trees/windex.aspx?rx=cdisc.trainingcampus.net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311180"/>
            <a:ext cx="7877175" cy="343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63850" y="5492234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hlinkClick r:id="rId2"/>
              </a:rPr>
              <a:t>Costo</a:t>
            </a:r>
            <a:r>
              <a:rPr lang="fr-FR" dirty="0">
                <a:hlinkClick r:id="rId2"/>
              </a:rPr>
              <a:t> 80-120$ a modulo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04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47669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859904"/>
            <a:ext cx="7662987" cy="757229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Status</a:t>
            </a:r>
            <a:r>
              <a:rPr lang="fr-CH" b="1" dirty="0" smtClean="0"/>
              <a:t> TAUG</a:t>
            </a:r>
            <a:endParaRPr lang="fr-CH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17" y="1346200"/>
            <a:ext cx="6820958" cy="4593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100667" y="5883275"/>
            <a:ext cx="74792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www.cdisc.org/system/files/all/standard/CFAST-TA-Project-Status.pdf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441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47669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859904"/>
            <a:ext cx="7662987" cy="757229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Status</a:t>
            </a:r>
            <a:r>
              <a:rPr lang="fr-CH" b="1" dirty="0" smtClean="0"/>
              <a:t> TAUG (</a:t>
            </a:r>
            <a:r>
              <a:rPr lang="fr-CH" b="1" dirty="0" err="1" smtClean="0"/>
              <a:t>cont</a:t>
            </a:r>
            <a:r>
              <a:rPr lang="fr-CH" b="1" dirty="0" smtClean="0"/>
              <a:t>)</a:t>
            </a:r>
            <a:endParaRPr lang="fr-CH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691" y="1339849"/>
            <a:ext cx="7549907" cy="344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46691" y="4993903"/>
            <a:ext cx="74792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www.cdisc.org/system/files/all/standard/CFAST-TA-Project-Status.pdf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0933" y="4351867"/>
            <a:ext cx="775758" cy="84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79394" y="4597404"/>
            <a:ext cx="775758" cy="84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82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7/09/201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NYRUUDRVYRWM-111-16</_dlc_DocId>
    <_dlc_DocIdUrl xmlns="cc9af988-dd0b-489a-8207-cf5186c6ed97">
      <Url>http://portal.cdisc.org/CDISC User Networks/Europe/Italian Language/_layouts/DocIdRedir.aspx?ID=NYRUUDRVYRWM-111-16</Url>
      <Description>NYRUUDRVYRWM-111-16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E00C979D32A64FBA4E12F46E49F104" ma:contentTypeVersion="1" ma:contentTypeDescription="Create a new document." ma:contentTypeScope="" ma:versionID="8a9a2b9c34e543670a5de6a87a80900d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7CC16C-AB13-4246-BDF8-E211D1011046}">
  <ds:schemaRefs>
    <ds:schemaRef ds:uri="http://schemas.microsoft.com/office/2006/metadata/properties"/>
    <ds:schemaRef ds:uri="http://schemas.microsoft.com/office/infopath/2007/PartnerControls"/>
    <ds:schemaRef ds:uri="cc9af988-dd0b-489a-8207-cf5186c6ed97"/>
  </ds:schemaRefs>
</ds:datastoreItem>
</file>

<file path=customXml/itemProps2.xml><?xml version="1.0" encoding="utf-8"?>
<ds:datastoreItem xmlns:ds="http://schemas.openxmlformats.org/officeDocument/2006/customXml" ds:itemID="{D611FBD3-50A6-43DC-AC4C-F61F0693FA8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308D729-1D99-4B63-A456-050B1A4CD6E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7DBDAD6-E35C-4575-8A3B-113620ABA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30847</TotalTime>
  <Words>392</Words>
  <Application>Microsoft Office PowerPoint</Application>
  <PresentationFormat>On-screen Show (4:3)</PresentationFormat>
  <Paragraphs>108</Paragraphs>
  <Slides>17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Default Design</vt:lpstr>
      <vt:lpstr>Custom Design</vt:lpstr>
      <vt:lpstr>\\DC4-GENEVA\Users\Angelo Tinazzi\CDISC\CDISC_UN\20170920\CDISC_IT_TC_20170920_CDSIC_Interchange_Summary_SF.pptx</vt:lpstr>
      <vt:lpstr>PowerPoint Presentation</vt:lpstr>
      <vt:lpstr>CDISC Italian User Network TC 20 Settembre 2017    </vt:lpstr>
      <vt:lpstr>Agenda</vt:lpstr>
      <vt:lpstr>News dal mondo CDISC </vt:lpstr>
      <vt:lpstr>News dal mondo CDISC </vt:lpstr>
      <vt:lpstr>News dal mondo CDISC </vt:lpstr>
      <vt:lpstr>News dal mondo CDISC </vt:lpstr>
      <vt:lpstr>News dal mondo CDISC </vt:lpstr>
      <vt:lpstr>News dal mondo CDISC </vt:lpstr>
      <vt:lpstr>News dal mondo CDISC </vt:lpstr>
      <vt:lpstr>News dal mondo CDISC </vt:lpstr>
      <vt:lpstr>   Agenda preliminare prossimo CDISC Italian UN Milano (27 Ottobre 2017 10-16.30)</vt:lpstr>
      <vt:lpstr>   Agenda preliminare prossimo CDISC Italian UN Milano (27 Ottobre 2017 - 10-16.30)</vt:lpstr>
      <vt:lpstr>   Agenda preliminare prossimo CDISC Italian UN Milano (27 Ottobre 2017 - 10-16.30)</vt:lpstr>
      <vt:lpstr>   CDISC Europe Interchange, Londra (24-28 Aprile 2017) – Sommario - Silvia Faini (CROS NT)</vt:lpstr>
      <vt:lpstr>  Varie ed Eventuali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Angelo Tinazzi</cp:lastModifiedBy>
  <cp:revision>888</cp:revision>
  <cp:lastPrinted>2015-12-16T10:46:07Z</cp:lastPrinted>
  <dcterms:created xsi:type="dcterms:W3CDTF">2003-09-23T15:46:16Z</dcterms:created>
  <dcterms:modified xsi:type="dcterms:W3CDTF">2017-09-20T05:53:02Z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0x0101002CE00C979D32A64FBA4E12F46E49F104</vt:lpwstr>
  </property>
  <property fmtid="{D5CDD505-2E9C-101B-9397-08002B2CF9AE}" pid="3" name="_dlc_DocIdItemGuid">
    <vt:lpwstr>e43be99b-6c70-4757-8e34-7da7cecc0e1f</vt:lpwstr>
  </property>
</Properties>
</file>