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  <p:sldMasterId id="2147483835" r:id="rId6"/>
  </p:sldMasterIdLst>
  <p:notesMasterIdLst>
    <p:notesMasterId r:id="rId24"/>
  </p:notesMasterIdLst>
  <p:handoutMasterIdLst>
    <p:handoutMasterId r:id="rId25"/>
  </p:handoutMasterIdLst>
  <p:sldIdLst>
    <p:sldId id="735" r:id="rId7"/>
    <p:sldId id="780" r:id="rId8"/>
    <p:sldId id="788" r:id="rId9"/>
    <p:sldId id="841" r:id="rId10"/>
    <p:sldId id="830" r:id="rId11"/>
    <p:sldId id="834" r:id="rId12"/>
    <p:sldId id="835" r:id="rId13"/>
    <p:sldId id="842" r:id="rId14"/>
    <p:sldId id="843" r:id="rId15"/>
    <p:sldId id="844" r:id="rId16"/>
    <p:sldId id="845" r:id="rId17"/>
    <p:sldId id="846" r:id="rId18"/>
    <p:sldId id="847" r:id="rId19"/>
    <p:sldId id="848" r:id="rId20"/>
    <p:sldId id="849" r:id="rId21"/>
    <p:sldId id="819" r:id="rId22"/>
    <p:sldId id="785" r:id="rId23"/>
  </p:sldIdLst>
  <p:sldSz cx="9144000" cy="6858000" type="screen4x3"/>
  <p:notesSz cx="7086600" cy="93726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48">
          <p15:clr>
            <a:srgbClr val="A4A3A4"/>
          </p15:clr>
        </p15:guide>
        <p15:guide id="2" pos="141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ina Bratfalean" initials="DB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DA"/>
    <a:srgbClr val="008AF2"/>
    <a:srgbClr val="4D4D4D"/>
    <a:srgbClr val="FFCC66"/>
    <a:srgbClr val="003264"/>
    <a:srgbClr val="C0C0C0"/>
    <a:srgbClr val="006666"/>
    <a:srgbClr val="A3A3FF"/>
    <a:srgbClr val="000066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2" autoAdjust="0"/>
    <p:restoredTop sz="88568" autoAdjust="0"/>
  </p:normalViewPr>
  <p:slideViewPr>
    <p:cSldViewPr snapToGrid="0">
      <p:cViewPr>
        <p:scale>
          <a:sx n="90" d="100"/>
          <a:sy n="90" d="100"/>
        </p:scale>
        <p:origin x="-1522" y="-58"/>
      </p:cViewPr>
      <p:guideLst>
        <p:guide orient="horz" pos="2948"/>
        <p:guide pos="1413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1764" y="-96"/>
      </p:cViewPr>
      <p:guideLst>
        <p:guide orient="horz" pos="2952"/>
        <p:guide pos="22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DA38A85-0968-4082-9F33-26EEC5CE1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763280"/>
      </p:ext>
    </p:extLst>
  </p:cSld>
  <p:clrMap bg1="lt1" tx1="dk1" bg2="lt2" tx2="dk2" accent1="accent1" accent2="accent2" accent3="accent3" accent4="accent4" accent5="accent5" accent6="accent6" hlink="hlink" folHlink="folHlink"/>
  <p:hf sldNum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4100" y="0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701675"/>
            <a:ext cx="4689475" cy="3516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8660" y="4451985"/>
            <a:ext cx="5669280" cy="421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4100" y="8902343"/>
            <a:ext cx="3070860" cy="468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56" tIns="49478" rIns="98956" bIns="49478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B50E656-A66C-4BC7-80DF-319703F7F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672780"/>
      </p:ext>
    </p:extLst>
  </p:cSld>
  <p:clrMap bg1="lt1" tx1="dk1" bg2="lt2" tx2="dk2" accent1="accent1" accent2="accent2" accent3="accent3" accent4="accent4" accent5="accent5" accent6="accent6" hlink="hlink" folHlink="folHlink"/>
  <p:hf sldNum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9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27553B-D910-4102-AA36-964DFB1FF3C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097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13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479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774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761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34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CDISC Italian UN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December 16th TC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83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733800" y="414867"/>
            <a:ext cx="4868863" cy="2133600"/>
          </a:xfrm>
        </p:spPr>
        <p:txBody>
          <a:bodyPr anchor="t"/>
          <a:lstStyle>
            <a:lvl1pPr algn="r">
              <a:defRPr sz="1600" b="0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92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89063" y="5765800"/>
            <a:ext cx="6120870" cy="83820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rgbClr val="BBE0E3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429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25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41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6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35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86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628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785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  <a:r>
              <a:rPr lang="en-GB" sz="800" dirty="0" smtClean="0">
                <a:solidFill>
                  <a:schemeClr val="bg1"/>
                </a:solidFill>
              </a:rPr>
              <a:t> 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34084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10083-6BCC-4C89-B37E-4621269EB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0066" y="1140908"/>
            <a:ext cx="7230533" cy="1362075"/>
          </a:xfrm>
        </p:spPr>
        <p:txBody>
          <a:bodyPr/>
          <a:lstStyle>
            <a:lvl1pPr algn="l">
              <a:defRPr sz="3200" b="1" cap="none" baseline="0">
                <a:solidFill>
                  <a:srgbClr val="00326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0067" y="2743200"/>
            <a:ext cx="7114646" cy="1500187"/>
          </a:xfrm>
        </p:spPr>
        <p:txBody>
          <a:bodyPr/>
          <a:lstStyle>
            <a:lvl1pPr marL="0" indent="0">
              <a:buNone/>
              <a:defRPr sz="2000">
                <a:solidFill>
                  <a:srgbClr val="4D4D4D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C71A9-550A-4E8C-9A50-0522F246A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0D1287BB-CDCE-494F-9DCF-9FEDADDCA2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3763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r>
              <a:rPr lang="en-GB" sz="800" dirty="0">
                <a:solidFill>
                  <a:schemeClr val="bg1"/>
                </a:solidFill>
              </a:rPr>
              <a:t>	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265816"/>
            <a:ext cx="8229600" cy="8541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B7EB846E-E32D-4742-ABEE-D00AF927A5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1463675" y="6565900"/>
            <a:ext cx="16938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GB" sz="800" dirty="0">
                <a:solidFill>
                  <a:schemeClr val="bg1"/>
                </a:solidFill>
              </a:rPr>
              <a:t>© CDISC </a:t>
            </a:r>
            <a:r>
              <a:rPr lang="en-GB" sz="800" dirty="0" smtClean="0">
                <a:solidFill>
                  <a:schemeClr val="bg1"/>
                </a:solidFill>
              </a:rPr>
              <a:t>2015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CCB2-54DF-4472-9674-680C6B4402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685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7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99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9538" y="254000"/>
            <a:ext cx="7307262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9538" y="1295400"/>
            <a:ext cx="73072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92875"/>
            <a:ext cx="21336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5E813DF-62F7-4A03-BE97-9CA8716555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264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292929"/>
          </a:solidFill>
          <a:latin typeface="Arial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60606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rgbClr val="60606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2000">
          <a:solidFill>
            <a:srgbClr val="606060"/>
          </a:solidFill>
          <a:latin typeface="+mn-lt"/>
        </a:defRPr>
      </a:lvl4pPr>
      <a:lvl5pPr marL="1951038" indent="-12223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06060"/>
          </a:solidFill>
          <a:latin typeface="+mn-lt"/>
        </a:defRPr>
      </a:lvl5pPr>
      <a:lvl6pPr marL="24082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6pPr>
      <a:lvl7pPr marL="28654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7pPr>
      <a:lvl8pPr marL="33226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8pPr>
      <a:lvl9pPr marL="3779838" algn="l" rtl="0" fontAlgn="base">
        <a:spcBef>
          <a:spcPct val="20000"/>
        </a:spcBef>
        <a:spcAft>
          <a:spcPct val="0"/>
        </a:spcAft>
        <a:defRPr>
          <a:solidFill>
            <a:srgbClr val="29292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88D3F-5E88-4A02-8FC1-37C0E1F1376C}" type="datetimeFigureOut">
              <a:rPr lang="en-US" smtClean="0"/>
              <a:t>3/15/2017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62F99-5BDD-414C-B1CF-B6E5E8EDE5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99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standards/foundational/sdtmi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fda.gov/ForIndustry/DataStandards/StudyDataStandards/ucm2005545.htm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2017-europe-interchange-preliminary-program" TargetMode="External"/><Relationship Id="rId2" Type="http://schemas.openxmlformats.org/officeDocument/2006/relationships/hyperlink" Target="https://www.cdisc.org/events/interchanges/2017-europe-interchange/all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isc.org/webinars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/>
              <a:t>SDTM </a:t>
            </a:r>
            <a:r>
              <a:rPr lang="it-IT" sz="2800" dirty="0" err="1"/>
              <a:t>Conformance</a:t>
            </a:r>
            <a:r>
              <a:rPr lang="it-IT" sz="2800" dirty="0"/>
              <a:t> </a:t>
            </a:r>
            <a:r>
              <a:rPr lang="it-IT" sz="2800" dirty="0" err="1"/>
              <a:t>Rules</a:t>
            </a:r>
            <a:r>
              <a:rPr lang="it-IT" sz="2800" dirty="0"/>
              <a:t> User Guide v1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1034143"/>
            <a:ext cx="7307262" cy="5395686"/>
          </a:xfrm>
        </p:spPr>
        <p:txBody>
          <a:bodyPr/>
          <a:lstStyle/>
          <a:p>
            <a:r>
              <a:rPr lang="it-IT" dirty="0" smtClean="0"/>
              <a:t>Le seguenti informazioni sono quelle definite come </a:t>
            </a:r>
            <a:r>
              <a:rPr lang="it-IT" dirty="0" err="1" smtClean="0"/>
              <a:t>required</a:t>
            </a:r>
            <a:r>
              <a:rPr lang="it-IT" dirty="0" smtClean="0"/>
              <a:t>: </a:t>
            </a:r>
            <a:r>
              <a:rPr lang="it-IT" dirty="0" err="1" smtClean="0"/>
              <a:t>Rule</a:t>
            </a:r>
            <a:r>
              <a:rPr lang="it-IT" dirty="0" smtClean="0"/>
              <a:t> ID (</a:t>
            </a:r>
            <a:r>
              <a:rPr lang="it-IT" dirty="0" err="1" smtClean="0"/>
              <a:t>CGxxxx</a:t>
            </a:r>
            <a:r>
              <a:rPr lang="it-IT" dirty="0" smtClean="0"/>
              <a:t>), </a:t>
            </a:r>
            <a:r>
              <a:rPr lang="it-IT" b="1" dirty="0" smtClean="0"/>
              <a:t>Class</a:t>
            </a:r>
            <a:r>
              <a:rPr lang="it-IT" dirty="0" smtClean="0"/>
              <a:t>, </a:t>
            </a:r>
            <a:r>
              <a:rPr lang="it-IT" b="1" dirty="0" smtClean="0"/>
              <a:t>Domain</a:t>
            </a:r>
            <a:r>
              <a:rPr lang="it-IT" dirty="0" smtClean="0"/>
              <a:t>, </a:t>
            </a:r>
            <a:r>
              <a:rPr lang="it-IT" b="1" dirty="0" err="1" smtClean="0"/>
              <a:t>Variable</a:t>
            </a:r>
            <a:r>
              <a:rPr lang="it-IT" dirty="0" smtClean="0"/>
              <a:t>, </a:t>
            </a:r>
            <a:r>
              <a:rPr lang="it-IT" dirty="0" err="1" smtClean="0"/>
              <a:t>Rule</a:t>
            </a:r>
            <a:r>
              <a:rPr lang="it-IT" dirty="0" smtClean="0"/>
              <a:t>, Guide, IG Version, Batch, </a:t>
            </a:r>
            <a:r>
              <a:rPr lang="it-IT" b="1" dirty="0" err="1" smtClean="0"/>
              <a:t>Programmable</a:t>
            </a:r>
            <a:r>
              <a:rPr lang="it-IT" dirty="0" smtClean="0"/>
              <a:t>.</a:t>
            </a:r>
          </a:p>
          <a:p>
            <a:r>
              <a:rPr lang="it-IT" dirty="0" smtClean="0"/>
              <a:t>Class: abbreviazione di 3 caratteri o meno, indica l’</a:t>
            </a:r>
            <a:r>
              <a:rPr lang="en-US" dirty="0" smtClean="0"/>
              <a:t>Observation </a:t>
            </a:r>
            <a:r>
              <a:rPr lang="en-US" dirty="0"/>
              <a:t>Class </a:t>
            </a:r>
            <a:r>
              <a:rPr lang="en-US" dirty="0" smtClean="0"/>
              <a:t>o la </a:t>
            </a:r>
            <a:r>
              <a:rPr lang="en-US" dirty="0" err="1" smtClean="0"/>
              <a:t>categoria</a:t>
            </a:r>
            <a:r>
              <a:rPr lang="en-US" dirty="0" smtClean="0"/>
              <a:t> di cui fa parte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dominio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1277257" y="3410857"/>
            <a:ext cx="6313714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pPr lvl="3">
              <a:buFont typeface="Wingdings" panose="05000000000000000000" pitchFamily="2" charset="2"/>
              <a:buChar char="§"/>
            </a:pPr>
            <a:r>
              <a:rPr lang="en-US" kern="0" dirty="0" smtClean="0"/>
              <a:t>ALL – All observation classes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kern="0" dirty="0" smtClean="0"/>
              <a:t>SPC – Special-Purpose Class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kern="0" dirty="0" smtClean="0"/>
              <a:t>FND – Findings Class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kern="0" dirty="0" smtClean="0"/>
              <a:t>EVT – Events Class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kern="0" dirty="0" smtClean="0"/>
              <a:t>INT – Interventions Class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kern="0" dirty="0" smtClean="0"/>
              <a:t>FNA – Findings About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kern="0" dirty="0" smtClean="0"/>
              <a:t>TDM – Trial Design Domains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kern="0" dirty="0" smtClean="0"/>
              <a:t>AP – Associated Persons Domains</a:t>
            </a:r>
            <a:endParaRPr lang="it-IT" kern="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43389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/>
              <a:t>SDTM </a:t>
            </a:r>
            <a:r>
              <a:rPr lang="it-IT" sz="2800" dirty="0" err="1"/>
              <a:t>Conformance</a:t>
            </a:r>
            <a:r>
              <a:rPr lang="it-IT" sz="2800" dirty="0"/>
              <a:t> </a:t>
            </a:r>
            <a:r>
              <a:rPr lang="it-IT" sz="2800" dirty="0" err="1"/>
              <a:t>Rules</a:t>
            </a:r>
            <a:r>
              <a:rPr lang="it-IT" sz="2800" dirty="0"/>
              <a:t> User Guide v1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1034143"/>
            <a:ext cx="7307262" cy="5090886"/>
          </a:xfrm>
        </p:spPr>
        <p:txBody>
          <a:bodyPr/>
          <a:lstStyle/>
          <a:p>
            <a:r>
              <a:rPr lang="it-IT" dirty="0" smtClean="0"/>
              <a:t>Domain: abbreviazioni </a:t>
            </a:r>
            <a:r>
              <a:rPr lang="en-US" dirty="0" smtClean="0"/>
              <a:t>standard CDISC, con </a:t>
            </a:r>
            <a:r>
              <a:rPr lang="en-US" dirty="0" err="1" smtClean="0"/>
              <a:t>eccezione</a:t>
            </a:r>
            <a:r>
              <a:rPr lang="en-US" dirty="0" smtClean="0"/>
              <a:t> </a:t>
            </a:r>
            <a:r>
              <a:rPr lang="en-US" dirty="0" err="1" smtClean="0"/>
              <a:t>nell’utilizzo</a:t>
            </a:r>
            <a:r>
              <a:rPr lang="en-US" dirty="0" smtClean="0"/>
              <a:t> di ALL o </a:t>
            </a:r>
            <a:r>
              <a:rPr lang="en-US" dirty="0"/>
              <a:t>NOT</a:t>
            </a:r>
            <a:r>
              <a:rPr lang="en-US" dirty="0" smtClean="0"/>
              <a:t>().</a:t>
            </a:r>
          </a:p>
          <a:p>
            <a:r>
              <a:rPr lang="en-US" dirty="0" smtClean="0"/>
              <a:t>Variable: </a:t>
            </a:r>
            <a:r>
              <a:rPr lang="en-US" dirty="0" err="1" smtClean="0"/>
              <a:t>nome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variabile</a:t>
            </a:r>
            <a:r>
              <a:rPr lang="en-US" dirty="0" smtClean="0"/>
              <a:t>, </a:t>
            </a:r>
            <a:r>
              <a:rPr lang="en-US" dirty="0" err="1" smtClean="0"/>
              <a:t>nome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variabile</a:t>
            </a:r>
            <a:r>
              <a:rPr lang="en-US" dirty="0" smtClean="0"/>
              <a:t> con -- come </a:t>
            </a:r>
            <a:r>
              <a:rPr lang="en-US" dirty="0" err="1" smtClean="0"/>
              <a:t>prefisso</a:t>
            </a:r>
            <a:r>
              <a:rPr lang="en-US" dirty="0" smtClean="0"/>
              <a:t> se </a:t>
            </a:r>
            <a:r>
              <a:rPr lang="en-US" dirty="0" err="1" smtClean="0"/>
              <a:t>riferito</a:t>
            </a:r>
            <a:r>
              <a:rPr lang="en-US" dirty="0" smtClean="0"/>
              <a:t> a </a:t>
            </a:r>
            <a:r>
              <a:rPr lang="en-US" dirty="0" err="1" smtClean="0"/>
              <a:t>più</a:t>
            </a:r>
            <a:r>
              <a:rPr lang="en-US" dirty="0" smtClean="0"/>
              <a:t> </a:t>
            </a:r>
            <a:r>
              <a:rPr lang="en-US" dirty="0" err="1" smtClean="0"/>
              <a:t>domini</a:t>
            </a:r>
            <a:r>
              <a:rPr lang="en-US" dirty="0" smtClean="0"/>
              <a:t>, GEN se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riferisce</a:t>
            </a:r>
            <a:r>
              <a:rPr lang="en-US" dirty="0" smtClean="0"/>
              <a:t> a </a:t>
            </a:r>
            <a:r>
              <a:rPr lang="en-US" dirty="0" err="1" smtClean="0"/>
              <a:t>più</a:t>
            </a:r>
            <a:r>
              <a:rPr lang="en-US" dirty="0" smtClean="0"/>
              <a:t> </a:t>
            </a:r>
            <a:r>
              <a:rPr lang="en-US" dirty="0" err="1" smtClean="0"/>
              <a:t>variabili</a:t>
            </a:r>
            <a:r>
              <a:rPr lang="en-US" dirty="0" smtClean="0"/>
              <a:t>.</a:t>
            </a:r>
          </a:p>
          <a:p>
            <a:r>
              <a:rPr lang="en-GB" dirty="0" smtClean="0"/>
              <a:t>Guide: </a:t>
            </a:r>
            <a:r>
              <a:rPr lang="en-GB" dirty="0" err="1" smtClean="0"/>
              <a:t>documento</a:t>
            </a:r>
            <a:r>
              <a:rPr lang="en-GB" dirty="0" smtClean="0"/>
              <a:t> di </a:t>
            </a:r>
            <a:r>
              <a:rPr lang="en-GB" dirty="0" err="1" smtClean="0"/>
              <a:t>riferimento</a:t>
            </a:r>
            <a:r>
              <a:rPr lang="en-GB" dirty="0" smtClean="0"/>
              <a:t> SDTM v1.4 o SDTM IG v3.2</a:t>
            </a:r>
          </a:p>
          <a:p>
            <a:r>
              <a:rPr lang="en-GB" dirty="0" smtClean="0"/>
              <a:t>IG Version 3.2</a:t>
            </a:r>
          </a:p>
          <a:p>
            <a:r>
              <a:rPr lang="en-GB" dirty="0" smtClean="0"/>
              <a:t>Batch 1.0</a:t>
            </a:r>
          </a:p>
          <a:p>
            <a:r>
              <a:rPr lang="en-GB" dirty="0" smtClean="0"/>
              <a:t>Programmable: Y/C, Conditional se la </a:t>
            </a:r>
            <a:r>
              <a:rPr lang="en-GB" dirty="0" err="1" smtClean="0"/>
              <a:t>regola</a:t>
            </a:r>
            <a:r>
              <a:rPr lang="en-GB" dirty="0" smtClean="0"/>
              <a:t> è </a:t>
            </a:r>
            <a:r>
              <a:rPr lang="en-GB" dirty="0" err="1" smtClean="0"/>
              <a:t>programmabile</a:t>
            </a:r>
            <a:r>
              <a:rPr lang="en-GB" dirty="0" smtClean="0"/>
              <a:t> solo </a:t>
            </a:r>
            <a:r>
              <a:rPr lang="en-GB" dirty="0" err="1" smtClean="0"/>
              <a:t>sulla</a:t>
            </a:r>
            <a:r>
              <a:rPr lang="en-GB" dirty="0" smtClean="0"/>
              <a:t> base di </a:t>
            </a:r>
            <a:r>
              <a:rPr lang="en-GB" dirty="0" err="1" smtClean="0"/>
              <a:t>ulteriori</a:t>
            </a:r>
            <a:r>
              <a:rPr lang="en-GB" dirty="0" smtClean="0"/>
              <a:t> </a:t>
            </a:r>
            <a:r>
              <a:rPr lang="en-GB" dirty="0" err="1" smtClean="0"/>
              <a:t>condizioni</a:t>
            </a:r>
            <a:r>
              <a:rPr lang="en-GB" dirty="0" smtClean="0"/>
              <a:t>/</a:t>
            </a:r>
            <a:r>
              <a:rPr lang="en-GB" dirty="0" err="1" smtClean="0"/>
              <a:t>fattori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14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A</a:t>
            </a:r>
            <a:r>
              <a:rPr lang="it-IT" sz="2800" dirty="0" err="1" smtClean="0"/>
              <a:t>ssunti</a:t>
            </a:r>
            <a:r>
              <a:rPr lang="it-IT" sz="2800" dirty="0" smtClean="0"/>
              <a:t> 1/2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947058"/>
            <a:ext cx="7307262" cy="5482771"/>
          </a:xfrm>
        </p:spPr>
        <p:txBody>
          <a:bodyPr/>
          <a:lstStyle/>
          <a:p>
            <a:r>
              <a:rPr lang="en-US" dirty="0" smtClean="0"/>
              <a:t>Le </a:t>
            </a:r>
            <a:r>
              <a:rPr lang="en-US" dirty="0" err="1" smtClean="0"/>
              <a:t>informazioni</a:t>
            </a:r>
            <a:r>
              <a:rPr lang="en-US" dirty="0" smtClean="0"/>
              <a:t> </a:t>
            </a:r>
            <a:r>
              <a:rPr lang="en-US" dirty="0" err="1" smtClean="0"/>
              <a:t>contenute</a:t>
            </a:r>
            <a:r>
              <a:rPr lang="en-US" dirty="0" smtClean="0"/>
              <a:t> in Class</a:t>
            </a:r>
            <a:r>
              <a:rPr lang="en-US" dirty="0"/>
              <a:t>, Domain, </a:t>
            </a:r>
            <a:r>
              <a:rPr lang="en-US" dirty="0" smtClean="0"/>
              <a:t>Variable e </a:t>
            </a:r>
            <a:r>
              <a:rPr lang="en-US" dirty="0"/>
              <a:t>Condition </a:t>
            </a:r>
            <a:r>
              <a:rPr lang="en-US" dirty="0" err="1" smtClean="0"/>
              <a:t>definiscono</a:t>
            </a:r>
            <a:r>
              <a:rPr lang="en-US" dirty="0" smtClean="0"/>
              <a:t> la </a:t>
            </a:r>
            <a:r>
              <a:rPr lang="en-US" dirty="0" err="1" smtClean="0"/>
              <a:t>scopo</a:t>
            </a:r>
            <a:r>
              <a:rPr lang="en-US" dirty="0" smtClean="0"/>
              <a:t> </a:t>
            </a:r>
            <a:r>
              <a:rPr lang="en-US" dirty="0" err="1" smtClean="0"/>
              <a:t>dell’applicazione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regola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Tutte</a:t>
            </a:r>
            <a:r>
              <a:rPr lang="en-US" dirty="0" smtClean="0"/>
              <a:t> le </a:t>
            </a:r>
            <a:r>
              <a:rPr lang="en-US" dirty="0" err="1" smtClean="0"/>
              <a:t>regole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proposte</a:t>
            </a:r>
            <a:r>
              <a:rPr lang="en-US" dirty="0" smtClean="0"/>
              <a:t> al </a:t>
            </a:r>
            <a:r>
              <a:rPr lang="en-US" dirty="0" err="1" smtClean="0"/>
              <a:t>più</a:t>
            </a:r>
            <a:r>
              <a:rPr lang="en-US" dirty="0" smtClean="0"/>
              <a:t> alto </a:t>
            </a:r>
            <a:r>
              <a:rPr lang="en-US" dirty="0" err="1" smtClean="0"/>
              <a:t>livello</a:t>
            </a:r>
            <a:r>
              <a:rPr lang="en-US" dirty="0" smtClean="0"/>
              <a:t> </a:t>
            </a:r>
            <a:r>
              <a:rPr lang="en-US" dirty="0" err="1" smtClean="0"/>
              <a:t>gerarchico</a:t>
            </a:r>
            <a:r>
              <a:rPr lang="en-US" dirty="0" smtClean="0"/>
              <a:t> </a:t>
            </a:r>
            <a:r>
              <a:rPr lang="en-US" dirty="0" err="1" smtClean="0"/>
              <a:t>applicabile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Per </a:t>
            </a:r>
            <a:r>
              <a:rPr lang="en-US" dirty="0" err="1" smtClean="0"/>
              <a:t>ogni</a:t>
            </a:r>
            <a:r>
              <a:rPr lang="en-US" dirty="0" smtClean="0"/>
              <a:t> </a:t>
            </a:r>
            <a:r>
              <a:rPr lang="en-US" dirty="0" err="1" smtClean="0"/>
              <a:t>regola</a:t>
            </a:r>
            <a:r>
              <a:rPr lang="en-US" dirty="0" smtClean="0"/>
              <a:t> </a:t>
            </a:r>
            <a:r>
              <a:rPr lang="en-US" dirty="0" err="1" smtClean="0"/>
              <a:t>c’è</a:t>
            </a:r>
            <a:r>
              <a:rPr lang="en-US" dirty="0" smtClean="0"/>
              <a:t> un solo </a:t>
            </a:r>
            <a:r>
              <a:rPr lang="en-US" dirty="0" err="1" smtClean="0"/>
              <a:t>obiettivo</a:t>
            </a:r>
            <a:r>
              <a:rPr lang="en-US" dirty="0" smtClean="0"/>
              <a:t> o </a:t>
            </a:r>
            <a:r>
              <a:rPr lang="en-US" dirty="0" err="1" smtClean="0"/>
              <a:t>variabile</a:t>
            </a:r>
            <a:r>
              <a:rPr lang="en-US" dirty="0" smtClean="0"/>
              <a:t> target, se </a:t>
            </a:r>
            <a:r>
              <a:rPr lang="en-US" dirty="0" err="1" smtClean="0"/>
              <a:t>contiene</a:t>
            </a:r>
            <a:r>
              <a:rPr lang="en-US" dirty="0" smtClean="0"/>
              <a:t> </a:t>
            </a:r>
            <a:r>
              <a:rPr lang="en-US" dirty="0" err="1" smtClean="0"/>
              <a:t>elementi</a:t>
            </a:r>
            <a:r>
              <a:rPr lang="en-US" dirty="0" smtClean="0"/>
              <a:t> </a:t>
            </a:r>
            <a:r>
              <a:rPr lang="en-US" dirty="0" err="1" smtClean="0"/>
              <a:t>interdipendenti</a:t>
            </a:r>
            <a:r>
              <a:rPr lang="en-US" dirty="0" smtClean="0"/>
              <a:t>, </a:t>
            </a:r>
            <a:r>
              <a:rPr lang="en-US" dirty="0" err="1" smtClean="0"/>
              <a:t>saranno</a:t>
            </a:r>
            <a:r>
              <a:rPr lang="en-US" dirty="0" smtClean="0"/>
              <a:t> </a:t>
            </a:r>
            <a:r>
              <a:rPr lang="en-US" dirty="0" err="1" smtClean="0"/>
              <a:t>presenti</a:t>
            </a:r>
            <a:r>
              <a:rPr lang="en-US" dirty="0" smtClean="0"/>
              <a:t> due </a:t>
            </a:r>
            <a:r>
              <a:rPr lang="en-US" dirty="0" err="1" smtClean="0"/>
              <a:t>regole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 </a:t>
            </a:r>
            <a:r>
              <a:rPr lang="en-US" dirty="0" err="1" smtClean="0"/>
              <a:t>regole</a:t>
            </a:r>
            <a:r>
              <a:rPr lang="en-US" dirty="0" smtClean="0"/>
              <a:t> relative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variabili</a:t>
            </a:r>
            <a:r>
              <a:rPr lang="en-US" dirty="0" smtClean="0"/>
              <a:t> “Permissible”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applicabili</a:t>
            </a:r>
            <a:r>
              <a:rPr lang="en-US" dirty="0" smtClean="0"/>
              <a:t> solo se le </a:t>
            </a:r>
            <a:r>
              <a:rPr lang="en-US" dirty="0" err="1" smtClean="0"/>
              <a:t>variabili</a:t>
            </a:r>
            <a:r>
              <a:rPr lang="en-US" dirty="0" smtClean="0"/>
              <a:t> </a:t>
            </a:r>
            <a:r>
              <a:rPr lang="en-US" dirty="0" err="1" smtClean="0"/>
              <a:t>sono</a:t>
            </a:r>
            <a:r>
              <a:rPr lang="en-US" dirty="0" smtClean="0"/>
              <a:t> </a:t>
            </a:r>
            <a:r>
              <a:rPr lang="en-US" dirty="0" err="1" smtClean="0"/>
              <a:t>presenti</a:t>
            </a:r>
            <a:r>
              <a:rPr lang="en-US" dirty="0" smtClean="0"/>
              <a:t> </a:t>
            </a:r>
            <a:r>
              <a:rPr lang="en-US" dirty="0" err="1" smtClean="0"/>
              <a:t>nel</a:t>
            </a:r>
            <a:r>
              <a:rPr lang="en-US" dirty="0" smtClean="0"/>
              <a:t> dataset.</a:t>
            </a:r>
            <a:endParaRPr lang="en-US" dirty="0"/>
          </a:p>
          <a:p>
            <a:r>
              <a:rPr lang="en-US" dirty="0" smtClean="0"/>
              <a:t>Se la Condition è </a:t>
            </a:r>
            <a:r>
              <a:rPr lang="en-US" dirty="0" err="1" smtClean="0"/>
              <a:t>vuota</a:t>
            </a:r>
            <a:r>
              <a:rPr lang="en-US" dirty="0" smtClean="0"/>
              <a:t>, la </a:t>
            </a:r>
            <a:r>
              <a:rPr lang="en-US" dirty="0" err="1" smtClean="0"/>
              <a:t>regola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applica</a:t>
            </a:r>
            <a:r>
              <a:rPr lang="en-US" dirty="0" smtClean="0"/>
              <a:t> a </a:t>
            </a:r>
            <a:r>
              <a:rPr lang="en-US" dirty="0" err="1" smtClean="0"/>
              <a:t>tutte</a:t>
            </a:r>
            <a:r>
              <a:rPr lang="en-US" dirty="0" smtClean="0"/>
              <a:t> le </a:t>
            </a:r>
            <a:r>
              <a:rPr lang="en-US" dirty="0" err="1" smtClean="0"/>
              <a:t>variabili</a:t>
            </a:r>
            <a:r>
              <a:rPr lang="en-US" dirty="0" smtClean="0"/>
              <a:t> definite da Class</a:t>
            </a:r>
            <a:r>
              <a:rPr lang="en-US" dirty="0"/>
              <a:t>, </a:t>
            </a:r>
            <a:r>
              <a:rPr lang="en-US" dirty="0" smtClean="0"/>
              <a:t>Domain e Variable.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03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>A</a:t>
            </a:r>
            <a:r>
              <a:rPr lang="it-IT" sz="2800" dirty="0" err="1"/>
              <a:t>ssunti</a:t>
            </a:r>
            <a:r>
              <a:rPr lang="it-IT" sz="2800" dirty="0"/>
              <a:t> </a:t>
            </a:r>
            <a:r>
              <a:rPr lang="it-IT" sz="2800" dirty="0" smtClean="0"/>
              <a:t>2/2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5" y="947058"/>
            <a:ext cx="7307262" cy="5482771"/>
          </a:xfrm>
        </p:spPr>
        <p:txBody>
          <a:bodyPr/>
          <a:lstStyle/>
          <a:p>
            <a:r>
              <a:rPr lang="en-US" dirty="0" err="1" smtClean="0"/>
              <a:t>Oltre</a:t>
            </a:r>
            <a:r>
              <a:rPr lang="en-US" dirty="0" smtClean="0"/>
              <a:t> </a:t>
            </a:r>
            <a:r>
              <a:rPr lang="en-US" dirty="0" err="1" smtClean="0"/>
              <a:t>agli</a:t>
            </a:r>
            <a:r>
              <a:rPr lang="en-US" dirty="0" smtClean="0"/>
              <a:t> </a:t>
            </a:r>
            <a:r>
              <a:rPr lang="en-US" dirty="0" err="1" smtClean="0"/>
              <a:t>assunti</a:t>
            </a:r>
            <a:r>
              <a:rPr lang="en-US" dirty="0" smtClean="0"/>
              <a:t> </a:t>
            </a:r>
            <a:r>
              <a:rPr lang="en-US" dirty="0" err="1" smtClean="0"/>
              <a:t>generali</a:t>
            </a:r>
            <a:r>
              <a:rPr lang="en-US" dirty="0" smtClean="0"/>
              <a:t> </a:t>
            </a:r>
            <a:r>
              <a:rPr lang="en-US" dirty="0" err="1" smtClean="0"/>
              <a:t>vengono</a:t>
            </a:r>
            <a:r>
              <a:rPr lang="en-US" dirty="0" smtClean="0"/>
              <a:t> </a:t>
            </a:r>
            <a:r>
              <a:rPr lang="en-US" dirty="0" err="1" smtClean="0"/>
              <a:t>forniti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Syntax Rule</a:t>
            </a:r>
            <a:endParaRPr lang="en-US" dirty="0"/>
          </a:p>
          <a:p>
            <a:pPr lvl="2"/>
            <a:r>
              <a:rPr lang="en-US" dirty="0"/>
              <a:t>Rule </a:t>
            </a:r>
            <a:r>
              <a:rPr lang="en-US" dirty="0" smtClean="0"/>
              <a:t>Terminology</a:t>
            </a:r>
          </a:p>
          <a:p>
            <a:pPr lvl="2"/>
            <a:r>
              <a:rPr lang="en-US" dirty="0"/>
              <a:t>Potential Rule Implementation as Automated </a:t>
            </a:r>
            <a:r>
              <a:rPr lang="en-US" dirty="0" smtClean="0"/>
              <a:t>Checks</a:t>
            </a:r>
            <a:endParaRPr lang="en-GB" dirty="0"/>
          </a:p>
          <a:p>
            <a:r>
              <a:rPr lang="en-US" dirty="0" smtClean="0"/>
              <a:t>In </a:t>
            </a:r>
            <a:r>
              <a:rPr lang="en-US" dirty="0" err="1" smtClean="0"/>
              <a:t>questi</a:t>
            </a:r>
            <a:r>
              <a:rPr lang="en-US" dirty="0" smtClean="0"/>
              <a:t> </a:t>
            </a:r>
            <a:r>
              <a:rPr lang="en-US" dirty="0" err="1" smtClean="0"/>
              <a:t>assunti</a:t>
            </a:r>
            <a:r>
              <a:rPr lang="en-US" dirty="0" smtClean="0"/>
              <a:t> </a:t>
            </a:r>
            <a:r>
              <a:rPr lang="en-US" dirty="0" err="1" smtClean="0"/>
              <a:t>c’è</a:t>
            </a:r>
            <a:r>
              <a:rPr lang="en-US" dirty="0" smtClean="0"/>
              <a:t> </a:t>
            </a:r>
            <a:r>
              <a:rPr lang="en-US" dirty="0" err="1" smtClean="0"/>
              <a:t>sicuramente</a:t>
            </a:r>
            <a:r>
              <a:rPr lang="en-US" dirty="0" smtClean="0"/>
              <a:t> lo </a:t>
            </a:r>
            <a:r>
              <a:rPr lang="en-US" dirty="0" err="1" smtClean="0"/>
              <a:t>sforzo</a:t>
            </a:r>
            <a:r>
              <a:rPr lang="en-US" dirty="0" smtClean="0"/>
              <a:t> di </a:t>
            </a:r>
            <a:r>
              <a:rPr lang="en-US" dirty="0" err="1" smtClean="0"/>
              <a:t>porre</a:t>
            </a:r>
            <a:r>
              <a:rPr lang="en-US" dirty="0" smtClean="0"/>
              <a:t> </a:t>
            </a:r>
            <a:r>
              <a:rPr lang="en-US" dirty="0" err="1" smtClean="0"/>
              <a:t>delle</a:t>
            </a:r>
            <a:r>
              <a:rPr lang="en-US" dirty="0" smtClean="0"/>
              <a:t> </a:t>
            </a:r>
            <a:r>
              <a:rPr lang="en-US" dirty="0" err="1" smtClean="0"/>
              <a:t>regole</a:t>
            </a:r>
            <a:r>
              <a:rPr lang="en-US" dirty="0" smtClean="0"/>
              <a:t> standard per </a:t>
            </a:r>
            <a:r>
              <a:rPr lang="en-US" dirty="0" err="1" smtClean="0"/>
              <a:t>creare</a:t>
            </a:r>
            <a:r>
              <a:rPr lang="en-US" dirty="0" smtClean="0"/>
              <a:t> </a:t>
            </a:r>
            <a:r>
              <a:rPr lang="en-US" dirty="0" err="1" smtClean="0"/>
              <a:t>controlli</a:t>
            </a:r>
            <a:r>
              <a:rPr lang="en-US" dirty="0" smtClean="0"/>
              <a:t> </a:t>
            </a:r>
            <a:r>
              <a:rPr lang="en-US" dirty="0" err="1" smtClean="0"/>
              <a:t>automatizzati</a:t>
            </a:r>
            <a:r>
              <a:rPr lang="en-US" dirty="0" smtClean="0"/>
              <a:t>, ma </a:t>
            </a:r>
            <a:r>
              <a:rPr lang="en-US" dirty="0" err="1" smtClean="0"/>
              <a:t>questo</a:t>
            </a:r>
            <a:r>
              <a:rPr lang="en-US" dirty="0" smtClean="0"/>
              <a:t> </a:t>
            </a:r>
            <a:r>
              <a:rPr lang="en-US" dirty="0" err="1" smtClean="0"/>
              <a:t>può</a:t>
            </a:r>
            <a:r>
              <a:rPr lang="en-US" dirty="0" smtClean="0"/>
              <a:t> </a:t>
            </a:r>
            <a:r>
              <a:rPr lang="en-US" dirty="0" err="1" smtClean="0"/>
              <a:t>essere</a:t>
            </a:r>
            <a:r>
              <a:rPr lang="en-US" dirty="0" smtClean="0"/>
              <a:t> </a:t>
            </a:r>
            <a:r>
              <a:rPr lang="en-US" dirty="0" err="1" smtClean="0"/>
              <a:t>più</a:t>
            </a:r>
            <a:r>
              <a:rPr lang="en-US" dirty="0" smtClean="0"/>
              <a:t> o </a:t>
            </a:r>
            <a:r>
              <a:rPr lang="en-US" dirty="0" err="1" smtClean="0"/>
              <a:t>meno</a:t>
            </a:r>
            <a:r>
              <a:rPr lang="en-US" dirty="0" smtClean="0"/>
              <a:t> </a:t>
            </a:r>
            <a:r>
              <a:rPr lang="en-US" dirty="0" err="1" smtClean="0"/>
              <a:t>possibile</a:t>
            </a:r>
            <a:r>
              <a:rPr lang="en-US" dirty="0" smtClean="0"/>
              <a:t> a </a:t>
            </a:r>
            <a:r>
              <a:rPr lang="en-US" dirty="0" err="1" smtClean="0"/>
              <a:t>seconda</a:t>
            </a:r>
            <a:r>
              <a:rPr lang="en-US" dirty="0" smtClean="0"/>
              <a:t> di </a:t>
            </a:r>
            <a:r>
              <a:rPr lang="en-US" dirty="0" err="1" smtClean="0"/>
              <a:t>diversi</a:t>
            </a:r>
            <a:r>
              <a:rPr lang="en-US" dirty="0" smtClean="0"/>
              <a:t> </a:t>
            </a:r>
            <a:r>
              <a:rPr lang="en-US" dirty="0" err="1" smtClean="0"/>
              <a:t>fattori</a:t>
            </a:r>
            <a:r>
              <a:rPr lang="en-US" dirty="0" smtClean="0"/>
              <a:t>:</a:t>
            </a:r>
          </a:p>
          <a:p>
            <a:pPr lvl="3"/>
            <a:r>
              <a:rPr lang="en-US" dirty="0" smtClean="0"/>
              <a:t>Sistema in cui </a:t>
            </a:r>
            <a:r>
              <a:rPr lang="en-US" dirty="0" err="1" smtClean="0"/>
              <a:t>vengono</a:t>
            </a:r>
            <a:r>
              <a:rPr lang="en-US" dirty="0" smtClean="0"/>
              <a:t> </a:t>
            </a:r>
            <a:r>
              <a:rPr lang="en-US" dirty="0" err="1" smtClean="0"/>
              <a:t>implementate</a:t>
            </a:r>
            <a:endParaRPr lang="en-US" dirty="0" smtClean="0"/>
          </a:p>
          <a:p>
            <a:pPr lvl="3"/>
            <a:r>
              <a:rPr lang="en-US" dirty="0" err="1" smtClean="0"/>
              <a:t>Caratteristiche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regola</a:t>
            </a: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…</a:t>
            </a:r>
            <a:r>
              <a:rPr lang="en-US" dirty="0" err="1" smtClean="0"/>
              <a:t>inoltre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parte di check </a:t>
            </a:r>
            <a:r>
              <a:rPr lang="en-US" dirty="0" err="1" smtClean="0"/>
              <a:t>manuali</a:t>
            </a:r>
            <a:r>
              <a:rPr lang="en-US" dirty="0" smtClean="0"/>
              <a:t> è </a:t>
            </a:r>
            <a:r>
              <a:rPr lang="en-US" dirty="0" err="1" smtClean="0"/>
              <a:t>essenziale</a:t>
            </a:r>
            <a:r>
              <a:rPr lang="en-US" dirty="0" smtClean="0"/>
              <a:t> per </a:t>
            </a:r>
            <a:r>
              <a:rPr lang="en-US" dirty="0" err="1" smtClean="0"/>
              <a:t>valutare</a:t>
            </a:r>
            <a:r>
              <a:rPr lang="en-US" dirty="0" smtClean="0"/>
              <a:t> </a:t>
            </a:r>
            <a:r>
              <a:rPr lang="en-US" dirty="0" err="1" smtClean="0"/>
              <a:t>l’aderenza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guideline </a:t>
            </a:r>
            <a:r>
              <a:rPr lang="en-US" dirty="0" err="1" smtClean="0"/>
              <a:t>degli</a:t>
            </a:r>
            <a:r>
              <a:rPr lang="en-US" dirty="0" smtClean="0"/>
              <a:t> SDTM</a:t>
            </a:r>
          </a:p>
        </p:txBody>
      </p:sp>
    </p:spTree>
    <p:extLst>
      <p:ext uri="{BB962C8B-B14F-4D97-AF65-F5344CB8AC3E}">
        <p14:creationId xmlns:p14="http://schemas.microsoft.com/office/powerpoint/2010/main" val="270515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321715"/>
            <a:ext cx="7448550" cy="601121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err="1" smtClean="0"/>
              <a:t>Esempi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0124" y="947058"/>
            <a:ext cx="7839075" cy="4466771"/>
          </a:xfrm>
        </p:spPr>
        <p:txBody>
          <a:bodyPr/>
          <a:lstStyle/>
          <a:p>
            <a:r>
              <a:rPr lang="it-IT" dirty="0" smtClean="0"/>
              <a:t>Da SDTM IG v3.2 </a:t>
            </a:r>
            <a:r>
              <a:rPr lang="it-IT" dirty="0" err="1" smtClean="0"/>
              <a:t>Conformance</a:t>
            </a:r>
            <a:r>
              <a:rPr lang="it-IT" dirty="0" smtClean="0"/>
              <a:t> </a:t>
            </a:r>
            <a:r>
              <a:rPr lang="it-IT" dirty="0" err="1" smtClean="0"/>
              <a:t>Rules</a:t>
            </a:r>
            <a:r>
              <a:rPr lang="it-IT" dirty="0" smtClean="0"/>
              <a:t> v1.0</a:t>
            </a:r>
          </a:p>
          <a:p>
            <a:pPr lvl="2"/>
            <a:r>
              <a:rPr lang="it-IT" dirty="0" smtClean="0"/>
              <a:t>ARM/ACTARM </a:t>
            </a:r>
            <a:r>
              <a:rPr lang="it-IT" dirty="0" smtClean="0">
                <a:sym typeface="Wingdings" panose="05000000000000000000" pitchFamily="2" charset="2"/>
              </a:rPr>
              <a:t> regole mutualmente esclusive</a:t>
            </a:r>
            <a:endParaRPr lang="en-GB" dirty="0"/>
          </a:p>
          <a:p>
            <a:pPr lvl="2"/>
            <a:r>
              <a:rPr lang="it-IT" dirty="0" smtClean="0"/>
              <a:t>USUBJID </a:t>
            </a:r>
            <a:r>
              <a:rPr lang="it-IT" dirty="0">
                <a:sym typeface="Wingdings" panose="05000000000000000000" pitchFamily="2" charset="2"/>
              </a:rPr>
              <a:t> riferimento a </a:t>
            </a:r>
            <a:r>
              <a:rPr lang="it-IT" dirty="0" err="1" smtClean="0">
                <a:sym typeface="Wingdings" panose="05000000000000000000" pitchFamily="2" charset="2"/>
              </a:rPr>
              <a:t>Programmable</a:t>
            </a:r>
            <a:r>
              <a:rPr lang="it-IT" dirty="0" smtClean="0">
                <a:sym typeface="Wingdings" panose="05000000000000000000" pitchFamily="2" charset="2"/>
              </a:rPr>
              <a:t>=C</a:t>
            </a:r>
          </a:p>
          <a:p>
            <a:pPr lvl="2"/>
            <a:r>
              <a:rPr lang="en-US" dirty="0"/>
              <a:t>PRESP/OCCUR/STAT</a:t>
            </a:r>
          </a:p>
          <a:p>
            <a:endParaRPr lang="it-IT" dirty="0" smtClean="0"/>
          </a:p>
          <a:p>
            <a:r>
              <a:rPr lang="it-IT" dirty="0" smtClean="0"/>
              <a:t>Confronto con regole Pinnacle21 e FDA </a:t>
            </a:r>
            <a:endParaRPr lang="it-IT" dirty="0"/>
          </a:p>
          <a:p>
            <a:pPr lvl="2"/>
            <a:r>
              <a:rPr lang="en-US" dirty="0" smtClean="0"/>
              <a:t>EPOCH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--ORRES/--STAT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--DECOD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482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1000124" y="1349830"/>
            <a:ext cx="7839075" cy="235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60606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rgbClr val="60606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–"/>
              <a:defRPr sz="2000">
                <a:solidFill>
                  <a:srgbClr val="606060"/>
                </a:solidFill>
                <a:latin typeface="+mn-lt"/>
              </a:defRPr>
            </a:lvl4pPr>
            <a:lvl5pPr marL="1951038" indent="-122238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06060"/>
                </a:solidFill>
                <a:latin typeface="+mn-lt"/>
              </a:defRPr>
            </a:lvl5pPr>
            <a:lvl6pPr marL="24082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6pPr>
            <a:lvl7pPr marL="28654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7pPr>
            <a:lvl8pPr marL="33226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8pPr>
            <a:lvl9pPr marL="3779838" algn="l" rtl="0" fontAlgn="base">
              <a:spcBef>
                <a:spcPct val="20000"/>
              </a:spcBef>
              <a:spcAft>
                <a:spcPct val="0"/>
              </a:spcAft>
              <a:defRPr>
                <a:solidFill>
                  <a:srgbClr val="292929"/>
                </a:solidFill>
                <a:latin typeface="+mn-lt"/>
              </a:defRPr>
            </a:lvl9pPr>
          </a:lstStyle>
          <a:p>
            <a:r>
              <a:rPr lang="en-US" kern="0" dirty="0" smtClean="0"/>
              <a:t>Link </a:t>
            </a:r>
            <a:r>
              <a:rPr lang="en-US" kern="0" dirty="0" err="1" smtClean="0"/>
              <a:t>documenti</a:t>
            </a:r>
            <a:r>
              <a:rPr lang="en-US" kern="0" dirty="0" smtClean="0"/>
              <a:t> CDISC</a:t>
            </a:r>
          </a:p>
          <a:p>
            <a:pPr marL="0" indent="0">
              <a:buFontTx/>
              <a:buNone/>
            </a:pPr>
            <a:r>
              <a:rPr lang="en-US" kern="0" dirty="0" smtClean="0">
                <a:hlinkClick r:id="rId3"/>
              </a:rPr>
              <a:t>https://www.cdisc.org/standards/foundational/sdtmig</a:t>
            </a:r>
            <a:r>
              <a:rPr lang="en-US" kern="0" dirty="0" smtClean="0"/>
              <a:t> </a:t>
            </a:r>
          </a:p>
          <a:p>
            <a:r>
              <a:rPr lang="en-US" kern="0" dirty="0" smtClean="0"/>
              <a:t>Link FDA Rules</a:t>
            </a:r>
          </a:p>
          <a:p>
            <a:pPr marL="0" indent="0">
              <a:buFontTx/>
              <a:buNone/>
            </a:pPr>
            <a:r>
              <a:rPr lang="en-US" kern="0" dirty="0" smtClean="0">
                <a:hlinkClick r:id="rId4"/>
              </a:rPr>
              <a:t>https://www.fda.gov/ForIndustry/DataStandards/StudyDataStandards/ucm2005545.htm</a:t>
            </a:r>
            <a:r>
              <a:rPr lang="en-US" kern="0" dirty="0" smtClean="0"/>
              <a:t> </a:t>
            </a:r>
            <a:endParaRPr lang="en-US" kern="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007385" y="619258"/>
            <a:ext cx="7448550" cy="601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264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264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264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264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264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92929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92929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92929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92929"/>
                </a:solidFill>
                <a:latin typeface="Arial" charset="0"/>
              </a:defRPr>
            </a:lvl9pPr>
          </a:lstStyle>
          <a:p>
            <a:r>
              <a:rPr lang="en-GB" sz="2800" kern="0" dirty="0" smtClean="0"/>
              <a:t/>
            </a:r>
            <a:br>
              <a:rPr lang="en-GB" sz="2800" kern="0" dirty="0" smtClean="0"/>
            </a:br>
            <a:r>
              <a:rPr lang="en-GB" sz="2800" kern="0" dirty="0" smtClean="0"/>
              <a:t>Link </a:t>
            </a:r>
            <a:r>
              <a:rPr lang="en-GB" sz="2800" kern="0" dirty="0" err="1" smtClean="0"/>
              <a:t>utili</a:t>
            </a:r>
            <a:endParaRPr lang="en-GB" sz="2800" kern="0" dirty="0"/>
          </a:p>
        </p:txBody>
      </p:sp>
    </p:spTree>
    <p:extLst>
      <p:ext uri="{BB962C8B-B14F-4D97-AF65-F5344CB8AC3E}">
        <p14:creationId xmlns:p14="http://schemas.microsoft.com/office/powerpoint/2010/main" val="192510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548658"/>
            <a:ext cx="7448550" cy="650682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it-IT" dirty="0" smtClean="0"/>
              <a:t>Varie </a:t>
            </a:r>
            <a:r>
              <a:rPr lang="it-IT" dirty="0"/>
              <a:t>ed Eventuali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3547" y="1120478"/>
            <a:ext cx="7307262" cy="4800600"/>
          </a:xfrm>
        </p:spPr>
        <p:txBody>
          <a:bodyPr/>
          <a:lstStyle/>
          <a:p>
            <a:r>
              <a:rPr lang="fr-CH" dirty="0" err="1" smtClean="0"/>
              <a:t>Potenziali</a:t>
            </a:r>
            <a:r>
              <a:rPr lang="fr-CH" dirty="0" smtClean="0"/>
              <a:t> </a:t>
            </a:r>
            <a:r>
              <a:rPr lang="fr-CH" dirty="0" err="1" smtClean="0"/>
              <a:t>Argomenti</a:t>
            </a:r>
            <a:r>
              <a:rPr lang="fr-CH" dirty="0" smtClean="0"/>
              <a:t> </a:t>
            </a:r>
            <a:r>
              <a:rPr lang="fr-CH" dirty="0" err="1" smtClean="0"/>
              <a:t>prossima</a:t>
            </a:r>
            <a:r>
              <a:rPr lang="fr-CH" dirty="0" smtClean="0"/>
              <a:t> TC </a:t>
            </a:r>
          </a:p>
          <a:p>
            <a:pPr lvl="1"/>
            <a:r>
              <a:rPr lang="fr-CH" dirty="0" smtClean="0">
                <a:solidFill>
                  <a:srgbClr val="FF0000"/>
                </a:solidFill>
              </a:rPr>
              <a:t>Prima o Seconda </a:t>
            </a:r>
            <a:r>
              <a:rPr lang="fr-CH" dirty="0" err="1" smtClean="0">
                <a:solidFill>
                  <a:srgbClr val="FF0000"/>
                </a:solidFill>
              </a:rPr>
              <a:t>Settimana</a:t>
            </a:r>
            <a:r>
              <a:rPr lang="fr-CH" dirty="0" smtClean="0">
                <a:solidFill>
                  <a:srgbClr val="FF0000"/>
                </a:solidFill>
              </a:rPr>
              <a:t> di </a:t>
            </a:r>
            <a:r>
              <a:rPr lang="fr-CH" dirty="0" err="1" smtClean="0">
                <a:solidFill>
                  <a:srgbClr val="FF0000"/>
                </a:solidFill>
              </a:rPr>
              <a:t>Maggio</a:t>
            </a:r>
            <a:endParaRPr lang="fr-CH" dirty="0" smtClean="0">
              <a:solidFill>
                <a:srgbClr val="FF0000"/>
              </a:solidFill>
            </a:endParaRPr>
          </a:p>
          <a:p>
            <a:pPr lvl="1"/>
            <a:r>
              <a:rPr lang="fr-CH" dirty="0" err="1" smtClean="0"/>
              <a:t>Highlights</a:t>
            </a:r>
            <a:r>
              <a:rPr lang="fr-CH" dirty="0" smtClean="0"/>
              <a:t> dal CDISC Europe </a:t>
            </a:r>
            <a:r>
              <a:rPr lang="fr-CH" dirty="0" err="1" smtClean="0"/>
              <a:t>Interchange</a:t>
            </a:r>
            <a:endParaRPr lang="fr-CH" dirty="0" smtClean="0"/>
          </a:p>
          <a:p>
            <a:pPr lvl="1"/>
            <a:r>
              <a:rPr lang="fr-CH" dirty="0" err="1" smtClean="0"/>
              <a:t>Discussione</a:t>
            </a:r>
            <a:r>
              <a:rPr lang="fr-CH" dirty="0" smtClean="0"/>
              <a:t> </a:t>
            </a:r>
            <a:r>
              <a:rPr lang="fr-CH" dirty="0" smtClean="0"/>
              <a:t>di </a:t>
            </a:r>
            <a:r>
              <a:rPr lang="fr-CH" dirty="0" err="1" smtClean="0"/>
              <a:t>una</a:t>
            </a:r>
            <a:r>
              <a:rPr lang="fr-CH" dirty="0" smtClean="0"/>
              <a:t> TA in </a:t>
            </a:r>
            <a:r>
              <a:rPr lang="fr-CH" dirty="0" err="1" smtClean="0"/>
              <a:t>particolare</a:t>
            </a:r>
            <a:endParaRPr lang="fr-CH" dirty="0" smtClean="0"/>
          </a:p>
          <a:p>
            <a:pPr lvl="1"/>
            <a:r>
              <a:rPr lang="fr-CH" dirty="0" smtClean="0"/>
              <a:t>Topic SDTM o topic </a:t>
            </a:r>
            <a:r>
              <a:rPr lang="fr-CH" dirty="0" err="1" smtClean="0"/>
              <a:t>ADaM</a:t>
            </a:r>
            <a:endParaRPr lang="fr-CH" dirty="0" smtClean="0"/>
          </a:p>
          <a:p>
            <a:pPr lvl="1"/>
            <a:r>
              <a:rPr lang="fr-CH" dirty="0" err="1" smtClean="0"/>
              <a:t>Esperienze</a:t>
            </a:r>
            <a:r>
              <a:rPr lang="fr-CH" dirty="0" smtClean="0"/>
              <a:t> da </a:t>
            </a:r>
            <a:r>
              <a:rPr lang="fr-CH" dirty="0" err="1" smtClean="0"/>
              <a:t>Condividere</a:t>
            </a:r>
            <a:endParaRPr lang="fr-CH" dirty="0" smtClean="0"/>
          </a:p>
          <a:p>
            <a:pPr lvl="2"/>
            <a:r>
              <a:rPr lang="fr-CH" sz="2000" dirty="0" smtClean="0"/>
              <a:t>Area </a:t>
            </a:r>
            <a:r>
              <a:rPr lang="fr-CH" sz="2000" dirty="0" err="1" smtClean="0"/>
              <a:t>Terapeutica</a:t>
            </a:r>
            <a:endParaRPr lang="fr-CH" sz="2000" dirty="0" smtClean="0"/>
          </a:p>
          <a:p>
            <a:pPr lvl="2"/>
            <a:r>
              <a:rPr lang="fr-CH" sz="2000" dirty="0" err="1" smtClean="0"/>
              <a:t>Derivazione</a:t>
            </a:r>
            <a:r>
              <a:rPr lang="fr-CH" sz="2000" dirty="0" smtClean="0"/>
              <a:t> EPOCH in SDTM</a:t>
            </a:r>
          </a:p>
          <a:p>
            <a:pPr lvl="2"/>
            <a:r>
              <a:rPr lang="fr-CH" sz="2000" dirty="0" err="1" smtClean="0"/>
              <a:t>Pooling</a:t>
            </a:r>
            <a:endParaRPr lang="fr-CH" sz="2000" dirty="0" smtClean="0"/>
          </a:p>
          <a:p>
            <a:pPr lvl="1"/>
            <a:r>
              <a:rPr lang="fr-CH" dirty="0" err="1" smtClean="0"/>
              <a:t>Volontari</a:t>
            </a:r>
            <a:r>
              <a:rPr lang="fr-CH" dirty="0" smtClean="0"/>
              <a:t>?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17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345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362075"/>
          </a:xfrm>
        </p:spPr>
        <p:txBody>
          <a:bodyPr/>
          <a:lstStyle/>
          <a:p>
            <a:r>
              <a:rPr lang="en-US" sz="3600" dirty="0"/>
              <a:t>CDISC </a:t>
            </a:r>
            <a:r>
              <a:rPr lang="en-US" sz="3600" dirty="0" smtClean="0"/>
              <a:t>Italian User Network TC</a:t>
            </a:r>
            <a:br>
              <a:rPr lang="en-US" sz="3600" dirty="0" smtClean="0"/>
            </a:br>
            <a:r>
              <a:rPr lang="en-US" sz="3600" dirty="0" smtClean="0"/>
              <a:t>15</a:t>
            </a:r>
            <a:r>
              <a:rPr lang="en-US" sz="3600" dirty="0" smtClean="0"/>
              <a:t> </a:t>
            </a:r>
            <a:r>
              <a:rPr lang="en-US" sz="3600" dirty="0" err="1" smtClean="0"/>
              <a:t>Marzo</a:t>
            </a:r>
            <a:r>
              <a:rPr lang="en-US" sz="3600" dirty="0" smtClean="0"/>
              <a:t> 2017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b="0" dirty="0" smtClean="0"/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1762740" y="2751686"/>
            <a:ext cx="6314460" cy="233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20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1800">
                <a:solidFill>
                  <a:srgbClr val="606060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600">
                <a:solidFill>
                  <a:srgbClr val="606060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400">
                <a:solidFill>
                  <a:srgbClr val="606060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606060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9pPr>
          </a:lstStyle>
          <a:p>
            <a:endParaRPr lang="en-US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CDISC </a:t>
            </a:r>
            <a:r>
              <a:rPr lang="it-IT" dirty="0" smtClean="0"/>
              <a:t>Europe Interchange, Londra (24-28 Aprile 2017)</a:t>
            </a:r>
            <a:endParaRPr lang="it-IT" dirty="0"/>
          </a:p>
          <a:p>
            <a:r>
              <a:rPr lang="it-IT" dirty="0" smtClean="0"/>
              <a:t>News dal mondo CDISC</a:t>
            </a:r>
          </a:p>
          <a:p>
            <a:r>
              <a:rPr lang="en-US" dirty="0"/>
              <a:t>SDTMIG v3.2 Conformance Rules </a:t>
            </a:r>
            <a:r>
              <a:rPr lang="en-US" dirty="0" smtClean="0"/>
              <a:t>v1.0 – Silvia </a:t>
            </a:r>
            <a:r>
              <a:rPr lang="en-US" dirty="0" err="1" smtClean="0"/>
              <a:t>Faini</a:t>
            </a:r>
            <a:r>
              <a:rPr lang="en-US" dirty="0" smtClean="0"/>
              <a:t> (CROS NT)</a:t>
            </a:r>
            <a:endParaRPr lang="fr-CH" dirty="0" smtClean="0"/>
          </a:p>
          <a:p>
            <a:r>
              <a:rPr lang="fr-CH" dirty="0" smtClean="0"/>
              <a:t>Varie </a:t>
            </a:r>
            <a:r>
              <a:rPr lang="fr-CH" dirty="0" err="1" smtClean="0"/>
              <a:t>ed</a:t>
            </a:r>
            <a:r>
              <a:rPr lang="fr-CH" dirty="0" smtClean="0"/>
              <a:t> </a:t>
            </a:r>
            <a:r>
              <a:rPr lang="fr-CH" dirty="0" err="1" smtClean="0"/>
              <a:t>Eventuali</a:t>
            </a:r>
            <a:endParaRPr lang="it-IT" dirty="0"/>
          </a:p>
          <a:p>
            <a:endParaRPr lang="it-IT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692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722" y="1335061"/>
            <a:ext cx="8119028" cy="517012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/>
              <a:t>26 e 27 </a:t>
            </a:r>
            <a:r>
              <a:rPr lang="fr-CH" dirty="0" err="1" smtClean="0"/>
              <a:t>Conference</a:t>
            </a:r>
            <a:endParaRPr lang="fr-CH" dirty="0" smtClean="0"/>
          </a:p>
          <a:p>
            <a:pPr marL="0" indent="0">
              <a:buNone/>
            </a:pPr>
            <a:endParaRPr lang="fr-CH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fr-CH" sz="2000" dirty="0" smtClean="0">
              <a:solidFill>
                <a:srgbClr val="0070C0"/>
              </a:solidFill>
            </a:endParaRPr>
          </a:p>
          <a:p>
            <a:pPr lvl="1"/>
            <a:r>
              <a:rPr lang="fr-CH" dirty="0">
                <a:hlinkClick r:id="rId2"/>
              </a:rPr>
              <a:t>https://</a:t>
            </a:r>
            <a:r>
              <a:rPr lang="fr-CH" dirty="0" smtClean="0">
                <a:hlinkClick r:id="rId2"/>
              </a:rPr>
              <a:t>www.cdisc.org/events/interchanges/2017-europe-interchange/all</a:t>
            </a:r>
            <a:endParaRPr lang="fr-CH" dirty="0" smtClean="0"/>
          </a:p>
          <a:p>
            <a:pPr lvl="1"/>
            <a:r>
              <a:rPr lang="fr-CH" dirty="0">
                <a:hlinkClick r:id="rId3"/>
              </a:rPr>
              <a:t>https://</a:t>
            </a:r>
            <a:r>
              <a:rPr lang="fr-CH" dirty="0" smtClean="0">
                <a:hlinkClick r:id="rId3"/>
              </a:rPr>
              <a:t>www.cdisc.org/2017-europe-interchange-</a:t>
            </a:r>
            <a:r>
              <a:rPr lang="fr-CH" b="1" dirty="0" smtClean="0">
                <a:solidFill>
                  <a:srgbClr val="FF0000"/>
                </a:solidFill>
                <a:hlinkClick r:id="rId3"/>
              </a:rPr>
              <a:t>preliminary-program</a:t>
            </a:r>
            <a:endParaRPr lang="fr-CH" b="1" dirty="0" smtClean="0">
              <a:solidFill>
                <a:srgbClr val="FF0000"/>
              </a:solidFill>
            </a:endParaRPr>
          </a:p>
          <a:p>
            <a:pPr lvl="1"/>
            <a:endParaRPr lang="fr-CH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CH" dirty="0" err="1" smtClean="0">
                <a:solidFill>
                  <a:srgbClr val="FF0000"/>
                </a:solidFill>
              </a:rPr>
              <a:t>Gli</a:t>
            </a:r>
            <a:r>
              <a:rPr lang="fr-CH" dirty="0" smtClean="0">
                <a:solidFill>
                  <a:srgbClr val="FF0000"/>
                </a:solidFill>
              </a:rPr>
              <a:t> abstracts </a:t>
            </a:r>
            <a:r>
              <a:rPr lang="fr-CH" dirty="0" err="1" smtClean="0">
                <a:solidFill>
                  <a:srgbClr val="FF0000"/>
                </a:solidFill>
              </a:rPr>
              <a:t>verranno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resi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pubblici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nei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prossimi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giorni</a:t>
            </a:r>
            <a:endParaRPr lang="fr-CH" dirty="0" smtClean="0">
              <a:solidFill>
                <a:srgbClr val="FF0000"/>
              </a:solidFill>
            </a:endParaRPr>
          </a:p>
          <a:p>
            <a:pPr lvl="1"/>
            <a:endParaRPr lang="fr-CH" dirty="0" smtClean="0"/>
          </a:p>
          <a:p>
            <a:pPr marL="0" indent="0">
              <a:buNone/>
            </a:pPr>
            <a:endParaRPr lang="fr-CH" dirty="0" smtClean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23922" y="388397"/>
            <a:ext cx="7448550" cy="974724"/>
          </a:xfrm>
        </p:spPr>
        <p:txBody>
          <a:bodyPr/>
          <a:lstStyle/>
          <a:p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it-IT" sz="2800" dirty="0"/>
              <a:t>Agenda preliminare prossimo </a:t>
            </a:r>
            <a:r>
              <a:rPr lang="it-IT" sz="2800" dirty="0" smtClean="0"/>
              <a:t/>
            </a:r>
            <a:br>
              <a:rPr lang="it-IT" sz="2800" dirty="0" smtClean="0"/>
            </a:br>
            <a:r>
              <a:rPr lang="it-IT" sz="2800" dirty="0" smtClean="0"/>
              <a:t>CDISC </a:t>
            </a:r>
            <a:r>
              <a:rPr lang="it-IT" sz="2800" dirty="0"/>
              <a:t>Interchange </a:t>
            </a:r>
            <a:r>
              <a:rPr lang="it-IT" sz="2800" dirty="0" smtClean="0"/>
              <a:t>Europe</a:t>
            </a:r>
            <a:br>
              <a:rPr lang="it-IT" sz="2800" dirty="0" smtClean="0"/>
            </a:br>
            <a:r>
              <a:rPr lang="it-IT" sz="2800" dirty="0" smtClean="0"/>
              <a:t>Londra </a:t>
            </a:r>
            <a:r>
              <a:rPr lang="it-IT" sz="2800" dirty="0"/>
              <a:t>(</a:t>
            </a:r>
            <a:r>
              <a:rPr lang="it-IT" sz="2800" dirty="0" smtClean="0"/>
              <a:t>24-28 </a:t>
            </a:r>
            <a:r>
              <a:rPr lang="it-IT" sz="2800" dirty="0"/>
              <a:t>Aprile </a:t>
            </a:r>
            <a:r>
              <a:rPr lang="it-IT" sz="2800" dirty="0" smtClean="0"/>
              <a:t>2017)</a:t>
            </a:r>
            <a:r>
              <a:rPr lang="en-GB" sz="2800" dirty="0" smtClean="0"/>
              <a:t>	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1685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620217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1232452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sz="2000" b="1" dirty="0" err="1" smtClean="0"/>
              <a:t>Prossimi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Webinars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gratuiti</a:t>
            </a:r>
            <a:r>
              <a:rPr lang="fr-CH" sz="2000" b="1" dirty="0" smtClean="0"/>
              <a:t> o </a:t>
            </a:r>
            <a:r>
              <a:rPr lang="fr-CH" sz="2000" b="1" dirty="0" err="1" smtClean="0"/>
              <a:t>riservati</a:t>
            </a:r>
            <a:r>
              <a:rPr lang="fr-CH" sz="2000" b="1" dirty="0" smtClean="0"/>
              <a:t> ai </a:t>
            </a:r>
            <a:r>
              <a:rPr lang="fr-CH" sz="2000" b="1" dirty="0" err="1" smtClean="0"/>
              <a:t>membri</a:t>
            </a:r>
            <a:r>
              <a:rPr lang="fr-CH" sz="2000" b="1" dirty="0" smtClean="0"/>
              <a:t> di CDISC </a:t>
            </a:r>
            <a:r>
              <a:rPr lang="fr-CH" sz="2000" b="1" dirty="0" smtClean="0">
                <a:hlinkClick r:id="rId2"/>
              </a:rPr>
              <a:t>http</a:t>
            </a:r>
            <a:r>
              <a:rPr lang="fr-CH" sz="2000" b="1" dirty="0">
                <a:hlinkClick r:id="rId2"/>
              </a:rPr>
              <a:t>://</a:t>
            </a:r>
            <a:r>
              <a:rPr lang="fr-CH" sz="2000" b="1" dirty="0" smtClean="0">
                <a:hlinkClick r:id="rId2"/>
              </a:rPr>
              <a:t>www.cdisc.org/webinars</a:t>
            </a:r>
            <a:endParaRPr lang="fr-CH" sz="20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fr-CH" sz="2000" b="1" dirty="0" smtClean="0"/>
              <a:t>16 </a:t>
            </a:r>
            <a:r>
              <a:rPr lang="fr-CH" sz="2000" b="1" dirty="0" err="1"/>
              <a:t>Marzo</a:t>
            </a:r>
            <a:r>
              <a:rPr lang="fr-CH" sz="2000" b="1" dirty="0"/>
              <a:t>: </a:t>
            </a:r>
            <a:r>
              <a:rPr lang="en-US" sz="2000" b="1" dirty="0"/>
              <a:t>CDISC Tech Webinar Series - Making CDISC SHARE Metadata </a:t>
            </a:r>
            <a:r>
              <a:rPr lang="en-US" sz="2000" b="1" dirty="0" smtClean="0"/>
              <a:t>Operational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1" dirty="0" smtClean="0"/>
              <a:t>4 </a:t>
            </a:r>
            <a:r>
              <a:rPr lang="fr-FR" sz="2000" b="1" dirty="0" err="1" smtClean="0"/>
              <a:t>Aprile</a:t>
            </a:r>
            <a:r>
              <a:rPr lang="fr-FR" sz="2000" b="1" dirty="0" smtClean="0"/>
              <a:t>: </a:t>
            </a:r>
            <a:r>
              <a:rPr lang="en-US" sz="2000" b="1" dirty="0"/>
              <a:t>CDISC Public Webinar Series - Controlled </a:t>
            </a:r>
            <a:r>
              <a:rPr lang="en-US" sz="2000" b="1" dirty="0" err="1"/>
              <a:t>Terminolgy</a:t>
            </a:r>
            <a:r>
              <a:rPr lang="en-US" sz="2000" b="1" dirty="0"/>
              <a:t> Public </a:t>
            </a:r>
            <a:r>
              <a:rPr lang="en-US" sz="2000" b="1" dirty="0" smtClean="0"/>
              <a:t>Review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 smtClean="0"/>
              <a:t>6 </a:t>
            </a:r>
            <a:r>
              <a:rPr lang="en-US" sz="2000" b="1" dirty="0" err="1" smtClean="0"/>
              <a:t>Aprile</a:t>
            </a:r>
            <a:r>
              <a:rPr lang="en-US" sz="2000" b="1" dirty="0" smtClean="0"/>
              <a:t> CDISC </a:t>
            </a:r>
            <a:r>
              <a:rPr lang="en-US" sz="2000" b="1" dirty="0"/>
              <a:t>Members Only Mini-Training Series - Considerations in Submitting Data not Modeled in the </a:t>
            </a:r>
            <a:r>
              <a:rPr lang="en-US" sz="2000" b="1" dirty="0" smtClean="0"/>
              <a:t>SDTMIG (Solo </a:t>
            </a:r>
            <a:r>
              <a:rPr lang="en-US" sz="2000" b="1" dirty="0" err="1" smtClean="0"/>
              <a:t>membri</a:t>
            </a:r>
            <a:r>
              <a:rPr lang="en-US" sz="2000" b="1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fr-FR" sz="2000" b="1" dirty="0" smtClean="0"/>
              <a:t>11 </a:t>
            </a:r>
            <a:r>
              <a:rPr lang="fr-FR" sz="2000" b="1" dirty="0" err="1" smtClean="0"/>
              <a:t>Maggio</a:t>
            </a:r>
            <a:r>
              <a:rPr lang="fr-FR" sz="2000" b="1" dirty="0" smtClean="0"/>
              <a:t> - </a:t>
            </a:r>
            <a:r>
              <a:rPr lang="en-US" sz="2000" b="1" dirty="0"/>
              <a:t>CDISC Members Only Mini-Training Series - Demystifying </a:t>
            </a:r>
            <a:r>
              <a:rPr lang="en-US" sz="2000" b="1" dirty="0" smtClean="0"/>
              <a:t>Biomarkers (Solo </a:t>
            </a:r>
            <a:r>
              <a:rPr lang="en-US" sz="2000" b="1" dirty="0" err="1" smtClean="0"/>
              <a:t>membri</a:t>
            </a:r>
            <a:r>
              <a:rPr lang="en-US" sz="2000" b="1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dirty="0" smtClean="0"/>
              <a:t>15 </a:t>
            </a:r>
            <a:r>
              <a:rPr lang="en-US" sz="2000" b="1" dirty="0" err="1" smtClean="0"/>
              <a:t>Giugno</a:t>
            </a:r>
            <a:r>
              <a:rPr lang="en-US" sz="2000" b="1" dirty="0" smtClean="0"/>
              <a:t> - CDISC </a:t>
            </a:r>
            <a:r>
              <a:rPr lang="en-US" sz="2000" b="1" dirty="0"/>
              <a:t>Members Only Mini-Training Series - Governance for Data Capture </a:t>
            </a:r>
            <a:r>
              <a:rPr lang="en-US" sz="2000" b="1" dirty="0" smtClean="0"/>
              <a:t>Standards (Solo </a:t>
            </a:r>
            <a:r>
              <a:rPr lang="en-US" sz="2000" b="1" dirty="0" err="1" smtClean="0"/>
              <a:t>membri</a:t>
            </a:r>
            <a:r>
              <a:rPr lang="en-US" sz="2000" b="1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0" indent="0">
              <a:buNone/>
            </a:pPr>
            <a:endParaRPr lang="fr-CH" sz="2000" dirty="0"/>
          </a:p>
        </p:txBody>
      </p:sp>
    </p:spTree>
    <p:extLst>
      <p:ext uri="{BB962C8B-B14F-4D97-AF65-F5344CB8AC3E}">
        <p14:creationId xmlns:p14="http://schemas.microsoft.com/office/powerpoint/2010/main" val="33725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323" y="230735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61603" y="851436"/>
            <a:ext cx="7662987" cy="4055165"/>
          </a:xfrm>
        </p:spPr>
        <p:txBody>
          <a:bodyPr/>
          <a:lstStyle/>
          <a:p>
            <a:pPr marL="0" indent="0">
              <a:buNone/>
            </a:pPr>
            <a:r>
              <a:rPr lang="fr-CH" b="1" dirty="0" smtClean="0"/>
              <a:t>Trainings</a:t>
            </a:r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3" name="Rectangle 2"/>
          <p:cNvSpPr/>
          <p:nvPr/>
        </p:nvSpPr>
        <p:spPr>
          <a:xfrm>
            <a:off x="1054098" y="2420859"/>
            <a:ext cx="6989233" cy="186859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194" y="1513469"/>
            <a:ext cx="7950205" cy="264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46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25" y="247669"/>
            <a:ext cx="7448550" cy="634779"/>
          </a:xfrm>
        </p:spPr>
        <p:txBody>
          <a:bodyPr/>
          <a:lstStyle/>
          <a:p>
            <a:r>
              <a:rPr lang="it-IT" dirty="0" smtClean="0"/>
              <a:t>News </a:t>
            </a:r>
            <a:r>
              <a:rPr lang="it-IT" dirty="0"/>
              <a:t>dal mondo CDISC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03938" y="859904"/>
            <a:ext cx="7662987" cy="757229"/>
          </a:xfrm>
        </p:spPr>
        <p:txBody>
          <a:bodyPr/>
          <a:lstStyle/>
          <a:p>
            <a:pPr marL="0" indent="0">
              <a:buNone/>
            </a:pPr>
            <a:r>
              <a:rPr lang="fr-CH" b="1" dirty="0" err="1" smtClean="0"/>
              <a:t>Nuovi</a:t>
            </a:r>
            <a:r>
              <a:rPr lang="fr-CH" b="1" dirty="0" smtClean="0"/>
              <a:t> </a:t>
            </a:r>
            <a:r>
              <a:rPr lang="fr-CH" b="1" dirty="0" smtClean="0"/>
              <a:t>Standards (public </a:t>
            </a:r>
            <a:r>
              <a:rPr lang="fr-CH" b="1" dirty="0" err="1" smtClean="0"/>
              <a:t>review</a:t>
            </a:r>
            <a:r>
              <a:rPr lang="fr-CH" b="1" dirty="0" smtClean="0"/>
              <a:t>)</a:t>
            </a:r>
            <a:endParaRPr lang="fr-CH" b="1" dirty="0" smtClean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sz="1600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r>
              <a:rPr lang="fr-CH" b="1" dirty="0" err="1"/>
              <a:t>Nuovi</a:t>
            </a:r>
            <a:r>
              <a:rPr lang="fr-CH" b="1" dirty="0"/>
              <a:t> Standards </a:t>
            </a:r>
            <a:r>
              <a:rPr lang="fr-CH" b="1" dirty="0" smtClean="0"/>
              <a:t>(final)</a:t>
            </a:r>
            <a:endParaRPr lang="fr-CH" b="1" dirty="0"/>
          </a:p>
          <a:p>
            <a:pPr marL="0" indent="0">
              <a:buNone/>
            </a:pPr>
            <a:endParaRPr lang="fr-CH" sz="1600" b="1" dirty="0" smtClean="0"/>
          </a:p>
          <a:p>
            <a:pPr marL="0" indent="0">
              <a:buNone/>
            </a:pPr>
            <a:endParaRPr lang="fr-CH" b="1" dirty="0" smtClean="0"/>
          </a:p>
          <a:p>
            <a:endParaRPr lang="fr-CH" b="1" dirty="0" smtClean="0"/>
          </a:p>
          <a:p>
            <a:endParaRPr lang="en-GB" dirty="0"/>
          </a:p>
          <a:p>
            <a:pPr marL="0" indent="0">
              <a:buNone/>
            </a:pPr>
            <a:endParaRPr lang="fr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655" y="1381125"/>
            <a:ext cx="340042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654" y="4432300"/>
            <a:ext cx="26765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554413" y="3073401"/>
            <a:ext cx="1278467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68333" y="2506133"/>
            <a:ext cx="419946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Update </a:t>
            </a:r>
            <a:r>
              <a:rPr lang="fr-FR" sz="1400" dirty="0" err="1" smtClean="0">
                <a:solidFill>
                  <a:srgbClr val="FF0000"/>
                </a:solidFill>
              </a:rPr>
              <a:t>Fornito</a:t>
            </a:r>
            <a:r>
              <a:rPr lang="fr-FR" sz="1400" dirty="0" smtClean="0">
                <a:solidFill>
                  <a:srgbClr val="FF0000"/>
                </a:solidFill>
              </a:rPr>
              <a:t> da Silvia </a:t>
            </a:r>
            <a:r>
              <a:rPr lang="fr-FR" sz="1400" dirty="0" err="1" smtClean="0">
                <a:solidFill>
                  <a:srgbClr val="FF0000"/>
                </a:solidFill>
              </a:rPr>
              <a:t>Faini</a:t>
            </a:r>
            <a:r>
              <a:rPr lang="fr-FR" sz="1400" dirty="0" smtClean="0">
                <a:solidFill>
                  <a:srgbClr val="FF0000"/>
                </a:solidFill>
              </a:rPr>
              <a:t> (CROS NT):</a:t>
            </a:r>
          </a:p>
          <a:p>
            <a:pPr marL="285750" indent="-285750">
              <a:buFontTx/>
              <a:buChar char="-"/>
            </a:pPr>
            <a:r>
              <a:rPr lang="fr-FR" sz="1400" dirty="0" err="1" smtClean="0">
                <a:solidFill>
                  <a:srgbClr val="FF0000"/>
                </a:solidFill>
              </a:rPr>
              <a:t>Nuovi</a:t>
            </a:r>
            <a:r>
              <a:rPr lang="fr-FR" sz="1400" dirty="0" smtClean="0">
                <a:solidFill>
                  <a:srgbClr val="FF0000"/>
                </a:solidFill>
              </a:rPr>
              <a:t> XML tag es. Per </a:t>
            </a:r>
            <a:r>
              <a:rPr lang="fr-FR" sz="1400" dirty="0" err="1" smtClean="0">
                <a:solidFill>
                  <a:srgbClr val="FF0000"/>
                </a:solidFill>
              </a:rPr>
              <a:t>specificare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Ig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utilizzata</a:t>
            </a:r>
            <a:endParaRPr lang="fr-FR" sz="1400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400" dirty="0" err="1" smtClean="0">
                <a:solidFill>
                  <a:srgbClr val="FF0000"/>
                </a:solidFill>
              </a:rPr>
              <a:t>Identificazione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Variabili</a:t>
            </a:r>
            <a:r>
              <a:rPr lang="fr-FR" sz="1400" dirty="0" smtClean="0">
                <a:solidFill>
                  <a:srgbClr val="FF0000"/>
                </a:solidFill>
              </a:rPr>
              <a:t> non-standard </a:t>
            </a:r>
            <a:r>
              <a:rPr lang="fr-FR" sz="1400" dirty="0" err="1" smtClean="0">
                <a:solidFill>
                  <a:srgbClr val="FF0000"/>
                </a:solidFill>
              </a:rPr>
              <a:t>quando</a:t>
            </a:r>
            <a:r>
              <a:rPr lang="fr-FR" sz="1400" dirty="0" smtClean="0">
                <a:solidFill>
                  <a:srgbClr val="FF0000"/>
                </a:solidFill>
              </a:rPr>
              <a:t> si </a:t>
            </a:r>
            <a:r>
              <a:rPr lang="fr-FR" sz="1400" dirty="0" err="1" smtClean="0">
                <a:solidFill>
                  <a:srgbClr val="FF0000"/>
                </a:solidFill>
              </a:rPr>
              <a:t>utilizzano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variabili</a:t>
            </a:r>
            <a:r>
              <a:rPr lang="fr-FR" sz="1400" dirty="0" smtClean="0">
                <a:solidFill>
                  <a:srgbClr val="FF0000"/>
                </a:solidFill>
              </a:rPr>
              <a:t> da </a:t>
            </a:r>
            <a:r>
              <a:rPr lang="fr-FR" sz="1400" dirty="0" err="1" smtClean="0">
                <a:solidFill>
                  <a:srgbClr val="FF0000"/>
                </a:solidFill>
              </a:rPr>
              <a:t>altre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classi</a:t>
            </a:r>
            <a:r>
              <a:rPr lang="fr-FR" sz="1400" dirty="0" smtClean="0">
                <a:solidFill>
                  <a:srgbClr val="FF0000"/>
                </a:solidFill>
              </a:rPr>
              <a:t> (se sono permissible)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16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50838"/>
          </a:xfrm>
          <a:noFill/>
        </p:spPr>
        <p:txBody>
          <a:bodyPr/>
          <a:lstStyle/>
          <a:p>
            <a:fld id="{E54A8919-8B70-445B-AA57-916A80257CF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9220" name="Title 5"/>
          <p:cNvSpPr>
            <a:spLocks noGrp="1"/>
          </p:cNvSpPr>
          <p:nvPr>
            <p:ph type="title"/>
          </p:nvPr>
        </p:nvSpPr>
        <p:spPr>
          <a:xfrm>
            <a:off x="1379538" y="2735121"/>
            <a:ext cx="7231062" cy="1362075"/>
          </a:xfrm>
        </p:spPr>
        <p:txBody>
          <a:bodyPr/>
          <a:lstStyle/>
          <a:p>
            <a:r>
              <a:rPr lang="en-US" sz="3600" dirty="0"/>
              <a:t>SDTMIG v3.2 Conformance Rules v1.0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0" dirty="0" smtClean="0"/>
              <a:t>Silvia Faini (CROS NT)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 bwMode="auto">
          <a:xfrm>
            <a:off x="1762740" y="2751686"/>
            <a:ext cx="6314460" cy="233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200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1800">
                <a:solidFill>
                  <a:srgbClr val="606060"/>
                </a:solidFill>
                <a:latin typeface="+mn-lt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600">
                <a:solidFill>
                  <a:srgbClr val="606060"/>
                </a:solidFill>
                <a:latin typeface="+mn-lt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None/>
              <a:defRPr sz="1400">
                <a:solidFill>
                  <a:srgbClr val="606060"/>
                </a:solidFill>
                <a:latin typeface="+mn-lt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606060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rgbClr val="292929"/>
                </a:solidFill>
                <a:latin typeface="+mn-lt"/>
              </a:defRPr>
            </a:lvl9pPr>
          </a:lstStyle>
          <a:p>
            <a:endParaRPr lang="en-US" sz="1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13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83771" y="-83466"/>
            <a:ext cx="7903029" cy="868363"/>
          </a:xfrm>
        </p:spPr>
        <p:txBody>
          <a:bodyPr/>
          <a:lstStyle/>
          <a:p>
            <a:r>
              <a:rPr lang="en-US" dirty="0"/>
              <a:t>SDTMIG v3.2 Conformance Rules v1.0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83771" y="957934"/>
            <a:ext cx="7903029" cy="4800600"/>
          </a:xfrm>
        </p:spPr>
        <p:txBody>
          <a:bodyPr/>
          <a:lstStyle/>
          <a:p>
            <a:r>
              <a:rPr lang="it-IT" sz="2200" b="1" dirty="0"/>
              <a:t>SDTM </a:t>
            </a:r>
            <a:r>
              <a:rPr lang="it-IT" sz="2200" b="1" dirty="0" err="1"/>
              <a:t>Conformance</a:t>
            </a:r>
            <a:r>
              <a:rPr lang="it-IT" sz="2200" b="1" dirty="0"/>
              <a:t> </a:t>
            </a:r>
            <a:r>
              <a:rPr lang="it-IT" sz="2200" b="1" dirty="0" err="1"/>
              <a:t>Rules</a:t>
            </a:r>
            <a:r>
              <a:rPr lang="it-IT" sz="2200" b="1" dirty="0"/>
              <a:t> User Guide </a:t>
            </a:r>
            <a:r>
              <a:rPr lang="it-IT" sz="2200" b="1" dirty="0" smtClean="0"/>
              <a:t>v1.pdf</a:t>
            </a:r>
          </a:p>
          <a:p>
            <a:pPr marL="0" indent="0">
              <a:buNone/>
            </a:pPr>
            <a:r>
              <a:rPr lang="it-IT" sz="2200" dirty="0" smtClean="0"/>
              <a:t>Lo </a:t>
            </a:r>
            <a:r>
              <a:rPr lang="it-IT" sz="2200" dirty="0"/>
              <a:t>scopo di questa User Guide è quello di descrivere la struttura delle regole presenti </a:t>
            </a:r>
            <a:r>
              <a:rPr lang="it-IT" sz="2200" dirty="0" err="1"/>
              <a:t>nell’excel</a:t>
            </a:r>
            <a:r>
              <a:rPr lang="it-IT" sz="2200" dirty="0"/>
              <a:t> «</a:t>
            </a:r>
            <a:r>
              <a:rPr lang="it-IT" sz="2200" dirty="0" err="1"/>
              <a:t>Conformance</a:t>
            </a:r>
            <a:r>
              <a:rPr lang="it-IT" sz="2200" dirty="0"/>
              <a:t> </a:t>
            </a:r>
            <a:r>
              <a:rPr lang="it-IT" sz="2200" dirty="0" err="1"/>
              <a:t>Rules</a:t>
            </a:r>
            <a:r>
              <a:rPr lang="it-IT" sz="2200" dirty="0"/>
              <a:t>» tramite un </a:t>
            </a:r>
            <a:r>
              <a:rPr lang="it-IT" sz="2200" dirty="0" err="1"/>
              <a:t>Rules</a:t>
            </a:r>
            <a:r>
              <a:rPr lang="it-IT" sz="2200" dirty="0"/>
              <a:t> </a:t>
            </a:r>
            <a:r>
              <a:rPr lang="it-IT" sz="2200" dirty="0" err="1"/>
              <a:t>Metadata</a:t>
            </a:r>
            <a:r>
              <a:rPr lang="it-IT" sz="2200" dirty="0"/>
              <a:t> </a:t>
            </a:r>
            <a:r>
              <a:rPr lang="it-IT" sz="2200" dirty="0" smtClean="0"/>
              <a:t>Model</a:t>
            </a:r>
          </a:p>
          <a:p>
            <a:r>
              <a:rPr lang="en-US" sz="2200" b="1" dirty="0" smtClean="0"/>
              <a:t>SDTMIG </a:t>
            </a:r>
            <a:r>
              <a:rPr lang="en-US" sz="2200" b="1" dirty="0"/>
              <a:t>v3.2 Conformance Rules </a:t>
            </a:r>
            <a:r>
              <a:rPr lang="en-US" sz="2200" b="1" dirty="0" smtClean="0"/>
              <a:t>v1.0</a:t>
            </a:r>
            <a:r>
              <a:rPr lang="it-IT" sz="2200" b="1" dirty="0" smtClean="0"/>
              <a:t>.</a:t>
            </a:r>
            <a:r>
              <a:rPr lang="it-IT" sz="2200" b="1" dirty="0" err="1" smtClean="0"/>
              <a:t>xlsx</a:t>
            </a:r>
            <a:endParaRPr lang="it-IT" sz="2200" b="1" dirty="0" smtClean="0"/>
          </a:p>
          <a:p>
            <a:pPr marL="0" indent="0">
              <a:buNone/>
            </a:pPr>
            <a:r>
              <a:rPr lang="it-IT" sz="2200" dirty="0" smtClean="0"/>
              <a:t>Documento «Core»</a:t>
            </a:r>
            <a:r>
              <a:rPr lang="en-US" sz="2200" dirty="0"/>
              <a:t> </a:t>
            </a:r>
            <a:r>
              <a:rPr lang="en-US" sz="2200" dirty="0" err="1" smtClean="0"/>
              <a:t>Anche</a:t>
            </a:r>
            <a:r>
              <a:rPr lang="en-US" sz="2200" dirty="0" smtClean="0"/>
              <a:t> se SDTMIG </a:t>
            </a:r>
            <a:r>
              <a:rPr lang="en-US" sz="2200" dirty="0"/>
              <a:t>v3.2 </a:t>
            </a:r>
            <a:r>
              <a:rPr lang="en-US" sz="2200" dirty="0" smtClean="0"/>
              <a:t>per la </a:t>
            </a:r>
            <a:r>
              <a:rPr lang="en-US" sz="2200" dirty="0" err="1" smtClean="0"/>
              <a:t>maggior</a:t>
            </a:r>
            <a:r>
              <a:rPr lang="en-US" sz="2200" dirty="0" smtClean="0"/>
              <a:t> parte </a:t>
            </a:r>
            <a:r>
              <a:rPr lang="en-US" sz="2200" dirty="0" err="1" smtClean="0"/>
              <a:t>fornisce</a:t>
            </a:r>
            <a:r>
              <a:rPr lang="en-US" sz="2200" dirty="0" smtClean="0"/>
              <a:t> </a:t>
            </a:r>
            <a:r>
              <a:rPr lang="en-US" sz="2200" dirty="0" err="1" smtClean="0"/>
              <a:t>informazioni</a:t>
            </a:r>
            <a:r>
              <a:rPr lang="en-US" sz="2200" dirty="0" smtClean="0"/>
              <a:t> in forma </a:t>
            </a:r>
            <a:r>
              <a:rPr lang="en-US" sz="2200" dirty="0" err="1" smtClean="0"/>
              <a:t>tabellare</a:t>
            </a:r>
            <a:r>
              <a:rPr lang="en-US" sz="2200" dirty="0" smtClean="0"/>
              <a:t>, le “business e </a:t>
            </a:r>
            <a:r>
              <a:rPr lang="en-US" sz="2200" dirty="0"/>
              <a:t>conformance </a:t>
            </a:r>
            <a:r>
              <a:rPr lang="en-US" sz="2200" dirty="0" smtClean="0"/>
              <a:t>rules” </a:t>
            </a:r>
            <a:r>
              <a:rPr lang="en-US" sz="2200" dirty="0" err="1" smtClean="0"/>
              <a:t>sono</a:t>
            </a:r>
            <a:r>
              <a:rPr lang="en-US" sz="2200" dirty="0" smtClean="0"/>
              <a:t> </a:t>
            </a:r>
            <a:r>
              <a:rPr lang="en-US" sz="2200" dirty="0" err="1" smtClean="0"/>
              <a:t>spesso</a:t>
            </a:r>
            <a:r>
              <a:rPr lang="en-US" sz="2200" dirty="0" smtClean="0"/>
              <a:t> definite </a:t>
            </a:r>
            <a:r>
              <a:rPr lang="en-US" sz="2200" dirty="0" err="1" smtClean="0"/>
              <a:t>fuori</a:t>
            </a:r>
            <a:r>
              <a:rPr lang="en-US" sz="2200" dirty="0" smtClean="0"/>
              <a:t> da </a:t>
            </a:r>
            <a:r>
              <a:rPr lang="en-US" sz="2200" dirty="0" err="1" smtClean="0"/>
              <a:t>questa</a:t>
            </a:r>
            <a:r>
              <a:rPr lang="en-US" sz="2200" dirty="0" smtClean="0"/>
              <a:t> </a:t>
            </a:r>
            <a:r>
              <a:rPr lang="en-US" sz="2200" dirty="0" err="1" smtClean="0"/>
              <a:t>struttura</a:t>
            </a:r>
            <a:r>
              <a:rPr lang="en-US" sz="2200" dirty="0" smtClean="0"/>
              <a:t> </a:t>
            </a:r>
            <a:r>
              <a:rPr lang="en-US" sz="2200" dirty="0" err="1" smtClean="0"/>
              <a:t>rendendone</a:t>
            </a:r>
            <a:r>
              <a:rPr lang="en-US" sz="2200" dirty="0" smtClean="0"/>
              <a:t> difficile la </a:t>
            </a:r>
            <a:r>
              <a:rPr lang="en-US" sz="2200" dirty="0" err="1" smtClean="0"/>
              <a:t>programmazione</a:t>
            </a:r>
            <a:r>
              <a:rPr lang="en-US" sz="2200" dirty="0" smtClean="0"/>
              <a:t>. </a:t>
            </a:r>
            <a:r>
              <a:rPr lang="en-US" sz="2200" dirty="0" err="1" smtClean="0"/>
              <a:t>Quindi</a:t>
            </a:r>
            <a:r>
              <a:rPr lang="en-US" sz="2200" dirty="0" smtClean="0"/>
              <a:t> lo </a:t>
            </a:r>
            <a:r>
              <a:rPr lang="en-US" sz="2200" dirty="0" err="1" smtClean="0"/>
              <a:t>scopo</a:t>
            </a:r>
            <a:r>
              <a:rPr lang="en-US" sz="2200" dirty="0" smtClean="0"/>
              <a:t> di </a:t>
            </a:r>
            <a:r>
              <a:rPr lang="en-US" sz="2200" dirty="0" err="1" smtClean="0"/>
              <a:t>questo</a:t>
            </a:r>
            <a:r>
              <a:rPr lang="en-US" sz="2200" dirty="0" smtClean="0"/>
              <a:t> document è </a:t>
            </a:r>
            <a:r>
              <a:rPr lang="en-US" sz="2200" dirty="0" err="1" smtClean="0"/>
              <a:t>quello</a:t>
            </a:r>
            <a:r>
              <a:rPr lang="en-US" sz="2200" dirty="0" smtClean="0"/>
              <a:t> di </a:t>
            </a:r>
            <a:r>
              <a:rPr lang="en-US" sz="2200" dirty="0" err="1" smtClean="0"/>
              <a:t>identificare</a:t>
            </a:r>
            <a:r>
              <a:rPr lang="en-US" sz="2200" dirty="0" smtClean="0"/>
              <a:t> </a:t>
            </a:r>
            <a:r>
              <a:rPr lang="en-US" sz="2200" dirty="0" err="1" smtClean="0"/>
              <a:t>tutte</a:t>
            </a:r>
            <a:r>
              <a:rPr lang="en-US" sz="2200" dirty="0" smtClean="0"/>
              <a:t> le “conformance rules” </a:t>
            </a:r>
            <a:r>
              <a:rPr lang="en-US" sz="2200" dirty="0" err="1" smtClean="0"/>
              <a:t>classificandole</a:t>
            </a:r>
            <a:r>
              <a:rPr lang="en-US" sz="2200" dirty="0" smtClean="0"/>
              <a:t> e </a:t>
            </a:r>
            <a:r>
              <a:rPr lang="en-US" sz="2200" dirty="0" err="1" smtClean="0"/>
              <a:t>codificandole</a:t>
            </a:r>
            <a:r>
              <a:rPr lang="en-US" sz="2200" dirty="0" smtClean="0"/>
              <a:t> in </a:t>
            </a:r>
            <a:r>
              <a:rPr lang="en-US" sz="2200" dirty="0" err="1" smtClean="0"/>
              <a:t>una</a:t>
            </a:r>
            <a:r>
              <a:rPr lang="en-US" sz="2200" dirty="0" smtClean="0"/>
              <a:t> forma </a:t>
            </a:r>
            <a:r>
              <a:rPr lang="en-US" sz="2200" dirty="0" err="1" smtClean="0"/>
              <a:t>che</a:t>
            </a:r>
            <a:r>
              <a:rPr lang="en-US" sz="2200" dirty="0" smtClean="0"/>
              <a:t> </a:t>
            </a:r>
            <a:r>
              <a:rPr lang="en-US" sz="2200" dirty="0" err="1" smtClean="0"/>
              <a:t>supporta</a:t>
            </a:r>
            <a:r>
              <a:rPr lang="en-US" sz="2200" dirty="0"/>
              <a:t> </a:t>
            </a:r>
            <a:r>
              <a:rPr lang="en-US" sz="2200" dirty="0" smtClean="0"/>
              <a:t>la </a:t>
            </a:r>
            <a:r>
              <a:rPr lang="en-US" sz="2200" dirty="0" err="1" smtClean="0"/>
              <a:t>qualità</a:t>
            </a:r>
            <a:r>
              <a:rPr lang="en-US" sz="2200" dirty="0" smtClean="0"/>
              <a:t> </a:t>
            </a:r>
            <a:r>
              <a:rPr lang="en-US" sz="2200" dirty="0" err="1" smtClean="0"/>
              <a:t>dei</a:t>
            </a:r>
            <a:r>
              <a:rPr lang="en-US" sz="2200" dirty="0" smtClean="0"/>
              <a:t> </a:t>
            </a:r>
            <a:r>
              <a:rPr lang="en-US" sz="2200" dirty="0" err="1" smtClean="0"/>
              <a:t>processi</a:t>
            </a:r>
            <a:r>
              <a:rPr lang="en-US" sz="2200" dirty="0" smtClean="0"/>
              <a:t> SDTM e lo </a:t>
            </a:r>
            <a:r>
              <a:rPr lang="en-US" sz="2200" dirty="0" err="1" smtClean="0"/>
              <a:t>sviluppo</a:t>
            </a:r>
            <a:r>
              <a:rPr lang="en-US" sz="2200" dirty="0" smtClean="0"/>
              <a:t> di </a:t>
            </a:r>
            <a:r>
              <a:rPr lang="en-US" sz="2200" dirty="0" err="1" smtClean="0"/>
              <a:t>alcuni</a:t>
            </a:r>
            <a:r>
              <a:rPr lang="en-US" sz="2200" dirty="0" smtClean="0"/>
              <a:t> tool. </a:t>
            </a:r>
            <a:endParaRPr lang="it-IT" sz="2200" dirty="0" smtClean="0"/>
          </a:p>
          <a:p>
            <a:r>
              <a:rPr lang="fr-CH" sz="2200" b="1" dirty="0"/>
              <a:t>Public </a:t>
            </a:r>
            <a:r>
              <a:rPr lang="fr-CH" sz="2200" b="1" dirty="0" err="1"/>
              <a:t>Comments</a:t>
            </a:r>
            <a:r>
              <a:rPr lang="fr-CH" sz="2200" b="1" dirty="0"/>
              <a:t> SDTMIG v3.2 </a:t>
            </a:r>
            <a:r>
              <a:rPr lang="fr-CH" sz="2200" b="1" dirty="0" err="1"/>
              <a:t>Conformance</a:t>
            </a:r>
            <a:r>
              <a:rPr lang="fr-CH" sz="2200" b="1" dirty="0"/>
              <a:t> </a:t>
            </a:r>
            <a:r>
              <a:rPr lang="fr-CH" sz="2200" b="1" dirty="0" err="1"/>
              <a:t>Rules</a:t>
            </a:r>
            <a:r>
              <a:rPr lang="fr-CH" sz="2200" b="1" dirty="0"/>
              <a:t> </a:t>
            </a:r>
            <a:r>
              <a:rPr lang="fr-CH" sz="2200" b="1" dirty="0" smtClean="0"/>
              <a:t>v1.0.xlsx</a:t>
            </a:r>
            <a:endParaRPr lang="it-IT" sz="2200" b="1" dirty="0"/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286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17/09/2015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A9A7B"/>
      </a:accent1>
      <a:accent2>
        <a:srgbClr val="004960"/>
      </a:accent2>
      <a:accent3>
        <a:srgbClr val="FFFFFF"/>
      </a:accent3>
      <a:accent4>
        <a:srgbClr val="000000"/>
      </a:accent4>
      <a:accent5>
        <a:srgbClr val="B9CABF"/>
      </a:accent5>
      <a:accent6>
        <a:srgbClr val="004156"/>
      </a:accent6>
      <a:hlink>
        <a:srgbClr val="677882"/>
      </a:hlink>
      <a:folHlink>
        <a:srgbClr val="B4CCBD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D4DED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BE0E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A9A7B"/>
        </a:accent1>
        <a:accent2>
          <a:srgbClr val="003343"/>
        </a:accent2>
        <a:accent3>
          <a:srgbClr val="FFFFFF"/>
        </a:accent3>
        <a:accent4>
          <a:srgbClr val="000000"/>
        </a:accent4>
        <a:accent5>
          <a:srgbClr val="B9CABF"/>
        </a:accent5>
        <a:accent6>
          <a:srgbClr val="002D3C"/>
        </a:accent6>
        <a:hlink>
          <a:srgbClr val="677882"/>
        </a:hlink>
        <a:folHlink>
          <a:srgbClr val="B4CCB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cc9af988-dd0b-489a-8207-cf5186c6ed97">NYRUUDRVYRWM-111-16</_dlc_DocId>
    <_dlc_DocIdUrl xmlns="cc9af988-dd0b-489a-8207-cf5186c6ed97">
      <Url>http://portal.cdisc.org/CDISC User Networks/Europe/Italian Language/_layouts/DocIdRedir.aspx?ID=NYRUUDRVYRWM-111-16</Url>
      <Description>NYRUUDRVYRWM-111-16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E00C979D32A64FBA4E12F46E49F104" ma:contentTypeVersion="1" ma:contentTypeDescription="Create a new document." ma:contentTypeScope="" ma:versionID="8a9a2b9c34e543670a5de6a87a80900d">
  <xsd:schema xmlns:xsd="http://www.w3.org/2001/XMLSchema" xmlns:xs="http://www.w3.org/2001/XMLSchema" xmlns:p="http://schemas.microsoft.com/office/2006/metadata/properties" xmlns:ns2="cc9af988-dd0b-489a-8207-cf5186c6ed97" targetNamespace="http://schemas.microsoft.com/office/2006/metadata/properties" ma:root="true" ma:fieldsID="524b61af9e04c2dd5752115ca156025f" ns2:_=""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08D729-1D99-4B63-A456-050B1A4CD6E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11FBD3-50A6-43DC-AC4C-F61F0693FA8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A7CC16C-AB13-4246-BDF8-E211D1011046}">
  <ds:schemaRefs>
    <ds:schemaRef ds:uri="http://schemas.microsoft.com/office/2006/metadata/properties"/>
    <ds:schemaRef ds:uri="http://schemas.microsoft.com/office/infopath/2007/PartnerControls"/>
    <ds:schemaRef ds:uri="cc9af988-dd0b-489a-8207-cf5186c6ed97"/>
  </ds:schemaRefs>
</ds:datastoreItem>
</file>

<file path=customXml/itemProps4.xml><?xml version="1.0" encoding="utf-8"?>
<ds:datastoreItem xmlns:ds="http://schemas.openxmlformats.org/officeDocument/2006/customXml" ds:itemID="{37DBDAD6-E35C-4575-8A3B-113620ABA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9af988-dd0b-489a-8207-cf5186c6ed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30743</TotalTime>
  <Words>794</Words>
  <Application>Microsoft Office PowerPoint</Application>
  <PresentationFormat>On-screen Show (4:3)</PresentationFormat>
  <Paragraphs>129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Default Design</vt:lpstr>
      <vt:lpstr>Custom Design</vt:lpstr>
      <vt:lpstr>PowerPoint Presentation</vt:lpstr>
      <vt:lpstr>CDISC Italian User Network TC 15 Marzo 2017    </vt:lpstr>
      <vt:lpstr>Agenda</vt:lpstr>
      <vt:lpstr>   Agenda preliminare prossimo  CDISC Interchange Europe Londra (24-28 Aprile 2017) </vt:lpstr>
      <vt:lpstr>News dal mondo CDISC </vt:lpstr>
      <vt:lpstr>News dal mondo CDISC </vt:lpstr>
      <vt:lpstr>News dal mondo CDISC </vt:lpstr>
      <vt:lpstr>SDTMIG v3.2 Conformance Rules v1.0    Silvia Faini (CROS NT)</vt:lpstr>
      <vt:lpstr>SDTMIG v3.2 Conformance Rules v1.0</vt:lpstr>
      <vt:lpstr> SDTM Conformance Rules User Guide v1</vt:lpstr>
      <vt:lpstr> SDTM Conformance Rules User Guide v1</vt:lpstr>
      <vt:lpstr> Assunti 1/2</vt:lpstr>
      <vt:lpstr> Assunti 2/2</vt:lpstr>
      <vt:lpstr> Esempi</vt:lpstr>
      <vt:lpstr>PowerPoint Presentation</vt:lpstr>
      <vt:lpstr>  Varie ed Eventuali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Carol Cain</dc:creator>
  <cp:lastModifiedBy>Angelo Tinazzi</cp:lastModifiedBy>
  <cp:revision>874</cp:revision>
  <cp:lastPrinted>2015-12-16T10:46:07Z</cp:lastPrinted>
  <dcterms:created xsi:type="dcterms:W3CDTF">2003-09-23T15:46:16Z</dcterms:created>
  <dcterms:modified xsi:type="dcterms:W3CDTF">2017-03-15T11:18:40Z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0x0101002CE00C979D32A64FBA4E12F46E49F104</vt:lpwstr>
  </property>
  <property fmtid="{D5CDD505-2E9C-101B-9397-08002B2CF9AE}" pid="3" name="_dlc_DocIdItemGuid">
    <vt:lpwstr>e43be99b-6c70-4757-8e34-7da7cecc0e1f</vt:lpwstr>
  </property>
</Properties>
</file>