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735" r:id="rId6"/>
    <p:sldId id="780" r:id="rId7"/>
    <p:sldId id="788" r:id="rId8"/>
    <p:sldId id="789" r:id="rId9"/>
    <p:sldId id="831" r:id="rId10"/>
    <p:sldId id="838" r:id="rId11"/>
    <p:sldId id="830" r:id="rId12"/>
    <p:sldId id="826" r:id="rId13"/>
    <p:sldId id="834" r:id="rId14"/>
    <p:sldId id="835" r:id="rId15"/>
    <p:sldId id="836" r:id="rId16"/>
    <p:sldId id="837" r:id="rId17"/>
    <p:sldId id="819" r:id="rId18"/>
    <p:sldId id="785" r:id="rId19"/>
  </p:sldIdLst>
  <p:sldSz cx="9144000" cy="6858000" type="screen4x3"/>
  <p:notesSz cx="7086600" cy="93726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A"/>
    <a:srgbClr val="008AF2"/>
    <a:srgbClr val="FFCC66"/>
    <a:srgbClr val="003264"/>
    <a:srgbClr val="4D4D4D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1" autoAdjust="0"/>
    <p:restoredTop sz="86402" autoAdjust="0"/>
  </p:normalViewPr>
  <p:slideViewPr>
    <p:cSldViewPr snapToGrid="0">
      <p:cViewPr>
        <p:scale>
          <a:sx n="90" d="100"/>
          <a:sy n="90" d="100"/>
        </p:scale>
        <p:origin x="-1862" y="-58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cdisc.org/display/SDTMIGBAT/SDTMIG+v3.3+Batch+3" TargetMode="External"/><Relationship Id="rId2" Type="http://schemas.openxmlformats.org/officeDocument/2006/relationships/hyperlink" Target="http://www.cdisc.org/standards/foundational/sd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isc.org/webinars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rin.org/event/corbel-meeting-patient-level-data-sharin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Nuovi</a:t>
            </a:r>
            <a:r>
              <a:rPr lang="fr-CH" b="1" dirty="0" smtClean="0"/>
              <a:t> Standards</a:t>
            </a:r>
          </a:p>
          <a:p>
            <a:r>
              <a:rPr lang="en-GB" b="1" dirty="0" smtClean="0"/>
              <a:t>SEND IG 3.1 </a:t>
            </a:r>
            <a:r>
              <a:rPr lang="en-GB" b="1" dirty="0" err="1" smtClean="0"/>
              <a:t>Luglio</a:t>
            </a:r>
            <a:r>
              <a:rPr lang="en-GB" b="1" dirty="0" smtClean="0"/>
              <a:t> 2016</a:t>
            </a:r>
          </a:p>
          <a:p>
            <a:r>
              <a:rPr lang="en-GB" b="1" dirty="0" smtClean="0"/>
              <a:t>SDTMIG </a:t>
            </a:r>
            <a:r>
              <a:rPr lang="en-GB" b="1" dirty="0"/>
              <a:t>v3.3 Batch </a:t>
            </a:r>
            <a:r>
              <a:rPr lang="en-GB" b="1" dirty="0" smtClean="0"/>
              <a:t>3 Draft (Public Review) – </a:t>
            </a:r>
            <a:r>
              <a:rPr lang="en-GB" b="1" dirty="0" err="1" smtClean="0"/>
              <a:t>Scadenza</a:t>
            </a:r>
            <a:r>
              <a:rPr lang="en-GB" b="1" dirty="0" smtClean="0"/>
              <a:t> per </a:t>
            </a:r>
            <a:r>
              <a:rPr lang="en-GB" b="1" dirty="0" err="1" smtClean="0"/>
              <a:t>fornire</a:t>
            </a:r>
            <a:r>
              <a:rPr lang="en-GB" b="1" dirty="0" smtClean="0"/>
              <a:t> </a:t>
            </a:r>
            <a:r>
              <a:rPr lang="en-GB" b="1" dirty="0" err="1" smtClean="0"/>
              <a:t>commenti</a:t>
            </a:r>
            <a:r>
              <a:rPr lang="en-GB" b="1" dirty="0" smtClean="0"/>
              <a:t> 21 </a:t>
            </a:r>
            <a:r>
              <a:rPr lang="en-GB" b="1" dirty="0" err="1" smtClean="0"/>
              <a:t>ottobre</a:t>
            </a:r>
            <a:endParaRPr lang="en-GB" b="1" dirty="0" smtClean="0"/>
          </a:p>
          <a:p>
            <a:pPr marL="0" indent="0">
              <a:buNone/>
            </a:pPr>
            <a:r>
              <a:rPr lang="fr-CH" sz="1600" b="1" dirty="0" smtClean="0">
                <a:hlinkClick r:id="rId2"/>
              </a:rPr>
              <a:t>http</a:t>
            </a:r>
            <a:r>
              <a:rPr lang="fr-CH" sz="1600" b="1" dirty="0">
                <a:hlinkClick r:id="rId2"/>
              </a:rPr>
              <a:t>://</a:t>
            </a:r>
            <a:r>
              <a:rPr lang="fr-CH" sz="1600" b="1" dirty="0" smtClean="0">
                <a:hlinkClick r:id="rId2"/>
              </a:rPr>
              <a:t>www.cdisc.org/standards/foundational/sdtm</a:t>
            </a:r>
            <a:endParaRPr lang="fr-CH" sz="1600" b="1" dirty="0" smtClean="0"/>
          </a:p>
          <a:p>
            <a:pPr marL="0" indent="0">
              <a:buNone/>
            </a:pPr>
            <a:r>
              <a:rPr lang="fr-CH" sz="1600" b="1" dirty="0">
                <a:hlinkClick r:id="rId3"/>
              </a:rPr>
              <a:t>http://</a:t>
            </a:r>
            <a:r>
              <a:rPr lang="fr-CH" sz="1600" b="1" dirty="0" smtClean="0">
                <a:hlinkClick r:id="rId3"/>
              </a:rPr>
              <a:t>wiki.cdisc.org/display/SDTMIGBAT/SDTMIG+v3.3+Batch+3</a:t>
            </a:r>
            <a:endParaRPr lang="fr-CH" sz="1600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3598334"/>
            <a:ext cx="231899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1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-57143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563559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smtClean="0"/>
              <a:t>Area </a:t>
            </a:r>
            <a:r>
              <a:rPr lang="fr-CH" b="1" dirty="0" err="1" smtClean="0"/>
              <a:t>terapeutiche</a:t>
            </a:r>
            <a:r>
              <a:rPr lang="fr-CH" b="1" dirty="0" smtClean="0"/>
              <a:t> IG </a:t>
            </a:r>
            <a:r>
              <a:rPr lang="fr-CH" b="1" dirty="0" err="1" smtClean="0"/>
              <a:t>disponibili</a:t>
            </a:r>
            <a:endParaRPr lang="fr-CH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08" y="1100666"/>
            <a:ext cx="2611382" cy="51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1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-57143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563559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smtClean="0"/>
              <a:t>Area </a:t>
            </a:r>
            <a:r>
              <a:rPr lang="fr-CH" b="1" dirty="0" err="1" smtClean="0"/>
              <a:t>terapeutiche</a:t>
            </a:r>
            <a:r>
              <a:rPr lang="fr-CH" b="1" dirty="0" smtClean="0"/>
              <a:t> IG </a:t>
            </a:r>
            <a:r>
              <a:rPr lang="fr-CH" b="1" dirty="0" err="1" smtClean="0"/>
              <a:t>disponibili</a:t>
            </a:r>
            <a:endParaRPr lang="fr-CH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58" y="1068288"/>
            <a:ext cx="6679141" cy="503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08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48658"/>
            <a:ext cx="7448550" cy="650682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it-IT" dirty="0" smtClean="0"/>
              <a:t>Varie </a:t>
            </a:r>
            <a:r>
              <a:rPr lang="it-IT" dirty="0"/>
              <a:t>ed Eventuali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120478"/>
            <a:ext cx="7307262" cy="4800600"/>
          </a:xfrm>
        </p:spPr>
        <p:txBody>
          <a:bodyPr/>
          <a:lstStyle/>
          <a:p>
            <a:r>
              <a:rPr lang="fr-CH" dirty="0" err="1" smtClean="0"/>
              <a:t>Potenziali</a:t>
            </a:r>
            <a:r>
              <a:rPr lang="fr-CH" dirty="0" smtClean="0"/>
              <a:t> </a:t>
            </a:r>
            <a:r>
              <a:rPr lang="fr-CH" dirty="0" err="1" smtClean="0"/>
              <a:t>Argomenti</a:t>
            </a:r>
            <a:r>
              <a:rPr lang="fr-CH" dirty="0" smtClean="0"/>
              <a:t> </a:t>
            </a:r>
            <a:r>
              <a:rPr lang="fr-CH" dirty="0" err="1" smtClean="0"/>
              <a:t>prossima</a:t>
            </a:r>
            <a:r>
              <a:rPr lang="fr-CH" dirty="0" smtClean="0"/>
              <a:t> TC </a:t>
            </a:r>
          </a:p>
          <a:p>
            <a:pPr lvl="1"/>
            <a:r>
              <a:rPr lang="fr-CH" dirty="0" smtClean="0"/>
              <a:t>5 </a:t>
            </a:r>
            <a:r>
              <a:rPr lang="fr-CH" dirty="0" err="1" smtClean="0"/>
              <a:t>Ottobre</a:t>
            </a:r>
            <a:r>
              <a:rPr lang="fr-CH" dirty="0" smtClean="0"/>
              <a:t> h12-13</a:t>
            </a:r>
          </a:p>
          <a:p>
            <a:pPr lvl="1"/>
            <a:r>
              <a:rPr lang="fr-CH" dirty="0" smtClean="0"/>
              <a:t>Agenda Finale </a:t>
            </a:r>
            <a:r>
              <a:rPr lang="fr-CH" dirty="0" err="1" smtClean="0"/>
              <a:t>Italian</a:t>
            </a:r>
            <a:r>
              <a:rPr lang="fr-CH" dirty="0" smtClean="0"/>
              <a:t> CDISC UN</a:t>
            </a:r>
          </a:p>
          <a:p>
            <a:pPr lvl="1"/>
            <a:r>
              <a:rPr lang="fr-CH" dirty="0" err="1" smtClean="0"/>
              <a:t>Discussione</a:t>
            </a:r>
            <a:r>
              <a:rPr lang="fr-CH" dirty="0" smtClean="0"/>
              <a:t> di </a:t>
            </a:r>
            <a:r>
              <a:rPr lang="fr-CH" dirty="0" err="1" smtClean="0"/>
              <a:t>una</a:t>
            </a:r>
            <a:r>
              <a:rPr lang="fr-CH" dirty="0" smtClean="0"/>
              <a:t> TA in </a:t>
            </a:r>
            <a:r>
              <a:rPr lang="fr-CH" dirty="0" err="1" smtClean="0"/>
              <a:t>particolare</a:t>
            </a:r>
            <a:endParaRPr lang="fr-CH" dirty="0" smtClean="0"/>
          </a:p>
          <a:p>
            <a:pPr lvl="1"/>
            <a:r>
              <a:rPr lang="fr-CH" dirty="0" err="1" smtClean="0"/>
              <a:t>Esperienze</a:t>
            </a:r>
            <a:r>
              <a:rPr lang="fr-CH" dirty="0" smtClean="0"/>
              <a:t> da </a:t>
            </a:r>
            <a:r>
              <a:rPr lang="fr-CH" dirty="0" err="1" smtClean="0"/>
              <a:t>Condividere</a:t>
            </a:r>
            <a:endParaRPr lang="fr-CH" dirty="0" smtClean="0"/>
          </a:p>
          <a:p>
            <a:pPr lvl="1"/>
            <a:r>
              <a:rPr lang="fr-CH" dirty="0" err="1" smtClean="0"/>
              <a:t>Volontari</a:t>
            </a:r>
            <a:r>
              <a:rPr lang="fr-CH" dirty="0" smtClean="0"/>
              <a:t>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CDISC </a:t>
            </a:r>
            <a:r>
              <a:rPr lang="en-US" sz="3600" dirty="0" smtClean="0"/>
              <a:t>Italian User Network TC</a:t>
            </a:r>
            <a:br>
              <a:rPr lang="en-US" sz="3600" dirty="0" smtClean="0"/>
            </a:br>
            <a:r>
              <a:rPr lang="en-US" sz="3600" dirty="0" smtClean="0"/>
              <a:t>07 </a:t>
            </a:r>
            <a:r>
              <a:rPr lang="en-US" sz="3600" dirty="0" err="1" smtClean="0"/>
              <a:t>Settembre</a:t>
            </a:r>
            <a:r>
              <a:rPr lang="en-US" sz="3600" dirty="0" smtClean="0"/>
              <a:t> 2016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dirty="0" smtClean="0"/>
              <a:t>Angelo Tinazzi (Cytel Inc. – CDISC E3C member)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Agenda </a:t>
            </a:r>
            <a:r>
              <a:rPr lang="it-IT" dirty="0"/>
              <a:t>preliminare prossimo CDISC </a:t>
            </a:r>
            <a:r>
              <a:rPr lang="it-IT" dirty="0" smtClean="0"/>
              <a:t>Italian UN, Milano </a:t>
            </a:r>
            <a:r>
              <a:rPr lang="it-IT" smtClean="0"/>
              <a:t>(</a:t>
            </a:r>
            <a:r>
              <a:rPr lang="it-IT" smtClean="0"/>
              <a:t>27 </a:t>
            </a:r>
            <a:r>
              <a:rPr lang="it-IT" smtClean="0"/>
              <a:t>Ottobre </a:t>
            </a:r>
            <a:r>
              <a:rPr lang="it-IT" smtClean="0"/>
              <a:t>2017)</a:t>
            </a:r>
            <a:endParaRPr lang="it-IT" dirty="0"/>
          </a:p>
          <a:p>
            <a:r>
              <a:rPr lang="it-IT" dirty="0" smtClean="0"/>
              <a:t>News dal mondo CDISC</a:t>
            </a:r>
          </a:p>
          <a:p>
            <a:r>
              <a:rPr lang="fr-CH" dirty="0" smtClean="0"/>
              <a:t>Varie </a:t>
            </a:r>
            <a:r>
              <a:rPr lang="fr-CH" dirty="0" err="1" smtClean="0"/>
              <a:t>ed</a:t>
            </a:r>
            <a:r>
              <a:rPr lang="fr-CH" dirty="0" smtClean="0"/>
              <a:t> </a:t>
            </a:r>
            <a:r>
              <a:rPr lang="fr-CH" dirty="0" err="1" smtClean="0"/>
              <a:t>Eventuali</a:t>
            </a:r>
            <a:endParaRPr lang="it-IT" dirty="0"/>
          </a:p>
          <a:p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b="1" dirty="0" err="1" smtClean="0"/>
              <a:t>Organizzato</a:t>
            </a:r>
            <a:r>
              <a:rPr lang="fr-FR" b="1" dirty="0" smtClean="0"/>
              <a:t> </a:t>
            </a:r>
            <a:r>
              <a:rPr lang="fr-FR" b="1" dirty="0" err="1" smtClean="0"/>
              <a:t>all’interno</a:t>
            </a:r>
            <a:r>
              <a:rPr lang="fr-FR" b="1" dirty="0" smtClean="0"/>
              <a:t> </a:t>
            </a:r>
            <a:r>
              <a:rPr lang="fr-FR" b="1" dirty="0" err="1" smtClean="0"/>
              <a:t>dell’iniziativa</a:t>
            </a:r>
            <a:r>
              <a:rPr lang="fr-FR" b="1" dirty="0" smtClean="0"/>
              <a:t> ‘I </a:t>
            </a:r>
            <a:r>
              <a:rPr lang="fr-FR" b="1" dirty="0" err="1" smtClean="0"/>
              <a:t>Seminari</a:t>
            </a:r>
            <a:r>
              <a:rPr lang="fr-FR" b="1" dirty="0" smtClean="0"/>
              <a:t> BIAS’</a:t>
            </a:r>
            <a:endParaRPr lang="en-GB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Tema principale la </a:t>
            </a:r>
            <a:r>
              <a:rPr lang="fr-CH" b="1" dirty="0" smtClean="0"/>
              <a:t>«</a:t>
            </a:r>
            <a:r>
              <a:rPr lang="it-IT" b="1" dirty="0"/>
              <a:t>Esempi pratici di Implementazione dello standard CDISC-ADaM</a:t>
            </a:r>
            <a:r>
              <a:rPr lang="fr-CH" b="1" dirty="0" smtClean="0"/>
              <a:t>»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err="1" smtClean="0"/>
              <a:t>Interamente</a:t>
            </a:r>
            <a:r>
              <a:rPr lang="fr-CH" b="1" dirty="0" smtClean="0"/>
              <a:t> in Italiano</a:t>
            </a: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err="1" smtClean="0"/>
              <a:t>Gratuito</a:t>
            </a:r>
            <a:r>
              <a:rPr lang="fr-CH" b="1" dirty="0" smtClean="0"/>
              <a:t> per </a:t>
            </a:r>
            <a:r>
              <a:rPr lang="fr-CH" b="1" dirty="0" err="1" smtClean="0"/>
              <a:t>gli</a:t>
            </a:r>
            <a:r>
              <a:rPr lang="fr-CH" b="1" dirty="0" smtClean="0"/>
              <a:t> </a:t>
            </a:r>
            <a:r>
              <a:rPr lang="fr-CH" b="1" dirty="0" err="1" smtClean="0"/>
              <a:t>iscritti</a:t>
            </a:r>
            <a:r>
              <a:rPr lang="fr-CH" b="1" dirty="0" smtClean="0"/>
              <a:t> a SSFA</a:t>
            </a: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Agenda preliminare </a:t>
            </a:r>
            <a:r>
              <a:rPr lang="it-IT" sz="2400" dirty="0" smtClean="0"/>
              <a:t>prossimo CDISC Italian UN</a:t>
            </a:r>
            <a:br>
              <a:rPr lang="it-IT" sz="2400" dirty="0" smtClean="0"/>
            </a:br>
            <a:r>
              <a:rPr lang="it-IT" sz="2400" dirty="0" smtClean="0"/>
              <a:t>Milano </a:t>
            </a:r>
            <a:r>
              <a:rPr lang="it-IT" sz="2400" dirty="0" smtClean="0"/>
              <a:t>(</a:t>
            </a:r>
            <a:r>
              <a:rPr lang="it-IT" sz="2400" dirty="0" smtClean="0"/>
              <a:t>27 Ottobre</a:t>
            </a:r>
            <a:r>
              <a:rPr lang="it-IT" sz="2000" dirty="0" smtClean="0"/>
              <a:t> </a:t>
            </a:r>
            <a:r>
              <a:rPr lang="it-IT" sz="2400" dirty="0"/>
              <a:t>2017 </a:t>
            </a:r>
            <a:r>
              <a:rPr lang="it-IT" sz="2400" dirty="0" smtClean="0"/>
              <a:t>10-16.30</a:t>
            </a:r>
            <a:r>
              <a:rPr lang="it-IT" sz="2400" dirty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473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</a:t>
            </a:r>
            <a:r>
              <a:rPr lang="en-US" b="1" dirty="0" smtClean="0"/>
              <a:t>Introduction </a:t>
            </a:r>
            <a:r>
              <a:rPr lang="en-US" b="1" dirty="0"/>
              <a:t>to </a:t>
            </a:r>
            <a:r>
              <a:rPr lang="en-US" b="1" dirty="0" err="1"/>
              <a:t>ADaM</a:t>
            </a:r>
            <a:r>
              <a:rPr lang="en-US" b="1" dirty="0"/>
              <a:t> e “what’s new in” </a:t>
            </a:r>
            <a:r>
              <a:rPr lang="en-US" b="1" dirty="0" err="1" smtClean="0"/>
              <a:t>ADaM</a:t>
            </a:r>
            <a:r>
              <a:rPr lang="en-US" b="1" dirty="0" smtClean="0"/>
              <a:t> (speaker da </a:t>
            </a:r>
            <a:r>
              <a:rPr lang="en-US" b="1" dirty="0" err="1" smtClean="0"/>
              <a:t>confermare</a:t>
            </a:r>
            <a:r>
              <a:rPr lang="en-US" b="1" dirty="0" smtClean="0"/>
              <a:t>)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“Automatic creation of define.xml for </a:t>
            </a:r>
            <a:r>
              <a:rPr lang="en-US" b="1" dirty="0" err="1"/>
              <a:t>ADaM</a:t>
            </a:r>
            <a:r>
              <a:rPr lang="en-US" b="1" dirty="0"/>
              <a:t>” </a:t>
            </a:r>
            <a:r>
              <a:rPr lang="fr-CH" b="1" dirty="0" smtClean="0"/>
              <a:t>(Alessia Sacco, </a:t>
            </a:r>
            <a:r>
              <a:rPr lang="fr-CH" b="1" dirty="0" err="1" smtClean="0"/>
              <a:t>Valos</a:t>
            </a:r>
            <a:r>
              <a:rPr lang="fr-CH" b="1" dirty="0" smtClean="0"/>
              <a:t>) 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“Useful </a:t>
            </a:r>
            <a:r>
              <a:rPr lang="en-US" b="1" dirty="0"/>
              <a:t>tips when designing </a:t>
            </a:r>
            <a:r>
              <a:rPr lang="en-US" b="1" dirty="0" err="1"/>
              <a:t>ADaM</a:t>
            </a:r>
            <a:r>
              <a:rPr lang="en-US" b="1" dirty="0"/>
              <a:t> </a:t>
            </a:r>
            <a:r>
              <a:rPr lang="en-US" b="1" dirty="0" smtClean="0"/>
              <a:t>Datasets” (Silvia </a:t>
            </a:r>
            <a:r>
              <a:rPr lang="en-US" b="1" dirty="0" err="1" smtClean="0"/>
              <a:t>Faini</a:t>
            </a:r>
            <a:r>
              <a:rPr lang="en-US" b="1" dirty="0" smtClean="0"/>
              <a:t>, CROS NT)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Agenda preliminare </a:t>
            </a:r>
            <a:r>
              <a:rPr lang="it-IT" sz="2400" dirty="0" smtClean="0"/>
              <a:t>prossimo CDISC Italian UN</a:t>
            </a:r>
            <a:br>
              <a:rPr lang="it-IT" sz="2400" dirty="0" smtClean="0"/>
            </a:br>
            <a:r>
              <a:rPr lang="it-IT" sz="2400" dirty="0" smtClean="0"/>
              <a:t>Milano </a:t>
            </a:r>
            <a:r>
              <a:rPr lang="it-IT" sz="2400" dirty="0" smtClean="0"/>
              <a:t>(</a:t>
            </a:r>
            <a:r>
              <a:rPr lang="it-IT" sz="2400" dirty="0" smtClean="0"/>
              <a:t>27 Ottobre</a:t>
            </a:r>
            <a:r>
              <a:rPr lang="it-IT" sz="2000" dirty="0" smtClean="0"/>
              <a:t> </a:t>
            </a:r>
            <a:r>
              <a:rPr lang="it-IT" sz="2400" dirty="0" smtClean="0"/>
              <a:t>2017 - 10-16.30)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5510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3938" y="1393325"/>
            <a:ext cx="7662987" cy="40551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</a:t>
            </a:r>
            <a:r>
              <a:rPr lang="en-US" b="1" dirty="0" err="1"/>
              <a:t>ADaM</a:t>
            </a:r>
            <a:r>
              <a:rPr lang="en-US" b="1" dirty="0"/>
              <a:t> – a real case in </a:t>
            </a:r>
            <a:r>
              <a:rPr lang="en-US" b="1" dirty="0" smtClean="0"/>
              <a:t>Vaccine” (</a:t>
            </a:r>
            <a:r>
              <a:rPr lang="it-IT" b="1" dirty="0"/>
              <a:t>Valerio Romolini / Gabriele Filippo Di </a:t>
            </a:r>
            <a:r>
              <a:rPr lang="it-IT" b="1" dirty="0" smtClean="0"/>
              <a:t>Domenico, GSK)</a:t>
            </a:r>
            <a:endParaRPr lang="it-IT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“</a:t>
            </a:r>
            <a:r>
              <a:rPr lang="en-US" b="1" dirty="0" err="1"/>
              <a:t>ADaM</a:t>
            </a:r>
            <a:r>
              <a:rPr lang="en-US" b="1" dirty="0"/>
              <a:t> in oncology and other example from other therapeutic area” </a:t>
            </a:r>
            <a:r>
              <a:rPr lang="fr-CH" b="1" dirty="0" smtClean="0"/>
              <a:t>(Angelo Tinazzi, </a:t>
            </a:r>
            <a:r>
              <a:rPr lang="fr-CH" b="1" dirty="0" err="1" smtClean="0"/>
              <a:t>Cytel</a:t>
            </a:r>
            <a:r>
              <a:rPr lang="fr-CH" b="1" dirty="0" smtClean="0"/>
              <a:t> </a:t>
            </a:r>
            <a:r>
              <a:rPr lang="fr-CH" b="1" dirty="0" err="1" smtClean="0"/>
              <a:t>Inc</a:t>
            </a:r>
            <a:r>
              <a:rPr lang="fr-CH" b="1" dirty="0" smtClean="0"/>
              <a:t>) 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“</a:t>
            </a:r>
            <a:r>
              <a:rPr lang="it-IT" b="1" dirty="0"/>
              <a:t>Attività e spunti interessanti da altri CDISC User Network</a:t>
            </a:r>
            <a:r>
              <a:rPr lang="en-US" b="1" dirty="0" smtClean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 err="1" smtClean="0"/>
              <a:t>Spazio</a:t>
            </a:r>
            <a:r>
              <a:rPr lang="fr-FR" b="1" dirty="0" smtClean="0"/>
              <a:t> Q&amp;A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0125" y="227520"/>
            <a:ext cx="7448550" cy="974724"/>
          </a:xfrm>
        </p:spPr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it-IT" sz="2400" dirty="0"/>
              <a:t>Agenda preliminare </a:t>
            </a:r>
            <a:r>
              <a:rPr lang="it-IT" sz="2400" dirty="0" smtClean="0"/>
              <a:t>prossimo CDISC Italian UN</a:t>
            </a:r>
            <a:br>
              <a:rPr lang="it-IT" sz="2400" dirty="0" smtClean="0"/>
            </a:br>
            <a:r>
              <a:rPr lang="it-IT" sz="2400" dirty="0" smtClean="0"/>
              <a:t>Milano </a:t>
            </a:r>
            <a:r>
              <a:rPr lang="it-IT" sz="2400" dirty="0" smtClean="0"/>
              <a:t>(</a:t>
            </a:r>
            <a:r>
              <a:rPr lang="it-IT" sz="2400" dirty="0" smtClean="0"/>
              <a:t>27 Ottobre</a:t>
            </a:r>
            <a:r>
              <a:rPr lang="it-IT" sz="2000" dirty="0" smtClean="0"/>
              <a:t> </a:t>
            </a:r>
            <a:r>
              <a:rPr lang="it-IT" sz="2400" dirty="0"/>
              <a:t>2017 - 10-16.30)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75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Prossimi</a:t>
            </a:r>
            <a:r>
              <a:rPr lang="fr-CH" b="1" dirty="0" smtClean="0"/>
              <a:t> </a:t>
            </a:r>
            <a:r>
              <a:rPr lang="fr-CH" b="1" dirty="0" err="1" smtClean="0"/>
              <a:t>Webinars</a:t>
            </a:r>
            <a:r>
              <a:rPr lang="fr-CH" b="1" dirty="0" smtClean="0"/>
              <a:t> </a:t>
            </a:r>
            <a:r>
              <a:rPr lang="fr-CH" b="1" dirty="0" err="1" smtClean="0"/>
              <a:t>gratuiti</a:t>
            </a:r>
            <a:r>
              <a:rPr lang="fr-CH" b="1" dirty="0" smtClean="0"/>
              <a:t> o </a:t>
            </a:r>
            <a:r>
              <a:rPr lang="fr-CH" b="1" dirty="0" err="1" smtClean="0"/>
              <a:t>riservati</a:t>
            </a:r>
            <a:r>
              <a:rPr lang="fr-CH" b="1" dirty="0" smtClean="0"/>
              <a:t> ai </a:t>
            </a:r>
            <a:r>
              <a:rPr lang="fr-CH" b="1" dirty="0" err="1" smtClean="0"/>
              <a:t>membri</a:t>
            </a:r>
            <a:r>
              <a:rPr lang="fr-CH" b="1" dirty="0" smtClean="0"/>
              <a:t> di CDISC </a:t>
            </a:r>
            <a:r>
              <a:rPr lang="fr-CH" b="1" dirty="0" smtClean="0">
                <a:hlinkClick r:id="rId2"/>
              </a:rPr>
              <a:t>http</a:t>
            </a:r>
            <a:r>
              <a:rPr lang="fr-CH" b="1" dirty="0">
                <a:hlinkClick r:id="rId2"/>
              </a:rPr>
              <a:t>://</a:t>
            </a:r>
            <a:r>
              <a:rPr lang="fr-CH" b="1" dirty="0" smtClean="0">
                <a:hlinkClick r:id="rId2"/>
              </a:rPr>
              <a:t>www.cdisc.org/webinars</a:t>
            </a:r>
            <a:endParaRPr lang="fr-CH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/>
              <a:t>8 </a:t>
            </a:r>
            <a:r>
              <a:rPr lang="fr-CH" b="1" dirty="0" err="1"/>
              <a:t>Settembre</a:t>
            </a:r>
            <a:r>
              <a:rPr lang="fr-CH" b="1" dirty="0" smtClean="0"/>
              <a:t>: Healthcare </a:t>
            </a:r>
            <a:r>
              <a:rPr lang="fr-CH" b="1" dirty="0"/>
              <a:t>Link Initiative</a:t>
            </a:r>
            <a:r>
              <a:rPr lang="en-GB" b="1" dirty="0" smtClean="0"/>
              <a:t> (solo </a:t>
            </a:r>
            <a:r>
              <a:rPr lang="en-GB" b="1" dirty="0" err="1" smtClean="0"/>
              <a:t>membri</a:t>
            </a:r>
            <a:r>
              <a:rPr lang="en-GB" b="1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15 </a:t>
            </a:r>
            <a:r>
              <a:rPr lang="fr-CH" b="1" dirty="0" err="1" smtClean="0"/>
              <a:t>Settembre</a:t>
            </a:r>
            <a:r>
              <a:rPr lang="fr-CH" b="1" dirty="0" smtClean="0"/>
              <a:t>: Standards </a:t>
            </a:r>
            <a:r>
              <a:rPr lang="fr-CH" b="1" dirty="0" err="1" smtClean="0"/>
              <a:t>regular</a:t>
            </a:r>
            <a:r>
              <a:rPr lang="fr-CH" b="1" dirty="0" smtClean="0"/>
              <a:t> update (</a:t>
            </a:r>
            <a:r>
              <a:rPr lang="fr-CH" b="1" dirty="0" err="1" smtClean="0"/>
              <a:t>controlled</a:t>
            </a:r>
            <a:r>
              <a:rPr lang="fr-CH" b="1" dirty="0" smtClean="0"/>
              <a:t> </a:t>
            </a:r>
            <a:r>
              <a:rPr lang="fr-CH" b="1" dirty="0" err="1" smtClean="0"/>
              <a:t>terminology</a:t>
            </a:r>
            <a:r>
              <a:rPr lang="fr-CH" b="1" dirty="0" smtClean="0"/>
              <a:t>) </a:t>
            </a: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22 </a:t>
            </a:r>
            <a:r>
              <a:rPr lang="fr-CH" b="1" dirty="0" err="1"/>
              <a:t>Settembre</a:t>
            </a:r>
            <a:r>
              <a:rPr lang="fr-CH" b="1" dirty="0"/>
              <a:t>: Standards </a:t>
            </a:r>
            <a:r>
              <a:rPr lang="fr-CH" b="1" dirty="0" err="1"/>
              <a:t>regular</a:t>
            </a:r>
            <a:r>
              <a:rPr lang="fr-CH" b="1" dirty="0"/>
              <a:t> update </a:t>
            </a:r>
            <a:r>
              <a:rPr lang="fr-CH" b="1" dirty="0" smtClean="0"/>
              <a:t>(Ebola TA Public </a:t>
            </a:r>
            <a:r>
              <a:rPr lang="fr-CH" b="1" dirty="0" err="1" smtClean="0"/>
              <a:t>review</a:t>
            </a:r>
            <a:r>
              <a:rPr lang="fr-CH" b="1" dirty="0" smtClean="0"/>
              <a:t>) </a:t>
            </a:r>
            <a:endParaRPr lang="fr-CH" b="1" dirty="0"/>
          </a:p>
          <a:p>
            <a:pPr>
              <a:buFont typeface="Arial" panose="020B0604020202020204" pitchFamily="34" charset="0"/>
              <a:buChar char="•"/>
            </a:pPr>
            <a:r>
              <a:rPr lang="fr-CH" b="1" dirty="0" smtClean="0"/>
              <a:t>6 </a:t>
            </a:r>
            <a:r>
              <a:rPr lang="fr-CH" b="1" dirty="0" err="1" smtClean="0"/>
              <a:t>Ottobre</a:t>
            </a:r>
            <a:r>
              <a:rPr lang="fr-CH" b="1" dirty="0" smtClean="0"/>
              <a:t>: define.xml / ODM.xml (solo </a:t>
            </a:r>
            <a:r>
              <a:rPr lang="fr-CH" b="1" dirty="0" err="1" smtClean="0"/>
              <a:t>membri</a:t>
            </a:r>
            <a:r>
              <a:rPr lang="fr-CH" b="1" dirty="0" smtClean="0"/>
              <a:t>)</a:t>
            </a:r>
          </a:p>
          <a:p>
            <a:pPr marL="0" indent="0">
              <a:buNone/>
            </a:pPr>
            <a:r>
              <a:rPr lang="fr-CH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72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12405" y="12578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Altri</a:t>
            </a:r>
            <a:r>
              <a:rPr lang="fr-CH" b="1" dirty="0" smtClean="0"/>
              <a:t> </a:t>
            </a:r>
            <a:r>
              <a:rPr lang="fr-CH" b="1" dirty="0" err="1" smtClean="0"/>
              <a:t>eventi</a:t>
            </a:r>
            <a:r>
              <a:rPr lang="fr-CH" b="1" dirty="0" smtClean="0"/>
              <a:t> / </a:t>
            </a:r>
            <a:r>
              <a:rPr lang="fr-CH" b="1" dirty="0" err="1" smtClean="0"/>
              <a:t>congressi</a:t>
            </a:r>
            <a:endParaRPr lang="fr-CH" b="1" dirty="0" smtClean="0"/>
          </a:p>
          <a:p>
            <a:r>
              <a:rPr lang="en-GB" b="1" dirty="0"/>
              <a:t>CDISC eSource Stakeholders </a:t>
            </a:r>
            <a:r>
              <a:rPr lang="en-GB" b="1" dirty="0" smtClean="0"/>
              <a:t>Meeting – </a:t>
            </a:r>
            <a:r>
              <a:rPr lang="en-GB" b="1" dirty="0" err="1" smtClean="0"/>
              <a:t>Londra</a:t>
            </a:r>
            <a:r>
              <a:rPr lang="en-GB" b="1" dirty="0" smtClean="0"/>
              <a:t> 18 </a:t>
            </a:r>
            <a:r>
              <a:rPr lang="en-GB" b="1" dirty="0" err="1" smtClean="0"/>
              <a:t>Ottobre</a:t>
            </a:r>
            <a:r>
              <a:rPr lang="en-GB" b="1" dirty="0" smtClean="0"/>
              <a:t> 2016 (80$)</a:t>
            </a:r>
          </a:p>
          <a:p>
            <a:r>
              <a:rPr lang="en-GB" b="1" dirty="0" smtClean="0"/>
              <a:t>CDISC Interchange – Bethesda - 26-30 </a:t>
            </a:r>
            <a:r>
              <a:rPr lang="en-GB" b="1" dirty="0" err="1" smtClean="0"/>
              <a:t>Settembre</a:t>
            </a:r>
            <a:endParaRPr lang="en-GB" b="1" dirty="0" smtClean="0"/>
          </a:p>
          <a:p>
            <a:r>
              <a:rPr lang="en-GB" b="1" dirty="0" smtClean="0"/>
              <a:t>CDISC Europe Interchange – </a:t>
            </a:r>
            <a:r>
              <a:rPr lang="en-GB" b="1" dirty="0" err="1" smtClean="0"/>
              <a:t>Londra</a:t>
            </a:r>
            <a:r>
              <a:rPr lang="en-GB" b="1" dirty="0" smtClean="0"/>
              <a:t> 24-28 </a:t>
            </a:r>
            <a:r>
              <a:rPr lang="en-GB" b="1" dirty="0" err="1" smtClean="0"/>
              <a:t>Aprile</a:t>
            </a:r>
            <a:r>
              <a:rPr lang="en-GB" b="1" dirty="0" smtClean="0"/>
              <a:t> 2017 (Call for abstract </a:t>
            </a:r>
            <a:r>
              <a:rPr lang="en-GB" b="1" dirty="0" err="1" smtClean="0"/>
              <a:t>nelle</a:t>
            </a:r>
            <a:r>
              <a:rPr lang="en-GB" b="1" dirty="0" smtClean="0"/>
              <a:t> </a:t>
            </a:r>
            <a:r>
              <a:rPr lang="en-GB" b="1" dirty="0" err="1" smtClean="0"/>
              <a:t>prossime</a:t>
            </a:r>
            <a:r>
              <a:rPr lang="en-GB" b="1" dirty="0" smtClean="0"/>
              <a:t> </a:t>
            </a:r>
            <a:r>
              <a:rPr lang="en-GB" b="1" dirty="0" err="1" smtClean="0"/>
              <a:t>settimane</a:t>
            </a:r>
            <a:r>
              <a:rPr lang="en-GB" b="1" dirty="0" smtClean="0"/>
              <a:t>)</a:t>
            </a:r>
          </a:p>
          <a:p>
            <a:r>
              <a:rPr lang="en-US" b="1" dirty="0">
                <a:solidFill>
                  <a:srgbClr val="FF0000"/>
                </a:solidFill>
              </a:rPr>
              <a:t>CORBEL Meeting on </a:t>
            </a:r>
            <a:r>
              <a:rPr lang="en-US" b="1" dirty="0" smtClean="0">
                <a:solidFill>
                  <a:srgbClr val="FF0000"/>
                </a:solidFill>
              </a:rPr>
              <a:t>Patient Level Data Sharing -</a:t>
            </a:r>
            <a:r>
              <a:rPr lang="fr-FR" b="1" dirty="0" smtClean="0">
                <a:solidFill>
                  <a:srgbClr val="FF0000"/>
                </a:solidFill>
              </a:rPr>
              <a:t>Milano 6-7 </a:t>
            </a:r>
            <a:r>
              <a:rPr lang="fr-FR" b="1" dirty="0" err="1" smtClean="0">
                <a:solidFill>
                  <a:srgbClr val="FF0000"/>
                </a:solidFill>
              </a:rPr>
              <a:t>Ottobre</a:t>
            </a:r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CH" sz="1600" b="1" dirty="0" smtClean="0">
                <a:hlinkClick r:id="rId2"/>
              </a:rPr>
              <a:t>http</a:t>
            </a:r>
            <a:r>
              <a:rPr lang="fr-CH" sz="1600" b="1" dirty="0">
                <a:hlinkClick r:id="rId2"/>
              </a:rPr>
              <a:t>://</a:t>
            </a:r>
            <a:r>
              <a:rPr lang="fr-CH" sz="1600" b="1" dirty="0" smtClean="0">
                <a:hlinkClick r:id="rId2"/>
              </a:rPr>
              <a:t>www.ecrin.org/event/corbel-meeting-patient-level-data-sharing</a:t>
            </a:r>
            <a:endParaRPr lang="fr-CH" b="1" dirty="0" smtClean="0"/>
          </a:p>
          <a:p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36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12405" y="12578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smtClean="0"/>
              <a:t>Trainings</a:t>
            </a:r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828800"/>
            <a:ext cx="7531100" cy="1963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4900" y="2810341"/>
            <a:ext cx="6989233" cy="186859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46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NYRUUDRVYRWM-111-16</_dlc_DocId>
    <_dlc_DocIdUrl xmlns="cc9af988-dd0b-489a-8207-cf5186c6ed97">
      <Url>http://portal.cdisc.org/CDISC User Networks/Europe/Italian Language/_layouts/DocIdRedir.aspx?ID=NYRUUDRVYRWM-111-16</Url>
      <Description>NYRUUDRVYRWM-111-16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00C979D32A64FBA4E12F46E49F104" ma:contentTypeVersion="1" ma:contentTypeDescription="Create a new document." ma:contentTypeScope="" ma:versionID="8a9a2b9c34e543670a5de6a87a80900d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7CC16C-AB13-4246-BDF8-E211D1011046}">
  <ds:schemaRefs>
    <ds:schemaRef ds:uri="http://schemas.microsoft.com/office/2006/metadata/properties"/>
    <ds:schemaRef ds:uri="http://schemas.microsoft.com/office/infopath/2007/PartnerControls"/>
    <ds:schemaRef ds:uri="cc9af988-dd0b-489a-8207-cf5186c6ed97"/>
  </ds:schemaRefs>
</ds:datastoreItem>
</file>

<file path=customXml/itemProps2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7DBDAD6-E35C-4575-8A3B-113620ABA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28850</TotalTime>
  <Words>359</Words>
  <Application>Microsoft Office PowerPoint</Application>
  <PresentationFormat>On-screen Show (4:3)</PresentationFormat>
  <Paragraphs>77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PowerPoint Presentation</vt:lpstr>
      <vt:lpstr>CDISC Italian User Network TC 07 Settembre 2016    Angelo Tinazzi (Cytel Inc. – CDISC E3C member)</vt:lpstr>
      <vt:lpstr>Agenda</vt:lpstr>
      <vt:lpstr>   Agenda preliminare prossimo CDISC Italian UN Milano (27 Ottobre 2017 10-16.30)</vt:lpstr>
      <vt:lpstr>   Agenda preliminare prossimo CDISC Italian UN Milano (27 Ottobre 2017 - 10-16.30)</vt:lpstr>
      <vt:lpstr>   Agenda preliminare prossimo CDISC Italian UN Milano (27 Ottobre 2017 - 10-16.30)</vt:lpstr>
      <vt:lpstr>News dal mondo CDISC </vt:lpstr>
      <vt:lpstr>News dal mondo CDISC </vt:lpstr>
      <vt:lpstr>News dal mondo CDISC </vt:lpstr>
      <vt:lpstr>News dal mondo CDISC </vt:lpstr>
      <vt:lpstr>News dal mondo CDISC </vt:lpstr>
      <vt:lpstr>News dal mondo CDISC </vt:lpstr>
      <vt:lpstr>  Varie ed Eventuali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835</cp:revision>
  <cp:lastPrinted>2015-12-16T10:46:07Z</cp:lastPrinted>
  <dcterms:created xsi:type="dcterms:W3CDTF">2003-09-23T15:46:16Z</dcterms:created>
  <dcterms:modified xsi:type="dcterms:W3CDTF">2017-09-20T04:46:01Z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0x0101002CE00C979D32A64FBA4E12F46E49F104</vt:lpwstr>
  </property>
  <property fmtid="{D5CDD505-2E9C-101B-9397-08002B2CF9AE}" pid="3" name="_dlc_DocIdItemGuid">
    <vt:lpwstr>e43be99b-6c70-4757-8e34-7da7cecc0e1f</vt:lpwstr>
  </property>
</Properties>
</file>