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26"/>
  </p:notesMasterIdLst>
  <p:handoutMasterIdLst>
    <p:handoutMasterId r:id="rId27"/>
  </p:handoutMasterIdLst>
  <p:sldIdLst>
    <p:sldId id="735" r:id="rId6"/>
    <p:sldId id="780" r:id="rId7"/>
    <p:sldId id="788" r:id="rId8"/>
    <p:sldId id="836" r:id="rId9"/>
    <p:sldId id="864" r:id="rId10"/>
    <p:sldId id="855" r:id="rId11"/>
    <p:sldId id="856" r:id="rId12"/>
    <p:sldId id="858" r:id="rId13"/>
    <p:sldId id="859" r:id="rId14"/>
    <p:sldId id="860" r:id="rId15"/>
    <p:sldId id="861" r:id="rId16"/>
    <p:sldId id="865" r:id="rId17"/>
    <p:sldId id="862" r:id="rId18"/>
    <p:sldId id="863" r:id="rId19"/>
    <p:sldId id="826" r:id="rId20"/>
    <p:sldId id="830" r:id="rId21"/>
    <p:sldId id="866" r:id="rId22"/>
    <p:sldId id="854" r:id="rId23"/>
    <p:sldId id="819" r:id="rId24"/>
    <p:sldId id="785" r:id="rId25"/>
  </p:sldIdLst>
  <p:sldSz cx="9144000" cy="6858000" type="screen4x3"/>
  <p:notesSz cx="7086600" cy="9372600"/>
  <p:custDataLst>
    <p:tags r:id="rId2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948">
          <p15:clr>
            <a:srgbClr val="A4A3A4"/>
          </p15:clr>
        </p15:guide>
        <p15:guide id="2" pos="1413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rina Bratfalean" initials="DB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DA"/>
    <a:srgbClr val="008AF2"/>
    <a:srgbClr val="FFCC66"/>
    <a:srgbClr val="003264"/>
    <a:srgbClr val="4D4D4D"/>
    <a:srgbClr val="C0C0C0"/>
    <a:srgbClr val="006666"/>
    <a:srgbClr val="A3A3FF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50" autoAdjust="0"/>
    <p:restoredTop sz="88908" autoAdjust="0"/>
  </p:normalViewPr>
  <p:slideViewPr>
    <p:cSldViewPr snapToGrid="0">
      <p:cViewPr>
        <p:scale>
          <a:sx n="100" d="100"/>
          <a:sy n="100" d="100"/>
        </p:scale>
        <p:origin x="-1860" y="-90"/>
      </p:cViewPr>
      <p:guideLst>
        <p:guide orient="horz" pos="2948"/>
        <p:guide pos="14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1764" y="-96"/>
      </p:cViewPr>
      <p:guideLst>
        <p:guide orient="horz" pos="2952"/>
        <p:guide pos="22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gs" Target="tags/tag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410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410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BDA38A85-0968-4082-9F33-26EEC5CE1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63280"/>
      </p:ext>
    </p:extLst>
  </p:cSld>
  <p:clrMap bg1="lt1" tx1="dk1" bg2="lt2" tx2="dk2" accent1="accent1" accent2="accent2" accent3="accent3" accent4="accent4" accent5="accent5" accent6="accent6" hlink="hlink" folHlink="folHlink"/>
  <p:hf sldNum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410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8563" y="701675"/>
            <a:ext cx="4689475" cy="35163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8660" y="4451985"/>
            <a:ext cx="5669280" cy="4217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410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1B50E656-A66C-4BC7-80DF-319703F7F3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672780"/>
      </p:ext>
    </p:extLst>
  </p:cSld>
  <p:clrMap bg1="lt1" tx1="dk1" bg2="lt2" tx2="dk2" accent1="accent1" accent2="accent2" accent3="accent3" accent4="accent4" accent5="accent5" accent6="accent6" hlink="hlink" folHlink="folHlink"/>
  <p:hf sldNum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949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972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972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972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972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972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6407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REDCap</a:t>
            </a:r>
            <a:r>
              <a:rPr lang="en-GB" dirty="0" smtClean="0"/>
              <a:t> (Research Electronic Data Capture) is a web-based software solution and tool set that allows biomedical researchers to create secure online forms for data capture, management and analysis with minimal effort and training.</a:t>
            </a: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6397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6397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2525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198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27553B-D910-4102-AA36-964DFB1FF3C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0970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719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054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972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972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972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972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972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97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733800" y="414867"/>
            <a:ext cx="4868863" cy="2133600"/>
          </a:xfrm>
        </p:spPr>
        <p:txBody>
          <a:bodyPr anchor="t"/>
          <a:lstStyle>
            <a:lvl1pPr algn="r">
              <a:defRPr sz="1600" b="0">
                <a:solidFill>
                  <a:srgbClr val="BBE0E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920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89063" y="5765800"/>
            <a:ext cx="6120870" cy="83820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rgbClr val="BBE0E3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  <a:r>
              <a:rPr lang="en-GB" sz="800" dirty="0" smtClean="0">
                <a:solidFill>
                  <a:schemeClr val="bg1"/>
                </a:solidFill>
              </a:rPr>
              <a:t> 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66" y="1134084"/>
            <a:ext cx="7230533" cy="1362075"/>
          </a:xfrm>
        </p:spPr>
        <p:txBody>
          <a:bodyPr/>
          <a:lstStyle>
            <a:lvl1pPr algn="l">
              <a:defRPr sz="3200" b="1" cap="none" baseline="0">
                <a:solidFill>
                  <a:srgbClr val="00326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067" y="2743200"/>
            <a:ext cx="7114646" cy="1500187"/>
          </a:xfrm>
        </p:spPr>
        <p:txBody>
          <a:bodyPr/>
          <a:lstStyle>
            <a:lvl1pPr marL="0" indent="0">
              <a:buNone/>
              <a:defRPr sz="2000">
                <a:solidFill>
                  <a:srgbClr val="4D4D4D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10083-6BCC-4C89-B37E-4621269EB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66" y="1140908"/>
            <a:ext cx="7230533" cy="1362075"/>
          </a:xfrm>
        </p:spPr>
        <p:txBody>
          <a:bodyPr/>
          <a:lstStyle>
            <a:lvl1pPr algn="l">
              <a:defRPr sz="3200" b="1" cap="none" baseline="0">
                <a:solidFill>
                  <a:srgbClr val="00326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067" y="2743200"/>
            <a:ext cx="7114646" cy="1500187"/>
          </a:xfrm>
        </p:spPr>
        <p:txBody>
          <a:bodyPr/>
          <a:lstStyle>
            <a:lvl1pPr marL="0" indent="0">
              <a:buNone/>
              <a:defRPr sz="2000">
                <a:solidFill>
                  <a:srgbClr val="4D4D4D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C71A9-550A-4E8C-9A50-0522F246A7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0D1287BB-CDCE-494F-9DCF-9FEDADDCA2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2" y="265816"/>
            <a:ext cx="8229600" cy="85411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B7EB846E-E32D-4742-ABEE-D00AF927A5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6938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ECCB2-54DF-4472-9674-680C6B440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9538" y="254000"/>
            <a:ext cx="7307262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9538" y="1295400"/>
            <a:ext cx="730726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92875"/>
            <a:ext cx="21336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5E813DF-62F7-4A03-BE97-9CA8716555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60606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rgbClr val="60606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 sz="2000">
          <a:solidFill>
            <a:srgbClr val="606060"/>
          </a:solidFill>
          <a:latin typeface="+mn-lt"/>
        </a:defRPr>
      </a:lvl4pPr>
      <a:lvl5pPr marL="1951038" indent="-12223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06060"/>
          </a:solidFill>
          <a:latin typeface="+mn-lt"/>
        </a:defRPr>
      </a:lvl5pPr>
      <a:lvl6pPr marL="24082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6pPr>
      <a:lvl7pPr marL="28654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7pPr>
      <a:lvl8pPr marL="33226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8pPr>
      <a:lvl9pPr marL="37798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isc.org/webinars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SlAeGb13Z0&amp;feature=youtu.be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142" y="373874"/>
            <a:ext cx="7448550" cy="974724"/>
          </a:xfrm>
        </p:spPr>
        <p:txBody>
          <a:bodyPr/>
          <a:lstStyle/>
          <a:p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it-IT" sz="2800" dirty="0" smtClean="0"/>
              <a:t>CDISC </a:t>
            </a:r>
            <a:r>
              <a:rPr lang="it-IT" sz="2800" dirty="0"/>
              <a:t>Interchange </a:t>
            </a:r>
            <a:r>
              <a:rPr lang="it-IT" sz="2800" dirty="0" smtClean="0"/>
              <a:t>Europe Highlight</a:t>
            </a:r>
            <a:r>
              <a:rPr lang="it-IT" sz="2800" dirty="0" smtClean="0"/>
              <a:t/>
            </a:r>
            <a:br>
              <a:rPr lang="it-IT" sz="2800" dirty="0" smtClean="0"/>
            </a:br>
            <a:endParaRPr lang="en-GB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613" y="393462"/>
            <a:ext cx="2077159" cy="1194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43205" y="1743349"/>
            <a:ext cx="8342655" cy="4055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60606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sz="2000">
                <a:solidFill>
                  <a:srgbClr val="606060"/>
                </a:solidFill>
                <a:latin typeface="+mn-lt"/>
              </a:defRPr>
            </a:lvl4pPr>
            <a:lvl5pPr marL="1951038" indent="-122238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06060"/>
                </a:solidFill>
                <a:latin typeface="+mn-lt"/>
              </a:defRPr>
            </a:lvl5pPr>
            <a:lvl6pPr marL="24082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6pPr>
            <a:lvl7pPr marL="28654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7pPr>
            <a:lvl8pPr marL="33226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8pPr>
            <a:lvl9pPr marL="37798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fr-CH" b="1" kern="0" dirty="0" smtClean="0">
                <a:solidFill>
                  <a:srgbClr val="FF0000"/>
                </a:solidFill>
              </a:rPr>
              <a:t>Standards </a:t>
            </a:r>
            <a:r>
              <a:rPr lang="fr-CH" b="1" kern="0" dirty="0" err="1" smtClean="0">
                <a:solidFill>
                  <a:srgbClr val="FF0000"/>
                </a:solidFill>
              </a:rPr>
              <a:t>Governance</a:t>
            </a:r>
            <a:endParaRPr lang="fr-CH" b="1" kern="0" dirty="0" smtClean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b="1" kern="0" dirty="0" smtClean="0"/>
              <a:t>This </a:t>
            </a:r>
            <a:r>
              <a:rPr lang="en-GB" b="1" kern="0" dirty="0"/>
              <a:t>insight is one of the outcomes of a survey of a work stream of the </a:t>
            </a:r>
            <a:r>
              <a:rPr lang="en-GB" b="1" i="1" kern="0" dirty="0" err="1"/>
              <a:t>Transcelerate</a:t>
            </a:r>
            <a:r>
              <a:rPr lang="en-GB" b="1" kern="0" dirty="0"/>
              <a:t> initiative. This particular </a:t>
            </a:r>
            <a:r>
              <a:rPr lang="en-GB" b="1" kern="0" dirty="0" err="1"/>
              <a:t>Transcelerate</a:t>
            </a:r>
            <a:r>
              <a:rPr lang="en-GB" b="1" kern="0" dirty="0"/>
              <a:t> </a:t>
            </a:r>
            <a:r>
              <a:rPr lang="en-GB" b="1" kern="0" dirty="0" err="1"/>
              <a:t>workstream</a:t>
            </a:r>
            <a:r>
              <a:rPr lang="en-GB" b="1" kern="0" dirty="0"/>
              <a:t> is aiming to develop working practice to help pharma industries establishing Standards Governance Teams.  </a:t>
            </a:r>
            <a:endParaRPr lang="en-GB" b="1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b="1" kern="0" dirty="0" smtClean="0"/>
              <a:t>Leading </a:t>
            </a:r>
            <a:r>
              <a:rPr lang="en-GB" b="1" kern="0" dirty="0"/>
              <a:t>pharmaceutical companies Janssen and Roche shared their own approaches to standards governance with the delegates. </a:t>
            </a:r>
            <a:endParaRPr lang="en-GB" kern="0" dirty="0" smtClean="0"/>
          </a:p>
          <a:p>
            <a:pPr marL="0" indent="0">
              <a:buFontTx/>
              <a:buNone/>
            </a:pPr>
            <a:endParaRPr lang="en-GB" kern="0" dirty="0" smtClean="0"/>
          </a:p>
          <a:p>
            <a:pPr marL="0" indent="0">
              <a:buFontTx/>
              <a:buNone/>
            </a:pPr>
            <a:endParaRPr lang="fr-CH" kern="0" dirty="0"/>
          </a:p>
        </p:txBody>
      </p:sp>
    </p:spTree>
    <p:extLst>
      <p:ext uri="{BB962C8B-B14F-4D97-AF65-F5344CB8AC3E}">
        <p14:creationId xmlns:p14="http://schemas.microsoft.com/office/powerpoint/2010/main" val="26053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142" y="373874"/>
            <a:ext cx="7448550" cy="974724"/>
          </a:xfrm>
        </p:spPr>
        <p:txBody>
          <a:bodyPr/>
          <a:lstStyle/>
          <a:p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it-IT" sz="2800" dirty="0" smtClean="0"/>
              <a:t>CDISC </a:t>
            </a:r>
            <a:r>
              <a:rPr lang="it-IT" sz="2800" dirty="0"/>
              <a:t>Interchange </a:t>
            </a:r>
            <a:r>
              <a:rPr lang="it-IT" sz="2800" dirty="0" smtClean="0"/>
              <a:t>Europe Highlight</a:t>
            </a:r>
            <a:r>
              <a:rPr lang="it-IT" sz="2800" dirty="0" smtClean="0"/>
              <a:t/>
            </a:r>
            <a:br>
              <a:rPr lang="it-IT" sz="2800" dirty="0" smtClean="0"/>
            </a:br>
            <a:endParaRPr lang="en-GB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613" y="393462"/>
            <a:ext cx="2077159" cy="1194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43205" y="1743349"/>
            <a:ext cx="8342655" cy="4055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60606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sz="2000">
                <a:solidFill>
                  <a:srgbClr val="606060"/>
                </a:solidFill>
                <a:latin typeface="+mn-lt"/>
              </a:defRPr>
            </a:lvl4pPr>
            <a:lvl5pPr marL="1951038" indent="-122238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06060"/>
                </a:solidFill>
                <a:latin typeface="+mn-lt"/>
              </a:defRPr>
            </a:lvl5pPr>
            <a:lvl6pPr marL="24082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6pPr>
            <a:lvl7pPr marL="28654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7pPr>
            <a:lvl8pPr marL="33226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8pPr>
            <a:lvl9pPr marL="37798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fr-CH" b="1" kern="0" dirty="0" err="1">
                <a:solidFill>
                  <a:srgbClr val="FF0000"/>
                </a:solidFill>
              </a:rPr>
              <a:t>Therapy</a:t>
            </a:r>
            <a:r>
              <a:rPr lang="fr-CH" b="1" kern="0" dirty="0">
                <a:solidFill>
                  <a:srgbClr val="FF0000"/>
                </a:solidFill>
              </a:rPr>
              <a:t> </a:t>
            </a:r>
            <a:r>
              <a:rPr lang="fr-CH" b="1" kern="0" dirty="0" err="1">
                <a:solidFill>
                  <a:srgbClr val="FF0000"/>
                </a:solidFill>
              </a:rPr>
              <a:t>specific</a:t>
            </a:r>
            <a:r>
              <a:rPr lang="fr-CH" b="1" kern="0" dirty="0">
                <a:solidFill>
                  <a:srgbClr val="FF0000"/>
                </a:solidFill>
              </a:rPr>
              <a:t> </a:t>
            </a:r>
            <a:r>
              <a:rPr lang="fr-CH" b="1" kern="0" dirty="0" err="1">
                <a:solidFill>
                  <a:srgbClr val="FF0000"/>
                </a:solidFill>
              </a:rPr>
              <a:t>implementation</a:t>
            </a:r>
            <a:endParaRPr lang="fr-CH" b="1" kern="0" dirty="0" smtClean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b="1" kern="0" dirty="0"/>
              <a:t>There was a heavy focus on the implementation of CDISC within different TAs, such as diabetes ,with Anja </a:t>
            </a:r>
            <a:r>
              <a:rPr lang="en-GB" b="1" kern="0" dirty="0" err="1"/>
              <a:t>Lundgreen</a:t>
            </a:r>
            <a:r>
              <a:rPr lang="en-GB" b="1" kern="0" dirty="0"/>
              <a:t> and </a:t>
            </a:r>
            <a:r>
              <a:rPr lang="en-GB" b="1" kern="0" dirty="0" err="1"/>
              <a:t>Mikkel</a:t>
            </a:r>
            <a:r>
              <a:rPr lang="en-GB" b="1" kern="0" dirty="0"/>
              <a:t> </a:t>
            </a:r>
            <a:r>
              <a:rPr lang="en-GB" b="1" kern="0" dirty="0" err="1"/>
              <a:t>Traun</a:t>
            </a:r>
            <a:r>
              <a:rPr lang="en-GB" b="1" kern="0" dirty="0"/>
              <a:t> of Novo Nordisk presenting on challenges of adapting the user </a:t>
            </a:r>
            <a:r>
              <a:rPr lang="en-GB" b="1" kern="0" dirty="0" smtClean="0"/>
              <a:t>guide.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kern="0" dirty="0" smtClean="0"/>
              <a:t>There </a:t>
            </a:r>
            <a:r>
              <a:rPr lang="en-GB" b="1" kern="0" dirty="0"/>
              <a:t>was also focus on TAs that could be the object of new TA guidance such as vaccines and haemophilia. </a:t>
            </a:r>
            <a:endParaRPr lang="en-GB" b="1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b="1" kern="0" dirty="0" smtClean="0"/>
              <a:t>A </a:t>
            </a:r>
            <a:r>
              <a:rPr lang="en-GB" b="1" kern="0" dirty="0"/>
              <a:t>presentation from Philip Morris discussed how they apply CDISC standards in support of regulatory submissions for modified risk tobacco products.</a:t>
            </a:r>
            <a:endParaRPr lang="en-GB" kern="0" dirty="0" smtClean="0"/>
          </a:p>
          <a:p>
            <a:pPr marL="0" indent="0">
              <a:buFontTx/>
              <a:buNone/>
            </a:pPr>
            <a:endParaRPr lang="fr-CH" kern="0" dirty="0"/>
          </a:p>
        </p:txBody>
      </p:sp>
    </p:spTree>
    <p:extLst>
      <p:ext uri="{BB962C8B-B14F-4D97-AF65-F5344CB8AC3E}">
        <p14:creationId xmlns:p14="http://schemas.microsoft.com/office/powerpoint/2010/main" val="290019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142" y="373874"/>
            <a:ext cx="7448550" cy="974724"/>
          </a:xfrm>
        </p:spPr>
        <p:txBody>
          <a:bodyPr/>
          <a:lstStyle/>
          <a:p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it-IT" sz="2800" dirty="0" smtClean="0"/>
              <a:t>CDISC </a:t>
            </a:r>
            <a:r>
              <a:rPr lang="it-IT" sz="2800" dirty="0"/>
              <a:t>Interchange </a:t>
            </a:r>
            <a:r>
              <a:rPr lang="it-IT" sz="2800" dirty="0" smtClean="0"/>
              <a:t>Europe Highlight</a:t>
            </a:r>
            <a:r>
              <a:rPr lang="it-IT" sz="2800" dirty="0" smtClean="0"/>
              <a:t/>
            </a:r>
            <a:br>
              <a:rPr lang="it-IT" sz="2800" dirty="0" smtClean="0"/>
            </a:br>
            <a:endParaRPr lang="en-GB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613" y="393462"/>
            <a:ext cx="2077159" cy="1194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43205" y="1743349"/>
            <a:ext cx="8342655" cy="4055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60606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sz="2000">
                <a:solidFill>
                  <a:srgbClr val="606060"/>
                </a:solidFill>
                <a:latin typeface="+mn-lt"/>
              </a:defRPr>
            </a:lvl4pPr>
            <a:lvl5pPr marL="1951038" indent="-122238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06060"/>
                </a:solidFill>
                <a:latin typeface="+mn-lt"/>
              </a:defRPr>
            </a:lvl5pPr>
            <a:lvl6pPr marL="24082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6pPr>
            <a:lvl7pPr marL="28654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7pPr>
            <a:lvl8pPr marL="33226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8pPr>
            <a:lvl9pPr marL="37798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fr-CH" b="1" kern="0" dirty="0" err="1" smtClean="0">
                <a:solidFill>
                  <a:srgbClr val="FF0000"/>
                </a:solidFill>
              </a:rPr>
              <a:t>Foundational</a:t>
            </a:r>
            <a:r>
              <a:rPr lang="fr-CH" b="1" kern="0" dirty="0" smtClean="0">
                <a:solidFill>
                  <a:srgbClr val="FF0000"/>
                </a:solidFill>
              </a:rPr>
              <a:t> Standards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kern="0" dirty="0" smtClean="0"/>
              <a:t>This </a:t>
            </a:r>
            <a:r>
              <a:rPr lang="en-GB" b="1" kern="0" dirty="0"/>
              <a:t>time the focus was given to the adoption of CDASH and how it could improve the process while saving time and money. </a:t>
            </a:r>
            <a:endParaRPr lang="en-GB" b="1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fr-CH" b="1" kern="0" dirty="0" smtClean="0"/>
              <a:t>A case </a:t>
            </a:r>
            <a:r>
              <a:rPr lang="fr-CH" b="1" kern="0" dirty="0" err="1" smtClean="0"/>
              <a:t>study</a:t>
            </a:r>
            <a:r>
              <a:rPr lang="fr-CH" b="1" kern="0" dirty="0" smtClean="0"/>
              <a:t> on the use of Associated Person </a:t>
            </a:r>
            <a:r>
              <a:rPr lang="fr-CH" b="1" kern="0" dirty="0" err="1" smtClean="0"/>
              <a:t>was</a:t>
            </a:r>
            <a:r>
              <a:rPr lang="fr-CH" b="1" kern="0" dirty="0" smtClean="0"/>
              <a:t> </a:t>
            </a:r>
            <a:r>
              <a:rPr lang="fr-CH" b="1" kern="0" dirty="0" err="1" smtClean="0"/>
              <a:t>also</a:t>
            </a:r>
            <a:r>
              <a:rPr lang="fr-CH" b="1" kern="0" dirty="0" smtClean="0"/>
              <a:t> </a:t>
            </a:r>
            <a:r>
              <a:rPr lang="fr-CH" b="1" kern="0" dirty="0" err="1" smtClean="0"/>
              <a:t>presented</a:t>
            </a:r>
            <a:endParaRPr lang="en-GB" b="1" kern="0" dirty="0" smtClean="0"/>
          </a:p>
        </p:txBody>
      </p:sp>
    </p:spTree>
    <p:extLst>
      <p:ext uri="{BB962C8B-B14F-4D97-AF65-F5344CB8AC3E}">
        <p14:creationId xmlns:p14="http://schemas.microsoft.com/office/powerpoint/2010/main" val="85053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142" y="373874"/>
            <a:ext cx="7448550" cy="974724"/>
          </a:xfrm>
        </p:spPr>
        <p:txBody>
          <a:bodyPr/>
          <a:lstStyle/>
          <a:p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it-IT" sz="2800" dirty="0" smtClean="0"/>
              <a:t>CDISC </a:t>
            </a:r>
            <a:r>
              <a:rPr lang="it-IT" sz="2800" dirty="0"/>
              <a:t>Interchange </a:t>
            </a:r>
            <a:r>
              <a:rPr lang="it-IT" sz="2800" dirty="0" smtClean="0"/>
              <a:t>Europe Highlight</a:t>
            </a:r>
            <a:r>
              <a:rPr lang="it-IT" sz="2800" dirty="0" smtClean="0"/>
              <a:t/>
            </a:r>
            <a:br>
              <a:rPr lang="it-IT" sz="2800" dirty="0" smtClean="0"/>
            </a:br>
            <a:endParaRPr lang="en-GB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613" y="393462"/>
            <a:ext cx="2077159" cy="1194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43205" y="1743349"/>
            <a:ext cx="8342655" cy="4055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60606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sz="2000">
                <a:solidFill>
                  <a:srgbClr val="606060"/>
                </a:solidFill>
                <a:latin typeface="+mn-lt"/>
              </a:defRPr>
            </a:lvl4pPr>
            <a:lvl5pPr marL="1951038" indent="-122238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06060"/>
                </a:solidFill>
                <a:latin typeface="+mn-lt"/>
              </a:defRPr>
            </a:lvl5pPr>
            <a:lvl6pPr marL="24082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6pPr>
            <a:lvl7pPr marL="28654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7pPr>
            <a:lvl8pPr marL="33226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8pPr>
            <a:lvl9pPr marL="37798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fr-CH" b="1" kern="0" dirty="0" smtClean="0">
                <a:solidFill>
                  <a:srgbClr val="FF0000"/>
                </a:solidFill>
              </a:rPr>
              <a:t>CDISC Future Vision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kern="0" dirty="0"/>
              <a:t>Simplification of the use and adoption of standards </a:t>
            </a:r>
            <a:endParaRPr lang="en-GB" b="1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b="1" kern="0" dirty="0" smtClean="0"/>
              <a:t>Therapeutic Area</a:t>
            </a:r>
            <a:endParaRPr lang="en-GB" kern="0" dirty="0" smtClean="0"/>
          </a:p>
          <a:p>
            <a:pPr marL="0" indent="0">
              <a:buFontTx/>
              <a:buNone/>
            </a:pPr>
            <a:endParaRPr lang="fr-CH" kern="0" dirty="0"/>
          </a:p>
        </p:txBody>
      </p:sp>
    </p:spTree>
    <p:extLst>
      <p:ext uri="{BB962C8B-B14F-4D97-AF65-F5344CB8AC3E}">
        <p14:creationId xmlns:p14="http://schemas.microsoft.com/office/powerpoint/2010/main" val="421806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142" y="373874"/>
            <a:ext cx="7448550" cy="974724"/>
          </a:xfrm>
        </p:spPr>
        <p:txBody>
          <a:bodyPr/>
          <a:lstStyle/>
          <a:p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it-IT" sz="2800" dirty="0" smtClean="0"/>
              <a:t>CDISC </a:t>
            </a:r>
            <a:r>
              <a:rPr lang="it-IT" sz="2800" dirty="0"/>
              <a:t>Interchange </a:t>
            </a:r>
            <a:r>
              <a:rPr lang="it-IT" sz="2800" dirty="0" smtClean="0"/>
              <a:t>Europe Highlight</a:t>
            </a:r>
            <a:r>
              <a:rPr lang="it-IT" sz="2800" dirty="0" smtClean="0"/>
              <a:t/>
            </a:r>
            <a:br>
              <a:rPr lang="it-IT" sz="2800" dirty="0" smtClean="0"/>
            </a:br>
            <a:endParaRPr lang="en-GB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613" y="393462"/>
            <a:ext cx="2077159" cy="1194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43205" y="1743349"/>
            <a:ext cx="8342655" cy="4055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60606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sz="2000">
                <a:solidFill>
                  <a:srgbClr val="606060"/>
                </a:solidFill>
                <a:latin typeface="+mn-lt"/>
              </a:defRPr>
            </a:lvl4pPr>
            <a:lvl5pPr marL="1951038" indent="-122238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06060"/>
                </a:solidFill>
                <a:latin typeface="+mn-lt"/>
              </a:defRPr>
            </a:lvl5pPr>
            <a:lvl6pPr marL="24082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6pPr>
            <a:lvl7pPr marL="28654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7pPr>
            <a:lvl8pPr marL="33226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8pPr>
            <a:lvl9pPr marL="37798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GB" b="1" kern="0" dirty="0" smtClean="0">
                <a:solidFill>
                  <a:srgbClr val="FF0000"/>
                </a:solidFill>
              </a:rPr>
              <a:t>« Lost » in Traceability, from SDTM to </a:t>
            </a:r>
            <a:r>
              <a:rPr lang="en-GB" b="1" kern="0" dirty="0" err="1" smtClean="0">
                <a:solidFill>
                  <a:srgbClr val="FF0000"/>
                </a:solidFill>
              </a:rPr>
              <a:t>ADaM</a:t>
            </a:r>
            <a:r>
              <a:rPr lang="en-GB" b="1" kern="0" dirty="0" smtClean="0">
                <a:solidFill>
                  <a:srgbClr val="FF0000"/>
                </a:solidFill>
              </a:rPr>
              <a:t> …. finally Analysis Results Metadata – A. Tinazzi</a:t>
            </a:r>
            <a:r>
              <a:rPr lang="fr-CH" b="1" kern="0" dirty="0" smtClean="0">
                <a:solidFill>
                  <a:srgbClr val="FF0000"/>
                </a:solidFill>
              </a:rPr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kern="0" dirty="0" err="1" smtClean="0"/>
              <a:t>Presentazione</a:t>
            </a:r>
            <a:r>
              <a:rPr lang="en-GB" b="1" kern="0" dirty="0" smtClean="0"/>
              <a:t> </a:t>
            </a:r>
            <a:r>
              <a:rPr lang="en-GB" b="1" kern="0" dirty="0" err="1" smtClean="0"/>
              <a:t>disponibile</a:t>
            </a:r>
            <a:endParaRPr lang="en-GB" kern="0" dirty="0" smtClean="0"/>
          </a:p>
          <a:p>
            <a:pPr marL="0" indent="0">
              <a:buFontTx/>
              <a:buNone/>
            </a:pPr>
            <a:endParaRPr lang="fr-CH" kern="0" dirty="0"/>
          </a:p>
        </p:txBody>
      </p:sp>
    </p:spTree>
    <p:extLst>
      <p:ext uri="{BB962C8B-B14F-4D97-AF65-F5344CB8AC3E}">
        <p14:creationId xmlns:p14="http://schemas.microsoft.com/office/powerpoint/2010/main" val="397647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606569"/>
            <a:ext cx="7761738" cy="634779"/>
          </a:xfrm>
        </p:spPr>
        <p:txBody>
          <a:bodyPr/>
          <a:lstStyle/>
          <a:p>
            <a:r>
              <a:rPr lang="it-IT" dirty="0" smtClean="0"/>
              <a:t>News </a:t>
            </a:r>
            <a:r>
              <a:rPr lang="it-IT" dirty="0"/>
              <a:t>dal mondo </a:t>
            </a:r>
            <a:r>
              <a:rPr lang="it-IT" dirty="0" smtClean="0"/>
              <a:t>(CDISC e non Solo)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03938" y="1232452"/>
            <a:ext cx="7662987" cy="4055165"/>
          </a:xfrm>
        </p:spPr>
        <p:txBody>
          <a:bodyPr/>
          <a:lstStyle/>
          <a:p>
            <a:pPr marL="0" indent="0">
              <a:buNone/>
            </a:pPr>
            <a:r>
              <a:rPr lang="fr-CH" b="1" dirty="0" err="1" smtClean="0"/>
              <a:t>Nuovi</a:t>
            </a:r>
            <a:r>
              <a:rPr lang="fr-CH" b="1" dirty="0" smtClean="0"/>
              <a:t> Standard</a:t>
            </a:r>
          </a:p>
          <a:p>
            <a:r>
              <a:rPr lang="en-GB" b="1" dirty="0"/>
              <a:t>Breast Cancer Therapeutic Area Data Standard User Guide v1.0 (</a:t>
            </a:r>
            <a:r>
              <a:rPr lang="en-GB" b="1" dirty="0" smtClean="0"/>
              <a:t>2016-05-16)</a:t>
            </a:r>
          </a:p>
          <a:p>
            <a:r>
              <a:rPr lang="en-GB" b="1" dirty="0"/>
              <a:t>Cardiovascular Imaging Therapeutic Area User Guide Draft v1 Now Available for Public Review – </a:t>
            </a:r>
            <a:r>
              <a:rPr lang="en-GB" b="1" dirty="0" smtClean="0"/>
              <a:t>(Comments </a:t>
            </a:r>
            <a:r>
              <a:rPr lang="en-GB" b="1" dirty="0"/>
              <a:t>Due 29 June </a:t>
            </a:r>
            <a:r>
              <a:rPr lang="en-GB" b="1" dirty="0" smtClean="0"/>
              <a:t>2016)</a:t>
            </a:r>
            <a:endParaRPr lang="fr-CH" b="1" dirty="0" smtClean="0"/>
          </a:p>
          <a:p>
            <a:endParaRPr lang="fr-CH" b="1" dirty="0" smtClean="0"/>
          </a:p>
          <a:p>
            <a:endParaRPr lang="en-GB" dirty="0"/>
          </a:p>
          <a:p>
            <a:pPr marL="0" indent="0">
              <a:buNone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5363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4" y="620217"/>
            <a:ext cx="7775385" cy="634779"/>
          </a:xfrm>
        </p:spPr>
        <p:txBody>
          <a:bodyPr/>
          <a:lstStyle/>
          <a:p>
            <a:r>
              <a:rPr lang="it-IT" dirty="0" smtClean="0"/>
              <a:t>News </a:t>
            </a:r>
            <a:r>
              <a:rPr lang="it-IT" dirty="0"/>
              <a:t>dal mondo </a:t>
            </a:r>
            <a:r>
              <a:rPr lang="it-IT" dirty="0" smtClean="0"/>
              <a:t>(CDISC e non Solo)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03938" y="1232452"/>
            <a:ext cx="7662987" cy="4055165"/>
          </a:xfrm>
        </p:spPr>
        <p:txBody>
          <a:bodyPr/>
          <a:lstStyle/>
          <a:p>
            <a:pPr marL="0" indent="0">
              <a:buNone/>
            </a:pPr>
            <a:r>
              <a:rPr lang="fr-CH" b="1" dirty="0" err="1" smtClean="0"/>
              <a:t>Prossimi</a:t>
            </a:r>
            <a:r>
              <a:rPr lang="fr-CH" b="1" dirty="0" smtClean="0"/>
              <a:t> </a:t>
            </a:r>
            <a:r>
              <a:rPr lang="fr-CH" b="1" dirty="0" err="1" smtClean="0"/>
              <a:t>Webinars</a:t>
            </a:r>
            <a:r>
              <a:rPr lang="fr-CH" b="1" dirty="0" smtClean="0"/>
              <a:t> </a:t>
            </a:r>
            <a:r>
              <a:rPr lang="fr-CH" b="1" dirty="0" err="1" smtClean="0"/>
              <a:t>gratuiti</a:t>
            </a:r>
            <a:r>
              <a:rPr lang="fr-CH" b="1" dirty="0" smtClean="0"/>
              <a:t> o </a:t>
            </a:r>
            <a:r>
              <a:rPr lang="fr-CH" b="1" dirty="0" err="1" smtClean="0"/>
              <a:t>riservati</a:t>
            </a:r>
            <a:r>
              <a:rPr lang="fr-CH" b="1" dirty="0" smtClean="0"/>
              <a:t> ai </a:t>
            </a:r>
            <a:r>
              <a:rPr lang="fr-CH" b="1" dirty="0" err="1" smtClean="0"/>
              <a:t>membri</a:t>
            </a:r>
            <a:r>
              <a:rPr lang="fr-CH" b="1" dirty="0" smtClean="0"/>
              <a:t> di CDISC </a:t>
            </a:r>
            <a:r>
              <a:rPr lang="fr-CH" b="1" dirty="0" smtClean="0">
                <a:hlinkClick r:id="rId3"/>
              </a:rPr>
              <a:t>http</a:t>
            </a:r>
            <a:r>
              <a:rPr lang="fr-CH" b="1" dirty="0">
                <a:hlinkClick r:id="rId3"/>
              </a:rPr>
              <a:t>://</a:t>
            </a:r>
            <a:r>
              <a:rPr lang="fr-CH" b="1" dirty="0" smtClean="0">
                <a:hlinkClick r:id="rId3"/>
              </a:rPr>
              <a:t>www.cdisc.org/webinars</a:t>
            </a:r>
            <a:endParaRPr lang="fr-CH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fr-CH" b="1" dirty="0" smtClean="0"/>
              <a:t>11 </a:t>
            </a:r>
            <a:r>
              <a:rPr lang="fr-CH" b="1" dirty="0" err="1" smtClean="0"/>
              <a:t>Luglio</a:t>
            </a:r>
            <a:r>
              <a:rPr lang="fr-CH" b="1" dirty="0" smtClean="0"/>
              <a:t>: </a:t>
            </a:r>
            <a:r>
              <a:rPr lang="en-GB" b="1" dirty="0" smtClean="0"/>
              <a:t>Applied </a:t>
            </a:r>
            <a:r>
              <a:rPr lang="en-GB" b="1" dirty="0"/>
              <a:t>Use of CDISC Standards: A Case Study Using </a:t>
            </a:r>
            <a:r>
              <a:rPr lang="en-GB" b="1" dirty="0" err="1" smtClean="0"/>
              <a:t>REDCap</a:t>
            </a:r>
            <a:r>
              <a:rPr lang="en-GB" b="1" dirty="0" smtClean="0"/>
              <a:t> (solo </a:t>
            </a:r>
            <a:r>
              <a:rPr lang="en-GB" b="1" dirty="0" err="1" smtClean="0"/>
              <a:t>membri</a:t>
            </a:r>
            <a:r>
              <a:rPr lang="en-GB" b="1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 smtClean="0"/>
              <a:t>21 </a:t>
            </a:r>
            <a:r>
              <a:rPr lang="en-GB" b="1" dirty="0" err="1" smtClean="0"/>
              <a:t>Luglio</a:t>
            </a:r>
            <a:r>
              <a:rPr lang="en-GB" b="1" dirty="0" smtClean="0"/>
              <a:t>: Standards </a:t>
            </a:r>
            <a:r>
              <a:rPr lang="en-GB" b="1" dirty="0"/>
              <a:t>Updates and Additions 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37251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4" y="620217"/>
            <a:ext cx="7775385" cy="634779"/>
          </a:xfrm>
        </p:spPr>
        <p:txBody>
          <a:bodyPr/>
          <a:lstStyle/>
          <a:p>
            <a:r>
              <a:rPr lang="it-IT" dirty="0" smtClean="0"/>
              <a:t>News </a:t>
            </a:r>
            <a:r>
              <a:rPr lang="it-IT" dirty="0"/>
              <a:t>dal mondo </a:t>
            </a:r>
            <a:r>
              <a:rPr lang="it-IT" dirty="0" smtClean="0"/>
              <a:t>(CDISC e non Solo)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03938" y="1232452"/>
            <a:ext cx="7662987" cy="4055165"/>
          </a:xfrm>
        </p:spPr>
        <p:txBody>
          <a:bodyPr/>
          <a:lstStyle/>
          <a:p>
            <a:pPr marL="0" indent="0">
              <a:buNone/>
            </a:pPr>
            <a:r>
              <a:rPr lang="fr-CH" b="1" dirty="0" err="1" smtClean="0"/>
              <a:t>Recenti</a:t>
            </a:r>
            <a:r>
              <a:rPr lang="fr-CH" b="1" dirty="0" smtClean="0"/>
              <a:t> </a:t>
            </a:r>
            <a:r>
              <a:rPr lang="fr-CH" b="1" dirty="0" err="1" smtClean="0"/>
              <a:t>webinars</a:t>
            </a:r>
            <a:endParaRPr lang="fr-CH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fr-CH" b="1" dirty="0" err="1" smtClean="0"/>
              <a:t>ADaM</a:t>
            </a:r>
            <a:r>
              <a:rPr lang="fr-CH" b="1" dirty="0" smtClean="0"/>
              <a:t> IG 1.1</a:t>
            </a:r>
            <a:endParaRPr lang="en-GB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 smtClean="0"/>
              <a:t>The </a:t>
            </a:r>
            <a:r>
              <a:rPr lang="en-GB" b="1" dirty="0"/>
              <a:t>Need for Human Intelligence in Assessing SDTM </a:t>
            </a:r>
            <a:r>
              <a:rPr lang="en-GB" sz="1400" b="1" dirty="0" smtClean="0">
                <a:hlinkClick r:id="rId3"/>
              </a:rPr>
              <a:t>https</a:t>
            </a:r>
            <a:r>
              <a:rPr lang="en-GB" sz="1400" b="1" dirty="0">
                <a:hlinkClick r:id="rId3"/>
              </a:rPr>
              <a:t>://</a:t>
            </a:r>
            <a:r>
              <a:rPr lang="en-GB" sz="1400" b="1" dirty="0" smtClean="0">
                <a:hlinkClick r:id="rId3"/>
              </a:rPr>
              <a:t>www.youtube.com/watch?v=ZSlAeGb13Z0&amp;feature=youtu.be</a:t>
            </a:r>
            <a:endParaRPr lang="en-GB" b="1" dirty="0" smtClean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 marL="0" indent="0">
              <a:buNone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99818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757" y="108625"/>
            <a:ext cx="8584440" cy="634779"/>
          </a:xfrm>
        </p:spPr>
        <p:txBody>
          <a:bodyPr/>
          <a:lstStyle/>
          <a:p>
            <a:r>
              <a:rPr lang="it-IT" dirty="0"/>
              <a:t>Q&amp;A </a:t>
            </a:r>
            <a:r>
              <a:rPr lang="it-IT" dirty="0" smtClean="0"/>
              <a:t>Update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64757" y="743404"/>
            <a:ext cx="8344786" cy="1524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60606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sz="2000">
                <a:solidFill>
                  <a:srgbClr val="606060"/>
                </a:solidFill>
                <a:latin typeface="+mn-lt"/>
              </a:defRPr>
            </a:lvl4pPr>
            <a:lvl5pPr marL="1951038" indent="-122238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06060"/>
                </a:solidFill>
                <a:latin typeface="+mn-lt"/>
              </a:defRPr>
            </a:lvl5pPr>
            <a:lvl6pPr marL="24082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6pPr>
            <a:lvl7pPr marL="28654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7pPr>
            <a:lvl8pPr marL="33226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8pPr>
            <a:lvl9pPr marL="37798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fr-CH" b="1" dirty="0" err="1" smtClean="0">
                <a:solidFill>
                  <a:srgbClr val="FF0000"/>
                </a:solidFill>
              </a:rPr>
              <a:t>Gestione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Questionari</a:t>
            </a:r>
            <a:endParaRPr lang="fr-CH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it-IT" sz="2000" b="1" dirty="0"/>
              <a:t>Il questionario è previsto (QSCAT presente nella QRS terminology) ma protetto da copyright. A chi bisogna rivolgersi per avere l’elenco delle QSTEST-QSTESTCD da utilizzare, eventualmente pagando? All’autore o tramite CDISC? In che modo?</a:t>
            </a:r>
          </a:p>
          <a:p>
            <a:pPr marL="0" indent="0">
              <a:buNone/>
            </a:pPr>
            <a:r>
              <a:rPr lang="it-IT" sz="2000" b="1" dirty="0"/>
              <a:t>Se il questionario non è presente come procedere per richiedere un eventuale aggiornamento della QRS terminology. Eventuali tempi di attesa</a:t>
            </a:r>
            <a:r>
              <a:rPr lang="it-IT" sz="2000" b="1" dirty="0" smtClean="0"/>
              <a:t>…</a:t>
            </a:r>
          </a:p>
          <a:p>
            <a:pPr marL="0" indent="0">
              <a:buNone/>
            </a:pPr>
            <a:endParaRPr lang="it-IT" b="1" dirty="0"/>
          </a:p>
          <a:p>
            <a:pPr marL="0" indent="0">
              <a:buNone/>
            </a:pPr>
            <a:r>
              <a:rPr lang="it-IT" b="1" i="1" dirty="0" smtClean="0"/>
              <a:t>Il processo sarà piu’ trasparente in futuro e update/status potranno essere seguiti dagli utenti CDISC sul portale JIIRA di CDISC</a:t>
            </a:r>
            <a:endParaRPr lang="it-IT" b="1" i="1" dirty="0"/>
          </a:p>
          <a:p>
            <a:pPr marL="0" indent="0">
              <a:buNone/>
            </a:pPr>
            <a:endParaRPr lang="fr-CH" b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FontTx/>
              <a:buNone/>
            </a:pPr>
            <a:endParaRPr lang="fr-CH" b="1" kern="0" dirty="0"/>
          </a:p>
        </p:txBody>
      </p:sp>
    </p:spTree>
    <p:extLst>
      <p:ext uri="{BB962C8B-B14F-4D97-AF65-F5344CB8AC3E}">
        <p14:creationId xmlns:p14="http://schemas.microsoft.com/office/powerpoint/2010/main" val="277376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548658"/>
            <a:ext cx="7448550" cy="650682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it-IT" dirty="0" smtClean="0"/>
              <a:t>Varie </a:t>
            </a:r>
            <a:r>
              <a:rPr lang="it-IT" dirty="0"/>
              <a:t>ed Eventuali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3547" y="1120478"/>
            <a:ext cx="7307262" cy="4800600"/>
          </a:xfrm>
        </p:spPr>
        <p:txBody>
          <a:bodyPr/>
          <a:lstStyle/>
          <a:p>
            <a:r>
              <a:rPr lang="fr-CH" dirty="0" err="1" smtClean="0"/>
              <a:t>Potenziali</a:t>
            </a:r>
            <a:r>
              <a:rPr lang="fr-CH" dirty="0" smtClean="0"/>
              <a:t> </a:t>
            </a:r>
            <a:r>
              <a:rPr lang="fr-CH" dirty="0" err="1" smtClean="0"/>
              <a:t>Argomenti</a:t>
            </a:r>
            <a:r>
              <a:rPr lang="fr-CH" dirty="0" smtClean="0"/>
              <a:t> </a:t>
            </a:r>
            <a:r>
              <a:rPr lang="fr-CH" dirty="0" err="1" smtClean="0"/>
              <a:t>prossima</a:t>
            </a:r>
            <a:r>
              <a:rPr lang="fr-CH" dirty="0" smtClean="0"/>
              <a:t> TC</a:t>
            </a:r>
          </a:p>
          <a:p>
            <a:pPr lvl="1"/>
            <a:r>
              <a:rPr lang="fr-CH" dirty="0" err="1" smtClean="0"/>
              <a:t>ADaM</a:t>
            </a:r>
            <a:r>
              <a:rPr lang="fr-CH" dirty="0" smtClean="0"/>
              <a:t> </a:t>
            </a:r>
            <a:r>
              <a:rPr lang="fr-CH" dirty="0" smtClean="0"/>
              <a:t>Update</a:t>
            </a:r>
          </a:p>
          <a:p>
            <a:pPr lvl="1"/>
            <a:r>
              <a:rPr lang="fr-CH" dirty="0" err="1" smtClean="0"/>
              <a:t>Traceablility</a:t>
            </a:r>
            <a:r>
              <a:rPr lang="fr-CH" dirty="0" smtClean="0"/>
              <a:t> in CDISC</a:t>
            </a:r>
            <a:endParaRPr lang="fr-CH" dirty="0" smtClean="0"/>
          </a:p>
          <a:p>
            <a:pPr lvl="1"/>
            <a:r>
              <a:rPr lang="fr-CH" dirty="0" err="1" smtClean="0"/>
              <a:t>Discussione</a:t>
            </a:r>
            <a:r>
              <a:rPr lang="fr-CH" dirty="0" smtClean="0"/>
              <a:t> di </a:t>
            </a:r>
            <a:r>
              <a:rPr lang="fr-CH" dirty="0" err="1" smtClean="0"/>
              <a:t>una</a:t>
            </a:r>
            <a:r>
              <a:rPr lang="fr-CH" dirty="0" smtClean="0"/>
              <a:t> TA in </a:t>
            </a:r>
            <a:r>
              <a:rPr lang="fr-CH" dirty="0" err="1" smtClean="0"/>
              <a:t>particolare</a:t>
            </a:r>
            <a:endParaRPr lang="fr-CH" dirty="0" smtClean="0"/>
          </a:p>
          <a:p>
            <a:pPr lvl="1"/>
            <a:r>
              <a:rPr lang="fr-CH" dirty="0" err="1" smtClean="0"/>
              <a:t>Esperienze</a:t>
            </a:r>
            <a:r>
              <a:rPr lang="fr-CH" dirty="0" smtClean="0"/>
              <a:t> da </a:t>
            </a:r>
            <a:r>
              <a:rPr lang="fr-CH" dirty="0" err="1" smtClean="0"/>
              <a:t>Condividere</a:t>
            </a:r>
            <a:endParaRPr lang="fr-CH" dirty="0" smtClean="0"/>
          </a:p>
          <a:p>
            <a:pPr lvl="1"/>
            <a:r>
              <a:rPr lang="fr-CH" dirty="0" err="1" smtClean="0"/>
              <a:t>Volontari</a:t>
            </a:r>
            <a:r>
              <a:rPr lang="fr-CH" dirty="0" smtClean="0"/>
              <a:t>?</a:t>
            </a:r>
          </a:p>
          <a:p>
            <a:pPr lvl="1"/>
            <a:endParaRPr lang="fr-CH" dirty="0" smtClean="0"/>
          </a:p>
          <a:p>
            <a:r>
              <a:rPr lang="fr-CH" dirty="0" smtClean="0"/>
              <a:t>BIAS</a:t>
            </a:r>
          </a:p>
          <a:p>
            <a:pPr lvl="1"/>
            <a:r>
              <a:rPr lang="fr-CH" dirty="0" err="1" smtClean="0"/>
              <a:t>Congresso</a:t>
            </a:r>
            <a:r>
              <a:rPr lang="fr-CH" dirty="0" smtClean="0"/>
              <a:t> </a:t>
            </a:r>
            <a:r>
              <a:rPr lang="fr-CH" dirty="0" err="1" smtClean="0"/>
              <a:t>Verona</a:t>
            </a:r>
            <a:r>
              <a:rPr lang="fr-CH" dirty="0" smtClean="0"/>
              <a:t> 30/6-1/7 DMC</a:t>
            </a:r>
          </a:p>
          <a:p>
            <a:pPr lvl="1"/>
            <a:r>
              <a:rPr lang="fr-CH" dirty="0" err="1" smtClean="0"/>
              <a:t>Giornata</a:t>
            </a:r>
            <a:r>
              <a:rPr lang="fr-CH" dirty="0" smtClean="0"/>
              <a:t> CDISC-SAS Milano </a:t>
            </a:r>
            <a:r>
              <a:rPr lang="fr-CH" dirty="0" err="1" smtClean="0"/>
              <a:t>Ottobre</a:t>
            </a:r>
            <a:r>
              <a:rPr lang="fr-CH" dirty="0" smtClean="0"/>
              <a:t>  (seconda </a:t>
            </a:r>
            <a:r>
              <a:rPr lang="fr-CH" dirty="0" err="1" smtClean="0"/>
              <a:t>metà</a:t>
            </a:r>
            <a:r>
              <a:rPr lang="fr-CH" dirty="0" smtClean="0"/>
              <a:t> </a:t>
            </a:r>
            <a:r>
              <a:rPr lang="fr-CH" dirty="0" err="1" smtClean="0"/>
              <a:t>del</a:t>
            </a:r>
            <a:r>
              <a:rPr lang="fr-CH" dirty="0" smtClean="0"/>
              <a:t> </a:t>
            </a:r>
            <a:r>
              <a:rPr lang="fr-CH" dirty="0" err="1" smtClean="0"/>
              <a:t>mese</a:t>
            </a:r>
            <a:r>
              <a:rPr lang="fr-CH" dirty="0" smtClean="0"/>
              <a:t>)</a:t>
            </a:r>
            <a:endParaRPr lang="fr-CH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174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50838"/>
          </a:xfrm>
          <a:noFill/>
        </p:spPr>
        <p:txBody>
          <a:bodyPr/>
          <a:lstStyle/>
          <a:p>
            <a:fld id="{E54A8919-8B70-445B-AA57-916A80257CF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9220" name="Title 5"/>
          <p:cNvSpPr>
            <a:spLocks noGrp="1"/>
          </p:cNvSpPr>
          <p:nvPr>
            <p:ph type="title"/>
          </p:nvPr>
        </p:nvSpPr>
        <p:spPr>
          <a:xfrm>
            <a:off x="1379538" y="2735121"/>
            <a:ext cx="7231062" cy="1362075"/>
          </a:xfrm>
        </p:spPr>
        <p:txBody>
          <a:bodyPr/>
          <a:lstStyle/>
          <a:p>
            <a:r>
              <a:rPr lang="en-US" sz="3600" dirty="0"/>
              <a:t>CDISC </a:t>
            </a:r>
            <a:r>
              <a:rPr lang="en-US" sz="3600" dirty="0" smtClean="0"/>
              <a:t>Italian User Network TC</a:t>
            </a:r>
            <a:br>
              <a:rPr lang="en-US" sz="3600" dirty="0" smtClean="0"/>
            </a:br>
            <a:r>
              <a:rPr lang="en-US" sz="3600" dirty="0" smtClean="0"/>
              <a:t>22</a:t>
            </a:r>
            <a:r>
              <a:rPr lang="en-US" sz="3600" dirty="0" smtClean="0"/>
              <a:t> </a:t>
            </a:r>
            <a:r>
              <a:rPr lang="en-US" sz="3600" dirty="0" err="1" smtClean="0"/>
              <a:t>Giugno</a:t>
            </a:r>
            <a:r>
              <a:rPr lang="en-US" sz="3600" dirty="0" smtClean="0"/>
              <a:t> </a:t>
            </a:r>
            <a:r>
              <a:rPr lang="en-US" sz="3600" dirty="0" smtClean="0"/>
              <a:t>2016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0" dirty="0" smtClean="0"/>
              <a:t>Angelo Tinazzi (Cytel Inc. – CDISC E3C member)</a:t>
            </a:r>
          </a:p>
        </p:txBody>
      </p:sp>
      <p:sp>
        <p:nvSpPr>
          <p:cNvPr id="6" name="Text Placeholder 4"/>
          <p:cNvSpPr txBox="1">
            <a:spLocks/>
          </p:cNvSpPr>
          <p:nvPr/>
        </p:nvSpPr>
        <p:spPr bwMode="auto">
          <a:xfrm>
            <a:off x="1762740" y="2751686"/>
            <a:ext cx="6314460" cy="233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None/>
              <a:defRPr sz="20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None/>
              <a:defRPr sz="1800">
                <a:solidFill>
                  <a:srgbClr val="606060"/>
                </a:solidFill>
                <a:latin typeface="+mn-lt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None/>
              <a:defRPr sz="1600">
                <a:solidFill>
                  <a:srgbClr val="606060"/>
                </a:solidFill>
                <a:latin typeface="+mn-lt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None/>
              <a:defRPr sz="1400">
                <a:solidFill>
                  <a:srgbClr val="606060"/>
                </a:solidFill>
                <a:latin typeface="+mn-lt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606060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9pPr>
          </a:lstStyle>
          <a:p>
            <a:endParaRPr lang="en-US" sz="10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10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345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CDISC Europe </a:t>
            </a:r>
            <a:r>
              <a:rPr lang="fr-CH" dirty="0" err="1" smtClean="0"/>
              <a:t>Interchange</a:t>
            </a:r>
            <a:r>
              <a:rPr lang="fr-CH" dirty="0" smtClean="0"/>
              <a:t> </a:t>
            </a:r>
            <a:r>
              <a:rPr lang="fr-CH" dirty="0" err="1" smtClean="0"/>
              <a:t>Highlight</a:t>
            </a:r>
            <a:endParaRPr lang="fr-CH" dirty="0" smtClean="0"/>
          </a:p>
          <a:p>
            <a:r>
              <a:rPr lang="fr-CH" dirty="0" smtClean="0"/>
              <a:t>News dal </a:t>
            </a:r>
            <a:r>
              <a:rPr lang="fr-CH" dirty="0" err="1" smtClean="0"/>
              <a:t>Mondo</a:t>
            </a:r>
            <a:r>
              <a:rPr lang="fr-CH" dirty="0" smtClean="0"/>
              <a:t> (CDISC e non Solo</a:t>
            </a:r>
            <a:r>
              <a:rPr lang="fr-CH" dirty="0" smtClean="0"/>
              <a:t>)</a:t>
            </a:r>
          </a:p>
          <a:p>
            <a:r>
              <a:rPr lang="fr-CH" dirty="0" smtClean="0"/>
              <a:t>Q&amp;A Update</a:t>
            </a:r>
            <a:endParaRPr lang="fr-CH" dirty="0" smtClean="0"/>
          </a:p>
          <a:p>
            <a:r>
              <a:rPr lang="fr-CH" dirty="0" smtClean="0"/>
              <a:t>Varie </a:t>
            </a:r>
            <a:r>
              <a:rPr lang="fr-CH" dirty="0" err="1" smtClean="0"/>
              <a:t>ed</a:t>
            </a:r>
            <a:r>
              <a:rPr lang="fr-CH" dirty="0" smtClean="0"/>
              <a:t> </a:t>
            </a:r>
            <a:r>
              <a:rPr lang="fr-CH" dirty="0" err="1" smtClean="0"/>
              <a:t>Eventuali</a:t>
            </a:r>
            <a:endParaRPr lang="it-IT" dirty="0"/>
          </a:p>
          <a:p>
            <a:endParaRPr lang="it-IT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692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142" y="373874"/>
            <a:ext cx="7448550" cy="974724"/>
          </a:xfrm>
        </p:spPr>
        <p:txBody>
          <a:bodyPr/>
          <a:lstStyle/>
          <a:p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it-IT" sz="2800" dirty="0" smtClean="0"/>
              <a:t>CDISC </a:t>
            </a:r>
            <a:r>
              <a:rPr lang="it-IT" sz="2800" dirty="0"/>
              <a:t>Interchange </a:t>
            </a:r>
            <a:r>
              <a:rPr lang="it-IT" sz="2800" dirty="0" smtClean="0"/>
              <a:t>Europe Highlight</a:t>
            </a:r>
            <a:r>
              <a:rPr lang="it-IT" sz="2800" dirty="0" smtClean="0"/>
              <a:t/>
            </a:r>
            <a:br>
              <a:rPr lang="it-IT" sz="2800" dirty="0" smtClean="0"/>
            </a:br>
            <a:endParaRPr lang="en-GB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613" y="393462"/>
            <a:ext cx="2077159" cy="1194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43205" y="1743349"/>
            <a:ext cx="8342655" cy="4055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60606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sz="2000">
                <a:solidFill>
                  <a:srgbClr val="606060"/>
                </a:solidFill>
                <a:latin typeface="+mn-lt"/>
              </a:defRPr>
            </a:lvl4pPr>
            <a:lvl5pPr marL="1951038" indent="-122238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06060"/>
                </a:solidFill>
                <a:latin typeface="+mn-lt"/>
              </a:defRPr>
            </a:lvl5pPr>
            <a:lvl6pPr marL="24082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6pPr>
            <a:lvl7pPr marL="28654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7pPr>
            <a:lvl8pPr marL="33226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8pPr>
            <a:lvl9pPr marL="37798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fr-CH" b="1" kern="0" dirty="0" err="1" smtClean="0">
                <a:solidFill>
                  <a:srgbClr val="FF0000"/>
                </a:solidFill>
              </a:rPr>
              <a:t>Italiani</a:t>
            </a:r>
            <a:r>
              <a:rPr lang="fr-CH" b="1" kern="0" dirty="0" smtClean="0">
                <a:solidFill>
                  <a:srgbClr val="FF0000"/>
                </a:solidFill>
              </a:rPr>
              <a:t> al CDISC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CH" b="1" kern="0" dirty="0" smtClean="0"/>
              <a:t>Caterina </a:t>
            </a:r>
            <a:r>
              <a:rPr lang="fr-CH" b="1" kern="0" dirty="0" err="1" smtClean="0"/>
              <a:t>Fiesoli</a:t>
            </a:r>
            <a:r>
              <a:rPr lang="fr-CH" b="1" kern="0" dirty="0" smtClean="0"/>
              <a:t> e Cristina Rossi (</a:t>
            </a:r>
            <a:r>
              <a:rPr lang="fr-CH" b="1" kern="0" dirty="0" err="1" smtClean="0"/>
              <a:t>Recordati</a:t>
            </a:r>
            <a:r>
              <a:rPr lang="fr-CH" b="1" kern="0" dirty="0" smtClean="0"/>
              <a:t>) - </a:t>
            </a:r>
            <a:r>
              <a:rPr lang="fr-CH" b="1" kern="0" dirty="0" err="1" smtClean="0"/>
              <a:t>Conference</a:t>
            </a:r>
            <a:endParaRPr lang="fr-CH" b="1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fr-CH" b="1" kern="0" dirty="0" smtClean="0"/>
              <a:t>Fabio Montanaro (</a:t>
            </a:r>
            <a:r>
              <a:rPr lang="fr-CH" b="1" kern="0" dirty="0" err="1" smtClean="0"/>
              <a:t>Latis</a:t>
            </a:r>
            <a:r>
              <a:rPr lang="fr-CH" b="1" kern="0" dirty="0" smtClean="0"/>
              <a:t>) - Training</a:t>
            </a:r>
            <a:endParaRPr lang="en-GB" b="1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b="1" kern="0" dirty="0" smtClean="0"/>
              <a:t>Angelo Tinazzi (Cytel) - Conference</a:t>
            </a:r>
          </a:p>
          <a:p>
            <a:pPr>
              <a:buFont typeface="Arial" panose="020B0604020202020204" pitchFamily="34" charset="0"/>
              <a:buChar char="•"/>
            </a:pPr>
            <a:endParaRPr lang="en-GB" kern="0" dirty="0" smtClean="0"/>
          </a:p>
          <a:p>
            <a:pPr marL="0" indent="0">
              <a:buFontTx/>
              <a:buNone/>
            </a:pPr>
            <a:endParaRPr lang="en-GB" kern="0" dirty="0" smtClean="0"/>
          </a:p>
          <a:p>
            <a:pPr marL="0" indent="0">
              <a:buFontTx/>
              <a:buNone/>
            </a:pPr>
            <a:endParaRPr lang="fr-CH" kern="0" dirty="0"/>
          </a:p>
        </p:txBody>
      </p:sp>
    </p:spTree>
    <p:extLst>
      <p:ext uri="{BB962C8B-B14F-4D97-AF65-F5344CB8AC3E}">
        <p14:creationId xmlns:p14="http://schemas.microsoft.com/office/powerpoint/2010/main" val="83473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142" y="373874"/>
            <a:ext cx="7448550" cy="974724"/>
          </a:xfrm>
        </p:spPr>
        <p:txBody>
          <a:bodyPr/>
          <a:lstStyle/>
          <a:p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it-IT" sz="2800" dirty="0" smtClean="0"/>
              <a:t>CDISC </a:t>
            </a:r>
            <a:r>
              <a:rPr lang="it-IT" sz="2800" dirty="0"/>
              <a:t>Interchange </a:t>
            </a:r>
            <a:r>
              <a:rPr lang="it-IT" sz="2800" dirty="0" smtClean="0"/>
              <a:t>Europe Highlight</a:t>
            </a:r>
            <a:r>
              <a:rPr lang="it-IT" sz="2800" dirty="0" smtClean="0"/>
              <a:t/>
            </a:r>
            <a:br>
              <a:rPr lang="it-IT" sz="2800" dirty="0" smtClean="0"/>
            </a:br>
            <a:endParaRPr lang="en-GB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613" y="393462"/>
            <a:ext cx="2077159" cy="1194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43205" y="1743349"/>
            <a:ext cx="8342655" cy="4055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60606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sz="2000">
                <a:solidFill>
                  <a:srgbClr val="606060"/>
                </a:solidFill>
                <a:latin typeface="+mn-lt"/>
              </a:defRPr>
            </a:lvl4pPr>
            <a:lvl5pPr marL="1951038" indent="-122238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06060"/>
                </a:solidFill>
                <a:latin typeface="+mn-lt"/>
              </a:defRPr>
            </a:lvl5pPr>
            <a:lvl6pPr marL="24082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6pPr>
            <a:lvl7pPr marL="28654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7pPr>
            <a:lvl8pPr marL="33226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8pPr>
            <a:lvl9pPr marL="37798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fr-CH" b="1" kern="0" dirty="0" err="1" smtClean="0">
                <a:solidFill>
                  <a:srgbClr val="FF0000"/>
                </a:solidFill>
              </a:rPr>
              <a:t>Regulatory</a:t>
            </a:r>
            <a:r>
              <a:rPr lang="fr-CH" b="1" kern="0" dirty="0" smtClean="0">
                <a:solidFill>
                  <a:srgbClr val="FF0000"/>
                </a:solidFill>
              </a:rPr>
              <a:t> Update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kern="0" dirty="0"/>
              <a:t>The FDA and PMDA are primarily focused on regulating data submission, thus accepting electronic data submission through CDISC </a:t>
            </a:r>
            <a:r>
              <a:rPr lang="en-GB" b="1" kern="0" dirty="0" smtClean="0"/>
              <a:t>standards</a:t>
            </a:r>
            <a:endParaRPr lang="en-GB" b="1" kern="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b="1" kern="0" dirty="0"/>
              <a:t>The EMA is adopting a top-down approach and as such, is more focused on topics such as data transparency. Nevertheless, topics such as data integration and interoperability form part of the EMA’s plans.</a:t>
            </a:r>
            <a:endParaRPr lang="en-GB" b="1" kern="0" dirty="0" smtClean="0"/>
          </a:p>
          <a:p>
            <a:pPr>
              <a:buFont typeface="Arial" panose="020B0604020202020204" pitchFamily="34" charset="0"/>
              <a:buChar char="•"/>
            </a:pPr>
            <a:endParaRPr lang="en-GB" kern="0" dirty="0" smtClean="0"/>
          </a:p>
          <a:p>
            <a:pPr marL="0" indent="0">
              <a:buFontTx/>
              <a:buNone/>
            </a:pPr>
            <a:endParaRPr lang="en-GB" kern="0" dirty="0" smtClean="0"/>
          </a:p>
          <a:p>
            <a:pPr marL="0" indent="0">
              <a:buFontTx/>
              <a:buNone/>
            </a:pPr>
            <a:endParaRPr lang="fr-CH" kern="0" dirty="0"/>
          </a:p>
        </p:txBody>
      </p:sp>
    </p:spTree>
    <p:extLst>
      <p:ext uri="{BB962C8B-B14F-4D97-AF65-F5344CB8AC3E}">
        <p14:creationId xmlns:p14="http://schemas.microsoft.com/office/powerpoint/2010/main" val="340269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142" y="373874"/>
            <a:ext cx="7448550" cy="974724"/>
          </a:xfrm>
        </p:spPr>
        <p:txBody>
          <a:bodyPr/>
          <a:lstStyle/>
          <a:p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it-IT" sz="2800" dirty="0" smtClean="0"/>
              <a:t>CDISC </a:t>
            </a:r>
            <a:r>
              <a:rPr lang="it-IT" sz="2800" dirty="0"/>
              <a:t>Interchange </a:t>
            </a:r>
            <a:r>
              <a:rPr lang="it-IT" sz="2800" dirty="0" smtClean="0"/>
              <a:t>Europe Highlight</a:t>
            </a:r>
            <a:r>
              <a:rPr lang="it-IT" sz="2800" dirty="0" smtClean="0"/>
              <a:t/>
            </a:r>
            <a:br>
              <a:rPr lang="it-IT" sz="2800" dirty="0" smtClean="0"/>
            </a:br>
            <a:endParaRPr lang="en-GB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613" y="393462"/>
            <a:ext cx="2077159" cy="1194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43205" y="1375224"/>
            <a:ext cx="8342655" cy="4055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60606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sz="2000">
                <a:solidFill>
                  <a:srgbClr val="606060"/>
                </a:solidFill>
                <a:latin typeface="+mn-lt"/>
              </a:defRPr>
            </a:lvl4pPr>
            <a:lvl5pPr marL="1951038" indent="-122238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06060"/>
                </a:solidFill>
                <a:latin typeface="+mn-lt"/>
              </a:defRPr>
            </a:lvl5pPr>
            <a:lvl6pPr marL="24082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6pPr>
            <a:lvl7pPr marL="28654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7pPr>
            <a:lvl8pPr marL="33226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8pPr>
            <a:lvl9pPr marL="37798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fr-CH" b="1" kern="0" dirty="0" err="1" smtClean="0">
                <a:solidFill>
                  <a:srgbClr val="FF0000"/>
                </a:solidFill>
              </a:rPr>
              <a:t>Regulatory</a:t>
            </a:r>
            <a:r>
              <a:rPr lang="fr-CH" b="1" kern="0" dirty="0" smtClean="0">
                <a:solidFill>
                  <a:srgbClr val="FF0000"/>
                </a:solidFill>
              </a:rPr>
              <a:t> Update (FDA)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kern="0" dirty="0" smtClean="0"/>
              <a:t>The </a:t>
            </a:r>
            <a:r>
              <a:rPr lang="en-GB" b="1" kern="0" dirty="0"/>
              <a:t>FDA will no longer accept non-CDISC data submission after </a:t>
            </a:r>
            <a:r>
              <a:rPr lang="en-GB" b="1" u="sng" kern="0" dirty="0"/>
              <a:t>December 2016</a:t>
            </a:r>
            <a:r>
              <a:rPr lang="en-GB" b="1" kern="0" dirty="0"/>
              <a:t> (for trials started after this date). </a:t>
            </a:r>
            <a:endParaRPr lang="en-GB" b="1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b="1" kern="0" dirty="0" smtClean="0"/>
              <a:t>Currently </a:t>
            </a:r>
            <a:r>
              <a:rPr lang="en-GB" b="1" kern="0" dirty="0"/>
              <a:t>75% of submissions to the FDA are SDTM based. Within their presentation the FDA shared some key critical items / issues in the SDTM datasets they have received so far. These include (but are not limited to ): lack of, or incomplete documentation (i.e. define.xml and Reviewer's Guide);  duplicated information;  missing key information (such as seriousness criteria in the AE </a:t>
            </a:r>
            <a:r>
              <a:rPr lang="en-GB" b="1" kern="0" dirty="0" smtClean="0"/>
              <a:t>panel). </a:t>
            </a:r>
            <a:endParaRPr lang="en-GB" kern="0" dirty="0" smtClean="0"/>
          </a:p>
          <a:p>
            <a:pPr marL="0" indent="0">
              <a:buFontTx/>
              <a:buNone/>
            </a:pPr>
            <a:endParaRPr lang="fr-CH" kern="0" dirty="0"/>
          </a:p>
        </p:txBody>
      </p:sp>
    </p:spTree>
    <p:extLst>
      <p:ext uri="{BB962C8B-B14F-4D97-AF65-F5344CB8AC3E}">
        <p14:creationId xmlns:p14="http://schemas.microsoft.com/office/powerpoint/2010/main" val="116077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142" y="373874"/>
            <a:ext cx="7448550" cy="974724"/>
          </a:xfrm>
        </p:spPr>
        <p:txBody>
          <a:bodyPr/>
          <a:lstStyle/>
          <a:p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it-IT" sz="2800" dirty="0" smtClean="0"/>
              <a:t>CDISC </a:t>
            </a:r>
            <a:r>
              <a:rPr lang="it-IT" sz="2800" dirty="0"/>
              <a:t>Interchange </a:t>
            </a:r>
            <a:r>
              <a:rPr lang="it-IT" sz="2800" dirty="0" smtClean="0"/>
              <a:t>Europe Highlight</a:t>
            </a:r>
            <a:r>
              <a:rPr lang="it-IT" sz="2800" dirty="0" smtClean="0"/>
              <a:t/>
            </a:r>
            <a:br>
              <a:rPr lang="it-IT" sz="2800" dirty="0" smtClean="0"/>
            </a:br>
            <a:endParaRPr lang="en-GB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613" y="393462"/>
            <a:ext cx="2077159" cy="1194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43205" y="1743349"/>
            <a:ext cx="8342655" cy="4055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60606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sz="2000">
                <a:solidFill>
                  <a:srgbClr val="606060"/>
                </a:solidFill>
                <a:latin typeface="+mn-lt"/>
              </a:defRPr>
            </a:lvl4pPr>
            <a:lvl5pPr marL="1951038" indent="-122238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06060"/>
                </a:solidFill>
                <a:latin typeface="+mn-lt"/>
              </a:defRPr>
            </a:lvl5pPr>
            <a:lvl6pPr marL="24082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6pPr>
            <a:lvl7pPr marL="28654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7pPr>
            <a:lvl8pPr marL="33226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8pPr>
            <a:lvl9pPr marL="37798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fr-CH" b="1" kern="0" dirty="0" err="1" smtClean="0">
                <a:solidFill>
                  <a:srgbClr val="FF0000"/>
                </a:solidFill>
              </a:rPr>
              <a:t>Regulatory</a:t>
            </a:r>
            <a:r>
              <a:rPr lang="fr-CH" b="1" kern="0" dirty="0" smtClean="0">
                <a:solidFill>
                  <a:srgbClr val="FF0000"/>
                </a:solidFill>
              </a:rPr>
              <a:t> Update (FDA)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kern="0" dirty="0" smtClean="0"/>
              <a:t>They </a:t>
            </a:r>
            <a:r>
              <a:rPr lang="en-GB" b="1" kern="0" dirty="0"/>
              <a:t>stressed the importance of having these issues fixed prior to submission.  Not doing so will result in questions from the reviewer and delays in the approval process.  </a:t>
            </a:r>
            <a:endParaRPr lang="en-GB" kern="0" dirty="0" smtClean="0"/>
          </a:p>
          <a:p>
            <a:pPr marL="0" indent="0">
              <a:buFontTx/>
              <a:buNone/>
            </a:pPr>
            <a:endParaRPr lang="fr-CH" kern="0" dirty="0"/>
          </a:p>
        </p:txBody>
      </p:sp>
    </p:spTree>
    <p:extLst>
      <p:ext uri="{BB962C8B-B14F-4D97-AF65-F5344CB8AC3E}">
        <p14:creationId xmlns:p14="http://schemas.microsoft.com/office/powerpoint/2010/main" val="427997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142" y="373874"/>
            <a:ext cx="7448550" cy="974724"/>
          </a:xfrm>
        </p:spPr>
        <p:txBody>
          <a:bodyPr/>
          <a:lstStyle/>
          <a:p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it-IT" sz="2800" dirty="0" smtClean="0"/>
              <a:t>CDISC </a:t>
            </a:r>
            <a:r>
              <a:rPr lang="it-IT" sz="2800" dirty="0"/>
              <a:t>Interchange </a:t>
            </a:r>
            <a:r>
              <a:rPr lang="it-IT" sz="2800" dirty="0" smtClean="0"/>
              <a:t>Europe Highlight</a:t>
            </a:r>
            <a:r>
              <a:rPr lang="it-IT" sz="2800" dirty="0" smtClean="0"/>
              <a:t/>
            </a:r>
            <a:br>
              <a:rPr lang="it-IT" sz="2800" dirty="0" smtClean="0"/>
            </a:br>
            <a:endParaRPr lang="en-GB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613" y="393462"/>
            <a:ext cx="2077159" cy="1194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43205" y="1743349"/>
            <a:ext cx="8342655" cy="4055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60606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sz="2000">
                <a:solidFill>
                  <a:srgbClr val="606060"/>
                </a:solidFill>
                <a:latin typeface="+mn-lt"/>
              </a:defRPr>
            </a:lvl4pPr>
            <a:lvl5pPr marL="1951038" indent="-122238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06060"/>
                </a:solidFill>
                <a:latin typeface="+mn-lt"/>
              </a:defRPr>
            </a:lvl5pPr>
            <a:lvl6pPr marL="24082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6pPr>
            <a:lvl7pPr marL="28654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7pPr>
            <a:lvl8pPr marL="33226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8pPr>
            <a:lvl9pPr marL="37798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fr-CH" b="1" kern="0" dirty="0" err="1" smtClean="0">
                <a:solidFill>
                  <a:srgbClr val="FF0000"/>
                </a:solidFill>
              </a:rPr>
              <a:t>Regulatory</a:t>
            </a:r>
            <a:r>
              <a:rPr lang="fr-CH" b="1" kern="0" dirty="0" smtClean="0">
                <a:solidFill>
                  <a:srgbClr val="FF0000"/>
                </a:solidFill>
              </a:rPr>
              <a:t> Update (PMDA)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kern="0" dirty="0" smtClean="0"/>
              <a:t>The </a:t>
            </a:r>
            <a:r>
              <a:rPr lang="en-GB" b="1" kern="0" dirty="0"/>
              <a:t>PMDA is currently working in a pilot phase, but are already accepting </a:t>
            </a:r>
            <a:r>
              <a:rPr lang="en-GB" b="1" kern="0" dirty="0" err="1"/>
              <a:t>eSubmissions</a:t>
            </a:r>
            <a:r>
              <a:rPr lang="en-GB" b="1" kern="0" dirty="0"/>
              <a:t> - after Oct 2016 CDISC submissions will be </a:t>
            </a:r>
            <a:r>
              <a:rPr lang="en-GB" b="1" kern="0" dirty="0" smtClean="0"/>
              <a:t>mandatory</a:t>
            </a:r>
          </a:p>
          <a:p>
            <a:pPr marL="0" indent="0">
              <a:buNone/>
            </a:pPr>
            <a:r>
              <a:rPr lang="fr-CH" b="1" kern="0" dirty="0" smtClean="0"/>
              <a:t>!!!!! CDASH </a:t>
            </a:r>
            <a:r>
              <a:rPr lang="fr-CH" b="1" kern="0" dirty="0" err="1" smtClean="0"/>
              <a:t>is</a:t>
            </a:r>
            <a:r>
              <a:rPr lang="fr-CH" b="1" kern="0" dirty="0" smtClean="0"/>
              <a:t> not </a:t>
            </a:r>
            <a:r>
              <a:rPr lang="fr-CH" b="1" kern="0" dirty="0" err="1" smtClean="0"/>
              <a:t>required</a:t>
            </a:r>
            <a:r>
              <a:rPr lang="fr-CH" b="1" kern="0" dirty="0" smtClean="0"/>
              <a:t> !!!!!</a:t>
            </a:r>
            <a:endParaRPr lang="en-GB" kern="0" dirty="0" smtClean="0"/>
          </a:p>
          <a:p>
            <a:pPr marL="0" indent="0">
              <a:buFontTx/>
              <a:buNone/>
            </a:pPr>
            <a:endParaRPr lang="en-GB" kern="0" dirty="0" smtClean="0"/>
          </a:p>
          <a:p>
            <a:pPr marL="0" indent="0">
              <a:buFontTx/>
              <a:buNone/>
            </a:pPr>
            <a:endParaRPr lang="fr-CH" kern="0" dirty="0"/>
          </a:p>
        </p:txBody>
      </p:sp>
    </p:spTree>
    <p:extLst>
      <p:ext uri="{BB962C8B-B14F-4D97-AF65-F5344CB8AC3E}">
        <p14:creationId xmlns:p14="http://schemas.microsoft.com/office/powerpoint/2010/main" val="294485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142" y="373874"/>
            <a:ext cx="7448550" cy="974724"/>
          </a:xfrm>
        </p:spPr>
        <p:txBody>
          <a:bodyPr/>
          <a:lstStyle/>
          <a:p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it-IT" sz="2800" dirty="0" smtClean="0"/>
              <a:t>CDISC </a:t>
            </a:r>
            <a:r>
              <a:rPr lang="it-IT" sz="2800" dirty="0"/>
              <a:t>Interchange </a:t>
            </a:r>
            <a:r>
              <a:rPr lang="it-IT" sz="2800" dirty="0" smtClean="0"/>
              <a:t>Europe Highlight</a:t>
            </a:r>
            <a:r>
              <a:rPr lang="it-IT" sz="2800" dirty="0" smtClean="0"/>
              <a:t/>
            </a:r>
            <a:br>
              <a:rPr lang="it-IT" sz="2800" dirty="0" smtClean="0"/>
            </a:br>
            <a:endParaRPr lang="en-GB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613" y="393462"/>
            <a:ext cx="2077159" cy="1194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43205" y="1743349"/>
            <a:ext cx="8342655" cy="4055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60606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sz="2000">
                <a:solidFill>
                  <a:srgbClr val="606060"/>
                </a:solidFill>
                <a:latin typeface="+mn-lt"/>
              </a:defRPr>
            </a:lvl4pPr>
            <a:lvl5pPr marL="1951038" indent="-122238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06060"/>
                </a:solidFill>
                <a:latin typeface="+mn-lt"/>
              </a:defRPr>
            </a:lvl5pPr>
            <a:lvl6pPr marL="24082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6pPr>
            <a:lvl7pPr marL="28654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7pPr>
            <a:lvl8pPr marL="33226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8pPr>
            <a:lvl9pPr marL="37798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fr-CH" b="1" kern="0" dirty="0" smtClean="0">
                <a:solidFill>
                  <a:srgbClr val="FF0000"/>
                </a:solidFill>
              </a:rPr>
              <a:t>Standards </a:t>
            </a:r>
            <a:r>
              <a:rPr lang="fr-CH" b="1" kern="0" dirty="0" err="1" smtClean="0">
                <a:solidFill>
                  <a:srgbClr val="FF0000"/>
                </a:solidFill>
              </a:rPr>
              <a:t>Governance</a:t>
            </a:r>
            <a:endParaRPr lang="fr-CH" b="1" kern="0" dirty="0" smtClean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b="1" kern="0" dirty="0"/>
              <a:t>The issue of standards governance is a hot topic in the industry. With the evolution of the standards available and their complexity, many large and medium size pharma companies have created dedicated teams for standards governance.  </a:t>
            </a:r>
            <a:endParaRPr lang="en-GB" b="1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b="1" kern="0" dirty="0" smtClean="0"/>
              <a:t>In </a:t>
            </a:r>
            <a:r>
              <a:rPr lang="en-GB" b="1" kern="0" dirty="0"/>
              <a:t>the examples provided during the conference, such teams might have 4 to 6 people of which 75% are fully dedicated ( within a mid- size to large pharma company). </a:t>
            </a:r>
            <a:endParaRPr lang="en-GB" kern="0" dirty="0" smtClean="0"/>
          </a:p>
          <a:p>
            <a:pPr marL="0" indent="0">
              <a:buFontTx/>
              <a:buNone/>
            </a:pPr>
            <a:endParaRPr lang="fr-CH" kern="0" dirty="0"/>
          </a:p>
        </p:txBody>
      </p:sp>
    </p:spTree>
    <p:extLst>
      <p:ext uri="{BB962C8B-B14F-4D97-AF65-F5344CB8AC3E}">
        <p14:creationId xmlns:p14="http://schemas.microsoft.com/office/powerpoint/2010/main" val="181415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RD03" val="RXP"/>
  <p:tag name="VARPPTTYPE" val="RXP"/>
  <p:tag name="VARPPTSLIDEFORMAT" val="RXP"/>
  <p:tag name="VARPPTCOMPATIBLE4" val="RXP"/>
  <p:tag name="VARSAVEMESSAGETIMESTAMP" val="RXP17/09/2015"/>
</p:tagLst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A9A7B"/>
      </a:accent1>
      <a:accent2>
        <a:srgbClr val="004960"/>
      </a:accent2>
      <a:accent3>
        <a:srgbClr val="FFFFFF"/>
      </a:accent3>
      <a:accent4>
        <a:srgbClr val="000000"/>
      </a:accent4>
      <a:accent5>
        <a:srgbClr val="B9CABF"/>
      </a:accent5>
      <a:accent6>
        <a:srgbClr val="004156"/>
      </a:accent6>
      <a:hlink>
        <a:srgbClr val="677882"/>
      </a:hlink>
      <a:folHlink>
        <a:srgbClr val="B4CCBD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D4DED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BBE0E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B4CCB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409B6480840A43BC34C9FFAC5F4F05" ma:contentTypeVersion="1" ma:contentTypeDescription="Create a new document." ma:contentTypeScope="" ma:versionID="9082870e7a4189f1b0bff1173c3e0601">
  <xsd:schema xmlns:xsd="http://www.w3.org/2001/XMLSchema" xmlns:xs="http://www.w3.org/2001/XMLSchema" xmlns:p="http://schemas.microsoft.com/office/2006/metadata/properties" xmlns:ns2="cc9af988-dd0b-489a-8207-cf5186c6ed97" targetNamespace="http://schemas.microsoft.com/office/2006/metadata/properties" ma:root="true" ma:fieldsID="524b61af9e04c2dd5752115ca156025f" ns2:_="">
    <xsd:import namespace="cc9af988-dd0b-489a-8207-cf5186c6ed9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9af988-dd0b-489a-8207-cf5186c6ed9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c9af988-dd0b-489a-8207-cf5186c6ed97">NYRUUDRVYRWM-75-163</_dlc_DocId>
    <_dlc_DocIdUrl xmlns="cc9af988-dd0b-489a-8207-cf5186c6ed97">
      <Url>http://portal.cdisc.org/CDISC User Networks/Europe/English Language/_layouts/DocIdRedir.aspx?ID=NYRUUDRVYRWM-75-163</Url>
      <Description>NYRUUDRVYRWM-75-163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611FBD3-50A6-43DC-AC4C-F61F0693FA8E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34BFDDA2-B7FB-4277-964B-7B7D470A59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9af988-dd0b-489a-8207-cf5186c6ed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A7CC16C-AB13-4246-BDF8-E211D1011046}">
  <ds:schemaRefs>
    <ds:schemaRef ds:uri="http://purl.org/dc/terms/"/>
    <ds:schemaRef ds:uri="http://schemas.microsoft.com/office/2006/documentManagement/types"/>
    <ds:schemaRef ds:uri="cc9af988-dd0b-489a-8207-cf5186c6ed97"/>
    <ds:schemaRef ds:uri="http://purl.org/dc/dcmitype/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schemas.microsoft.com/office/2006/metadata/properties"/>
  </ds:schemaRefs>
</ds:datastoreItem>
</file>

<file path=customXml/itemProps4.xml><?xml version="1.0" encoding="utf-8"?>
<ds:datastoreItem xmlns:ds="http://schemas.openxmlformats.org/officeDocument/2006/customXml" ds:itemID="{7308D729-1D99-4B63-A456-050B1A4CD6E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30099</TotalTime>
  <Words>959</Words>
  <Application>Microsoft Office PowerPoint</Application>
  <PresentationFormat>On-screen Show (4:3)</PresentationFormat>
  <Paragraphs>127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Default Design</vt:lpstr>
      <vt:lpstr>PowerPoint Presentation</vt:lpstr>
      <vt:lpstr>CDISC Italian User Network TC 22 Giugno 2016    Angelo Tinazzi (Cytel Inc. – CDISC E3C member)</vt:lpstr>
      <vt:lpstr>Agenda</vt:lpstr>
      <vt:lpstr>   CDISC Interchange Europe Highlight </vt:lpstr>
      <vt:lpstr>   CDISC Interchange Europe Highlight </vt:lpstr>
      <vt:lpstr>   CDISC Interchange Europe Highlight </vt:lpstr>
      <vt:lpstr>   CDISC Interchange Europe Highlight </vt:lpstr>
      <vt:lpstr>   CDISC Interchange Europe Highlight </vt:lpstr>
      <vt:lpstr>   CDISC Interchange Europe Highlight </vt:lpstr>
      <vt:lpstr>   CDISC Interchange Europe Highlight </vt:lpstr>
      <vt:lpstr>   CDISC Interchange Europe Highlight </vt:lpstr>
      <vt:lpstr>   CDISC Interchange Europe Highlight </vt:lpstr>
      <vt:lpstr>   CDISC Interchange Europe Highlight </vt:lpstr>
      <vt:lpstr>   CDISC Interchange Europe Highlight </vt:lpstr>
      <vt:lpstr>News dal mondo (CDISC e non Solo) </vt:lpstr>
      <vt:lpstr>News dal mondo (CDISC e non Solo) </vt:lpstr>
      <vt:lpstr>News dal mondo (CDISC e non Solo) </vt:lpstr>
      <vt:lpstr>Q&amp;A Update </vt:lpstr>
      <vt:lpstr>  Varie ed Eventuali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 Cain</dc:creator>
  <cp:lastModifiedBy>Angelo Tinazzi</cp:lastModifiedBy>
  <cp:revision>851</cp:revision>
  <cp:lastPrinted>2016-04-06T07:19:11Z</cp:lastPrinted>
  <dcterms:created xsi:type="dcterms:W3CDTF">2003-09-23T15:46:16Z</dcterms:created>
  <dcterms:modified xsi:type="dcterms:W3CDTF">2016-06-22T11:19:40Z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0x0101007A409B6480840A43BC34C9FFAC5F4F05</vt:lpwstr>
  </property>
  <property fmtid="{D5CDD505-2E9C-101B-9397-08002B2CF9AE}" pid="3" name="_dlc_DocIdItemGuid">
    <vt:lpwstr>3a3a5220-bd76-46ac-a856-aefe8d617347</vt:lpwstr>
  </property>
</Properties>
</file>