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13"/>
  </p:notesMasterIdLst>
  <p:handoutMasterIdLst>
    <p:handoutMasterId r:id="rId14"/>
  </p:handoutMasterIdLst>
  <p:sldIdLst>
    <p:sldId id="850" r:id="rId6"/>
    <p:sldId id="845" r:id="rId7"/>
    <p:sldId id="844" r:id="rId8"/>
    <p:sldId id="846" r:id="rId9"/>
    <p:sldId id="847" r:id="rId10"/>
    <p:sldId id="848" r:id="rId11"/>
    <p:sldId id="849" r:id="rId12"/>
  </p:sldIdLst>
  <p:sldSz cx="9144000" cy="6858000" type="screen4x3"/>
  <p:notesSz cx="7086600" cy="9372600"/>
  <p:custDataLst>
    <p:tags r:id="rId1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948">
          <p15:clr>
            <a:srgbClr val="A4A3A4"/>
          </p15:clr>
        </p15:guide>
        <p15:guide id="2" pos="141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ina Bratfalean" initials="D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DA"/>
    <a:srgbClr val="008AF2"/>
    <a:srgbClr val="FFCC66"/>
    <a:srgbClr val="003264"/>
    <a:srgbClr val="4D4D4D"/>
    <a:srgbClr val="C0C0C0"/>
    <a:srgbClr val="006666"/>
    <a:srgbClr val="A3A3FF"/>
    <a:srgbClr val="000066"/>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50" autoAdjust="0"/>
    <p:restoredTop sz="88908" autoAdjust="0"/>
  </p:normalViewPr>
  <p:slideViewPr>
    <p:cSldViewPr snapToGrid="0">
      <p:cViewPr>
        <p:scale>
          <a:sx n="80" d="100"/>
          <a:sy n="80" d="100"/>
        </p:scale>
        <p:origin x="-2430" y="-516"/>
      </p:cViewPr>
      <p:guideLst>
        <p:guide orient="horz" pos="2948"/>
        <p:guide pos="141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5" d="100"/>
          <a:sy n="55" d="100"/>
        </p:scale>
        <p:origin x="-1764" y="-96"/>
      </p:cViewPr>
      <p:guideLst>
        <p:guide orient="horz" pos="2952"/>
        <p:guide pos="223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tags" Target="tags/tag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defRPr sz="1300"/>
            </a:lvl1pPr>
          </a:lstStyle>
          <a:p>
            <a:pPr>
              <a:defRPr/>
            </a:pPr>
            <a:r>
              <a:rPr lang="en-US" smtClean="0"/>
              <a:t>CDISC Italian UN</a:t>
            </a:r>
            <a:endParaRPr lang="en-US"/>
          </a:p>
        </p:txBody>
      </p:sp>
      <p:sp>
        <p:nvSpPr>
          <p:cNvPr id="14339" name="Rectangle 3"/>
          <p:cNvSpPr>
            <a:spLocks noGrp="1" noChangeArrowheads="1"/>
          </p:cNvSpPr>
          <p:nvPr>
            <p:ph type="dt" sz="quarter" idx="1"/>
          </p:nvPr>
        </p:nvSpPr>
        <p:spPr bwMode="auto">
          <a:xfrm>
            <a:off x="401410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lgn="r">
              <a:defRPr sz="1300"/>
            </a:lvl1pPr>
          </a:lstStyle>
          <a:p>
            <a:pPr>
              <a:defRPr/>
            </a:pPr>
            <a:r>
              <a:rPr lang="en-US" smtClean="0"/>
              <a:t>December 16th TC</a:t>
            </a:r>
            <a:endParaRPr lang="en-US"/>
          </a:p>
        </p:txBody>
      </p:sp>
      <p:sp>
        <p:nvSpPr>
          <p:cNvPr id="14340" name="Rectangle 4"/>
          <p:cNvSpPr>
            <a:spLocks noGrp="1" noChangeArrowheads="1"/>
          </p:cNvSpPr>
          <p:nvPr>
            <p:ph type="ftr" sz="quarter" idx="2"/>
          </p:nvPr>
        </p:nvSpPr>
        <p:spPr bwMode="auto">
          <a:xfrm>
            <a:off x="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defRPr sz="1300"/>
            </a:lvl1pPr>
          </a:lstStyle>
          <a:p>
            <a:pPr>
              <a:defRPr/>
            </a:pPr>
            <a:endParaRPr lang="en-US"/>
          </a:p>
        </p:txBody>
      </p:sp>
      <p:sp>
        <p:nvSpPr>
          <p:cNvPr id="14341" name="Rectangle 5"/>
          <p:cNvSpPr>
            <a:spLocks noGrp="1" noChangeArrowheads="1"/>
          </p:cNvSpPr>
          <p:nvPr>
            <p:ph type="sldNum" sz="quarter" idx="3"/>
          </p:nvPr>
        </p:nvSpPr>
        <p:spPr bwMode="auto">
          <a:xfrm>
            <a:off x="401410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lgn="r">
              <a:defRPr sz="1300"/>
            </a:lvl1pPr>
          </a:lstStyle>
          <a:p>
            <a:pPr>
              <a:defRPr/>
            </a:pPr>
            <a:fld id="{BDA38A85-0968-4082-9F33-26EEC5CE1CFA}" type="slidenum">
              <a:rPr lang="en-US"/>
              <a:pPr>
                <a:defRPr/>
              </a:pPr>
              <a:t>‹#›</a:t>
            </a:fld>
            <a:endParaRPr lang="en-US"/>
          </a:p>
        </p:txBody>
      </p:sp>
    </p:spTree>
    <p:extLst>
      <p:ext uri="{BB962C8B-B14F-4D97-AF65-F5344CB8AC3E}">
        <p14:creationId xmlns:p14="http://schemas.microsoft.com/office/powerpoint/2010/main" val="1078763280"/>
      </p:ext>
    </p:extLst>
  </p:cSld>
  <p:clrMap bg1="lt1" tx1="dk1" bg2="lt2" tx2="dk2" accent1="accent1" accent2="accent2" accent3="accent3" accent4="accent4" accent5="accent5" accent6="accent6" hlink="hlink" folHlink="folHlink"/>
  <p:hf sldNum="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defRPr sz="1300"/>
            </a:lvl1pPr>
          </a:lstStyle>
          <a:p>
            <a:pPr>
              <a:defRPr/>
            </a:pPr>
            <a:r>
              <a:rPr lang="en-US" smtClean="0"/>
              <a:t>CDISC Italian UN</a:t>
            </a:r>
            <a:endParaRPr lang="en-US"/>
          </a:p>
        </p:txBody>
      </p:sp>
      <p:sp>
        <p:nvSpPr>
          <p:cNvPr id="16387" name="Rectangle 3"/>
          <p:cNvSpPr>
            <a:spLocks noGrp="1" noChangeArrowheads="1"/>
          </p:cNvSpPr>
          <p:nvPr>
            <p:ph type="dt" idx="1"/>
          </p:nvPr>
        </p:nvSpPr>
        <p:spPr bwMode="auto">
          <a:xfrm>
            <a:off x="401410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lgn="r">
              <a:defRPr sz="1300"/>
            </a:lvl1pPr>
          </a:lstStyle>
          <a:p>
            <a:pPr>
              <a:defRPr/>
            </a:pPr>
            <a:r>
              <a:rPr lang="en-US" smtClean="0"/>
              <a:t>December 16th TC</a:t>
            </a:r>
            <a:endParaRPr lang="en-US"/>
          </a:p>
        </p:txBody>
      </p:sp>
      <p:sp>
        <p:nvSpPr>
          <p:cNvPr id="13316" name="Rectangle 4"/>
          <p:cNvSpPr>
            <a:spLocks noGrp="1" noRot="1" noChangeAspect="1" noChangeArrowheads="1" noTextEdit="1"/>
          </p:cNvSpPr>
          <p:nvPr>
            <p:ph type="sldImg" idx="2"/>
          </p:nvPr>
        </p:nvSpPr>
        <p:spPr bwMode="auto">
          <a:xfrm>
            <a:off x="1198563" y="701675"/>
            <a:ext cx="4689475" cy="3516313"/>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08660" y="4451985"/>
            <a:ext cx="5669280" cy="421767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defRPr sz="1300"/>
            </a:lvl1pPr>
          </a:lstStyle>
          <a:p>
            <a:pPr>
              <a:defRPr/>
            </a:pPr>
            <a:endParaRPr lang="en-US"/>
          </a:p>
        </p:txBody>
      </p:sp>
      <p:sp>
        <p:nvSpPr>
          <p:cNvPr id="16391" name="Rectangle 7"/>
          <p:cNvSpPr>
            <a:spLocks noGrp="1" noChangeArrowheads="1"/>
          </p:cNvSpPr>
          <p:nvPr>
            <p:ph type="sldNum" sz="quarter" idx="5"/>
          </p:nvPr>
        </p:nvSpPr>
        <p:spPr bwMode="auto">
          <a:xfrm>
            <a:off x="401410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lgn="r">
              <a:defRPr sz="1300"/>
            </a:lvl1pPr>
          </a:lstStyle>
          <a:p>
            <a:pPr>
              <a:defRPr/>
            </a:pPr>
            <a:fld id="{1B50E656-A66C-4BC7-80DF-319703F7F3D4}" type="slidenum">
              <a:rPr lang="en-US"/>
              <a:pPr>
                <a:defRPr/>
              </a:pPr>
              <a:t>‹#›</a:t>
            </a:fld>
            <a:endParaRPr lang="en-US"/>
          </a:p>
        </p:txBody>
      </p:sp>
    </p:spTree>
    <p:extLst>
      <p:ext uri="{BB962C8B-B14F-4D97-AF65-F5344CB8AC3E}">
        <p14:creationId xmlns:p14="http://schemas.microsoft.com/office/powerpoint/2010/main" val="1268672780"/>
      </p:ext>
    </p:extLst>
  </p:cSld>
  <p:clrMap bg1="lt1" tx1="dk1" bg2="lt2" tx2="dk2" accent1="accent1" accent2="accent2" accent3="accent3" accent4="accent4" accent5="accent5" accent6="accent6" hlink="hlink" folHlink="folHlink"/>
  <p:hf sldNum="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912252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912252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912252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912252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912252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912252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912252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92002" name="Rectangle 2"/>
          <p:cNvSpPr>
            <a:spLocks noGrp="1" noChangeArrowheads="1"/>
          </p:cNvSpPr>
          <p:nvPr>
            <p:ph type="ctrTitle"/>
          </p:nvPr>
        </p:nvSpPr>
        <p:spPr>
          <a:xfrm>
            <a:off x="3733800" y="414867"/>
            <a:ext cx="4868863" cy="2133600"/>
          </a:xfrm>
        </p:spPr>
        <p:txBody>
          <a:bodyPr anchor="t"/>
          <a:lstStyle>
            <a:lvl1pPr algn="r">
              <a:defRPr sz="1600" b="0">
                <a:solidFill>
                  <a:srgbClr val="BBE0E3"/>
                </a:solidFill>
              </a:defRPr>
            </a:lvl1pPr>
          </a:lstStyle>
          <a:p>
            <a:r>
              <a:rPr lang="en-US" dirty="0"/>
              <a:t>Click to edit Master title style</a:t>
            </a:r>
          </a:p>
        </p:txBody>
      </p:sp>
      <p:sp>
        <p:nvSpPr>
          <p:cNvPr id="1792003" name="Rectangle 3"/>
          <p:cNvSpPr>
            <a:spLocks noGrp="1" noChangeArrowheads="1"/>
          </p:cNvSpPr>
          <p:nvPr>
            <p:ph type="subTitle" idx="1"/>
          </p:nvPr>
        </p:nvSpPr>
        <p:spPr>
          <a:xfrm>
            <a:off x="1389063" y="5765800"/>
            <a:ext cx="6120870" cy="838200"/>
          </a:xfrm>
        </p:spPr>
        <p:txBody>
          <a:bodyPr/>
          <a:lstStyle>
            <a:lvl1pPr marL="0" indent="0">
              <a:buFontTx/>
              <a:buNone/>
              <a:defRPr sz="1800" b="1">
                <a:solidFill>
                  <a:srgbClr val="BBE0E3"/>
                </a:solidFill>
              </a:defRPr>
            </a:lvl1pPr>
          </a:lstStyle>
          <a:p>
            <a:r>
              <a:rPr lang="en-US" dirty="0"/>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r>
              <a:rPr lang="en-GB" sz="800" dirty="0" smtClean="0">
                <a:solidFill>
                  <a:schemeClr val="bg1"/>
                </a:solidFill>
              </a:rPr>
              <a:t> </a:t>
            </a:r>
            <a:endParaRPr lang="en-GB" sz="800" dirty="0">
              <a:solidFill>
                <a:schemeClr val="bg1"/>
              </a:solidFill>
            </a:endParaRPr>
          </a:p>
        </p:txBody>
      </p:sp>
      <p:sp>
        <p:nvSpPr>
          <p:cNvPr id="2" name="Title 1"/>
          <p:cNvSpPr>
            <a:spLocks noGrp="1"/>
          </p:cNvSpPr>
          <p:nvPr>
            <p:ph type="title"/>
          </p:nvPr>
        </p:nvSpPr>
        <p:spPr>
          <a:xfrm>
            <a:off x="1380066" y="1134084"/>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B8210083-6BCC-4C89-B37E-4621269EBD9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380066" y="1140908"/>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494C71A9-550A-4E8C-9A50-0522F246A7D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p:txBody>
          <a:bodyPr/>
          <a:lstStyle>
            <a:lvl1pPr>
              <a:defRPr sz="1000"/>
            </a:lvl1pPr>
          </a:lstStyle>
          <a:p>
            <a:pPr>
              <a:defRPr/>
            </a:pPr>
            <a:fld id="{0D1287BB-CDCE-494F-9DCF-9FEDADDCA2F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a:xfrm>
            <a:off x="1371602" y="265816"/>
            <a:ext cx="8229600" cy="854112"/>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a:spLocks noGrp="1" noChangeArrowheads="1"/>
          </p:cNvSpPr>
          <p:nvPr>
            <p:ph type="sldNum" sz="quarter" idx="10"/>
          </p:nvPr>
        </p:nvSpPr>
        <p:spPr/>
        <p:txBody>
          <a:bodyPr/>
          <a:lstStyle>
            <a:lvl1pPr>
              <a:defRPr sz="1000"/>
            </a:lvl1pPr>
          </a:lstStyle>
          <a:p>
            <a:pPr>
              <a:defRPr/>
            </a:pPr>
            <a:fld id="{B7EB846E-E32D-4742-ABEE-D00AF927A50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1463675" y="6565900"/>
            <a:ext cx="16938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D10ECCB2-54DF-4472-9674-680C6B44024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9538" y="254000"/>
            <a:ext cx="7307262" cy="8683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9538" y="1295400"/>
            <a:ext cx="7307262"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7010400" y="6492875"/>
            <a:ext cx="2133600" cy="3460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000">
                <a:solidFill>
                  <a:schemeClr val="bg1"/>
                </a:solidFill>
              </a:defRPr>
            </a:lvl1pPr>
          </a:lstStyle>
          <a:p>
            <a:pPr>
              <a:defRPr/>
            </a:pPr>
            <a:fld id="{95E813DF-62F7-4A03-BE97-9CA87165550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Lst>
  <p:hf sldNum="0" hdr="0" dt="0"/>
  <p:txStyles>
    <p:titleStyle>
      <a:lvl1pPr algn="l" rtl="0" eaLnBrk="0" fontAlgn="base" hangingPunct="0">
        <a:spcBef>
          <a:spcPct val="0"/>
        </a:spcBef>
        <a:spcAft>
          <a:spcPct val="0"/>
        </a:spcAft>
        <a:defRPr sz="3200" b="1">
          <a:solidFill>
            <a:srgbClr val="003264"/>
          </a:solidFill>
          <a:latin typeface="+mj-lt"/>
          <a:ea typeface="+mj-ea"/>
          <a:cs typeface="+mj-cs"/>
        </a:defRPr>
      </a:lvl1pPr>
      <a:lvl2pPr algn="l" rtl="0" eaLnBrk="0" fontAlgn="base" hangingPunct="0">
        <a:spcBef>
          <a:spcPct val="0"/>
        </a:spcBef>
        <a:spcAft>
          <a:spcPct val="0"/>
        </a:spcAft>
        <a:defRPr sz="3200" b="1">
          <a:solidFill>
            <a:srgbClr val="003264"/>
          </a:solidFill>
          <a:latin typeface="Arial" charset="0"/>
        </a:defRPr>
      </a:lvl2pPr>
      <a:lvl3pPr algn="l" rtl="0" eaLnBrk="0" fontAlgn="base" hangingPunct="0">
        <a:spcBef>
          <a:spcPct val="0"/>
        </a:spcBef>
        <a:spcAft>
          <a:spcPct val="0"/>
        </a:spcAft>
        <a:defRPr sz="3200" b="1">
          <a:solidFill>
            <a:srgbClr val="003264"/>
          </a:solidFill>
          <a:latin typeface="Arial" charset="0"/>
        </a:defRPr>
      </a:lvl3pPr>
      <a:lvl4pPr algn="l" rtl="0" eaLnBrk="0" fontAlgn="base" hangingPunct="0">
        <a:spcBef>
          <a:spcPct val="0"/>
        </a:spcBef>
        <a:spcAft>
          <a:spcPct val="0"/>
        </a:spcAft>
        <a:defRPr sz="3200" b="1">
          <a:solidFill>
            <a:srgbClr val="003264"/>
          </a:solidFill>
          <a:latin typeface="Arial" charset="0"/>
        </a:defRPr>
      </a:lvl4pPr>
      <a:lvl5pPr algn="l" rtl="0" eaLnBrk="0" fontAlgn="base" hangingPunct="0">
        <a:spcBef>
          <a:spcPct val="0"/>
        </a:spcBef>
        <a:spcAft>
          <a:spcPct val="0"/>
        </a:spcAft>
        <a:defRPr sz="3200" b="1">
          <a:solidFill>
            <a:srgbClr val="003264"/>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www.cdisc.org/system/files/members/standard/QRS/Reference/QRS%20Instrument%20Documentation%20Table%20Update%20Not%20Granted%202015-09-30.pdf"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www.cdisc.org/system/files/members/standard/QRS/Reference/QRS%20Standard%20Request%20Form.docx"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757" y="108625"/>
            <a:ext cx="8584440" cy="634779"/>
          </a:xfrm>
        </p:spPr>
        <p:txBody>
          <a:bodyPr/>
          <a:lstStyle/>
          <a:p>
            <a:r>
              <a:rPr lang="it-IT" dirty="0"/>
              <a:t>Q&amp;A February-March </a:t>
            </a:r>
            <a:r>
              <a:rPr lang="en-GB" dirty="0" smtClean="0"/>
              <a:t>	</a:t>
            </a:r>
            <a:endParaRPr lang="en-GB" dirty="0"/>
          </a:p>
        </p:txBody>
      </p:sp>
      <p:sp>
        <p:nvSpPr>
          <p:cNvPr id="6" name="Content Placeholder 2"/>
          <p:cNvSpPr>
            <a:spLocks noGrp="1"/>
          </p:cNvSpPr>
          <p:nvPr>
            <p:ph idx="1"/>
          </p:nvPr>
        </p:nvSpPr>
        <p:spPr>
          <a:xfrm>
            <a:off x="211327" y="3180760"/>
            <a:ext cx="8344786" cy="1524396"/>
          </a:xfrm>
        </p:spPr>
        <p:txBody>
          <a:bodyPr/>
          <a:lstStyle/>
          <a:p>
            <a:pPr marL="0" indent="0">
              <a:buNone/>
            </a:pPr>
            <a:endParaRPr lang="fr-CH" b="1" dirty="0" smtClean="0"/>
          </a:p>
          <a:p>
            <a:pPr marL="0" indent="0">
              <a:buNone/>
            </a:pPr>
            <a:endParaRPr lang="fr-CH" b="1" dirty="0" smtClean="0"/>
          </a:p>
          <a:p>
            <a:endParaRPr lang="en-GB" dirty="0"/>
          </a:p>
          <a:p>
            <a:pPr marL="0" indent="0">
              <a:buNone/>
            </a:pPr>
            <a:endParaRPr lang="fr-CH"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396" y="1635728"/>
            <a:ext cx="6230415" cy="1524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201002" y="2860023"/>
            <a:ext cx="2047165" cy="300251"/>
          </a:xfrm>
          <a:prstGeom prst="rect">
            <a:avLst/>
          </a:prstGeom>
          <a:solidFill>
            <a:srgbClr val="FFFF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2811" y="1861747"/>
            <a:ext cx="2333768" cy="37931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2"/>
          <p:cNvSpPr txBox="1">
            <a:spLocks/>
          </p:cNvSpPr>
          <p:nvPr/>
        </p:nvSpPr>
        <p:spPr bwMode="auto">
          <a:xfrm>
            <a:off x="364757" y="743404"/>
            <a:ext cx="8344786" cy="1524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a:lstStyle>
          <a:p>
            <a:pPr marL="0" indent="0">
              <a:buFontTx/>
              <a:buNone/>
            </a:pPr>
            <a:r>
              <a:rPr lang="fr-CH" b="1" kern="0" dirty="0" smtClean="0">
                <a:solidFill>
                  <a:srgbClr val="FF0000"/>
                </a:solidFill>
              </a:rPr>
              <a:t>Q: </a:t>
            </a:r>
            <a:r>
              <a:rPr lang="fr-CH" b="1" kern="0" dirty="0" err="1" smtClean="0">
                <a:solidFill>
                  <a:srgbClr val="FF0000"/>
                </a:solidFill>
              </a:rPr>
              <a:t>Datasets</a:t>
            </a:r>
            <a:r>
              <a:rPr lang="fr-CH" b="1" kern="0" dirty="0" smtClean="0">
                <a:solidFill>
                  <a:srgbClr val="FF0000"/>
                </a:solidFill>
              </a:rPr>
              <a:t> Handling &gt;1GB (</a:t>
            </a:r>
            <a:r>
              <a:rPr lang="fr-CH" b="1" kern="0" dirty="0" err="1" smtClean="0">
                <a:solidFill>
                  <a:srgbClr val="FF0000"/>
                </a:solidFill>
              </a:rPr>
              <a:t>from</a:t>
            </a:r>
            <a:r>
              <a:rPr lang="fr-CH" b="1" kern="0" dirty="0" smtClean="0">
                <a:solidFill>
                  <a:srgbClr val="FF0000"/>
                </a:solidFill>
              </a:rPr>
              <a:t> March 5GB)</a:t>
            </a:r>
          </a:p>
          <a:p>
            <a:pPr marL="0" indent="0">
              <a:buFontTx/>
              <a:buNone/>
            </a:pPr>
            <a:r>
              <a:rPr lang="fr-CH" b="1" kern="0" dirty="0" smtClean="0"/>
              <a:t>A: </a:t>
            </a:r>
            <a:r>
              <a:rPr lang="fr-CH" b="1" kern="0" dirty="0" err="1" smtClean="0"/>
              <a:t>From</a:t>
            </a:r>
            <a:r>
              <a:rPr lang="fr-CH" b="1" kern="0" dirty="0" smtClean="0"/>
              <a:t> </a:t>
            </a:r>
            <a:r>
              <a:rPr lang="en-GB" b="1" kern="0" dirty="0" smtClean="0"/>
              <a:t>FDA Study Data Technical Conformance Guide</a:t>
            </a:r>
          </a:p>
          <a:p>
            <a:pPr marL="0" indent="0">
              <a:buFontTx/>
              <a:buNone/>
            </a:pPr>
            <a:endParaRPr lang="fr-CH" b="1" kern="0" dirty="0" smtClean="0"/>
          </a:p>
          <a:p>
            <a:pPr marL="0" indent="0">
              <a:buFontTx/>
              <a:buNone/>
            </a:pPr>
            <a:endParaRPr lang="fr-CH" b="1" kern="0" dirty="0" smtClean="0"/>
          </a:p>
          <a:p>
            <a:pPr marL="0" indent="0">
              <a:buFontTx/>
              <a:buNone/>
            </a:pPr>
            <a:endParaRPr lang="fr-CH" b="1" kern="0" dirty="0" smtClean="0"/>
          </a:p>
          <a:p>
            <a:pPr marL="0" indent="0">
              <a:buFontTx/>
              <a:buNone/>
            </a:pPr>
            <a:endParaRPr lang="fr-CH" b="1" kern="0" dirty="0" smtClean="0"/>
          </a:p>
          <a:p>
            <a:endParaRPr lang="en-GB" kern="0" dirty="0" smtClean="0"/>
          </a:p>
          <a:p>
            <a:pPr marL="0" indent="0">
              <a:buFontTx/>
              <a:buNone/>
            </a:pPr>
            <a:endParaRPr lang="fr-CH" kern="0" dirty="0"/>
          </a:p>
        </p:txBody>
      </p:sp>
      <p:sp>
        <p:nvSpPr>
          <p:cNvPr id="9" name="Content Placeholder 2"/>
          <p:cNvSpPr txBox="1">
            <a:spLocks/>
          </p:cNvSpPr>
          <p:nvPr/>
        </p:nvSpPr>
        <p:spPr bwMode="auto">
          <a:xfrm>
            <a:off x="364757" y="3311450"/>
            <a:ext cx="7018682" cy="1524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a:lstStyle>
          <a:p>
            <a:pPr marL="0" indent="0">
              <a:buNone/>
            </a:pPr>
            <a:r>
              <a:rPr lang="fr-CH" b="1" kern="0" dirty="0" smtClean="0"/>
              <a:t>- Split </a:t>
            </a:r>
            <a:r>
              <a:rPr lang="fr-CH" b="1" kern="0" dirty="0" err="1" smtClean="0"/>
              <a:t>based</a:t>
            </a:r>
            <a:r>
              <a:rPr lang="fr-CH" b="1" kern="0" dirty="0" smtClean="0"/>
              <a:t> on–CAT and/or –SCAT, max 4-chars </a:t>
            </a:r>
          </a:p>
          <a:p>
            <a:pPr marL="0" indent="0">
              <a:buNone/>
            </a:pPr>
            <a:r>
              <a:rPr lang="fr-CH" b="1" kern="0" dirty="0" smtClean="0"/>
              <a:t>Es. LBHM (</a:t>
            </a:r>
            <a:r>
              <a:rPr lang="fr-CH" b="1" kern="0" dirty="0" err="1" smtClean="0"/>
              <a:t>hematology</a:t>
            </a:r>
            <a:r>
              <a:rPr lang="fr-CH" b="1" kern="0" dirty="0" smtClean="0"/>
              <a:t>) e LBBC (</a:t>
            </a:r>
            <a:r>
              <a:rPr lang="fr-CH" b="1" kern="0" dirty="0" err="1" smtClean="0"/>
              <a:t>chemistry</a:t>
            </a:r>
            <a:r>
              <a:rPr lang="fr-CH" b="1" kern="0" dirty="0" smtClean="0"/>
              <a:t>)</a:t>
            </a:r>
          </a:p>
          <a:p>
            <a:pPr>
              <a:buFontTx/>
              <a:buChar char="-"/>
            </a:pPr>
            <a:r>
              <a:rPr lang="fr-CH" b="1" kern="0" dirty="0" smtClean="0"/>
              <a:t>Non-split  </a:t>
            </a:r>
            <a:r>
              <a:rPr lang="fr-CH" b="1" kern="0" dirty="0" err="1" smtClean="0"/>
              <a:t>datasets</a:t>
            </a:r>
            <a:r>
              <a:rPr lang="fr-CH" b="1" kern="0" dirty="0" smtClean="0"/>
              <a:t>: </a:t>
            </a:r>
            <a:r>
              <a:rPr lang="fr-CH" b="1" kern="0" dirty="0" err="1" smtClean="0"/>
              <a:t>both</a:t>
            </a:r>
            <a:r>
              <a:rPr lang="fr-CH" b="1" kern="0" dirty="0" smtClean="0"/>
              <a:t> </a:t>
            </a:r>
            <a:r>
              <a:rPr lang="fr-CH" b="1" kern="0" dirty="0" err="1" smtClean="0"/>
              <a:t>submitted</a:t>
            </a:r>
            <a:endParaRPr lang="fr-CH" b="1" kern="0" dirty="0" smtClean="0"/>
          </a:p>
          <a:p>
            <a:pPr>
              <a:buFontTx/>
              <a:buChar char="-"/>
            </a:pPr>
            <a:r>
              <a:rPr lang="fr-CH" b="1" kern="0" dirty="0" smtClean="0"/>
              <a:t>Non-split </a:t>
            </a:r>
            <a:r>
              <a:rPr lang="fr-CH" b="1" kern="0" dirty="0" err="1" smtClean="0"/>
              <a:t>described</a:t>
            </a:r>
            <a:r>
              <a:rPr lang="fr-CH" b="1" kern="0" dirty="0" smtClean="0"/>
              <a:t> in define.xml; split in RG (</a:t>
            </a:r>
            <a:r>
              <a:rPr lang="fr-CH" b="1" kern="0" dirty="0" err="1" smtClean="0"/>
              <a:t>Assumptions</a:t>
            </a:r>
            <a:r>
              <a:rPr lang="fr-CH" b="1" kern="0" dirty="0" smtClean="0"/>
              <a:t> no </a:t>
            </a:r>
            <a:r>
              <a:rPr lang="fr-CH" b="1" kern="0" dirty="0" err="1" smtClean="0"/>
              <a:t>differences</a:t>
            </a:r>
            <a:r>
              <a:rPr lang="fr-CH" b="1" kern="0" dirty="0" smtClean="0"/>
              <a:t> in </a:t>
            </a:r>
            <a:r>
              <a:rPr lang="fr-CH" b="1" kern="0" dirty="0" err="1" smtClean="0"/>
              <a:t>attributes</a:t>
            </a:r>
            <a:r>
              <a:rPr lang="fr-CH" b="1" kern="0" dirty="0" smtClean="0"/>
              <a:t>)</a:t>
            </a:r>
            <a:endParaRPr lang="en-GB" b="1" kern="0" dirty="0" smtClean="0"/>
          </a:p>
          <a:p>
            <a:pPr marL="0" indent="0">
              <a:buFontTx/>
              <a:buNone/>
            </a:pPr>
            <a:endParaRPr lang="fr-CH" b="1" kern="0" dirty="0" smtClean="0"/>
          </a:p>
          <a:p>
            <a:endParaRPr lang="en-GB" kern="0" dirty="0" smtClean="0"/>
          </a:p>
          <a:p>
            <a:pPr marL="0" indent="0">
              <a:buFontTx/>
              <a:buNone/>
            </a:pPr>
            <a:endParaRPr lang="fr-CH" kern="0" dirty="0"/>
          </a:p>
        </p:txBody>
      </p:sp>
    </p:spTree>
    <p:extLst>
      <p:ext uri="{BB962C8B-B14F-4D97-AF65-F5344CB8AC3E}">
        <p14:creationId xmlns:p14="http://schemas.microsoft.com/office/powerpoint/2010/main" val="7222529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287" y="190513"/>
            <a:ext cx="8584440" cy="634779"/>
          </a:xfrm>
        </p:spPr>
        <p:txBody>
          <a:bodyPr/>
          <a:lstStyle/>
          <a:p>
            <a:r>
              <a:rPr lang="it-IT" dirty="0"/>
              <a:t>Q&amp;A February-March </a:t>
            </a:r>
            <a:r>
              <a:rPr lang="en-GB" dirty="0"/>
              <a:t>	</a:t>
            </a:r>
            <a:r>
              <a:rPr lang="en-GB" dirty="0" smtClean="0"/>
              <a:t>	</a:t>
            </a:r>
            <a:endParaRPr lang="en-GB" dirty="0"/>
          </a:p>
        </p:txBody>
      </p:sp>
      <p:sp>
        <p:nvSpPr>
          <p:cNvPr id="6" name="Content Placeholder 2"/>
          <p:cNvSpPr>
            <a:spLocks noGrp="1"/>
          </p:cNvSpPr>
          <p:nvPr>
            <p:ph idx="1"/>
          </p:nvPr>
        </p:nvSpPr>
        <p:spPr>
          <a:xfrm>
            <a:off x="211327" y="3180760"/>
            <a:ext cx="8344786" cy="1524396"/>
          </a:xfrm>
        </p:spPr>
        <p:txBody>
          <a:bodyPr/>
          <a:lstStyle/>
          <a:p>
            <a:pPr marL="0" indent="0">
              <a:buNone/>
            </a:pPr>
            <a:endParaRPr lang="fr-CH" b="1" dirty="0" smtClean="0"/>
          </a:p>
          <a:p>
            <a:pPr marL="0" indent="0">
              <a:buNone/>
            </a:pPr>
            <a:endParaRPr lang="fr-CH" b="1" dirty="0" smtClean="0"/>
          </a:p>
          <a:p>
            <a:endParaRPr lang="en-GB" dirty="0"/>
          </a:p>
          <a:p>
            <a:pPr marL="0" indent="0">
              <a:buNone/>
            </a:pPr>
            <a:endParaRPr lang="fr-CH" dirty="0"/>
          </a:p>
        </p:txBody>
      </p:sp>
      <p:sp>
        <p:nvSpPr>
          <p:cNvPr id="8" name="Content Placeholder 2"/>
          <p:cNvSpPr txBox="1">
            <a:spLocks/>
          </p:cNvSpPr>
          <p:nvPr/>
        </p:nvSpPr>
        <p:spPr bwMode="auto">
          <a:xfrm>
            <a:off x="347287" y="825292"/>
            <a:ext cx="8344786" cy="8923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a:lstStyle>
          <a:p>
            <a:pPr marL="0" indent="0">
              <a:buFontTx/>
              <a:buNone/>
            </a:pPr>
            <a:r>
              <a:rPr lang="fr-CH" b="1" kern="0" dirty="0" smtClean="0">
                <a:solidFill>
                  <a:srgbClr val="FF0000"/>
                </a:solidFill>
              </a:rPr>
              <a:t>Q: Protocol </a:t>
            </a:r>
            <a:r>
              <a:rPr lang="fr-CH" b="1" kern="0" dirty="0" err="1" smtClean="0">
                <a:solidFill>
                  <a:srgbClr val="FF0000"/>
                </a:solidFill>
              </a:rPr>
              <a:t>Deviations</a:t>
            </a:r>
            <a:r>
              <a:rPr lang="fr-CH" b="1" kern="0" dirty="0" smtClean="0">
                <a:solidFill>
                  <a:srgbClr val="FF0000"/>
                </a:solidFill>
              </a:rPr>
              <a:t> handling</a:t>
            </a:r>
          </a:p>
          <a:p>
            <a:r>
              <a:rPr lang="fr-CH" b="1" kern="0" dirty="0" smtClean="0">
                <a:solidFill>
                  <a:schemeClr val="accent2"/>
                </a:solidFill>
              </a:rPr>
              <a:t>In </a:t>
            </a:r>
            <a:r>
              <a:rPr lang="fr-CH" b="1" kern="0" dirty="0" err="1" smtClean="0">
                <a:solidFill>
                  <a:schemeClr val="accent2"/>
                </a:solidFill>
              </a:rPr>
              <a:t>ADaM</a:t>
            </a:r>
            <a:r>
              <a:rPr lang="fr-CH" b="1" kern="0" dirty="0" smtClean="0">
                <a:solidFill>
                  <a:schemeClr val="accent2"/>
                </a:solidFill>
              </a:rPr>
              <a:t> (ADDV </a:t>
            </a:r>
            <a:r>
              <a:rPr lang="fr-CH" b="1" kern="0" dirty="0" err="1" smtClean="0">
                <a:solidFill>
                  <a:schemeClr val="accent2"/>
                </a:solidFill>
              </a:rPr>
              <a:t>using</a:t>
            </a:r>
            <a:r>
              <a:rPr lang="fr-CH" b="1" kern="0" dirty="0" smtClean="0">
                <a:solidFill>
                  <a:schemeClr val="accent2"/>
                </a:solidFill>
              </a:rPr>
              <a:t> OCCDS) or in SDTM (DV)?</a:t>
            </a:r>
          </a:p>
          <a:p>
            <a:r>
              <a:rPr lang="it-IT" b="1" kern="0" dirty="0" smtClean="0">
                <a:solidFill>
                  <a:schemeClr val="accent2"/>
                </a:solidFill>
              </a:rPr>
              <a:t>In which panel they need to be collected? Is correct to create ADAM (i.e. ADDV) using OCCDS Structure? </a:t>
            </a:r>
          </a:p>
          <a:p>
            <a:endParaRPr lang="it-IT" b="1" kern="0" dirty="0">
              <a:solidFill>
                <a:schemeClr val="accent2"/>
              </a:solidFill>
            </a:endParaRPr>
          </a:p>
          <a:p>
            <a:pPr marL="0" indent="0">
              <a:buFontTx/>
              <a:buNone/>
            </a:pPr>
            <a:endParaRPr lang="fr-CH" b="1" kern="0" dirty="0" smtClean="0">
              <a:solidFill>
                <a:srgbClr val="FF0000"/>
              </a:solidFill>
            </a:endParaRPr>
          </a:p>
          <a:p>
            <a:pPr>
              <a:buFontTx/>
              <a:buChar char="-"/>
            </a:pPr>
            <a:endParaRPr lang="en-GB" b="1" kern="0" dirty="0" smtClean="0"/>
          </a:p>
          <a:p>
            <a:pPr marL="0" indent="0">
              <a:buFontTx/>
              <a:buNone/>
            </a:pPr>
            <a:endParaRPr lang="fr-CH" b="1" kern="0" dirty="0" smtClean="0"/>
          </a:p>
          <a:p>
            <a:pPr marL="0" indent="0">
              <a:buFontTx/>
              <a:buNone/>
            </a:pPr>
            <a:endParaRPr lang="fr-CH" b="1" kern="0" dirty="0" smtClean="0">
              <a:latin typeface="Aharoni" panose="02010803020104030203" pitchFamily="2" charset="-79"/>
              <a:cs typeface="Aharoni" panose="02010803020104030203" pitchFamily="2" charset="-79"/>
            </a:endParaRPr>
          </a:p>
          <a:p>
            <a:pPr marL="0" indent="0">
              <a:buFontTx/>
              <a:buNone/>
            </a:pPr>
            <a:endParaRPr lang="fr-CH" b="1" kern="0" dirty="0" smtClean="0"/>
          </a:p>
          <a:p>
            <a:endParaRPr lang="en-GB" kern="0" dirty="0" smtClean="0"/>
          </a:p>
          <a:p>
            <a:pPr marL="0" indent="0">
              <a:buFontTx/>
              <a:buNone/>
            </a:pPr>
            <a:endParaRPr lang="fr-CH" kern="0" dirty="0"/>
          </a:p>
        </p:txBody>
      </p:sp>
    </p:spTree>
    <p:extLst>
      <p:ext uri="{BB962C8B-B14F-4D97-AF65-F5344CB8AC3E}">
        <p14:creationId xmlns:p14="http://schemas.microsoft.com/office/powerpoint/2010/main" val="16236855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287" y="190513"/>
            <a:ext cx="8584440" cy="634779"/>
          </a:xfrm>
        </p:spPr>
        <p:txBody>
          <a:bodyPr/>
          <a:lstStyle/>
          <a:p>
            <a:r>
              <a:rPr lang="it-IT" dirty="0"/>
              <a:t>Q&amp;A February-March </a:t>
            </a:r>
            <a:r>
              <a:rPr lang="en-GB" dirty="0" smtClean="0"/>
              <a:t>	</a:t>
            </a:r>
            <a:endParaRPr lang="en-GB" dirty="0"/>
          </a:p>
        </p:txBody>
      </p:sp>
      <p:sp>
        <p:nvSpPr>
          <p:cNvPr id="6" name="Content Placeholder 2"/>
          <p:cNvSpPr>
            <a:spLocks noGrp="1"/>
          </p:cNvSpPr>
          <p:nvPr>
            <p:ph idx="1"/>
          </p:nvPr>
        </p:nvSpPr>
        <p:spPr>
          <a:xfrm>
            <a:off x="211327" y="3180760"/>
            <a:ext cx="8344786" cy="1524396"/>
          </a:xfrm>
        </p:spPr>
        <p:txBody>
          <a:bodyPr/>
          <a:lstStyle/>
          <a:p>
            <a:pPr marL="0" indent="0">
              <a:buNone/>
            </a:pPr>
            <a:endParaRPr lang="fr-CH" b="1" dirty="0" smtClean="0"/>
          </a:p>
          <a:p>
            <a:pPr marL="0" indent="0">
              <a:buNone/>
            </a:pPr>
            <a:endParaRPr lang="fr-CH" b="1" dirty="0" smtClean="0"/>
          </a:p>
          <a:p>
            <a:endParaRPr lang="en-GB" dirty="0"/>
          </a:p>
          <a:p>
            <a:pPr marL="0" indent="0">
              <a:buNone/>
            </a:pPr>
            <a:endParaRPr lang="fr-CH" dirty="0"/>
          </a:p>
        </p:txBody>
      </p:sp>
      <p:sp>
        <p:nvSpPr>
          <p:cNvPr id="8" name="Content Placeholder 2"/>
          <p:cNvSpPr txBox="1">
            <a:spLocks/>
          </p:cNvSpPr>
          <p:nvPr/>
        </p:nvSpPr>
        <p:spPr bwMode="auto">
          <a:xfrm>
            <a:off x="347287" y="825292"/>
            <a:ext cx="8344786" cy="8923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a:lstStyle>
          <a:p>
            <a:pPr marL="0" indent="0">
              <a:buFontTx/>
              <a:buNone/>
            </a:pPr>
            <a:r>
              <a:rPr lang="fr-CH" b="1" kern="0" dirty="0" smtClean="0">
                <a:solidFill>
                  <a:srgbClr val="FF0000"/>
                </a:solidFill>
              </a:rPr>
              <a:t>Q: </a:t>
            </a:r>
            <a:r>
              <a:rPr lang="fr-CH" b="1" kern="0" dirty="0">
                <a:solidFill>
                  <a:srgbClr val="FF0000"/>
                </a:solidFill>
              </a:rPr>
              <a:t>Protocol </a:t>
            </a:r>
            <a:r>
              <a:rPr lang="fr-CH" b="1" kern="0" dirty="0" err="1">
                <a:solidFill>
                  <a:srgbClr val="FF0000"/>
                </a:solidFill>
              </a:rPr>
              <a:t>Deviations</a:t>
            </a:r>
            <a:r>
              <a:rPr lang="fr-CH" b="1" kern="0" dirty="0">
                <a:solidFill>
                  <a:srgbClr val="FF0000"/>
                </a:solidFill>
              </a:rPr>
              <a:t> handling</a:t>
            </a:r>
            <a:endParaRPr lang="fr-CH" b="1" kern="0" dirty="0" smtClean="0">
              <a:solidFill>
                <a:srgbClr val="FF0000"/>
              </a:solidFill>
            </a:endParaRPr>
          </a:p>
          <a:p>
            <a:pPr marL="0" indent="0">
              <a:buFontTx/>
              <a:buNone/>
            </a:pPr>
            <a:endParaRPr lang="fr-CH" b="1" kern="0" dirty="0" smtClean="0"/>
          </a:p>
          <a:p>
            <a:pPr marL="0" indent="0">
              <a:buNone/>
            </a:pPr>
            <a:r>
              <a:rPr lang="fr-CH" b="1" kern="0" dirty="0" err="1" smtClean="0"/>
              <a:t>From</a:t>
            </a:r>
            <a:r>
              <a:rPr lang="fr-CH" b="1" kern="0" dirty="0" smtClean="0"/>
              <a:t> SDTM IG </a:t>
            </a:r>
          </a:p>
          <a:p>
            <a:pPr marL="0" indent="0">
              <a:buNone/>
            </a:pPr>
            <a:r>
              <a:rPr lang="en-GB" b="1" i="1" kern="0" dirty="0"/>
              <a:t>The intent of the domain is to capture protocol violations and deviations during the course of the study and will store only those criteria violation by or deviated from by the subject and not a response to each violation or </a:t>
            </a:r>
            <a:r>
              <a:rPr lang="en-GB" b="1" i="1" kern="0" dirty="0" smtClean="0"/>
              <a:t>deviation</a:t>
            </a:r>
          </a:p>
          <a:p>
            <a:pPr marL="0" indent="0">
              <a:buNone/>
            </a:pPr>
            <a:endParaRPr lang="fr-CH" b="1" i="1" kern="0" dirty="0"/>
          </a:p>
          <a:p>
            <a:pPr marL="0" indent="0">
              <a:buNone/>
            </a:pPr>
            <a:r>
              <a:rPr lang="en-GB" b="1" i="1" kern="0" dirty="0"/>
              <a:t>The DV domain is an Events model for collected protocol deviations and </a:t>
            </a:r>
            <a:r>
              <a:rPr lang="en-GB" b="1" i="1" u="sng" kern="0" dirty="0"/>
              <a:t>not for derived protocol</a:t>
            </a:r>
            <a:r>
              <a:rPr lang="en-GB" b="1" i="1" kern="0" dirty="0"/>
              <a:t> </a:t>
            </a:r>
            <a:r>
              <a:rPr lang="en-GB" b="1" i="1" u="sng" kern="0" dirty="0"/>
              <a:t>deviations that are more likely to be part of analysis</a:t>
            </a:r>
            <a:endParaRPr lang="fr-CH" b="1" i="1" u="sng" kern="0" dirty="0" smtClean="0"/>
          </a:p>
          <a:p>
            <a:pPr>
              <a:buFontTx/>
              <a:buChar char="-"/>
            </a:pPr>
            <a:endParaRPr lang="en-GB" b="1" kern="0" dirty="0" smtClean="0"/>
          </a:p>
          <a:p>
            <a:pPr marL="0" indent="0">
              <a:buFontTx/>
              <a:buNone/>
            </a:pPr>
            <a:endParaRPr lang="fr-CH" b="1" kern="0" dirty="0" smtClean="0"/>
          </a:p>
          <a:p>
            <a:pPr marL="0" indent="0">
              <a:buFontTx/>
              <a:buNone/>
            </a:pPr>
            <a:endParaRPr lang="fr-CH" b="1" kern="0" dirty="0" smtClean="0">
              <a:latin typeface="Aharoni" panose="02010803020104030203" pitchFamily="2" charset="-79"/>
              <a:cs typeface="Aharoni" panose="02010803020104030203" pitchFamily="2" charset="-79"/>
            </a:endParaRPr>
          </a:p>
          <a:p>
            <a:pPr marL="0" indent="0">
              <a:buFontTx/>
              <a:buNone/>
            </a:pPr>
            <a:endParaRPr lang="fr-CH" b="1" kern="0" dirty="0" smtClean="0"/>
          </a:p>
          <a:p>
            <a:endParaRPr lang="en-GB" kern="0" dirty="0" smtClean="0"/>
          </a:p>
          <a:p>
            <a:pPr marL="0" indent="0">
              <a:buFontTx/>
              <a:buNone/>
            </a:pPr>
            <a:endParaRPr lang="fr-CH" kern="0" dirty="0"/>
          </a:p>
        </p:txBody>
      </p:sp>
    </p:spTree>
    <p:extLst>
      <p:ext uri="{BB962C8B-B14F-4D97-AF65-F5344CB8AC3E}">
        <p14:creationId xmlns:p14="http://schemas.microsoft.com/office/powerpoint/2010/main" val="765681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757" y="108625"/>
            <a:ext cx="8584440" cy="634779"/>
          </a:xfrm>
        </p:spPr>
        <p:txBody>
          <a:bodyPr/>
          <a:lstStyle/>
          <a:p>
            <a:r>
              <a:rPr lang="it-IT" dirty="0"/>
              <a:t>Q&amp;A February-March </a:t>
            </a:r>
            <a:r>
              <a:rPr lang="en-GB" dirty="0" smtClean="0"/>
              <a:t>	</a:t>
            </a:r>
            <a:endParaRPr lang="en-GB" dirty="0"/>
          </a:p>
        </p:txBody>
      </p:sp>
      <p:sp>
        <p:nvSpPr>
          <p:cNvPr id="8" name="Content Placeholder 2"/>
          <p:cNvSpPr txBox="1">
            <a:spLocks/>
          </p:cNvSpPr>
          <p:nvPr/>
        </p:nvSpPr>
        <p:spPr bwMode="auto">
          <a:xfrm>
            <a:off x="364757" y="743404"/>
            <a:ext cx="8344786" cy="1524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a:lstStyle>
          <a:p>
            <a:pPr marL="0" indent="0">
              <a:buFontTx/>
              <a:buNone/>
            </a:pPr>
            <a:r>
              <a:rPr lang="fr-CH" b="1" kern="0" dirty="0" smtClean="0">
                <a:solidFill>
                  <a:srgbClr val="FF0000"/>
                </a:solidFill>
              </a:rPr>
              <a:t>Q: Handling of Questionnaires</a:t>
            </a:r>
          </a:p>
          <a:p>
            <a:r>
              <a:rPr lang="it-IT" b="1" kern="0" dirty="0" smtClean="0">
                <a:solidFill>
                  <a:srgbClr val="FF0000"/>
                </a:solidFill>
              </a:rPr>
              <a:t>The questionnaires is available (</a:t>
            </a:r>
            <a:r>
              <a:rPr lang="it-IT" b="1" kern="0" dirty="0">
                <a:solidFill>
                  <a:srgbClr val="FF0000"/>
                </a:solidFill>
              </a:rPr>
              <a:t>QSCAT </a:t>
            </a:r>
            <a:r>
              <a:rPr lang="it-IT" b="1" kern="0" dirty="0" smtClean="0">
                <a:solidFill>
                  <a:srgbClr val="FF0000"/>
                </a:solidFill>
              </a:rPr>
              <a:t>available in QRS </a:t>
            </a:r>
            <a:r>
              <a:rPr lang="it-IT" b="1" kern="0" dirty="0">
                <a:solidFill>
                  <a:srgbClr val="FF0000"/>
                </a:solidFill>
              </a:rPr>
              <a:t>terminology) </a:t>
            </a:r>
            <a:r>
              <a:rPr lang="it-IT" b="1" kern="0" dirty="0" smtClean="0">
                <a:solidFill>
                  <a:srgbClr val="FF0000"/>
                </a:solidFill>
              </a:rPr>
              <a:t>but copyright protected. Who we should contact to get QSTEST-QSTESTCD updated? How?</a:t>
            </a:r>
          </a:p>
          <a:p>
            <a:r>
              <a:rPr lang="it-IT" b="1" kern="0" dirty="0" smtClean="0">
                <a:solidFill>
                  <a:srgbClr val="FF0000"/>
                </a:solidFill>
              </a:rPr>
              <a:t>If the questionnaire is not present how to proceed to get QRS terminology updated? How long will take to get an answer?</a:t>
            </a:r>
          </a:p>
          <a:p>
            <a:pPr marL="0" indent="0">
              <a:buFontTx/>
              <a:buNone/>
            </a:pPr>
            <a:endParaRPr lang="it-IT" b="1" kern="0" dirty="0">
              <a:solidFill>
                <a:srgbClr val="FF0000"/>
              </a:solidFill>
            </a:endParaRPr>
          </a:p>
          <a:p>
            <a:pPr marL="0" indent="0">
              <a:buFontTx/>
              <a:buNone/>
            </a:pPr>
            <a:r>
              <a:rPr lang="fr-CH" b="1" kern="0" dirty="0" smtClean="0"/>
              <a:t>A: </a:t>
            </a:r>
            <a:r>
              <a:rPr lang="en-GB" b="1" dirty="0" smtClean="0"/>
              <a:t>CDISC </a:t>
            </a:r>
            <a:r>
              <a:rPr lang="en-GB" b="1" dirty="0"/>
              <a:t>Operational Procedure 017 “CDISC SDTMIG Questionnaire Supplements”</a:t>
            </a:r>
            <a:endParaRPr lang="fr-CH" b="1" kern="0" dirty="0" smtClean="0"/>
          </a:p>
          <a:p>
            <a:pPr marL="0" indent="0">
              <a:buFontTx/>
              <a:buNone/>
            </a:pPr>
            <a:endParaRPr lang="fr-CH" b="1" kern="0" dirty="0"/>
          </a:p>
        </p:txBody>
      </p:sp>
    </p:spTree>
    <p:extLst>
      <p:ext uri="{BB962C8B-B14F-4D97-AF65-F5344CB8AC3E}">
        <p14:creationId xmlns:p14="http://schemas.microsoft.com/office/powerpoint/2010/main" val="2015190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757" y="108625"/>
            <a:ext cx="8584440" cy="634779"/>
          </a:xfrm>
        </p:spPr>
        <p:txBody>
          <a:bodyPr/>
          <a:lstStyle/>
          <a:p>
            <a:r>
              <a:rPr lang="it-IT" dirty="0"/>
              <a:t>Q&amp;A February-March </a:t>
            </a:r>
            <a:r>
              <a:rPr lang="en-GB" dirty="0"/>
              <a:t>	</a:t>
            </a:r>
            <a:r>
              <a:rPr lang="en-GB" dirty="0" smtClean="0"/>
              <a:t>	</a:t>
            </a:r>
            <a:endParaRPr lang="en-GB" dirty="0"/>
          </a:p>
        </p:txBody>
      </p:sp>
      <p:sp>
        <p:nvSpPr>
          <p:cNvPr id="8" name="Content Placeholder 2"/>
          <p:cNvSpPr txBox="1">
            <a:spLocks/>
          </p:cNvSpPr>
          <p:nvPr/>
        </p:nvSpPr>
        <p:spPr bwMode="auto">
          <a:xfrm>
            <a:off x="364757" y="743404"/>
            <a:ext cx="8344786" cy="1524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a:lstStyle>
          <a:p>
            <a:pPr marL="0" indent="0">
              <a:buFontTx/>
              <a:buNone/>
            </a:pPr>
            <a:r>
              <a:rPr lang="fr-CH" b="1" kern="0" dirty="0" smtClean="0">
                <a:solidFill>
                  <a:srgbClr val="FF0000"/>
                </a:solidFill>
              </a:rPr>
              <a:t>Q: </a:t>
            </a:r>
            <a:r>
              <a:rPr lang="fr-CH" b="1" kern="0" dirty="0">
                <a:solidFill>
                  <a:srgbClr val="FF0000"/>
                </a:solidFill>
              </a:rPr>
              <a:t>Handling of Questionnaires </a:t>
            </a:r>
            <a:r>
              <a:rPr lang="fr-CH" b="1" kern="0" dirty="0" smtClean="0">
                <a:solidFill>
                  <a:srgbClr val="FF0000"/>
                </a:solidFill>
              </a:rPr>
              <a:t>(</a:t>
            </a:r>
            <a:r>
              <a:rPr lang="fr-CH" b="1" kern="0" dirty="0" err="1" smtClean="0">
                <a:solidFill>
                  <a:srgbClr val="FF0000"/>
                </a:solidFill>
              </a:rPr>
              <a:t>cont</a:t>
            </a:r>
            <a:r>
              <a:rPr lang="fr-CH" b="1" kern="0" dirty="0" smtClean="0">
                <a:solidFill>
                  <a:srgbClr val="FF0000"/>
                </a:solidFill>
              </a:rPr>
              <a:t>)</a:t>
            </a:r>
          </a:p>
          <a:p>
            <a:pPr marL="0" indent="0">
              <a:buFontTx/>
              <a:buNone/>
            </a:pPr>
            <a:endParaRPr lang="fr-CH" b="1" kern="0" dirty="0"/>
          </a:p>
          <a:p>
            <a:pPr marL="0" indent="0">
              <a:buNone/>
            </a:pPr>
            <a:r>
              <a:rPr lang="en-GB" b="1" kern="0" dirty="0" smtClean="0">
                <a:solidFill>
                  <a:srgbClr val="FF0000"/>
                </a:solidFill>
              </a:rPr>
              <a:t>Q: </a:t>
            </a:r>
            <a:r>
              <a:rPr lang="en-GB" b="1" kern="0" dirty="0" err="1" smtClean="0">
                <a:solidFill>
                  <a:srgbClr val="FF0000"/>
                </a:solidFill>
              </a:rPr>
              <a:t>Th</a:t>
            </a:r>
            <a:r>
              <a:rPr lang="it-IT" b="1" kern="0" dirty="0" smtClean="0">
                <a:solidFill>
                  <a:srgbClr val="FF0000"/>
                </a:solidFill>
              </a:rPr>
              <a:t>e questionnaire is available (QSCAT available in QRS </a:t>
            </a:r>
            <a:r>
              <a:rPr lang="it-IT" b="1" kern="0" dirty="0">
                <a:solidFill>
                  <a:srgbClr val="FF0000"/>
                </a:solidFill>
              </a:rPr>
              <a:t>terminology) </a:t>
            </a:r>
            <a:r>
              <a:rPr lang="it-IT" b="1" kern="0" dirty="0" smtClean="0">
                <a:solidFill>
                  <a:srgbClr val="FF0000"/>
                </a:solidFill>
              </a:rPr>
              <a:t>but copyright protected</a:t>
            </a:r>
            <a:endParaRPr lang="it-IT" b="1" kern="0" dirty="0">
              <a:solidFill>
                <a:schemeClr val="bg2"/>
              </a:solidFill>
            </a:endParaRPr>
          </a:p>
          <a:p>
            <a:pPr marL="0" indent="0">
              <a:buFontTx/>
              <a:buNone/>
            </a:pPr>
            <a:endParaRPr lang="fr-CH" b="1" kern="0" dirty="0" smtClean="0"/>
          </a:p>
          <a:p>
            <a:pPr marL="0" indent="0">
              <a:buNone/>
            </a:pPr>
            <a:r>
              <a:rPr lang="fr-CH" b="1" kern="0" dirty="0"/>
              <a:t>A: </a:t>
            </a:r>
            <a:r>
              <a:rPr lang="fr-CH" b="1" kern="0" dirty="0" err="1" smtClean="0"/>
              <a:t>Verify</a:t>
            </a:r>
            <a:r>
              <a:rPr lang="fr-CH" b="1" kern="0" dirty="0" smtClean="0"/>
              <a:t> if the questionnaire </a:t>
            </a:r>
            <a:r>
              <a:rPr lang="fr-CH" b="1" kern="0" dirty="0" err="1" smtClean="0"/>
              <a:t>is</a:t>
            </a:r>
            <a:r>
              <a:rPr lang="fr-CH" b="1" kern="0" dirty="0" smtClean="0"/>
              <a:t> </a:t>
            </a:r>
            <a:r>
              <a:rPr lang="fr-CH" b="1" kern="0" dirty="0" err="1" smtClean="0"/>
              <a:t>available</a:t>
            </a:r>
            <a:r>
              <a:rPr lang="fr-CH" b="1" kern="0" dirty="0" smtClean="0"/>
              <a:t> or </a:t>
            </a:r>
            <a:r>
              <a:rPr lang="fr-CH" b="1" kern="0" dirty="0" err="1" smtClean="0"/>
              <a:t>already</a:t>
            </a:r>
            <a:r>
              <a:rPr lang="fr-CH" b="1" kern="0" dirty="0" smtClean="0"/>
              <a:t> ‘</a:t>
            </a:r>
            <a:r>
              <a:rPr lang="fr-CH" b="1" kern="0" dirty="0" err="1" smtClean="0"/>
              <a:t>refused</a:t>
            </a:r>
            <a:r>
              <a:rPr lang="fr-CH" b="1" kern="0" dirty="0" smtClean="0"/>
              <a:t>’</a:t>
            </a:r>
            <a:r>
              <a:rPr lang="en-GB" b="1" dirty="0" smtClean="0"/>
              <a:t> </a:t>
            </a:r>
          </a:p>
          <a:p>
            <a:pPr marL="0" indent="0">
              <a:buNone/>
            </a:pPr>
            <a:r>
              <a:rPr lang="en-GB" sz="1600" b="1" dirty="0" smtClean="0">
                <a:hlinkClick r:id="rId3"/>
              </a:rPr>
              <a:t>http</a:t>
            </a:r>
            <a:r>
              <a:rPr lang="en-GB" sz="1600" b="1" dirty="0">
                <a:hlinkClick r:id="rId3"/>
              </a:rPr>
              <a:t>://</a:t>
            </a:r>
            <a:r>
              <a:rPr lang="en-GB" sz="1600" b="1" dirty="0" smtClean="0">
                <a:hlinkClick r:id="rId3"/>
              </a:rPr>
              <a:t>www.cdisc.org/system/files/members/standard/QRS/Reference/QRS%20Instrument%20Documentation%20Table%20Update%20Not%20Granted%202015-09-30.pdf</a:t>
            </a:r>
            <a:r>
              <a:rPr lang="en-GB" b="1" dirty="0" smtClean="0"/>
              <a:t> </a:t>
            </a:r>
            <a:endParaRPr lang="en-GB" b="1" dirty="0"/>
          </a:p>
          <a:p>
            <a:pPr marL="0" indent="0">
              <a:buNone/>
            </a:pPr>
            <a:r>
              <a:rPr lang="fr-CH" b="1" dirty="0" smtClean="0"/>
              <a:t>If not in the </a:t>
            </a:r>
            <a:r>
              <a:rPr lang="fr-CH" b="1" dirty="0" err="1" smtClean="0"/>
              <a:t>list</a:t>
            </a:r>
            <a:r>
              <a:rPr lang="fr-CH" b="1" dirty="0" smtClean="0"/>
              <a:t> </a:t>
            </a:r>
            <a:r>
              <a:rPr lang="fr-CH" b="1" dirty="0" err="1" smtClean="0"/>
              <a:t>follow</a:t>
            </a:r>
            <a:r>
              <a:rPr lang="fr-CH" b="1" dirty="0" smtClean="0"/>
              <a:t> the CDISC SOP and </a:t>
            </a:r>
            <a:r>
              <a:rPr lang="fr-CH" b="1" dirty="0" err="1" smtClean="0"/>
              <a:t>submit</a:t>
            </a:r>
            <a:r>
              <a:rPr lang="fr-CH" b="1" dirty="0" smtClean="0"/>
              <a:t> the </a:t>
            </a:r>
            <a:r>
              <a:rPr lang="fr-CH" b="1" dirty="0" err="1" smtClean="0"/>
              <a:t>request</a:t>
            </a:r>
            <a:r>
              <a:rPr lang="fr-CH" b="1" dirty="0" smtClean="0"/>
              <a:t> </a:t>
            </a:r>
            <a:r>
              <a:rPr lang="en-GB" b="1" dirty="0" smtClean="0"/>
              <a:t>(QRS Standard Request Form) </a:t>
            </a:r>
          </a:p>
          <a:p>
            <a:pPr marL="0" indent="0">
              <a:buNone/>
            </a:pPr>
            <a:r>
              <a:rPr lang="en-GB" sz="1800" b="1" dirty="0">
                <a:hlinkClick r:id="rId4"/>
              </a:rPr>
              <a:t>http://</a:t>
            </a:r>
            <a:r>
              <a:rPr lang="en-GB" sz="1800" b="1" dirty="0" smtClean="0">
                <a:hlinkClick r:id="rId4"/>
              </a:rPr>
              <a:t>www.cdisc.org/system/files/members/standard/QRS/Reference/QRS%20Standard%20Request%20Form.docx</a:t>
            </a:r>
            <a:r>
              <a:rPr lang="en-GB" sz="1800" b="1" dirty="0" smtClean="0"/>
              <a:t> </a:t>
            </a:r>
            <a:endParaRPr lang="en-GB" b="1" dirty="0"/>
          </a:p>
          <a:p>
            <a:pPr marL="0" indent="0">
              <a:buNone/>
            </a:pPr>
            <a:endParaRPr lang="en-GB" b="1" dirty="0"/>
          </a:p>
          <a:p>
            <a:pPr marL="0" indent="0">
              <a:buFontTx/>
              <a:buNone/>
            </a:pPr>
            <a:endParaRPr lang="fr-CH" b="1" kern="0" dirty="0"/>
          </a:p>
        </p:txBody>
      </p:sp>
    </p:spTree>
    <p:extLst>
      <p:ext uri="{BB962C8B-B14F-4D97-AF65-F5344CB8AC3E}">
        <p14:creationId xmlns:p14="http://schemas.microsoft.com/office/powerpoint/2010/main" val="21089659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757" y="108625"/>
            <a:ext cx="8584440" cy="634779"/>
          </a:xfrm>
        </p:spPr>
        <p:txBody>
          <a:bodyPr/>
          <a:lstStyle/>
          <a:p>
            <a:r>
              <a:rPr lang="it-IT" dirty="0"/>
              <a:t>Q&amp;A February-March </a:t>
            </a:r>
            <a:r>
              <a:rPr lang="en-GB" dirty="0" smtClean="0"/>
              <a:t>	</a:t>
            </a:r>
            <a:endParaRPr lang="en-GB" dirty="0"/>
          </a:p>
        </p:txBody>
      </p:sp>
      <p:sp>
        <p:nvSpPr>
          <p:cNvPr id="8" name="Content Placeholder 2"/>
          <p:cNvSpPr txBox="1">
            <a:spLocks/>
          </p:cNvSpPr>
          <p:nvPr/>
        </p:nvSpPr>
        <p:spPr bwMode="auto">
          <a:xfrm>
            <a:off x="364757" y="743404"/>
            <a:ext cx="8344786" cy="1524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a:lstStyle>
          <a:p>
            <a:pPr marL="0" indent="0">
              <a:buFontTx/>
              <a:buNone/>
            </a:pPr>
            <a:r>
              <a:rPr lang="fr-CH" b="1" kern="0" dirty="0">
                <a:solidFill>
                  <a:srgbClr val="FF0000"/>
                </a:solidFill>
              </a:rPr>
              <a:t>Q: Handling of Questionnaires (</a:t>
            </a:r>
            <a:r>
              <a:rPr lang="fr-CH" b="1" kern="0" dirty="0" err="1">
                <a:solidFill>
                  <a:srgbClr val="FF0000"/>
                </a:solidFill>
              </a:rPr>
              <a:t>cont</a:t>
            </a:r>
            <a:r>
              <a:rPr lang="fr-CH" b="1" kern="0" dirty="0">
                <a:solidFill>
                  <a:srgbClr val="FF0000"/>
                </a:solidFill>
              </a:rPr>
              <a:t>)</a:t>
            </a:r>
          </a:p>
          <a:p>
            <a:pPr marL="0" indent="0">
              <a:buFontTx/>
              <a:buNone/>
            </a:pPr>
            <a:endParaRPr lang="fr-CH" b="1" kern="0" dirty="0"/>
          </a:p>
          <a:p>
            <a:pPr marL="0" indent="0">
              <a:buNone/>
            </a:pPr>
            <a:r>
              <a:rPr lang="en-GB" b="1" kern="0" dirty="0" smtClean="0">
                <a:solidFill>
                  <a:srgbClr val="FF0000"/>
                </a:solidFill>
              </a:rPr>
              <a:t>Q: </a:t>
            </a:r>
            <a:r>
              <a:rPr lang="it-IT" b="1" kern="0" dirty="0">
                <a:solidFill>
                  <a:srgbClr val="FF0000"/>
                </a:solidFill>
              </a:rPr>
              <a:t>Who we should contact to get QSTEST-QSTESTCD updated? How</a:t>
            </a:r>
            <a:r>
              <a:rPr lang="it-IT" b="1" kern="0" dirty="0" smtClean="0">
                <a:solidFill>
                  <a:srgbClr val="FF0000"/>
                </a:solidFill>
              </a:rPr>
              <a:t>?</a:t>
            </a:r>
            <a:endParaRPr lang="it-IT" b="1" kern="0" dirty="0">
              <a:solidFill>
                <a:schemeClr val="bg2"/>
              </a:solidFill>
            </a:endParaRPr>
          </a:p>
          <a:p>
            <a:pPr marL="0" indent="0">
              <a:buFontTx/>
              <a:buNone/>
            </a:pPr>
            <a:endParaRPr lang="fr-CH" b="1" kern="0" dirty="0" smtClean="0"/>
          </a:p>
          <a:p>
            <a:pPr marL="0" indent="0">
              <a:buNone/>
            </a:pPr>
            <a:r>
              <a:rPr lang="fr-CH" b="1" kern="0" dirty="0"/>
              <a:t>A: </a:t>
            </a:r>
            <a:r>
              <a:rPr lang="fr-CH" b="1" kern="0" dirty="0" err="1" smtClean="0"/>
              <a:t>Always</a:t>
            </a:r>
            <a:r>
              <a:rPr lang="fr-CH" b="1" kern="0" dirty="0" smtClean="0"/>
              <a:t> </a:t>
            </a:r>
            <a:r>
              <a:rPr lang="en-GB" b="1" dirty="0" smtClean="0"/>
              <a:t>CDISC CT update</a:t>
            </a:r>
          </a:p>
          <a:p>
            <a:pPr marL="0" indent="0">
              <a:buNone/>
            </a:pPr>
            <a:endParaRPr lang="en-GB" b="1" dirty="0"/>
          </a:p>
          <a:p>
            <a:pPr marL="0" indent="0">
              <a:buNone/>
            </a:pPr>
            <a:endParaRPr lang="en-GB" b="1" dirty="0"/>
          </a:p>
          <a:p>
            <a:pPr marL="0" indent="0">
              <a:buFontTx/>
              <a:buNone/>
            </a:pPr>
            <a:endParaRPr lang="fr-CH" b="1" kern="0" dirty="0"/>
          </a:p>
        </p:txBody>
      </p:sp>
    </p:spTree>
    <p:extLst>
      <p:ext uri="{BB962C8B-B14F-4D97-AF65-F5344CB8AC3E}">
        <p14:creationId xmlns:p14="http://schemas.microsoft.com/office/powerpoint/2010/main" val="1955090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757" y="108625"/>
            <a:ext cx="8584440" cy="634779"/>
          </a:xfrm>
        </p:spPr>
        <p:txBody>
          <a:bodyPr/>
          <a:lstStyle/>
          <a:p>
            <a:r>
              <a:rPr lang="it-IT" dirty="0"/>
              <a:t>Q&amp;A February-March </a:t>
            </a:r>
            <a:r>
              <a:rPr lang="en-GB" dirty="0" smtClean="0"/>
              <a:t>	</a:t>
            </a:r>
            <a:endParaRPr lang="en-GB" dirty="0"/>
          </a:p>
        </p:txBody>
      </p:sp>
      <p:sp>
        <p:nvSpPr>
          <p:cNvPr id="8" name="Content Placeholder 2"/>
          <p:cNvSpPr txBox="1">
            <a:spLocks/>
          </p:cNvSpPr>
          <p:nvPr/>
        </p:nvSpPr>
        <p:spPr bwMode="auto">
          <a:xfrm>
            <a:off x="364757" y="743404"/>
            <a:ext cx="8344786" cy="1524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a:lstStyle>
          <a:p>
            <a:pPr marL="0" indent="0">
              <a:buFontTx/>
              <a:buNone/>
            </a:pPr>
            <a:r>
              <a:rPr lang="fr-CH" b="1" kern="0" dirty="0">
                <a:solidFill>
                  <a:srgbClr val="FF0000"/>
                </a:solidFill>
              </a:rPr>
              <a:t>Q: Handling of Questionnaires (</a:t>
            </a:r>
            <a:r>
              <a:rPr lang="fr-CH" b="1" kern="0" dirty="0" err="1">
                <a:solidFill>
                  <a:srgbClr val="FF0000"/>
                </a:solidFill>
              </a:rPr>
              <a:t>cont</a:t>
            </a:r>
            <a:r>
              <a:rPr lang="fr-CH" b="1" kern="0" dirty="0">
                <a:solidFill>
                  <a:srgbClr val="FF0000"/>
                </a:solidFill>
              </a:rPr>
              <a:t>)</a:t>
            </a:r>
            <a:endParaRPr lang="fr-CH" b="1" kern="0" dirty="0" smtClean="0">
              <a:solidFill>
                <a:srgbClr val="FF0000"/>
              </a:solidFill>
            </a:endParaRPr>
          </a:p>
          <a:p>
            <a:pPr marL="0" indent="0">
              <a:buFontTx/>
              <a:buNone/>
            </a:pPr>
            <a:endParaRPr lang="fr-CH" b="1" kern="0" dirty="0"/>
          </a:p>
          <a:p>
            <a:pPr marL="0" indent="0">
              <a:buNone/>
            </a:pPr>
            <a:r>
              <a:rPr lang="en-GB" b="1" kern="0" dirty="0" smtClean="0">
                <a:solidFill>
                  <a:srgbClr val="FF0000"/>
                </a:solidFill>
              </a:rPr>
              <a:t>Q: </a:t>
            </a:r>
            <a:r>
              <a:rPr lang="it-IT" b="1" kern="0" dirty="0">
                <a:solidFill>
                  <a:srgbClr val="FF0000"/>
                </a:solidFill>
              </a:rPr>
              <a:t>If the questionnaire is not present how to proceed to get QRS terminology updated? How long will take to get an answer</a:t>
            </a:r>
            <a:r>
              <a:rPr lang="it-IT" b="1" kern="0" dirty="0" smtClean="0">
                <a:solidFill>
                  <a:srgbClr val="FF0000"/>
                </a:solidFill>
              </a:rPr>
              <a:t>?</a:t>
            </a:r>
            <a:endParaRPr lang="it-IT" b="1" kern="0" dirty="0">
              <a:solidFill>
                <a:schemeClr val="bg2"/>
              </a:solidFill>
            </a:endParaRPr>
          </a:p>
          <a:p>
            <a:pPr marL="0" indent="0">
              <a:buFontTx/>
              <a:buNone/>
            </a:pPr>
            <a:endParaRPr lang="fr-CH" b="1" kern="0" dirty="0" smtClean="0"/>
          </a:p>
          <a:p>
            <a:pPr marL="0" indent="0">
              <a:buNone/>
            </a:pPr>
            <a:r>
              <a:rPr lang="fr-CH" b="1" kern="0" dirty="0" smtClean="0"/>
              <a:t>A: </a:t>
            </a:r>
            <a:r>
              <a:rPr lang="en-GB" b="1" dirty="0" smtClean="0"/>
              <a:t>QRS Standard Request Form. In any case if the questionnaire is not available in the list of Granted or Public </a:t>
            </a:r>
            <a:r>
              <a:rPr lang="en-GB" b="1" dirty="0"/>
              <a:t>Domain Questionnaires (http://</a:t>
            </a:r>
            <a:r>
              <a:rPr lang="en-GB" b="1" dirty="0" smtClean="0"/>
              <a:t>www.cdisc.org/qrs) Follow the “CDISC </a:t>
            </a:r>
            <a:r>
              <a:rPr lang="en-GB" b="1" dirty="0"/>
              <a:t>Terminology Questionnaire Naming </a:t>
            </a:r>
            <a:r>
              <a:rPr lang="en-GB" b="1" dirty="0" smtClean="0"/>
              <a:t>Rules” </a:t>
            </a:r>
          </a:p>
          <a:p>
            <a:pPr marL="0" indent="0">
              <a:buNone/>
            </a:pPr>
            <a:endParaRPr lang="fr-CH" b="1" dirty="0"/>
          </a:p>
          <a:p>
            <a:pPr marL="0" indent="0">
              <a:buNone/>
            </a:pPr>
            <a:r>
              <a:rPr lang="fr-CH" b="1" dirty="0" smtClean="0"/>
              <a:t>How long </a:t>
            </a:r>
            <a:r>
              <a:rPr lang="fr-CH" b="1" dirty="0" err="1" smtClean="0"/>
              <a:t>will</a:t>
            </a:r>
            <a:r>
              <a:rPr lang="fr-CH" b="1" dirty="0" smtClean="0"/>
              <a:t> </a:t>
            </a:r>
            <a:r>
              <a:rPr lang="fr-CH" b="1" dirty="0" err="1" smtClean="0"/>
              <a:t>it</a:t>
            </a:r>
            <a:r>
              <a:rPr lang="fr-CH" b="1" dirty="0" smtClean="0"/>
              <a:t> </a:t>
            </a:r>
            <a:r>
              <a:rPr lang="fr-CH" b="1" dirty="0" err="1" smtClean="0"/>
              <a:t>take</a:t>
            </a:r>
            <a:r>
              <a:rPr lang="fr-CH" b="1" dirty="0" smtClean="0"/>
              <a:t> (??) to </a:t>
            </a:r>
            <a:r>
              <a:rPr lang="fr-CH" b="1" dirty="0" err="1" smtClean="0"/>
              <a:t>verify</a:t>
            </a:r>
            <a:r>
              <a:rPr lang="fr-CH" b="1" dirty="0" smtClean="0"/>
              <a:t> </a:t>
            </a:r>
            <a:r>
              <a:rPr lang="fr-CH" b="1" dirty="0" err="1" smtClean="0"/>
              <a:t>with</a:t>
            </a:r>
            <a:r>
              <a:rPr lang="fr-CH" b="1" dirty="0" smtClean="0"/>
              <a:t> CDISC</a:t>
            </a:r>
            <a:endParaRPr lang="en-GB" b="1" dirty="0" smtClean="0"/>
          </a:p>
          <a:p>
            <a:pPr marL="0" indent="0">
              <a:buNone/>
            </a:pPr>
            <a:endParaRPr lang="en-GB" b="1" dirty="0"/>
          </a:p>
          <a:p>
            <a:pPr marL="0" indent="0">
              <a:buNone/>
            </a:pPr>
            <a:endParaRPr lang="en-GB" b="1" dirty="0"/>
          </a:p>
          <a:p>
            <a:pPr marL="0" indent="0">
              <a:buFontTx/>
              <a:buNone/>
            </a:pPr>
            <a:endParaRPr lang="fr-CH" b="1" kern="0" dirty="0"/>
          </a:p>
        </p:txBody>
      </p:sp>
    </p:spTree>
    <p:extLst>
      <p:ext uri="{BB962C8B-B14F-4D97-AF65-F5344CB8AC3E}">
        <p14:creationId xmlns:p14="http://schemas.microsoft.com/office/powerpoint/2010/main" val="331018432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VARPPTCOMPATIBLERD03" val="RXP"/>
  <p:tag name="VARPPTTYPE" val="RXP"/>
  <p:tag name="VARPPTSLIDEFORMAT" val="RXP"/>
  <p:tag name="VARPPTCOMPATIBLE4" val="RXP"/>
  <p:tag name="VARSAVEMESSAGETIMESTAMP" val="RXP17/09/2015"/>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6A9A7B"/>
      </a:accent1>
      <a:accent2>
        <a:srgbClr val="004960"/>
      </a:accent2>
      <a:accent3>
        <a:srgbClr val="FFFFFF"/>
      </a:accent3>
      <a:accent4>
        <a:srgbClr val="000000"/>
      </a:accent4>
      <a:accent5>
        <a:srgbClr val="B9CABF"/>
      </a:accent5>
      <a:accent6>
        <a:srgbClr val="004156"/>
      </a:accent6>
      <a:hlink>
        <a:srgbClr val="677882"/>
      </a:hlink>
      <a:folHlink>
        <a:srgbClr val="B4CCB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D4DEDF"/>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BE0E3"/>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4CCB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cc9af988-dd0b-489a-8207-cf5186c6ed97">NYRUUDRVYRWM-75-163</_dlc_DocId>
    <_dlc_DocIdUrl xmlns="cc9af988-dd0b-489a-8207-cf5186c6ed97">
      <Url>http://portal.cdisc.org/CDISC User Networks/Europe/English Language/_layouts/DocIdRedir.aspx?ID=NYRUUDRVYRWM-75-163</Url>
      <Description>NYRUUDRVYRWM-75-163</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A409B6480840A43BC34C9FFAC5F4F05" ma:contentTypeVersion="1" ma:contentTypeDescription="Create a new document." ma:contentTypeScope="" ma:versionID="9082870e7a4189f1b0bff1173c3e0601">
  <xsd:schema xmlns:xsd="http://www.w3.org/2001/XMLSchema" xmlns:xs="http://www.w3.org/2001/XMLSchema" xmlns:p="http://schemas.microsoft.com/office/2006/metadata/properties" xmlns:ns2="cc9af988-dd0b-489a-8207-cf5186c6ed97" targetNamespace="http://schemas.microsoft.com/office/2006/metadata/properties" ma:root="true" ma:fieldsID="524b61af9e04c2dd5752115ca156025f" ns2:_="">
    <xsd:import namespace="cc9af988-dd0b-489a-8207-cf5186c6ed9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af988-dd0b-489a-8207-cf5186c6ed9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A7CC16C-AB13-4246-BDF8-E211D1011046}">
  <ds:schemaRefs>
    <ds:schemaRef ds:uri="http://schemas.microsoft.com/office/2006/documentManagement/types"/>
    <ds:schemaRef ds:uri="http://www.w3.org/XML/1998/namespace"/>
    <ds:schemaRef ds:uri="http://purl.org/dc/elements/1.1/"/>
    <ds:schemaRef ds:uri="http://schemas.openxmlformats.org/package/2006/metadata/core-properties"/>
    <ds:schemaRef ds:uri="http://schemas.microsoft.com/office/2006/metadata/properties"/>
    <ds:schemaRef ds:uri="cc9af988-dd0b-489a-8207-cf5186c6ed97"/>
    <ds:schemaRef ds:uri="http://purl.org/dc/term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34BFDDA2-B7FB-4277-964B-7B7D470A59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af988-dd0b-489a-8207-cf5186c6ed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611FBD3-50A6-43DC-AC4C-F61F0693FA8E}">
  <ds:schemaRefs>
    <ds:schemaRef ds:uri="http://schemas.microsoft.com/sharepoint/events"/>
  </ds:schemaRefs>
</ds:datastoreItem>
</file>

<file path=customXml/itemProps4.xml><?xml version="1.0" encoding="utf-8"?>
<ds:datastoreItem xmlns:ds="http://schemas.openxmlformats.org/officeDocument/2006/customXml" ds:itemID="{7308D729-1D99-4B63-A456-050B1A4CD6E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29201</TotalTime>
  <Words>473</Words>
  <Application>Microsoft Office PowerPoint</Application>
  <PresentationFormat>On-screen Show (4:3)</PresentationFormat>
  <Paragraphs>84</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Default Design</vt:lpstr>
      <vt:lpstr>Q&amp;A February-March  </vt:lpstr>
      <vt:lpstr>Q&amp;A February-March   </vt:lpstr>
      <vt:lpstr>Q&amp;A February-March  </vt:lpstr>
      <vt:lpstr>Q&amp;A February-March  </vt:lpstr>
      <vt:lpstr>Q&amp;A February-March   </vt:lpstr>
      <vt:lpstr>Q&amp;A February-March  </vt:lpstr>
      <vt:lpstr>Q&amp;A February-March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 Cain</dc:creator>
  <cp:lastModifiedBy>Angelo Tinazzi</cp:lastModifiedBy>
  <cp:revision>842</cp:revision>
  <cp:lastPrinted>2016-04-06T07:19:11Z</cp:lastPrinted>
  <dcterms:created xsi:type="dcterms:W3CDTF">2003-09-23T15:46:16Z</dcterms:created>
  <dcterms:modified xsi:type="dcterms:W3CDTF">2016-05-20T07:57:23Z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0x0101007A409B6480840A43BC34C9FFAC5F4F05</vt:lpwstr>
  </property>
  <property fmtid="{D5CDD505-2E9C-101B-9397-08002B2CF9AE}" pid="3" name="_dlc_DocIdItemGuid">
    <vt:lpwstr>3a3a5220-bd76-46ac-a856-aefe8d617347</vt:lpwstr>
  </property>
</Properties>
</file>