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5"/>
    <p:sldMasterId id="2147483835" r:id="rId6"/>
  </p:sldMasterIdLst>
  <p:notesMasterIdLst>
    <p:notesMasterId r:id="rId44"/>
  </p:notesMasterIdLst>
  <p:handoutMasterIdLst>
    <p:handoutMasterId r:id="rId45"/>
  </p:handoutMasterIdLst>
  <p:sldIdLst>
    <p:sldId id="735" r:id="rId7"/>
    <p:sldId id="780" r:id="rId8"/>
    <p:sldId id="788" r:id="rId9"/>
    <p:sldId id="857" r:id="rId10"/>
    <p:sldId id="838" r:id="rId11"/>
    <p:sldId id="840" r:id="rId12"/>
    <p:sldId id="841" r:id="rId13"/>
    <p:sldId id="842" r:id="rId14"/>
    <p:sldId id="843" r:id="rId15"/>
    <p:sldId id="844" r:id="rId16"/>
    <p:sldId id="830" r:id="rId17"/>
    <p:sldId id="834" r:id="rId18"/>
    <p:sldId id="835" r:id="rId19"/>
    <p:sldId id="836" r:id="rId20"/>
    <p:sldId id="845" r:id="rId21"/>
    <p:sldId id="846" r:id="rId22"/>
    <p:sldId id="847" r:id="rId23"/>
    <p:sldId id="853" r:id="rId24"/>
    <p:sldId id="854" r:id="rId25"/>
    <p:sldId id="855" r:id="rId26"/>
    <p:sldId id="848" r:id="rId27"/>
    <p:sldId id="866" r:id="rId28"/>
    <p:sldId id="849" r:id="rId29"/>
    <p:sldId id="852" r:id="rId30"/>
    <p:sldId id="850" r:id="rId31"/>
    <p:sldId id="856" r:id="rId32"/>
    <p:sldId id="858" r:id="rId33"/>
    <p:sldId id="859" r:id="rId34"/>
    <p:sldId id="863" r:id="rId35"/>
    <p:sldId id="860" r:id="rId36"/>
    <p:sldId id="861" r:id="rId37"/>
    <p:sldId id="867" r:id="rId38"/>
    <p:sldId id="862" r:id="rId39"/>
    <p:sldId id="864" r:id="rId40"/>
    <p:sldId id="865" r:id="rId41"/>
    <p:sldId id="819" r:id="rId42"/>
    <p:sldId id="785" r:id="rId43"/>
  </p:sldIdLst>
  <p:sldSz cx="9144000" cy="6858000" type="screen4x3"/>
  <p:notesSz cx="7086600" cy="9372600"/>
  <p:custDataLst>
    <p:tags r:id="rId46"/>
  </p:custDataLst>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xmlns="">
        <p15:guide id="1" orient="horz" pos="2948">
          <p15:clr>
            <a:srgbClr val="A4A3A4"/>
          </p15:clr>
        </p15:guide>
        <p15:guide id="2" pos="1413">
          <p15:clr>
            <a:srgbClr val="A4A3A4"/>
          </p15:clr>
        </p15:guide>
      </p15:sldGuideLst>
    </p:ext>
    <p:ext uri="{2D200454-40CA-4A62-9FC3-DE9A4176ACB9}">
      <p15:notesGuideLst xmlns:p15="http://schemas.microsoft.com/office/powerpoint/2012/main" xmlns="">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Dorina Bratfalean" initials="DB" lastIdx="0"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DA"/>
    <a:srgbClr val="008AF2"/>
    <a:srgbClr val="4D4D4D"/>
    <a:srgbClr val="FFCC66"/>
    <a:srgbClr val="003264"/>
    <a:srgbClr val="C0C0C0"/>
    <a:srgbClr val="006666"/>
    <a:srgbClr val="A3A3FF"/>
    <a:srgbClr val="000066"/>
    <a:srgbClr val="0033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522" autoAdjust="0"/>
    <p:restoredTop sz="88568" autoAdjust="0"/>
  </p:normalViewPr>
  <p:slideViewPr>
    <p:cSldViewPr snapToGrid="0">
      <p:cViewPr>
        <p:scale>
          <a:sx n="90" d="100"/>
          <a:sy n="90" d="100"/>
        </p:scale>
        <p:origin x="-1243" y="106"/>
      </p:cViewPr>
      <p:guideLst>
        <p:guide orient="horz" pos="2948"/>
        <p:guide pos="1413"/>
      </p:guideLst>
    </p:cSldViewPr>
  </p:slideViewPr>
  <p:outlineViewPr>
    <p:cViewPr>
      <p:scale>
        <a:sx n="33" d="100"/>
        <a:sy n="33" d="100"/>
      </p:scale>
      <p:origin x="264" y="0"/>
    </p:cViewPr>
  </p:outlineViewPr>
  <p:notesTextViewPr>
    <p:cViewPr>
      <p:scale>
        <a:sx n="100" d="100"/>
        <a:sy n="100" d="100"/>
      </p:scale>
      <p:origin x="0" y="0"/>
    </p:cViewPr>
  </p:notesTextViewPr>
  <p:sorterViewPr>
    <p:cViewPr>
      <p:scale>
        <a:sx n="100" d="100"/>
        <a:sy n="100" d="100"/>
      </p:scale>
      <p:origin x="0" y="0"/>
    </p:cViewPr>
  </p:sorterViewPr>
  <p:notesViewPr>
    <p:cSldViewPr snapToGrid="0">
      <p:cViewPr varScale="1">
        <p:scale>
          <a:sx n="55" d="100"/>
          <a:sy n="55" d="100"/>
        </p:scale>
        <p:origin x="-1764" y="-96"/>
      </p:cViewPr>
      <p:guideLst>
        <p:guide orient="horz" pos="2952"/>
        <p:guide pos="2232"/>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9" Type="http://schemas.openxmlformats.org/officeDocument/2006/relationships/slide" Target="slides/slide33.xml"/><Relationship Id="rId3" Type="http://schemas.openxmlformats.org/officeDocument/2006/relationships/customXml" Target="../customXml/item3.xml"/><Relationship Id="rId21" Type="http://schemas.openxmlformats.org/officeDocument/2006/relationships/slide" Target="slides/slide15.xml"/><Relationship Id="rId34" Type="http://schemas.openxmlformats.org/officeDocument/2006/relationships/slide" Target="slides/slide28.xml"/><Relationship Id="rId42" Type="http://schemas.openxmlformats.org/officeDocument/2006/relationships/slide" Target="slides/slide36.xml"/><Relationship Id="rId47" Type="http://schemas.openxmlformats.org/officeDocument/2006/relationships/commentAuthors" Target="commentAuthors.xml"/><Relationship Id="rId50" Type="http://schemas.openxmlformats.org/officeDocument/2006/relationships/theme" Target="theme/theme1.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slide" Target="slides/slide32.xml"/><Relationship Id="rId46" Type="http://schemas.openxmlformats.org/officeDocument/2006/relationships/tags" Target="tags/tag1.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slide" Target="slides/slide23.xml"/><Relationship Id="rId41" Type="http://schemas.openxmlformats.org/officeDocument/2006/relationships/slide" Target="slides/slide35.xml"/><Relationship Id="rId1" Type="http://schemas.openxmlformats.org/officeDocument/2006/relationships/customXml" Target="../customXml/item1.xml"/><Relationship Id="rId6" Type="http://schemas.openxmlformats.org/officeDocument/2006/relationships/slideMaster" Target="slideMasters/slideMaster2.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slide" Target="slides/slide31.xml"/><Relationship Id="rId40" Type="http://schemas.openxmlformats.org/officeDocument/2006/relationships/slide" Target="slides/slide34.xml"/><Relationship Id="rId45" Type="http://schemas.openxmlformats.org/officeDocument/2006/relationships/handoutMaster" Target="handoutMasters/handoutMaster1.xml"/><Relationship Id="rId5" Type="http://schemas.openxmlformats.org/officeDocument/2006/relationships/slideMaster" Target="slideMasters/slideMaster1.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slide" Target="slides/slide30.xml"/><Relationship Id="rId49" Type="http://schemas.openxmlformats.org/officeDocument/2006/relationships/viewProps" Target="viewProps.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slide" Target="slides/slide25.xml"/><Relationship Id="rId44" Type="http://schemas.openxmlformats.org/officeDocument/2006/relationships/notesMaster" Target="notesMasters/notesMaster1.xml"/><Relationship Id="rId4" Type="http://schemas.openxmlformats.org/officeDocument/2006/relationships/customXml" Target="../customXml/item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slide" Target="slides/slide29.xml"/><Relationship Id="rId43" Type="http://schemas.openxmlformats.org/officeDocument/2006/relationships/slide" Target="slides/slide37.xml"/><Relationship Id="rId48" Type="http://schemas.openxmlformats.org/officeDocument/2006/relationships/presProps" Target="presProps.xml"/><Relationship Id="rId8" Type="http://schemas.openxmlformats.org/officeDocument/2006/relationships/slide" Target="slides/slide2.xml"/><Relationship Id="rId51"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338" name="Rectangle 2"/>
          <p:cNvSpPr>
            <a:spLocks noGrp="1" noChangeArrowheads="1"/>
          </p:cNvSpPr>
          <p:nvPr>
            <p:ph type="hdr" sz="quarter"/>
          </p:nvPr>
        </p:nvSpPr>
        <p:spPr bwMode="auto">
          <a:xfrm>
            <a:off x="0" y="0"/>
            <a:ext cx="3070860" cy="468630"/>
          </a:xfrm>
          <a:prstGeom prst="rect">
            <a:avLst/>
          </a:prstGeom>
          <a:noFill/>
          <a:ln w="9525">
            <a:noFill/>
            <a:miter lim="800000"/>
            <a:headEnd/>
            <a:tailEnd/>
          </a:ln>
          <a:effectLst/>
        </p:spPr>
        <p:txBody>
          <a:bodyPr vert="horz" wrap="square" lIns="98956" tIns="49478" rIns="98956" bIns="49478" numCol="1" anchor="t" anchorCtr="0" compatLnSpc="1">
            <a:prstTxWarp prst="textNoShape">
              <a:avLst/>
            </a:prstTxWarp>
          </a:bodyPr>
          <a:lstStyle>
            <a:lvl1pPr>
              <a:defRPr sz="1300"/>
            </a:lvl1pPr>
          </a:lstStyle>
          <a:p>
            <a:pPr>
              <a:defRPr/>
            </a:pPr>
            <a:r>
              <a:rPr lang="en-US" smtClean="0"/>
              <a:t>CDISC Italian UN</a:t>
            </a:r>
            <a:endParaRPr lang="en-US"/>
          </a:p>
        </p:txBody>
      </p:sp>
      <p:sp>
        <p:nvSpPr>
          <p:cNvPr id="14339" name="Rectangle 3"/>
          <p:cNvSpPr>
            <a:spLocks noGrp="1" noChangeArrowheads="1"/>
          </p:cNvSpPr>
          <p:nvPr>
            <p:ph type="dt" sz="quarter" idx="1"/>
          </p:nvPr>
        </p:nvSpPr>
        <p:spPr bwMode="auto">
          <a:xfrm>
            <a:off x="4014100" y="0"/>
            <a:ext cx="3070860" cy="468630"/>
          </a:xfrm>
          <a:prstGeom prst="rect">
            <a:avLst/>
          </a:prstGeom>
          <a:noFill/>
          <a:ln w="9525">
            <a:noFill/>
            <a:miter lim="800000"/>
            <a:headEnd/>
            <a:tailEnd/>
          </a:ln>
          <a:effectLst/>
        </p:spPr>
        <p:txBody>
          <a:bodyPr vert="horz" wrap="square" lIns="98956" tIns="49478" rIns="98956" bIns="49478" numCol="1" anchor="t" anchorCtr="0" compatLnSpc="1">
            <a:prstTxWarp prst="textNoShape">
              <a:avLst/>
            </a:prstTxWarp>
          </a:bodyPr>
          <a:lstStyle>
            <a:lvl1pPr algn="r">
              <a:defRPr sz="1300"/>
            </a:lvl1pPr>
          </a:lstStyle>
          <a:p>
            <a:pPr>
              <a:defRPr/>
            </a:pPr>
            <a:r>
              <a:rPr lang="en-US" smtClean="0"/>
              <a:t>December 16th TC</a:t>
            </a:r>
            <a:endParaRPr lang="en-US"/>
          </a:p>
        </p:txBody>
      </p:sp>
      <p:sp>
        <p:nvSpPr>
          <p:cNvPr id="14340" name="Rectangle 4"/>
          <p:cNvSpPr>
            <a:spLocks noGrp="1" noChangeArrowheads="1"/>
          </p:cNvSpPr>
          <p:nvPr>
            <p:ph type="ftr" sz="quarter" idx="2"/>
          </p:nvPr>
        </p:nvSpPr>
        <p:spPr bwMode="auto">
          <a:xfrm>
            <a:off x="0" y="8902343"/>
            <a:ext cx="3070860" cy="468630"/>
          </a:xfrm>
          <a:prstGeom prst="rect">
            <a:avLst/>
          </a:prstGeom>
          <a:noFill/>
          <a:ln w="9525">
            <a:noFill/>
            <a:miter lim="800000"/>
            <a:headEnd/>
            <a:tailEnd/>
          </a:ln>
          <a:effectLst/>
        </p:spPr>
        <p:txBody>
          <a:bodyPr vert="horz" wrap="square" lIns="98956" tIns="49478" rIns="98956" bIns="49478" numCol="1" anchor="b" anchorCtr="0" compatLnSpc="1">
            <a:prstTxWarp prst="textNoShape">
              <a:avLst/>
            </a:prstTxWarp>
          </a:bodyPr>
          <a:lstStyle>
            <a:lvl1pPr>
              <a:defRPr sz="1300"/>
            </a:lvl1pPr>
          </a:lstStyle>
          <a:p>
            <a:pPr>
              <a:defRPr/>
            </a:pPr>
            <a:endParaRPr lang="en-US"/>
          </a:p>
        </p:txBody>
      </p:sp>
      <p:sp>
        <p:nvSpPr>
          <p:cNvPr id="14341" name="Rectangle 5"/>
          <p:cNvSpPr>
            <a:spLocks noGrp="1" noChangeArrowheads="1"/>
          </p:cNvSpPr>
          <p:nvPr>
            <p:ph type="sldNum" sz="quarter" idx="3"/>
          </p:nvPr>
        </p:nvSpPr>
        <p:spPr bwMode="auto">
          <a:xfrm>
            <a:off x="4014100" y="8902343"/>
            <a:ext cx="3070860" cy="468630"/>
          </a:xfrm>
          <a:prstGeom prst="rect">
            <a:avLst/>
          </a:prstGeom>
          <a:noFill/>
          <a:ln w="9525">
            <a:noFill/>
            <a:miter lim="800000"/>
            <a:headEnd/>
            <a:tailEnd/>
          </a:ln>
          <a:effectLst/>
        </p:spPr>
        <p:txBody>
          <a:bodyPr vert="horz" wrap="square" lIns="98956" tIns="49478" rIns="98956" bIns="49478" numCol="1" anchor="b" anchorCtr="0" compatLnSpc="1">
            <a:prstTxWarp prst="textNoShape">
              <a:avLst/>
            </a:prstTxWarp>
          </a:bodyPr>
          <a:lstStyle>
            <a:lvl1pPr algn="r">
              <a:defRPr sz="1300"/>
            </a:lvl1pPr>
          </a:lstStyle>
          <a:p>
            <a:pPr>
              <a:defRPr/>
            </a:pPr>
            <a:fld id="{BDA38A85-0968-4082-9F33-26EEC5CE1CFA}" type="slidenum">
              <a:rPr lang="en-US"/>
              <a:pPr>
                <a:defRPr/>
              </a:pPr>
              <a:t>‹#›</a:t>
            </a:fld>
            <a:endParaRPr lang="en-US"/>
          </a:p>
        </p:txBody>
      </p:sp>
    </p:spTree>
    <p:extLst>
      <p:ext uri="{BB962C8B-B14F-4D97-AF65-F5344CB8AC3E}">
        <p14:creationId xmlns:p14="http://schemas.microsoft.com/office/powerpoint/2010/main" val="1078763280"/>
      </p:ext>
    </p:extLst>
  </p:cSld>
  <p:clrMap bg1="lt1" tx1="dk1" bg2="lt2" tx2="dk2" accent1="accent1" accent2="accent2" accent3="accent3" accent4="accent4" accent5="accent5" accent6="accent6" hlink="hlink" folHlink="folHlink"/>
  <p:hf sldNum="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386" name="Rectangle 2"/>
          <p:cNvSpPr>
            <a:spLocks noGrp="1" noChangeArrowheads="1"/>
          </p:cNvSpPr>
          <p:nvPr>
            <p:ph type="hdr" sz="quarter"/>
          </p:nvPr>
        </p:nvSpPr>
        <p:spPr bwMode="auto">
          <a:xfrm>
            <a:off x="0" y="0"/>
            <a:ext cx="3070860" cy="468630"/>
          </a:xfrm>
          <a:prstGeom prst="rect">
            <a:avLst/>
          </a:prstGeom>
          <a:noFill/>
          <a:ln w="9525">
            <a:noFill/>
            <a:miter lim="800000"/>
            <a:headEnd/>
            <a:tailEnd/>
          </a:ln>
          <a:effectLst/>
        </p:spPr>
        <p:txBody>
          <a:bodyPr vert="horz" wrap="square" lIns="98956" tIns="49478" rIns="98956" bIns="49478" numCol="1" anchor="t" anchorCtr="0" compatLnSpc="1">
            <a:prstTxWarp prst="textNoShape">
              <a:avLst/>
            </a:prstTxWarp>
          </a:bodyPr>
          <a:lstStyle>
            <a:lvl1pPr>
              <a:defRPr sz="1300"/>
            </a:lvl1pPr>
          </a:lstStyle>
          <a:p>
            <a:pPr>
              <a:defRPr/>
            </a:pPr>
            <a:r>
              <a:rPr lang="en-US" smtClean="0"/>
              <a:t>CDISC Italian UN</a:t>
            </a:r>
            <a:endParaRPr lang="en-US"/>
          </a:p>
        </p:txBody>
      </p:sp>
      <p:sp>
        <p:nvSpPr>
          <p:cNvPr id="16387" name="Rectangle 3"/>
          <p:cNvSpPr>
            <a:spLocks noGrp="1" noChangeArrowheads="1"/>
          </p:cNvSpPr>
          <p:nvPr>
            <p:ph type="dt" idx="1"/>
          </p:nvPr>
        </p:nvSpPr>
        <p:spPr bwMode="auto">
          <a:xfrm>
            <a:off x="4014100" y="0"/>
            <a:ext cx="3070860" cy="468630"/>
          </a:xfrm>
          <a:prstGeom prst="rect">
            <a:avLst/>
          </a:prstGeom>
          <a:noFill/>
          <a:ln w="9525">
            <a:noFill/>
            <a:miter lim="800000"/>
            <a:headEnd/>
            <a:tailEnd/>
          </a:ln>
          <a:effectLst/>
        </p:spPr>
        <p:txBody>
          <a:bodyPr vert="horz" wrap="square" lIns="98956" tIns="49478" rIns="98956" bIns="49478" numCol="1" anchor="t" anchorCtr="0" compatLnSpc="1">
            <a:prstTxWarp prst="textNoShape">
              <a:avLst/>
            </a:prstTxWarp>
          </a:bodyPr>
          <a:lstStyle>
            <a:lvl1pPr algn="r">
              <a:defRPr sz="1300"/>
            </a:lvl1pPr>
          </a:lstStyle>
          <a:p>
            <a:pPr>
              <a:defRPr/>
            </a:pPr>
            <a:r>
              <a:rPr lang="en-US" smtClean="0"/>
              <a:t>December 16th TC</a:t>
            </a:r>
            <a:endParaRPr lang="en-US"/>
          </a:p>
        </p:txBody>
      </p:sp>
      <p:sp>
        <p:nvSpPr>
          <p:cNvPr id="13316" name="Rectangle 4"/>
          <p:cNvSpPr>
            <a:spLocks noGrp="1" noRot="1" noChangeAspect="1" noChangeArrowheads="1" noTextEdit="1"/>
          </p:cNvSpPr>
          <p:nvPr>
            <p:ph type="sldImg" idx="2"/>
          </p:nvPr>
        </p:nvSpPr>
        <p:spPr bwMode="auto">
          <a:xfrm>
            <a:off x="1198563" y="701675"/>
            <a:ext cx="4689475" cy="3516313"/>
          </a:xfrm>
          <a:prstGeom prst="rect">
            <a:avLst/>
          </a:prstGeom>
          <a:noFill/>
          <a:ln w="9525">
            <a:solidFill>
              <a:srgbClr val="000000"/>
            </a:solidFill>
            <a:miter lim="800000"/>
            <a:headEnd/>
            <a:tailEnd/>
          </a:ln>
        </p:spPr>
      </p:sp>
      <p:sp>
        <p:nvSpPr>
          <p:cNvPr id="16389" name="Rectangle 5"/>
          <p:cNvSpPr>
            <a:spLocks noGrp="1" noChangeArrowheads="1"/>
          </p:cNvSpPr>
          <p:nvPr>
            <p:ph type="body" sz="quarter" idx="3"/>
          </p:nvPr>
        </p:nvSpPr>
        <p:spPr bwMode="auto">
          <a:xfrm>
            <a:off x="708660" y="4451985"/>
            <a:ext cx="5669280" cy="4217670"/>
          </a:xfrm>
          <a:prstGeom prst="rect">
            <a:avLst/>
          </a:prstGeom>
          <a:noFill/>
          <a:ln w="9525">
            <a:noFill/>
            <a:miter lim="800000"/>
            <a:headEnd/>
            <a:tailEnd/>
          </a:ln>
          <a:effectLst/>
        </p:spPr>
        <p:txBody>
          <a:bodyPr vert="horz" wrap="square" lIns="98956" tIns="49478" rIns="98956" bIns="49478"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16390" name="Rectangle 6"/>
          <p:cNvSpPr>
            <a:spLocks noGrp="1" noChangeArrowheads="1"/>
          </p:cNvSpPr>
          <p:nvPr>
            <p:ph type="ftr" sz="quarter" idx="4"/>
          </p:nvPr>
        </p:nvSpPr>
        <p:spPr bwMode="auto">
          <a:xfrm>
            <a:off x="0" y="8902343"/>
            <a:ext cx="3070860" cy="468630"/>
          </a:xfrm>
          <a:prstGeom prst="rect">
            <a:avLst/>
          </a:prstGeom>
          <a:noFill/>
          <a:ln w="9525">
            <a:noFill/>
            <a:miter lim="800000"/>
            <a:headEnd/>
            <a:tailEnd/>
          </a:ln>
          <a:effectLst/>
        </p:spPr>
        <p:txBody>
          <a:bodyPr vert="horz" wrap="square" lIns="98956" tIns="49478" rIns="98956" bIns="49478" numCol="1" anchor="b" anchorCtr="0" compatLnSpc="1">
            <a:prstTxWarp prst="textNoShape">
              <a:avLst/>
            </a:prstTxWarp>
          </a:bodyPr>
          <a:lstStyle>
            <a:lvl1pPr>
              <a:defRPr sz="1300"/>
            </a:lvl1pPr>
          </a:lstStyle>
          <a:p>
            <a:pPr>
              <a:defRPr/>
            </a:pPr>
            <a:endParaRPr lang="en-US"/>
          </a:p>
        </p:txBody>
      </p:sp>
      <p:sp>
        <p:nvSpPr>
          <p:cNvPr id="16391" name="Rectangle 7"/>
          <p:cNvSpPr>
            <a:spLocks noGrp="1" noChangeArrowheads="1"/>
          </p:cNvSpPr>
          <p:nvPr>
            <p:ph type="sldNum" sz="quarter" idx="5"/>
          </p:nvPr>
        </p:nvSpPr>
        <p:spPr bwMode="auto">
          <a:xfrm>
            <a:off x="4014100" y="8902343"/>
            <a:ext cx="3070860" cy="468630"/>
          </a:xfrm>
          <a:prstGeom prst="rect">
            <a:avLst/>
          </a:prstGeom>
          <a:noFill/>
          <a:ln w="9525">
            <a:noFill/>
            <a:miter lim="800000"/>
            <a:headEnd/>
            <a:tailEnd/>
          </a:ln>
          <a:effectLst/>
        </p:spPr>
        <p:txBody>
          <a:bodyPr vert="horz" wrap="square" lIns="98956" tIns="49478" rIns="98956" bIns="49478" numCol="1" anchor="b" anchorCtr="0" compatLnSpc="1">
            <a:prstTxWarp prst="textNoShape">
              <a:avLst/>
            </a:prstTxWarp>
          </a:bodyPr>
          <a:lstStyle>
            <a:lvl1pPr algn="r">
              <a:defRPr sz="1300"/>
            </a:lvl1pPr>
          </a:lstStyle>
          <a:p>
            <a:pPr>
              <a:defRPr/>
            </a:pPr>
            <a:fld id="{1B50E656-A66C-4BC7-80DF-319703F7F3D4}" type="slidenum">
              <a:rPr lang="en-US"/>
              <a:pPr>
                <a:defRPr/>
              </a:pPr>
              <a:t>‹#›</a:t>
            </a:fld>
            <a:endParaRPr lang="en-US"/>
          </a:p>
        </p:txBody>
      </p:sp>
    </p:spTree>
    <p:extLst>
      <p:ext uri="{BB962C8B-B14F-4D97-AF65-F5344CB8AC3E}">
        <p14:creationId xmlns:p14="http://schemas.microsoft.com/office/powerpoint/2010/main" val="1268672780"/>
      </p:ext>
    </p:extLst>
  </p:cSld>
  <p:clrMap bg1="lt1" tx1="dk1" bg2="lt2" tx2="dk2" accent1="accent1" accent2="accent2" accent3="accent3" accent4="accent4" accent5="accent5" accent6="accent6" hlink="hlink" folHlink="folHlink"/>
  <p:hf sldNum="0"/>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Date Placeholder 3"/>
          <p:cNvSpPr>
            <a:spLocks noGrp="1"/>
          </p:cNvSpPr>
          <p:nvPr>
            <p:ph type="dt" idx="10"/>
          </p:nvPr>
        </p:nvSpPr>
        <p:spPr/>
        <p:txBody>
          <a:bodyPr/>
          <a:lstStyle/>
          <a:p>
            <a:pPr>
              <a:defRPr/>
            </a:pPr>
            <a:r>
              <a:rPr lang="en-US" smtClean="0"/>
              <a:t>December 16th TC</a:t>
            </a:r>
            <a:endParaRPr lang="en-US"/>
          </a:p>
        </p:txBody>
      </p:sp>
      <p:sp>
        <p:nvSpPr>
          <p:cNvPr id="5" name="Header Placeholder 4"/>
          <p:cNvSpPr>
            <a:spLocks noGrp="1"/>
          </p:cNvSpPr>
          <p:nvPr>
            <p:ph type="hdr" sz="quarter" idx="11"/>
          </p:nvPr>
        </p:nvSpPr>
        <p:spPr/>
        <p:txBody>
          <a:bodyPr/>
          <a:lstStyle/>
          <a:p>
            <a:pPr>
              <a:defRPr/>
            </a:pPr>
            <a:r>
              <a:rPr lang="en-US" smtClean="0"/>
              <a:t>CDISC Italian UN</a:t>
            </a:r>
            <a:endParaRPr lang="en-US"/>
          </a:p>
        </p:txBody>
      </p:sp>
      <p:sp>
        <p:nvSpPr>
          <p:cNvPr id="6" name="Footer Placeholder 5"/>
          <p:cNvSpPr>
            <a:spLocks noGrp="1"/>
          </p:cNvSpPr>
          <p:nvPr>
            <p:ph type="ftr" sz="quarter" idx="12"/>
          </p:nvPr>
        </p:nvSpPr>
        <p:spPr/>
        <p:txBody>
          <a:bodyPr/>
          <a:lstStyle/>
          <a:p>
            <a:pPr>
              <a:defRPr/>
            </a:pPr>
            <a:endParaRPr lang="en-US"/>
          </a:p>
        </p:txBody>
      </p:sp>
    </p:spTree>
    <p:extLst>
      <p:ext uri="{BB962C8B-B14F-4D97-AF65-F5344CB8AC3E}">
        <p14:creationId xmlns:p14="http://schemas.microsoft.com/office/powerpoint/2010/main" val="234639498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a:ln/>
        </p:spPr>
      </p:sp>
      <p:sp>
        <p:nvSpPr>
          <p:cNvPr id="14339" name="Notes Placeholder 2"/>
          <p:cNvSpPr>
            <a:spLocks noGrp="1"/>
          </p:cNvSpPr>
          <p:nvPr>
            <p:ph type="body" idx="1"/>
          </p:nvPr>
        </p:nvSpPr>
        <p:spPr>
          <a:noFill/>
          <a:ln/>
        </p:spPr>
        <p:txBody>
          <a:bodyPr/>
          <a:lstStyle/>
          <a:p>
            <a:pPr eaLnBrk="1" hangingPunct="1"/>
            <a:endParaRPr lang="en-US" smtClean="0"/>
          </a:p>
        </p:txBody>
      </p:sp>
      <p:sp>
        <p:nvSpPr>
          <p:cNvPr id="14340" name="Slide Number Placeholder 3"/>
          <p:cNvSpPr>
            <a:spLocks noGrp="1"/>
          </p:cNvSpPr>
          <p:nvPr>
            <p:ph type="sldNum" sz="quarter" idx="5"/>
          </p:nvPr>
        </p:nvSpPr>
        <p:spPr>
          <a:noFill/>
        </p:spPr>
        <p:txBody>
          <a:bodyPr/>
          <a:lstStyle/>
          <a:p>
            <a:fld id="{6427553B-D910-4102-AA36-964DFB1FF3C9}" type="slidenum">
              <a:rPr lang="en-US" smtClean="0"/>
              <a:pPr/>
              <a:t>2</a:t>
            </a:fld>
            <a:endParaRPr lang="en-US" smtClean="0"/>
          </a:p>
        </p:txBody>
      </p:sp>
      <p:sp>
        <p:nvSpPr>
          <p:cNvPr id="2" name="Date Placeholder 1"/>
          <p:cNvSpPr>
            <a:spLocks noGrp="1"/>
          </p:cNvSpPr>
          <p:nvPr>
            <p:ph type="dt" idx="10"/>
          </p:nvPr>
        </p:nvSpPr>
        <p:spPr/>
        <p:txBody>
          <a:bodyPr/>
          <a:lstStyle/>
          <a:p>
            <a:pPr>
              <a:defRPr/>
            </a:pPr>
            <a:r>
              <a:rPr lang="en-US" smtClean="0"/>
              <a:t>December 16th TC</a:t>
            </a:r>
            <a:endParaRPr lang="en-US"/>
          </a:p>
        </p:txBody>
      </p:sp>
      <p:sp>
        <p:nvSpPr>
          <p:cNvPr id="3" name="Header Placeholder 2"/>
          <p:cNvSpPr>
            <a:spLocks noGrp="1"/>
          </p:cNvSpPr>
          <p:nvPr>
            <p:ph type="hdr" sz="quarter" idx="11"/>
          </p:nvPr>
        </p:nvSpPr>
        <p:spPr/>
        <p:txBody>
          <a:bodyPr/>
          <a:lstStyle/>
          <a:p>
            <a:pPr>
              <a:defRPr/>
            </a:pPr>
            <a:r>
              <a:rPr lang="en-US" smtClean="0"/>
              <a:t>CDISC Italian UN</a:t>
            </a:r>
            <a:endParaRPr lang="en-US"/>
          </a:p>
        </p:txBody>
      </p:sp>
      <p:sp>
        <p:nvSpPr>
          <p:cNvPr id="4" name="Footer Placeholder 3"/>
          <p:cNvSpPr>
            <a:spLocks noGrp="1"/>
          </p:cNvSpPr>
          <p:nvPr>
            <p:ph type="ftr" sz="quarter" idx="12"/>
          </p:nvPr>
        </p:nvSpPr>
        <p:spPr/>
        <p:txBody>
          <a:bodyPr/>
          <a:lstStyle/>
          <a:p>
            <a:pPr>
              <a:defRPr/>
            </a:pPr>
            <a:endParaRPr lang="en-US"/>
          </a:p>
        </p:txBody>
      </p:sp>
    </p:spTree>
    <p:extLst>
      <p:ext uri="{BB962C8B-B14F-4D97-AF65-F5344CB8AC3E}">
        <p14:creationId xmlns:p14="http://schemas.microsoft.com/office/powerpoint/2010/main" val="410909702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smtClean="0"/>
          </a:p>
        </p:txBody>
      </p:sp>
      <p:sp>
        <p:nvSpPr>
          <p:cNvPr id="4" name="Header Placeholder 3"/>
          <p:cNvSpPr>
            <a:spLocks noGrp="1"/>
          </p:cNvSpPr>
          <p:nvPr>
            <p:ph type="hdr" sz="quarter" idx="10"/>
          </p:nvPr>
        </p:nvSpPr>
        <p:spPr/>
        <p:txBody>
          <a:bodyPr/>
          <a:lstStyle/>
          <a:p>
            <a:pPr>
              <a:defRPr/>
            </a:pPr>
            <a:r>
              <a:rPr lang="en-US" smtClean="0"/>
              <a:t>CDISC Italian UN</a:t>
            </a:r>
            <a:endParaRPr lang="en-US"/>
          </a:p>
        </p:txBody>
      </p:sp>
      <p:sp>
        <p:nvSpPr>
          <p:cNvPr id="5" name="Date Placeholder 4"/>
          <p:cNvSpPr>
            <a:spLocks noGrp="1"/>
          </p:cNvSpPr>
          <p:nvPr>
            <p:ph type="dt" idx="11"/>
          </p:nvPr>
        </p:nvSpPr>
        <p:spPr/>
        <p:txBody>
          <a:bodyPr/>
          <a:lstStyle/>
          <a:p>
            <a:pPr>
              <a:defRPr/>
            </a:pPr>
            <a:r>
              <a:rPr lang="en-US" smtClean="0"/>
              <a:t>December 16th TC</a:t>
            </a:r>
            <a:endParaRPr lang="en-US"/>
          </a:p>
        </p:txBody>
      </p:sp>
      <p:sp>
        <p:nvSpPr>
          <p:cNvPr id="6" name="Footer Placeholder 5"/>
          <p:cNvSpPr>
            <a:spLocks noGrp="1"/>
          </p:cNvSpPr>
          <p:nvPr>
            <p:ph type="ftr" sz="quarter" idx="12"/>
          </p:nvPr>
        </p:nvSpPr>
        <p:spPr/>
        <p:txBody>
          <a:bodyPr/>
          <a:lstStyle/>
          <a:p>
            <a:pPr>
              <a:defRPr/>
            </a:pPr>
            <a:endParaRPr lang="en-US"/>
          </a:p>
        </p:txBody>
      </p:sp>
    </p:spTree>
    <p:extLst>
      <p:ext uri="{BB962C8B-B14F-4D97-AF65-F5344CB8AC3E}">
        <p14:creationId xmlns:p14="http://schemas.microsoft.com/office/powerpoint/2010/main" val="143241399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b="1" dirty="0" smtClean="0">
                <a:solidFill>
                  <a:srgbClr val="FF0000"/>
                </a:solidFill>
              </a:rPr>
              <a:t>Standards</a:t>
            </a:r>
            <a:r>
              <a:rPr lang="fr-FR" b="1" baseline="0" dirty="0" smtClean="0">
                <a:solidFill>
                  <a:srgbClr val="FF0000"/>
                </a:solidFill>
              </a:rPr>
              <a:t> </a:t>
            </a:r>
            <a:r>
              <a:rPr lang="fr-FR" b="1" baseline="0" dirty="0" err="1" smtClean="0">
                <a:solidFill>
                  <a:srgbClr val="FF0000"/>
                </a:solidFill>
              </a:rPr>
              <a:t>from</a:t>
            </a:r>
            <a:r>
              <a:rPr lang="fr-FR" b="1" baseline="0" dirty="0" smtClean="0">
                <a:solidFill>
                  <a:srgbClr val="FF0000"/>
                </a:solidFill>
              </a:rPr>
              <a:t> the </a:t>
            </a:r>
            <a:r>
              <a:rPr lang="fr-FR" b="1" baseline="0" dirty="0" err="1" smtClean="0">
                <a:solidFill>
                  <a:srgbClr val="FF0000"/>
                </a:solidFill>
              </a:rPr>
              <a:t>start</a:t>
            </a:r>
            <a:r>
              <a:rPr lang="fr-FR" baseline="0" dirty="0" smtClean="0"/>
              <a:t>: </a:t>
            </a:r>
            <a:r>
              <a:rPr lang="en-US" dirty="0" smtClean="0"/>
              <a:t>Explain the value of standardized research data</a:t>
            </a:r>
          </a:p>
          <a:p>
            <a:r>
              <a:rPr lang="en-US" dirty="0" smtClean="0"/>
              <a:t>Understand the scope of CDISC standards</a:t>
            </a:r>
          </a:p>
          <a:p>
            <a:r>
              <a:rPr lang="en-US" dirty="0" smtClean="0"/>
              <a:t>Identify the individual CDISC standards </a:t>
            </a:r>
          </a:p>
          <a:p>
            <a:r>
              <a:rPr lang="en-US" dirty="0" smtClean="0"/>
              <a:t>Understand the value to the clinical research organization of implementing standards as early in the process as possible</a:t>
            </a:r>
          </a:p>
          <a:p>
            <a:r>
              <a:rPr lang="en-US" dirty="0" smtClean="0"/>
              <a:t>Understand and apply the basic principles of individual CDISC standards using simple exercises</a:t>
            </a:r>
          </a:p>
          <a:p>
            <a:r>
              <a:rPr lang="en-US" dirty="0" smtClean="0"/>
              <a:t>Understand the purpose and value of Therapeutic Area (TA) standards, and explain the contents of a TA User Guide</a:t>
            </a:r>
          </a:p>
          <a:p>
            <a:r>
              <a:rPr lang="en-US" dirty="0" smtClean="0"/>
              <a:t>Understand the value of using a metadata repository (MDR) to implement standards </a:t>
            </a:r>
          </a:p>
          <a:p>
            <a:r>
              <a:rPr lang="fr-FR" b="1" dirty="0" smtClean="0"/>
              <a:t>Healthcare</a:t>
            </a:r>
            <a:r>
              <a:rPr lang="fr-FR" b="1" baseline="0" dirty="0" smtClean="0"/>
              <a:t> Link</a:t>
            </a:r>
            <a:r>
              <a:rPr lang="fr-FR" baseline="0" dirty="0" smtClean="0"/>
              <a:t>: </a:t>
            </a:r>
            <a:endParaRPr lang="fr-FR" dirty="0" smtClean="0"/>
          </a:p>
        </p:txBody>
      </p:sp>
      <p:sp>
        <p:nvSpPr>
          <p:cNvPr id="4" name="Header Placeholder 3"/>
          <p:cNvSpPr>
            <a:spLocks noGrp="1"/>
          </p:cNvSpPr>
          <p:nvPr>
            <p:ph type="hdr" sz="quarter" idx="10"/>
          </p:nvPr>
        </p:nvSpPr>
        <p:spPr/>
        <p:txBody>
          <a:bodyPr/>
          <a:lstStyle/>
          <a:p>
            <a:pPr>
              <a:defRPr/>
            </a:pPr>
            <a:r>
              <a:rPr lang="en-US" smtClean="0"/>
              <a:t>CDISC Italian UN</a:t>
            </a:r>
            <a:endParaRPr lang="en-US"/>
          </a:p>
        </p:txBody>
      </p:sp>
      <p:sp>
        <p:nvSpPr>
          <p:cNvPr id="5" name="Date Placeholder 4"/>
          <p:cNvSpPr>
            <a:spLocks noGrp="1"/>
          </p:cNvSpPr>
          <p:nvPr>
            <p:ph type="dt" idx="11"/>
          </p:nvPr>
        </p:nvSpPr>
        <p:spPr/>
        <p:txBody>
          <a:bodyPr/>
          <a:lstStyle/>
          <a:p>
            <a:pPr>
              <a:defRPr/>
            </a:pPr>
            <a:r>
              <a:rPr lang="en-US" smtClean="0"/>
              <a:t>December 16th TC</a:t>
            </a:r>
            <a:endParaRPr lang="en-US"/>
          </a:p>
        </p:txBody>
      </p:sp>
      <p:sp>
        <p:nvSpPr>
          <p:cNvPr id="6" name="Footer Placeholder 5"/>
          <p:cNvSpPr>
            <a:spLocks noGrp="1"/>
          </p:cNvSpPr>
          <p:nvPr>
            <p:ph type="ftr" sz="quarter" idx="12"/>
          </p:nvPr>
        </p:nvSpPr>
        <p:spPr/>
        <p:txBody>
          <a:bodyPr/>
          <a:lstStyle/>
          <a:p>
            <a:pPr>
              <a:defRPr/>
            </a:pPr>
            <a:endParaRPr lang="en-US"/>
          </a:p>
        </p:txBody>
      </p:sp>
    </p:spTree>
    <p:extLst>
      <p:ext uri="{BB962C8B-B14F-4D97-AF65-F5344CB8AC3E}">
        <p14:creationId xmlns:p14="http://schemas.microsoft.com/office/powerpoint/2010/main" val="143241399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dirty="0" smtClean="0"/>
              <a:t>CBER=</a:t>
            </a:r>
            <a:r>
              <a:rPr lang="en-US" dirty="0" smtClean="0"/>
              <a:t>Center for Biologics Evaluation and Research (CBER)</a:t>
            </a:r>
            <a:endParaRPr lang="en-US" dirty="0"/>
          </a:p>
        </p:txBody>
      </p:sp>
      <p:sp>
        <p:nvSpPr>
          <p:cNvPr id="4" name="Header Placeholder 3"/>
          <p:cNvSpPr>
            <a:spLocks noGrp="1"/>
          </p:cNvSpPr>
          <p:nvPr>
            <p:ph type="hdr" sz="quarter" idx="10"/>
          </p:nvPr>
        </p:nvSpPr>
        <p:spPr/>
        <p:txBody>
          <a:bodyPr/>
          <a:lstStyle/>
          <a:p>
            <a:pPr>
              <a:defRPr/>
            </a:pPr>
            <a:r>
              <a:rPr lang="en-US" smtClean="0"/>
              <a:t>CDISC Italian UN</a:t>
            </a:r>
            <a:endParaRPr lang="en-US"/>
          </a:p>
        </p:txBody>
      </p:sp>
      <p:sp>
        <p:nvSpPr>
          <p:cNvPr id="5" name="Date Placeholder 4"/>
          <p:cNvSpPr>
            <a:spLocks noGrp="1"/>
          </p:cNvSpPr>
          <p:nvPr>
            <p:ph type="dt" idx="11"/>
          </p:nvPr>
        </p:nvSpPr>
        <p:spPr/>
        <p:txBody>
          <a:bodyPr/>
          <a:lstStyle/>
          <a:p>
            <a:pPr>
              <a:defRPr/>
            </a:pPr>
            <a:r>
              <a:rPr lang="en-US" smtClean="0"/>
              <a:t>December 16th TC</a:t>
            </a:r>
            <a:endParaRPr lang="en-US"/>
          </a:p>
        </p:txBody>
      </p:sp>
      <p:sp>
        <p:nvSpPr>
          <p:cNvPr id="6" name="Footer Placeholder 5"/>
          <p:cNvSpPr>
            <a:spLocks noGrp="1"/>
          </p:cNvSpPr>
          <p:nvPr>
            <p:ph type="ftr" sz="quarter" idx="12"/>
          </p:nvPr>
        </p:nvSpPr>
        <p:spPr/>
        <p:txBody>
          <a:bodyPr/>
          <a:lstStyle/>
          <a:p>
            <a:pPr>
              <a:defRPr/>
            </a:pPr>
            <a:endParaRPr lang="en-US"/>
          </a:p>
        </p:txBody>
      </p:sp>
    </p:spTree>
    <p:extLst>
      <p:ext uri="{BB962C8B-B14F-4D97-AF65-F5344CB8AC3E}">
        <p14:creationId xmlns:p14="http://schemas.microsoft.com/office/powerpoint/2010/main" val="104428935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1792002" name="Rectangle 2"/>
          <p:cNvSpPr>
            <a:spLocks noGrp="1" noChangeArrowheads="1"/>
          </p:cNvSpPr>
          <p:nvPr>
            <p:ph type="ctrTitle"/>
          </p:nvPr>
        </p:nvSpPr>
        <p:spPr>
          <a:xfrm>
            <a:off x="3733800" y="414867"/>
            <a:ext cx="4868863" cy="2133600"/>
          </a:xfrm>
        </p:spPr>
        <p:txBody>
          <a:bodyPr anchor="t"/>
          <a:lstStyle>
            <a:lvl1pPr algn="r">
              <a:defRPr sz="1600" b="0">
                <a:solidFill>
                  <a:srgbClr val="BBE0E3"/>
                </a:solidFill>
              </a:defRPr>
            </a:lvl1pPr>
          </a:lstStyle>
          <a:p>
            <a:r>
              <a:rPr lang="en-US" dirty="0"/>
              <a:t>Click to edit Master title style</a:t>
            </a:r>
          </a:p>
        </p:txBody>
      </p:sp>
      <p:sp>
        <p:nvSpPr>
          <p:cNvPr id="1792003" name="Rectangle 3"/>
          <p:cNvSpPr>
            <a:spLocks noGrp="1" noChangeArrowheads="1"/>
          </p:cNvSpPr>
          <p:nvPr>
            <p:ph type="subTitle" idx="1"/>
          </p:nvPr>
        </p:nvSpPr>
        <p:spPr>
          <a:xfrm>
            <a:off x="1389063" y="5765800"/>
            <a:ext cx="6120870" cy="838200"/>
          </a:xfrm>
        </p:spPr>
        <p:txBody>
          <a:bodyPr/>
          <a:lstStyle>
            <a:lvl1pPr marL="0" indent="0">
              <a:buFontTx/>
              <a:buNone/>
              <a:defRPr sz="1800" b="1">
                <a:solidFill>
                  <a:srgbClr val="BBE0E3"/>
                </a:solidFill>
              </a:defRPr>
            </a:lvl1pPr>
          </a:lstStyle>
          <a:p>
            <a:r>
              <a:rPr lang="en-US" dirty="0"/>
              <a:t>Click to edit Master subtitle 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2188D3F-5E88-4A02-8FC1-37C0E1F1376C}" type="datetimeFigureOut">
              <a:rPr lang="en-US" smtClean="0"/>
              <a:t>2/1/2017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FD62F99-5BDD-414C-B1CF-B6E5E8EDE5F1}" type="slidenum">
              <a:rPr lang="en-US" smtClean="0"/>
              <a:t>‹#›</a:t>
            </a:fld>
            <a:endParaRPr lang="en-US"/>
          </a:p>
        </p:txBody>
      </p:sp>
    </p:spTree>
    <p:extLst>
      <p:ext uri="{BB962C8B-B14F-4D97-AF65-F5344CB8AC3E}">
        <p14:creationId xmlns:p14="http://schemas.microsoft.com/office/powerpoint/2010/main" val="171142974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2188D3F-5E88-4A02-8FC1-37C0E1F1376C}" type="datetimeFigureOut">
              <a:rPr lang="en-US" smtClean="0"/>
              <a:t>2/1/2017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FD62F99-5BDD-414C-B1CF-B6E5E8EDE5F1}" type="slidenum">
              <a:rPr lang="en-US" smtClean="0"/>
              <a:t>‹#›</a:t>
            </a:fld>
            <a:endParaRPr lang="en-US"/>
          </a:p>
        </p:txBody>
      </p:sp>
    </p:spTree>
    <p:extLst>
      <p:ext uri="{BB962C8B-B14F-4D97-AF65-F5344CB8AC3E}">
        <p14:creationId xmlns:p14="http://schemas.microsoft.com/office/powerpoint/2010/main" val="413422500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2188D3F-5E88-4A02-8FC1-37C0E1F1376C}" type="datetimeFigureOut">
              <a:rPr lang="en-US" smtClean="0"/>
              <a:t>2/1/2017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FD62F99-5BDD-414C-B1CF-B6E5E8EDE5F1}" type="slidenum">
              <a:rPr lang="en-US" smtClean="0"/>
              <a:t>‹#›</a:t>
            </a:fld>
            <a:endParaRPr lang="en-US"/>
          </a:p>
        </p:txBody>
      </p:sp>
    </p:spTree>
    <p:extLst>
      <p:ext uri="{BB962C8B-B14F-4D97-AF65-F5344CB8AC3E}">
        <p14:creationId xmlns:p14="http://schemas.microsoft.com/office/powerpoint/2010/main" val="166444107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2188D3F-5E88-4A02-8FC1-37C0E1F1376C}" type="datetimeFigureOut">
              <a:rPr lang="en-US" smtClean="0"/>
              <a:t>2/1/2017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FD62F99-5BDD-414C-B1CF-B6E5E8EDE5F1}" type="slidenum">
              <a:rPr lang="en-US" smtClean="0"/>
              <a:t>‹#›</a:t>
            </a:fld>
            <a:endParaRPr lang="en-US"/>
          </a:p>
        </p:txBody>
      </p:sp>
    </p:spTree>
    <p:extLst>
      <p:ext uri="{BB962C8B-B14F-4D97-AF65-F5344CB8AC3E}">
        <p14:creationId xmlns:p14="http://schemas.microsoft.com/office/powerpoint/2010/main" val="29981614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2188D3F-5E88-4A02-8FC1-37C0E1F1376C}" type="datetimeFigureOut">
              <a:rPr lang="en-US" smtClean="0"/>
              <a:t>2/1/2017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FD62F99-5BDD-414C-B1CF-B6E5E8EDE5F1}" type="slidenum">
              <a:rPr lang="en-US" smtClean="0"/>
              <a:t>‹#›</a:t>
            </a:fld>
            <a:endParaRPr lang="en-US"/>
          </a:p>
        </p:txBody>
      </p:sp>
    </p:spTree>
    <p:extLst>
      <p:ext uri="{BB962C8B-B14F-4D97-AF65-F5344CB8AC3E}">
        <p14:creationId xmlns:p14="http://schemas.microsoft.com/office/powerpoint/2010/main" val="306493531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2188D3F-5E88-4A02-8FC1-37C0E1F1376C}" type="datetimeFigureOut">
              <a:rPr lang="en-US" smtClean="0"/>
              <a:t>2/1/2017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FD62F99-5BDD-414C-B1CF-B6E5E8EDE5F1}" type="slidenum">
              <a:rPr lang="en-US" smtClean="0"/>
              <a:t>‹#›</a:t>
            </a:fld>
            <a:endParaRPr lang="en-US"/>
          </a:p>
        </p:txBody>
      </p:sp>
    </p:spTree>
    <p:extLst>
      <p:ext uri="{BB962C8B-B14F-4D97-AF65-F5344CB8AC3E}">
        <p14:creationId xmlns:p14="http://schemas.microsoft.com/office/powerpoint/2010/main" val="333968670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2188D3F-5E88-4A02-8FC1-37C0E1F1376C}" type="datetimeFigureOut">
              <a:rPr lang="en-US" smtClean="0"/>
              <a:t>2/1/2017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FD62F99-5BDD-414C-B1CF-B6E5E8EDE5F1}" type="slidenum">
              <a:rPr lang="en-US" smtClean="0"/>
              <a:t>‹#›</a:t>
            </a:fld>
            <a:endParaRPr lang="en-US"/>
          </a:p>
        </p:txBody>
      </p:sp>
    </p:spTree>
    <p:extLst>
      <p:ext uri="{BB962C8B-B14F-4D97-AF65-F5344CB8AC3E}">
        <p14:creationId xmlns:p14="http://schemas.microsoft.com/office/powerpoint/2010/main" val="315556285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2188D3F-5E88-4A02-8FC1-37C0E1F1376C}" type="datetimeFigureOut">
              <a:rPr lang="en-US" smtClean="0"/>
              <a:t>2/1/2017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FD62F99-5BDD-414C-B1CF-B6E5E8EDE5F1}" type="slidenum">
              <a:rPr lang="en-US" smtClean="0"/>
              <a:t>‹#›</a:t>
            </a:fld>
            <a:endParaRPr lang="en-US"/>
          </a:p>
        </p:txBody>
      </p:sp>
    </p:spTree>
    <p:extLst>
      <p:ext uri="{BB962C8B-B14F-4D97-AF65-F5344CB8AC3E}">
        <p14:creationId xmlns:p14="http://schemas.microsoft.com/office/powerpoint/2010/main" val="32007856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reserve="1">
  <p:cSld name="Section Header">
    <p:bg>
      <p:bgPr>
        <a:blipFill dpi="0" rotWithShape="0">
          <a:blip r:embed="rId2" cstate="print">
            <a:lum/>
          </a:blip>
          <a:srcRect/>
          <a:stretch>
            <a:fillRect/>
          </a:stretch>
        </a:blipFill>
        <a:effectLst/>
      </p:bgPr>
    </p:bg>
    <p:spTree>
      <p:nvGrpSpPr>
        <p:cNvPr id="1" name=""/>
        <p:cNvGrpSpPr/>
        <p:nvPr/>
      </p:nvGrpSpPr>
      <p:grpSpPr>
        <a:xfrm>
          <a:off x="0" y="0"/>
          <a:ext cx="0" cy="0"/>
          <a:chOff x="0" y="0"/>
          <a:chExt cx="0" cy="0"/>
        </a:xfrm>
      </p:grpSpPr>
      <p:sp>
        <p:nvSpPr>
          <p:cNvPr id="4" name="TextBox 3"/>
          <p:cNvSpPr txBox="1">
            <a:spLocks noChangeArrowheads="1"/>
          </p:cNvSpPr>
          <p:nvPr userDrawn="1"/>
        </p:nvSpPr>
        <p:spPr bwMode="auto">
          <a:xfrm>
            <a:off x="1463675" y="6565900"/>
            <a:ext cx="1376363" cy="214313"/>
          </a:xfrm>
          <a:prstGeom prst="rect">
            <a:avLst/>
          </a:prstGeom>
          <a:noFill/>
          <a:ln w="9525">
            <a:noFill/>
            <a:miter lim="800000"/>
            <a:headEnd/>
            <a:tailEnd/>
          </a:ln>
        </p:spPr>
        <p:txBody>
          <a:bodyPr anchor="ctr">
            <a:spAutoFit/>
          </a:bodyPr>
          <a:lstStyle/>
          <a:p>
            <a:pPr>
              <a:defRPr/>
            </a:pPr>
            <a:r>
              <a:rPr lang="en-GB" sz="800" dirty="0">
                <a:solidFill>
                  <a:schemeClr val="bg1"/>
                </a:solidFill>
              </a:rPr>
              <a:t>© CDISC </a:t>
            </a:r>
            <a:r>
              <a:rPr lang="en-GB" sz="800" dirty="0" smtClean="0">
                <a:solidFill>
                  <a:schemeClr val="bg1"/>
                </a:solidFill>
              </a:rPr>
              <a:t>2015</a:t>
            </a:r>
            <a:r>
              <a:rPr lang="en-GB" sz="800" dirty="0">
                <a:solidFill>
                  <a:schemeClr val="bg1"/>
                </a:solidFill>
              </a:rPr>
              <a:t>	</a:t>
            </a:r>
            <a:r>
              <a:rPr lang="en-GB" sz="800" dirty="0" smtClean="0">
                <a:solidFill>
                  <a:schemeClr val="bg1"/>
                </a:solidFill>
              </a:rPr>
              <a:t> </a:t>
            </a:r>
            <a:endParaRPr lang="en-GB" sz="800" dirty="0">
              <a:solidFill>
                <a:schemeClr val="bg1"/>
              </a:solidFill>
            </a:endParaRPr>
          </a:p>
        </p:txBody>
      </p:sp>
      <p:sp>
        <p:nvSpPr>
          <p:cNvPr id="2" name="Title 1"/>
          <p:cNvSpPr>
            <a:spLocks noGrp="1"/>
          </p:cNvSpPr>
          <p:nvPr>
            <p:ph type="title"/>
          </p:nvPr>
        </p:nvSpPr>
        <p:spPr>
          <a:xfrm>
            <a:off x="1380066" y="1134084"/>
            <a:ext cx="7230533" cy="1362075"/>
          </a:xfrm>
        </p:spPr>
        <p:txBody>
          <a:bodyPr/>
          <a:lstStyle>
            <a:lvl1pPr algn="l">
              <a:defRPr sz="3200" b="1" cap="none" baseline="0">
                <a:solidFill>
                  <a:srgbClr val="003264"/>
                </a:solidFill>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1380067" y="2743200"/>
            <a:ext cx="7114646" cy="1500187"/>
          </a:xfrm>
        </p:spPr>
        <p:txBody>
          <a:bodyPr/>
          <a:lstStyle>
            <a:lvl1pPr marL="0" indent="0">
              <a:buNone/>
              <a:defRPr sz="2000">
                <a:solidFill>
                  <a:srgbClr val="4D4D4D"/>
                </a:solidFill>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dirty="0" smtClean="0"/>
              <a:t>Click to edit Master text styles</a:t>
            </a:r>
          </a:p>
        </p:txBody>
      </p:sp>
      <p:sp>
        <p:nvSpPr>
          <p:cNvPr id="5" name="Rectangle 6"/>
          <p:cNvSpPr>
            <a:spLocks noGrp="1" noChangeArrowheads="1"/>
          </p:cNvSpPr>
          <p:nvPr>
            <p:ph type="sldNum" sz="quarter" idx="10"/>
          </p:nvPr>
        </p:nvSpPr>
        <p:spPr/>
        <p:txBody>
          <a:bodyPr/>
          <a:lstStyle>
            <a:lvl1pPr>
              <a:defRPr/>
            </a:lvl1pPr>
          </a:lstStyle>
          <a:p>
            <a:pPr>
              <a:defRPr/>
            </a:pPr>
            <a:fld id="{B8210083-6BCC-4C89-B37E-4621269EBD9F}"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1_Section Header">
    <p:bg>
      <p:bgPr>
        <a:blipFill dpi="0" rotWithShape="0">
          <a:blip r:embed="rId2" cstate="print">
            <a:lum/>
          </a:blip>
          <a:srcRect/>
          <a:stretch>
            <a:fillRect/>
          </a:stretch>
        </a:blipFill>
        <a:effectLst/>
      </p:bgPr>
    </p:bg>
    <p:spTree>
      <p:nvGrpSpPr>
        <p:cNvPr id="1" name=""/>
        <p:cNvGrpSpPr/>
        <p:nvPr/>
      </p:nvGrpSpPr>
      <p:grpSpPr>
        <a:xfrm>
          <a:off x="0" y="0"/>
          <a:ext cx="0" cy="0"/>
          <a:chOff x="0" y="0"/>
          <a:chExt cx="0" cy="0"/>
        </a:xfrm>
      </p:grpSpPr>
      <p:sp>
        <p:nvSpPr>
          <p:cNvPr id="4" name="TextBox 3"/>
          <p:cNvSpPr txBox="1">
            <a:spLocks noChangeArrowheads="1"/>
          </p:cNvSpPr>
          <p:nvPr userDrawn="1"/>
        </p:nvSpPr>
        <p:spPr bwMode="auto">
          <a:xfrm>
            <a:off x="1463675" y="6565900"/>
            <a:ext cx="1376363" cy="214313"/>
          </a:xfrm>
          <a:prstGeom prst="rect">
            <a:avLst/>
          </a:prstGeom>
          <a:noFill/>
          <a:ln w="9525">
            <a:noFill/>
            <a:miter lim="800000"/>
            <a:headEnd/>
            <a:tailEnd/>
          </a:ln>
        </p:spPr>
        <p:txBody>
          <a:bodyPr anchor="ctr">
            <a:spAutoFit/>
          </a:bodyPr>
          <a:lstStyle/>
          <a:p>
            <a:pPr>
              <a:defRPr/>
            </a:pPr>
            <a:r>
              <a:rPr lang="en-GB" sz="800" dirty="0">
                <a:solidFill>
                  <a:schemeClr val="bg1"/>
                </a:solidFill>
              </a:rPr>
              <a:t>© CDISC </a:t>
            </a:r>
            <a:r>
              <a:rPr lang="en-GB" sz="800" dirty="0" smtClean="0">
                <a:solidFill>
                  <a:schemeClr val="bg1"/>
                </a:solidFill>
              </a:rPr>
              <a:t>2015</a:t>
            </a:r>
            <a:endParaRPr lang="en-GB" sz="800" dirty="0">
              <a:solidFill>
                <a:schemeClr val="bg1"/>
              </a:solidFill>
            </a:endParaRPr>
          </a:p>
        </p:txBody>
      </p:sp>
      <p:sp>
        <p:nvSpPr>
          <p:cNvPr id="2" name="Title 1"/>
          <p:cNvSpPr>
            <a:spLocks noGrp="1"/>
          </p:cNvSpPr>
          <p:nvPr>
            <p:ph type="title"/>
          </p:nvPr>
        </p:nvSpPr>
        <p:spPr>
          <a:xfrm>
            <a:off x="1380066" y="1140908"/>
            <a:ext cx="7230533" cy="1362075"/>
          </a:xfrm>
        </p:spPr>
        <p:txBody>
          <a:bodyPr/>
          <a:lstStyle>
            <a:lvl1pPr algn="l">
              <a:defRPr sz="3200" b="1" cap="none" baseline="0">
                <a:solidFill>
                  <a:srgbClr val="003264"/>
                </a:solidFill>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1380067" y="2743200"/>
            <a:ext cx="7114646" cy="1500187"/>
          </a:xfrm>
        </p:spPr>
        <p:txBody>
          <a:bodyPr/>
          <a:lstStyle>
            <a:lvl1pPr marL="0" indent="0">
              <a:buNone/>
              <a:defRPr sz="2000">
                <a:solidFill>
                  <a:srgbClr val="4D4D4D"/>
                </a:solidFill>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dirty="0" smtClean="0"/>
              <a:t>Click to edit Master text styles</a:t>
            </a:r>
          </a:p>
        </p:txBody>
      </p:sp>
      <p:sp>
        <p:nvSpPr>
          <p:cNvPr id="5" name="Rectangle 6"/>
          <p:cNvSpPr>
            <a:spLocks noGrp="1" noChangeArrowheads="1"/>
          </p:cNvSpPr>
          <p:nvPr>
            <p:ph type="sldNum" sz="quarter" idx="10"/>
          </p:nvPr>
        </p:nvSpPr>
        <p:spPr/>
        <p:txBody>
          <a:bodyPr/>
          <a:lstStyle>
            <a:lvl1pPr>
              <a:defRPr/>
            </a:lvl1pPr>
          </a:lstStyle>
          <a:p>
            <a:pPr>
              <a:defRPr/>
            </a:pPr>
            <a:fld id="{494C71A9-550A-4E8C-9A50-0522F246A7D3}"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TextBox 3"/>
          <p:cNvSpPr txBox="1">
            <a:spLocks noChangeArrowheads="1"/>
          </p:cNvSpPr>
          <p:nvPr userDrawn="1"/>
        </p:nvSpPr>
        <p:spPr bwMode="auto">
          <a:xfrm>
            <a:off x="1463675" y="6565900"/>
            <a:ext cx="1376363" cy="214313"/>
          </a:xfrm>
          <a:prstGeom prst="rect">
            <a:avLst/>
          </a:prstGeom>
          <a:noFill/>
          <a:ln w="9525">
            <a:noFill/>
            <a:miter lim="800000"/>
            <a:headEnd/>
            <a:tailEnd/>
          </a:ln>
        </p:spPr>
        <p:txBody>
          <a:bodyPr anchor="ctr">
            <a:spAutoFit/>
          </a:bodyPr>
          <a:lstStyle/>
          <a:p>
            <a:pPr>
              <a:defRPr/>
            </a:pPr>
            <a:r>
              <a:rPr lang="en-GB" sz="800" dirty="0">
                <a:solidFill>
                  <a:schemeClr val="bg1"/>
                </a:solidFill>
              </a:rPr>
              <a:t>© CDISC </a:t>
            </a:r>
            <a:r>
              <a:rPr lang="en-GB" sz="800" dirty="0" smtClean="0">
                <a:solidFill>
                  <a:schemeClr val="bg1"/>
                </a:solidFill>
              </a:rPr>
              <a:t>2015</a:t>
            </a:r>
            <a:r>
              <a:rPr lang="en-GB" sz="800" dirty="0">
                <a:solidFill>
                  <a:schemeClr val="bg1"/>
                </a:solidFill>
              </a:rPr>
              <a:t>	</a:t>
            </a:r>
          </a:p>
        </p:txBody>
      </p:sp>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Rectangle 6"/>
          <p:cNvSpPr>
            <a:spLocks noGrp="1" noChangeArrowheads="1"/>
          </p:cNvSpPr>
          <p:nvPr>
            <p:ph type="sldNum" sz="quarter" idx="10"/>
          </p:nvPr>
        </p:nvSpPr>
        <p:spPr/>
        <p:txBody>
          <a:bodyPr/>
          <a:lstStyle>
            <a:lvl1pPr>
              <a:defRPr sz="1000"/>
            </a:lvl1pPr>
          </a:lstStyle>
          <a:p>
            <a:pPr>
              <a:defRPr/>
            </a:pPr>
            <a:fld id="{0D1287BB-CDCE-494F-9DCF-9FEDADDCA2F4}" type="slidenum">
              <a:rPr lang="en-US"/>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7" name="TextBox 6"/>
          <p:cNvSpPr txBox="1">
            <a:spLocks noChangeArrowheads="1"/>
          </p:cNvSpPr>
          <p:nvPr userDrawn="1"/>
        </p:nvSpPr>
        <p:spPr bwMode="auto">
          <a:xfrm>
            <a:off x="1463675" y="6565900"/>
            <a:ext cx="1376363" cy="214313"/>
          </a:xfrm>
          <a:prstGeom prst="rect">
            <a:avLst/>
          </a:prstGeom>
          <a:noFill/>
          <a:ln w="9525">
            <a:noFill/>
            <a:miter lim="800000"/>
            <a:headEnd/>
            <a:tailEnd/>
          </a:ln>
        </p:spPr>
        <p:txBody>
          <a:bodyPr anchor="ctr">
            <a:spAutoFit/>
          </a:bodyPr>
          <a:lstStyle/>
          <a:p>
            <a:pPr>
              <a:defRPr/>
            </a:pPr>
            <a:r>
              <a:rPr lang="en-GB" sz="800" dirty="0">
                <a:solidFill>
                  <a:schemeClr val="bg1"/>
                </a:solidFill>
              </a:rPr>
              <a:t>© CDISC </a:t>
            </a:r>
            <a:r>
              <a:rPr lang="en-GB" sz="800" dirty="0" smtClean="0">
                <a:solidFill>
                  <a:schemeClr val="bg1"/>
                </a:solidFill>
              </a:rPr>
              <a:t>2015</a:t>
            </a:r>
            <a:r>
              <a:rPr lang="en-GB" sz="800" dirty="0">
                <a:solidFill>
                  <a:schemeClr val="bg1"/>
                </a:solidFill>
              </a:rPr>
              <a:t>	</a:t>
            </a:r>
          </a:p>
        </p:txBody>
      </p:sp>
      <p:sp>
        <p:nvSpPr>
          <p:cNvPr id="2" name="Title 1"/>
          <p:cNvSpPr>
            <a:spLocks noGrp="1"/>
          </p:cNvSpPr>
          <p:nvPr>
            <p:ph type="title"/>
          </p:nvPr>
        </p:nvSpPr>
        <p:spPr>
          <a:xfrm>
            <a:off x="1371602" y="265816"/>
            <a:ext cx="8229600" cy="854112"/>
          </a:xfrm>
        </p:spPr>
        <p:txBody>
          <a:bodyPr/>
          <a:lstStyle>
            <a:lvl1pPr>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Rectangle 7"/>
          <p:cNvSpPr>
            <a:spLocks noGrp="1" noChangeArrowheads="1"/>
          </p:cNvSpPr>
          <p:nvPr>
            <p:ph type="sldNum" sz="quarter" idx="10"/>
          </p:nvPr>
        </p:nvSpPr>
        <p:spPr/>
        <p:txBody>
          <a:bodyPr/>
          <a:lstStyle>
            <a:lvl1pPr>
              <a:defRPr sz="1000"/>
            </a:lvl1pPr>
          </a:lstStyle>
          <a:p>
            <a:pPr>
              <a:defRPr/>
            </a:pPr>
            <a:fld id="{B7EB846E-E32D-4742-ABEE-D00AF927A506}" type="slidenum">
              <a:rPr lang="en-US"/>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5" name="TextBox 4"/>
          <p:cNvSpPr txBox="1">
            <a:spLocks noChangeArrowheads="1"/>
          </p:cNvSpPr>
          <p:nvPr userDrawn="1"/>
        </p:nvSpPr>
        <p:spPr bwMode="auto">
          <a:xfrm>
            <a:off x="1463675" y="6565900"/>
            <a:ext cx="1693863" cy="214313"/>
          </a:xfrm>
          <a:prstGeom prst="rect">
            <a:avLst/>
          </a:prstGeom>
          <a:noFill/>
          <a:ln w="9525">
            <a:noFill/>
            <a:miter lim="800000"/>
            <a:headEnd/>
            <a:tailEnd/>
          </a:ln>
        </p:spPr>
        <p:txBody>
          <a:bodyPr anchor="ctr">
            <a:spAutoFit/>
          </a:bodyPr>
          <a:lstStyle/>
          <a:p>
            <a:pPr>
              <a:defRPr/>
            </a:pPr>
            <a:r>
              <a:rPr lang="en-GB" sz="800" dirty="0">
                <a:solidFill>
                  <a:schemeClr val="bg1"/>
                </a:solidFill>
              </a:rPr>
              <a:t>© CDISC </a:t>
            </a:r>
            <a:r>
              <a:rPr lang="en-GB" sz="800" dirty="0" smtClean="0">
                <a:solidFill>
                  <a:schemeClr val="bg1"/>
                </a:solidFill>
              </a:rPr>
              <a:t>2015</a:t>
            </a:r>
            <a:endParaRPr lang="en-GB" sz="800" dirty="0">
              <a:solidFill>
                <a:schemeClr val="bg1"/>
              </a:solidFill>
            </a:endParaRPr>
          </a:p>
        </p:txBody>
      </p:sp>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Rectangle 6"/>
          <p:cNvSpPr>
            <a:spLocks noGrp="1" noChangeArrowheads="1"/>
          </p:cNvSpPr>
          <p:nvPr>
            <p:ph type="sldNum" sz="quarter" idx="10"/>
          </p:nvPr>
        </p:nvSpPr>
        <p:spPr/>
        <p:txBody>
          <a:bodyPr/>
          <a:lstStyle>
            <a:lvl1pPr>
              <a:defRPr/>
            </a:lvl1pPr>
          </a:lstStyle>
          <a:p>
            <a:pPr>
              <a:defRPr/>
            </a:pPr>
            <a:fld id="{D10ECCB2-54DF-4472-9674-680C6B44024D}"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2188D3F-5E88-4A02-8FC1-37C0E1F1376C}" type="datetimeFigureOut">
              <a:rPr lang="en-US" smtClean="0"/>
              <a:t>2/1/2017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FD62F99-5BDD-414C-B1CF-B6E5E8EDE5F1}" type="slidenum">
              <a:rPr lang="en-US" smtClean="0"/>
              <a:t>‹#›</a:t>
            </a:fld>
            <a:endParaRPr lang="en-US"/>
          </a:p>
        </p:txBody>
      </p:sp>
    </p:spTree>
    <p:extLst>
      <p:ext uri="{BB962C8B-B14F-4D97-AF65-F5344CB8AC3E}">
        <p14:creationId xmlns:p14="http://schemas.microsoft.com/office/powerpoint/2010/main" val="12586853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2188D3F-5E88-4A02-8FC1-37C0E1F1376C}" type="datetimeFigureOut">
              <a:rPr lang="en-US" smtClean="0"/>
              <a:t>2/1/2017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FD62F99-5BDD-414C-B1CF-B6E5E8EDE5F1}" type="slidenum">
              <a:rPr lang="en-US" smtClean="0"/>
              <a:t>‹#›</a:t>
            </a:fld>
            <a:endParaRPr lang="en-US"/>
          </a:p>
        </p:txBody>
      </p:sp>
    </p:spTree>
    <p:extLst>
      <p:ext uri="{BB962C8B-B14F-4D97-AF65-F5344CB8AC3E}">
        <p14:creationId xmlns:p14="http://schemas.microsoft.com/office/powerpoint/2010/main" val="42869760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2188D3F-5E88-4A02-8FC1-37C0E1F1376C}" type="datetimeFigureOut">
              <a:rPr lang="en-US" smtClean="0"/>
              <a:t>2/1/2017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FD62F99-5BDD-414C-B1CF-B6E5E8EDE5F1}" type="slidenum">
              <a:rPr lang="en-US" smtClean="0"/>
              <a:t>‹#›</a:t>
            </a:fld>
            <a:endParaRPr lang="en-US"/>
          </a:p>
        </p:txBody>
      </p:sp>
    </p:spTree>
    <p:extLst>
      <p:ext uri="{BB962C8B-B14F-4D97-AF65-F5344CB8AC3E}">
        <p14:creationId xmlns:p14="http://schemas.microsoft.com/office/powerpoint/2010/main" val="17869992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4.xml"/><Relationship Id="rId3" Type="http://schemas.openxmlformats.org/officeDocument/2006/relationships/slideLayout" Target="../slideLayouts/slideLayout9.xml"/><Relationship Id="rId7" Type="http://schemas.openxmlformats.org/officeDocument/2006/relationships/slideLayout" Target="../slideLayouts/slideLayout13.xml"/><Relationship Id="rId12" Type="http://schemas.openxmlformats.org/officeDocument/2006/relationships/theme" Target="../theme/theme2.xml"/><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slideLayout" Target="../slideLayouts/slideLayout12.xml"/><Relationship Id="rId11" Type="http://schemas.openxmlformats.org/officeDocument/2006/relationships/slideLayout" Target="../slideLayouts/slideLayout17.xml"/><Relationship Id="rId5" Type="http://schemas.openxmlformats.org/officeDocument/2006/relationships/slideLayout" Target="../slideLayouts/slideLayout11.xml"/><Relationship Id="rId10" Type="http://schemas.openxmlformats.org/officeDocument/2006/relationships/slideLayout" Target="../slideLayouts/slideLayout16.xml"/><Relationship Id="rId4" Type="http://schemas.openxmlformats.org/officeDocument/2006/relationships/slideLayout" Target="../slideLayouts/slideLayout10.xml"/><Relationship Id="rId9" Type="http://schemas.openxmlformats.org/officeDocument/2006/relationships/slideLayout" Target="../slideLayouts/slideLayout1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8" cstate="print">
            <a:lum/>
          </a:blip>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1379538" y="254000"/>
            <a:ext cx="7307262" cy="868363"/>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1379538" y="1295400"/>
            <a:ext cx="7307262" cy="4800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30" name="Rectangle 6"/>
          <p:cNvSpPr>
            <a:spLocks noGrp="1" noChangeArrowheads="1"/>
          </p:cNvSpPr>
          <p:nvPr>
            <p:ph type="sldNum" sz="quarter" idx="4"/>
          </p:nvPr>
        </p:nvSpPr>
        <p:spPr bwMode="auto">
          <a:xfrm>
            <a:off x="7010400" y="6492875"/>
            <a:ext cx="2133600" cy="3460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lvl1pPr algn="r">
              <a:defRPr sz="1000">
                <a:solidFill>
                  <a:schemeClr val="bg1"/>
                </a:solidFill>
              </a:defRPr>
            </a:lvl1pPr>
          </a:lstStyle>
          <a:p>
            <a:pPr>
              <a:defRPr/>
            </a:pPr>
            <a:fld id="{95E813DF-62F7-4A03-BE97-9CA87165550F}"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829" r:id="rId1"/>
    <p:sldLayoutId id="2147483830" r:id="rId2"/>
    <p:sldLayoutId id="2147483831" r:id="rId3"/>
    <p:sldLayoutId id="2147483832" r:id="rId4"/>
    <p:sldLayoutId id="2147483833" r:id="rId5"/>
    <p:sldLayoutId id="2147483834" r:id="rId6"/>
  </p:sldLayoutIdLst>
  <p:hf sldNum="0" hdr="0" dt="0"/>
  <p:txStyles>
    <p:titleStyle>
      <a:lvl1pPr algn="l" rtl="0" eaLnBrk="0" fontAlgn="base" hangingPunct="0">
        <a:spcBef>
          <a:spcPct val="0"/>
        </a:spcBef>
        <a:spcAft>
          <a:spcPct val="0"/>
        </a:spcAft>
        <a:defRPr sz="3200" b="1">
          <a:solidFill>
            <a:srgbClr val="003264"/>
          </a:solidFill>
          <a:latin typeface="+mj-lt"/>
          <a:ea typeface="+mj-ea"/>
          <a:cs typeface="+mj-cs"/>
        </a:defRPr>
      </a:lvl1pPr>
      <a:lvl2pPr algn="l" rtl="0" eaLnBrk="0" fontAlgn="base" hangingPunct="0">
        <a:spcBef>
          <a:spcPct val="0"/>
        </a:spcBef>
        <a:spcAft>
          <a:spcPct val="0"/>
        </a:spcAft>
        <a:defRPr sz="3200" b="1">
          <a:solidFill>
            <a:srgbClr val="003264"/>
          </a:solidFill>
          <a:latin typeface="Arial" charset="0"/>
        </a:defRPr>
      </a:lvl2pPr>
      <a:lvl3pPr algn="l" rtl="0" eaLnBrk="0" fontAlgn="base" hangingPunct="0">
        <a:spcBef>
          <a:spcPct val="0"/>
        </a:spcBef>
        <a:spcAft>
          <a:spcPct val="0"/>
        </a:spcAft>
        <a:defRPr sz="3200" b="1">
          <a:solidFill>
            <a:srgbClr val="003264"/>
          </a:solidFill>
          <a:latin typeface="Arial" charset="0"/>
        </a:defRPr>
      </a:lvl3pPr>
      <a:lvl4pPr algn="l" rtl="0" eaLnBrk="0" fontAlgn="base" hangingPunct="0">
        <a:spcBef>
          <a:spcPct val="0"/>
        </a:spcBef>
        <a:spcAft>
          <a:spcPct val="0"/>
        </a:spcAft>
        <a:defRPr sz="3200" b="1">
          <a:solidFill>
            <a:srgbClr val="003264"/>
          </a:solidFill>
          <a:latin typeface="Arial" charset="0"/>
        </a:defRPr>
      </a:lvl4pPr>
      <a:lvl5pPr algn="l" rtl="0" eaLnBrk="0" fontAlgn="base" hangingPunct="0">
        <a:spcBef>
          <a:spcPct val="0"/>
        </a:spcBef>
        <a:spcAft>
          <a:spcPct val="0"/>
        </a:spcAft>
        <a:defRPr sz="3200" b="1">
          <a:solidFill>
            <a:srgbClr val="003264"/>
          </a:solidFill>
          <a:latin typeface="Arial" charset="0"/>
        </a:defRPr>
      </a:lvl5pPr>
      <a:lvl6pPr marL="457200" algn="l" rtl="0" fontAlgn="base">
        <a:spcBef>
          <a:spcPct val="0"/>
        </a:spcBef>
        <a:spcAft>
          <a:spcPct val="0"/>
        </a:spcAft>
        <a:defRPr sz="3600">
          <a:solidFill>
            <a:srgbClr val="292929"/>
          </a:solidFill>
          <a:latin typeface="Arial" charset="0"/>
        </a:defRPr>
      </a:lvl6pPr>
      <a:lvl7pPr marL="914400" algn="l" rtl="0" fontAlgn="base">
        <a:spcBef>
          <a:spcPct val="0"/>
        </a:spcBef>
        <a:spcAft>
          <a:spcPct val="0"/>
        </a:spcAft>
        <a:defRPr sz="3600">
          <a:solidFill>
            <a:srgbClr val="292929"/>
          </a:solidFill>
          <a:latin typeface="Arial" charset="0"/>
        </a:defRPr>
      </a:lvl7pPr>
      <a:lvl8pPr marL="1371600" algn="l" rtl="0" fontAlgn="base">
        <a:spcBef>
          <a:spcPct val="0"/>
        </a:spcBef>
        <a:spcAft>
          <a:spcPct val="0"/>
        </a:spcAft>
        <a:defRPr sz="3600">
          <a:solidFill>
            <a:srgbClr val="292929"/>
          </a:solidFill>
          <a:latin typeface="Arial" charset="0"/>
        </a:defRPr>
      </a:lvl8pPr>
      <a:lvl9pPr marL="1828800" algn="l" rtl="0" fontAlgn="base">
        <a:spcBef>
          <a:spcPct val="0"/>
        </a:spcBef>
        <a:spcAft>
          <a:spcPct val="0"/>
        </a:spcAft>
        <a:defRPr sz="3600">
          <a:solidFill>
            <a:srgbClr val="292929"/>
          </a:solidFill>
          <a:latin typeface="Arial" charset="0"/>
        </a:defRPr>
      </a:lvl9pPr>
    </p:titleStyle>
    <p:bodyStyle>
      <a:lvl1pPr marL="273050" indent="-273050" algn="l" rtl="0" eaLnBrk="0" fontAlgn="base" hangingPunct="0">
        <a:spcBef>
          <a:spcPct val="20000"/>
        </a:spcBef>
        <a:spcAft>
          <a:spcPct val="0"/>
        </a:spcAft>
        <a:buClr>
          <a:schemeClr val="accent1"/>
        </a:buClr>
        <a:buChar char="•"/>
        <a:defRPr sz="2400">
          <a:solidFill>
            <a:srgbClr val="606060"/>
          </a:solidFill>
          <a:latin typeface="+mn-lt"/>
          <a:ea typeface="+mn-ea"/>
          <a:cs typeface="+mn-cs"/>
        </a:defRPr>
      </a:lvl1pPr>
      <a:lvl2pPr marL="742950" indent="-285750" algn="l" rtl="0" eaLnBrk="0" fontAlgn="base" hangingPunct="0">
        <a:spcBef>
          <a:spcPct val="20000"/>
        </a:spcBef>
        <a:spcAft>
          <a:spcPct val="0"/>
        </a:spcAft>
        <a:buClr>
          <a:schemeClr val="accent1"/>
        </a:buClr>
        <a:buFont typeface="Wingdings" pitchFamily="2" charset="2"/>
        <a:buChar char="§"/>
        <a:defRPr sz="2000">
          <a:solidFill>
            <a:srgbClr val="606060"/>
          </a:solidFill>
          <a:latin typeface="+mn-lt"/>
        </a:defRPr>
      </a:lvl2pPr>
      <a:lvl3pPr marL="1143000" indent="-228600" algn="l" rtl="0" eaLnBrk="0" fontAlgn="base" hangingPunct="0">
        <a:spcBef>
          <a:spcPct val="20000"/>
        </a:spcBef>
        <a:spcAft>
          <a:spcPct val="0"/>
        </a:spcAft>
        <a:buClr>
          <a:schemeClr val="accent1"/>
        </a:buClr>
        <a:buChar char="•"/>
        <a:defRPr sz="2400">
          <a:solidFill>
            <a:srgbClr val="606060"/>
          </a:solidFill>
          <a:latin typeface="+mn-lt"/>
        </a:defRPr>
      </a:lvl3pPr>
      <a:lvl4pPr marL="1600200" indent="-228600" algn="l" rtl="0" eaLnBrk="0" fontAlgn="base" hangingPunct="0">
        <a:spcBef>
          <a:spcPct val="20000"/>
        </a:spcBef>
        <a:spcAft>
          <a:spcPct val="0"/>
        </a:spcAft>
        <a:buClr>
          <a:schemeClr val="accent1"/>
        </a:buClr>
        <a:buChar char="–"/>
        <a:defRPr sz="2000">
          <a:solidFill>
            <a:srgbClr val="606060"/>
          </a:solidFill>
          <a:latin typeface="+mn-lt"/>
        </a:defRPr>
      </a:lvl4pPr>
      <a:lvl5pPr marL="1951038" indent="-122238" algn="l" rtl="0" eaLnBrk="0" fontAlgn="base" hangingPunct="0">
        <a:spcBef>
          <a:spcPct val="20000"/>
        </a:spcBef>
        <a:spcAft>
          <a:spcPct val="0"/>
        </a:spcAft>
        <a:buChar char="»"/>
        <a:defRPr sz="2000">
          <a:solidFill>
            <a:srgbClr val="606060"/>
          </a:solidFill>
          <a:latin typeface="+mn-lt"/>
        </a:defRPr>
      </a:lvl5pPr>
      <a:lvl6pPr marL="2408238" algn="l" rtl="0" fontAlgn="base">
        <a:spcBef>
          <a:spcPct val="20000"/>
        </a:spcBef>
        <a:spcAft>
          <a:spcPct val="0"/>
        </a:spcAft>
        <a:defRPr>
          <a:solidFill>
            <a:srgbClr val="292929"/>
          </a:solidFill>
          <a:latin typeface="+mn-lt"/>
        </a:defRPr>
      </a:lvl6pPr>
      <a:lvl7pPr marL="2865438" algn="l" rtl="0" fontAlgn="base">
        <a:spcBef>
          <a:spcPct val="20000"/>
        </a:spcBef>
        <a:spcAft>
          <a:spcPct val="0"/>
        </a:spcAft>
        <a:defRPr>
          <a:solidFill>
            <a:srgbClr val="292929"/>
          </a:solidFill>
          <a:latin typeface="+mn-lt"/>
        </a:defRPr>
      </a:lvl7pPr>
      <a:lvl8pPr marL="3322638" algn="l" rtl="0" fontAlgn="base">
        <a:spcBef>
          <a:spcPct val="20000"/>
        </a:spcBef>
        <a:spcAft>
          <a:spcPct val="0"/>
        </a:spcAft>
        <a:defRPr>
          <a:solidFill>
            <a:srgbClr val="292929"/>
          </a:solidFill>
          <a:latin typeface="+mn-lt"/>
        </a:defRPr>
      </a:lvl8pPr>
      <a:lvl9pPr marL="3779838" algn="l" rtl="0" fontAlgn="base">
        <a:spcBef>
          <a:spcPct val="20000"/>
        </a:spcBef>
        <a:spcAft>
          <a:spcPct val="0"/>
        </a:spcAft>
        <a:defRPr>
          <a:solidFill>
            <a:srgbClr val="292929"/>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2188D3F-5E88-4A02-8FC1-37C0E1F1376C}" type="datetimeFigureOut">
              <a:rPr lang="en-US" smtClean="0"/>
              <a:t>2/1/2017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FD62F99-5BDD-414C-B1CF-B6E5E8EDE5F1}" type="slidenum">
              <a:rPr lang="en-US" smtClean="0"/>
              <a:t>‹#›</a:t>
            </a:fld>
            <a:endParaRPr lang="en-US"/>
          </a:p>
        </p:txBody>
      </p:sp>
    </p:spTree>
    <p:extLst>
      <p:ext uri="{BB962C8B-B14F-4D97-AF65-F5344CB8AC3E}">
        <p14:creationId xmlns:p14="http://schemas.microsoft.com/office/powerpoint/2010/main" val="3931499380"/>
      </p:ext>
    </p:extLst>
  </p:cSld>
  <p:clrMap bg1="lt1" tx1="dk1" bg2="lt2" tx2="dk2" accent1="accent1" accent2="accent2" accent3="accent3" accent4="accent4" accent5="accent5" accent6="accent6" hlink="hlink" folHlink="folHlink"/>
  <p:sldLayoutIdLst>
    <p:sldLayoutId id="2147483836" r:id="rId1"/>
    <p:sldLayoutId id="2147483837" r:id="rId2"/>
    <p:sldLayoutId id="2147483838" r:id="rId3"/>
    <p:sldLayoutId id="2147483839" r:id="rId4"/>
    <p:sldLayoutId id="2147483840" r:id="rId5"/>
    <p:sldLayoutId id="2147483841" r:id="rId6"/>
    <p:sldLayoutId id="2147483842" r:id="rId7"/>
    <p:sldLayoutId id="2147483843" r:id="rId8"/>
    <p:sldLayoutId id="2147483844" r:id="rId9"/>
    <p:sldLayoutId id="2147483845" r:id="rId10"/>
    <p:sldLayoutId id="2147483846"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hyperlink" Target="http://www.cdisc.org/webinars" TargetMode="Externa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hyperlink" Target="http://portal.cdisc.org/Pages/Home.aspx" TargetMode="External"/><Relationship Id="rId2" Type="http://schemas.openxmlformats.org/officeDocument/2006/relationships/image" Target="../media/image16.png"/><Relationship Id="rId1" Type="http://schemas.openxmlformats.org/officeDocument/2006/relationships/slideLayout" Target="../slideLayouts/slideLayout4.xml"/><Relationship Id="rId4" Type="http://schemas.openxmlformats.org/officeDocument/2006/relationships/hyperlink" Target="http://portal.cdisc.org/CDISC%20User%20Networks/Europe/Italian%20Language/default.aspx" TargetMode="External"/></Relationships>
</file>

<file path=ppt/slides/_rels/slide1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hyperlink" Target="https://www.cdisc.org/quick_access" TargetMode="Externa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hyperlink" Target="http://wiki.cdisc.org/" TargetMode="Externa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hyperlink" Target="http://jira.cdisc.org/secure/Dashboard.jspa" TargetMode="Externa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hyperlink" Target="http://jira.cdisc.org/secure/Dashboard.jspa" TargetMode="Externa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hyperlink" Target="https://www.linkedin.com/groups/12015458" TargetMode="Externa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hyperlink" Target="http://www.fda.gov/ForIndustry/DataStandards/StudyDataStandards/" TargetMode="Externa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hyperlink" Target="http://www.fda.gov/downloads/ForIndustry/DataStandards/StudyDataStandards/UCM340684.xlsx" TargetMode="External"/><Relationship Id="rId2" Type="http://schemas.openxmlformats.org/officeDocument/2006/relationships/image" Target="../media/image23.png"/><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4.xml"/><Relationship Id="rId5" Type="http://schemas.openxmlformats.org/officeDocument/2006/relationships/image" Target="../media/image9.png"/><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3" cstate="print">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29722" y="1284259"/>
            <a:ext cx="8119028" cy="517012"/>
          </a:xfrm>
        </p:spPr>
        <p:txBody>
          <a:bodyPr/>
          <a:lstStyle/>
          <a:p>
            <a:pPr marL="0" indent="0">
              <a:buNone/>
            </a:pPr>
            <a:r>
              <a:rPr lang="fr-CH" dirty="0" smtClean="0"/>
              <a:t>26 e 27 </a:t>
            </a:r>
            <a:r>
              <a:rPr lang="fr-CH" dirty="0" err="1" smtClean="0"/>
              <a:t>Conference</a:t>
            </a:r>
            <a:r>
              <a:rPr lang="fr-CH" dirty="0" smtClean="0"/>
              <a:t> - Agenda </a:t>
            </a:r>
            <a:r>
              <a:rPr lang="fr-CH" dirty="0" err="1" smtClean="0"/>
              <a:t>Preliminare</a:t>
            </a:r>
            <a:endParaRPr lang="fr-CH" dirty="0" smtClean="0"/>
          </a:p>
          <a:p>
            <a:pPr marL="0" indent="0">
              <a:buNone/>
            </a:pPr>
            <a:r>
              <a:rPr lang="fr-CH" sz="2000" dirty="0">
                <a:solidFill>
                  <a:srgbClr val="0070C0"/>
                </a:solidFill>
              </a:rPr>
              <a:t>Non </a:t>
            </a:r>
            <a:r>
              <a:rPr lang="fr-CH" sz="2000" dirty="0" err="1">
                <a:solidFill>
                  <a:srgbClr val="0070C0"/>
                </a:solidFill>
              </a:rPr>
              <a:t>ancora</a:t>
            </a:r>
            <a:r>
              <a:rPr lang="fr-CH" sz="2000" dirty="0">
                <a:solidFill>
                  <a:srgbClr val="0070C0"/>
                </a:solidFill>
              </a:rPr>
              <a:t> in </a:t>
            </a:r>
            <a:r>
              <a:rPr lang="fr-CH" sz="2000" dirty="0" err="1" smtClean="0">
                <a:solidFill>
                  <a:srgbClr val="0070C0"/>
                </a:solidFill>
              </a:rPr>
              <a:t>linea</a:t>
            </a:r>
            <a:endParaRPr lang="fr-CH" sz="2000" dirty="0" smtClean="0">
              <a:solidFill>
                <a:srgbClr val="0070C0"/>
              </a:solidFill>
            </a:endParaRPr>
          </a:p>
          <a:p>
            <a:pPr marL="0" indent="0">
              <a:spcBef>
                <a:spcPts val="200"/>
              </a:spcBef>
              <a:buNone/>
            </a:pPr>
            <a:endParaRPr lang="fr-CH" sz="2000" dirty="0" smtClean="0">
              <a:solidFill>
                <a:srgbClr val="0070C0"/>
              </a:solidFill>
            </a:endParaRPr>
          </a:p>
          <a:p>
            <a:pPr marL="0" indent="0">
              <a:buNone/>
            </a:pPr>
            <a:r>
              <a:rPr lang="fr-CH" dirty="0" err="1" smtClean="0"/>
              <a:t>Alcuni</a:t>
            </a:r>
            <a:r>
              <a:rPr lang="fr-CH" dirty="0" smtClean="0"/>
              <a:t> </a:t>
            </a:r>
            <a:r>
              <a:rPr lang="fr-CH" dirty="0" err="1" smtClean="0"/>
              <a:t>Esempi</a:t>
            </a:r>
            <a:r>
              <a:rPr lang="fr-CH" dirty="0" smtClean="0"/>
              <a:t> di Abstract «</a:t>
            </a:r>
            <a:r>
              <a:rPr lang="fr-CH" dirty="0" err="1" smtClean="0"/>
              <a:t>Accettati</a:t>
            </a:r>
            <a:r>
              <a:rPr lang="fr-CH" dirty="0" smtClean="0"/>
              <a:t>»</a:t>
            </a:r>
          </a:p>
          <a:p>
            <a:r>
              <a:rPr lang="en-US" sz="1600" dirty="0">
                <a:solidFill>
                  <a:srgbClr val="FF0000"/>
                </a:solidFill>
              </a:rPr>
              <a:t>Analysis </a:t>
            </a:r>
            <a:r>
              <a:rPr lang="en-US" sz="1600" dirty="0" smtClean="0">
                <a:solidFill>
                  <a:srgbClr val="FF0000"/>
                </a:solidFill>
              </a:rPr>
              <a:t>Results </a:t>
            </a:r>
            <a:r>
              <a:rPr lang="en-US" sz="1600" dirty="0">
                <a:solidFill>
                  <a:srgbClr val="FF0000"/>
                </a:solidFill>
              </a:rPr>
              <a:t>Metadata... are we there yet</a:t>
            </a:r>
            <a:r>
              <a:rPr lang="en-US" sz="1600" dirty="0" smtClean="0">
                <a:solidFill>
                  <a:srgbClr val="FF0000"/>
                </a:solidFill>
              </a:rPr>
              <a:t>?</a:t>
            </a:r>
          </a:p>
          <a:p>
            <a:r>
              <a:rPr lang="en-US" sz="1600" dirty="0">
                <a:solidFill>
                  <a:srgbClr val="FF0000"/>
                </a:solidFill>
              </a:rPr>
              <a:t>Why End to End Standards Need to Begin with </a:t>
            </a:r>
            <a:r>
              <a:rPr lang="en-US" sz="1600" dirty="0" smtClean="0">
                <a:solidFill>
                  <a:srgbClr val="FF0000"/>
                </a:solidFill>
              </a:rPr>
              <a:t>Statistics</a:t>
            </a:r>
          </a:p>
          <a:p>
            <a:r>
              <a:rPr lang="en-US" sz="1600" dirty="0">
                <a:solidFill>
                  <a:srgbClr val="FF0000"/>
                </a:solidFill>
              </a:rPr>
              <a:t>Create your own SDTM Mapping </a:t>
            </a:r>
            <a:r>
              <a:rPr lang="en-US" sz="1600" dirty="0" smtClean="0">
                <a:solidFill>
                  <a:srgbClr val="FF0000"/>
                </a:solidFill>
              </a:rPr>
              <a:t>Framework</a:t>
            </a:r>
          </a:p>
          <a:p>
            <a:r>
              <a:rPr lang="en-US" sz="1600" dirty="0" smtClean="0">
                <a:solidFill>
                  <a:srgbClr val="4D4D4D"/>
                </a:solidFill>
              </a:rPr>
              <a:t>SDTM, graph databases and Biomedical Concepts</a:t>
            </a:r>
          </a:p>
          <a:p>
            <a:r>
              <a:rPr lang="fr-CH" sz="1600" dirty="0" err="1" smtClean="0">
                <a:solidFill>
                  <a:srgbClr val="4D4D4D"/>
                </a:solidFill>
              </a:rPr>
              <a:t>Big</a:t>
            </a:r>
            <a:r>
              <a:rPr lang="fr-CH" sz="1600" dirty="0" smtClean="0">
                <a:solidFill>
                  <a:srgbClr val="4D4D4D"/>
                </a:solidFill>
              </a:rPr>
              <a:t> Data vs Smart Data in </a:t>
            </a:r>
            <a:r>
              <a:rPr lang="fr-CH" sz="1600" dirty="0" err="1" smtClean="0">
                <a:solidFill>
                  <a:srgbClr val="4D4D4D"/>
                </a:solidFill>
              </a:rPr>
              <a:t>Clinical</a:t>
            </a:r>
            <a:r>
              <a:rPr lang="fr-CH" sz="1600" dirty="0" smtClean="0">
                <a:solidFill>
                  <a:srgbClr val="4D4D4D"/>
                </a:solidFill>
              </a:rPr>
              <a:t> Trials</a:t>
            </a:r>
          </a:p>
          <a:p>
            <a:r>
              <a:rPr lang="en-US" sz="1600" dirty="0" smtClean="0">
                <a:solidFill>
                  <a:srgbClr val="4D4D4D"/>
                </a:solidFill>
              </a:rPr>
              <a:t>Solving Standards Governance Pain Points with MDR Visualizations</a:t>
            </a:r>
          </a:p>
          <a:p>
            <a:r>
              <a:rPr lang="en-US" sz="1600" dirty="0" smtClean="0">
                <a:solidFill>
                  <a:srgbClr val="4D4D4D"/>
                </a:solidFill>
              </a:rPr>
              <a:t>Bringing SDTM Alive for Monitoring and Review</a:t>
            </a:r>
          </a:p>
          <a:p>
            <a:r>
              <a:rPr lang="en-US" sz="1600" dirty="0" smtClean="0">
                <a:solidFill>
                  <a:srgbClr val="008AF2"/>
                </a:solidFill>
              </a:rPr>
              <a:t>Protocol Terminology - Advancing on The Holy Grail of CDISC Standards</a:t>
            </a:r>
          </a:p>
          <a:p>
            <a:r>
              <a:rPr lang="en-US" sz="1600" dirty="0" smtClean="0">
                <a:solidFill>
                  <a:srgbClr val="008AF2"/>
                </a:solidFill>
              </a:rPr>
              <a:t>How </a:t>
            </a:r>
            <a:r>
              <a:rPr lang="en-US" sz="1600" dirty="0">
                <a:solidFill>
                  <a:srgbClr val="008AF2"/>
                </a:solidFill>
              </a:rPr>
              <a:t>to ensure use of controlled terminology from protocol development to </a:t>
            </a:r>
            <a:r>
              <a:rPr lang="en-US" sz="1600" dirty="0" smtClean="0">
                <a:solidFill>
                  <a:srgbClr val="008AF2"/>
                </a:solidFill>
              </a:rPr>
              <a:t>submission</a:t>
            </a:r>
          </a:p>
          <a:p>
            <a:r>
              <a:rPr lang="en-US" sz="1600" dirty="0">
                <a:solidFill>
                  <a:srgbClr val="008AF2"/>
                </a:solidFill>
              </a:rPr>
              <a:t>CDISC XML Technology End-to-End Bench to </a:t>
            </a:r>
            <a:r>
              <a:rPr lang="en-US" sz="1600" dirty="0" smtClean="0">
                <a:solidFill>
                  <a:srgbClr val="008AF2"/>
                </a:solidFill>
              </a:rPr>
              <a:t>Bedside</a:t>
            </a:r>
          </a:p>
          <a:p>
            <a:r>
              <a:rPr lang="en-US" sz="1600" dirty="0" smtClean="0">
                <a:solidFill>
                  <a:srgbClr val="008AF2"/>
                </a:solidFill>
              </a:rPr>
              <a:t>Healthcare Link</a:t>
            </a:r>
            <a:endParaRPr lang="fr-CH" sz="1600" dirty="0" smtClean="0">
              <a:solidFill>
                <a:srgbClr val="008AF2"/>
              </a:solidFill>
            </a:endParaRPr>
          </a:p>
          <a:p>
            <a:pPr marL="0" indent="0">
              <a:buNone/>
            </a:pPr>
            <a:endParaRPr lang="fr-CH" sz="2800" dirty="0" smtClean="0"/>
          </a:p>
        </p:txBody>
      </p:sp>
      <p:sp>
        <p:nvSpPr>
          <p:cNvPr id="5" name="Title 1"/>
          <p:cNvSpPr>
            <a:spLocks noGrp="1"/>
          </p:cNvSpPr>
          <p:nvPr>
            <p:ph type="title"/>
          </p:nvPr>
        </p:nvSpPr>
        <p:spPr>
          <a:xfrm>
            <a:off x="949323" y="388397"/>
            <a:ext cx="7448550" cy="974724"/>
          </a:xfrm>
        </p:spPr>
        <p:txBody>
          <a:bodyPr/>
          <a:lstStyle/>
          <a:p>
            <a:r>
              <a:rPr lang="en-GB" sz="2800" dirty="0" smtClean="0"/>
              <a:t/>
            </a:r>
            <a:br>
              <a:rPr lang="en-GB" sz="2800" dirty="0" smtClean="0"/>
            </a:br>
            <a:r>
              <a:rPr lang="en-GB" sz="2800" dirty="0"/>
              <a:t/>
            </a:r>
            <a:br>
              <a:rPr lang="en-GB" sz="2800" dirty="0"/>
            </a:br>
            <a:r>
              <a:rPr lang="en-GB" sz="2800" dirty="0" smtClean="0"/>
              <a:t/>
            </a:r>
            <a:br>
              <a:rPr lang="en-GB" sz="2800" dirty="0" smtClean="0"/>
            </a:br>
            <a:r>
              <a:rPr lang="it-IT" sz="2800" dirty="0"/>
              <a:t>Agenda preliminare prossimo </a:t>
            </a:r>
            <a:r>
              <a:rPr lang="it-IT" sz="2800" dirty="0" smtClean="0"/>
              <a:t/>
            </a:r>
            <a:br>
              <a:rPr lang="it-IT" sz="2800" dirty="0" smtClean="0"/>
            </a:br>
            <a:r>
              <a:rPr lang="it-IT" sz="2800" dirty="0" smtClean="0"/>
              <a:t>CDISC </a:t>
            </a:r>
            <a:r>
              <a:rPr lang="it-IT" sz="2800" dirty="0"/>
              <a:t>Interchange </a:t>
            </a:r>
            <a:r>
              <a:rPr lang="it-IT" sz="2800" dirty="0" smtClean="0"/>
              <a:t>Europe</a:t>
            </a:r>
            <a:br>
              <a:rPr lang="it-IT" sz="2800" dirty="0" smtClean="0"/>
            </a:br>
            <a:r>
              <a:rPr lang="it-IT" sz="2800" dirty="0" smtClean="0"/>
              <a:t>Londra </a:t>
            </a:r>
            <a:r>
              <a:rPr lang="it-IT" sz="2800" dirty="0"/>
              <a:t>(</a:t>
            </a:r>
            <a:r>
              <a:rPr lang="it-IT" sz="2800" dirty="0" smtClean="0"/>
              <a:t>24-28 </a:t>
            </a:r>
            <a:r>
              <a:rPr lang="it-IT" sz="2800" dirty="0"/>
              <a:t>Aprile </a:t>
            </a:r>
            <a:r>
              <a:rPr lang="it-IT" sz="2800" dirty="0" smtClean="0"/>
              <a:t>2017)</a:t>
            </a:r>
            <a:r>
              <a:rPr lang="en-GB" sz="2800" dirty="0" smtClean="0"/>
              <a:t>	</a:t>
            </a:r>
            <a:endParaRPr lang="en-GB" sz="2800" dirty="0"/>
          </a:p>
        </p:txBody>
      </p:sp>
      <p:sp>
        <p:nvSpPr>
          <p:cNvPr id="4" name="Rectangle 3"/>
          <p:cNvSpPr/>
          <p:nvPr/>
        </p:nvSpPr>
        <p:spPr>
          <a:xfrm rot="16200000">
            <a:off x="10945" y="3118542"/>
            <a:ext cx="1024468" cy="646331"/>
          </a:xfrm>
          <a:prstGeom prst="rect">
            <a:avLst/>
          </a:prstGeom>
        </p:spPr>
        <p:txBody>
          <a:bodyPr wrap="square">
            <a:spAutoFit/>
          </a:bodyPr>
          <a:lstStyle/>
          <a:p>
            <a:pPr algn="ctr"/>
            <a:r>
              <a:rPr lang="fr-CH" sz="1200" dirty="0" err="1">
                <a:solidFill>
                  <a:srgbClr val="FF0000"/>
                </a:solidFill>
              </a:rPr>
              <a:t>Implementation</a:t>
            </a:r>
            <a:r>
              <a:rPr lang="fr-CH" sz="1200" dirty="0">
                <a:solidFill>
                  <a:srgbClr val="FF0000"/>
                </a:solidFill>
              </a:rPr>
              <a:t> Use Cases</a:t>
            </a:r>
            <a:endParaRPr lang="en-US" sz="1200" dirty="0">
              <a:solidFill>
                <a:srgbClr val="FF0000"/>
              </a:solidFill>
            </a:endParaRPr>
          </a:p>
        </p:txBody>
      </p:sp>
      <p:sp>
        <p:nvSpPr>
          <p:cNvPr id="6" name="Rectangle 5"/>
          <p:cNvSpPr/>
          <p:nvPr/>
        </p:nvSpPr>
        <p:spPr>
          <a:xfrm rot="16200000">
            <a:off x="10940" y="4116871"/>
            <a:ext cx="1024468" cy="461665"/>
          </a:xfrm>
          <a:prstGeom prst="rect">
            <a:avLst/>
          </a:prstGeom>
        </p:spPr>
        <p:txBody>
          <a:bodyPr wrap="square">
            <a:spAutoFit/>
          </a:bodyPr>
          <a:lstStyle/>
          <a:p>
            <a:pPr algn="ctr"/>
            <a:r>
              <a:rPr lang="fr-CH" sz="1200" dirty="0" err="1">
                <a:solidFill>
                  <a:srgbClr val="4D4D4D"/>
                </a:solidFill>
              </a:rPr>
              <a:t>Visualize</a:t>
            </a:r>
            <a:r>
              <a:rPr lang="fr-CH" sz="1200" dirty="0">
                <a:solidFill>
                  <a:srgbClr val="4D4D4D"/>
                </a:solidFill>
              </a:rPr>
              <a:t> </a:t>
            </a:r>
            <a:r>
              <a:rPr lang="fr-CH" sz="1200" dirty="0" err="1">
                <a:solidFill>
                  <a:srgbClr val="4D4D4D"/>
                </a:solidFill>
              </a:rPr>
              <a:t>your</a:t>
            </a:r>
            <a:r>
              <a:rPr lang="fr-CH" sz="1200" dirty="0">
                <a:solidFill>
                  <a:srgbClr val="4D4D4D"/>
                </a:solidFill>
              </a:rPr>
              <a:t> data</a:t>
            </a:r>
            <a:endParaRPr lang="en-US" sz="1200" dirty="0">
              <a:solidFill>
                <a:srgbClr val="4D4D4D"/>
              </a:solidFill>
            </a:endParaRPr>
          </a:p>
        </p:txBody>
      </p:sp>
      <p:sp>
        <p:nvSpPr>
          <p:cNvPr id="7" name="Rectangle 6"/>
          <p:cNvSpPr/>
          <p:nvPr/>
        </p:nvSpPr>
        <p:spPr>
          <a:xfrm rot="16200000">
            <a:off x="27546" y="5133674"/>
            <a:ext cx="1024468" cy="646331"/>
          </a:xfrm>
          <a:prstGeom prst="rect">
            <a:avLst/>
          </a:prstGeom>
        </p:spPr>
        <p:txBody>
          <a:bodyPr wrap="square">
            <a:spAutoFit/>
          </a:bodyPr>
          <a:lstStyle/>
          <a:p>
            <a:pPr algn="ctr"/>
            <a:r>
              <a:rPr lang="fr-CH" sz="1200" dirty="0" err="1">
                <a:solidFill>
                  <a:srgbClr val="008AF2"/>
                </a:solidFill>
              </a:rPr>
              <a:t>From</a:t>
            </a:r>
            <a:r>
              <a:rPr lang="fr-CH" sz="1200" dirty="0">
                <a:solidFill>
                  <a:srgbClr val="008AF2"/>
                </a:solidFill>
              </a:rPr>
              <a:t> Protocol to </a:t>
            </a:r>
            <a:r>
              <a:rPr lang="fr-CH" sz="1200" dirty="0" err="1">
                <a:solidFill>
                  <a:srgbClr val="008AF2"/>
                </a:solidFill>
              </a:rPr>
              <a:t>Submission</a:t>
            </a:r>
            <a:endParaRPr lang="en-US" sz="1200" dirty="0">
              <a:solidFill>
                <a:srgbClr val="008AF2"/>
              </a:solidFill>
            </a:endParaRPr>
          </a:p>
        </p:txBody>
      </p:sp>
    </p:spTree>
    <p:extLst>
      <p:ext uri="{BB962C8B-B14F-4D97-AF65-F5344CB8AC3E}">
        <p14:creationId xmlns:p14="http://schemas.microsoft.com/office/powerpoint/2010/main" val="62761780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00125" y="620217"/>
            <a:ext cx="7448550" cy="634779"/>
          </a:xfrm>
        </p:spPr>
        <p:txBody>
          <a:bodyPr/>
          <a:lstStyle/>
          <a:p>
            <a:r>
              <a:rPr lang="it-IT" dirty="0" smtClean="0"/>
              <a:t>News </a:t>
            </a:r>
            <a:r>
              <a:rPr lang="it-IT" dirty="0"/>
              <a:t>dal mondo CDISC</a:t>
            </a:r>
            <a:r>
              <a:rPr lang="en-GB" dirty="0" smtClean="0"/>
              <a:t>	</a:t>
            </a:r>
            <a:endParaRPr lang="en-GB" dirty="0"/>
          </a:p>
        </p:txBody>
      </p:sp>
      <p:sp>
        <p:nvSpPr>
          <p:cNvPr id="6" name="Content Placeholder 2"/>
          <p:cNvSpPr>
            <a:spLocks noGrp="1"/>
          </p:cNvSpPr>
          <p:nvPr>
            <p:ph idx="1"/>
          </p:nvPr>
        </p:nvSpPr>
        <p:spPr>
          <a:xfrm>
            <a:off x="1003938" y="1232452"/>
            <a:ext cx="7662987" cy="4055165"/>
          </a:xfrm>
        </p:spPr>
        <p:txBody>
          <a:bodyPr/>
          <a:lstStyle/>
          <a:p>
            <a:pPr marL="0" indent="0">
              <a:buNone/>
            </a:pPr>
            <a:r>
              <a:rPr lang="fr-CH" b="1" dirty="0" err="1" smtClean="0"/>
              <a:t>Prossimi</a:t>
            </a:r>
            <a:r>
              <a:rPr lang="fr-CH" b="1" dirty="0" smtClean="0"/>
              <a:t> </a:t>
            </a:r>
            <a:r>
              <a:rPr lang="fr-CH" b="1" dirty="0" err="1" smtClean="0"/>
              <a:t>Webinars</a:t>
            </a:r>
            <a:r>
              <a:rPr lang="fr-CH" b="1" dirty="0" smtClean="0"/>
              <a:t> </a:t>
            </a:r>
            <a:r>
              <a:rPr lang="fr-CH" b="1" dirty="0" err="1" smtClean="0"/>
              <a:t>gratuiti</a:t>
            </a:r>
            <a:r>
              <a:rPr lang="fr-CH" b="1" dirty="0" smtClean="0"/>
              <a:t> o </a:t>
            </a:r>
            <a:r>
              <a:rPr lang="fr-CH" b="1" dirty="0" err="1" smtClean="0"/>
              <a:t>riservati</a:t>
            </a:r>
            <a:r>
              <a:rPr lang="fr-CH" b="1" dirty="0" smtClean="0"/>
              <a:t> ai </a:t>
            </a:r>
            <a:r>
              <a:rPr lang="fr-CH" b="1" dirty="0" err="1" smtClean="0"/>
              <a:t>membri</a:t>
            </a:r>
            <a:r>
              <a:rPr lang="fr-CH" b="1" dirty="0" smtClean="0"/>
              <a:t> di CDISC </a:t>
            </a:r>
            <a:r>
              <a:rPr lang="fr-CH" b="1" dirty="0" smtClean="0">
                <a:hlinkClick r:id="rId2"/>
              </a:rPr>
              <a:t>http</a:t>
            </a:r>
            <a:r>
              <a:rPr lang="fr-CH" b="1" dirty="0">
                <a:hlinkClick r:id="rId2"/>
              </a:rPr>
              <a:t>://</a:t>
            </a:r>
            <a:r>
              <a:rPr lang="fr-CH" b="1" dirty="0" smtClean="0">
                <a:hlinkClick r:id="rId2"/>
              </a:rPr>
              <a:t>www.cdisc.org/webinars</a:t>
            </a:r>
            <a:endParaRPr lang="fr-CH" b="1" dirty="0" smtClean="0"/>
          </a:p>
          <a:p>
            <a:pPr>
              <a:buFont typeface="Arial" panose="020B0604020202020204" pitchFamily="34" charset="0"/>
              <a:buChar char="•"/>
            </a:pPr>
            <a:r>
              <a:rPr lang="fr-CH" b="1" dirty="0" smtClean="0"/>
              <a:t>1 </a:t>
            </a:r>
            <a:r>
              <a:rPr lang="fr-CH" b="1" dirty="0" err="1" smtClean="0"/>
              <a:t>Febbraio</a:t>
            </a:r>
            <a:r>
              <a:rPr lang="fr-CH" b="1" dirty="0" smtClean="0"/>
              <a:t>: </a:t>
            </a:r>
            <a:r>
              <a:rPr lang="en-US" b="1" dirty="0"/>
              <a:t>CDISC Public Webinar Series - Vaccines TA Public Review</a:t>
            </a:r>
            <a:endParaRPr lang="fr-CH" b="1" dirty="0" smtClean="0"/>
          </a:p>
          <a:p>
            <a:pPr>
              <a:buFont typeface="Arial" panose="020B0604020202020204" pitchFamily="34" charset="0"/>
              <a:buChar char="•"/>
            </a:pPr>
            <a:r>
              <a:rPr lang="fr-CH" b="1" dirty="0" smtClean="0"/>
              <a:t>16 </a:t>
            </a:r>
            <a:r>
              <a:rPr lang="fr-CH" b="1" dirty="0" err="1"/>
              <a:t>Febbraio</a:t>
            </a:r>
            <a:r>
              <a:rPr lang="fr-CH" b="1" dirty="0"/>
              <a:t>: </a:t>
            </a:r>
            <a:r>
              <a:rPr lang="en-US" b="1" dirty="0" smtClean="0"/>
              <a:t>Results </a:t>
            </a:r>
            <a:r>
              <a:rPr lang="en-US" b="1" dirty="0"/>
              <a:t>Level Metadata: What, How and Why </a:t>
            </a:r>
            <a:r>
              <a:rPr lang="fr-CH" b="1" dirty="0" smtClean="0"/>
              <a:t> (solo </a:t>
            </a:r>
            <a:r>
              <a:rPr lang="fr-CH" b="1" dirty="0" err="1" smtClean="0"/>
              <a:t>membri</a:t>
            </a:r>
            <a:r>
              <a:rPr lang="fr-CH" b="1" dirty="0" smtClean="0"/>
              <a:t>)</a:t>
            </a:r>
          </a:p>
          <a:p>
            <a:pPr>
              <a:buFont typeface="Arial" panose="020B0604020202020204" pitchFamily="34" charset="0"/>
              <a:buChar char="•"/>
            </a:pPr>
            <a:r>
              <a:rPr lang="en-US" b="1" dirty="0" smtClean="0"/>
              <a:t>9 </a:t>
            </a:r>
            <a:r>
              <a:rPr lang="en-US" b="1" dirty="0" err="1" smtClean="0"/>
              <a:t>Marzo</a:t>
            </a:r>
            <a:r>
              <a:rPr lang="en-US" b="1" dirty="0" smtClean="0"/>
              <a:t>: Some </a:t>
            </a:r>
            <a:r>
              <a:rPr lang="en-US" b="1" dirty="0"/>
              <a:t>Considerations When Designing </a:t>
            </a:r>
            <a:r>
              <a:rPr lang="en-US" b="1" dirty="0" err="1"/>
              <a:t>ADaM</a:t>
            </a:r>
            <a:r>
              <a:rPr lang="en-US" b="1" dirty="0"/>
              <a:t> </a:t>
            </a:r>
            <a:r>
              <a:rPr lang="en-US" b="1" dirty="0" smtClean="0"/>
              <a:t>Datasets (solo </a:t>
            </a:r>
            <a:r>
              <a:rPr lang="en-US" b="1" dirty="0" err="1" smtClean="0"/>
              <a:t>membri</a:t>
            </a:r>
            <a:r>
              <a:rPr lang="en-US" b="1" dirty="0" smtClean="0"/>
              <a:t>)</a:t>
            </a:r>
            <a:endParaRPr lang="fr-CH" b="1" dirty="0"/>
          </a:p>
          <a:p>
            <a:pPr>
              <a:buFont typeface="Arial" panose="020B0604020202020204" pitchFamily="34" charset="0"/>
              <a:buChar char="•"/>
            </a:pPr>
            <a:r>
              <a:rPr lang="fr-CH" b="1" dirty="0" smtClean="0"/>
              <a:t>16 </a:t>
            </a:r>
            <a:r>
              <a:rPr lang="fr-CH" b="1" dirty="0" err="1"/>
              <a:t>Marzo</a:t>
            </a:r>
            <a:r>
              <a:rPr lang="fr-CH" b="1" dirty="0"/>
              <a:t>: </a:t>
            </a:r>
            <a:r>
              <a:rPr lang="en-US" b="1" dirty="0"/>
              <a:t>CDISC Tech Webinar Series - Making CDISC SHARE Metadata Operational</a:t>
            </a:r>
            <a:endParaRPr lang="en-GB" b="1" dirty="0"/>
          </a:p>
          <a:p>
            <a:pPr marL="0" indent="0">
              <a:buNone/>
            </a:pPr>
            <a:endParaRPr lang="fr-CH" dirty="0"/>
          </a:p>
        </p:txBody>
      </p:sp>
    </p:spTree>
    <p:extLst>
      <p:ext uri="{BB962C8B-B14F-4D97-AF65-F5344CB8AC3E}">
        <p14:creationId xmlns:p14="http://schemas.microsoft.com/office/powerpoint/2010/main" val="337251547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49323" y="230735"/>
            <a:ext cx="7448550" cy="634779"/>
          </a:xfrm>
        </p:spPr>
        <p:txBody>
          <a:bodyPr/>
          <a:lstStyle/>
          <a:p>
            <a:r>
              <a:rPr lang="it-IT" dirty="0" smtClean="0"/>
              <a:t>News </a:t>
            </a:r>
            <a:r>
              <a:rPr lang="it-IT" dirty="0"/>
              <a:t>dal mondo CDISC</a:t>
            </a:r>
            <a:r>
              <a:rPr lang="en-GB" dirty="0" smtClean="0"/>
              <a:t>	</a:t>
            </a:r>
            <a:endParaRPr lang="en-GB" dirty="0"/>
          </a:p>
        </p:txBody>
      </p:sp>
      <p:sp>
        <p:nvSpPr>
          <p:cNvPr id="6" name="Content Placeholder 2"/>
          <p:cNvSpPr>
            <a:spLocks noGrp="1"/>
          </p:cNvSpPr>
          <p:nvPr>
            <p:ph idx="1"/>
          </p:nvPr>
        </p:nvSpPr>
        <p:spPr>
          <a:xfrm>
            <a:off x="961603" y="851436"/>
            <a:ext cx="7662987" cy="4055165"/>
          </a:xfrm>
        </p:spPr>
        <p:txBody>
          <a:bodyPr/>
          <a:lstStyle/>
          <a:p>
            <a:pPr marL="0" indent="0">
              <a:buNone/>
            </a:pPr>
            <a:r>
              <a:rPr lang="fr-CH" b="1" dirty="0" smtClean="0"/>
              <a:t>Trainings</a:t>
            </a:r>
          </a:p>
          <a:p>
            <a:endParaRPr lang="en-GB" dirty="0"/>
          </a:p>
          <a:p>
            <a:pPr marL="0" indent="0">
              <a:buNone/>
            </a:pPr>
            <a:endParaRPr lang="fr-CH" dirty="0"/>
          </a:p>
        </p:txBody>
      </p:sp>
      <p:sp>
        <p:nvSpPr>
          <p:cNvPr id="3" name="Rectangle 2"/>
          <p:cNvSpPr/>
          <p:nvPr/>
        </p:nvSpPr>
        <p:spPr>
          <a:xfrm>
            <a:off x="1054098" y="2420859"/>
            <a:ext cx="6989233" cy="186859"/>
          </a:xfrm>
          <a:prstGeom prst="rect">
            <a:avLst/>
          </a:prstGeom>
          <a:solidFill>
            <a:srgbClr val="FFFF00">
              <a:alpha val="2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92194" y="1513469"/>
            <a:ext cx="7950205" cy="264819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95346736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00125" y="247669"/>
            <a:ext cx="7448550" cy="634779"/>
          </a:xfrm>
        </p:spPr>
        <p:txBody>
          <a:bodyPr/>
          <a:lstStyle/>
          <a:p>
            <a:r>
              <a:rPr lang="it-IT" dirty="0" smtClean="0"/>
              <a:t>News </a:t>
            </a:r>
            <a:r>
              <a:rPr lang="it-IT" dirty="0"/>
              <a:t>dal mondo CDISC</a:t>
            </a:r>
            <a:r>
              <a:rPr lang="en-GB" dirty="0" smtClean="0"/>
              <a:t>	</a:t>
            </a:r>
            <a:endParaRPr lang="en-GB" dirty="0"/>
          </a:p>
        </p:txBody>
      </p:sp>
      <p:sp>
        <p:nvSpPr>
          <p:cNvPr id="6" name="Content Placeholder 2"/>
          <p:cNvSpPr>
            <a:spLocks noGrp="1"/>
          </p:cNvSpPr>
          <p:nvPr>
            <p:ph idx="1"/>
          </p:nvPr>
        </p:nvSpPr>
        <p:spPr>
          <a:xfrm>
            <a:off x="1003938" y="859904"/>
            <a:ext cx="7662987" cy="4055165"/>
          </a:xfrm>
        </p:spPr>
        <p:txBody>
          <a:bodyPr/>
          <a:lstStyle/>
          <a:p>
            <a:pPr marL="0" indent="0">
              <a:buNone/>
            </a:pPr>
            <a:r>
              <a:rPr lang="fr-CH" b="1" dirty="0" err="1" smtClean="0"/>
              <a:t>Nuovi</a:t>
            </a:r>
            <a:r>
              <a:rPr lang="fr-CH" b="1" dirty="0" smtClean="0"/>
              <a:t> Standards</a:t>
            </a:r>
          </a:p>
          <a:p>
            <a:pPr marL="0" indent="0">
              <a:buNone/>
            </a:pPr>
            <a:endParaRPr lang="fr-CH" sz="1600" b="1" dirty="0" smtClean="0"/>
          </a:p>
          <a:p>
            <a:pPr marL="0" indent="0">
              <a:buNone/>
            </a:pPr>
            <a:endParaRPr lang="fr-CH" b="1" dirty="0" smtClean="0"/>
          </a:p>
          <a:p>
            <a:endParaRPr lang="fr-CH" b="1" dirty="0" smtClean="0"/>
          </a:p>
          <a:p>
            <a:endParaRPr lang="en-GB" dirty="0"/>
          </a:p>
          <a:p>
            <a:pPr marL="0" indent="0">
              <a:buNone/>
            </a:pPr>
            <a:endParaRPr lang="fr-CH"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76310" y="1265752"/>
            <a:ext cx="5057775" cy="5105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14416399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00125" y="-57143"/>
            <a:ext cx="7448550" cy="634779"/>
          </a:xfrm>
        </p:spPr>
        <p:txBody>
          <a:bodyPr/>
          <a:lstStyle/>
          <a:p>
            <a:r>
              <a:rPr lang="it-IT" dirty="0" smtClean="0"/>
              <a:t>News </a:t>
            </a:r>
            <a:r>
              <a:rPr lang="it-IT" dirty="0"/>
              <a:t>dal mondo CDISC</a:t>
            </a:r>
            <a:r>
              <a:rPr lang="en-GB" dirty="0" smtClean="0"/>
              <a:t>	</a:t>
            </a:r>
            <a:endParaRPr lang="en-GB" dirty="0"/>
          </a:p>
        </p:txBody>
      </p:sp>
      <p:sp>
        <p:nvSpPr>
          <p:cNvPr id="6" name="Content Placeholder 2"/>
          <p:cNvSpPr>
            <a:spLocks noGrp="1"/>
          </p:cNvSpPr>
          <p:nvPr>
            <p:ph idx="1"/>
          </p:nvPr>
        </p:nvSpPr>
        <p:spPr>
          <a:xfrm>
            <a:off x="1003938" y="563559"/>
            <a:ext cx="7662987" cy="4055165"/>
          </a:xfrm>
        </p:spPr>
        <p:txBody>
          <a:bodyPr/>
          <a:lstStyle/>
          <a:p>
            <a:pPr marL="0" indent="0">
              <a:buNone/>
            </a:pPr>
            <a:r>
              <a:rPr lang="fr-CH" b="1" dirty="0" err="1" smtClean="0"/>
              <a:t>Aree</a:t>
            </a:r>
            <a:r>
              <a:rPr lang="fr-CH" b="1" dirty="0" smtClean="0"/>
              <a:t> </a:t>
            </a:r>
            <a:r>
              <a:rPr lang="fr-CH" b="1" dirty="0" err="1" smtClean="0"/>
              <a:t>terapeutiche</a:t>
            </a:r>
            <a:r>
              <a:rPr lang="fr-CH" b="1" dirty="0" smtClean="0"/>
              <a:t> IG </a:t>
            </a:r>
            <a:r>
              <a:rPr lang="fr-CH" b="1" dirty="0" err="1" smtClean="0"/>
              <a:t>disponibili</a:t>
            </a:r>
            <a:endParaRPr lang="fr-CH" b="1" dirty="0" smtClean="0"/>
          </a:p>
          <a:p>
            <a:pPr marL="0" indent="0">
              <a:buNone/>
            </a:pPr>
            <a:endParaRPr lang="fr-CH" sz="1600" b="1" dirty="0" smtClean="0"/>
          </a:p>
          <a:p>
            <a:pPr marL="0" indent="0">
              <a:buNone/>
            </a:pPr>
            <a:endParaRPr lang="fr-CH" b="1" dirty="0" smtClean="0"/>
          </a:p>
          <a:p>
            <a:endParaRPr lang="fr-CH" b="1" dirty="0" smtClean="0"/>
          </a:p>
          <a:p>
            <a:endParaRPr lang="en-GB" dirty="0"/>
          </a:p>
          <a:p>
            <a:pPr marL="0" indent="0">
              <a:buNone/>
            </a:pPr>
            <a:endParaRPr lang="fr-CH" dirty="0"/>
          </a:p>
        </p:txBody>
      </p:sp>
      <p:pic>
        <p:nvPicPr>
          <p:cNvPr id="409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29692" y="965200"/>
            <a:ext cx="7856604" cy="547052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66214235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00125" y="-57143"/>
            <a:ext cx="7448550" cy="634779"/>
          </a:xfrm>
        </p:spPr>
        <p:txBody>
          <a:bodyPr/>
          <a:lstStyle/>
          <a:p>
            <a:r>
              <a:rPr lang="it-IT" dirty="0" smtClean="0"/>
              <a:t>News </a:t>
            </a:r>
            <a:r>
              <a:rPr lang="it-IT" dirty="0"/>
              <a:t>dal mondo CDISC</a:t>
            </a:r>
            <a:r>
              <a:rPr lang="en-GB" dirty="0" smtClean="0"/>
              <a:t>	</a:t>
            </a:r>
            <a:endParaRPr lang="en-GB" dirty="0"/>
          </a:p>
        </p:txBody>
      </p:sp>
      <p:sp>
        <p:nvSpPr>
          <p:cNvPr id="6" name="Content Placeholder 2"/>
          <p:cNvSpPr>
            <a:spLocks noGrp="1"/>
          </p:cNvSpPr>
          <p:nvPr>
            <p:ph idx="1"/>
          </p:nvPr>
        </p:nvSpPr>
        <p:spPr>
          <a:xfrm>
            <a:off x="1003938" y="563559"/>
            <a:ext cx="7662987" cy="4055165"/>
          </a:xfrm>
        </p:spPr>
        <p:txBody>
          <a:bodyPr/>
          <a:lstStyle/>
          <a:p>
            <a:pPr marL="0" indent="0">
              <a:buNone/>
            </a:pPr>
            <a:r>
              <a:rPr lang="fr-CH" b="1" dirty="0" err="1" smtClean="0"/>
              <a:t>Aree</a:t>
            </a:r>
            <a:r>
              <a:rPr lang="fr-CH" b="1" dirty="0" smtClean="0"/>
              <a:t> </a:t>
            </a:r>
            <a:r>
              <a:rPr lang="fr-CH" b="1" dirty="0" err="1" smtClean="0"/>
              <a:t>terapeutiche</a:t>
            </a:r>
            <a:r>
              <a:rPr lang="fr-CH" b="1" dirty="0" smtClean="0"/>
              <a:t> IG </a:t>
            </a:r>
            <a:r>
              <a:rPr lang="fr-CH" b="1" dirty="0" err="1" smtClean="0"/>
              <a:t>disponibili</a:t>
            </a:r>
            <a:endParaRPr lang="fr-CH" b="1" dirty="0" smtClean="0"/>
          </a:p>
          <a:p>
            <a:pPr marL="0" indent="0">
              <a:buNone/>
            </a:pPr>
            <a:endParaRPr lang="fr-CH" sz="1600" b="1" dirty="0" smtClean="0"/>
          </a:p>
          <a:p>
            <a:pPr marL="0" indent="0">
              <a:buNone/>
            </a:pPr>
            <a:endParaRPr lang="fr-CH" b="1" dirty="0" smtClean="0"/>
          </a:p>
          <a:p>
            <a:endParaRPr lang="fr-CH" b="1" dirty="0" smtClean="0"/>
          </a:p>
          <a:p>
            <a:endParaRPr lang="en-GB" dirty="0"/>
          </a:p>
          <a:p>
            <a:pPr marL="0" indent="0">
              <a:buNone/>
            </a:pPr>
            <a:endParaRPr lang="fr-CH"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87435" y="1066759"/>
            <a:ext cx="7887227" cy="309139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56345905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1658" y="142258"/>
            <a:ext cx="7448550" cy="650682"/>
          </a:xfrm>
        </p:spPr>
        <p:txBody>
          <a:bodyPr/>
          <a:lstStyle/>
          <a:p>
            <a:r>
              <a:rPr lang="en-GB" dirty="0" smtClean="0"/>
              <a:t/>
            </a:r>
            <a:br>
              <a:rPr lang="en-GB" dirty="0" smtClean="0"/>
            </a:br>
            <a:r>
              <a:rPr lang="en-GB" dirty="0"/>
              <a:t/>
            </a:r>
            <a:br>
              <a:rPr lang="en-GB" dirty="0"/>
            </a:br>
            <a:r>
              <a:rPr lang="fr-CH" dirty="0" err="1"/>
              <a:t>Creare</a:t>
            </a:r>
            <a:r>
              <a:rPr lang="fr-CH" dirty="0"/>
              <a:t> ‘</a:t>
            </a:r>
            <a:r>
              <a:rPr lang="fr-CH" dirty="0" err="1"/>
              <a:t>profili</a:t>
            </a:r>
            <a:r>
              <a:rPr lang="fr-CH" dirty="0"/>
              <a:t>’ </a:t>
            </a:r>
            <a:r>
              <a:rPr lang="fr-CH" dirty="0" err="1"/>
              <a:t>sul</a:t>
            </a:r>
            <a:r>
              <a:rPr lang="fr-CH" dirty="0"/>
              <a:t> </a:t>
            </a:r>
            <a:r>
              <a:rPr lang="fr-CH" dirty="0" err="1"/>
              <a:t>sito</a:t>
            </a:r>
            <a:r>
              <a:rPr lang="fr-CH" dirty="0"/>
              <a:t> CDISC </a:t>
            </a:r>
            <a:r>
              <a:rPr lang="en-GB" dirty="0" smtClean="0"/>
              <a:t>	</a:t>
            </a:r>
            <a:endParaRPr lang="en-GB"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41412" y="886884"/>
            <a:ext cx="6200775" cy="12573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Rectangle 4"/>
          <p:cNvSpPr/>
          <p:nvPr/>
        </p:nvSpPr>
        <p:spPr>
          <a:xfrm>
            <a:off x="1065209" y="2144184"/>
            <a:ext cx="6149440" cy="461665"/>
          </a:xfrm>
          <a:prstGeom prst="rect">
            <a:avLst/>
          </a:prstGeom>
        </p:spPr>
        <p:txBody>
          <a:bodyPr wrap="none">
            <a:spAutoFit/>
          </a:bodyPr>
          <a:lstStyle/>
          <a:p>
            <a:r>
              <a:rPr lang="en-US" sz="2400" b="1" dirty="0">
                <a:solidFill>
                  <a:srgbClr val="0000DA"/>
                </a:solidFill>
                <a:hlinkClick r:id="rId3"/>
              </a:rPr>
              <a:t>http://</a:t>
            </a:r>
            <a:r>
              <a:rPr lang="en-US" sz="2400" b="1" dirty="0" smtClean="0">
                <a:solidFill>
                  <a:srgbClr val="0000DA"/>
                </a:solidFill>
                <a:hlinkClick r:id="rId3"/>
              </a:rPr>
              <a:t>portal.cdisc.org/Pages/Home.aspx</a:t>
            </a:r>
            <a:r>
              <a:rPr lang="en-US" sz="2400" b="1" dirty="0" smtClean="0">
                <a:solidFill>
                  <a:srgbClr val="0000DA"/>
                </a:solidFill>
              </a:rPr>
              <a:t> </a:t>
            </a:r>
            <a:endParaRPr lang="en-US" sz="2400" b="1" dirty="0">
              <a:solidFill>
                <a:srgbClr val="0000DA"/>
              </a:solidFill>
            </a:endParaRPr>
          </a:p>
        </p:txBody>
      </p:sp>
      <p:sp>
        <p:nvSpPr>
          <p:cNvPr id="7" name="Content Placeholder 4"/>
          <p:cNvSpPr>
            <a:spLocks noGrp="1"/>
          </p:cNvSpPr>
          <p:nvPr>
            <p:ph idx="1"/>
          </p:nvPr>
        </p:nvSpPr>
        <p:spPr>
          <a:xfrm>
            <a:off x="1141412" y="2743200"/>
            <a:ext cx="6724121" cy="3022600"/>
          </a:xfrm>
        </p:spPr>
        <p:txBody>
          <a:bodyPr/>
          <a:lstStyle/>
          <a:p>
            <a:r>
              <a:rPr lang="fr-FR" dirty="0" err="1" smtClean="0"/>
              <a:t>Accesso</a:t>
            </a:r>
            <a:r>
              <a:rPr lang="fr-FR" dirty="0" smtClean="0"/>
              <a:t> a </a:t>
            </a:r>
            <a:r>
              <a:rPr lang="fr-FR" dirty="0" err="1" smtClean="0"/>
              <a:t>materiale</a:t>
            </a:r>
            <a:r>
              <a:rPr lang="fr-FR" dirty="0" smtClean="0"/>
              <a:t> </a:t>
            </a:r>
            <a:r>
              <a:rPr lang="fr-FR" dirty="0" err="1" smtClean="0"/>
              <a:t>UserGroups</a:t>
            </a:r>
            <a:r>
              <a:rPr lang="fr-FR" dirty="0" smtClean="0"/>
              <a:t> </a:t>
            </a:r>
            <a:r>
              <a:rPr lang="fr-FR" dirty="0" err="1" smtClean="0"/>
              <a:t>incluso</a:t>
            </a:r>
            <a:r>
              <a:rPr lang="fr-FR" dirty="0" smtClean="0"/>
              <a:t> </a:t>
            </a:r>
            <a:r>
              <a:rPr lang="fr-FR" dirty="0" err="1" smtClean="0"/>
              <a:t>Italian</a:t>
            </a:r>
            <a:r>
              <a:rPr lang="fr-FR" dirty="0"/>
              <a:t> UN </a:t>
            </a:r>
            <a:r>
              <a:rPr lang="fr-FR" sz="2000" dirty="0">
                <a:hlinkClick r:id="rId4"/>
              </a:rPr>
              <a:t>http://</a:t>
            </a:r>
            <a:r>
              <a:rPr lang="fr-FR" sz="2000" dirty="0" smtClean="0">
                <a:hlinkClick r:id="rId4"/>
              </a:rPr>
              <a:t>portal.cdisc.org/CDISC%20User%20Networks/Europe/Italian%20Language/default.aspx</a:t>
            </a:r>
            <a:endParaRPr lang="fr-FR" sz="2000" dirty="0" smtClean="0"/>
          </a:p>
          <a:p>
            <a:r>
              <a:rPr lang="fr-FR" dirty="0" smtClean="0"/>
              <a:t>Public Comment </a:t>
            </a:r>
            <a:r>
              <a:rPr lang="fr-FR" dirty="0" err="1" smtClean="0"/>
              <a:t>Tracker</a:t>
            </a:r>
            <a:r>
              <a:rPr lang="fr-FR" dirty="0" smtClean="0"/>
              <a:t> per </a:t>
            </a:r>
            <a:r>
              <a:rPr lang="fr-FR" dirty="0" err="1" smtClean="0"/>
              <a:t>revisione</a:t>
            </a:r>
            <a:r>
              <a:rPr lang="fr-FR" dirty="0" smtClean="0"/>
              <a:t> </a:t>
            </a:r>
            <a:r>
              <a:rPr lang="fr-FR" dirty="0" err="1" smtClean="0"/>
              <a:t>draft</a:t>
            </a:r>
            <a:r>
              <a:rPr lang="fr-FR" dirty="0" smtClean="0"/>
              <a:t> standards (for public </a:t>
            </a:r>
            <a:r>
              <a:rPr lang="fr-FR" dirty="0" err="1" smtClean="0"/>
              <a:t>review</a:t>
            </a:r>
            <a:r>
              <a:rPr lang="fr-FR" dirty="0" smtClean="0"/>
              <a:t>) </a:t>
            </a:r>
            <a:r>
              <a:rPr lang="fr-FR" dirty="0" smtClean="0">
                <a:sym typeface="Wingdings" panose="05000000000000000000" pitchFamily="2" charset="2"/>
              </a:rPr>
              <a:t> </a:t>
            </a:r>
            <a:r>
              <a:rPr lang="fr-FR" dirty="0" err="1" smtClean="0">
                <a:sym typeface="Wingdings" panose="05000000000000000000" pitchFamily="2" charset="2"/>
              </a:rPr>
              <a:t>Ora</a:t>
            </a:r>
            <a:r>
              <a:rPr lang="fr-FR" dirty="0" smtClean="0">
                <a:sym typeface="Wingdings" panose="05000000000000000000" pitchFamily="2" charset="2"/>
              </a:rPr>
              <a:t> su JIRA, </a:t>
            </a:r>
            <a:r>
              <a:rPr lang="fr-FR" dirty="0" err="1" smtClean="0">
                <a:sym typeface="Wingdings" panose="05000000000000000000" pitchFamily="2" charset="2"/>
              </a:rPr>
              <a:t>vedi</a:t>
            </a:r>
            <a:r>
              <a:rPr lang="fr-FR" dirty="0" smtClean="0">
                <a:sym typeface="Wingdings" panose="05000000000000000000" pitchFamily="2" charset="2"/>
              </a:rPr>
              <a:t> slide 19</a:t>
            </a:r>
            <a:endParaRPr lang="it-IT" dirty="0"/>
          </a:p>
          <a:p>
            <a:endParaRPr lang="it-IT" dirty="0"/>
          </a:p>
          <a:p>
            <a:endParaRPr lang="en-GB" dirty="0"/>
          </a:p>
        </p:txBody>
      </p:sp>
    </p:spTree>
    <p:extLst>
      <p:ext uri="{BB962C8B-B14F-4D97-AF65-F5344CB8AC3E}">
        <p14:creationId xmlns:p14="http://schemas.microsoft.com/office/powerpoint/2010/main" val="187294877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1658" y="142258"/>
            <a:ext cx="7448550" cy="650682"/>
          </a:xfrm>
        </p:spPr>
        <p:txBody>
          <a:bodyPr/>
          <a:lstStyle/>
          <a:p>
            <a:r>
              <a:rPr lang="en-GB" dirty="0" smtClean="0"/>
              <a:t/>
            </a:r>
            <a:br>
              <a:rPr lang="en-GB" dirty="0" smtClean="0"/>
            </a:br>
            <a:r>
              <a:rPr lang="en-GB" dirty="0"/>
              <a:t/>
            </a:r>
            <a:br>
              <a:rPr lang="en-GB" dirty="0"/>
            </a:br>
            <a:r>
              <a:rPr lang="fr-CH" dirty="0" err="1"/>
              <a:t>Creare</a:t>
            </a:r>
            <a:r>
              <a:rPr lang="fr-CH" dirty="0"/>
              <a:t> ‘</a:t>
            </a:r>
            <a:r>
              <a:rPr lang="fr-CH" dirty="0" err="1"/>
              <a:t>profili</a:t>
            </a:r>
            <a:r>
              <a:rPr lang="fr-CH" dirty="0"/>
              <a:t>’ </a:t>
            </a:r>
            <a:r>
              <a:rPr lang="fr-CH" dirty="0" err="1"/>
              <a:t>sul</a:t>
            </a:r>
            <a:r>
              <a:rPr lang="fr-CH" dirty="0"/>
              <a:t> </a:t>
            </a:r>
            <a:r>
              <a:rPr lang="fr-CH" dirty="0" err="1"/>
              <a:t>sito</a:t>
            </a:r>
            <a:r>
              <a:rPr lang="fr-CH" dirty="0"/>
              <a:t> CDISC </a:t>
            </a:r>
            <a:r>
              <a:rPr lang="en-GB" dirty="0" smtClean="0"/>
              <a:t>	</a:t>
            </a:r>
            <a:endParaRPr lang="en-GB" dirty="0"/>
          </a:p>
        </p:txBody>
      </p:sp>
      <p:sp>
        <p:nvSpPr>
          <p:cNvPr id="5" name="Rectangle 4"/>
          <p:cNvSpPr/>
          <p:nvPr/>
        </p:nvSpPr>
        <p:spPr>
          <a:xfrm>
            <a:off x="1065209" y="3185625"/>
            <a:ext cx="5625066" cy="461665"/>
          </a:xfrm>
          <a:prstGeom prst="rect">
            <a:avLst/>
          </a:prstGeom>
        </p:spPr>
        <p:txBody>
          <a:bodyPr wrap="none">
            <a:spAutoFit/>
          </a:bodyPr>
          <a:lstStyle/>
          <a:p>
            <a:r>
              <a:rPr lang="en-US" sz="2400" b="1" dirty="0">
                <a:solidFill>
                  <a:srgbClr val="0000DA"/>
                </a:solidFill>
                <a:hlinkClick r:id="rId2"/>
              </a:rPr>
              <a:t>https://</a:t>
            </a:r>
            <a:r>
              <a:rPr lang="en-US" sz="2400" b="1" dirty="0" smtClean="0">
                <a:solidFill>
                  <a:srgbClr val="0000DA"/>
                </a:solidFill>
                <a:hlinkClick r:id="rId2"/>
              </a:rPr>
              <a:t>www.cdisc.org/quick_access</a:t>
            </a:r>
            <a:r>
              <a:rPr lang="en-US" sz="2400" b="1" dirty="0" smtClean="0">
                <a:solidFill>
                  <a:srgbClr val="0000DA"/>
                </a:solidFill>
              </a:rPr>
              <a:t>  </a:t>
            </a:r>
            <a:endParaRPr lang="en-US" sz="2400" b="1" dirty="0">
              <a:solidFill>
                <a:srgbClr val="0000DA"/>
              </a:solidFill>
            </a:endParaRPr>
          </a:p>
        </p:txBody>
      </p:sp>
      <p:sp>
        <p:nvSpPr>
          <p:cNvPr id="7" name="Content Placeholder 4"/>
          <p:cNvSpPr>
            <a:spLocks noGrp="1"/>
          </p:cNvSpPr>
          <p:nvPr>
            <p:ph idx="1"/>
          </p:nvPr>
        </p:nvSpPr>
        <p:spPr>
          <a:xfrm>
            <a:off x="1056742" y="3683000"/>
            <a:ext cx="7181325" cy="1574800"/>
          </a:xfrm>
        </p:spPr>
        <p:txBody>
          <a:bodyPr/>
          <a:lstStyle/>
          <a:p>
            <a:pPr marL="0" indent="0">
              <a:buNone/>
            </a:pPr>
            <a:r>
              <a:rPr lang="it-IT" dirty="0" smtClean="0"/>
              <a:t>Download materiale es. Standards</a:t>
            </a:r>
          </a:p>
          <a:p>
            <a:pPr marL="0" indent="0">
              <a:buNone/>
            </a:pPr>
            <a:r>
              <a:rPr lang="it-IT" dirty="0" smtClean="0"/>
              <a:t>Accesso a ulteriori risorse solo per membri CDISC</a:t>
            </a:r>
            <a:endParaRPr lang="it-IT" dirty="0"/>
          </a:p>
          <a:p>
            <a:endParaRPr lang="en-GB" dirty="0"/>
          </a:p>
        </p:txBody>
      </p:sp>
      <p:pic>
        <p:nvPicPr>
          <p:cNvPr id="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65209" y="773638"/>
            <a:ext cx="5032375" cy="239339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71151899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1658" y="142258"/>
            <a:ext cx="7448550" cy="650682"/>
          </a:xfrm>
        </p:spPr>
        <p:txBody>
          <a:bodyPr/>
          <a:lstStyle/>
          <a:p>
            <a:r>
              <a:rPr lang="en-GB" dirty="0" smtClean="0"/>
              <a:t/>
            </a:r>
            <a:br>
              <a:rPr lang="en-GB" dirty="0" smtClean="0"/>
            </a:br>
            <a:r>
              <a:rPr lang="en-GB" dirty="0"/>
              <a:t/>
            </a:r>
            <a:br>
              <a:rPr lang="en-GB" dirty="0"/>
            </a:br>
            <a:r>
              <a:rPr lang="fr-CH" dirty="0" err="1"/>
              <a:t>Creare</a:t>
            </a:r>
            <a:r>
              <a:rPr lang="fr-CH" dirty="0"/>
              <a:t> ‘</a:t>
            </a:r>
            <a:r>
              <a:rPr lang="fr-CH" dirty="0" err="1"/>
              <a:t>profili</a:t>
            </a:r>
            <a:r>
              <a:rPr lang="fr-CH" dirty="0"/>
              <a:t>’ </a:t>
            </a:r>
            <a:r>
              <a:rPr lang="fr-CH" dirty="0" err="1"/>
              <a:t>sul</a:t>
            </a:r>
            <a:r>
              <a:rPr lang="fr-CH" dirty="0"/>
              <a:t> </a:t>
            </a:r>
            <a:r>
              <a:rPr lang="fr-CH" dirty="0" err="1"/>
              <a:t>sito</a:t>
            </a:r>
            <a:r>
              <a:rPr lang="fr-CH" dirty="0"/>
              <a:t> CDISC </a:t>
            </a:r>
            <a:r>
              <a:rPr lang="en-GB" dirty="0" smtClean="0"/>
              <a:t>	</a:t>
            </a:r>
            <a:endParaRPr lang="en-GB" dirty="0"/>
          </a:p>
        </p:txBody>
      </p:sp>
      <p:sp>
        <p:nvSpPr>
          <p:cNvPr id="5" name="Rectangle 4"/>
          <p:cNvSpPr/>
          <p:nvPr/>
        </p:nvSpPr>
        <p:spPr>
          <a:xfrm>
            <a:off x="1065209" y="4091594"/>
            <a:ext cx="3494867" cy="461665"/>
          </a:xfrm>
          <a:prstGeom prst="rect">
            <a:avLst/>
          </a:prstGeom>
        </p:spPr>
        <p:txBody>
          <a:bodyPr wrap="none">
            <a:spAutoFit/>
          </a:bodyPr>
          <a:lstStyle/>
          <a:p>
            <a:r>
              <a:rPr lang="en-US" sz="2400" b="1" dirty="0">
                <a:solidFill>
                  <a:srgbClr val="0000DA"/>
                </a:solidFill>
                <a:hlinkClick r:id="rId2"/>
              </a:rPr>
              <a:t>http://wiki.cdisc.org</a:t>
            </a:r>
            <a:r>
              <a:rPr lang="en-US" sz="2400" b="1" dirty="0" smtClean="0">
                <a:solidFill>
                  <a:srgbClr val="0000DA"/>
                </a:solidFill>
                <a:hlinkClick r:id="rId2"/>
              </a:rPr>
              <a:t>/</a:t>
            </a:r>
            <a:r>
              <a:rPr lang="en-US" sz="2400" b="1" dirty="0" smtClean="0">
                <a:solidFill>
                  <a:srgbClr val="0000DA"/>
                </a:solidFill>
              </a:rPr>
              <a:t>    </a:t>
            </a:r>
            <a:endParaRPr lang="en-US" sz="2400" b="1" dirty="0">
              <a:solidFill>
                <a:srgbClr val="0000DA"/>
              </a:solidFill>
            </a:endParaRPr>
          </a:p>
        </p:txBody>
      </p:sp>
      <p:sp>
        <p:nvSpPr>
          <p:cNvPr id="7" name="Content Placeholder 4"/>
          <p:cNvSpPr>
            <a:spLocks noGrp="1"/>
          </p:cNvSpPr>
          <p:nvPr>
            <p:ph idx="1"/>
          </p:nvPr>
        </p:nvSpPr>
        <p:spPr>
          <a:xfrm>
            <a:off x="1065209" y="4510924"/>
            <a:ext cx="6724121" cy="1574800"/>
          </a:xfrm>
        </p:spPr>
        <p:txBody>
          <a:bodyPr/>
          <a:lstStyle/>
          <a:p>
            <a:pPr marL="0" indent="0">
              <a:buNone/>
            </a:pPr>
            <a:r>
              <a:rPr lang="it-IT" dirty="0" smtClean="0"/>
              <a:t>Piattaforma di collaborazione </a:t>
            </a:r>
          </a:p>
          <a:p>
            <a:pPr marL="0" indent="0">
              <a:buNone/>
            </a:pPr>
            <a:r>
              <a:rPr lang="it-IT" dirty="0" smtClean="0">
                <a:sym typeface="Wingdings" panose="05000000000000000000" pitchFamily="2" charset="2"/>
              </a:rPr>
              <a:t>Include Jira (vedi prossima slide)</a:t>
            </a:r>
            <a:endParaRPr lang="it-IT" dirty="0"/>
          </a:p>
          <a:p>
            <a:endParaRPr lang="en-GB" dirty="0"/>
          </a:p>
        </p:txBody>
      </p:sp>
      <p:pic>
        <p:nvPicPr>
          <p:cNvPr id="8"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52525" y="750358"/>
            <a:ext cx="6374342" cy="341503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73739497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1658" y="-86351"/>
            <a:ext cx="7448550" cy="650682"/>
          </a:xfrm>
        </p:spPr>
        <p:txBody>
          <a:bodyPr/>
          <a:lstStyle/>
          <a:p>
            <a:r>
              <a:rPr lang="en-GB" dirty="0" smtClean="0"/>
              <a:t/>
            </a:r>
            <a:br>
              <a:rPr lang="en-GB" dirty="0" smtClean="0"/>
            </a:br>
            <a:r>
              <a:rPr lang="en-GB" dirty="0"/>
              <a:t/>
            </a:r>
            <a:br>
              <a:rPr lang="en-GB" dirty="0"/>
            </a:br>
            <a:r>
              <a:rPr lang="fr-CH" dirty="0" err="1"/>
              <a:t>Creare</a:t>
            </a:r>
            <a:r>
              <a:rPr lang="fr-CH" dirty="0"/>
              <a:t> ‘</a:t>
            </a:r>
            <a:r>
              <a:rPr lang="fr-CH" dirty="0" err="1"/>
              <a:t>profili</a:t>
            </a:r>
            <a:r>
              <a:rPr lang="fr-CH" dirty="0"/>
              <a:t>’ </a:t>
            </a:r>
            <a:r>
              <a:rPr lang="fr-CH" dirty="0" err="1"/>
              <a:t>sul</a:t>
            </a:r>
            <a:r>
              <a:rPr lang="fr-CH" dirty="0"/>
              <a:t> </a:t>
            </a:r>
            <a:r>
              <a:rPr lang="fr-CH" dirty="0" err="1"/>
              <a:t>sito</a:t>
            </a:r>
            <a:r>
              <a:rPr lang="fr-CH" dirty="0"/>
              <a:t> CDISC </a:t>
            </a:r>
            <a:r>
              <a:rPr lang="en-GB" dirty="0" smtClean="0"/>
              <a:t>	</a:t>
            </a:r>
            <a:endParaRPr lang="en-GB" dirty="0"/>
          </a:p>
        </p:txBody>
      </p:sp>
      <p:sp>
        <p:nvSpPr>
          <p:cNvPr id="5" name="Rectangle 4"/>
          <p:cNvSpPr/>
          <p:nvPr/>
        </p:nvSpPr>
        <p:spPr>
          <a:xfrm>
            <a:off x="1138053" y="2465956"/>
            <a:ext cx="6678431" cy="461665"/>
          </a:xfrm>
          <a:prstGeom prst="rect">
            <a:avLst/>
          </a:prstGeom>
        </p:spPr>
        <p:txBody>
          <a:bodyPr wrap="none">
            <a:spAutoFit/>
          </a:bodyPr>
          <a:lstStyle/>
          <a:p>
            <a:r>
              <a:rPr lang="en-US" sz="2400" b="1" dirty="0">
                <a:solidFill>
                  <a:srgbClr val="0000DA"/>
                </a:solidFill>
                <a:hlinkClick r:id="rId2"/>
              </a:rPr>
              <a:t>http://</a:t>
            </a:r>
            <a:r>
              <a:rPr lang="en-US" sz="2400" b="1" dirty="0" smtClean="0">
                <a:solidFill>
                  <a:srgbClr val="0000DA"/>
                </a:solidFill>
                <a:hlinkClick r:id="rId2"/>
              </a:rPr>
              <a:t>jira.cdisc.org/secure/Dashboard.jspa</a:t>
            </a:r>
            <a:r>
              <a:rPr lang="en-US" sz="2400" b="1" dirty="0" smtClean="0">
                <a:solidFill>
                  <a:srgbClr val="0000DA"/>
                </a:solidFill>
              </a:rPr>
              <a:t>   </a:t>
            </a:r>
            <a:endParaRPr lang="en-US" sz="2400" b="1" dirty="0">
              <a:solidFill>
                <a:srgbClr val="0000DA"/>
              </a:solidFill>
            </a:endParaRPr>
          </a:p>
        </p:txBody>
      </p:sp>
      <p:sp>
        <p:nvSpPr>
          <p:cNvPr id="7" name="Content Placeholder 4"/>
          <p:cNvSpPr>
            <a:spLocks noGrp="1"/>
          </p:cNvSpPr>
          <p:nvPr>
            <p:ph idx="1"/>
          </p:nvPr>
        </p:nvSpPr>
        <p:spPr>
          <a:xfrm>
            <a:off x="1129586" y="2963331"/>
            <a:ext cx="6724121" cy="1244611"/>
          </a:xfrm>
        </p:spPr>
        <p:txBody>
          <a:bodyPr/>
          <a:lstStyle/>
          <a:p>
            <a:pPr marL="0" indent="0">
              <a:buNone/>
            </a:pPr>
            <a:r>
              <a:rPr lang="it-IT" dirty="0" smtClean="0"/>
              <a:t>Issue tracking system utilizzato per riportare commenti a revisioni di nuovi standard, o suggerimenti per futuri cambi (es. CT)</a:t>
            </a:r>
          </a:p>
          <a:p>
            <a:pPr marL="0" indent="0">
              <a:buNone/>
            </a:pPr>
            <a:r>
              <a:rPr lang="it-IT" dirty="0" smtClean="0"/>
              <a:t>Si accede con lo stesso account wiki</a:t>
            </a:r>
            <a:endParaRPr lang="it-IT" dirty="0"/>
          </a:p>
        </p:txBody>
      </p:sp>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38054" y="590565"/>
            <a:ext cx="7909458" cy="174827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1580021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Slide Number Placeholder 3"/>
          <p:cNvSpPr>
            <a:spLocks noGrp="1"/>
          </p:cNvSpPr>
          <p:nvPr>
            <p:ph type="sldNum" sz="quarter" idx="10"/>
          </p:nvPr>
        </p:nvSpPr>
        <p:spPr>
          <a:xfrm>
            <a:off x="7010400" y="6492875"/>
            <a:ext cx="2133600" cy="350838"/>
          </a:xfrm>
          <a:noFill/>
        </p:spPr>
        <p:txBody>
          <a:bodyPr/>
          <a:lstStyle/>
          <a:p>
            <a:fld id="{E54A8919-8B70-445B-AA57-916A80257CF9}" type="slidenum">
              <a:rPr lang="en-US" smtClean="0"/>
              <a:pPr/>
              <a:t>2</a:t>
            </a:fld>
            <a:endParaRPr lang="en-US" smtClean="0"/>
          </a:p>
        </p:txBody>
      </p:sp>
      <p:sp>
        <p:nvSpPr>
          <p:cNvPr id="9220" name="Title 5"/>
          <p:cNvSpPr>
            <a:spLocks noGrp="1"/>
          </p:cNvSpPr>
          <p:nvPr>
            <p:ph type="title"/>
          </p:nvPr>
        </p:nvSpPr>
        <p:spPr>
          <a:xfrm>
            <a:off x="1379538" y="2735121"/>
            <a:ext cx="7231062" cy="1362075"/>
          </a:xfrm>
        </p:spPr>
        <p:txBody>
          <a:bodyPr/>
          <a:lstStyle/>
          <a:p>
            <a:r>
              <a:rPr lang="en-US" sz="3600" dirty="0"/>
              <a:t>CDISC </a:t>
            </a:r>
            <a:r>
              <a:rPr lang="en-US" sz="3600" dirty="0" smtClean="0"/>
              <a:t>Italian User Network TC</a:t>
            </a:r>
            <a:br>
              <a:rPr lang="en-US" sz="3600" dirty="0" smtClean="0"/>
            </a:br>
            <a:r>
              <a:rPr lang="en-US" sz="3600" dirty="0" smtClean="0"/>
              <a:t>01 </a:t>
            </a:r>
            <a:r>
              <a:rPr lang="en-US" sz="3600" dirty="0" err="1" smtClean="0"/>
              <a:t>Febbraio</a:t>
            </a:r>
            <a:r>
              <a:rPr lang="en-US" sz="3600" dirty="0" smtClean="0"/>
              <a:t> 2017</a:t>
            </a:r>
            <a:r>
              <a:rPr lang="en-US" sz="2400" dirty="0" smtClean="0"/>
              <a:t/>
            </a:r>
            <a:br>
              <a:rPr lang="en-US" sz="2400" dirty="0" smtClean="0"/>
            </a:br>
            <a:r>
              <a:rPr lang="en-US" sz="2400" dirty="0"/>
              <a:t/>
            </a:r>
            <a:br>
              <a:rPr lang="en-US" sz="2400" dirty="0"/>
            </a:br>
            <a:r>
              <a:rPr lang="en-US" sz="2400" dirty="0" smtClean="0"/>
              <a:t/>
            </a:r>
            <a:br>
              <a:rPr lang="en-US" sz="2400" dirty="0" smtClean="0"/>
            </a:br>
            <a:r>
              <a:rPr lang="en-US" sz="2400" dirty="0"/>
              <a:t/>
            </a:r>
            <a:br>
              <a:rPr lang="en-US" sz="2400" dirty="0"/>
            </a:br>
            <a:r>
              <a:rPr lang="en-US" sz="2400" b="0" dirty="0" smtClean="0"/>
              <a:t>Angelo Tinazzi (Cytel Inc. – CDISC E3C member)</a:t>
            </a:r>
          </a:p>
        </p:txBody>
      </p:sp>
      <p:sp>
        <p:nvSpPr>
          <p:cNvPr id="6" name="Text Placeholder 4"/>
          <p:cNvSpPr txBox="1">
            <a:spLocks/>
          </p:cNvSpPr>
          <p:nvPr/>
        </p:nvSpPr>
        <p:spPr bwMode="auto">
          <a:xfrm>
            <a:off x="1762740" y="2751686"/>
            <a:ext cx="6314460" cy="23346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0" indent="0" algn="l" rtl="0" eaLnBrk="0" fontAlgn="base" hangingPunct="0">
              <a:spcBef>
                <a:spcPct val="20000"/>
              </a:spcBef>
              <a:spcAft>
                <a:spcPct val="0"/>
              </a:spcAft>
              <a:buClr>
                <a:schemeClr val="accent1"/>
              </a:buClr>
              <a:buNone/>
              <a:defRPr sz="2000">
                <a:solidFill>
                  <a:srgbClr val="4D4D4D"/>
                </a:solidFill>
                <a:latin typeface="+mn-lt"/>
                <a:ea typeface="+mn-ea"/>
                <a:cs typeface="+mn-cs"/>
              </a:defRPr>
            </a:lvl1pPr>
            <a:lvl2pPr marL="457200" indent="0" algn="l" rtl="0" eaLnBrk="0" fontAlgn="base" hangingPunct="0">
              <a:spcBef>
                <a:spcPct val="20000"/>
              </a:spcBef>
              <a:spcAft>
                <a:spcPct val="0"/>
              </a:spcAft>
              <a:buClr>
                <a:schemeClr val="accent1"/>
              </a:buClr>
              <a:buFont typeface="Wingdings" pitchFamily="2" charset="2"/>
              <a:buNone/>
              <a:defRPr sz="1800">
                <a:solidFill>
                  <a:srgbClr val="606060"/>
                </a:solidFill>
                <a:latin typeface="+mn-lt"/>
              </a:defRPr>
            </a:lvl2pPr>
            <a:lvl3pPr marL="914400" indent="0" algn="l" rtl="0" eaLnBrk="0" fontAlgn="base" hangingPunct="0">
              <a:spcBef>
                <a:spcPct val="20000"/>
              </a:spcBef>
              <a:spcAft>
                <a:spcPct val="0"/>
              </a:spcAft>
              <a:buClr>
                <a:schemeClr val="accent1"/>
              </a:buClr>
              <a:buNone/>
              <a:defRPr sz="1600">
                <a:solidFill>
                  <a:srgbClr val="606060"/>
                </a:solidFill>
                <a:latin typeface="+mn-lt"/>
              </a:defRPr>
            </a:lvl3pPr>
            <a:lvl4pPr marL="1371600" indent="0" algn="l" rtl="0" eaLnBrk="0" fontAlgn="base" hangingPunct="0">
              <a:spcBef>
                <a:spcPct val="20000"/>
              </a:spcBef>
              <a:spcAft>
                <a:spcPct val="0"/>
              </a:spcAft>
              <a:buClr>
                <a:schemeClr val="accent1"/>
              </a:buClr>
              <a:buNone/>
              <a:defRPr sz="1400">
                <a:solidFill>
                  <a:srgbClr val="606060"/>
                </a:solidFill>
                <a:latin typeface="+mn-lt"/>
              </a:defRPr>
            </a:lvl4pPr>
            <a:lvl5pPr marL="1828800" indent="0" algn="l" rtl="0" eaLnBrk="0" fontAlgn="base" hangingPunct="0">
              <a:spcBef>
                <a:spcPct val="20000"/>
              </a:spcBef>
              <a:spcAft>
                <a:spcPct val="0"/>
              </a:spcAft>
              <a:buNone/>
              <a:defRPr sz="1400">
                <a:solidFill>
                  <a:srgbClr val="606060"/>
                </a:solidFill>
                <a:latin typeface="+mn-lt"/>
              </a:defRPr>
            </a:lvl5pPr>
            <a:lvl6pPr marL="2286000" indent="0" algn="l" rtl="0" fontAlgn="base">
              <a:spcBef>
                <a:spcPct val="20000"/>
              </a:spcBef>
              <a:spcAft>
                <a:spcPct val="0"/>
              </a:spcAft>
              <a:buNone/>
              <a:defRPr sz="1400">
                <a:solidFill>
                  <a:srgbClr val="292929"/>
                </a:solidFill>
                <a:latin typeface="+mn-lt"/>
              </a:defRPr>
            </a:lvl6pPr>
            <a:lvl7pPr marL="2743200" indent="0" algn="l" rtl="0" fontAlgn="base">
              <a:spcBef>
                <a:spcPct val="20000"/>
              </a:spcBef>
              <a:spcAft>
                <a:spcPct val="0"/>
              </a:spcAft>
              <a:buNone/>
              <a:defRPr sz="1400">
                <a:solidFill>
                  <a:srgbClr val="292929"/>
                </a:solidFill>
                <a:latin typeface="+mn-lt"/>
              </a:defRPr>
            </a:lvl7pPr>
            <a:lvl8pPr marL="3200400" indent="0" algn="l" rtl="0" fontAlgn="base">
              <a:spcBef>
                <a:spcPct val="20000"/>
              </a:spcBef>
              <a:spcAft>
                <a:spcPct val="0"/>
              </a:spcAft>
              <a:buNone/>
              <a:defRPr sz="1400">
                <a:solidFill>
                  <a:srgbClr val="292929"/>
                </a:solidFill>
                <a:latin typeface="+mn-lt"/>
              </a:defRPr>
            </a:lvl8pPr>
            <a:lvl9pPr marL="3657600" indent="0" algn="l" rtl="0" fontAlgn="base">
              <a:spcBef>
                <a:spcPct val="20000"/>
              </a:spcBef>
              <a:spcAft>
                <a:spcPct val="0"/>
              </a:spcAft>
              <a:buNone/>
              <a:defRPr sz="1400">
                <a:solidFill>
                  <a:srgbClr val="292929"/>
                </a:solidFill>
                <a:latin typeface="+mn-lt"/>
              </a:defRPr>
            </a:lvl9pPr>
          </a:lstStyle>
          <a:p>
            <a:endParaRPr lang="en-US" sz="1000" dirty="0" smtClean="0">
              <a:latin typeface="Arial" charset="0"/>
            </a:endParaRPr>
          </a:p>
        </p:txBody>
      </p:sp>
    </p:spTree>
    <p:extLst>
      <p:ext uri="{BB962C8B-B14F-4D97-AF65-F5344CB8AC3E}">
        <p14:creationId xmlns:p14="http://schemas.microsoft.com/office/powerpoint/2010/main" val="309410835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1658" y="-86351"/>
            <a:ext cx="7448550" cy="650682"/>
          </a:xfrm>
        </p:spPr>
        <p:txBody>
          <a:bodyPr/>
          <a:lstStyle/>
          <a:p>
            <a:r>
              <a:rPr lang="en-GB" dirty="0" smtClean="0"/>
              <a:t/>
            </a:r>
            <a:br>
              <a:rPr lang="en-GB" dirty="0" smtClean="0"/>
            </a:br>
            <a:r>
              <a:rPr lang="en-GB" dirty="0"/>
              <a:t/>
            </a:r>
            <a:br>
              <a:rPr lang="en-GB" dirty="0"/>
            </a:br>
            <a:r>
              <a:rPr lang="fr-CH" dirty="0" err="1"/>
              <a:t>Creare</a:t>
            </a:r>
            <a:r>
              <a:rPr lang="fr-CH" dirty="0"/>
              <a:t> ‘</a:t>
            </a:r>
            <a:r>
              <a:rPr lang="fr-CH" dirty="0" err="1"/>
              <a:t>profili</a:t>
            </a:r>
            <a:r>
              <a:rPr lang="fr-CH" dirty="0"/>
              <a:t>’ </a:t>
            </a:r>
            <a:r>
              <a:rPr lang="fr-CH" dirty="0" err="1"/>
              <a:t>sul</a:t>
            </a:r>
            <a:r>
              <a:rPr lang="fr-CH" dirty="0"/>
              <a:t> </a:t>
            </a:r>
            <a:r>
              <a:rPr lang="fr-CH" dirty="0" err="1"/>
              <a:t>sito</a:t>
            </a:r>
            <a:r>
              <a:rPr lang="fr-CH" dirty="0"/>
              <a:t> CDISC </a:t>
            </a:r>
            <a:r>
              <a:rPr lang="en-GB" dirty="0" smtClean="0"/>
              <a:t>	</a:t>
            </a:r>
            <a:endParaRPr lang="en-GB" dirty="0"/>
          </a:p>
        </p:txBody>
      </p:sp>
      <p:sp>
        <p:nvSpPr>
          <p:cNvPr id="5" name="Rectangle 4"/>
          <p:cNvSpPr/>
          <p:nvPr/>
        </p:nvSpPr>
        <p:spPr>
          <a:xfrm>
            <a:off x="1138053" y="2465956"/>
            <a:ext cx="6678431" cy="461665"/>
          </a:xfrm>
          <a:prstGeom prst="rect">
            <a:avLst/>
          </a:prstGeom>
        </p:spPr>
        <p:txBody>
          <a:bodyPr wrap="none">
            <a:spAutoFit/>
          </a:bodyPr>
          <a:lstStyle/>
          <a:p>
            <a:r>
              <a:rPr lang="en-US" sz="2400" b="1" dirty="0">
                <a:solidFill>
                  <a:srgbClr val="0000DA"/>
                </a:solidFill>
                <a:hlinkClick r:id="rId2"/>
              </a:rPr>
              <a:t>http://</a:t>
            </a:r>
            <a:r>
              <a:rPr lang="en-US" sz="2400" b="1" dirty="0" smtClean="0">
                <a:solidFill>
                  <a:srgbClr val="0000DA"/>
                </a:solidFill>
                <a:hlinkClick r:id="rId2"/>
              </a:rPr>
              <a:t>jira.cdisc.org/secure/Dashboard.jspa</a:t>
            </a:r>
            <a:r>
              <a:rPr lang="en-US" sz="2400" b="1" dirty="0" smtClean="0">
                <a:solidFill>
                  <a:srgbClr val="0000DA"/>
                </a:solidFill>
              </a:rPr>
              <a:t>   </a:t>
            </a:r>
            <a:endParaRPr lang="en-US" sz="2400" b="1" dirty="0">
              <a:solidFill>
                <a:srgbClr val="0000DA"/>
              </a:solidFill>
            </a:endParaRPr>
          </a:p>
        </p:txBody>
      </p:sp>
      <p:sp>
        <p:nvSpPr>
          <p:cNvPr id="7" name="Content Placeholder 4"/>
          <p:cNvSpPr>
            <a:spLocks noGrp="1"/>
          </p:cNvSpPr>
          <p:nvPr>
            <p:ph idx="1"/>
          </p:nvPr>
        </p:nvSpPr>
        <p:spPr>
          <a:xfrm>
            <a:off x="1138053" y="3877773"/>
            <a:ext cx="6724121" cy="1244611"/>
          </a:xfrm>
        </p:spPr>
        <p:txBody>
          <a:bodyPr/>
          <a:lstStyle/>
          <a:p>
            <a:pPr marL="0" indent="0">
              <a:buNone/>
            </a:pPr>
            <a:r>
              <a:rPr lang="it-IT" dirty="0" smtClean="0"/>
              <a:t>Esempio pagina gruppo di lavoro Device</a:t>
            </a:r>
            <a:endParaRPr lang="it-IT" dirty="0"/>
          </a:p>
        </p:txBody>
      </p:sp>
      <p:pic>
        <p:nvPicPr>
          <p:cNvPr id="8"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38053" y="537794"/>
            <a:ext cx="7602242" cy="316213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37015009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1658" y="142258"/>
            <a:ext cx="7448550" cy="650682"/>
          </a:xfrm>
        </p:spPr>
        <p:txBody>
          <a:bodyPr/>
          <a:lstStyle/>
          <a:p>
            <a:r>
              <a:rPr lang="en-GB" dirty="0" smtClean="0"/>
              <a:t/>
            </a:r>
            <a:br>
              <a:rPr lang="en-GB" dirty="0" smtClean="0"/>
            </a:br>
            <a:r>
              <a:rPr lang="en-GB" dirty="0"/>
              <a:t/>
            </a:r>
            <a:br>
              <a:rPr lang="en-GB" dirty="0"/>
            </a:br>
            <a:r>
              <a:rPr lang="fr-CH" dirty="0" err="1" smtClean="0"/>
              <a:t>Linkedin</a:t>
            </a:r>
            <a:r>
              <a:rPr lang="fr-CH" dirty="0" smtClean="0"/>
              <a:t> </a:t>
            </a:r>
            <a:r>
              <a:rPr lang="fr-CH" dirty="0" err="1" smtClean="0"/>
              <a:t>Italian</a:t>
            </a:r>
            <a:r>
              <a:rPr lang="fr-CH" dirty="0" smtClean="0"/>
              <a:t> CDISC UN</a:t>
            </a:r>
            <a:r>
              <a:rPr lang="en-GB" dirty="0" smtClean="0"/>
              <a:t>	</a:t>
            </a:r>
            <a:endParaRPr lang="en-GB" dirty="0"/>
          </a:p>
        </p:txBody>
      </p:sp>
      <p:sp>
        <p:nvSpPr>
          <p:cNvPr id="5" name="Rectangle 4"/>
          <p:cNvSpPr/>
          <p:nvPr/>
        </p:nvSpPr>
        <p:spPr>
          <a:xfrm>
            <a:off x="1065209" y="2228892"/>
            <a:ext cx="6716711" cy="461665"/>
          </a:xfrm>
          <a:prstGeom prst="rect">
            <a:avLst/>
          </a:prstGeom>
        </p:spPr>
        <p:txBody>
          <a:bodyPr wrap="none">
            <a:spAutoFit/>
          </a:bodyPr>
          <a:lstStyle/>
          <a:p>
            <a:r>
              <a:rPr lang="en-US" sz="2400" b="1" dirty="0">
                <a:solidFill>
                  <a:srgbClr val="0000DA"/>
                </a:solidFill>
                <a:hlinkClick r:id="rId2"/>
              </a:rPr>
              <a:t>https://</a:t>
            </a:r>
            <a:r>
              <a:rPr lang="en-US" sz="2400" b="1" dirty="0" smtClean="0">
                <a:solidFill>
                  <a:srgbClr val="0000DA"/>
                </a:solidFill>
                <a:hlinkClick r:id="rId2"/>
              </a:rPr>
              <a:t>www.linkedin.com/groups/12015458</a:t>
            </a:r>
            <a:r>
              <a:rPr lang="en-US" sz="2400" b="1" dirty="0" smtClean="0">
                <a:solidFill>
                  <a:srgbClr val="0000DA"/>
                </a:solidFill>
              </a:rPr>
              <a:t>   </a:t>
            </a:r>
            <a:endParaRPr lang="en-US" sz="2400" b="1" dirty="0">
              <a:solidFill>
                <a:srgbClr val="0000DA"/>
              </a:solidFill>
            </a:endParaRPr>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65208" y="875772"/>
            <a:ext cx="6169411" cy="124936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18253198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986435" y="677315"/>
            <a:ext cx="8013631" cy="592654"/>
          </a:xfrm>
        </p:spPr>
        <p:txBody>
          <a:bodyPr/>
          <a:lstStyle/>
          <a:p>
            <a:r>
              <a:rPr lang="en-GB" sz="2400" dirty="0" smtClean="0"/>
              <a:t/>
            </a:r>
            <a:br>
              <a:rPr lang="en-GB" sz="2400" dirty="0" smtClean="0"/>
            </a:br>
            <a:r>
              <a:rPr lang="en-GB" sz="2400" dirty="0" smtClean="0"/>
              <a:t/>
            </a:r>
            <a:br>
              <a:rPr lang="en-GB" sz="2400" dirty="0" smtClean="0"/>
            </a:br>
            <a:r>
              <a:rPr lang="en-GB" sz="2400" dirty="0" smtClean="0"/>
              <a:t/>
            </a:r>
            <a:br>
              <a:rPr lang="en-GB" sz="2400" dirty="0" smtClean="0"/>
            </a:br>
            <a:r>
              <a:rPr lang="en-US" sz="2400" b="0" dirty="0"/>
              <a:t/>
            </a:r>
            <a:br>
              <a:rPr lang="en-US" sz="2400" b="0" dirty="0"/>
            </a:br>
            <a:r>
              <a:rPr lang="fr-FR" sz="2400" dirty="0"/>
              <a:t>FDA </a:t>
            </a:r>
            <a:r>
              <a:rPr lang="fr-FR" sz="2400" dirty="0" err="1"/>
              <a:t>Study</a:t>
            </a:r>
            <a:r>
              <a:rPr lang="fr-FR" sz="2400" dirty="0"/>
              <a:t> Data Standards </a:t>
            </a:r>
            <a:r>
              <a:rPr lang="fr-FR" sz="2400" dirty="0" err="1"/>
              <a:t>Resources</a:t>
            </a:r>
            <a:r>
              <a:rPr lang="fr-FR" sz="2400" dirty="0"/>
              <a:t> Update</a:t>
            </a:r>
            <a:r>
              <a:rPr lang="en-US" sz="2400" dirty="0">
                <a:solidFill>
                  <a:srgbClr val="C00000"/>
                </a:solidFill>
              </a:rPr>
              <a:t/>
            </a:r>
            <a:br>
              <a:rPr lang="en-US" sz="2400" dirty="0">
                <a:solidFill>
                  <a:srgbClr val="C00000"/>
                </a:solidFill>
              </a:rPr>
            </a:br>
            <a:endParaRPr lang="en-GB" sz="2400" dirty="0">
              <a:solidFill>
                <a:srgbClr val="C00000"/>
              </a:solidFill>
            </a:endParaRPr>
          </a:p>
        </p:txBody>
      </p:sp>
      <p:pic>
        <p:nvPicPr>
          <p:cNvPr id="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49867" y="1442616"/>
            <a:ext cx="7112000" cy="42227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93580226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986436" y="431772"/>
            <a:ext cx="7448550" cy="592654"/>
          </a:xfrm>
        </p:spPr>
        <p:txBody>
          <a:bodyPr/>
          <a:lstStyle/>
          <a:p>
            <a:r>
              <a:rPr lang="en-GB" sz="2400" dirty="0" smtClean="0"/>
              <a:t/>
            </a:r>
            <a:br>
              <a:rPr lang="en-GB" sz="2400" dirty="0" smtClean="0"/>
            </a:br>
            <a:r>
              <a:rPr lang="en-GB" sz="2400" dirty="0" smtClean="0"/>
              <a:t/>
            </a:r>
            <a:br>
              <a:rPr lang="en-GB" sz="2400" dirty="0" smtClean="0"/>
            </a:br>
            <a:r>
              <a:rPr lang="en-GB" sz="2400" dirty="0" smtClean="0"/>
              <a:t/>
            </a:r>
            <a:br>
              <a:rPr lang="en-GB" sz="2400" dirty="0" smtClean="0"/>
            </a:br>
            <a:r>
              <a:rPr lang="en-US" sz="2400" b="0" dirty="0"/>
              <a:t/>
            </a:r>
            <a:br>
              <a:rPr lang="en-US" sz="2400" b="0" dirty="0"/>
            </a:br>
            <a:r>
              <a:rPr lang="fr-FR" sz="2400" dirty="0"/>
              <a:t>FDA </a:t>
            </a:r>
            <a:r>
              <a:rPr lang="fr-FR" sz="2400" dirty="0" err="1"/>
              <a:t>Study</a:t>
            </a:r>
            <a:r>
              <a:rPr lang="fr-FR" sz="2400" dirty="0"/>
              <a:t> Data Standards </a:t>
            </a:r>
            <a:r>
              <a:rPr lang="fr-FR" sz="2400" dirty="0" err="1"/>
              <a:t>Resources</a:t>
            </a:r>
            <a:r>
              <a:rPr lang="fr-FR" sz="2400" dirty="0"/>
              <a:t> Update</a:t>
            </a:r>
            <a:r>
              <a:rPr lang="en-US" sz="2400" dirty="0">
                <a:solidFill>
                  <a:srgbClr val="C00000"/>
                </a:solidFill>
              </a:rPr>
              <a:t/>
            </a:r>
            <a:br>
              <a:rPr lang="en-US" sz="2400" dirty="0">
                <a:solidFill>
                  <a:srgbClr val="C00000"/>
                </a:solidFill>
              </a:rPr>
            </a:br>
            <a:r>
              <a:rPr lang="en-US" sz="1600" dirty="0">
                <a:solidFill>
                  <a:srgbClr val="C00000"/>
                </a:solidFill>
                <a:hlinkClick r:id="rId2"/>
              </a:rPr>
              <a:t>http://www.fda.gov/ForIndustry/DataStandards/StudyDataStandards</a:t>
            </a:r>
            <a:r>
              <a:rPr lang="en-US" sz="1600" dirty="0" smtClean="0">
                <a:solidFill>
                  <a:srgbClr val="C00000"/>
                </a:solidFill>
                <a:hlinkClick r:id="rId2"/>
              </a:rPr>
              <a:t>/</a:t>
            </a:r>
            <a:r>
              <a:rPr lang="en-US" sz="1600" dirty="0" smtClean="0">
                <a:solidFill>
                  <a:srgbClr val="C00000"/>
                </a:solidFill>
              </a:rPr>
              <a:t> </a:t>
            </a:r>
            <a:endParaRPr lang="en-GB" sz="2400" dirty="0">
              <a:solidFill>
                <a:srgbClr val="C00000"/>
              </a:solidFill>
            </a:endParaRPr>
          </a:p>
        </p:txBody>
      </p:sp>
      <p:pic>
        <p:nvPicPr>
          <p:cNvPr id="409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89024" y="1269999"/>
            <a:ext cx="7013575" cy="4802851"/>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144051951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986436" y="431772"/>
            <a:ext cx="7448550" cy="592654"/>
          </a:xfrm>
        </p:spPr>
        <p:txBody>
          <a:bodyPr/>
          <a:lstStyle/>
          <a:p>
            <a:r>
              <a:rPr lang="en-GB" sz="2400" dirty="0" smtClean="0"/>
              <a:t/>
            </a:r>
            <a:br>
              <a:rPr lang="en-GB" sz="2400" dirty="0" smtClean="0"/>
            </a:br>
            <a:r>
              <a:rPr lang="en-GB" sz="2400" dirty="0" smtClean="0"/>
              <a:t/>
            </a:r>
            <a:br>
              <a:rPr lang="en-GB" sz="2400" dirty="0" smtClean="0"/>
            </a:br>
            <a:r>
              <a:rPr lang="en-GB" sz="2400" dirty="0" smtClean="0"/>
              <a:t/>
            </a:r>
            <a:br>
              <a:rPr lang="en-GB" sz="2400" dirty="0" smtClean="0"/>
            </a:br>
            <a:r>
              <a:rPr lang="en-US" sz="2400" b="0" dirty="0"/>
              <a:t/>
            </a:r>
            <a:br>
              <a:rPr lang="en-US" sz="2400" b="0" dirty="0"/>
            </a:br>
            <a:r>
              <a:rPr lang="fr-FR" sz="2400" dirty="0"/>
              <a:t>FDA </a:t>
            </a:r>
            <a:r>
              <a:rPr lang="fr-FR" sz="2400" dirty="0" err="1"/>
              <a:t>Study</a:t>
            </a:r>
            <a:r>
              <a:rPr lang="fr-FR" sz="2400" dirty="0"/>
              <a:t> Data Standards </a:t>
            </a:r>
            <a:r>
              <a:rPr lang="fr-FR" sz="2400" dirty="0" err="1"/>
              <a:t>Resources</a:t>
            </a:r>
            <a:r>
              <a:rPr lang="fr-FR" sz="2400" dirty="0"/>
              <a:t> Update</a:t>
            </a:r>
            <a:r>
              <a:rPr lang="en-US" sz="2400" dirty="0">
                <a:solidFill>
                  <a:srgbClr val="C00000"/>
                </a:solidFill>
              </a:rPr>
              <a:t/>
            </a:r>
            <a:br>
              <a:rPr lang="en-US" sz="2400" dirty="0">
                <a:solidFill>
                  <a:srgbClr val="C00000"/>
                </a:solidFill>
              </a:rPr>
            </a:br>
            <a:r>
              <a:rPr lang="en-US" sz="2400" dirty="0">
                <a:solidFill>
                  <a:srgbClr val="C00000"/>
                </a:solidFill>
              </a:rPr>
              <a:t>Technical Rejection Criteria for Study </a:t>
            </a:r>
            <a:r>
              <a:rPr lang="en-US" sz="2400" dirty="0" smtClean="0">
                <a:solidFill>
                  <a:srgbClr val="C00000"/>
                </a:solidFill>
              </a:rPr>
              <a:t>Data</a:t>
            </a:r>
            <a:endParaRPr lang="en-GB" sz="2400" dirty="0">
              <a:solidFill>
                <a:srgbClr val="C00000"/>
              </a:solidFill>
            </a:endParaRPr>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86436" y="1354688"/>
            <a:ext cx="7897214" cy="487468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Rectangle 3"/>
          <p:cNvSpPr/>
          <p:nvPr/>
        </p:nvSpPr>
        <p:spPr>
          <a:xfrm>
            <a:off x="3733800" y="1998155"/>
            <a:ext cx="4605867" cy="270933"/>
          </a:xfrm>
          <a:prstGeom prst="rect">
            <a:avLst/>
          </a:prstGeom>
          <a:solidFill>
            <a:srgbClr val="FFFF00">
              <a:alpha val="32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651932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42458" y="735542"/>
            <a:ext cx="6788150" cy="55562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Rectangle 3"/>
          <p:cNvSpPr/>
          <p:nvPr/>
        </p:nvSpPr>
        <p:spPr>
          <a:xfrm>
            <a:off x="3369734" y="1312333"/>
            <a:ext cx="4360333" cy="406400"/>
          </a:xfrm>
          <a:prstGeom prst="rect">
            <a:avLst/>
          </a:prstGeom>
          <a:solidFill>
            <a:srgbClr val="FFFF00">
              <a:alpha val="32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itle 1"/>
          <p:cNvSpPr txBox="1">
            <a:spLocks/>
          </p:cNvSpPr>
          <p:nvPr/>
        </p:nvSpPr>
        <p:spPr bwMode="auto">
          <a:xfrm>
            <a:off x="986436" y="253965"/>
            <a:ext cx="7448550" cy="592654"/>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l" rtl="0" eaLnBrk="0" fontAlgn="base" hangingPunct="0">
              <a:spcBef>
                <a:spcPct val="0"/>
              </a:spcBef>
              <a:spcAft>
                <a:spcPct val="0"/>
              </a:spcAft>
              <a:defRPr sz="3200" b="1">
                <a:solidFill>
                  <a:srgbClr val="003264"/>
                </a:solidFill>
                <a:latin typeface="+mj-lt"/>
                <a:ea typeface="+mj-ea"/>
                <a:cs typeface="+mj-cs"/>
              </a:defRPr>
            </a:lvl1pPr>
            <a:lvl2pPr algn="l" rtl="0" eaLnBrk="0" fontAlgn="base" hangingPunct="0">
              <a:spcBef>
                <a:spcPct val="0"/>
              </a:spcBef>
              <a:spcAft>
                <a:spcPct val="0"/>
              </a:spcAft>
              <a:defRPr sz="3200" b="1">
                <a:solidFill>
                  <a:srgbClr val="003264"/>
                </a:solidFill>
                <a:latin typeface="Arial" charset="0"/>
              </a:defRPr>
            </a:lvl2pPr>
            <a:lvl3pPr algn="l" rtl="0" eaLnBrk="0" fontAlgn="base" hangingPunct="0">
              <a:spcBef>
                <a:spcPct val="0"/>
              </a:spcBef>
              <a:spcAft>
                <a:spcPct val="0"/>
              </a:spcAft>
              <a:defRPr sz="3200" b="1">
                <a:solidFill>
                  <a:srgbClr val="003264"/>
                </a:solidFill>
                <a:latin typeface="Arial" charset="0"/>
              </a:defRPr>
            </a:lvl3pPr>
            <a:lvl4pPr algn="l" rtl="0" eaLnBrk="0" fontAlgn="base" hangingPunct="0">
              <a:spcBef>
                <a:spcPct val="0"/>
              </a:spcBef>
              <a:spcAft>
                <a:spcPct val="0"/>
              </a:spcAft>
              <a:defRPr sz="3200" b="1">
                <a:solidFill>
                  <a:srgbClr val="003264"/>
                </a:solidFill>
                <a:latin typeface="Arial" charset="0"/>
              </a:defRPr>
            </a:lvl4pPr>
            <a:lvl5pPr algn="l" rtl="0" eaLnBrk="0" fontAlgn="base" hangingPunct="0">
              <a:spcBef>
                <a:spcPct val="0"/>
              </a:spcBef>
              <a:spcAft>
                <a:spcPct val="0"/>
              </a:spcAft>
              <a:defRPr sz="3200" b="1">
                <a:solidFill>
                  <a:srgbClr val="003264"/>
                </a:solidFill>
                <a:latin typeface="Arial" charset="0"/>
              </a:defRPr>
            </a:lvl5pPr>
            <a:lvl6pPr marL="457200" algn="l" rtl="0" fontAlgn="base">
              <a:spcBef>
                <a:spcPct val="0"/>
              </a:spcBef>
              <a:spcAft>
                <a:spcPct val="0"/>
              </a:spcAft>
              <a:defRPr sz="3600">
                <a:solidFill>
                  <a:srgbClr val="292929"/>
                </a:solidFill>
                <a:latin typeface="Arial" charset="0"/>
              </a:defRPr>
            </a:lvl6pPr>
            <a:lvl7pPr marL="914400" algn="l" rtl="0" fontAlgn="base">
              <a:spcBef>
                <a:spcPct val="0"/>
              </a:spcBef>
              <a:spcAft>
                <a:spcPct val="0"/>
              </a:spcAft>
              <a:defRPr sz="3600">
                <a:solidFill>
                  <a:srgbClr val="292929"/>
                </a:solidFill>
                <a:latin typeface="Arial" charset="0"/>
              </a:defRPr>
            </a:lvl7pPr>
            <a:lvl8pPr marL="1371600" algn="l" rtl="0" fontAlgn="base">
              <a:spcBef>
                <a:spcPct val="0"/>
              </a:spcBef>
              <a:spcAft>
                <a:spcPct val="0"/>
              </a:spcAft>
              <a:defRPr sz="3600">
                <a:solidFill>
                  <a:srgbClr val="292929"/>
                </a:solidFill>
                <a:latin typeface="Arial" charset="0"/>
              </a:defRPr>
            </a:lvl8pPr>
            <a:lvl9pPr marL="1828800" algn="l" rtl="0" fontAlgn="base">
              <a:spcBef>
                <a:spcPct val="0"/>
              </a:spcBef>
              <a:spcAft>
                <a:spcPct val="0"/>
              </a:spcAft>
              <a:defRPr sz="3600">
                <a:solidFill>
                  <a:srgbClr val="292929"/>
                </a:solidFill>
                <a:latin typeface="Arial" charset="0"/>
              </a:defRPr>
            </a:lvl9pPr>
          </a:lstStyle>
          <a:p>
            <a:r>
              <a:rPr lang="en-GB" sz="2400" kern="0" smtClean="0"/>
              <a:t/>
            </a:r>
            <a:br>
              <a:rPr lang="en-GB" sz="2400" kern="0" smtClean="0"/>
            </a:br>
            <a:r>
              <a:rPr lang="en-GB" sz="2400" kern="0" smtClean="0"/>
              <a:t/>
            </a:r>
            <a:br>
              <a:rPr lang="en-GB" sz="2400" kern="0" smtClean="0"/>
            </a:br>
            <a:r>
              <a:rPr lang="en-GB" sz="2400" kern="0" smtClean="0"/>
              <a:t/>
            </a:r>
            <a:br>
              <a:rPr lang="en-GB" sz="2400" kern="0" smtClean="0"/>
            </a:br>
            <a:r>
              <a:rPr lang="en-US" sz="2400" b="0" kern="0" smtClean="0"/>
              <a:t/>
            </a:r>
            <a:br>
              <a:rPr lang="en-US" sz="2400" b="0" kern="0" smtClean="0"/>
            </a:br>
            <a:r>
              <a:rPr lang="fr-FR" sz="2400" kern="0" smtClean="0"/>
              <a:t>FDA Study Data Standards Resources Update</a:t>
            </a:r>
            <a:r>
              <a:rPr lang="en-US" sz="2400" kern="0" smtClean="0">
                <a:solidFill>
                  <a:srgbClr val="C00000"/>
                </a:solidFill>
              </a:rPr>
              <a:t/>
            </a:r>
            <a:br>
              <a:rPr lang="en-US" sz="2400" kern="0" smtClean="0">
                <a:solidFill>
                  <a:srgbClr val="C00000"/>
                </a:solidFill>
              </a:rPr>
            </a:br>
            <a:r>
              <a:rPr lang="en-US" sz="2400" kern="0" smtClean="0">
                <a:solidFill>
                  <a:srgbClr val="C00000"/>
                </a:solidFill>
              </a:rPr>
              <a:t>Technical Rejection Criteria for Study Data</a:t>
            </a:r>
            <a:endParaRPr lang="en-GB" sz="2400" kern="0" dirty="0">
              <a:solidFill>
                <a:srgbClr val="C00000"/>
              </a:solidFill>
            </a:endParaRPr>
          </a:p>
        </p:txBody>
      </p:sp>
    </p:spTree>
    <p:extLst>
      <p:ext uri="{BB962C8B-B14F-4D97-AF65-F5344CB8AC3E}">
        <p14:creationId xmlns:p14="http://schemas.microsoft.com/office/powerpoint/2010/main" val="174651088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986436" y="677315"/>
            <a:ext cx="7928964" cy="592654"/>
          </a:xfrm>
        </p:spPr>
        <p:txBody>
          <a:bodyPr/>
          <a:lstStyle/>
          <a:p>
            <a:r>
              <a:rPr lang="en-GB" sz="2400" dirty="0" smtClean="0"/>
              <a:t/>
            </a:r>
            <a:br>
              <a:rPr lang="en-GB" sz="2400" dirty="0" smtClean="0"/>
            </a:br>
            <a:r>
              <a:rPr lang="en-GB" sz="2400" dirty="0" smtClean="0"/>
              <a:t/>
            </a:r>
            <a:br>
              <a:rPr lang="en-GB" sz="2400" dirty="0" smtClean="0"/>
            </a:br>
            <a:r>
              <a:rPr lang="en-GB" sz="2400" dirty="0" smtClean="0"/>
              <a:t/>
            </a:r>
            <a:br>
              <a:rPr lang="en-GB" sz="2400" dirty="0" smtClean="0"/>
            </a:br>
            <a:r>
              <a:rPr lang="en-US" sz="2400" b="0" dirty="0"/>
              <a:t/>
            </a:r>
            <a:br>
              <a:rPr lang="en-US" sz="2400" b="0" dirty="0"/>
            </a:br>
            <a:r>
              <a:rPr lang="fr-FR" sz="2400" dirty="0"/>
              <a:t>FDA </a:t>
            </a:r>
            <a:r>
              <a:rPr lang="fr-FR" sz="2400" dirty="0" err="1"/>
              <a:t>Study</a:t>
            </a:r>
            <a:r>
              <a:rPr lang="fr-FR" sz="2400" dirty="0"/>
              <a:t> Data Standards </a:t>
            </a:r>
            <a:r>
              <a:rPr lang="fr-FR" sz="2400" dirty="0" err="1"/>
              <a:t>Resources</a:t>
            </a:r>
            <a:r>
              <a:rPr lang="fr-FR" sz="2400" dirty="0"/>
              <a:t> Update</a:t>
            </a:r>
            <a:r>
              <a:rPr lang="en-US" sz="2400" dirty="0">
                <a:solidFill>
                  <a:srgbClr val="C00000"/>
                </a:solidFill>
              </a:rPr>
              <a:t/>
            </a:r>
            <a:br>
              <a:rPr lang="en-US" sz="2400" dirty="0">
                <a:solidFill>
                  <a:srgbClr val="C00000"/>
                </a:solidFill>
              </a:rPr>
            </a:br>
            <a:r>
              <a:rPr lang="en-US" sz="2400" dirty="0">
                <a:solidFill>
                  <a:srgbClr val="C00000"/>
                </a:solidFill>
              </a:rPr>
              <a:t>Study Data Technical Conformance Guide </a:t>
            </a:r>
            <a:r>
              <a:rPr lang="en-US" sz="2400" dirty="0" smtClean="0">
                <a:solidFill>
                  <a:srgbClr val="C00000"/>
                </a:solidFill>
              </a:rPr>
              <a:t>v3.2/v3.2.1</a:t>
            </a:r>
            <a:br>
              <a:rPr lang="en-US" sz="2400" dirty="0" smtClean="0">
                <a:solidFill>
                  <a:srgbClr val="C00000"/>
                </a:solidFill>
              </a:rPr>
            </a:br>
            <a:r>
              <a:rPr lang="en-US" sz="2400" dirty="0" smtClean="0">
                <a:solidFill>
                  <a:srgbClr val="C00000"/>
                </a:solidFill>
              </a:rPr>
              <a:t>(Update </a:t>
            </a:r>
            <a:r>
              <a:rPr lang="en-US" sz="2400" dirty="0" err="1" smtClean="0">
                <a:solidFill>
                  <a:srgbClr val="C00000"/>
                </a:solidFill>
              </a:rPr>
              <a:t>Ottobre</a:t>
            </a:r>
            <a:r>
              <a:rPr lang="en-US" sz="2400" dirty="0" smtClean="0">
                <a:solidFill>
                  <a:srgbClr val="C00000"/>
                </a:solidFill>
              </a:rPr>
              <a:t>/</a:t>
            </a:r>
            <a:r>
              <a:rPr lang="en-US" sz="2400" dirty="0" err="1" smtClean="0">
                <a:solidFill>
                  <a:srgbClr val="C00000"/>
                </a:solidFill>
              </a:rPr>
              <a:t>Novembre</a:t>
            </a:r>
            <a:r>
              <a:rPr lang="en-US" sz="2400" dirty="0" smtClean="0">
                <a:solidFill>
                  <a:srgbClr val="C00000"/>
                </a:solidFill>
              </a:rPr>
              <a:t> 2016)</a:t>
            </a:r>
            <a:endParaRPr lang="en-GB" sz="2400" dirty="0">
              <a:solidFill>
                <a:srgbClr val="C00000"/>
              </a:solidFill>
            </a:endParaRPr>
          </a:p>
        </p:txBody>
      </p:sp>
      <p:pic>
        <p:nvPicPr>
          <p:cNvPr id="4"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89024" y="1269999"/>
            <a:ext cx="7013575" cy="4802851"/>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cxnSp>
        <p:nvCxnSpPr>
          <p:cNvPr id="3" name="Straight Arrow Connector 2">
            <a:hlinkClick r:id="rId3"/>
          </p:cNvPr>
          <p:cNvCxnSpPr/>
          <p:nvPr/>
        </p:nvCxnSpPr>
        <p:spPr>
          <a:xfrm flipH="1">
            <a:off x="6790266" y="4817534"/>
            <a:ext cx="516467" cy="897467"/>
          </a:xfrm>
          <a:prstGeom prst="straightConnector1">
            <a:avLst/>
          </a:prstGeom>
          <a:ln>
            <a:tailEnd type="arrow"/>
          </a:ln>
        </p:spPr>
        <p:style>
          <a:lnRef idx="2">
            <a:schemeClr val="accent4"/>
          </a:lnRef>
          <a:fillRef idx="0">
            <a:schemeClr val="accent4"/>
          </a:fillRef>
          <a:effectRef idx="1">
            <a:schemeClr val="accent4"/>
          </a:effectRef>
          <a:fontRef idx="minor">
            <a:schemeClr val="tx1"/>
          </a:fontRef>
        </p:style>
      </p:cxnSp>
    </p:spTree>
    <p:extLst>
      <p:ext uri="{BB962C8B-B14F-4D97-AF65-F5344CB8AC3E}">
        <p14:creationId xmlns:p14="http://schemas.microsoft.com/office/powerpoint/2010/main" val="83342997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986435" y="677315"/>
            <a:ext cx="7895097" cy="592654"/>
          </a:xfrm>
        </p:spPr>
        <p:txBody>
          <a:bodyPr/>
          <a:lstStyle/>
          <a:p>
            <a:r>
              <a:rPr lang="en-GB" sz="2400" dirty="0" smtClean="0"/>
              <a:t/>
            </a:r>
            <a:br>
              <a:rPr lang="en-GB" sz="2400" dirty="0" smtClean="0"/>
            </a:br>
            <a:r>
              <a:rPr lang="en-GB" sz="2400" dirty="0" smtClean="0"/>
              <a:t/>
            </a:r>
            <a:br>
              <a:rPr lang="en-GB" sz="2400" dirty="0" smtClean="0"/>
            </a:br>
            <a:r>
              <a:rPr lang="en-GB" sz="2400" dirty="0" smtClean="0"/>
              <a:t/>
            </a:r>
            <a:br>
              <a:rPr lang="en-GB" sz="2400" dirty="0" smtClean="0"/>
            </a:br>
            <a:r>
              <a:rPr lang="en-US" sz="2400" b="0" dirty="0"/>
              <a:t/>
            </a:r>
            <a:br>
              <a:rPr lang="en-US" sz="2400" b="0" dirty="0"/>
            </a:br>
            <a:r>
              <a:rPr lang="fr-FR" sz="2400" dirty="0"/>
              <a:t>FDA </a:t>
            </a:r>
            <a:r>
              <a:rPr lang="fr-FR" sz="2400" dirty="0" err="1"/>
              <a:t>Study</a:t>
            </a:r>
            <a:r>
              <a:rPr lang="fr-FR" sz="2400" dirty="0"/>
              <a:t> Data Standards </a:t>
            </a:r>
            <a:r>
              <a:rPr lang="fr-FR" sz="2400" dirty="0" err="1"/>
              <a:t>Resources</a:t>
            </a:r>
            <a:r>
              <a:rPr lang="fr-FR" sz="2400" dirty="0"/>
              <a:t> Update</a:t>
            </a:r>
            <a:r>
              <a:rPr lang="en-US" sz="2400" dirty="0">
                <a:solidFill>
                  <a:srgbClr val="C00000"/>
                </a:solidFill>
              </a:rPr>
              <a:t/>
            </a:r>
            <a:br>
              <a:rPr lang="en-US" sz="2400" dirty="0">
                <a:solidFill>
                  <a:srgbClr val="C00000"/>
                </a:solidFill>
              </a:rPr>
            </a:br>
            <a:r>
              <a:rPr lang="en-US" sz="2400" dirty="0">
                <a:solidFill>
                  <a:srgbClr val="C00000"/>
                </a:solidFill>
              </a:rPr>
              <a:t>Study Data Technical Conformance Guide </a:t>
            </a:r>
            <a:r>
              <a:rPr lang="en-US" sz="2400" dirty="0" smtClean="0">
                <a:solidFill>
                  <a:srgbClr val="C00000"/>
                </a:solidFill>
              </a:rPr>
              <a:t>v3.2/v3.2.1</a:t>
            </a:r>
            <a:br>
              <a:rPr lang="en-US" sz="2400" dirty="0" smtClean="0">
                <a:solidFill>
                  <a:srgbClr val="C00000"/>
                </a:solidFill>
              </a:rPr>
            </a:br>
            <a:r>
              <a:rPr lang="en-US" sz="2400" dirty="0" smtClean="0">
                <a:solidFill>
                  <a:srgbClr val="C00000"/>
                </a:solidFill>
              </a:rPr>
              <a:t>(Update </a:t>
            </a:r>
            <a:r>
              <a:rPr lang="en-US" sz="2400" dirty="0" err="1" smtClean="0">
                <a:solidFill>
                  <a:srgbClr val="C00000"/>
                </a:solidFill>
              </a:rPr>
              <a:t>Ottobre</a:t>
            </a:r>
            <a:r>
              <a:rPr lang="en-US" sz="2400" dirty="0" smtClean="0">
                <a:solidFill>
                  <a:srgbClr val="C00000"/>
                </a:solidFill>
              </a:rPr>
              <a:t>/</a:t>
            </a:r>
            <a:r>
              <a:rPr lang="en-US" sz="2400" dirty="0" err="1" smtClean="0">
                <a:solidFill>
                  <a:srgbClr val="C00000"/>
                </a:solidFill>
              </a:rPr>
              <a:t>Novembre</a:t>
            </a:r>
            <a:r>
              <a:rPr lang="en-US" sz="2400" dirty="0" smtClean="0">
                <a:solidFill>
                  <a:srgbClr val="C00000"/>
                </a:solidFill>
              </a:rPr>
              <a:t> 2016)</a:t>
            </a:r>
            <a:endParaRPr lang="en-GB" sz="2400" dirty="0">
              <a:solidFill>
                <a:srgbClr val="C00000"/>
              </a:solidFill>
            </a:endParaRPr>
          </a:p>
        </p:txBody>
      </p:sp>
      <p:sp>
        <p:nvSpPr>
          <p:cNvPr id="2" name="Rectangle 1"/>
          <p:cNvSpPr/>
          <p:nvPr/>
        </p:nvSpPr>
        <p:spPr>
          <a:xfrm>
            <a:off x="1049864" y="1473199"/>
            <a:ext cx="7103533" cy="2308324"/>
          </a:xfrm>
          <a:prstGeom prst="rect">
            <a:avLst/>
          </a:prstGeom>
        </p:spPr>
        <p:txBody>
          <a:bodyPr wrap="square">
            <a:spAutoFit/>
          </a:bodyPr>
          <a:lstStyle/>
          <a:p>
            <a:r>
              <a:rPr lang="en-US" sz="2400" dirty="0">
                <a:solidFill>
                  <a:srgbClr val="606060"/>
                </a:solidFill>
                <a:latin typeface="+mn-lt"/>
              </a:rPr>
              <a:t>This Study Data Technical Conformance Guide (Guide) provides specifications, recommendations, and general considerations on how to submit standardized study data using </a:t>
            </a:r>
            <a:r>
              <a:rPr lang="en-US" sz="2400" dirty="0" smtClean="0">
                <a:solidFill>
                  <a:srgbClr val="606060"/>
                </a:solidFill>
                <a:latin typeface="+mn-lt"/>
              </a:rPr>
              <a:t>FDA-supported data </a:t>
            </a:r>
            <a:r>
              <a:rPr lang="en-US" sz="2400" dirty="0">
                <a:solidFill>
                  <a:srgbClr val="606060"/>
                </a:solidFill>
                <a:latin typeface="+mn-lt"/>
              </a:rPr>
              <a:t>standards located in the FDA Data Standards Catalog (Standards Catalog).</a:t>
            </a:r>
          </a:p>
        </p:txBody>
      </p:sp>
    </p:spTree>
    <p:extLst>
      <p:ext uri="{BB962C8B-B14F-4D97-AF65-F5344CB8AC3E}">
        <p14:creationId xmlns:p14="http://schemas.microsoft.com/office/powerpoint/2010/main" val="302375164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986435" y="677315"/>
            <a:ext cx="7988231" cy="592654"/>
          </a:xfrm>
        </p:spPr>
        <p:txBody>
          <a:bodyPr/>
          <a:lstStyle/>
          <a:p>
            <a:r>
              <a:rPr lang="en-GB" sz="2400" dirty="0" smtClean="0"/>
              <a:t/>
            </a:r>
            <a:br>
              <a:rPr lang="en-GB" sz="2400" dirty="0" smtClean="0"/>
            </a:br>
            <a:r>
              <a:rPr lang="en-GB" sz="2400" dirty="0" smtClean="0"/>
              <a:t/>
            </a:r>
            <a:br>
              <a:rPr lang="en-GB" sz="2400" dirty="0" smtClean="0"/>
            </a:br>
            <a:r>
              <a:rPr lang="en-GB" sz="2400" dirty="0" smtClean="0"/>
              <a:t/>
            </a:r>
            <a:br>
              <a:rPr lang="en-GB" sz="2400" dirty="0" smtClean="0"/>
            </a:br>
            <a:r>
              <a:rPr lang="en-US" sz="2400" b="0" dirty="0"/>
              <a:t/>
            </a:r>
            <a:br>
              <a:rPr lang="en-US" sz="2400" b="0" dirty="0"/>
            </a:br>
            <a:r>
              <a:rPr lang="fr-FR" sz="2400" dirty="0"/>
              <a:t>FDA </a:t>
            </a:r>
            <a:r>
              <a:rPr lang="fr-FR" sz="2400" dirty="0" err="1"/>
              <a:t>Study</a:t>
            </a:r>
            <a:r>
              <a:rPr lang="fr-FR" sz="2400" dirty="0"/>
              <a:t> Data Standards </a:t>
            </a:r>
            <a:r>
              <a:rPr lang="fr-FR" sz="2400" dirty="0" err="1"/>
              <a:t>Resources</a:t>
            </a:r>
            <a:r>
              <a:rPr lang="fr-FR" sz="2400" dirty="0"/>
              <a:t> Update</a:t>
            </a:r>
            <a:r>
              <a:rPr lang="en-US" sz="2400" dirty="0">
                <a:solidFill>
                  <a:srgbClr val="C00000"/>
                </a:solidFill>
              </a:rPr>
              <a:t/>
            </a:r>
            <a:br>
              <a:rPr lang="en-US" sz="2400" dirty="0">
                <a:solidFill>
                  <a:srgbClr val="C00000"/>
                </a:solidFill>
              </a:rPr>
            </a:br>
            <a:r>
              <a:rPr lang="en-US" sz="2400" dirty="0">
                <a:solidFill>
                  <a:srgbClr val="C00000"/>
                </a:solidFill>
              </a:rPr>
              <a:t>Study Data Technical Conformance Guide </a:t>
            </a:r>
            <a:r>
              <a:rPr lang="en-US" sz="2400" dirty="0" smtClean="0">
                <a:solidFill>
                  <a:srgbClr val="C00000"/>
                </a:solidFill>
              </a:rPr>
              <a:t>v3.2/v3.2.1</a:t>
            </a:r>
            <a:br>
              <a:rPr lang="en-US" sz="2400" dirty="0" smtClean="0">
                <a:solidFill>
                  <a:srgbClr val="C00000"/>
                </a:solidFill>
              </a:rPr>
            </a:br>
            <a:r>
              <a:rPr lang="en-US" sz="2400" dirty="0" smtClean="0">
                <a:solidFill>
                  <a:srgbClr val="C00000"/>
                </a:solidFill>
              </a:rPr>
              <a:t>(Update </a:t>
            </a:r>
            <a:r>
              <a:rPr lang="en-US" sz="2400" dirty="0" err="1" smtClean="0">
                <a:solidFill>
                  <a:srgbClr val="C00000"/>
                </a:solidFill>
              </a:rPr>
              <a:t>Ottobre</a:t>
            </a:r>
            <a:r>
              <a:rPr lang="en-US" sz="2400" dirty="0" smtClean="0">
                <a:solidFill>
                  <a:srgbClr val="C00000"/>
                </a:solidFill>
              </a:rPr>
              <a:t>/</a:t>
            </a:r>
            <a:r>
              <a:rPr lang="en-US" sz="2400" dirty="0" err="1" smtClean="0">
                <a:solidFill>
                  <a:srgbClr val="C00000"/>
                </a:solidFill>
              </a:rPr>
              <a:t>Novembre</a:t>
            </a:r>
            <a:r>
              <a:rPr lang="en-US" sz="2400" dirty="0" smtClean="0">
                <a:solidFill>
                  <a:srgbClr val="C00000"/>
                </a:solidFill>
              </a:rPr>
              <a:t> 2016)</a:t>
            </a:r>
            <a:endParaRPr lang="en-GB" sz="2400" dirty="0">
              <a:solidFill>
                <a:srgbClr val="C00000"/>
              </a:solidFill>
            </a:endParaRPr>
          </a:p>
        </p:txBody>
      </p:sp>
      <p:pic>
        <p:nvPicPr>
          <p:cNvPr id="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27118" y="1382184"/>
            <a:ext cx="7343775" cy="48387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19852768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986435" y="677315"/>
            <a:ext cx="7988231" cy="592654"/>
          </a:xfrm>
        </p:spPr>
        <p:txBody>
          <a:bodyPr/>
          <a:lstStyle/>
          <a:p>
            <a:r>
              <a:rPr lang="en-GB" sz="2400" dirty="0" smtClean="0"/>
              <a:t/>
            </a:r>
            <a:br>
              <a:rPr lang="en-GB" sz="2400" dirty="0" smtClean="0"/>
            </a:br>
            <a:r>
              <a:rPr lang="en-GB" sz="2400" dirty="0" smtClean="0"/>
              <a:t/>
            </a:r>
            <a:br>
              <a:rPr lang="en-GB" sz="2400" dirty="0" smtClean="0"/>
            </a:br>
            <a:r>
              <a:rPr lang="en-GB" sz="2400" dirty="0" smtClean="0"/>
              <a:t/>
            </a:r>
            <a:br>
              <a:rPr lang="en-GB" sz="2400" dirty="0" smtClean="0"/>
            </a:br>
            <a:r>
              <a:rPr lang="en-US" sz="2400" b="0" dirty="0"/>
              <a:t/>
            </a:r>
            <a:br>
              <a:rPr lang="en-US" sz="2400" b="0" dirty="0"/>
            </a:br>
            <a:r>
              <a:rPr lang="fr-FR" sz="2400" dirty="0"/>
              <a:t>FDA </a:t>
            </a:r>
            <a:r>
              <a:rPr lang="fr-FR" sz="2400" dirty="0" err="1"/>
              <a:t>Study</a:t>
            </a:r>
            <a:r>
              <a:rPr lang="fr-FR" sz="2400" dirty="0"/>
              <a:t> Data Standards </a:t>
            </a:r>
            <a:r>
              <a:rPr lang="fr-FR" sz="2400" dirty="0" err="1"/>
              <a:t>Resources</a:t>
            </a:r>
            <a:r>
              <a:rPr lang="fr-FR" sz="2400" dirty="0"/>
              <a:t> Update</a:t>
            </a:r>
            <a:r>
              <a:rPr lang="en-US" sz="2400" dirty="0">
                <a:solidFill>
                  <a:srgbClr val="C00000"/>
                </a:solidFill>
              </a:rPr>
              <a:t/>
            </a:r>
            <a:br>
              <a:rPr lang="en-US" sz="2400" dirty="0">
                <a:solidFill>
                  <a:srgbClr val="C00000"/>
                </a:solidFill>
              </a:rPr>
            </a:br>
            <a:r>
              <a:rPr lang="en-US" sz="2400" dirty="0">
                <a:solidFill>
                  <a:srgbClr val="C00000"/>
                </a:solidFill>
              </a:rPr>
              <a:t>Study Data Technical Conformance Guide </a:t>
            </a:r>
            <a:r>
              <a:rPr lang="en-US" sz="2400" dirty="0" smtClean="0">
                <a:solidFill>
                  <a:srgbClr val="C00000"/>
                </a:solidFill>
              </a:rPr>
              <a:t>v3.2/v3.2.1</a:t>
            </a:r>
            <a:br>
              <a:rPr lang="en-US" sz="2400" dirty="0" smtClean="0">
                <a:solidFill>
                  <a:srgbClr val="C00000"/>
                </a:solidFill>
              </a:rPr>
            </a:br>
            <a:r>
              <a:rPr lang="en-US" sz="2400" dirty="0" smtClean="0">
                <a:solidFill>
                  <a:srgbClr val="C00000"/>
                </a:solidFill>
              </a:rPr>
              <a:t>(Update </a:t>
            </a:r>
            <a:r>
              <a:rPr lang="en-US" sz="2400" dirty="0" err="1" smtClean="0">
                <a:solidFill>
                  <a:srgbClr val="C00000"/>
                </a:solidFill>
              </a:rPr>
              <a:t>Ottobre</a:t>
            </a:r>
            <a:r>
              <a:rPr lang="en-US" sz="2400" dirty="0" smtClean="0">
                <a:solidFill>
                  <a:srgbClr val="C00000"/>
                </a:solidFill>
              </a:rPr>
              <a:t>/</a:t>
            </a:r>
            <a:r>
              <a:rPr lang="en-US" sz="2400" dirty="0" err="1" smtClean="0">
                <a:solidFill>
                  <a:srgbClr val="C00000"/>
                </a:solidFill>
              </a:rPr>
              <a:t>Novembre</a:t>
            </a:r>
            <a:r>
              <a:rPr lang="en-US" sz="2400" dirty="0" smtClean="0">
                <a:solidFill>
                  <a:srgbClr val="C00000"/>
                </a:solidFill>
              </a:rPr>
              <a:t> 2016)</a:t>
            </a:r>
            <a:endParaRPr lang="en-GB" sz="2400" dirty="0">
              <a:solidFill>
                <a:srgbClr val="C00000"/>
              </a:solidFill>
            </a:endParaRPr>
          </a:p>
        </p:txBody>
      </p:sp>
      <p:sp>
        <p:nvSpPr>
          <p:cNvPr id="4" name="Rectangle 3"/>
          <p:cNvSpPr/>
          <p:nvPr/>
        </p:nvSpPr>
        <p:spPr>
          <a:xfrm>
            <a:off x="1049864" y="1473199"/>
            <a:ext cx="7103533" cy="2308324"/>
          </a:xfrm>
          <a:prstGeom prst="rect">
            <a:avLst/>
          </a:prstGeom>
        </p:spPr>
        <p:txBody>
          <a:bodyPr wrap="square">
            <a:spAutoFit/>
          </a:bodyPr>
          <a:lstStyle/>
          <a:p>
            <a:r>
              <a:rPr lang="fr-FR" sz="2000" dirty="0"/>
              <a:t>Section 2.2.1 / 2.2.2</a:t>
            </a:r>
            <a:endParaRPr lang="en-US" sz="2000" dirty="0"/>
          </a:p>
          <a:p>
            <a:endParaRPr lang="en-US" sz="2000" dirty="0"/>
          </a:p>
          <a:p>
            <a:r>
              <a:rPr lang="en-US" sz="2000" b="1" dirty="0" err="1"/>
              <a:t>cSDRG</a:t>
            </a:r>
            <a:r>
              <a:rPr lang="en-US" sz="2000" dirty="0"/>
              <a:t> (</a:t>
            </a:r>
            <a:r>
              <a:rPr lang="en-US" sz="2000" dirty="0" err="1"/>
              <a:t>Clinincal</a:t>
            </a:r>
            <a:r>
              <a:rPr lang="en-US" sz="2000" dirty="0"/>
              <a:t> Study Data Reviewer Guide) vs </a:t>
            </a:r>
            <a:r>
              <a:rPr lang="en-US" sz="2000" b="1" dirty="0" err="1"/>
              <a:t>nSDRG</a:t>
            </a:r>
            <a:r>
              <a:rPr lang="en-US" sz="2000" dirty="0"/>
              <a:t> (Non </a:t>
            </a:r>
            <a:r>
              <a:rPr lang="en-US" sz="2000" dirty="0" err="1"/>
              <a:t>Clinincal</a:t>
            </a:r>
            <a:r>
              <a:rPr lang="en-US" sz="2000" dirty="0"/>
              <a:t> Study Data Reviewer Guide)</a:t>
            </a:r>
          </a:p>
          <a:p>
            <a:pPr marL="342900" indent="-342900">
              <a:buFont typeface="Wingdings"/>
              <a:buChar char="à"/>
            </a:pPr>
            <a:r>
              <a:rPr lang="fr-FR" sz="2000" dirty="0" err="1">
                <a:sym typeface="Wingdings" panose="05000000000000000000" pitchFamily="2" charset="2"/>
              </a:rPr>
              <a:t>Attenzione</a:t>
            </a:r>
            <a:r>
              <a:rPr lang="fr-FR" sz="2000" dirty="0">
                <a:sym typeface="Wingdings" panose="05000000000000000000" pitchFamily="2" charset="2"/>
              </a:rPr>
              <a:t> in </a:t>
            </a:r>
            <a:r>
              <a:rPr lang="fr-FR" sz="2000" dirty="0" err="1">
                <a:sym typeface="Wingdings" panose="05000000000000000000" pitchFamily="2" charset="2"/>
              </a:rPr>
              <a:t>fase</a:t>
            </a:r>
            <a:r>
              <a:rPr lang="fr-FR" sz="2000" dirty="0">
                <a:sym typeface="Wingdings" panose="05000000000000000000" pitchFamily="2" charset="2"/>
              </a:rPr>
              <a:t> di </a:t>
            </a:r>
            <a:r>
              <a:rPr lang="fr-FR" sz="2000" dirty="0" err="1">
                <a:sym typeface="Wingdings" panose="05000000000000000000" pitchFamily="2" charset="2"/>
              </a:rPr>
              <a:t>submission</a:t>
            </a:r>
            <a:r>
              <a:rPr lang="fr-FR" sz="2000" dirty="0">
                <a:sym typeface="Wingdings" panose="05000000000000000000" pitchFamily="2" charset="2"/>
              </a:rPr>
              <a:t> (</a:t>
            </a:r>
            <a:r>
              <a:rPr lang="fr-FR" sz="2000" dirty="0" err="1">
                <a:sym typeface="Wingdings" panose="05000000000000000000" pitchFamily="2" charset="2"/>
              </a:rPr>
              <a:t>eCTD</a:t>
            </a:r>
            <a:r>
              <a:rPr lang="fr-FR" sz="2000" dirty="0">
                <a:sym typeface="Wingdings" panose="05000000000000000000" pitchFamily="2" charset="2"/>
              </a:rPr>
              <a:t>) i </a:t>
            </a:r>
            <a:r>
              <a:rPr lang="fr-FR" sz="2000" dirty="0" err="1">
                <a:sym typeface="Wingdings" panose="05000000000000000000" pitchFamily="2" charset="2"/>
              </a:rPr>
              <a:t>nomi</a:t>
            </a:r>
            <a:r>
              <a:rPr lang="fr-FR" sz="2000" dirty="0">
                <a:sym typeface="Wingdings" panose="05000000000000000000" pitchFamily="2" charset="2"/>
              </a:rPr>
              <a:t> dei file </a:t>
            </a:r>
            <a:r>
              <a:rPr lang="fr-FR" sz="2000" dirty="0" err="1">
                <a:sym typeface="Wingdings" panose="05000000000000000000" pitchFamily="2" charset="2"/>
              </a:rPr>
              <a:t>devono</a:t>
            </a:r>
            <a:r>
              <a:rPr lang="fr-FR" sz="2000" dirty="0">
                <a:sym typeface="Wingdings" panose="05000000000000000000" pitchFamily="2" charset="2"/>
              </a:rPr>
              <a:t> </a:t>
            </a:r>
            <a:r>
              <a:rPr lang="fr-FR" sz="2000" dirty="0" err="1">
                <a:sym typeface="Wingdings" panose="05000000000000000000" pitchFamily="2" charset="2"/>
              </a:rPr>
              <a:t>essere</a:t>
            </a:r>
            <a:r>
              <a:rPr lang="fr-FR" sz="2000" dirty="0">
                <a:sym typeface="Wingdings" panose="05000000000000000000" pitchFamily="2" charset="2"/>
              </a:rPr>
              <a:t> </a:t>
            </a:r>
            <a:r>
              <a:rPr lang="fr-FR" sz="2000" dirty="0" err="1">
                <a:sym typeface="Wingdings" panose="05000000000000000000" pitchFamily="2" charset="2"/>
              </a:rPr>
              <a:t>lowercase</a:t>
            </a:r>
            <a:r>
              <a:rPr lang="fr-FR" sz="2000" dirty="0">
                <a:sym typeface="Wingdings" panose="05000000000000000000" pitchFamily="2" charset="2"/>
              </a:rPr>
              <a:t> es. </a:t>
            </a:r>
            <a:r>
              <a:rPr lang="fr-FR" sz="2000" b="1" dirty="0">
                <a:solidFill>
                  <a:srgbClr val="FF0000"/>
                </a:solidFill>
                <a:sym typeface="Wingdings" panose="05000000000000000000" pitchFamily="2" charset="2"/>
              </a:rPr>
              <a:t>csdrg.pdf</a:t>
            </a:r>
          </a:p>
          <a:p>
            <a:endParaRPr lang="en-US" sz="2400" dirty="0">
              <a:solidFill>
                <a:srgbClr val="606060"/>
              </a:solidFill>
              <a:latin typeface="+mn-lt"/>
            </a:endParaRPr>
          </a:p>
        </p:txBody>
      </p:sp>
    </p:spTree>
    <p:extLst>
      <p:ext uri="{BB962C8B-B14F-4D97-AF65-F5344CB8AC3E}">
        <p14:creationId xmlns:p14="http://schemas.microsoft.com/office/powerpoint/2010/main" val="74581274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dirty="0" smtClean="0"/>
              <a:t>Agenda</a:t>
            </a:r>
            <a:endParaRPr lang="en-GB" dirty="0"/>
          </a:p>
        </p:txBody>
      </p:sp>
      <p:sp>
        <p:nvSpPr>
          <p:cNvPr id="5" name="Content Placeholder 4"/>
          <p:cNvSpPr>
            <a:spLocks noGrp="1"/>
          </p:cNvSpPr>
          <p:nvPr>
            <p:ph idx="1"/>
          </p:nvPr>
        </p:nvSpPr>
        <p:spPr/>
        <p:txBody>
          <a:bodyPr/>
          <a:lstStyle/>
          <a:p>
            <a:r>
              <a:rPr lang="it-IT" dirty="0" smtClean="0"/>
              <a:t>Italian CDISC UN Ottobre 2016</a:t>
            </a:r>
          </a:p>
          <a:p>
            <a:r>
              <a:rPr lang="it-IT" dirty="0" smtClean="0"/>
              <a:t>Agenda </a:t>
            </a:r>
            <a:r>
              <a:rPr lang="it-IT" dirty="0"/>
              <a:t>preliminare prossimo CDISC </a:t>
            </a:r>
            <a:r>
              <a:rPr lang="it-IT" dirty="0" smtClean="0"/>
              <a:t>Europe Interchange, Londra (24-28 Aprile 2017)</a:t>
            </a:r>
            <a:endParaRPr lang="it-IT" dirty="0"/>
          </a:p>
          <a:p>
            <a:r>
              <a:rPr lang="it-IT" dirty="0" smtClean="0"/>
              <a:t>News dal mondo CDISC</a:t>
            </a:r>
          </a:p>
          <a:p>
            <a:r>
              <a:rPr lang="fr-CH" dirty="0" err="1" smtClean="0"/>
              <a:t>Creare</a:t>
            </a:r>
            <a:r>
              <a:rPr lang="fr-CH" dirty="0" smtClean="0"/>
              <a:t> ‘</a:t>
            </a:r>
            <a:r>
              <a:rPr lang="fr-CH" dirty="0" err="1" smtClean="0"/>
              <a:t>profili</a:t>
            </a:r>
            <a:r>
              <a:rPr lang="fr-CH" dirty="0" smtClean="0"/>
              <a:t>’ </a:t>
            </a:r>
            <a:r>
              <a:rPr lang="fr-CH" dirty="0" err="1" smtClean="0"/>
              <a:t>sul</a:t>
            </a:r>
            <a:r>
              <a:rPr lang="fr-CH" dirty="0" smtClean="0"/>
              <a:t> </a:t>
            </a:r>
            <a:r>
              <a:rPr lang="fr-CH" dirty="0" err="1" smtClean="0"/>
              <a:t>sito</a:t>
            </a:r>
            <a:r>
              <a:rPr lang="fr-CH" dirty="0" smtClean="0"/>
              <a:t> CDISC</a:t>
            </a:r>
          </a:p>
          <a:p>
            <a:r>
              <a:rPr lang="fr-FR" dirty="0"/>
              <a:t>FDA </a:t>
            </a:r>
            <a:r>
              <a:rPr lang="fr-FR" dirty="0" err="1"/>
              <a:t>Study</a:t>
            </a:r>
            <a:r>
              <a:rPr lang="fr-FR" dirty="0"/>
              <a:t> Data Standards </a:t>
            </a:r>
            <a:r>
              <a:rPr lang="fr-FR" dirty="0" err="1" smtClean="0"/>
              <a:t>Resources</a:t>
            </a:r>
            <a:r>
              <a:rPr lang="fr-FR" dirty="0" smtClean="0"/>
              <a:t> Update</a:t>
            </a:r>
            <a:endParaRPr lang="en-US" dirty="0" smtClean="0"/>
          </a:p>
          <a:p>
            <a:pPr lvl="1"/>
            <a:r>
              <a:rPr lang="en-US" dirty="0" smtClean="0"/>
              <a:t>Technical </a:t>
            </a:r>
            <a:r>
              <a:rPr lang="en-US" dirty="0"/>
              <a:t>Rejection Criteria for Study </a:t>
            </a:r>
            <a:r>
              <a:rPr lang="en-US" dirty="0" smtClean="0"/>
              <a:t>Data</a:t>
            </a:r>
          </a:p>
          <a:p>
            <a:pPr lvl="1"/>
            <a:r>
              <a:rPr lang="en-US" dirty="0"/>
              <a:t>Study Data Technical Conformance Guide </a:t>
            </a:r>
            <a:r>
              <a:rPr lang="en-US" dirty="0" smtClean="0"/>
              <a:t>v3.2/v3.2.1</a:t>
            </a:r>
            <a:endParaRPr lang="fr-CH" dirty="0" smtClean="0"/>
          </a:p>
          <a:p>
            <a:r>
              <a:rPr lang="fr-CH" dirty="0" smtClean="0"/>
              <a:t>Varie </a:t>
            </a:r>
            <a:r>
              <a:rPr lang="fr-CH" dirty="0" err="1" smtClean="0"/>
              <a:t>ed</a:t>
            </a:r>
            <a:r>
              <a:rPr lang="fr-CH" dirty="0" smtClean="0"/>
              <a:t> </a:t>
            </a:r>
            <a:r>
              <a:rPr lang="fr-CH" dirty="0" err="1" smtClean="0"/>
              <a:t>Eventuali</a:t>
            </a:r>
            <a:endParaRPr lang="it-IT" dirty="0"/>
          </a:p>
          <a:p>
            <a:endParaRPr lang="it-IT" dirty="0"/>
          </a:p>
          <a:p>
            <a:endParaRPr lang="en-GB" dirty="0"/>
          </a:p>
        </p:txBody>
      </p:sp>
    </p:spTree>
    <p:extLst>
      <p:ext uri="{BB962C8B-B14F-4D97-AF65-F5344CB8AC3E}">
        <p14:creationId xmlns:p14="http://schemas.microsoft.com/office/powerpoint/2010/main" val="57692365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986435" y="677315"/>
            <a:ext cx="7988231" cy="592654"/>
          </a:xfrm>
        </p:spPr>
        <p:txBody>
          <a:bodyPr/>
          <a:lstStyle/>
          <a:p>
            <a:r>
              <a:rPr lang="en-GB" sz="2400" dirty="0" smtClean="0"/>
              <a:t/>
            </a:r>
            <a:br>
              <a:rPr lang="en-GB" sz="2400" dirty="0" smtClean="0"/>
            </a:br>
            <a:r>
              <a:rPr lang="en-GB" sz="2400" dirty="0" smtClean="0"/>
              <a:t/>
            </a:r>
            <a:br>
              <a:rPr lang="en-GB" sz="2400" dirty="0" smtClean="0"/>
            </a:br>
            <a:r>
              <a:rPr lang="en-GB" sz="2400" dirty="0" smtClean="0"/>
              <a:t/>
            </a:r>
            <a:br>
              <a:rPr lang="en-GB" sz="2400" dirty="0" smtClean="0"/>
            </a:br>
            <a:r>
              <a:rPr lang="en-US" sz="2400" b="0" dirty="0"/>
              <a:t/>
            </a:r>
            <a:br>
              <a:rPr lang="en-US" sz="2400" b="0" dirty="0"/>
            </a:br>
            <a:r>
              <a:rPr lang="fr-FR" sz="2400" dirty="0"/>
              <a:t>FDA </a:t>
            </a:r>
            <a:r>
              <a:rPr lang="fr-FR" sz="2400" dirty="0" err="1"/>
              <a:t>Study</a:t>
            </a:r>
            <a:r>
              <a:rPr lang="fr-FR" sz="2400" dirty="0"/>
              <a:t> Data Standards </a:t>
            </a:r>
            <a:r>
              <a:rPr lang="fr-FR" sz="2400" dirty="0" err="1"/>
              <a:t>Resources</a:t>
            </a:r>
            <a:r>
              <a:rPr lang="fr-FR" sz="2400" dirty="0"/>
              <a:t> Update</a:t>
            </a:r>
            <a:r>
              <a:rPr lang="en-US" sz="2400" dirty="0">
                <a:solidFill>
                  <a:srgbClr val="C00000"/>
                </a:solidFill>
              </a:rPr>
              <a:t/>
            </a:r>
            <a:br>
              <a:rPr lang="en-US" sz="2400" dirty="0">
                <a:solidFill>
                  <a:srgbClr val="C00000"/>
                </a:solidFill>
              </a:rPr>
            </a:br>
            <a:r>
              <a:rPr lang="en-US" sz="2400" dirty="0">
                <a:solidFill>
                  <a:srgbClr val="C00000"/>
                </a:solidFill>
              </a:rPr>
              <a:t>Study Data Technical Conformance Guide </a:t>
            </a:r>
            <a:r>
              <a:rPr lang="en-US" sz="2400" dirty="0" smtClean="0">
                <a:solidFill>
                  <a:srgbClr val="C00000"/>
                </a:solidFill>
              </a:rPr>
              <a:t>v3.2/v3.2.1</a:t>
            </a:r>
            <a:br>
              <a:rPr lang="en-US" sz="2400" dirty="0" smtClean="0">
                <a:solidFill>
                  <a:srgbClr val="C00000"/>
                </a:solidFill>
              </a:rPr>
            </a:br>
            <a:r>
              <a:rPr lang="en-US" sz="2400" dirty="0" smtClean="0">
                <a:solidFill>
                  <a:srgbClr val="C00000"/>
                </a:solidFill>
              </a:rPr>
              <a:t>(Update </a:t>
            </a:r>
            <a:r>
              <a:rPr lang="en-US" sz="2400" dirty="0" err="1" smtClean="0">
                <a:solidFill>
                  <a:srgbClr val="C00000"/>
                </a:solidFill>
              </a:rPr>
              <a:t>Ottobre</a:t>
            </a:r>
            <a:r>
              <a:rPr lang="en-US" sz="2400" dirty="0" smtClean="0">
                <a:solidFill>
                  <a:srgbClr val="C00000"/>
                </a:solidFill>
              </a:rPr>
              <a:t>/</a:t>
            </a:r>
            <a:r>
              <a:rPr lang="en-US" sz="2400" dirty="0" err="1" smtClean="0">
                <a:solidFill>
                  <a:srgbClr val="C00000"/>
                </a:solidFill>
              </a:rPr>
              <a:t>Novembre</a:t>
            </a:r>
            <a:r>
              <a:rPr lang="en-US" sz="2400" dirty="0" smtClean="0">
                <a:solidFill>
                  <a:srgbClr val="C00000"/>
                </a:solidFill>
              </a:rPr>
              <a:t> 2016)</a:t>
            </a:r>
            <a:endParaRPr lang="en-GB" sz="2400" dirty="0">
              <a:solidFill>
                <a:srgbClr val="C00000"/>
              </a:solidFill>
            </a:endParaRPr>
          </a:p>
        </p:txBody>
      </p:sp>
      <p:sp>
        <p:nvSpPr>
          <p:cNvPr id="4" name="Rectangle 3"/>
          <p:cNvSpPr/>
          <p:nvPr/>
        </p:nvSpPr>
        <p:spPr>
          <a:xfrm>
            <a:off x="1007529" y="1473199"/>
            <a:ext cx="7103533" cy="4524315"/>
          </a:xfrm>
          <a:prstGeom prst="rect">
            <a:avLst/>
          </a:prstGeom>
        </p:spPr>
        <p:txBody>
          <a:bodyPr wrap="square">
            <a:spAutoFit/>
          </a:bodyPr>
          <a:lstStyle/>
          <a:p>
            <a:r>
              <a:rPr lang="fr-FR" dirty="0" smtClean="0"/>
              <a:t>Section 2.3</a:t>
            </a:r>
          </a:p>
          <a:p>
            <a:endParaRPr lang="en-US" dirty="0" smtClean="0"/>
          </a:p>
          <a:p>
            <a:r>
              <a:rPr lang="en-US" dirty="0" smtClean="0"/>
              <a:t>The </a:t>
            </a:r>
            <a:r>
              <a:rPr lang="en-US" dirty="0"/>
              <a:t>preparation of an </a:t>
            </a:r>
            <a:r>
              <a:rPr lang="en-US" b="1" dirty="0"/>
              <a:t>Analysis Data Reviewer’s</a:t>
            </a:r>
            <a:r>
              <a:rPr lang="en-US" dirty="0"/>
              <a:t> Guide (</a:t>
            </a:r>
            <a:r>
              <a:rPr lang="en-US" dirty="0" smtClean="0"/>
              <a:t>ADRG) </a:t>
            </a:r>
            <a:r>
              <a:rPr lang="en-US" dirty="0"/>
              <a:t>is recommended as an important part of a standards-compliant analysis data submission. The ADRG provides FDA reviewers with context for </a:t>
            </a:r>
            <a:r>
              <a:rPr lang="en-US" b="1" dirty="0">
                <a:solidFill>
                  <a:srgbClr val="FF0000"/>
                </a:solidFill>
              </a:rPr>
              <a:t>analysis datasets and terminology</a:t>
            </a:r>
            <a:r>
              <a:rPr lang="en-US" dirty="0"/>
              <a:t>, received as </a:t>
            </a:r>
            <a:r>
              <a:rPr lang="en-US" u="sng" dirty="0"/>
              <a:t>part of a regulatory product submission</a:t>
            </a:r>
            <a:r>
              <a:rPr lang="en-US" dirty="0"/>
              <a:t>, additional to what is presented within the data definition file (i.e., define.xml). The ADRG also provides a summary of </a:t>
            </a:r>
            <a:r>
              <a:rPr lang="en-US" b="1" dirty="0" err="1">
                <a:solidFill>
                  <a:srgbClr val="FF0000"/>
                </a:solidFill>
              </a:rPr>
              <a:t>ADaM</a:t>
            </a:r>
            <a:r>
              <a:rPr lang="en-US" b="1" dirty="0">
                <a:solidFill>
                  <a:srgbClr val="FF0000"/>
                </a:solidFill>
              </a:rPr>
              <a:t> conformance findings</a:t>
            </a:r>
            <a:r>
              <a:rPr lang="en-US" dirty="0"/>
              <a:t>. The ADRG </a:t>
            </a:r>
            <a:r>
              <a:rPr lang="en-US" b="1" dirty="0">
                <a:solidFill>
                  <a:srgbClr val="FF0000"/>
                </a:solidFill>
              </a:rPr>
              <a:t>purposefully duplicates</a:t>
            </a:r>
            <a:r>
              <a:rPr lang="en-US" dirty="0"/>
              <a:t> limited information found in other submission documentation (e.g., the protocol, statistical analysis plan [SAP], clinical study report, define.xml) in order to provide FDA reviewers with a single point of orientation to the analysis datasets. It should be noted that the submission of an ADRG </a:t>
            </a:r>
            <a:r>
              <a:rPr lang="en-US" u="sng" dirty="0"/>
              <a:t>does not eliminate</a:t>
            </a:r>
            <a:r>
              <a:rPr lang="en-US" dirty="0"/>
              <a:t> the requirement to submit a complete and informative define.xml file corresponding to the analysis datasets. </a:t>
            </a:r>
            <a:endParaRPr lang="en-US" dirty="0">
              <a:solidFill>
                <a:srgbClr val="606060"/>
              </a:solidFill>
              <a:latin typeface="+mn-lt"/>
            </a:endParaRPr>
          </a:p>
        </p:txBody>
      </p:sp>
    </p:spTree>
    <p:extLst>
      <p:ext uri="{BB962C8B-B14F-4D97-AF65-F5344CB8AC3E}">
        <p14:creationId xmlns:p14="http://schemas.microsoft.com/office/powerpoint/2010/main" val="119918296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986435" y="677315"/>
            <a:ext cx="7988231" cy="592654"/>
          </a:xfrm>
        </p:spPr>
        <p:txBody>
          <a:bodyPr/>
          <a:lstStyle/>
          <a:p>
            <a:r>
              <a:rPr lang="en-GB" sz="2400" dirty="0" smtClean="0"/>
              <a:t/>
            </a:r>
            <a:br>
              <a:rPr lang="en-GB" sz="2400" dirty="0" smtClean="0"/>
            </a:br>
            <a:r>
              <a:rPr lang="en-GB" sz="2400" dirty="0" smtClean="0"/>
              <a:t/>
            </a:r>
            <a:br>
              <a:rPr lang="en-GB" sz="2400" dirty="0" smtClean="0"/>
            </a:br>
            <a:r>
              <a:rPr lang="en-GB" sz="2400" dirty="0" smtClean="0"/>
              <a:t/>
            </a:r>
            <a:br>
              <a:rPr lang="en-GB" sz="2400" dirty="0" smtClean="0"/>
            </a:br>
            <a:r>
              <a:rPr lang="en-US" sz="2400" b="0" dirty="0"/>
              <a:t/>
            </a:r>
            <a:br>
              <a:rPr lang="en-US" sz="2400" b="0" dirty="0"/>
            </a:br>
            <a:r>
              <a:rPr lang="fr-FR" sz="2400" dirty="0"/>
              <a:t>FDA </a:t>
            </a:r>
            <a:r>
              <a:rPr lang="fr-FR" sz="2400" dirty="0" err="1"/>
              <a:t>Study</a:t>
            </a:r>
            <a:r>
              <a:rPr lang="fr-FR" sz="2400" dirty="0"/>
              <a:t> Data Standards </a:t>
            </a:r>
            <a:r>
              <a:rPr lang="fr-FR" sz="2400" dirty="0" err="1"/>
              <a:t>Resources</a:t>
            </a:r>
            <a:r>
              <a:rPr lang="fr-FR" sz="2400" dirty="0"/>
              <a:t> Update</a:t>
            </a:r>
            <a:r>
              <a:rPr lang="en-US" sz="2400" dirty="0">
                <a:solidFill>
                  <a:srgbClr val="C00000"/>
                </a:solidFill>
              </a:rPr>
              <a:t/>
            </a:r>
            <a:br>
              <a:rPr lang="en-US" sz="2400" dirty="0">
                <a:solidFill>
                  <a:srgbClr val="C00000"/>
                </a:solidFill>
              </a:rPr>
            </a:br>
            <a:r>
              <a:rPr lang="en-US" sz="2400" dirty="0">
                <a:solidFill>
                  <a:srgbClr val="C00000"/>
                </a:solidFill>
              </a:rPr>
              <a:t>Study Data Technical Conformance Guide </a:t>
            </a:r>
            <a:r>
              <a:rPr lang="en-US" sz="2400" dirty="0" smtClean="0">
                <a:solidFill>
                  <a:srgbClr val="C00000"/>
                </a:solidFill>
              </a:rPr>
              <a:t>v3.2/v3.2.1</a:t>
            </a:r>
            <a:br>
              <a:rPr lang="en-US" sz="2400" dirty="0" smtClean="0">
                <a:solidFill>
                  <a:srgbClr val="C00000"/>
                </a:solidFill>
              </a:rPr>
            </a:br>
            <a:r>
              <a:rPr lang="en-US" sz="2400" dirty="0" smtClean="0">
                <a:solidFill>
                  <a:srgbClr val="C00000"/>
                </a:solidFill>
              </a:rPr>
              <a:t>(Update </a:t>
            </a:r>
            <a:r>
              <a:rPr lang="en-US" sz="2400" dirty="0" err="1" smtClean="0">
                <a:solidFill>
                  <a:srgbClr val="C00000"/>
                </a:solidFill>
              </a:rPr>
              <a:t>Ottobre</a:t>
            </a:r>
            <a:r>
              <a:rPr lang="en-US" sz="2400" dirty="0" smtClean="0">
                <a:solidFill>
                  <a:srgbClr val="C00000"/>
                </a:solidFill>
              </a:rPr>
              <a:t>/</a:t>
            </a:r>
            <a:r>
              <a:rPr lang="en-US" sz="2400" dirty="0" err="1" smtClean="0">
                <a:solidFill>
                  <a:srgbClr val="C00000"/>
                </a:solidFill>
              </a:rPr>
              <a:t>Novembre</a:t>
            </a:r>
            <a:r>
              <a:rPr lang="en-US" sz="2400" dirty="0" smtClean="0">
                <a:solidFill>
                  <a:srgbClr val="C00000"/>
                </a:solidFill>
              </a:rPr>
              <a:t> 2016)</a:t>
            </a:r>
            <a:endParaRPr lang="en-GB" sz="2400" dirty="0">
              <a:solidFill>
                <a:srgbClr val="C00000"/>
              </a:solidFill>
            </a:endParaRPr>
          </a:p>
        </p:txBody>
      </p:sp>
      <p:sp>
        <p:nvSpPr>
          <p:cNvPr id="4" name="Rectangle 3"/>
          <p:cNvSpPr/>
          <p:nvPr/>
        </p:nvSpPr>
        <p:spPr>
          <a:xfrm>
            <a:off x="1007529" y="1473199"/>
            <a:ext cx="7103533" cy="4524315"/>
          </a:xfrm>
          <a:prstGeom prst="rect">
            <a:avLst/>
          </a:prstGeom>
        </p:spPr>
        <p:txBody>
          <a:bodyPr wrap="square">
            <a:spAutoFit/>
          </a:bodyPr>
          <a:lstStyle/>
          <a:p>
            <a:r>
              <a:rPr lang="fr-FR" dirty="0" smtClean="0"/>
              <a:t>Section 3.3</a:t>
            </a:r>
          </a:p>
          <a:p>
            <a:endParaRPr lang="en-US" dirty="0" smtClean="0"/>
          </a:p>
          <a:p>
            <a:r>
              <a:rPr lang="en-US" dirty="0"/>
              <a:t>The </a:t>
            </a:r>
            <a:r>
              <a:rPr lang="en-US" b="1" dirty="0"/>
              <a:t>allotted length for each column</a:t>
            </a:r>
            <a:r>
              <a:rPr lang="en-US" dirty="0"/>
              <a:t> containing character (text) data should be set to the maximum length of the variable used across all datasets in the study except for </a:t>
            </a:r>
            <a:r>
              <a:rPr lang="en-US" dirty="0" err="1"/>
              <a:t>suppqual</a:t>
            </a:r>
            <a:r>
              <a:rPr lang="en-US" dirty="0"/>
              <a:t> datasets. </a:t>
            </a:r>
            <a:r>
              <a:rPr lang="en-US" b="1" dirty="0">
                <a:solidFill>
                  <a:srgbClr val="FF0000"/>
                </a:solidFill>
              </a:rPr>
              <a:t>For </a:t>
            </a:r>
            <a:r>
              <a:rPr lang="en-US" b="1" dirty="0" err="1">
                <a:solidFill>
                  <a:srgbClr val="FF0000"/>
                </a:solidFill>
              </a:rPr>
              <a:t>suppqual</a:t>
            </a:r>
            <a:r>
              <a:rPr lang="en-US" b="1" dirty="0">
                <a:solidFill>
                  <a:srgbClr val="FF0000"/>
                </a:solidFill>
              </a:rPr>
              <a:t> datasets, the allotted length for each column containing character (text) data should be set to the maximum length of the variable used in the individual dataset</a:t>
            </a:r>
            <a:r>
              <a:rPr lang="en-US" dirty="0"/>
              <a:t>. This will significantly reduce file sizes. For example, if USUBJID has a maximum length of 18, the USUBJID’s column size should be set to 18, not 200. </a:t>
            </a:r>
            <a:endParaRPr lang="en-US" dirty="0" smtClean="0"/>
          </a:p>
          <a:p>
            <a:endParaRPr lang="fr-FR" dirty="0">
              <a:solidFill>
                <a:srgbClr val="606060"/>
              </a:solidFill>
              <a:latin typeface="+mn-lt"/>
            </a:endParaRPr>
          </a:p>
          <a:p>
            <a:endParaRPr lang="fr-FR" dirty="0" smtClean="0">
              <a:solidFill>
                <a:srgbClr val="606060"/>
              </a:solidFill>
              <a:latin typeface="+mn-lt"/>
            </a:endParaRPr>
          </a:p>
          <a:p>
            <a:r>
              <a:rPr lang="fr-FR" i="1" dirty="0" smtClean="0">
                <a:solidFill>
                  <a:srgbClr val="606060"/>
                </a:solidFill>
                <a:latin typeface="+mn-lt"/>
              </a:rPr>
              <a:t>???? Cosa </a:t>
            </a:r>
            <a:r>
              <a:rPr lang="fr-FR" i="1" dirty="0" err="1" smtClean="0">
                <a:solidFill>
                  <a:srgbClr val="606060"/>
                </a:solidFill>
                <a:latin typeface="+mn-lt"/>
              </a:rPr>
              <a:t>fare</a:t>
            </a:r>
            <a:r>
              <a:rPr lang="fr-FR" i="1" dirty="0" smtClean="0">
                <a:solidFill>
                  <a:srgbClr val="606060"/>
                </a:solidFill>
                <a:latin typeface="+mn-lt"/>
              </a:rPr>
              <a:t> con </a:t>
            </a:r>
            <a:r>
              <a:rPr lang="fr-FR" i="1" dirty="0" err="1" smtClean="0">
                <a:solidFill>
                  <a:srgbClr val="606060"/>
                </a:solidFill>
                <a:latin typeface="+mn-lt"/>
              </a:rPr>
              <a:t>variabili</a:t>
            </a:r>
            <a:r>
              <a:rPr lang="fr-FR" i="1" dirty="0" smtClean="0">
                <a:solidFill>
                  <a:srgbClr val="606060"/>
                </a:solidFill>
                <a:latin typeface="+mn-lt"/>
              </a:rPr>
              <a:t> </a:t>
            </a:r>
            <a:r>
              <a:rPr lang="fr-FR" i="1" dirty="0" err="1" smtClean="0">
                <a:solidFill>
                  <a:srgbClr val="606060"/>
                </a:solidFill>
                <a:latin typeface="+mn-lt"/>
              </a:rPr>
              <a:t>comuni</a:t>
            </a:r>
            <a:r>
              <a:rPr lang="fr-FR" i="1" dirty="0" smtClean="0">
                <a:solidFill>
                  <a:srgbClr val="606060"/>
                </a:solidFill>
                <a:latin typeface="+mn-lt"/>
              </a:rPr>
              <a:t> a </a:t>
            </a:r>
            <a:r>
              <a:rPr lang="fr-FR" i="1" dirty="0" err="1" smtClean="0">
                <a:solidFill>
                  <a:srgbClr val="606060"/>
                </a:solidFill>
                <a:latin typeface="+mn-lt"/>
              </a:rPr>
              <a:t>diversi</a:t>
            </a:r>
            <a:r>
              <a:rPr lang="fr-FR" i="1" dirty="0" smtClean="0">
                <a:solidFill>
                  <a:srgbClr val="606060"/>
                </a:solidFill>
                <a:latin typeface="+mn-lt"/>
              </a:rPr>
              <a:t> </a:t>
            </a:r>
            <a:r>
              <a:rPr lang="fr-FR" i="1" dirty="0" err="1" smtClean="0">
                <a:solidFill>
                  <a:srgbClr val="606060"/>
                </a:solidFill>
                <a:latin typeface="+mn-lt"/>
              </a:rPr>
              <a:t>dataset</a:t>
            </a:r>
            <a:r>
              <a:rPr lang="fr-FR" i="1" dirty="0" smtClean="0">
                <a:solidFill>
                  <a:srgbClr val="606060"/>
                </a:solidFill>
                <a:latin typeface="+mn-lt"/>
              </a:rPr>
              <a:t> ???? </a:t>
            </a:r>
            <a:r>
              <a:rPr lang="fr-FR" i="1" dirty="0" err="1" smtClean="0">
                <a:solidFill>
                  <a:srgbClr val="606060"/>
                </a:solidFill>
                <a:latin typeface="+mn-lt"/>
              </a:rPr>
              <a:t>Esempio</a:t>
            </a:r>
            <a:r>
              <a:rPr lang="fr-FR" i="1" dirty="0" smtClean="0">
                <a:solidFill>
                  <a:srgbClr val="606060"/>
                </a:solidFill>
                <a:latin typeface="+mn-lt"/>
              </a:rPr>
              <a:t> VISIT </a:t>
            </a:r>
            <a:r>
              <a:rPr lang="fr-FR" i="1" dirty="0" smtClean="0">
                <a:solidFill>
                  <a:srgbClr val="606060"/>
                </a:solidFill>
                <a:latin typeface="+mn-lt"/>
                <a:sym typeface="Wingdings" panose="05000000000000000000" pitchFamily="2" charset="2"/>
              </a:rPr>
              <a:t> </a:t>
            </a:r>
            <a:r>
              <a:rPr lang="fr-FR" i="1" dirty="0" err="1" smtClean="0">
                <a:solidFill>
                  <a:srgbClr val="606060"/>
                </a:solidFill>
                <a:latin typeface="+mn-lt"/>
                <a:sym typeface="Wingdings" panose="05000000000000000000" pitchFamily="2" charset="2"/>
              </a:rPr>
              <a:t>diversi</a:t>
            </a:r>
            <a:r>
              <a:rPr lang="fr-FR" i="1" dirty="0" smtClean="0">
                <a:solidFill>
                  <a:srgbClr val="606060"/>
                </a:solidFill>
                <a:latin typeface="+mn-lt"/>
                <a:sym typeface="Wingdings" panose="05000000000000000000" pitchFamily="2" charset="2"/>
              </a:rPr>
              <a:t> </a:t>
            </a:r>
            <a:r>
              <a:rPr lang="fr-FR" i="1" dirty="0" err="1" smtClean="0">
                <a:solidFill>
                  <a:srgbClr val="606060"/>
                </a:solidFill>
                <a:latin typeface="+mn-lt"/>
                <a:sym typeface="Wingdings" panose="05000000000000000000" pitchFamily="2" charset="2"/>
              </a:rPr>
              <a:t>approcci</a:t>
            </a:r>
            <a:r>
              <a:rPr lang="fr-FR" i="1" dirty="0" smtClean="0">
                <a:solidFill>
                  <a:srgbClr val="606060"/>
                </a:solidFill>
                <a:latin typeface="+mn-lt"/>
                <a:sym typeface="Wingdings" panose="05000000000000000000" pitchFamily="2" charset="2"/>
              </a:rPr>
              <a:t>, </a:t>
            </a:r>
            <a:r>
              <a:rPr lang="fr-FR" i="1" dirty="0" err="1" smtClean="0">
                <a:solidFill>
                  <a:srgbClr val="606060"/>
                </a:solidFill>
                <a:latin typeface="+mn-lt"/>
                <a:sym typeface="Wingdings" panose="05000000000000000000" pitchFamily="2" charset="2"/>
              </a:rPr>
              <a:t>alcune</a:t>
            </a:r>
            <a:r>
              <a:rPr lang="fr-FR" i="1" dirty="0" smtClean="0">
                <a:solidFill>
                  <a:srgbClr val="606060"/>
                </a:solidFill>
                <a:latin typeface="+mn-lt"/>
                <a:sym typeface="Wingdings" panose="05000000000000000000" pitchFamily="2" charset="2"/>
              </a:rPr>
              <a:t> </a:t>
            </a:r>
            <a:r>
              <a:rPr lang="fr-FR" i="1" dirty="0" err="1" smtClean="0">
                <a:solidFill>
                  <a:srgbClr val="606060"/>
                </a:solidFill>
                <a:latin typeface="+mn-lt"/>
                <a:sym typeface="Wingdings" panose="05000000000000000000" pitchFamily="2" charset="2"/>
              </a:rPr>
              <a:t>aziende</a:t>
            </a:r>
            <a:r>
              <a:rPr lang="fr-FR" i="1" dirty="0" smtClean="0">
                <a:solidFill>
                  <a:srgbClr val="606060"/>
                </a:solidFill>
                <a:latin typeface="+mn-lt"/>
                <a:sym typeface="Wingdings" panose="05000000000000000000" pitchFamily="2" charset="2"/>
              </a:rPr>
              <a:t> </a:t>
            </a:r>
            <a:r>
              <a:rPr lang="fr-FR" i="1" dirty="0" err="1" smtClean="0">
                <a:solidFill>
                  <a:srgbClr val="606060"/>
                </a:solidFill>
                <a:latin typeface="+mn-lt"/>
                <a:sym typeface="Wingdings" panose="05000000000000000000" pitchFamily="2" charset="2"/>
              </a:rPr>
              <a:t>mantengono</a:t>
            </a:r>
            <a:r>
              <a:rPr lang="fr-FR" i="1" dirty="0" smtClean="0">
                <a:solidFill>
                  <a:srgbClr val="606060"/>
                </a:solidFill>
                <a:latin typeface="+mn-lt"/>
                <a:sym typeface="Wingdings" panose="05000000000000000000" pitchFamily="2" charset="2"/>
              </a:rPr>
              <a:t> </a:t>
            </a:r>
            <a:r>
              <a:rPr lang="fr-FR" i="1" dirty="0" err="1" smtClean="0">
                <a:solidFill>
                  <a:srgbClr val="606060"/>
                </a:solidFill>
                <a:latin typeface="+mn-lt"/>
                <a:sym typeface="Wingdings" panose="05000000000000000000" pitchFamily="2" charset="2"/>
              </a:rPr>
              <a:t>lo</a:t>
            </a:r>
            <a:r>
              <a:rPr lang="fr-FR" i="1" dirty="0" smtClean="0">
                <a:solidFill>
                  <a:srgbClr val="606060"/>
                </a:solidFill>
                <a:latin typeface="+mn-lt"/>
                <a:sym typeface="Wingdings" panose="05000000000000000000" pitchFamily="2" charset="2"/>
              </a:rPr>
              <a:t> </a:t>
            </a:r>
            <a:r>
              <a:rPr lang="fr-FR" i="1" dirty="0" err="1" smtClean="0">
                <a:solidFill>
                  <a:srgbClr val="606060"/>
                </a:solidFill>
                <a:latin typeface="+mn-lt"/>
                <a:sym typeface="Wingdings" panose="05000000000000000000" pitchFamily="2" charset="2"/>
              </a:rPr>
              <a:t>stesso</a:t>
            </a:r>
            <a:r>
              <a:rPr lang="fr-FR" i="1" dirty="0" smtClean="0">
                <a:solidFill>
                  <a:srgbClr val="606060"/>
                </a:solidFill>
                <a:latin typeface="+mn-lt"/>
                <a:sym typeface="Wingdings" panose="05000000000000000000" pitchFamily="2" charset="2"/>
              </a:rPr>
              <a:t> LENGTH per tutti i </a:t>
            </a:r>
            <a:r>
              <a:rPr lang="fr-FR" i="1" dirty="0" err="1" smtClean="0">
                <a:solidFill>
                  <a:srgbClr val="606060"/>
                </a:solidFill>
                <a:latin typeface="+mn-lt"/>
                <a:sym typeface="Wingdings" panose="05000000000000000000" pitchFamily="2" charset="2"/>
              </a:rPr>
              <a:t>dataset</a:t>
            </a:r>
            <a:endParaRPr lang="en-US" i="1" dirty="0">
              <a:solidFill>
                <a:srgbClr val="606060"/>
              </a:solidFill>
              <a:latin typeface="+mn-lt"/>
            </a:endParaRPr>
          </a:p>
        </p:txBody>
      </p:sp>
    </p:spTree>
    <p:extLst>
      <p:ext uri="{BB962C8B-B14F-4D97-AF65-F5344CB8AC3E}">
        <p14:creationId xmlns:p14="http://schemas.microsoft.com/office/powerpoint/2010/main" val="3402860336"/>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986435" y="677315"/>
            <a:ext cx="7988231" cy="592654"/>
          </a:xfrm>
        </p:spPr>
        <p:txBody>
          <a:bodyPr/>
          <a:lstStyle/>
          <a:p>
            <a:r>
              <a:rPr lang="en-GB" sz="2400" dirty="0" smtClean="0"/>
              <a:t/>
            </a:r>
            <a:br>
              <a:rPr lang="en-GB" sz="2400" dirty="0" smtClean="0"/>
            </a:br>
            <a:r>
              <a:rPr lang="en-GB" sz="2400" dirty="0" smtClean="0"/>
              <a:t/>
            </a:r>
            <a:br>
              <a:rPr lang="en-GB" sz="2400" dirty="0" smtClean="0"/>
            </a:br>
            <a:r>
              <a:rPr lang="en-GB" sz="2400" dirty="0" smtClean="0"/>
              <a:t/>
            </a:r>
            <a:br>
              <a:rPr lang="en-GB" sz="2400" dirty="0" smtClean="0"/>
            </a:br>
            <a:r>
              <a:rPr lang="en-US" sz="2400" b="0" dirty="0"/>
              <a:t/>
            </a:r>
            <a:br>
              <a:rPr lang="en-US" sz="2400" b="0" dirty="0"/>
            </a:br>
            <a:r>
              <a:rPr lang="fr-FR" sz="2400" dirty="0"/>
              <a:t>FDA </a:t>
            </a:r>
            <a:r>
              <a:rPr lang="fr-FR" sz="2400" dirty="0" err="1"/>
              <a:t>Study</a:t>
            </a:r>
            <a:r>
              <a:rPr lang="fr-FR" sz="2400" dirty="0"/>
              <a:t> Data Standards </a:t>
            </a:r>
            <a:r>
              <a:rPr lang="fr-FR" sz="2400" dirty="0" err="1"/>
              <a:t>Resources</a:t>
            </a:r>
            <a:r>
              <a:rPr lang="fr-FR" sz="2400" dirty="0"/>
              <a:t> Update</a:t>
            </a:r>
            <a:r>
              <a:rPr lang="en-US" sz="2400" dirty="0">
                <a:solidFill>
                  <a:srgbClr val="C00000"/>
                </a:solidFill>
              </a:rPr>
              <a:t/>
            </a:r>
            <a:br>
              <a:rPr lang="en-US" sz="2400" dirty="0">
                <a:solidFill>
                  <a:srgbClr val="C00000"/>
                </a:solidFill>
              </a:rPr>
            </a:br>
            <a:r>
              <a:rPr lang="en-US" sz="2400" dirty="0">
                <a:solidFill>
                  <a:srgbClr val="C00000"/>
                </a:solidFill>
              </a:rPr>
              <a:t>Study Data Technical Conformance Guide </a:t>
            </a:r>
            <a:r>
              <a:rPr lang="en-US" sz="2400" dirty="0" smtClean="0">
                <a:solidFill>
                  <a:srgbClr val="C00000"/>
                </a:solidFill>
              </a:rPr>
              <a:t>v3.2/v3.2.1</a:t>
            </a:r>
            <a:br>
              <a:rPr lang="en-US" sz="2400" dirty="0" smtClean="0">
                <a:solidFill>
                  <a:srgbClr val="C00000"/>
                </a:solidFill>
              </a:rPr>
            </a:br>
            <a:r>
              <a:rPr lang="en-US" sz="2400" dirty="0" smtClean="0">
                <a:solidFill>
                  <a:srgbClr val="C00000"/>
                </a:solidFill>
              </a:rPr>
              <a:t>(Update </a:t>
            </a:r>
            <a:r>
              <a:rPr lang="en-US" sz="2400" dirty="0" err="1" smtClean="0">
                <a:solidFill>
                  <a:srgbClr val="C00000"/>
                </a:solidFill>
              </a:rPr>
              <a:t>Ottobre</a:t>
            </a:r>
            <a:r>
              <a:rPr lang="en-US" sz="2400" dirty="0" smtClean="0">
                <a:solidFill>
                  <a:srgbClr val="C00000"/>
                </a:solidFill>
              </a:rPr>
              <a:t>/</a:t>
            </a:r>
            <a:r>
              <a:rPr lang="en-US" sz="2400" dirty="0" err="1" smtClean="0">
                <a:solidFill>
                  <a:srgbClr val="C00000"/>
                </a:solidFill>
              </a:rPr>
              <a:t>Novembre</a:t>
            </a:r>
            <a:r>
              <a:rPr lang="en-US" sz="2400" dirty="0" smtClean="0">
                <a:solidFill>
                  <a:srgbClr val="C00000"/>
                </a:solidFill>
              </a:rPr>
              <a:t> 2016)</a:t>
            </a:r>
            <a:endParaRPr lang="en-GB" sz="2400" dirty="0">
              <a:solidFill>
                <a:srgbClr val="C00000"/>
              </a:solidFill>
            </a:endParaRPr>
          </a:p>
        </p:txBody>
      </p:sp>
      <p:sp>
        <p:nvSpPr>
          <p:cNvPr id="4" name="Rectangle 3"/>
          <p:cNvSpPr/>
          <p:nvPr/>
        </p:nvSpPr>
        <p:spPr>
          <a:xfrm>
            <a:off x="1007529" y="1473199"/>
            <a:ext cx="7103533" cy="2862322"/>
          </a:xfrm>
          <a:prstGeom prst="rect">
            <a:avLst/>
          </a:prstGeom>
        </p:spPr>
        <p:txBody>
          <a:bodyPr wrap="square">
            <a:spAutoFit/>
          </a:bodyPr>
          <a:lstStyle/>
          <a:p>
            <a:r>
              <a:rPr lang="fr-FR" dirty="0" smtClean="0"/>
              <a:t>Section 3.3 ‘</a:t>
            </a:r>
            <a:r>
              <a:rPr lang="en-US" dirty="0" smtClean="0"/>
              <a:t>Allotted </a:t>
            </a:r>
            <a:r>
              <a:rPr lang="en-US" dirty="0"/>
              <a:t>length for each </a:t>
            </a:r>
            <a:r>
              <a:rPr lang="en-US" dirty="0" smtClean="0"/>
              <a:t>column’ </a:t>
            </a:r>
            <a:r>
              <a:rPr lang="en-US" dirty="0" err="1" smtClean="0"/>
              <a:t>Esempio</a:t>
            </a:r>
            <a:endParaRPr lang="en-US" dirty="0" smtClean="0"/>
          </a:p>
          <a:p>
            <a:endParaRPr lang="fr-FR" dirty="0"/>
          </a:p>
          <a:p>
            <a:endParaRPr lang="fr-FR" dirty="0" smtClean="0"/>
          </a:p>
          <a:p>
            <a:endParaRPr lang="fr-FR" dirty="0"/>
          </a:p>
          <a:p>
            <a:endParaRPr lang="fr-FR" dirty="0" smtClean="0"/>
          </a:p>
          <a:p>
            <a:endParaRPr lang="fr-FR" dirty="0"/>
          </a:p>
          <a:p>
            <a:r>
              <a:rPr lang="fr-FR" dirty="0" smtClean="0"/>
              <a:t>Le </a:t>
            </a:r>
            <a:r>
              <a:rPr lang="fr-FR" dirty="0" err="1" smtClean="0"/>
              <a:t>length</a:t>
            </a:r>
            <a:r>
              <a:rPr lang="fr-FR" dirty="0" smtClean="0"/>
              <a:t> </a:t>
            </a:r>
            <a:r>
              <a:rPr lang="fr-FR" dirty="0" err="1" smtClean="0"/>
              <a:t>della</a:t>
            </a:r>
            <a:r>
              <a:rPr lang="fr-FR" dirty="0" smtClean="0"/>
              <a:t> variable AETERM </a:t>
            </a:r>
            <a:r>
              <a:rPr lang="fr-FR" dirty="0" err="1" smtClean="0"/>
              <a:t>nel</a:t>
            </a:r>
            <a:r>
              <a:rPr lang="fr-FR" dirty="0" smtClean="0"/>
              <a:t> </a:t>
            </a:r>
            <a:r>
              <a:rPr lang="fr-FR" dirty="0" err="1" smtClean="0"/>
              <a:t>dataset</a:t>
            </a:r>
            <a:r>
              <a:rPr lang="fr-FR" dirty="0" smtClean="0"/>
              <a:t> ‘</a:t>
            </a:r>
            <a:r>
              <a:rPr lang="fr-FR" dirty="0" err="1" smtClean="0"/>
              <a:t>submitted</a:t>
            </a:r>
            <a:r>
              <a:rPr lang="fr-FR" dirty="0" smtClean="0"/>
              <a:t>’ </a:t>
            </a:r>
            <a:r>
              <a:rPr lang="fr-FR" dirty="0" err="1" smtClean="0"/>
              <a:t>sarà</a:t>
            </a:r>
            <a:r>
              <a:rPr lang="fr-FR" dirty="0" smtClean="0"/>
              <a:t> di </a:t>
            </a:r>
            <a:r>
              <a:rPr lang="fr-FR" b="1" dirty="0" smtClean="0">
                <a:solidFill>
                  <a:srgbClr val="FF0000"/>
                </a:solidFill>
              </a:rPr>
              <a:t>21</a:t>
            </a:r>
            <a:r>
              <a:rPr lang="fr-FR" dirty="0" smtClean="0"/>
              <a:t> e non 200 (</a:t>
            </a:r>
            <a:r>
              <a:rPr lang="fr-FR" dirty="0" err="1" smtClean="0"/>
              <a:t>massima</a:t>
            </a:r>
            <a:r>
              <a:rPr lang="fr-FR" dirty="0" smtClean="0"/>
              <a:t> </a:t>
            </a:r>
            <a:r>
              <a:rPr lang="fr-FR" dirty="0" err="1" smtClean="0"/>
              <a:t>length</a:t>
            </a:r>
            <a:r>
              <a:rPr lang="fr-FR" dirty="0" smtClean="0"/>
              <a:t> per </a:t>
            </a:r>
            <a:r>
              <a:rPr lang="fr-FR" dirty="0" err="1" smtClean="0"/>
              <a:t>una</a:t>
            </a:r>
            <a:r>
              <a:rPr lang="fr-FR" dirty="0" smtClean="0"/>
              <a:t> </a:t>
            </a:r>
            <a:r>
              <a:rPr lang="fr-FR" dirty="0" err="1" smtClean="0"/>
              <a:t>variabile</a:t>
            </a:r>
            <a:r>
              <a:rPr lang="fr-FR" dirty="0" smtClean="0"/>
              <a:t> in SDTM/</a:t>
            </a:r>
            <a:r>
              <a:rPr lang="fr-FR" dirty="0" err="1" smtClean="0"/>
              <a:t>ADaM</a:t>
            </a:r>
            <a:r>
              <a:rPr lang="fr-FR" dirty="0" smtClean="0"/>
              <a:t>…..limite </a:t>
            </a:r>
            <a:r>
              <a:rPr lang="fr-FR" dirty="0" err="1" smtClean="0"/>
              <a:t>corrente</a:t>
            </a:r>
            <a:r>
              <a:rPr lang="fr-FR" dirty="0" smtClean="0"/>
              <a:t> </a:t>
            </a:r>
            <a:r>
              <a:rPr lang="fr-FR" dirty="0" err="1" smtClean="0"/>
              <a:t>determinato</a:t>
            </a:r>
            <a:r>
              <a:rPr lang="fr-FR" dirty="0" smtClean="0"/>
              <a:t> </a:t>
            </a:r>
            <a:r>
              <a:rPr lang="fr-FR" dirty="0" err="1" smtClean="0"/>
              <a:t>dall’uso</a:t>
            </a:r>
            <a:r>
              <a:rPr lang="fr-FR" dirty="0" smtClean="0"/>
              <a:t> di SAS .XPT)</a:t>
            </a:r>
          </a:p>
          <a:p>
            <a:endParaRPr lang="en-US" dirty="0" smtClean="0"/>
          </a:p>
        </p:txBody>
      </p:sp>
      <p:graphicFrame>
        <p:nvGraphicFramePr>
          <p:cNvPr id="2" name="Table 1"/>
          <p:cNvGraphicFramePr>
            <a:graphicFrameLocks noGrp="1"/>
          </p:cNvGraphicFramePr>
          <p:nvPr>
            <p:extLst>
              <p:ext uri="{D42A27DB-BD31-4B8C-83A1-F6EECF244321}">
                <p14:modId xmlns:p14="http://schemas.microsoft.com/office/powerpoint/2010/main" val="2745246689"/>
              </p:ext>
            </p:extLst>
          </p:nvPr>
        </p:nvGraphicFramePr>
        <p:xfrm>
          <a:off x="1128183" y="1929872"/>
          <a:ext cx="6779684" cy="1096900"/>
        </p:xfrm>
        <a:graphic>
          <a:graphicData uri="http://schemas.openxmlformats.org/drawingml/2006/table">
            <a:tbl>
              <a:tblPr>
                <a:tableStyleId>{5C22544A-7EE6-4342-B048-85BDC9FD1C3A}</a:tableStyleId>
              </a:tblPr>
              <a:tblGrid>
                <a:gridCol w="1737753"/>
                <a:gridCol w="3181801"/>
                <a:gridCol w="1860130"/>
              </a:tblGrid>
              <a:tr h="342520">
                <a:tc>
                  <a:txBody>
                    <a:bodyPr/>
                    <a:lstStyle/>
                    <a:p>
                      <a:pPr algn="l" fontAlgn="b"/>
                      <a:r>
                        <a:rPr lang="en-US" sz="1600" b="1" u="none" strike="noStrike" dirty="0">
                          <a:effectLst/>
                        </a:rPr>
                        <a:t>USUBJID</a:t>
                      </a:r>
                      <a:endParaRPr lang="en-US" sz="1600" b="1" i="0" u="none" strike="noStrike" dirty="0">
                        <a:solidFill>
                          <a:srgbClr val="000000"/>
                        </a:solidFill>
                        <a:effectLst/>
                        <a:latin typeface="Calibri"/>
                      </a:endParaRPr>
                    </a:p>
                  </a:txBody>
                  <a:tcPr marL="7620" marR="7620" marT="7620" marB="0" anchor="b"/>
                </a:tc>
                <a:tc>
                  <a:txBody>
                    <a:bodyPr/>
                    <a:lstStyle/>
                    <a:p>
                      <a:pPr algn="l" fontAlgn="b"/>
                      <a:r>
                        <a:rPr lang="en-US" sz="1600" b="1" u="none" strike="noStrike" dirty="0">
                          <a:effectLst/>
                        </a:rPr>
                        <a:t>AETERM</a:t>
                      </a:r>
                      <a:endParaRPr lang="en-US" sz="1600" b="1" i="0" u="none" strike="noStrike" dirty="0">
                        <a:solidFill>
                          <a:srgbClr val="000000"/>
                        </a:solidFill>
                        <a:effectLst/>
                        <a:latin typeface="Calibri"/>
                      </a:endParaRPr>
                    </a:p>
                  </a:txBody>
                  <a:tcPr marL="7620" marR="7620" marT="7620" marB="0" anchor="b"/>
                </a:tc>
                <a:tc>
                  <a:txBody>
                    <a:bodyPr/>
                    <a:lstStyle/>
                    <a:p>
                      <a:pPr algn="l" fontAlgn="b"/>
                      <a:r>
                        <a:rPr lang="en-US" sz="1600" u="none" strike="noStrike">
                          <a:effectLst/>
                        </a:rPr>
                        <a:t>(AETERM length)</a:t>
                      </a:r>
                      <a:endParaRPr lang="en-US" sz="1600" b="0" i="0" u="none" strike="noStrike">
                        <a:solidFill>
                          <a:srgbClr val="000000"/>
                        </a:solidFill>
                        <a:effectLst/>
                        <a:latin typeface="Calibri"/>
                      </a:endParaRPr>
                    </a:p>
                  </a:txBody>
                  <a:tcPr marL="7620" marR="7620" marT="7620" marB="0" anchor="b"/>
                </a:tc>
              </a:tr>
              <a:tr h="182677">
                <a:tc>
                  <a:txBody>
                    <a:bodyPr/>
                    <a:lstStyle/>
                    <a:p>
                      <a:pPr algn="l" fontAlgn="b"/>
                      <a:r>
                        <a:rPr lang="en-US" sz="1600" u="none" strike="noStrike">
                          <a:effectLst/>
                        </a:rPr>
                        <a:t>M0101-01-01</a:t>
                      </a:r>
                      <a:endParaRPr lang="en-US" sz="1600" b="0" i="0" u="none" strike="noStrike">
                        <a:solidFill>
                          <a:srgbClr val="000000"/>
                        </a:solidFill>
                        <a:effectLst/>
                        <a:latin typeface="Calibri"/>
                      </a:endParaRPr>
                    </a:p>
                  </a:txBody>
                  <a:tcPr marL="7620" marR="7620" marT="7620" marB="0" anchor="b"/>
                </a:tc>
                <a:tc>
                  <a:txBody>
                    <a:bodyPr/>
                    <a:lstStyle/>
                    <a:p>
                      <a:pPr algn="l" fontAlgn="b"/>
                      <a:r>
                        <a:rPr lang="en-US" sz="1600" u="none" strike="noStrike">
                          <a:effectLst/>
                        </a:rPr>
                        <a:t>NAUSEA</a:t>
                      </a:r>
                      <a:endParaRPr lang="en-US" sz="1600" b="0" i="0" u="none" strike="noStrike">
                        <a:solidFill>
                          <a:srgbClr val="000000"/>
                        </a:solidFill>
                        <a:effectLst/>
                        <a:latin typeface="Calibri"/>
                      </a:endParaRPr>
                    </a:p>
                  </a:txBody>
                  <a:tcPr marL="7620" marR="7620" marT="7620" marB="0" anchor="b"/>
                </a:tc>
                <a:tc>
                  <a:txBody>
                    <a:bodyPr/>
                    <a:lstStyle/>
                    <a:p>
                      <a:pPr algn="l" fontAlgn="b"/>
                      <a:r>
                        <a:rPr lang="en-US" sz="1600" u="none" strike="noStrike">
                          <a:effectLst/>
                        </a:rPr>
                        <a:t>6</a:t>
                      </a:r>
                      <a:endParaRPr lang="en-US" sz="1600" b="0" i="0" u="none" strike="noStrike">
                        <a:solidFill>
                          <a:srgbClr val="000000"/>
                        </a:solidFill>
                        <a:effectLst/>
                        <a:latin typeface="Calibri"/>
                      </a:endParaRPr>
                    </a:p>
                  </a:txBody>
                  <a:tcPr marL="7620" marR="7620" marT="7620" marB="0" anchor="b"/>
                </a:tc>
              </a:tr>
              <a:tr h="182677">
                <a:tc>
                  <a:txBody>
                    <a:bodyPr/>
                    <a:lstStyle/>
                    <a:p>
                      <a:pPr algn="l" fontAlgn="b"/>
                      <a:r>
                        <a:rPr lang="en-US" sz="1600" u="none" strike="noStrike">
                          <a:effectLst/>
                        </a:rPr>
                        <a:t>M0101-01-01</a:t>
                      </a:r>
                      <a:endParaRPr lang="en-US" sz="1600" b="0" i="0" u="none" strike="noStrike">
                        <a:solidFill>
                          <a:srgbClr val="000000"/>
                        </a:solidFill>
                        <a:effectLst/>
                        <a:latin typeface="Calibri"/>
                      </a:endParaRPr>
                    </a:p>
                  </a:txBody>
                  <a:tcPr marL="7620" marR="7620" marT="7620" marB="0" anchor="b"/>
                </a:tc>
                <a:tc>
                  <a:txBody>
                    <a:bodyPr/>
                    <a:lstStyle/>
                    <a:p>
                      <a:pPr algn="l" fontAlgn="b"/>
                      <a:r>
                        <a:rPr lang="en-US" sz="1600" u="none" strike="noStrike">
                          <a:effectLst/>
                        </a:rPr>
                        <a:t>VOMIT</a:t>
                      </a:r>
                      <a:endParaRPr lang="en-US" sz="1600" b="0" i="0" u="none" strike="noStrike">
                        <a:solidFill>
                          <a:srgbClr val="000000"/>
                        </a:solidFill>
                        <a:effectLst/>
                        <a:latin typeface="Calibri"/>
                      </a:endParaRPr>
                    </a:p>
                  </a:txBody>
                  <a:tcPr marL="7620" marR="7620" marT="7620" marB="0" anchor="b"/>
                </a:tc>
                <a:tc>
                  <a:txBody>
                    <a:bodyPr/>
                    <a:lstStyle/>
                    <a:p>
                      <a:pPr algn="l" fontAlgn="b"/>
                      <a:r>
                        <a:rPr lang="en-US" sz="1600" u="none" strike="noStrike">
                          <a:effectLst/>
                        </a:rPr>
                        <a:t>5</a:t>
                      </a:r>
                      <a:endParaRPr lang="en-US" sz="1600" b="0" i="0" u="none" strike="noStrike">
                        <a:solidFill>
                          <a:srgbClr val="000000"/>
                        </a:solidFill>
                        <a:effectLst/>
                        <a:latin typeface="Calibri"/>
                      </a:endParaRPr>
                    </a:p>
                  </a:txBody>
                  <a:tcPr marL="7620" marR="7620" marT="7620" marB="0" anchor="b"/>
                </a:tc>
              </a:tr>
              <a:tr h="198587">
                <a:tc>
                  <a:txBody>
                    <a:bodyPr/>
                    <a:lstStyle/>
                    <a:p>
                      <a:pPr algn="l" fontAlgn="b"/>
                      <a:r>
                        <a:rPr lang="en-US" sz="1600" u="none" strike="noStrike">
                          <a:effectLst/>
                        </a:rPr>
                        <a:t>M0101-01-02</a:t>
                      </a:r>
                      <a:endParaRPr lang="en-US" sz="1600" b="0" i="0" u="none" strike="noStrike">
                        <a:solidFill>
                          <a:srgbClr val="000000"/>
                        </a:solidFill>
                        <a:effectLst/>
                        <a:latin typeface="Calibri"/>
                      </a:endParaRPr>
                    </a:p>
                  </a:txBody>
                  <a:tcPr marL="7620" marR="7620" marT="7620" marB="0" anchor="b"/>
                </a:tc>
                <a:tc>
                  <a:txBody>
                    <a:bodyPr/>
                    <a:lstStyle/>
                    <a:p>
                      <a:pPr algn="l" fontAlgn="b"/>
                      <a:r>
                        <a:rPr lang="en-US" sz="1600" u="none" strike="noStrike">
                          <a:effectLst/>
                        </a:rPr>
                        <a:t>GASTROINTESTINAL PAIN</a:t>
                      </a:r>
                      <a:endParaRPr lang="en-US" sz="1600" b="0" i="0" u="none" strike="noStrike">
                        <a:solidFill>
                          <a:srgbClr val="000000"/>
                        </a:solidFill>
                        <a:effectLst/>
                        <a:latin typeface="Calibri"/>
                      </a:endParaRPr>
                    </a:p>
                  </a:txBody>
                  <a:tcPr marL="7620" marR="7620" marT="7620" marB="0" anchor="b"/>
                </a:tc>
                <a:tc>
                  <a:txBody>
                    <a:bodyPr/>
                    <a:lstStyle/>
                    <a:p>
                      <a:pPr algn="l" fontAlgn="b"/>
                      <a:r>
                        <a:rPr lang="en-US" sz="1600" b="1" u="none" strike="noStrike" dirty="0">
                          <a:solidFill>
                            <a:srgbClr val="FF0000"/>
                          </a:solidFill>
                          <a:effectLst/>
                        </a:rPr>
                        <a:t>21</a:t>
                      </a:r>
                      <a:endParaRPr lang="en-US" sz="1600" b="1" i="0" u="none" strike="noStrike" dirty="0">
                        <a:solidFill>
                          <a:srgbClr val="FF0000"/>
                        </a:solidFill>
                        <a:effectLst/>
                        <a:latin typeface="Calibri"/>
                      </a:endParaRPr>
                    </a:p>
                  </a:txBody>
                  <a:tcPr marL="7620" marR="7620" marT="7620" marB="0" anchor="b"/>
                </a:tc>
              </a:tr>
            </a:tbl>
          </a:graphicData>
        </a:graphic>
      </p:graphicFrame>
    </p:spTree>
    <p:extLst>
      <p:ext uri="{BB962C8B-B14F-4D97-AF65-F5344CB8AC3E}">
        <p14:creationId xmlns:p14="http://schemas.microsoft.com/office/powerpoint/2010/main" val="1985305949"/>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986435" y="677315"/>
            <a:ext cx="7988231" cy="592654"/>
          </a:xfrm>
        </p:spPr>
        <p:txBody>
          <a:bodyPr/>
          <a:lstStyle/>
          <a:p>
            <a:r>
              <a:rPr lang="en-GB" sz="2400" dirty="0" smtClean="0"/>
              <a:t/>
            </a:r>
            <a:br>
              <a:rPr lang="en-GB" sz="2400" dirty="0" smtClean="0"/>
            </a:br>
            <a:r>
              <a:rPr lang="en-GB" sz="2400" dirty="0" smtClean="0"/>
              <a:t/>
            </a:r>
            <a:br>
              <a:rPr lang="en-GB" sz="2400" dirty="0" smtClean="0"/>
            </a:br>
            <a:r>
              <a:rPr lang="en-GB" sz="2400" dirty="0" smtClean="0"/>
              <a:t/>
            </a:r>
            <a:br>
              <a:rPr lang="en-GB" sz="2400" dirty="0" smtClean="0"/>
            </a:br>
            <a:r>
              <a:rPr lang="en-US" sz="2400" b="0" dirty="0"/>
              <a:t/>
            </a:r>
            <a:br>
              <a:rPr lang="en-US" sz="2400" b="0" dirty="0"/>
            </a:br>
            <a:r>
              <a:rPr lang="fr-FR" sz="2400" dirty="0"/>
              <a:t>FDA </a:t>
            </a:r>
            <a:r>
              <a:rPr lang="fr-FR" sz="2400" dirty="0" err="1"/>
              <a:t>Study</a:t>
            </a:r>
            <a:r>
              <a:rPr lang="fr-FR" sz="2400" dirty="0"/>
              <a:t> Data Standards </a:t>
            </a:r>
            <a:r>
              <a:rPr lang="fr-FR" sz="2400" dirty="0" err="1"/>
              <a:t>Resources</a:t>
            </a:r>
            <a:r>
              <a:rPr lang="fr-FR" sz="2400" dirty="0"/>
              <a:t> Update</a:t>
            </a:r>
            <a:r>
              <a:rPr lang="en-US" sz="2400" dirty="0">
                <a:solidFill>
                  <a:srgbClr val="C00000"/>
                </a:solidFill>
              </a:rPr>
              <a:t/>
            </a:r>
            <a:br>
              <a:rPr lang="en-US" sz="2400" dirty="0">
                <a:solidFill>
                  <a:srgbClr val="C00000"/>
                </a:solidFill>
              </a:rPr>
            </a:br>
            <a:r>
              <a:rPr lang="en-US" sz="2400" dirty="0">
                <a:solidFill>
                  <a:srgbClr val="C00000"/>
                </a:solidFill>
              </a:rPr>
              <a:t>Study Data Technical Conformance Guide </a:t>
            </a:r>
            <a:r>
              <a:rPr lang="en-US" sz="2400" dirty="0" smtClean="0">
                <a:solidFill>
                  <a:srgbClr val="C00000"/>
                </a:solidFill>
              </a:rPr>
              <a:t>v3.2/v3.2.1</a:t>
            </a:r>
            <a:br>
              <a:rPr lang="en-US" sz="2400" dirty="0" smtClean="0">
                <a:solidFill>
                  <a:srgbClr val="C00000"/>
                </a:solidFill>
              </a:rPr>
            </a:br>
            <a:r>
              <a:rPr lang="en-US" sz="2400" dirty="0" smtClean="0">
                <a:solidFill>
                  <a:srgbClr val="C00000"/>
                </a:solidFill>
              </a:rPr>
              <a:t>(Update </a:t>
            </a:r>
            <a:r>
              <a:rPr lang="en-US" sz="2400" dirty="0" err="1" smtClean="0">
                <a:solidFill>
                  <a:srgbClr val="C00000"/>
                </a:solidFill>
              </a:rPr>
              <a:t>Ottobre</a:t>
            </a:r>
            <a:r>
              <a:rPr lang="en-US" sz="2400" dirty="0" smtClean="0">
                <a:solidFill>
                  <a:srgbClr val="C00000"/>
                </a:solidFill>
              </a:rPr>
              <a:t>/</a:t>
            </a:r>
            <a:r>
              <a:rPr lang="en-US" sz="2400" dirty="0" err="1" smtClean="0">
                <a:solidFill>
                  <a:srgbClr val="C00000"/>
                </a:solidFill>
              </a:rPr>
              <a:t>Novembre</a:t>
            </a:r>
            <a:r>
              <a:rPr lang="en-US" sz="2400" dirty="0" smtClean="0">
                <a:solidFill>
                  <a:srgbClr val="C00000"/>
                </a:solidFill>
              </a:rPr>
              <a:t> 2016)</a:t>
            </a:r>
            <a:endParaRPr lang="en-GB" sz="2400" dirty="0">
              <a:solidFill>
                <a:srgbClr val="C00000"/>
              </a:solidFill>
            </a:endParaRPr>
          </a:p>
        </p:txBody>
      </p:sp>
      <p:sp>
        <p:nvSpPr>
          <p:cNvPr id="4" name="Rectangle 3"/>
          <p:cNvSpPr/>
          <p:nvPr/>
        </p:nvSpPr>
        <p:spPr>
          <a:xfrm>
            <a:off x="1092196" y="1303862"/>
            <a:ext cx="7103533" cy="5078313"/>
          </a:xfrm>
          <a:prstGeom prst="rect">
            <a:avLst/>
          </a:prstGeom>
        </p:spPr>
        <p:txBody>
          <a:bodyPr wrap="square">
            <a:spAutoFit/>
          </a:bodyPr>
          <a:lstStyle/>
          <a:p>
            <a:r>
              <a:rPr lang="fr-FR" dirty="0" smtClean="0"/>
              <a:t>Section 4.1.2.10</a:t>
            </a:r>
          </a:p>
          <a:p>
            <a:endParaRPr lang="en-US" dirty="0" smtClean="0"/>
          </a:p>
          <a:p>
            <a:r>
              <a:rPr lang="en-US" dirty="0"/>
              <a:t>Sponsors should provide the software programs used to create all </a:t>
            </a:r>
            <a:r>
              <a:rPr lang="en-US" dirty="0" err="1"/>
              <a:t>ADaM</a:t>
            </a:r>
            <a:r>
              <a:rPr lang="en-US" dirty="0"/>
              <a:t> datasets along with the tables and figures associated with primary and secondary efficacy analyses in order to help reviewers to better understand how the datasets, tables and figures were created. The specific software utilized should be specified in the ADRG. The main purpose of requesting the submission of these programs is to </a:t>
            </a:r>
            <a:r>
              <a:rPr lang="en-US" dirty="0" smtClean="0"/>
              <a:t>understand </a:t>
            </a:r>
            <a:r>
              <a:rPr lang="en-US" dirty="0"/>
              <a:t>the process by which the variables for the respective analyses were created and to confirm the analysis algorithms. </a:t>
            </a:r>
            <a:r>
              <a:rPr lang="en-US" b="1" strike="sngStrike" dirty="0">
                <a:solidFill>
                  <a:srgbClr val="FF0000"/>
                </a:solidFill>
              </a:rPr>
              <a:t>Therefore, it is not necessary to submit the programs in a format or content that allows the FDA to directly run the program under its given environment.</a:t>
            </a:r>
            <a:r>
              <a:rPr lang="en-US" dirty="0"/>
              <a:t> </a:t>
            </a:r>
            <a:r>
              <a:rPr lang="en-US" b="1" u="sng" dirty="0"/>
              <a:t>Sponsors should not submit software programs with executable file extensions. Sponsors should submit in ASCII text </a:t>
            </a:r>
            <a:r>
              <a:rPr lang="en-US" b="1" u="sng" dirty="0" smtClean="0"/>
              <a:t>format.</a:t>
            </a:r>
            <a:r>
              <a:rPr lang="en-US" dirty="0" smtClean="0"/>
              <a:t> </a:t>
            </a:r>
            <a:r>
              <a:rPr lang="en-US" b="1" strike="sngStrike" dirty="0" smtClean="0">
                <a:solidFill>
                  <a:srgbClr val="FF0000"/>
                </a:solidFill>
              </a:rPr>
              <a:t>Any </a:t>
            </a:r>
            <a:r>
              <a:rPr lang="en-US" b="1" strike="sngStrike" dirty="0">
                <a:solidFill>
                  <a:srgbClr val="FF0000"/>
                </a:solidFill>
              </a:rPr>
              <a:t>submitted programs (scripts) generated by an analysis tool should be provided as ASCII text files or PDF files, e.g., </a:t>
            </a:r>
            <a:r>
              <a:rPr lang="en-US" b="1" strike="sngStrike" dirty="0" err="1">
                <a:solidFill>
                  <a:srgbClr val="FF0000"/>
                </a:solidFill>
              </a:rPr>
              <a:t>adsl.sas</a:t>
            </a:r>
            <a:r>
              <a:rPr lang="en-US" b="1" strike="sngStrike" dirty="0">
                <a:solidFill>
                  <a:srgbClr val="FF0000"/>
                </a:solidFill>
              </a:rPr>
              <a:t> should be submitted as either adsl.txt or adsl.pdf. </a:t>
            </a:r>
            <a:endParaRPr lang="en-US" b="1" strike="sngStrike" dirty="0">
              <a:solidFill>
                <a:srgbClr val="FF0000"/>
              </a:solidFill>
              <a:latin typeface="+mn-lt"/>
            </a:endParaRPr>
          </a:p>
        </p:txBody>
      </p:sp>
    </p:spTree>
    <p:extLst>
      <p:ext uri="{BB962C8B-B14F-4D97-AF65-F5344CB8AC3E}">
        <p14:creationId xmlns:p14="http://schemas.microsoft.com/office/powerpoint/2010/main" val="2683128519"/>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986435" y="677315"/>
            <a:ext cx="7988231" cy="592654"/>
          </a:xfrm>
        </p:spPr>
        <p:txBody>
          <a:bodyPr/>
          <a:lstStyle/>
          <a:p>
            <a:r>
              <a:rPr lang="en-GB" sz="2400" dirty="0" smtClean="0"/>
              <a:t/>
            </a:r>
            <a:br>
              <a:rPr lang="en-GB" sz="2400" dirty="0" smtClean="0"/>
            </a:br>
            <a:r>
              <a:rPr lang="en-GB" sz="2400" dirty="0" smtClean="0"/>
              <a:t/>
            </a:r>
            <a:br>
              <a:rPr lang="en-GB" sz="2400" dirty="0" smtClean="0"/>
            </a:br>
            <a:r>
              <a:rPr lang="en-GB" sz="2400" dirty="0" smtClean="0"/>
              <a:t/>
            </a:r>
            <a:br>
              <a:rPr lang="en-GB" sz="2400" dirty="0" smtClean="0"/>
            </a:br>
            <a:r>
              <a:rPr lang="en-US" sz="2400" b="0" dirty="0"/>
              <a:t/>
            </a:r>
            <a:br>
              <a:rPr lang="en-US" sz="2400" b="0" dirty="0"/>
            </a:br>
            <a:r>
              <a:rPr lang="fr-FR" sz="2400" dirty="0"/>
              <a:t>FDA </a:t>
            </a:r>
            <a:r>
              <a:rPr lang="fr-FR" sz="2400" dirty="0" err="1"/>
              <a:t>Study</a:t>
            </a:r>
            <a:r>
              <a:rPr lang="fr-FR" sz="2400" dirty="0"/>
              <a:t> Data Standards </a:t>
            </a:r>
            <a:r>
              <a:rPr lang="fr-FR" sz="2400" dirty="0" err="1"/>
              <a:t>Resources</a:t>
            </a:r>
            <a:r>
              <a:rPr lang="fr-FR" sz="2400" dirty="0"/>
              <a:t> Update</a:t>
            </a:r>
            <a:r>
              <a:rPr lang="en-US" sz="2400" dirty="0">
                <a:solidFill>
                  <a:srgbClr val="C00000"/>
                </a:solidFill>
              </a:rPr>
              <a:t/>
            </a:r>
            <a:br>
              <a:rPr lang="en-US" sz="2400" dirty="0">
                <a:solidFill>
                  <a:srgbClr val="C00000"/>
                </a:solidFill>
              </a:rPr>
            </a:br>
            <a:r>
              <a:rPr lang="en-US" sz="2400" dirty="0">
                <a:solidFill>
                  <a:srgbClr val="C00000"/>
                </a:solidFill>
              </a:rPr>
              <a:t>Study Data Technical Conformance Guide </a:t>
            </a:r>
            <a:r>
              <a:rPr lang="en-US" sz="2400" dirty="0" smtClean="0">
                <a:solidFill>
                  <a:srgbClr val="C00000"/>
                </a:solidFill>
              </a:rPr>
              <a:t>v3.2/v3.2.1</a:t>
            </a:r>
            <a:br>
              <a:rPr lang="en-US" sz="2400" dirty="0" smtClean="0">
                <a:solidFill>
                  <a:srgbClr val="C00000"/>
                </a:solidFill>
              </a:rPr>
            </a:br>
            <a:r>
              <a:rPr lang="en-US" sz="2400" dirty="0" smtClean="0">
                <a:solidFill>
                  <a:srgbClr val="C00000"/>
                </a:solidFill>
              </a:rPr>
              <a:t>(Update </a:t>
            </a:r>
            <a:r>
              <a:rPr lang="en-US" sz="2400" dirty="0" err="1" smtClean="0">
                <a:solidFill>
                  <a:srgbClr val="C00000"/>
                </a:solidFill>
              </a:rPr>
              <a:t>Ottobre</a:t>
            </a:r>
            <a:r>
              <a:rPr lang="en-US" sz="2400" dirty="0" smtClean="0">
                <a:solidFill>
                  <a:srgbClr val="C00000"/>
                </a:solidFill>
              </a:rPr>
              <a:t>/</a:t>
            </a:r>
            <a:r>
              <a:rPr lang="en-US" sz="2400" dirty="0" err="1" smtClean="0">
                <a:solidFill>
                  <a:srgbClr val="C00000"/>
                </a:solidFill>
              </a:rPr>
              <a:t>Novembre</a:t>
            </a:r>
            <a:r>
              <a:rPr lang="en-US" sz="2400" dirty="0" smtClean="0">
                <a:solidFill>
                  <a:srgbClr val="C00000"/>
                </a:solidFill>
              </a:rPr>
              <a:t> 2016)</a:t>
            </a:r>
            <a:endParaRPr lang="en-GB" sz="2400" dirty="0">
              <a:solidFill>
                <a:srgbClr val="C00000"/>
              </a:solidFill>
            </a:endParaRPr>
          </a:p>
        </p:txBody>
      </p:sp>
      <p:sp>
        <p:nvSpPr>
          <p:cNvPr id="4" name="Rectangle 3"/>
          <p:cNvSpPr/>
          <p:nvPr/>
        </p:nvSpPr>
        <p:spPr>
          <a:xfrm>
            <a:off x="1092196" y="1303862"/>
            <a:ext cx="7103533" cy="3416320"/>
          </a:xfrm>
          <a:prstGeom prst="rect">
            <a:avLst/>
          </a:prstGeom>
        </p:spPr>
        <p:txBody>
          <a:bodyPr wrap="square">
            <a:spAutoFit/>
          </a:bodyPr>
          <a:lstStyle/>
          <a:p>
            <a:r>
              <a:rPr lang="fr-FR" b="1" dirty="0" smtClean="0"/>
              <a:t>Section 8.1.2.2 FDA Business </a:t>
            </a:r>
            <a:r>
              <a:rPr lang="fr-FR" b="1" dirty="0" err="1" smtClean="0"/>
              <a:t>Rules</a:t>
            </a:r>
            <a:r>
              <a:rPr lang="fr-FR" b="1" dirty="0" smtClean="0"/>
              <a:t> (NEW)</a:t>
            </a:r>
          </a:p>
          <a:p>
            <a:endParaRPr lang="en-US" dirty="0" smtClean="0"/>
          </a:p>
          <a:p>
            <a:r>
              <a:rPr lang="en-US" dirty="0"/>
              <a:t>FDA business rules help to ensure that study data will support meaningful review and analysis. FDA’s list of business rules will grow and change with agency understanding and experience. The FDA may publish additional business rules preferring a particular option when multiple options are offered within a standard. </a:t>
            </a:r>
            <a:endParaRPr lang="en-US" dirty="0" smtClean="0"/>
          </a:p>
          <a:p>
            <a:endParaRPr lang="fr-FR" b="1" strike="sngStrike" dirty="0">
              <a:solidFill>
                <a:srgbClr val="FF0000"/>
              </a:solidFill>
              <a:latin typeface="+mn-lt"/>
            </a:endParaRPr>
          </a:p>
          <a:p>
            <a:r>
              <a:rPr lang="fr-FR" b="1" dirty="0" err="1" smtClean="0">
                <a:solidFill>
                  <a:srgbClr val="FF0000"/>
                </a:solidFill>
                <a:latin typeface="+mn-lt"/>
              </a:rPr>
              <a:t>Questo</a:t>
            </a:r>
            <a:r>
              <a:rPr lang="fr-FR" b="1" dirty="0" smtClean="0">
                <a:solidFill>
                  <a:srgbClr val="FF0000"/>
                </a:solidFill>
                <a:latin typeface="+mn-lt"/>
              </a:rPr>
              <a:t> </a:t>
            </a:r>
            <a:r>
              <a:rPr lang="fr-FR" b="1" dirty="0" err="1" smtClean="0">
                <a:solidFill>
                  <a:srgbClr val="FF0000"/>
                </a:solidFill>
                <a:latin typeface="+mn-lt"/>
              </a:rPr>
              <a:t>puo</a:t>
            </a:r>
            <a:r>
              <a:rPr lang="fr-FR" b="1" dirty="0" smtClean="0">
                <a:solidFill>
                  <a:srgbClr val="FF0000"/>
                </a:solidFill>
                <a:latin typeface="+mn-lt"/>
              </a:rPr>
              <a:t>’ </a:t>
            </a:r>
            <a:r>
              <a:rPr lang="fr-FR" b="1" dirty="0" err="1" smtClean="0">
                <a:solidFill>
                  <a:srgbClr val="FF0000"/>
                </a:solidFill>
                <a:latin typeface="+mn-lt"/>
              </a:rPr>
              <a:t>comportare</a:t>
            </a:r>
            <a:r>
              <a:rPr lang="fr-FR" b="1" dirty="0" smtClean="0">
                <a:solidFill>
                  <a:srgbClr val="FF0000"/>
                </a:solidFill>
                <a:latin typeface="+mn-lt"/>
              </a:rPr>
              <a:t> dei check in piu’ </a:t>
            </a:r>
            <a:r>
              <a:rPr lang="fr-FR" b="1" dirty="0" err="1" smtClean="0">
                <a:solidFill>
                  <a:srgbClr val="FF0000"/>
                </a:solidFill>
                <a:latin typeface="+mn-lt"/>
              </a:rPr>
              <a:t>rispetto</a:t>
            </a:r>
            <a:r>
              <a:rPr lang="fr-FR" b="1" dirty="0" smtClean="0">
                <a:solidFill>
                  <a:srgbClr val="FF0000"/>
                </a:solidFill>
                <a:latin typeface="+mn-lt"/>
              </a:rPr>
              <a:t> a </a:t>
            </a:r>
            <a:r>
              <a:rPr lang="fr-FR" b="1" dirty="0" err="1" smtClean="0">
                <a:solidFill>
                  <a:srgbClr val="FF0000"/>
                </a:solidFill>
                <a:latin typeface="+mn-lt"/>
              </a:rPr>
              <a:t>quelli</a:t>
            </a:r>
            <a:r>
              <a:rPr lang="fr-FR" b="1" dirty="0" smtClean="0">
                <a:solidFill>
                  <a:srgbClr val="FF0000"/>
                </a:solidFill>
                <a:latin typeface="+mn-lt"/>
              </a:rPr>
              <a:t> </a:t>
            </a:r>
            <a:r>
              <a:rPr lang="fr-FR" b="1" dirty="0" err="1" smtClean="0">
                <a:solidFill>
                  <a:srgbClr val="FF0000"/>
                </a:solidFill>
                <a:latin typeface="+mn-lt"/>
              </a:rPr>
              <a:t>previsti</a:t>
            </a:r>
            <a:r>
              <a:rPr lang="fr-FR" b="1" dirty="0" smtClean="0">
                <a:solidFill>
                  <a:srgbClr val="FF0000"/>
                </a:solidFill>
                <a:latin typeface="+mn-lt"/>
              </a:rPr>
              <a:t> </a:t>
            </a:r>
            <a:r>
              <a:rPr lang="fr-FR" b="1" dirty="0" err="1" smtClean="0">
                <a:solidFill>
                  <a:srgbClr val="FF0000"/>
                </a:solidFill>
                <a:latin typeface="+mn-lt"/>
              </a:rPr>
              <a:t>dagli</a:t>
            </a:r>
            <a:r>
              <a:rPr lang="fr-FR" b="1" dirty="0" smtClean="0">
                <a:solidFill>
                  <a:srgbClr val="FF0000"/>
                </a:solidFill>
                <a:latin typeface="+mn-lt"/>
              </a:rPr>
              <a:t> standard CDISC (anche per PMDA). </a:t>
            </a:r>
            <a:r>
              <a:rPr lang="fr-FR" b="1" dirty="0" err="1" smtClean="0">
                <a:solidFill>
                  <a:srgbClr val="FF0000"/>
                </a:solidFill>
                <a:latin typeface="+mn-lt"/>
              </a:rPr>
              <a:t>Questi</a:t>
            </a:r>
            <a:r>
              <a:rPr lang="fr-FR" b="1" dirty="0" smtClean="0">
                <a:solidFill>
                  <a:srgbClr val="FF0000"/>
                </a:solidFill>
                <a:latin typeface="+mn-lt"/>
              </a:rPr>
              <a:t> </a:t>
            </a:r>
            <a:r>
              <a:rPr lang="fr-FR" b="1" dirty="0" err="1" smtClean="0">
                <a:solidFill>
                  <a:srgbClr val="FF0000"/>
                </a:solidFill>
                <a:latin typeface="+mn-lt"/>
              </a:rPr>
              <a:t>ulteriori</a:t>
            </a:r>
            <a:r>
              <a:rPr lang="fr-FR" b="1" dirty="0" smtClean="0">
                <a:solidFill>
                  <a:srgbClr val="FF0000"/>
                </a:solidFill>
                <a:latin typeface="+mn-lt"/>
              </a:rPr>
              <a:t> </a:t>
            </a:r>
            <a:r>
              <a:rPr lang="fr-FR" b="1" dirty="0" err="1" smtClean="0">
                <a:solidFill>
                  <a:srgbClr val="FF0000"/>
                </a:solidFill>
                <a:latin typeface="+mn-lt"/>
              </a:rPr>
              <a:t>checks</a:t>
            </a:r>
            <a:r>
              <a:rPr lang="fr-FR" b="1" dirty="0" smtClean="0">
                <a:solidFill>
                  <a:srgbClr val="FF0000"/>
                </a:solidFill>
                <a:latin typeface="+mn-lt"/>
              </a:rPr>
              <a:t> </a:t>
            </a:r>
            <a:r>
              <a:rPr lang="fr-FR" b="1" dirty="0" err="1" smtClean="0">
                <a:solidFill>
                  <a:srgbClr val="FF0000"/>
                </a:solidFill>
                <a:latin typeface="+mn-lt"/>
              </a:rPr>
              <a:t>dovrebbero</a:t>
            </a:r>
            <a:r>
              <a:rPr lang="fr-FR" b="1" dirty="0" smtClean="0">
                <a:solidFill>
                  <a:srgbClr val="FF0000"/>
                </a:solidFill>
                <a:latin typeface="+mn-lt"/>
              </a:rPr>
              <a:t> </a:t>
            </a:r>
            <a:r>
              <a:rPr lang="fr-FR" b="1" dirty="0" err="1" smtClean="0">
                <a:solidFill>
                  <a:srgbClr val="FF0000"/>
                </a:solidFill>
                <a:latin typeface="+mn-lt"/>
              </a:rPr>
              <a:t>essere</a:t>
            </a:r>
            <a:r>
              <a:rPr lang="fr-FR" b="1" dirty="0" smtClean="0">
                <a:solidFill>
                  <a:srgbClr val="FF0000"/>
                </a:solidFill>
                <a:latin typeface="+mn-lt"/>
              </a:rPr>
              <a:t> </a:t>
            </a:r>
            <a:r>
              <a:rPr lang="fr-FR" b="1" dirty="0" err="1" smtClean="0">
                <a:solidFill>
                  <a:srgbClr val="FF0000"/>
                </a:solidFill>
                <a:latin typeface="+mn-lt"/>
              </a:rPr>
              <a:t>già</a:t>
            </a:r>
            <a:r>
              <a:rPr lang="fr-FR" b="1" dirty="0" smtClean="0">
                <a:solidFill>
                  <a:srgbClr val="FF0000"/>
                </a:solidFill>
                <a:latin typeface="+mn-lt"/>
              </a:rPr>
              <a:t> </a:t>
            </a:r>
            <a:r>
              <a:rPr lang="fr-FR" b="1" dirty="0" err="1" smtClean="0">
                <a:solidFill>
                  <a:srgbClr val="FF0000"/>
                </a:solidFill>
                <a:latin typeface="+mn-lt"/>
              </a:rPr>
              <a:t>implementati</a:t>
            </a:r>
            <a:r>
              <a:rPr lang="fr-FR" b="1" dirty="0" smtClean="0">
                <a:solidFill>
                  <a:srgbClr val="FF0000"/>
                </a:solidFill>
                <a:latin typeface="+mn-lt"/>
              </a:rPr>
              <a:t> in Pinnacle21 (former </a:t>
            </a:r>
            <a:r>
              <a:rPr lang="fr-FR" b="1" dirty="0" err="1" smtClean="0">
                <a:solidFill>
                  <a:srgbClr val="FF0000"/>
                </a:solidFill>
                <a:latin typeface="+mn-lt"/>
              </a:rPr>
              <a:t>OpenCDISC</a:t>
            </a:r>
            <a:r>
              <a:rPr lang="fr-FR" b="1" dirty="0">
                <a:solidFill>
                  <a:srgbClr val="FF0000"/>
                </a:solidFill>
                <a:latin typeface="+mn-lt"/>
              </a:rPr>
              <a:t>)</a:t>
            </a:r>
            <a:endParaRPr lang="en-US" b="1" dirty="0">
              <a:solidFill>
                <a:srgbClr val="FF0000"/>
              </a:solidFill>
              <a:latin typeface="+mn-lt"/>
            </a:endParaRPr>
          </a:p>
        </p:txBody>
      </p:sp>
    </p:spTree>
    <p:extLst>
      <p:ext uri="{BB962C8B-B14F-4D97-AF65-F5344CB8AC3E}">
        <p14:creationId xmlns:p14="http://schemas.microsoft.com/office/powerpoint/2010/main" val="2812264713"/>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986435" y="677315"/>
            <a:ext cx="7988231" cy="592654"/>
          </a:xfrm>
        </p:spPr>
        <p:txBody>
          <a:bodyPr/>
          <a:lstStyle/>
          <a:p>
            <a:r>
              <a:rPr lang="en-GB" sz="2400" dirty="0" smtClean="0"/>
              <a:t/>
            </a:r>
            <a:br>
              <a:rPr lang="en-GB" sz="2400" dirty="0" smtClean="0"/>
            </a:br>
            <a:r>
              <a:rPr lang="en-GB" sz="2400" dirty="0" smtClean="0"/>
              <a:t/>
            </a:r>
            <a:br>
              <a:rPr lang="en-GB" sz="2400" dirty="0" smtClean="0"/>
            </a:br>
            <a:r>
              <a:rPr lang="en-GB" sz="2400" dirty="0" smtClean="0"/>
              <a:t/>
            </a:r>
            <a:br>
              <a:rPr lang="en-GB" sz="2400" dirty="0" smtClean="0"/>
            </a:br>
            <a:r>
              <a:rPr lang="en-US" sz="2400" b="0" dirty="0"/>
              <a:t/>
            </a:r>
            <a:br>
              <a:rPr lang="en-US" sz="2400" b="0" dirty="0"/>
            </a:br>
            <a:r>
              <a:rPr lang="fr-FR" sz="2400" dirty="0"/>
              <a:t>FDA </a:t>
            </a:r>
            <a:r>
              <a:rPr lang="fr-FR" sz="2400" dirty="0" err="1"/>
              <a:t>Study</a:t>
            </a:r>
            <a:r>
              <a:rPr lang="fr-FR" sz="2400" dirty="0"/>
              <a:t> Data Standards </a:t>
            </a:r>
            <a:r>
              <a:rPr lang="fr-FR" sz="2400" dirty="0" err="1"/>
              <a:t>Resources</a:t>
            </a:r>
            <a:r>
              <a:rPr lang="fr-FR" sz="2400" dirty="0"/>
              <a:t> Update</a:t>
            </a:r>
            <a:r>
              <a:rPr lang="en-US" sz="2400" dirty="0">
                <a:solidFill>
                  <a:srgbClr val="C00000"/>
                </a:solidFill>
              </a:rPr>
              <a:t/>
            </a:r>
            <a:br>
              <a:rPr lang="en-US" sz="2400" dirty="0">
                <a:solidFill>
                  <a:srgbClr val="C00000"/>
                </a:solidFill>
              </a:rPr>
            </a:br>
            <a:r>
              <a:rPr lang="en-US" sz="2400" dirty="0">
                <a:solidFill>
                  <a:srgbClr val="C00000"/>
                </a:solidFill>
              </a:rPr>
              <a:t>Study Data Technical Conformance Guide </a:t>
            </a:r>
            <a:r>
              <a:rPr lang="en-US" sz="2400" dirty="0" smtClean="0">
                <a:solidFill>
                  <a:srgbClr val="C00000"/>
                </a:solidFill>
              </a:rPr>
              <a:t>v3.2/v3.2.1</a:t>
            </a:r>
            <a:br>
              <a:rPr lang="en-US" sz="2400" dirty="0" smtClean="0">
                <a:solidFill>
                  <a:srgbClr val="C00000"/>
                </a:solidFill>
              </a:rPr>
            </a:br>
            <a:r>
              <a:rPr lang="en-US" sz="2400" dirty="0" smtClean="0">
                <a:solidFill>
                  <a:srgbClr val="C00000"/>
                </a:solidFill>
              </a:rPr>
              <a:t>(Update </a:t>
            </a:r>
            <a:r>
              <a:rPr lang="en-US" sz="2400" dirty="0" err="1" smtClean="0">
                <a:solidFill>
                  <a:srgbClr val="C00000"/>
                </a:solidFill>
              </a:rPr>
              <a:t>Ottobre</a:t>
            </a:r>
            <a:r>
              <a:rPr lang="en-US" sz="2400" dirty="0" smtClean="0">
                <a:solidFill>
                  <a:srgbClr val="C00000"/>
                </a:solidFill>
              </a:rPr>
              <a:t>/</a:t>
            </a:r>
            <a:r>
              <a:rPr lang="en-US" sz="2400" dirty="0" err="1" smtClean="0">
                <a:solidFill>
                  <a:srgbClr val="C00000"/>
                </a:solidFill>
              </a:rPr>
              <a:t>Novembre</a:t>
            </a:r>
            <a:r>
              <a:rPr lang="en-US" sz="2400" dirty="0" smtClean="0">
                <a:solidFill>
                  <a:srgbClr val="C00000"/>
                </a:solidFill>
              </a:rPr>
              <a:t> 2016)</a:t>
            </a:r>
            <a:endParaRPr lang="en-GB" sz="2400" dirty="0">
              <a:solidFill>
                <a:srgbClr val="C00000"/>
              </a:solidFill>
            </a:endParaRPr>
          </a:p>
        </p:txBody>
      </p:sp>
      <p:sp>
        <p:nvSpPr>
          <p:cNvPr id="4" name="Rectangle 3"/>
          <p:cNvSpPr/>
          <p:nvPr/>
        </p:nvSpPr>
        <p:spPr>
          <a:xfrm>
            <a:off x="1092196" y="1303862"/>
            <a:ext cx="7103533" cy="4801314"/>
          </a:xfrm>
          <a:prstGeom prst="rect">
            <a:avLst/>
          </a:prstGeom>
        </p:spPr>
        <p:txBody>
          <a:bodyPr wrap="square">
            <a:spAutoFit/>
          </a:bodyPr>
          <a:lstStyle/>
          <a:p>
            <a:r>
              <a:rPr lang="fr-FR" dirty="0" smtClean="0"/>
              <a:t>Section 8.3.1 </a:t>
            </a:r>
            <a:r>
              <a:rPr lang="fr-FR" dirty="0" err="1" smtClean="0"/>
              <a:t>Traceability</a:t>
            </a:r>
            <a:endParaRPr lang="fr-FR" dirty="0" smtClean="0"/>
          </a:p>
          <a:p>
            <a:endParaRPr lang="en-US" dirty="0" smtClean="0"/>
          </a:p>
          <a:p>
            <a:r>
              <a:rPr lang="en-US" dirty="0"/>
              <a:t>An important component of a regulatory review is an understanding of the provenance of the data (i.e., traceability of the sponsor’s results back to the CRF data). Traceability permits an understanding of the relationships between the analysis results (tables, listings and figures in the study report), analysis datasets, tabulation datasets, and source data. Traceability enables the reviewer to accomplish the following: </a:t>
            </a:r>
          </a:p>
          <a:p>
            <a:r>
              <a:rPr lang="en-US" dirty="0" smtClean="0"/>
              <a:t>- Understand </a:t>
            </a:r>
            <a:r>
              <a:rPr lang="en-US" dirty="0"/>
              <a:t>the construction of analysis datasets </a:t>
            </a:r>
          </a:p>
          <a:p>
            <a:r>
              <a:rPr lang="en-US" dirty="0" smtClean="0"/>
              <a:t>- Determine </a:t>
            </a:r>
            <a:r>
              <a:rPr lang="en-US" dirty="0"/>
              <a:t>the observations and algorithm(s) used to derive variables </a:t>
            </a:r>
          </a:p>
          <a:p>
            <a:r>
              <a:rPr lang="en-US" dirty="0" smtClean="0"/>
              <a:t>- Understand </a:t>
            </a:r>
            <a:r>
              <a:rPr lang="en-US" dirty="0"/>
              <a:t>how the confidence interval or the p-value was calculated in a particular analysis </a:t>
            </a:r>
          </a:p>
          <a:p>
            <a:r>
              <a:rPr lang="en-US" dirty="0" smtClean="0"/>
              <a:t>- </a:t>
            </a:r>
            <a:r>
              <a:rPr lang="en-US" b="1" dirty="0" smtClean="0">
                <a:solidFill>
                  <a:srgbClr val="FF0000"/>
                </a:solidFill>
              </a:rPr>
              <a:t>Relate </a:t>
            </a:r>
            <a:r>
              <a:rPr lang="en-US" b="1" dirty="0">
                <a:solidFill>
                  <a:srgbClr val="FF0000"/>
                </a:solidFill>
              </a:rPr>
              <a:t>counts </a:t>
            </a:r>
            <a:r>
              <a:rPr lang="en-US" b="1" dirty="0" smtClean="0">
                <a:solidFill>
                  <a:srgbClr val="FF0000"/>
                </a:solidFill>
              </a:rPr>
              <a:t>from </a:t>
            </a:r>
            <a:r>
              <a:rPr lang="en-US" b="1" dirty="0">
                <a:solidFill>
                  <a:srgbClr val="FF0000"/>
                </a:solidFill>
              </a:rPr>
              <a:t>tables, listings, and figures in a study report to the underlying data </a:t>
            </a:r>
          </a:p>
          <a:p>
            <a:endParaRPr lang="en-US" dirty="0"/>
          </a:p>
        </p:txBody>
      </p:sp>
    </p:spTree>
    <p:extLst>
      <p:ext uri="{BB962C8B-B14F-4D97-AF65-F5344CB8AC3E}">
        <p14:creationId xmlns:p14="http://schemas.microsoft.com/office/powerpoint/2010/main" val="2269551267"/>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00125" y="548658"/>
            <a:ext cx="7448550" cy="650682"/>
          </a:xfrm>
        </p:spPr>
        <p:txBody>
          <a:bodyPr/>
          <a:lstStyle/>
          <a:p>
            <a:r>
              <a:rPr lang="en-GB" dirty="0" smtClean="0"/>
              <a:t/>
            </a:r>
            <a:br>
              <a:rPr lang="en-GB" dirty="0" smtClean="0"/>
            </a:br>
            <a:r>
              <a:rPr lang="en-GB" dirty="0"/>
              <a:t/>
            </a:r>
            <a:br>
              <a:rPr lang="en-GB" dirty="0"/>
            </a:br>
            <a:r>
              <a:rPr lang="it-IT" dirty="0" smtClean="0"/>
              <a:t>Varie </a:t>
            </a:r>
            <a:r>
              <a:rPr lang="it-IT" dirty="0"/>
              <a:t>ed Eventuali</a:t>
            </a:r>
            <a:r>
              <a:rPr lang="en-GB" dirty="0" smtClean="0"/>
              <a:t>	</a:t>
            </a:r>
            <a:endParaRPr lang="en-GB" dirty="0"/>
          </a:p>
        </p:txBody>
      </p:sp>
      <p:sp>
        <p:nvSpPr>
          <p:cNvPr id="3" name="Content Placeholder 2"/>
          <p:cNvSpPr>
            <a:spLocks noGrp="1"/>
          </p:cNvSpPr>
          <p:nvPr>
            <p:ph idx="1"/>
          </p:nvPr>
        </p:nvSpPr>
        <p:spPr>
          <a:xfrm>
            <a:off x="1053547" y="1120478"/>
            <a:ext cx="7307262" cy="4800600"/>
          </a:xfrm>
        </p:spPr>
        <p:txBody>
          <a:bodyPr/>
          <a:lstStyle/>
          <a:p>
            <a:r>
              <a:rPr lang="fr-CH" dirty="0" err="1" smtClean="0"/>
              <a:t>Potenziali</a:t>
            </a:r>
            <a:r>
              <a:rPr lang="fr-CH" dirty="0" smtClean="0"/>
              <a:t> </a:t>
            </a:r>
            <a:r>
              <a:rPr lang="fr-CH" dirty="0" err="1" smtClean="0"/>
              <a:t>Argomenti</a:t>
            </a:r>
            <a:r>
              <a:rPr lang="fr-CH" dirty="0" smtClean="0"/>
              <a:t> </a:t>
            </a:r>
            <a:r>
              <a:rPr lang="fr-CH" dirty="0" err="1" smtClean="0"/>
              <a:t>prossima</a:t>
            </a:r>
            <a:r>
              <a:rPr lang="fr-CH" dirty="0" smtClean="0"/>
              <a:t> TC </a:t>
            </a:r>
          </a:p>
          <a:p>
            <a:pPr lvl="1"/>
            <a:r>
              <a:rPr lang="fr-CH" dirty="0">
                <a:solidFill>
                  <a:srgbClr val="FF0000"/>
                </a:solidFill>
              </a:rPr>
              <a:t>1</a:t>
            </a:r>
            <a:r>
              <a:rPr lang="fr-CH" dirty="0" smtClean="0">
                <a:solidFill>
                  <a:srgbClr val="FF0000"/>
                </a:solidFill>
              </a:rPr>
              <a:t> </a:t>
            </a:r>
            <a:r>
              <a:rPr lang="fr-CH" dirty="0" err="1" smtClean="0">
                <a:solidFill>
                  <a:srgbClr val="FF0000"/>
                </a:solidFill>
              </a:rPr>
              <a:t>Marzo</a:t>
            </a:r>
            <a:r>
              <a:rPr lang="fr-CH" dirty="0" smtClean="0">
                <a:solidFill>
                  <a:srgbClr val="FF0000"/>
                </a:solidFill>
              </a:rPr>
              <a:t> h12-13</a:t>
            </a:r>
          </a:p>
          <a:p>
            <a:pPr lvl="1"/>
            <a:r>
              <a:rPr lang="fr-CH" dirty="0" err="1" smtClean="0"/>
              <a:t>Discussione</a:t>
            </a:r>
            <a:r>
              <a:rPr lang="fr-CH" dirty="0" smtClean="0"/>
              <a:t> di </a:t>
            </a:r>
            <a:r>
              <a:rPr lang="fr-CH" dirty="0" err="1" smtClean="0"/>
              <a:t>una</a:t>
            </a:r>
            <a:r>
              <a:rPr lang="fr-CH" dirty="0" smtClean="0"/>
              <a:t> TA in </a:t>
            </a:r>
            <a:r>
              <a:rPr lang="fr-CH" dirty="0" err="1" smtClean="0"/>
              <a:t>particolare</a:t>
            </a:r>
            <a:r>
              <a:rPr lang="fr-CH" dirty="0" smtClean="0"/>
              <a:t>?</a:t>
            </a:r>
          </a:p>
          <a:p>
            <a:pPr lvl="1"/>
            <a:r>
              <a:rPr lang="fr-CH" dirty="0" smtClean="0"/>
              <a:t>Topic SDTM o topic </a:t>
            </a:r>
            <a:r>
              <a:rPr lang="fr-CH" dirty="0" err="1" smtClean="0"/>
              <a:t>ADaM</a:t>
            </a:r>
            <a:endParaRPr lang="fr-CH" dirty="0" smtClean="0"/>
          </a:p>
          <a:p>
            <a:pPr lvl="1"/>
            <a:r>
              <a:rPr lang="fr-CH" dirty="0" err="1" smtClean="0"/>
              <a:t>Esperienze</a:t>
            </a:r>
            <a:r>
              <a:rPr lang="fr-CH" dirty="0" smtClean="0"/>
              <a:t> da </a:t>
            </a:r>
            <a:r>
              <a:rPr lang="fr-CH" dirty="0" err="1" smtClean="0"/>
              <a:t>Condividere</a:t>
            </a:r>
            <a:endParaRPr lang="fr-CH" dirty="0" smtClean="0"/>
          </a:p>
          <a:p>
            <a:pPr lvl="2"/>
            <a:r>
              <a:rPr lang="fr-CH" sz="2000" dirty="0" smtClean="0"/>
              <a:t>Area </a:t>
            </a:r>
            <a:r>
              <a:rPr lang="fr-CH" sz="2000" dirty="0" err="1" smtClean="0"/>
              <a:t>Terapeutica</a:t>
            </a:r>
            <a:endParaRPr lang="fr-CH" sz="2000" dirty="0" smtClean="0"/>
          </a:p>
          <a:p>
            <a:pPr lvl="2"/>
            <a:r>
              <a:rPr lang="fr-CH" sz="2000" dirty="0" err="1" smtClean="0"/>
              <a:t>Derivazione</a:t>
            </a:r>
            <a:r>
              <a:rPr lang="fr-CH" sz="2000" dirty="0" smtClean="0"/>
              <a:t> EPOCH in SDTM</a:t>
            </a:r>
          </a:p>
          <a:p>
            <a:pPr lvl="2"/>
            <a:r>
              <a:rPr lang="fr-CH" sz="2000" dirty="0" err="1" smtClean="0"/>
              <a:t>Pooling</a:t>
            </a:r>
            <a:endParaRPr lang="fr-CH" sz="2000" dirty="0" smtClean="0"/>
          </a:p>
          <a:p>
            <a:pPr lvl="1"/>
            <a:r>
              <a:rPr lang="fr-CH" dirty="0" err="1" smtClean="0"/>
              <a:t>Volontari</a:t>
            </a:r>
            <a:r>
              <a:rPr lang="fr-CH" dirty="0" smtClean="0"/>
              <a:t>?</a:t>
            </a:r>
          </a:p>
          <a:p>
            <a:pPr lvl="1"/>
            <a:endParaRPr lang="en-GB" dirty="0"/>
          </a:p>
        </p:txBody>
      </p:sp>
    </p:spTree>
    <p:extLst>
      <p:ext uri="{BB962C8B-B14F-4D97-AF65-F5344CB8AC3E}">
        <p14:creationId xmlns:p14="http://schemas.microsoft.com/office/powerpoint/2010/main" val="1361743472"/>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dirty="0"/>
          </a:p>
        </p:txBody>
      </p:sp>
      <p:sp>
        <p:nvSpPr>
          <p:cNvPr id="3" name="Text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364345206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00125" y="321715"/>
            <a:ext cx="7448550" cy="601121"/>
          </a:xfrm>
        </p:spPr>
        <p:txBody>
          <a:bodyPr/>
          <a:lstStyle/>
          <a:p>
            <a:r>
              <a:rPr lang="en-GB" sz="2800" dirty="0" smtClean="0"/>
              <a:t/>
            </a:r>
            <a:br>
              <a:rPr lang="en-GB" sz="2800" dirty="0" smtClean="0"/>
            </a:br>
            <a:r>
              <a:rPr lang="it-IT" sz="2800" dirty="0" smtClean="0"/>
              <a:t>Italian </a:t>
            </a:r>
            <a:r>
              <a:rPr lang="it-IT" sz="2800" dirty="0"/>
              <a:t>CDISC UN Ottobre 2016 </a:t>
            </a:r>
            <a:r>
              <a:rPr lang="en-GB" sz="2800" dirty="0" smtClean="0"/>
              <a:t>	</a:t>
            </a:r>
            <a:endParaRPr lang="en-GB" sz="2800" dirty="0"/>
          </a:p>
        </p:txBody>
      </p:sp>
      <p:sp>
        <p:nvSpPr>
          <p:cNvPr id="7" name="Rectangle 6"/>
          <p:cNvSpPr/>
          <p:nvPr/>
        </p:nvSpPr>
        <p:spPr>
          <a:xfrm>
            <a:off x="1066798" y="934073"/>
            <a:ext cx="7433733" cy="769441"/>
          </a:xfrm>
          <a:prstGeom prst="rect">
            <a:avLst/>
          </a:prstGeom>
        </p:spPr>
        <p:txBody>
          <a:bodyPr wrap="square">
            <a:spAutoFit/>
          </a:bodyPr>
          <a:lstStyle/>
          <a:p>
            <a:r>
              <a:rPr lang="en-US" sz="1100" b="1" dirty="0">
                <a:solidFill>
                  <a:srgbClr val="FF0000"/>
                </a:solidFill>
                <a:latin typeface="+mn-lt"/>
              </a:rPr>
              <a:t>http://portal.cdisc.org/CDISC%20User%20Networks/Europe/Italian</a:t>
            </a:r>
            <a:r>
              <a:rPr lang="en-US" sz="1100" b="1" dirty="0">
                <a:solidFill>
                  <a:srgbClr val="606060"/>
                </a:solidFill>
                <a:latin typeface="+mn-lt"/>
              </a:rPr>
              <a:t>%20Language/Presentations/Forms/AllItems.aspx?RootFolder=%2FCDISC%20User%20Networks%2FEurope%2FItalian%20Language%2FPresentations%2FItalianCDISC%5FUGM201610&amp;FolderCTID=0x012000CA3C65794BBA0A4A9D27D08C0E11DDE2&amp;View={9D79E539-26FD-4DF0-AFFC-1965E00BE35F} </a:t>
            </a:r>
          </a:p>
        </p:txBody>
      </p:sp>
      <p:pic>
        <p:nvPicPr>
          <p:cNvPr id="819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59933" y="1765070"/>
            <a:ext cx="7812088" cy="361319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13678947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00125" y="388397"/>
            <a:ext cx="7448550" cy="974724"/>
          </a:xfrm>
        </p:spPr>
        <p:txBody>
          <a:bodyPr/>
          <a:lstStyle/>
          <a:p>
            <a:r>
              <a:rPr lang="en-GB" sz="2800" dirty="0" smtClean="0"/>
              <a:t/>
            </a:r>
            <a:br>
              <a:rPr lang="en-GB" sz="2800" dirty="0" smtClean="0"/>
            </a:br>
            <a:r>
              <a:rPr lang="en-GB" sz="2800" dirty="0"/>
              <a:t/>
            </a:r>
            <a:br>
              <a:rPr lang="en-GB" sz="2800" dirty="0"/>
            </a:br>
            <a:r>
              <a:rPr lang="en-GB" sz="2800" dirty="0" smtClean="0"/>
              <a:t/>
            </a:r>
            <a:br>
              <a:rPr lang="en-GB" sz="2800" dirty="0" smtClean="0"/>
            </a:br>
            <a:r>
              <a:rPr lang="it-IT" sz="2800" dirty="0"/>
              <a:t>Agenda preliminare prossimo </a:t>
            </a:r>
            <a:r>
              <a:rPr lang="it-IT" sz="2800" dirty="0" smtClean="0"/>
              <a:t/>
            </a:r>
            <a:br>
              <a:rPr lang="it-IT" sz="2800" dirty="0" smtClean="0"/>
            </a:br>
            <a:r>
              <a:rPr lang="it-IT" sz="2800" dirty="0" smtClean="0"/>
              <a:t>CDISC </a:t>
            </a:r>
            <a:r>
              <a:rPr lang="it-IT" sz="2800" dirty="0"/>
              <a:t>Interchange </a:t>
            </a:r>
            <a:r>
              <a:rPr lang="it-IT" sz="2800" dirty="0" smtClean="0"/>
              <a:t>Europe</a:t>
            </a:r>
            <a:br>
              <a:rPr lang="it-IT" sz="2800" dirty="0" smtClean="0"/>
            </a:br>
            <a:r>
              <a:rPr lang="it-IT" sz="2800" dirty="0" smtClean="0"/>
              <a:t>Londra </a:t>
            </a:r>
            <a:r>
              <a:rPr lang="it-IT" sz="2800" dirty="0"/>
              <a:t>(</a:t>
            </a:r>
            <a:r>
              <a:rPr lang="it-IT" sz="2800" dirty="0" smtClean="0"/>
              <a:t>24-28 </a:t>
            </a:r>
            <a:r>
              <a:rPr lang="it-IT" sz="2800" dirty="0"/>
              <a:t>Aprile </a:t>
            </a:r>
            <a:r>
              <a:rPr lang="it-IT" sz="2800" dirty="0" smtClean="0"/>
              <a:t>2017)</a:t>
            </a:r>
            <a:r>
              <a:rPr lang="en-GB" sz="2800" dirty="0" smtClean="0"/>
              <a:t>	</a:t>
            </a:r>
            <a:endParaRPr lang="en-GB" sz="2800" dirty="0"/>
          </a:p>
        </p:txBody>
      </p:sp>
      <p:sp>
        <p:nvSpPr>
          <p:cNvPr id="3" name="Content Placeholder 2"/>
          <p:cNvSpPr>
            <a:spLocks noGrp="1"/>
          </p:cNvSpPr>
          <p:nvPr>
            <p:ph idx="1"/>
          </p:nvPr>
        </p:nvSpPr>
        <p:spPr>
          <a:xfrm>
            <a:off x="1053547" y="1368929"/>
            <a:ext cx="7307262" cy="517012"/>
          </a:xfrm>
        </p:spPr>
        <p:txBody>
          <a:bodyPr/>
          <a:lstStyle/>
          <a:p>
            <a:pPr marL="0" indent="0">
              <a:buNone/>
            </a:pPr>
            <a:r>
              <a:rPr lang="fr-CH" dirty="0" smtClean="0"/>
              <a:t>24, 25 e 28 Training</a:t>
            </a:r>
          </a:p>
          <a:p>
            <a:pPr marL="0" indent="0">
              <a:buNone/>
            </a:pPr>
            <a:endParaRPr lang="fr-CH" dirty="0" smtClean="0"/>
          </a:p>
        </p:txBody>
      </p:sp>
      <p:sp>
        <p:nvSpPr>
          <p:cNvPr id="4" name="Rectangle 3"/>
          <p:cNvSpPr/>
          <p:nvPr/>
        </p:nvSpPr>
        <p:spPr>
          <a:xfrm>
            <a:off x="36751" y="4724455"/>
            <a:ext cx="1063913" cy="461665"/>
          </a:xfrm>
          <a:prstGeom prst="rect">
            <a:avLst/>
          </a:prstGeom>
          <a:noFill/>
        </p:spPr>
        <p:txBody>
          <a:bodyPr wrap="square" lIns="91440" tIns="45720" rIns="91440" bIns="45720">
            <a:sp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a:r>
              <a:rPr lang="en-US" sz="2400" b="1" cap="all" spc="0" dirty="0" smtClean="0">
                <a:ln/>
                <a:solidFill>
                  <a:srgbClr val="FFFF00"/>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NEW</a:t>
            </a:r>
            <a:endParaRPr lang="en-US" sz="2400" b="1" cap="all" spc="0" dirty="0">
              <a:ln/>
              <a:solidFill>
                <a:srgbClr val="FFFF00"/>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p:txBody>
      </p:sp>
      <p:pic>
        <p:nvPicPr>
          <p:cNvPr id="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42999" y="1811822"/>
            <a:ext cx="2954868" cy="451707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277256" y="1811823"/>
            <a:ext cx="3325811" cy="135443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8"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277255" y="3183918"/>
            <a:ext cx="3325812" cy="314815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78110818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53547" y="1597538"/>
            <a:ext cx="7307262" cy="517012"/>
          </a:xfrm>
        </p:spPr>
        <p:txBody>
          <a:bodyPr/>
          <a:lstStyle/>
          <a:p>
            <a:pPr marL="0" indent="0">
              <a:buNone/>
            </a:pPr>
            <a:r>
              <a:rPr lang="fr-CH" dirty="0" smtClean="0"/>
              <a:t>26 e 27 </a:t>
            </a:r>
            <a:r>
              <a:rPr lang="fr-CH" dirty="0" err="1" smtClean="0"/>
              <a:t>Conference</a:t>
            </a:r>
            <a:endParaRPr lang="fr-CH" dirty="0" smtClean="0"/>
          </a:p>
          <a:p>
            <a:pPr marL="0" indent="0">
              <a:buNone/>
            </a:pPr>
            <a:endParaRPr lang="fr-CH" dirty="0" smtClean="0"/>
          </a:p>
        </p:txBody>
      </p:sp>
      <p:sp>
        <p:nvSpPr>
          <p:cNvPr id="6" name="Title 1"/>
          <p:cNvSpPr>
            <a:spLocks noGrp="1"/>
          </p:cNvSpPr>
          <p:nvPr>
            <p:ph type="title"/>
          </p:nvPr>
        </p:nvSpPr>
        <p:spPr>
          <a:xfrm>
            <a:off x="1000125" y="540803"/>
            <a:ext cx="7448550" cy="974724"/>
          </a:xfrm>
        </p:spPr>
        <p:txBody>
          <a:bodyPr/>
          <a:lstStyle/>
          <a:p>
            <a:r>
              <a:rPr lang="en-GB" sz="2800" dirty="0" smtClean="0"/>
              <a:t/>
            </a:r>
            <a:br>
              <a:rPr lang="en-GB" sz="2800" dirty="0" smtClean="0"/>
            </a:br>
            <a:r>
              <a:rPr lang="en-GB" sz="2800" dirty="0"/>
              <a:t/>
            </a:r>
            <a:br>
              <a:rPr lang="en-GB" sz="2800" dirty="0"/>
            </a:br>
            <a:r>
              <a:rPr lang="en-GB" sz="2800" dirty="0" smtClean="0"/>
              <a:t/>
            </a:r>
            <a:br>
              <a:rPr lang="en-GB" sz="2800" dirty="0" smtClean="0"/>
            </a:br>
            <a:r>
              <a:rPr lang="it-IT" sz="2800" dirty="0"/>
              <a:t>Agenda preliminare prossimo </a:t>
            </a:r>
            <a:r>
              <a:rPr lang="it-IT" sz="2800" dirty="0" smtClean="0"/>
              <a:t/>
            </a:r>
            <a:br>
              <a:rPr lang="it-IT" sz="2800" dirty="0" smtClean="0"/>
            </a:br>
            <a:r>
              <a:rPr lang="it-IT" sz="2800" dirty="0" smtClean="0"/>
              <a:t>CDISC </a:t>
            </a:r>
            <a:r>
              <a:rPr lang="it-IT" sz="2800" dirty="0"/>
              <a:t>Interchange </a:t>
            </a:r>
            <a:r>
              <a:rPr lang="it-IT" sz="2800" dirty="0" smtClean="0"/>
              <a:t>Europe</a:t>
            </a:r>
            <a:br>
              <a:rPr lang="it-IT" sz="2800" dirty="0" smtClean="0"/>
            </a:br>
            <a:r>
              <a:rPr lang="it-IT" sz="2800" dirty="0" smtClean="0"/>
              <a:t>Londra </a:t>
            </a:r>
            <a:r>
              <a:rPr lang="it-IT" sz="2800" dirty="0"/>
              <a:t>(</a:t>
            </a:r>
            <a:r>
              <a:rPr lang="it-IT" sz="2800" dirty="0" smtClean="0"/>
              <a:t>24-28 </a:t>
            </a:r>
            <a:r>
              <a:rPr lang="it-IT" sz="2800" dirty="0"/>
              <a:t>Aprile </a:t>
            </a:r>
            <a:r>
              <a:rPr lang="it-IT" sz="2800" dirty="0" smtClean="0"/>
              <a:t>2017)</a:t>
            </a:r>
            <a:r>
              <a:rPr lang="en-GB" sz="2800" dirty="0" smtClean="0"/>
              <a:t>	</a:t>
            </a:r>
            <a:endParaRPr lang="en-GB" sz="2800" dirty="0"/>
          </a:p>
        </p:txBody>
      </p:sp>
      <p:grpSp>
        <p:nvGrpSpPr>
          <p:cNvPr id="7" name="Group 6"/>
          <p:cNvGrpSpPr/>
          <p:nvPr/>
        </p:nvGrpSpPr>
        <p:grpSpPr>
          <a:xfrm>
            <a:off x="1158345" y="1999192"/>
            <a:ext cx="4495800" cy="4210050"/>
            <a:chOff x="1158345" y="1999192"/>
            <a:chExt cx="4495800" cy="4210050"/>
          </a:xfrm>
        </p:grpSpPr>
        <p:pic>
          <p:nvPicPr>
            <p:cNvPr id="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58345" y="3046942"/>
              <a:ext cx="4495800" cy="31623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72633" y="1999192"/>
              <a:ext cx="4467225" cy="10477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Tree>
    <p:extLst>
      <p:ext uri="{BB962C8B-B14F-4D97-AF65-F5344CB8AC3E}">
        <p14:creationId xmlns:p14="http://schemas.microsoft.com/office/powerpoint/2010/main" val="40458751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29722" y="1335061"/>
            <a:ext cx="8119028" cy="517012"/>
          </a:xfrm>
        </p:spPr>
        <p:txBody>
          <a:bodyPr/>
          <a:lstStyle/>
          <a:p>
            <a:pPr marL="0" indent="0">
              <a:buNone/>
            </a:pPr>
            <a:r>
              <a:rPr lang="fr-CH" dirty="0" smtClean="0"/>
              <a:t>26 e 27 </a:t>
            </a:r>
            <a:r>
              <a:rPr lang="fr-CH" dirty="0" err="1" smtClean="0"/>
              <a:t>Conference</a:t>
            </a:r>
            <a:r>
              <a:rPr lang="fr-CH" dirty="0" smtClean="0"/>
              <a:t> - Agenda </a:t>
            </a:r>
            <a:r>
              <a:rPr lang="fr-CH" dirty="0" err="1" smtClean="0"/>
              <a:t>Preliminare</a:t>
            </a:r>
            <a:endParaRPr lang="fr-CH" dirty="0" smtClean="0"/>
          </a:p>
          <a:p>
            <a:pPr marL="0" indent="0">
              <a:buNone/>
            </a:pPr>
            <a:r>
              <a:rPr lang="fr-CH" sz="2000" dirty="0" smtClean="0">
                <a:solidFill>
                  <a:srgbClr val="0070C0"/>
                </a:solidFill>
              </a:rPr>
              <a:t>Non </a:t>
            </a:r>
            <a:r>
              <a:rPr lang="fr-CH" sz="2000" dirty="0" err="1" smtClean="0">
                <a:solidFill>
                  <a:srgbClr val="0070C0"/>
                </a:solidFill>
              </a:rPr>
              <a:t>ancora</a:t>
            </a:r>
            <a:r>
              <a:rPr lang="fr-CH" sz="2000" dirty="0" smtClean="0">
                <a:solidFill>
                  <a:srgbClr val="0070C0"/>
                </a:solidFill>
              </a:rPr>
              <a:t> in </a:t>
            </a:r>
            <a:r>
              <a:rPr lang="fr-CH" sz="2000" dirty="0" err="1" smtClean="0">
                <a:solidFill>
                  <a:srgbClr val="0070C0"/>
                </a:solidFill>
              </a:rPr>
              <a:t>linea</a:t>
            </a:r>
            <a:endParaRPr lang="fr-CH" sz="2000" dirty="0" smtClean="0">
              <a:solidFill>
                <a:srgbClr val="0070C0"/>
              </a:solidFill>
            </a:endParaRPr>
          </a:p>
          <a:p>
            <a:pPr marL="0" indent="0">
              <a:buNone/>
            </a:pPr>
            <a:endParaRPr lang="fr-CH" sz="2000" dirty="0" smtClean="0">
              <a:solidFill>
                <a:srgbClr val="0070C0"/>
              </a:solidFill>
            </a:endParaRPr>
          </a:p>
          <a:p>
            <a:pPr marL="0" indent="0">
              <a:buNone/>
            </a:pPr>
            <a:r>
              <a:rPr lang="fr-CH" dirty="0" smtClean="0"/>
              <a:t>Giorno 1</a:t>
            </a:r>
          </a:p>
          <a:p>
            <a:r>
              <a:rPr lang="fr-CH" dirty="0" smtClean="0"/>
              <a:t>CDISC Update</a:t>
            </a:r>
          </a:p>
          <a:p>
            <a:r>
              <a:rPr lang="fr-CH" dirty="0" err="1" smtClean="0"/>
              <a:t>Presentazione</a:t>
            </a:r>
            <a:r>
              <a:rPr lang="fr-CH" dirty="0" smtClean="0"/>
              <a:t> </a:t>
            </a:r>
            <a:r>
              <a:rPr lang="fr-CH" dirty="0" err="1" smtClean="0"/>
              <a:t>Agenzie</a:t>
            </a:r>
            <a:r>
              <a:rPr lang="fr-CH" dirty="0" smtClean="0"/>
              <a:t> </a:t>
            </a:r>
            <a:r>
              <a:rPr lang="fr-CH" dirty="0" err="1" smtClean="0"/>
              <a:t>Regolatorie</a:t>
            </a:r>
            <a:r>
              <a:rPr lang="fr-CH" dirty="0" smtClean="0"/>
              <a:t> (FDA, EMA, PMDA)</a:t>
            </a:r>
          </a:p>
          <a:p>
            <a:pPr lvl="1"/>
            <a:r>
              <a:rPr lang="en-US" dirty="0"/>
              <a:t>Evolution of Standards in European regulatory submissions </a:t>
            </a:r>
            <a:r>
              <a:rPr lang="en-US" dirty="0" smtClean="0"/>
              <a:t>- EMA</a:t>
            </a:r>
            <a:endParaRPr lang="en-US" dirty="0"/>
          </a:p>
          <a:p>
            <a:pPr lvl="1"/>
            <a:r>
              <a:rPr lang="en-US" dirty="0"/>
              <a:t>Update of regulatory review framework (among topics : rejection criteria</a:t>
            </a:r>
            <a:r>
              <a:rPr lang="en-US" dirty="0" smtClean="0"/>
              <a:t>) - FDA</a:t>
            </a:r>
            <a:endParaRPr lang="en-US" dirty="0"/>
          </a:p>
          <a:p>
            <a:pPr lvl="1"/>
            <a:r>
              <a:rPr lang="en-US" dirty="0"/>
              <a:t>Our way to CDISC submissions - where are </a:t>
            </a:r>
            <a:r>
              <a:rPr lang="en-US" dirty="0" smtClean="0"/>
              <a:t>we - PMDA</a:t>
            </a:r>
            <a:endParaRPr lang="en-US" dirty="0"/>
          </a:p>
          <a:p>
            <a:pPr lvl="1"/>
            <a:endParaRPr lang="fr-CH" dirty="0" smtClean="0"/>
          </a:p>
          <a:p>
            <a:pPr marL="0" indent="0">
              <a:buNone/>
            </a:pPr>
            <a:endParaRPr lang="fr-CH" dirty="0" smtClean="0"/>
          </a:p>
        </p:txBody>
      </p:sp>
      <p:sp>
        <p:nvSpPr>
          <p:cNvPr id="5" name="Title 1"/>
          <p:cNvSpPr>
            <a:spLocks noGrp="1"/>
          </p:cNvSpPr>
          <p:nvPr>
            <p:ph type="title"/>
          </p:nvPr>
        </p:nvSpPr>
        <p:spPr>
          <a:xfrm>
            <a:off x="923922" y="388397"/>
            <a:ext cx="7448550" cy="974724"/>
          </a:xfrm>
        </p:spPr>
        <p:txBody>
          <a:bodyPr/>
          <a:lstStyle/>
          <a:p>
            <a:r>
              <a:rPr lang="en-GB" sz="2800" dirty="0" smtClean="0"/>
              <a:t/>
            </a:r>
            <a:br>
              <a:rPr lang="en-GB" sz="2800" dirty="0" smtClean="0"/>
            </a:br>
            <a:r>
              <a:rPr lang="en-GB" sz="2800" dirty="0"/>
              <a:t/>
            </a:r>
            <a:br>
              <a:rPr lang="en-GB" sz="2800" dirty="0"/>
            </a:br>
            <a:r>
              <a:rPr lang="en-GB" sz="2800" dirty="0" smtClean="0"/>
              <a:t/>
            </a:r>
            <a:br>
              <a:rPr lang="en-GB" sz="2800" dirty="0" smtClean="0"/>
            </a:br>
            <a:r>
              <a:rPr lang="it-IT" sz="2800" dirty="0"/>
              <a:t>Agenda preliminare prossimo </a:t>
            </a:r>
            <a:r>
              <a:rPr lang="it-IT" sz="2800" dirty="0" smtClean="0"/>
              <a:t/>
            </a:r>
            <a:br>
              <a:rPr lang="it-IT" sz="2800" dirty="0" smtClean="0"/>
            </a:br>
            <a:r>
              <a:rPr lang="it-IT" sz="2800" dirty="0" smtClean="0"/>
              <a:t>CDISC </a:t>
            </a:r>
            <a:r>
              <a:rPr lang="it-IT" sz="2800" dirty="0"/>
              <a:t>Interchange </a:t>
            </a:r>
            <a:r>
              <a:rPr lang="it-IT" sz="2800" dirty="0" smtClean="0"/>
              <a:t>Europe</a:t>
            </a:r>
            <a:br>
              <a:rPr lang="it-IT" sz="2800" dirty="0" smtClean="0"/>
            </a:br>
            <a:r>
              <a:rPr lang="it-IT" sz="2800" dirty="0" smtClean="0"/>
              <a:t>Londra </a:t>
            </a:r>
            <a:r>
              <a:rPr lang="it-IT" sz="2800" dirty="0"/>
              <a:t>(</a:t>
            </a:r>
            <a:r>
              <a:rPr lang="it-IT" sz="2800" dirty="0" smtClean="0"/>
              <a:t>24-28 </a:t>
            </a:r>
            <a:r>
              <a:rPr lang="it-IT" sz="2800" dirty="0"/>
              <a:t>Aprile </a:t>
            </a:r>
            <a:r>
              <a:rPr lang="it-IT" sz="2800" dirty="0" smtClean="0"/>
              <a:t>2017)</a:t>
            </a:r>
            <a:r>
              <a:rPr lang="en-GB" sz="2800" dirty="0" smtClean="0"/>
              <a:t>	</a:t>
            </a:r>
            <a:endParaRPr lang="en-GB" sz="2800" dirty="0"/>
          </a:p>
        </p:txBody>
      </p:sp>
    </p:spTree>
    <p:extLst>
      <p:ext uri="{BB962C8B-B14F-4D97-AF65-F5344CB8AC3E}">
        <p14:creationId xmlns:p14="http://schemas.microsoft.com/office/powerpoint/2010/main" val="391685921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29722" y="1335061"/>
            <a:ext cx="8119028" cy="517012"/>
          </a:xfrm>
        </p:spPr>
        <p:txBody>
          <a:bodyPr/>
          <a:lstStyle/>
          <a:p>
            <a:pPr marL="0" indent="0">
              <a:buNone/>
            </a:pPr>
            <a:r>
              <a:rPr lang="fr-CH" sz="2000" dirty="0" smtClean="0"/>
              <a:t>26 e 27 </a:t>
            </a:r>
            <a:r>
              <a:rPr lang="fr-CH" sz="2000" dirty="0" err="1" smtClean="0"/>
              <a:t>Conference</a:t>
            </a:r>
            <a:r>
              <a:rPr lang="fr-CH" sz="2000" dirty="0" smtClean="0"/>
              <a:t> - Agenda </a:t>
            </a:r>
            <a:r>
              <a:rPr lang="fr-CH" sz="2000" dirty="0" err="1" smtClean="0"/>
              <a:t>Preliminare</a:t>
            </a:r>
            <a:endParaRPr lang="fr-CH" sz="2000" dirty="0" smtClean="0"/>
          </a:p>
          <a:p>
            <a:pPr marL="0" indent="0">
              <a:buNone/>
            </a:pPr>
            <a:r>
              <a:rPr lang="fr-CH" sz="1800" dirty="0">
                <a:solidFill>
                  <a:srgbClr val="0070C0"/>
                </a:solidFill>
              </a:rPr>
              <a:t>Non </a:t>
            </a:r>
            <a:r>
              <a:rPr lang="fr-CH" sz="1800" dirty="0" err="1">
                <a:solidFill>
                  <a:srgbClr val="0070C0"/>
                </a:solidFill>
              </a:rPr>
              <a:t>ancora</a:t>
            </a:r>
            <a:r>
              <a:rPr lang="fr-CH" sz="1800" dirty="0">
                <a:solidFill>
                  <a:srgbClr val="0070C0"/>
                </a:solidFill>
              </a:rPr>
              <a:t> in </a:t>
            </a:r>
            <a:r>
              <a:rPr lang="fr-CH" sz="1800" dirty="0" err="1">
                <a:solidFill>
                  <a:srgbClr val="0070C0"/>
                </a:solidFill>
              </a:rPr>
              <a:t>linea</a:t>
            </a:r>
            <a:endParaRPr lang="fr-CH" sz="1800" dirty="0" smtClean="0">
              <a:solidFill>
                <a:srgbClr val="0070C0"/>
              </a:solidFill>
            </a:endParaRPr>
          </a:p>
          <a:p>
            <a:pPr marL="0" indent="0">
              <a:buNone/>
            </a:pPr>
            <a:endParaRPr lang="fr-CH" sz="2000" dirty="0" smtClean="0"/>
          </a:p>
          <a:p>
            <a:pPr marL="0" indent="0">
              <a:buNone/>
            </a:pPr>
            <a:r>
              <a:rPr lang="fr-CH" sz="2000" dirty="0" smtClean="0"/>
              <a:t>Giorno 1 e 2</a:t>
            </a:r>
          </a:p>
          <a:p>
            <a:r>
              <a:rPr lang="fr-CH" sz="2000" dirty="0" err="1" smtClean="0"/>
              <a:t>Presentazioni</a:t>
            </a:r>
            <a:r>
              <a:rPr lang="fr-CH" sz="2000" dirty="0" smtClean="0"/>
              <a:t> </a:t>
            </a:r>
            <a:r>
              <a:rPr lang="fr-CH" sz="2000" dirty="0" err="1" smtClean="0"/>
              <a:t>nei</a:t>
            </a:r>
            <a:r>
              <a:rPr lang="fr-CH" sz="2000" dirty="0" smtClean="0"/>
              <a:t> </a:t>
            </a:r>
            <a:r>
              <a:rPr lang="fr-CH" sz="2000" dirty="0" err="1" smtClean="0"/>
              <a:t>seguenti</a:t>
            </a:r>
            <a:r>
              <a:rPr lang="fr-CH" sz="2000" dirty="0" smtClean="0"/>
              <a:t> ‘</a:t>
            </a:r>
            <a:r>
              <a:rPr lang="fr-CH" sz="2000" dirty="0" err="1" smtClean="0"/>
              <a:t>stream</a:t>
            </a:r>
            <a:r>
              <a:rPr lang="fr-CH" sz="2000" dirty="0" smtClean="0"/>
              <a:t>’:</a:t>
            </a:r>
          </a:p>
          <a:p>
            <a:pPr lvl="1"/>
            <a:r>
              <a:rPr lang="fr-CH" sz="1400" dirty="0" err="1"/>
              <a:t>Achieving</a:t>
            </a:r>
            <a:r>
              <a:rPr lang="fr-CH" sz="1400" dirty="0"/>
              <a:t> </a:t>
            </a:r>
            <a:r>
              <a:rPr lang="fr-CH" sz="1400" dirty="0" err="1"/>
              <a:t>Submission</a:t>
            </a:r>
            <a:r>
              <a:rPr lang="fr-CH" sz="1400" dirty="0"/>
              <a:t> </a:t>
            </a:r>
            <a:r>
              <a:rPr lang="fr-CH" sz="1400" dirty="0" err="1"/>
              <a:t>Quality</a:t>
            </a:r>
            <a:endParaRPr lang="fr-CH" sz="1400" dirty="0" smtClean="0"/>
          </a:p>
          <a:p>
            <a:pPr lvl="1"/>
            <a:r>
              <a:rPr lang="en-GB" sz="1400" dirty="0" smtClean="0"/>
              <a:t>Standards </a:t>
            </a:r>
            <a:r>
              <a:rPr lang="en-GB" sz="1400" dirty="0"/>
              <a:t>in </a:t>
            </a:r>
            <a:r>
              <a:rPr lang="en-GB" sz="1400" dirty="0" smtClean="0"/>
              <a:t>Practice</a:t>
            </a:r>
          </a:p>
          <a:p>
            <a:pPr lvl="1"/>
            <a:r>
              <a:rPr lang="en-US" sz="1400" dirty="0"/>
              <a:t>Additional use cases of CDISC </a:t>
            </a:r>
            <a:r>
              <a:rPr lang="en-US" sz="1400" dirty="0" smtClean="0"/>
              <a:t>Standards</a:t>
            </a:r>
          </a:p>
          <a:p>
            <a:pPr lvl="1"/>
            <a:r>
              <a:rPr lang="en-GB" sz="1400" dirty="0"/>
              <a:t>Therapeutic Area User </a:t>
            </a:r>
            <a:r>
              <a:rPr lang="en-GB" sz="1400" dirty="0" smtClean="0"/>
              <a:t>Guides</a:t>
            </a:r>
          </a:p>
          <a:p>
            <a:pPr lvl="1"/>
            <a:r>
              <a:rPr lang="en-GB" sz="1400" dirty="0"/>
              <a:t>From Protocol to </a:t>
            </a:r>
            <a:r>
              <a:rPr lang="en-GB" sz="1400" dirty="0" smtClean="0"/>
              <a:t>Submission</a:t>
            </a:r>
          </a:p>
          <a:p>
            <a:pPr lvl="1"/>
            <a:r>
              <a:rPr lang="en-GB" sz="1400" dirty="0"/>
              <a:t>Implementation Use </a:t>
            </a:r>
            <a:r>
              <a:rPr lang="en-GB" sz="1400" dirty="0" smtClean="0"/>
              <a:t>Cases</a:t>
            </a:r>
          </a:p>
          <a:p>
            <a:pPr lvl="1"/>
            <a:r>
              <a:rPr lang="en-GB" sz="1400" dirty="0"/>
              <a:t>Visualize your </a:t>
            </a:r>
            <a:r>
              <a:rPr lang="en-GB" sz="1400" dirty="0" smtClean="0"/>
              <a:t>data</a:t>
            </a:r>
          </a:p>
          <a:p>
            <a:pPr lvl="1"/>
            <a:r>
              <a:rPr lang="en-US" sz="1400" dirty="0"/>
              <a:t>CDISC in the Open World</a:t>
            </a:r>
          </a:p>
          <a:p>
            <a:pPr lvl="1"/>
            <a:r>
              <a:rPr lang="en-GB" sz="1400" dirty="0" smtClean="0"/>
              <a:t>Moving forward</a:t>
            </a:r>
          </a:p>
          <a:p>
            <a:pPr lvl="1"/>
            <a:r>
              <a:rPr lang="en-GB" sz="1400" dirty="0" smtClean="0"/>
              <a:t>Poster Session (?)</a:t>
            </a:r>
            <a:endParaRPr lang="en-GB" sz="1400" dirty="0"/>
          </a:p>
          <a:p>
            <a:pPr lvl="1"/>
            <a:r>
              <a:rPr lang="fr-CH" sz="1400" dirty="0" err="1" smtClean="0"/>
              <a:t>Chiusura</a:t>
            </a:r>
            <a:r>
              <a:rPr lang="fr-CH" sz="1400" dirty="0" smtClean="0"/>
              <a:t> con CDISC e </a:t>
            </a:r>
            <a:r>
              <a:rPr lang="fr-CH" sz="1400" dirty="0" err="1" smtClean="0"/>
              <a:t>Agenzie</a:t>
            </a:r>
            <a:r>
              <a:rPr lang="fr-CH" sz="1400" dirty="0" smtClean="0"/>
              <a:t> </a:t>
            </a:r>
            <a:r>
              <a:rPr lang="fr-CH" sz="1400" dirty="0" err="1" smtClean="0"/>
              <a:t>Regolatorie</a:t>
            </a:r>
            <a:endParaRPr lang="fr-CH" sz="1400" dirty="0" smtClean="0"/>
          </a:p>
          <a:p>
            <a:pPr lvl="2"/>
            <a:r>
              <a:rPr lang="fr-CH" sz="1400" dirty="0" err="1" smtClean="0"/>
              <a:t>Risposta</a:t>
            </a:r>
            <a:r>
              <a:rPr lang="fr-CH" sz="1400" dirty="0" smtClean="0"/>
              <a:t> a </a:t>
            </a:r>
            <a:r>
              <a:rPr lang="fr-CH" sz="1400" dirty="0" err="1" smtClean="0"/>
              <a:t>domande</a:t>
            </a:r>
            <a:r>
              <a:rPr lang="fr-CH" sz="1400" dirty="0" smtClean="0"/>
              <a:t> </a:t>
            </a:r>
            <a:r>
              <a:rPr lang="fr-CH" sz="1400" dirty="0" err="1" smtClean="0"/>
              <a:t>fatte</a:t>
            </a:r>
            <a:r>
              <a:rPr lang="fr-CH" sz="1400" dirty="0" smtClean="0"/>
              <a:t> </a:t>
            </a:r>
            <a:r>
              <a:rPr lang="fr-CH" sz="1400" dirty="0" err="1" smtClean="0"/>
              <a:t>dai</a:t>
            </a:r>
            <a:r>
              <a:rPr lang="fr-CH" sz="1400" dirty="0" smtClean="0"/>
              <a:t> </a:t>
            </a:r>
            <a:r>
              <a:rPr lang="fr-CH" sz="1400" dirty="0" err="1" smtClean="0"/>
              <a:t>partecipanti</a:t>
            </a:r>
            <a:r>
              <a:rPr lang="fr-CH" sz="1400" dirty="0" smtClean="0"/>
              <a:t> </a:t>
            </a:r>
            <a:r>
              <a:rPr lang="fr-CH" sz="1400" dirty="0" err="1" smtClean="0"/>
              <a:t>attraverso</a:t>
            </a:r>
            <a:r>
              <a:rPr lang="fr-CH" sz="1400" dirty="0" smtClean="0"/>
              <a:t> un </a:t>
            </a:r>
            <a:r>
              <a:rPr lang="fr-CH" sz="1400" dirty="0" err="1" smtClean="0"/>
              <a:t>questionario</a:t>
            </a:r>
            <a:r>
              <a:rPr lang="fr-CH" sz="1400" dirty="0" smtClean="0"/>
              <a:t> online</a:t>
            </a:r>
          </a:p>
          <a:p>
            <a:pPr marL="0" indent="0">
              <a:buNone/>
            </a:pPr>
            <a:endParaRPr lang="fr-CH" dirty="0" smtClean="0"/>
          </a:p>
        </p:txBody>
      </p:sp>
      <p:sp>
        <p:nvSpPr>
          <p:cNvPr id="5" name="Title 1"/>
          <p:cNvSpPr>
            <a:spLocks noGrp="1"/>
          </p:cNvSpPr>
          <p:nvPr>
            <p:ph type="title"/>
          </p:nvPr>
        </p:nvSpPr>
        <p:spPr>
          <a:xfrm>
            <a:off x="923922" y="388397"/>
            <a:ext cx="7448550" cy="974724"/>
          </a:xfrm>
        </p:spPr>
        <p:txBody>
          <a:bodyPr/>
          <a:lstStyle/>
          <a:p>
            <a:r>
              <a:rPr lang="en-GB" sz="2800" dirty="0" smtClean="0"/>
              <a:t/>
            </a:r>
            <a:br>
              <a:rPr lang="en-GB" sz="2800" dirty="0" smtClean="0"/>
            </a:br>
            <a:r>
              <a:rPr lang="en-GB" sz="2800" dirty="0"/>
              <a:t/>
            </a:r>
            <a:br>
              <a:rPr lang="en-GB" sz="2800" dirty="0"/>
            </a:br>
            <a:r>
              <a:rPr lang="en-GB" sz="2800" dirty="0" smtClean="0"/>
              <a:t/>
            </a:r>
            <a:br>
              <a:rPr lang="en-GB" sz="2800" dirty="0" smtClean="0"/>
            </a:br>
            <a:r>
              <a:rPr lang="it-IT" sz="2800" dirty="0"/>
              <a:t>Agenda preliminare prossimo </a:t>
            </a:r>
            <a:r>
              <a:rPr lang="it-IT" sz="2800" dirty="0" smtClean="0"/>
              <a:t/>
            </a:r>
            <a:br>
              <a:rPr lang="it-IT" sz="2800" dirty="0" smtClean="0"/>
            </a:br>
            <a:r>
              <a:rPr lang="it-IT" sz="2800" dirty="0" smtClean="0"/>
              <a:t>CDISC </a:t>
            </a:r>
            <a:r>
              <a:rPr lang="it-IT" sz="2800" dirty="0"/>
              <a:t>Interchange </a:t>
            </a:r>
            <a:r>
              <a:rPr lang="it-IT" sz="2800" dirty="0" smtClean="0"/>
              <a:t>Europe</a:t>
            </a:r>
            <a:br>
              <a:rPr lang="it-IT" sz="2800" dirty="0" smtClean="0"/>
            </a:br>
            <a:r>
              <a:rPr lang="it-IT" sz="2800" dirty="0" smtClean="0"/>
              <a:t>Londra </a:t>
            </a:r>
            <a:r>
              <a:rPr lang="it-IT" sz="2800" dirty="0"/>
              <a:t>(</a:t>
            </a:r>
            <a:r>
              <a:rPr lang="it-IT" sz="2800" dirty="0" smtClean="0"/>
              <a:t>24-28 </a:t>
            </a:r>
            <a:r>
              <a:rPr lang="it-IT" sz="2800" dirty="0"/>
              <a:t>Aprile </a:t>
            </a:r>
            <a:r>
              <a:rPr lang="it-IT" sz="2800" dirty="0" smtClean="0"/>
              <a:t>2017)</a:t>
            </a:r>
            <a:r>
              <a:rPr lang="en-GB" sz="2800" dirty="0" smtClean="0"/>
              <a:t>	</a:t>
            </a:r>
            <a:endParaRPr lang="en-GB" sz="2800" dirty="0"/>
          </a:p>
        </p:txBody>
      </p:sp>
    </p:spTree>
    <p:extLst>
      <p:ext uri="{BB962C8B-B14F-4D97-AF65-F5344CB8AC3E}">
        <p14:creationId xmlns:p14="http://schemas.microsoft.com/office/powerpoint/2010/main" val="233693269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29722" y="1284259"/>
            <a:ext cx="8119028" cy="517012"/>
          </a:xfrm>
        </p:spPr>
        <p:txBody>
          <a:bodyPr/>
          <a:lstStyle/>
          <a:p>
            <a:pPr marL="0" indent="0">
              <a:buNone/>
            </a:pPr>
            <a:r>
              <a:rPr lang="fr-CH" dirty="0" smtClean="0"/>
              <a:t>26 e 27 </a:t>
            </a:r>
            <a:r>
              <a:rPr lang="fr-CH" dirty="0" err="1" smtClean="0"/>
              <a:t>Conference</a:t>
            </a:r>
            <a:r>
              <a:rPr lang="fr-CH" dirty="0" smtClean="0"/>
              <a:t> - Agenda </a:t>
            </a:r>
            <a:r>
              <a:rPr lang="fr-CH" dirty="0" err="1" smtClean="0"/>
              <a:t>Preliminare</a:t>
            </a:r>
            <a:endParaRPr lang="fr-CH" dirty="0" smtClean="0"/>
          </a:p>
          <a:p>
            <a:pPr marL="0" indent="0">
              <a:buNone/>
            </a:pPr>
            <a:r>
              <a:rPr lang="fr-CH" sz="2000" dirty="0">
                <a:solidFill>
                  <a:srgbClr val="0070C0"/>
                </a:solidFill>
              </a:rPr>
              <a:t>Non </a:t>
            </a:r>
            <a:r>
              <a:rPr lang="fr-CH" sz="2000" dirty="0" err="1">
                <a:solidFill>
                  <a:srgbClr val="0070C0"/>
                </a:solidFill>
              </a:rPr>
              <a:t>ancora</a:t>
            </a:r>
            <a:r>
              <a:rPr lang="fr-CH" sz="2000" dirty="0">
                <a:solidFill>
                  <a:srgbClr val="0070C0"/>
                </a:solidFill>
              </a:rPr>
              <a:t> in </a:t>
            </a:r>
            <a:r>
              <a:rPr lang="fr-CH" sz="2000" dirty="0" err="1" smtClean="0">
                <a:solidFill>
                  <a:srgbClr val="0070C0"/>
                </a:solidFill>
              </a:rPr>
              <a:t>linea</a:t>
            </a:r>
            <a:endParaRPr lang="fr-CH" sz="2000" dirty="0" smtClean="0">
              <a:solidFill>
                <a:srgbClr val="0070C0"/>
              </a:solidFill>
            </a:endParaRPr>
          </a:p>
          <a:p>
            <a:pPr marL="0" indent="0">
              <a:buNone/>
            </a:pPr>
            <a:endParaRPr lang="fr-CH" sz="2000" dirty="0" smtClean="0">
              <a:solidFill>
                <a:srgbClr val="0070C0"/>
              </a:solidFill>
            </a:endParaRPr>
          </a:p>
          <a:p>
            <a:pPr marL="0" indent="0">
              <a:buNone/>
            </a:pPr>
            <a:r>
              <a:rPr lang="fr-CH" dirty="0" err="1" smtClean="0"/>
              <a:t>Alcuni</a:t>
            </a:r>
            <a:r>
              <a:rPr lang="fr-CH" dirty="0" smtClean="0"/>
              <a:t> </a:t>
            </a:r>
            <a:r>
              <a:rPr lang="fr-CH" dirty="0" err="1" smtClean="0"/>
              <a:t>Esempi</a:t>
            </a:r>
            <a:r>
              <a:rPr lang="fr-CH" dirty="0" smtClean="0"/>
              <a:t> di Abstract «</a:t>
            </a:r>
            <a:r>
              <a:rPr lang="fr-CH" dirty="0" err="1" smtClean="0"/>
              <a:t>Accettati</a:t>
            </a:r>
            <a:r>
              <a:rPr lang="fr-CH" dirty="0" smtClean="0"/>
              <a:t>»</a:t>
            </a:r>
          </a:p>
          <a:p>
            <a:r>
              <a:rPr lang="en-US" sz="1600" dirty="0">
                <a:solidFill>
                  <a:srgbClr val="0000DA"/>
                </a:solidFill>
              </a:rPr>
              <a:t>FDA/CBER CDISC Data Standardization Reviewer’s </a:t>
            </a:r>
            <a:r>
              <a:rPr lang="en-US" sz="1600" dirty="0" smtClean="0">
                <a:solidFill>
                  <a:srgbClr val="0000DA"/>
                </a:solidFill>
              </a:rPr>
              <a:t>expectation</a:t>
            </a:r>
          </a:p>
          <a:p>
            <a:r>
              <a:rPr lang="en-US" sz="1600" dirty="0">
                <a:solidFill>
                  <a:srgbClr val="0000DA"/>
                </a:solidFill>
              </a:rPr>
              <a:t>Validation of </a:t>
            </a:r>
            <a:r>
              <a:rPr lang="en-US" sz="1600" dirty="0" err="1">
                <a:solidFill>
                  <a:srgbClr val="0000DA"/>
                </a:solidFill>
              </a:rPr>
              <a:t>ADaM</a:t>
            </a:r>
            <a:r>
              <a:rPr lang="en-US" sz="1600" dirty="0">
                <a:solidFill>
                  <a:srgbClr val="0000DA"/>
                </a:solidFill>
              </a:rPr>
              <a:t> datasets based on CDISC </a:t>
            </a:r>
            <a:r>
              <a:rPr lang="en-US" sz="1600" dirty="0" err="1">
                <a:solidFill>
                  <a:srgbClr val="0000DA"/>
                </a:solidFill>
              </a:rPr>
              <a:t>ADaMIG</a:t>
            </a:r>
            <a:r>
              <a:rPr lang="en-US" sz="1600" dirty="0">
                <a:solidFill>
                  <a:srgbClr val="0000DA"/>
                </a:solidFill>
              </a:rPr>
              <a:t> 1.1: Pinnacle21 Community Conformance Findings and </a:t>
            </a:r>
            <a:r>
              <a:rPr lang="en-US" sz="1600" dirty="0" smtClean="0">
                <a:solidFill>
                  <a:srgbClr val="0000DA"/>
                </a:solidFill>
              </a:rPr>
              <a:t>Explanations</a:t>
            </a:r>
          </a:p>
          <a:p>
            <a:r>
              <a:rPr lang="en-US" sz="1600" dirty="0">
                <a:solidFill>
                  <a:srgbClr val="0000DA"/>
                </a:solidFill>
              </a:rPr>
              <a:t>Good Data Validation </a:t>
            </a:r>
            <a:r>
              <a:rPr lang="en-US" sz="1600" dirty="0" smtClean="0">
                <a:solidFill>
                  <a:srgbClr val="0000DA"/>
                </a:solidFill>
              </a:rPr>
              <a:t>practice</a:t>
            </a:r>
          </a:p>
          <a:p>
            <a:r>
              <a:rPr lang="en-US" sz="1600" dirty="0">
                <a:solidFill>
                  <a:srgbClr val="FFC000"/>
                </a:solidFill>
              </a:rPr>
              <a:t>Practical benefits of EC Exposure as </a:t>
            </a:r>
            <a:r>
              <a:rPr lang="en-US" sz="1600" dirty="0" smtClean="0">
                <a:solidFill>
                  <a:srgbClr val="FFC000"/>
                </a:solidFill>
              </a:rPr>
              <a:t>Collected: </a:t>
            </a:r>
            <a:r>
              <a:rPr lang="en-US" sz="1600" dirty="0">
                <a:solidFill>
                  <a:srgbClr val="FFC000"/>
                </a:solidFill>
              </a:rPr>
              <a:t>building a comprehensive </a:t>
            </a:r>
            <a:endParaRPr lang="en-US" sz="1600" dirty="0" smtClean="0">
              <a:solidFill>
                <a:srgbClr val="FFC000"/>
              </a:solidFill>
            </a:endParaRPr>
          </a:p>
          <a:p>
            <a:r>
              <a:rPr lang="en-US" sz="1600" dirty="0">
                <a:solidFill>
                  <a:srgbClr val="FFC000"/>
                </a:solidFill>
              </a:rPr>
              <a:t>Extension Studies - CDISC Submission Challenges and </a:t>
            </a:r>
            <a:r>
              <a:rPr lang="en-US" sz="1600" dirty="0" smtClean="0">
                <a:solidFill>
                  <a:srgbClr val="FFC000"/>
                </a:solidFill>
              </a:rPr>
              <a:t>Scenarios</a:t>
            </a:r>
          </a:p>
          <a:p>
            <a:r>
              <a:rPr lang="en-US" sz="1600" dirty="0">
                <a:solidFill>
                  <a:srgbClr val="FFC000"/>
                </a:solidFill>
              </a:rPr>
              <a:t>Clinical study oversight : different approaches and starter pack</a:t>
            </a:r>
            <a:endParaRPr lang="en-US" sz="1600" dirty="0" smtClean="0">
              <a:solidFill>
                <a:srgbClr val="FFC000"/>
              </a:solidFill>
            </a:endParaRPr>
          </a:p>
          <a:p>
            <a:r>
              <a:rPr lang="en-US" sz="1600" dirty="0">
                <a:solidFill>
                  <a:schemeClr val="accent2">
                    <a:lumMod val="75000"/>
                    <a:lumOff val="25000"/>
                  </a:schemeClr>
                </a:solidFill>
              </a:rPr>
              <a:t>Device Domains: Examples of their Use in Clinical </a:t>
            </a:r>
            <a:r>
              <a:rPr lang="en-US" sz="1600" dirty="0" smtClean="0">
                <a:solidFill>
                  <a:schemeClr val="accent2">
                    <a:lumMod val="75000"/>
                    <a:lumOff val="25000"/>
                  </a:schemeClr>
                </a:solidFill>
              </a:rPr>
              <a:t>Trials</a:t>
            </a:r>
          </a:p>
          <a:p>
            <a:r>
              <a:rPr lang="en-US" sz="1600" dirty="0">
                <a:solidFill>
                  <a:schemeClr val="accent2">
                    <a:lumMod val="75000"/>
                    <a:lumOff val="25000"/>
                  </a:schemeClr>
                </a:solidFill>
              </a:rPr>
              <a:t>Status update of the Vaccines </a:t>
            </a:r>
            <a:r>
              <a:rPr lang="en-US" sz="1600" dirty="0" err="1">
                <a:solidFill>
                  <a:schemeClr val="accent2">
                    <a:lumMod val="75000"/>
                    <a:lumOff val="25000"/>
                  </a:schemeClr>
                </a:solidFill>
              </a:rPr>
              <a:t>Reactogenicity</a:t>
            </a:r>
            <a:r>
              <a:rPr lang="en-US" sz="1600" dirty="0">
                <a:solidFill>
                  <a:schemeClr val="accent2">
                    <a:lumMod val="75000"/>
                    <a:lumOff val="25000"/>
                  </a:schemeClr>
                </a:solidFill>
              </a:rPr>
              <a:t> Therapeutic Area User Guide </a:t>
            </a:r>
            <a:r>
              <a:rPr lang="en-US" sz="1600" dirty="0" smtClean="0">
                <a:solidFill>
                  <a:schemeClr val="accent2">
                    <a:lumMod val="75000"/>
                    <a:lumOff val="25000"/>
                  </a:schemeClr>
                </a:solidFill>
              </a:rPr>
              <a:t>development</a:t>
            </a:r>
          </a:p>
          <a:p>
            <a:r>
              <a:rPr lang="en-US" sz="1600" dirty="0">
                <a:solidFill>
                  <a:schemeClr val="accent2">
                    <a:lumMod val="75000"/>
                    <a:lumOff val="25000"/>
                  </a:schemeClr>
                </a:solidFill>
              </a:rPr>
              <a:t>Mapping of Gastrointestinal Tolerance Data to SDTM</a:t>
            </a:r>
          </a:p>
          <a:p>
            <a:endParaRPr lang="fr-CH" sz="1600" dirty="0" smtClean="0"/>
          </a:p>
          <a:p>
            <a:pPr marL="0" indent="0">
              <a:buNone/>
            </a:pPr>
            <a:endParaRPr lang="fr-CH" sz="2800" dirty="0" smtClean="0"/>
          </a:p>
        </p:txBody>
      </p:sp>
      <p:sp>
        <p:nvSpPr>
          <p:cNvPr id="5" name="Title 1"/>
          <p:cNvSpPr>
            <a:spLocks noGrp="1"/>
          </p:cNvSpPr>
          <p:nvPr>
            <p:ph type="title"/>
          </p:nvPr>
        </p:nvSpPr>
        <p:spPr>
          <a:xfrm>
            <a:off x="940856" y="388397"/>
            <a:ext cx="7448550" cy="974724"/>
          </a:xfrm>
        </p:spPr>
        <p:txBody>
          <a:bodyPr/>
          <a:lstStyle/>
          <a:p>
            <a:r>
              <a:rPr lang="en-GB" sz="2800" dirty="0" smtClean="0"/>
              <a:t/>
            </a:r>
            <a:br>
              <a:rPr lang="en-GB" sz="2800" dirty="0" smtClean="0"/>
            </a:br>
            <a:r>
              <a:rPr lang="en-GB" sz="2800" dirty="0"/>
              <a:t/>
            </a:r>
            <a:br>
              <a:rPr lang="en-GB" sz="2800" dirty="0"/>
            </a:br>
            <a:r>
              <a:rPr lang="en-GB" sz="2800" dirty="0" smtClean="0"/>
              <a:t/>
            </a:r>
            <a:br>
              <a:rPr lang="en-GB" sz="2800" dirty="0" smtClean="0"/>
            </a:br>
            <a:r>
              <a:rPr lang="it-IT" sz="2800" dirty="0"/>
              <a:t>Agenda preliminare prossimo </a:t>
            </a:r>
            <a:r>
              <a:rPr lang="it-IT" sz="2800" dirty="0" smtClean="0"/>
              <a:t/>
            </a:r>
            <a:br>
              <a:rPr lang="it-IT" sz="2800" dirty="0" smtClean="0"/>
            </a:br>
            <a:r>
              <a:rPr lang="it-IT" sz="2800" dirty="0" smtClean="0"/>
              <a:t>CDISC </a:t>
            </a:r>
            <a:r>
              <a:rPr lang="it-IT" sz="2800" dirty="0"/>
              <a:t>Interchange </a:t>
            </a:r>
            <a:r>
              <a:rPr lang="it-IT" sz="2800" dirty="0" smtClean="0"/>
              <a:t>Europe</a:t>
            </a:r>
            <a:br>
              <a:rPr lang="it-IT" sz="2800" dirty="0" smtClean="0"/>
            </a:br>
            <a:r>
              <a:rPr lang="it-IT" sz="2800" dirty="0" smtClean="0"/>
              <a:t>Londra </a:t>
            </a:r>
            <a:r>
              <a:rPr lang="it-IT" sz="2800" dirty="0"/>
              <a:t>(</a:t>
            </a:r>
            <a:r>
              <a:rPr lang="it-IT" sz="2800" dirty="0" smtClean="0"/>
              <a:t>24-28 </a:t>
            </a:r>
            <a:r>
              <a:rPr lang="it-IT" sz="2800" dirty="0"/>
              <a:t>Aprile </a:t>
            </a:r>
            <a:r>
              <a:rPr lang="it-IT" sz="2800" dirty="0" smtClean="0"/>
              <a:t>2017)</a:t>
            </a:r>
            <a:r>
              <a:rPr lang="en-GB" sz="2800" dirty="0" smtClean="0"/>
              <a:t>	</a:t>
            </a:r>
            <a:endParaRPr lang="en-GB" sz="2800" dirty="0"/>
          </a:p>
        </p:txBody>
      </p:sp>
      <p:sp>
        <p:nvSpPr>
          <p:cNvPr id="2" name="Rectangle 1"/>
          <p:cNvSpPr/>
          <p:nvPr/>
        </p:nvSpPr>
        <p:spPr>
          <a:xfrm rot="16200000">
            <a:off x="10945" y="3093141"/>
            <a:ext cx="1024468" cy="646331"/>
          </a:xfrm>
          <a:prstGeom prst="rect">
            <a:avLst/>
          </a:prstGeom>
        </p:spPr>
        <p:txBody>
          <a:bodyPr wrap="square">
            <a:spAutoFit/>
          </a:bodyPr>
          <a:lstStyle/>
          <a:p>
            <a:pPr algn="ctr"/>
            <a:r>
              <a:rPr lang="fr-CH" sz="1200" dirty="0" err="1">
                <a:solidFill>
                  <a:srgbClr val="0000DA"/>
                </a:solidFill>
              </a:rPr>
              <a:t>Achieving</a:t>
            </a:r>
            <a:r>
              <a:rPr lang="fr-CH" sz="1200" dirty="0">
                <a:solidFill>
                  <a:srgbClr val="0000DA"/>
                </a:solidFill>
              </a:rPr>
              <a:t> </a:t>
            </a:r>
            <a:r>
              <a:rPr lang="fr-CH" sz="1200" dirty="0" err="1">
                <a:solidFill>
                  <a:srgbClr val="0000DA"/>
                </a:solidFill>
              </a:rPr>
              <a:t>Submission</a:t>
            </a:r>
            <a:r>
              <a:rPr lang="fr-CH" sz="1200" dirty="0">
                <a:solidFill>
                  <a:srgbClr val="0000DA"/>
                </a:solidFill>
              </a:rPr>
              <a:t> </a:t>
            </a:r>
            <a:r>
              <a:rPr lang="fr-CH" sz="1200" dirty="0" err="1">
                <a:solidFill>
                  <a:srgbClr val="0000DA"/>
                </a:solidFill>
              </a:rPr>
              <a:t>Quality</a:t>
            </a:r>
            <a:endParaRPr lang="en-US" sz="1200" dirty="0">
              <a:solidFill>
                <a:srgbClr val="0000DA"/>
              </a:solidFill>
            </a:endParaRPr>
          </a:p>
        </p:txBody>
      </p:sp>
      <p:sp>
        <p:nvSpPr>
          <p:cNvPr id="6" name="Rectangle 5"/>
          <p:cNvSpPr/>
          <p:nvPr/>
        </p:nvSpPr>
        <p:spPr>
          <a:xfrm rot="16200000">
            <a:off x="10939" y="4193041"/>
            <a:ext cx="1024468" cy="461665"/>
          </a:xfrm>
          <a:prstGeom prst="rect">
            <a:avLst/>
          </a:prstGeom>
        </p:spPr>
        <p:txBody>
          <a:bodyPr wrap="square">
            <a:spAutoFit/>
          </a:bodyPr>
          <a:lstStyle/>
          <a:p>
            <a:pPr algn="ctr"/>
            <a:r>
              <a:rPr lang="fr-CH" sz="1200" dirty="0">
                <a:solidFill>
                  <a:srgbClr val="FFC000"/>
                </a:solidFill>
              </a:rPr>
              <a:t>Standards in Practice</a:t>
            </a:r>
            <a:endParaRPr lang="en-US" sz="1200" dirty="0">
              <a:solidFill>
                <a:srgbClr val="FFC000"/>
              </a:solidFill>
            </a:endParaRPr>
          </a:p>
        </p:txBody>
      </p:sp>
      <p:sp>
        <p:nvSpPr>
          <p:cNvPr id="7" name="Rectangle 6"/>
          <p:cNvSpPr/>
          <p:nvPr/>
        </p:nvSpPr>
        <p:spPr>
          <a:xfrm rot="16200000">
            <a:off x="10933" y="5023605"/>
            <a:ext cx="1024468" cy="646331"/>
          </a:xfrm>
          <a:prstGeom prst="rect">
            <a:avLst/>
          </a:prstGeom>
        </p:spPr>
        <p:txBody>
          <a:bodyPr wrap="square">
            <a:spAutoFit/>
          </a:bodyPr>
          <a:lstStyle/>
          <a:p>
            <a:pPr algn="ctr"/>
            <a:r>
              <a:rPr lang="fr-CH" sz="1200" dirty="0" err="1">
                <a:solidFill>
                  <a:schemeClr val="accent2">
                    <a:lumMod val="75000"/>
                    <a:lumOff val="25000"/>
                  </a:schemeClr>
                </a:solidFill>
              </a:rPr>
              <a:t>Therapeutic</a:t>
            </a:r>
            <a:r>
              <a:rPr lang="fr-CH" sz="1200" dirty="0">
                <a:solidFill>
                  <a:schemeClr val="accent2">
                    <a:lumMod val="75000"/>
                    <a:lumOff val="25000"/>
                  </a:schemeClr>
                </a:solidFill>
              </a:rPr>
              <a:t> Area User Guides</a:t>
            </a:r>
            <a:endParaRPr lang="en-US" sz="1200" dirty="0">
              <a:solidFill>
                <a:schemeClr val="accent2">
                  <a:lumMod val="75000"/>
                  <a:lumOff val="25000"/>
                </a:schemeClr>
              </a:solidFill>
            </a:endParaRPr>
          </a:p>
        </p:txBody>
      </p:sp>
    </p:spTree>
    <p:extLst>
      <p:ext uri="{BB962C8B-B14F-4D97-AF65-F5344CB8AC3E}">
        <p14:creationId xmlns:p14="http://schemas.microsoft.com/office/powerpoint/2010/main" val="1497468917"/>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VARPPTCOMPATIBLERD03" val="RXP"/>
  <p:tag name="VARPPTTYPE" val="RXP"/>
  <p:tag name="VARPPTSLIDEFORMAT" val="RXP"/>
  <p:tag name="VARPPTCOMPATIBLE4" val="RXP"/>
  <p:tag name="VARSAVEMESSAGETIMESTAMP" val="RXP17/09/2015"/>
</p:tagLst>
</file>

<file path=ppt/theme/theme1.xml><?xml version="1.0" encoding="utf-8"?>
<a:theme xmlns:a="http://schemas.openxmlformats.org/drawingml/2006/main" name="Default Design">
  <a:themeElements>
    <a:clrScheme name="">
      <a:dk1>
        <a:srgbClr val="000000"/>
      </a:dk1>
      <a:lt1>
        <a:srgbClr val="FFFFFF"/>
      </a:lt1>
      <a:dk2>
        <a:srgbClr val="000000"/>
      </a:dk2>
      <a:lt2>
        <a:srgbClr val="808080"/>
      </a:lt2>
      <a:accent1>
        <a:srgbClr val="6A9A7B"/>
      </a:accent1>
      <a:accent2>
        <a:srgbClr val="004960"/>
      </a:accent2>
      <a:accent3>
        <a:srgbClr val="FFFFFF"/>
      </a:accent3>
      <a:accent4>
        <a:srgbClr val="000000"/>
      </a:accent4>
      <a:accent5>
        <a:srgbClr val="B9CABF"/>
      </a:accent5>
      <a:accent6>
        <a:srgbClr val="004156"/>
      </a:accent6>
      <a:hlink>
        <a:srgbClr val="677882"/>
      </a:hlink>
      <a:folHlink>
        <a:srgbClr val="B4CCBD"/>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Default Design 13">
        <a:dk1>
          <a:srgbClr val="000000"/>
        </a:dk1>
        <a:lt1>
          <a:srgbClr val="FFFFFF"/>
        </a:lt1>
        <a:dk2>
          <a:srgbClr val="000000"/>
        </a:dk2>
        <a:lt2>
          <a:srgbClr val="808080"/>
        </a:lt2>
        <a:accent1>
          <a:srgbClr val="6A9A7B"/>
        </a:accent1>
        <a:accent2>
          <a:srgbClr val="003343"/>
        </a:accent2>
        <a:accent3>
          <a:srgbClr val="FFFFFF"/>
        </a:accent3>
        <a:accent4>
          <a:srgbClr val="000000"/>
        </a:accent4>
        <a:accent5>
          <a:srgbClr val="B9CABF"/>
        </a:accent5>
        <a:accent6>
          <a:srgbClr val="002D3C"/>
        </a:accent6>
        <a:hlink>
          <a:srgbClr val="677882"/>
        </a:hlink>
        <a:folHlink>
          <a:srgbClr val="99CC00"/>
        </a:folHlink>
      </a:clrScheme>
      <a:clrMap bg1="lt1" tx1="dk1" bg2="lt2" tx2="dk2" accent1="accent1" accent2="accent2" accent3="accent3" accent4="accent4" accent5="accent5" accent6="accent6" hlink="hlink" folHlink="folHlink"/>
    </a:extraClrScheme>
    <a:extraClrScheme>
      <a:clrScheme name="Default Design 14">
        <a:dk1>
          <a:srgbClr val="000000"/>
        </a:dk1>
        <a:lt1>
          <a:srgbClr val="FFFFFF"/>
        </a:lt1>
        <a:dk2>
          <a:srgbClr val="000000"/>
        </a:dk2>
        <a:lt2>
          <a:srgbClr val="808080"/>
        </a:lt2>
        <a:accent1>
          <a:srgbClr val="6A9A7B"/>
        </a:accent1>
        <a:accent2>
          <a:srgbClr val="003343"/>
        </a:accent2>
        <a:accent3>
          <a:srgbClr val="FFFFFF"/>
        </a:accent3>
        <a:accent4>
          <a:srgbClr val="000000"/>
        </a:accent4>
        <a:accent5>
          <a:srgbClr val="B9CABF"/>
        </a:accent5>
        <a:accent6>
          <a:srgbClr val="002D3C"/>
        </a:accent6>
        <a:hlink>
          <a:srgbClr val="677882"/>
        </a:hlink>
        <a:folHlink>
          <a:srgbClr val="D4DEDF"/>
        </a:folHlink>
      </a:clrScheme>
      <a:clrMap bg1="lt1" tx1="dk1" bg2="lt2" tx2="dk2" accent1="accent1" accent2="accent2" accent3="accent3" accent4="accent4" accent5="accent5" accent6="accent6" hlink="hlink" folHlink="folHlink"/>
    </a:extraClrScheme>
    <a:extraClrScheme>
      <a:clrScheme name="Default Design 15">
        <a:dk1>
          <a:srgbClr val="000000"/>
        </a:dk1>
        <a:lt1>
          <a:srgbClr val="FFFFFF"/>
        </a:lt1>
        <a:dk2>
          <a:srgbClr val="000000"/>
        </a:dk2>
        <a:lt2>
          <a:srgbClr val="808080"/>
        </a:lt2>
        <a:accent1>
          <a:srgbClr val="6A9A7B"/>
        </a:accent1>
        <a:accent2>
          <a:srgbClr val="003343"/>
        </a:accent2>
        <a:accent3>
          <a:srgbClr val="FFFFFF"/>
        </a:accent3>
        <a:accent4>
          <a:srgbClr val="000000"/>
        </a:accent4>
        <a:accent5>
          <a:srgbClr val="B9CABF"/>
        </a:accent5>
        <a:accent6>
          <a:srgbClr val="002D3C"/>
        </a:accent6>
        <a:hlink>
          <a:srgbClr val="677882"/>
        </a:hlink>
        <a:folHlink>
          <a:srgbClr val="BBE0E3"/>
        </a:folHlink>
      </a:clrScheme>
      <a:clrMap bg1="lt1" tx1="dk1" bg2="lt2" tx2="dk2" accent1="accent1" accent2="accent2" accent3="accent3" accent4="accent4" accent5="accent5" accent6="accent6" hlink="hlink" folHlink="folHlink"/>
    </a:extraClrScheme>
    <a:extraClrScheme>
      <a:clrScheme name="Default Design 16">
        <a:dk1>
          <a:srgbClr val="000000"/>
        </a:dk1>
        <a:lt1>
          <a:srgbClr val="FFFFFF"/>
        </a:lt1>
        <a:dk2>
          <a:srgbClr val="000000"/>
        </a:dk2>
        <a:lt2>
          <a:srgbClr val="808080"/>
        </a:lt2>
        <a:accent1>
          <a:srgbClr val="6A9A7B"/>
        </a:accent1>
        <a:accent2>
          <a:srgbClr val="003343"/>
        </a:accent2>
        <a:accent3>
          <a:srgbClr val="FFFFFF"/>
        </a:accent3>
        <a:accent4>
          <a:srgbClr val="000000"/>
        </a:accent4>
        <a:accent5>
          <a:srgbClr val="B9CABF"/>
        </a:accent5>
        <a:accent6>
          <a:srgbClr val="002D3C"/>
        </a:accent6>
        <a:hlink>
          <a:srgbClr val="677882"/>
        </a:hlink>
        <a:folHlink>
          <a:srgbClr val="B4CCBD"/>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p:properties xmlns:p="http://schemas.microsoft.com/office/2006/metadata/properties" xmlns:xsi="http://www.w3.org/2001/XMLSchema-instance" xmlns:pc="http://schemas.microsoft.com/office/infopath/2007/PartnerControls">
  <documentManagement>
    <_dlc_DocId xmlns="cc9af988-dd0b-489a-8207-cf5186c6ed97">NYRUUDRVYRWM-111-16</_dlc_DocId>
    <_dlc_DocIdUrl xmlns="cc9af988-dd0b-489a-8207-cf5186c6ed97">
      <Url>http://portal.cdisc.org/CDISC User Networks/Europe/Italian Language/_layouts/DocIdRedir.aspx?ID=NYRUUDRVYRWM-111-16</Url>
      <Description>NYRUUDRVYRWM-111-16</Description>
    </_dlc_DocIdUrl>
  </documentManagement>
</p:properties>
</file>

<file path=customXml/item2.xml><?xml version="1.0" encoding="utf-8"?>
<?mso-contentType ?>
<spe:Receivers xmlns:spe="http://schemas.microsoft.com/sharepoint/events">
  <Receiver>
    <Name>Document ID Generator</Name>
    <Synchronization>Synchronous</Synchronization>
    <Type>10001</Type>
    <SequenceNumber>1000</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10002</Type>
    <SequenceNumber>1001</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10004</Type>
    <SequenceNumber>1002</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10006</Type>
    <SequenceNumber>1003</SequenceNumber>
    <Assembly>Microsoft.Office.DocumentManagement, Version=14.0.0.0, Culture=neutral, PublicKeyToken=71e9bce111e9429c</Assembly>
    <Class>Microsoft.Office.DocumentManagement.Internal.DocIdHandler</Class>
    <Data/>
    <Filter/>
  </Receiver>
</spe:Receivers>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ct:contentTypeSchema xmlns:ct="http://schemas.microsoft.com/office/2006/metadata/contentType" xmlns:ma="http://schemas.microsoft.com/office/2006/metadata/properties/metaAttributes" ct:_="" ma:_="" ma:contentTypeName="Document" ma:contentTypeID="0x0101002CE00C979D32A64FBA4E12F46E49F104" ma:contentTypeVersion="1" ma:contentTypeDescription="Create a new document." ma:contentTypeScope="" ma:versionID="8a9a2b9c34e543670a5de6a87a80900d">
  <xsd:schema xmlns:xsd="http://www.w3.org/2001/XMLSchema" xmlns:xs="http://www.w3.org/2001/XMLSchema" xmlns:p="http://schemas.microsoft.com/office/2006/metadata/properties" xmlns:ns2="cc9af988-dd0b-489a-8207-cf5186c6ed97" targetNamespace="http://schemas.microsoft.com/office/2006/metadata/properties" ma:root="true" ma:fieldsID="524b61af9e04c2dd5752115ca156025f" ns2:_="">
    <xsd:import namespace="cc9af988-dd0b-489a-8207-cf5186c6ed97"/>
    <xsd:element name="properties">
      <xsd:complexType>
        <xsd:sequence>
          <xsd:element name="documentManagement">
            <xsd:complexType>
              <xsd:all>
                <xsd:element ref="ns2:_dlc_DocId" minOccurs="0"/>
                <xsd:element ref="ns2:_dlc_DocIdUrl" minOccurs="0"/>
                <xsd:element ref="ns2:_dlc_DocIdPersistId"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c9af988-dd0b-489a-8207-cf5186c6ed97" elementFormDefault="qualified">
    <xsd:import namespace="http://schemas.microsoft.com/office/2006/documentManagement/types"/>
    <xsd:import namespace="http://schemas.microsoft.com/office/infopath/2007/PartnerControls"/>
    <xsd:element name="_dlc_DocId" ma:index="8" nillable="true" ma:displayName="Document ID Value" ma:description="The value of the document ID assigned to this item." ma:internalName="_dlc_DocId" ma:readOnly="true">
      <xsd:simpleType>
        <xsd:restriction base="dms:Text"/>
      </xsd:simpleType>
    </xsd:element>
    <xsd:element name="_dlc_DocIdUrl" ma:index="9"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0" nillable="true" ma:displayName="Persist ID" ma:description="Keep ID on add." ma:hidden="true" ma:internalName="_dlc_DocIdPersistId" ma:readOnly="true">
      <xsd:simpleType>
        <xsd:restriction base="dms:Boolea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DA7CC16C-AB13-4246-BDF8-E211D1011046}">
  <ds:schemaRefs>
    <ds:schemaRef ds:uri="http://schemas.microsoft.com/office/2006/metadata/properties"/>
    <ds:schemaRef ds:uri="http://schemas.microsoft.com/office/infopath/2007/PartnerControls"/>
    <ds:schemaRef ds:uri="cc9af988-dd0b-489a-8207-cf5186c6ed97"/>
  </ds:schemaRefs>
</ds:datastoreItem>
</file>

<file path=customXml/itemProps2.xml><?xml version="1.0" encoding="utf-8"?>
<ds:datastoreItem xmlns:ds="http://schemas.openxmlformats.org/officeDocument/2006/customXml" ds:itemID="{D611FBD3-50A6-43DC-AC4C-F61F0693FA8E}">
  <ds:schemaRefs>
    <ds:schemaRef ds:uri="http://schemas.microsoft.com/sharepoint/events"/>
  </ds:schemaRefs>
</ds:datastoreItem>
</file>

<file path=customXml/itemProps3.xml><?xml version="1.0" encoding="utf-8"?>
<ds:datastoreItem xmlns:ds="http://schemas.openxmlformats.org/officeDocument/2006/customXml" ds:itemID="{7308D729-1D99-4B63-A456-050B1A4CD6E5}">
  <ds:schemaRefs>
    <ds:schemaRef ds:uri="http://schemas.microsoft.com/sharepoint/v3/contenttype/forms"/>
  </ds:schemaRefs>
</ds:datastoreItem>
</file>

<file path=customXml/itemProps4.xml><?xml version="1.0" encoding="utf-8"?>
<ds:datastoreItem xmlns:ds="http://schemas.openxmlformats.org/officeDocument/2006/customXml" ds:itemID="{37DBDAD6-E35C-4575-8A3B-113620ABA29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c9af988-dd0b-489a-8207-cf5186c6ed9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30333</TotalTime>
  <Words>1536</Words>
  <Application>Microsoft Office PowerPoint</Application>
  <PresentationFormat>On-screen Show (4:3)</PresentationFormat>
  <Paragraphs>218</Paragraphs>
  <Slides>37</Slides>
  <Notes>5</Notes>
  <HiddenSlides>0</HiddenSlides>
  <MMClips>0</MMClips>
  <ScaleCrop>false</ScaleCrop>
  <HeadingPairs>
    <vt:vector size="4" baseType="variant">
      <vt:variant>
        <vt:lpstr>Theme</vt:lpstr>
      </vt:variant>
      <vt:variant>
        <vt:i4>2</vt:i4>
      </vt:variant>
      <vt:variant>
        <vt:lpstr>Slide Titles</vt:lpstr>
      </vt:variant>
      <vt:variant>
        <vt:i4>37</vt:i4>
      </vt:variant>
    </vt:vector>
  </HeadingPairs>
  <TitlesOfParts>
    <vt:vector size="39" baseType="lpstr">
      <vt:lpstr>Default Design</vt:lpstr>
      <vt:lpstr>Custom Design</vt:lpstr>
      <vt:lpstr>PowerPoint Presentation</vt:lpstr>
      <vt:lpstr>CDISC Italian User Network TC 01 Febbraio 2017    Angelo Tinazzi (Cytel Inc. – CDISC E3C member)</vt:lpstr>
      <vt:lpstr>Agenda</vt:lpstr>
      <vt:lpstr> Italian CDISC UN Ottobre 2016  </vt:lpstr>
      <vt:lpstr>   Agenda preliminare prossimo  CDISC Interchange Europe Londra (24-28 Aprile 2017) </vt:lpstr>
      <vt:lpstr>   Agenda preliminare prossimo  CDISC Interchange Europe Londra (24-28 Aprile 2017) </vt:lpstr>
      <vt:lpstr>   Agenda preliminare prossimo  CDISC Interchange Europe Londra (24-28 Aprile 2017) </vt:lpstr>
      <vt:lpstr>   Agenda preliminare prossimo  CDISC Interchange Europe Londra (24-28 Aprile 2017) </vt:lpstr>
      <vt:lpstr>   Agenda preliminare prossimo  CDISC Interchange Europe Londra (24-28 Aprile 2017) </vt:lpstr>
      <vt:lpstr>   Agenda preliminare prossimo  CDISC Interchange Europe Londra (24-28 Aprile 2017) </vt:lpstr>
      <vt:lpstr>News dal mondo CDISC </vt:lpstr>
      <vt:lpstr>News dal mondo CDISC </vt:lpstr>
      <vt:lpstr>News dal mondo CDISC </vt:lpstr>
      <vt:lpstr>News dal mondo CDISC </vt:lpstr>
      <vt:lpstr>News dal mondo CDISC </vt:lpstr>
      <vt:lpstr>  Creare ‘profili’ sul sito CDISC  </vt:lpstr>
      <vt:lpstr>  Creare ‘profili’ sul sito CDISC  </vt:lpstr>
      <vt:lpstr>  Creare ‘profili’ sul sito CDISC  </vt:lpstr>
      <vt:lpstr>  Creare ‘profili’ sul sito CDISC  </vt:lpstr>
      <vt:lpstr>  Creare ‘profili’ sul sito CDISC  </vt:lpstr>
      <vt:lpstr>  Linkedin Italian CDISC UN </vt:lpstr>
      <vt:lpstr>    FDA Study Data Standards Resources Update </vt:lpstr>
      <vt:lpstr>    FDA Study Data Standards Resources Update http://www.fda.gov/ForIndustry/DataStandards/StudyDataStandards/ </vt:lpstr>
      <vt:lpstr>    FDA Study Data Standards Resources Update Technical Rejection Criteria for Study Data</vt:lpstr>
      <vt:lpstr>PowerPoint Presentation</vt:lpstr>
      <vt:lpstr>    FDA Study Data Standards Resources Update Study Data Technical Conformance Guide v3.2/v3.2.1 (Update Ottobre/Novembre 2016)</vt:lpstr>
      <vt:lpstr>    FDA Study Data Standards Resources Update Study Data Technical Conformance Guide v3.2/v3.2.1 (Update Ottobre/Novembre 2016)</vt:lpstr>
      <vt:lpstr>    FDA Study Data Standards Resources Update Study Data Technical Conformance Guide v3.2/v3.2.1 (Update Ottobre/Novembre 2016)</vt:lpstr>
      <vt:lpstr>    FDA Study Data Standards Resources Update Study Data Technical Conformance Guide v3.2/v3.2.1 (Update Ottobre/Novembre 2016)</vt:lpstr>
      <vt:lpstr>    FDA Study Data Standards Resources Update Study Data Technical Conformance Guide v3.2/v3.2.1 (Update Ottobre/Novembre 2016)</vt:lpstr>
      <vt:lpstr>    FDA Study Data Standards Resources Update Study Data Technical Conformance Guide v3.2/v3.2.1 (Update Ottobre/Novembre 2016)</vt:lpstr>
      <vt:lpstr>    FDA Study Data Standards Resources Update Study Data Technical Conformance Guide v3.2/v3.2.1 (Update Ottobre/Novembre 2016)</vt:lpstr>
      <vt:lpstr>    FDA Study Data Standards Resources Update Study Data Technical Conformance Guide v3.2/v3.2.1 (Update Ottobre/Novembre 2016)</vt:lpstr>
      <vt:lpstr>    FDA Study Data Standards Resources Update Study Data Technical Conformance Guide v3.2/v3.2.1 (Update Ottobre/Novembre 2016)</vt:lpstr>
      <vt:lpstr>    FDA Study Data Standards Resources Update Study Data Technical Conformance Guide v3.2/v3.2.1 (Update Ottobre/Novembre 2016)</vt:lpstr>
      <vt:lpstr>  Varie ed Eventuali </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Carol Cain</dc:creator>
  <cp:lastModifiedBy>Angelo Tinazzi</cp:lastModifiedBy>
  <cp:revision>870</cp:revision>
  <cp:lastPrinted>2015-12-16T10:46:07Z</cp:lastPrinted>
  <dcterms:created xsi:type="dcterms:W3CDTF">2003-09-23T15:46:16Z</dcterms:created>
  <dcterms:modified xsi:type="dcterms:W3CDTF">2017-02-01T11:02:41Z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0x0101002CE00C979D32A64FBA4E12F46E49F104</vt:lpwstr>
  </property>
  <property fmtid="{D5CDD505-2E9C-101B-9397-08002B2CF9AE}" pid="3" name="_dlc_DocIdItemGuid">
    <vt:lpwstr>e43be99b-6c70-4757-8e34-7da7cecc0e1f</vt:lpwstr>
  </property>
</Properties>
</file>