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9"/>
  </p:notesMasterIdLst>
  <p:handoutMasterIdLst>
    <p:handoutMasterId r:id="rId30"/>
  </p:handoutMasterIdLst>
  <p:sldIdLst>
    <p:sldId id="735" r:id="rId6"/>
    <p:sldId id="780" r:id="rId7"/>
    <p:sldId id="788" r:id="rId8"/>
    <p:sldId id="789" r:id="rId9"/>
    <p:sldId id="833" r:id="rId10"/>
    <p:sldId id="834" r:id="rId11"/>
    <p:sldId id="835" r:id="rId12"/>
    <p:sldId id="836" r:id="rId13"/>
    <p:sldId id="838" r:id="rId14"/>
    <p:sldId id="830" r:id="rId15"/>
    <p:sldId id="826" r:id="rId16"/>
    <p:sldId id="837" r:id="rId17"/>
    <p:sldId id="839" r:id="rId18"/>
    <p:sldId id="840" r:id="rId19"/>
    <p:sldId id="841" r:id="rId20"/>
    <p:sldId id="842" r:id="rId21"/>
    <p:sldId id="846" r:id="rId22"/>
    <p:sldId id="847" r:id="rId23"/>
    <p:sldId id="845" r:id="rId24"/>
    <p:sldId id="844" r:id="rId25"/>
    <p:sldId id="843" r:id="rId26"/>
    <p:sldId id="819" r:id="rId27"/>
    <p:sldId id="785" r:id="rId28"/>
  </p:sldIdLst>
  <p:sldSz cx="9144000" cy="6858000" type="screen4x3"/>
  <p:notesSz cx="7086600" cy="9372600"/>
  <p:custDataLst>
    <p:tags r:id="rId3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48">
          <p15:clr>
            <a:srgbClr val="A4A3A4"/>
          </p15:clr>
        </p15:guide>
        <p15:guide id="2" pos="14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ina Bratfalean" initials="DB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DA"/>
    <a:srgbClr val="008AF2"/>
    <a:srgbClr val="FFCC66"/>
    <a:srgbClr val="003264"/>
    <a:srgbClr val="4D4D4D"/>
    <a:srgbClr val="C0C0C0"/>
    <a:srgbClr val="006666"/>
    <a:srgbClr val="A3A3FF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50" autoAdjust="0"/>
    <p:restoredTop sz="98417" autoAdjust="0"/>
  </p:normalViewPr>
  <p:slideViewPr>
    <p:cSldViewPr snapToGrid="0">
      <p:cViewPr>
        <p:scale>
          <a:sx n="90" d="100"/>
          <a:sy n="90" d="100"/>
        </p:scale>
        <p:origin x="-246" y="360"/>
      </p:cViewPr>
      <p:guideLst>
        <p:guide orient="horz" pos="2948"/>
        <p:guide pos="14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64" y="-96"/>
      </p:cViewPr>
      <p:guideLst>
        <p:guide orient="horz" pos="2952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gs" Target="tags/tag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DA38A85-0968-4082-9F33-26EEC5CE1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63280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701675"/>
            <a:ext cx="4689475" cy="3516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660" y="4451985"/>
            <a:ext cx="5669280" cy="421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B50E656-A66C-4BC7-80DF-319703F7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72780"/>
      </p:ext>
    </p:extLst>
  </p:cSld>
  <p:clrMap bg1="lt1" tx1="dk1" bg2="lt2" tx2="dk2" accent1="accent1" accent2="accent2" accent3="accent3" accent4="accent4" accent5="accent5" accent6="accent6" hlink="hlink" folHlink="folHlink"/>
  <p:hf sldNum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9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414867"/>
            <a:ext cx="4868863" cy="2133600"/>
          </a:xfrm>
        </p:spPr>
        <p:txBody>
          <a:bodyPr anchor="t"/>
          <a:lstStyle>
            <a:lvl1pPr algn="r">
              <a:defRPr sz="1600" b="0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34084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0083-6BCC-4C89-B37E-4621269E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40908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71A9-550A-4E8C-9A50-0522F246A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D1287BB-CDCE-494F-9DCF-9FEDADDCA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265816"/>
            <a:ext cx="8229600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7EB846E-E32D-4742-ABEE-D00AF927A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693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CCB2-54DF-4472-9674-680C6B44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9538" y="254000"/>
            <a:ext cx="7307262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9538" y="1295400"/>
            <a:ext cx="73072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92875"/>
            <a:ext cx="2133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E813DF-62F7-4A03-BE97-9CA87165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6060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</a:defRPr>
      </a:lvl4pPr>
      <a:lvl5pPr marL="1951038" indent="-12223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</a:defRPr>
      </a:lvl5pPr>
      <a:lvl6pPr marL="24082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atabase" TargetMode="External"/><Relationship Id="rId2" Type="http://schemas.openxmlformats.org/officeDocument/2006/relationships/hyperlink" Target="http://www.cdisc.org/webinars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hyperlink" Target="https://en.wikipedia.org/wiki/Regenstrief_Institute" TargetMode="External"/><Relationship Id="rId4" Type="http://schemas.openxmlformats.org/officeDocument/2006/relationships/hyperlink" Target="https://en.wikipedia.org/wiki/Medical_laboratory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isc.org/interchange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isc.org/interchange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620217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12324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Prossimi</a:t>
            </a:r>
            <a:r>
              <a:rPr lang="fr-CH" b="1" dirty="0" smtClean="0"/>
              <a:t> </a:t>
            </a:r>
            <a:r>
              <a:rPr lang="fr-CH" b="1" dirty="0" err="1" smtClean="0"/>
              <a:t>Webinars</a:t>
            </a:r>
            <a:r>
              <a:rPr lang="fr-CH" b="1" dirty="0" smtClean="0"/>
              <a:t> </a:t>
            </a:r>
            <a:r>
              <a:rPr lang="fr-CH" b="1" dirty="0" err="1" smtClean="0"/>
              <a:t>gratuiti</a:t>
            </a:r>
            <a:r>
              <a:rPr lang="fr-CH" b="1" dirty="0" smtClean="0"/>
              <a:t> o </a:t>
            </a:r>
            <a:r>
              <a:rPr lang="fr-CH" b="1" dirty="0" err="1" smtClean="0"/>
              <a:t>riservati</a:t>
            </a:r>
            <a:r>
              <a:rPr lang="fr-CH" b="1" dirty="0" smtClean="0"/>
              <a:t> ai </a:t>
            </a:r>
            <a:r>
              <a:rPr lang="fr-CH" b="1" dirty="0" err="1" smtClean="0"/>
              <a:t>membri</a:t>
            </a:r>
            <a:r>
              <a:rPr lang="fr-CH" b="1" dirty="0" smtClean="0"/>
              <a:t> di CDISC </a:t>
            </a:r>
            <a:r>
              <a:rPr lang="fr-CH" b="1" dirty="0" smtClean="0">
                <a:hlinkClick r:id="rId2"/>
              </a:rPr>
              <a:t>http</a:t>
            </a:r>
            <a:r>
              <a:rPr lang="fr-CH" b="1" dirty="0">
                <a:hlinkClick r:id="rId2"/>
              </a:rPr>
              <a:t>://</a:t>
            </a:r>
            <a:r>
              <a:rPr lang="fr-CH" b="1" dirty="0" smtClean="0">
                <a:hlinkClick r:id="rId2"/>
              </a:rPr>
              <a:t>www.cdisc.org/webinars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smtClean="0"/>
              <a:t>28 </a:t>
            </a:r>
            <a:r>
              <a:rPr lang="fr-CH" b="1" dirty="0" err="1" smtClean="0"/>
              <a:t>Gennaio</a:t>
            </a:r>
            <a:r>
              <a:rPr lang="fr-CH" b="1" dirty="0" smtClean="0"/>
              <a:t>: </a:t>
            </a:r>
            <a:r>
              <a:rPr lang="en-GB" b="1" dirty="0"/>
              <a:t>Legacy Studies Submission Automation Using </a:t>
            </a:r>
            <a:r>
              <a:rPr lang="en-GB" b="1" dirty="0" smtClean="0"/>
              <a:t>Metadata (solo </a:t>
            </a:r>
            <a:r>
              <a:rPr lang="en-GB" b="1" dirty="0" err="1" smtClean="0"/>
              <a:t>membri</a:t>
            </a:r>
            <a:r>
              <a:rPr lang="en-GB" b="1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smtClean="0"/>
              <a:t>11 </a:t>
            </a:r>
            <a:r>
              <a:rPr lang="fr-CH" b="1" dirty="0" err="1" smtClean="0"/>
              <a:t>Febbraio</a:t>
            </a:r>
            <a:r>
              <a:rPr lang="fr-CH" b="1" dirty="0" smtClean="0"/>
              <a:t>: </a:t>
            </a:r>
            <a:r>
              <a:rPr lang="fr-CH" b="1" dirty="0"/>
              <a:t>Standards Updates and Additions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smtClean="0"/>
              <a:t>25 </a:t>
            </a:r>
            <a:r>
              <a:rPr lang="fr-CH" b="1" dirty="0" err="1"/>
              <a:t>F</a:t>
            </a:r>
            <a:r>
              <a:rPr lang="fr-CH" b="1" dirty="0" err="1" smtClean="0"/>
              <a:t>ebbraio</a:t>
            </a:r>
            <a:r>
              <a:rPr lang="fr-CH" b="1" dirty="0" smtClean="0"/>
              <a:t>: LOINC (solo </a:t>
            </a:r>
            <a:r>
              <a:rPr lang="fr-CH" b="1" dirty="0" err="1" smtClean="0"/>
              <a:t>membri</a:t>
            </a:r>
            <a:r>
              <a:rPr lang="fr-CH" b="1" dirty="0" smtClean="0"/>
              <a:t>)</a:t>
            </a:r>
          </a:p>
          <a:p>
            <a:pPr marL="0" indent="0">
              <a:buNone/>
            </a:pPr>
            <a:r>
              <a:rPr lang="en-GB" sz="1600" b="1" dirty="0"/>
              <a:t>Logical Observation Identifiers Names and Codes (LOINC)</a:t>
            </a:r>
            <a:r>
              <a:rPr lang="en-GB" sz="1600" dirty="0"/>
              <a:t> is a </a:t>
            </a:r>
            <a:r>
              <a:rPr lang="en-GB" sz="1600" dirty="0">
                <a:hlinkClick r:id="rId3" tooltip="Database"/>
              </a:rPr>
              <a:t>database</a:t>
            </a:r>
            <a:r>
              <a:rPr lang="en-GB" sz="1600" dirty="0"/>
              <a:t> and universal standard for identifying </a:t>
            </a:r>
            <a:r>
              <a:rPr lang="en-GB" sz="1600" dirty="0">
                <a:hlinkClick r:id="rId4" tooltip="Medical laboratory"/>
              </a:rPr>
              <a:t>medical laboratory</a:t>
            </a:r>
            <a:r>
              <a:rPr lang="en-GB" sz="1600" dirty="0"/>
              <a:t> observations. First developed in 1994, it was created and is maintained by the </a:t>
            </a:r>
            <a:r>
              <a:rPr lang="en-GB" sz="1600" dirty="0" err="1">
                <a:hlinkClick r:id="rId5" tooltip="Regenstrief Institute"/>
              </a:rPr>
              <a:t>Regenstrief</a:t>
            </a:r>
            <a:r>
              <a:rPr lang="en-GB" sz="1600" dirty="0">
                <a:hlinkClick r:id="rId5" tooltip="Regenstrief Institute"/>
              </a:rPr>
              <a:t> Institute</a:t>
            </a:r>
            <a:r>
              <a:rPr lang="en-GB" sz="1600" dirty="0"/>
              <a:t>, a US </a:t>
            </a:r>
            <a:r>
              <a:rPr lang="en-GB" sz="1600" dirty="0" err="1"/>
              <a:t>nonprofit</a:t>
            </a:r>
            <a:r>
              <a:rPr lang="en-GB" sz="1600" dirty="0"/>
              <a:t> medical research organization. LOINC was created in response to the demand for an electronic database for clinical care and management and is publicly available at no </a:t>
            </a:r>
            <a:r>
              <a:rPr lang="en-GB" sz="1600" dirty="0" smtClean="0"/>
              <a:t>cost (</a:t>
            </a:r>
            <a:r>
              <a:rPr lang="en-GB" sz="1600" dirty="0" err="1" smtClean="0"/>
              <a:t>cfr</a:t>
            </a:r>
            <a:r>
              <a:rPr lang="en-GB" sz="1600" dirty="0" smtClean="0"/>
              <a:t> Wikipedia)</a:t>
            </a:r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3" name="Rectangle 2"/>
          <p:cNvSpPr/>
          <p:nvPr/>
        </p:nvSpPr>
        <p:spPr>
          <a:xfrm>
            <a:off x="1053685" y="5482709"/>
            <a:ext cx="3830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http://www.cdisc.org/terminology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4975069"/>
            <a:ext cx="1647825" cy="156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5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620217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12324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Nuovi</a:t>
            </a:r>
            <a:r>
              <a:rPr lang="fr-CH" b="1" dirty="0" smtClean="0"/>
              <a:t> Standard</a:t>
            </a:r>
          </a:p>
          <a:p>
            <a:r>
              <a:rPr lang="en-GB" b="1" dirty="0"/>
              <a:t>Diabetes Therapeutic Area Data Standard User Guide v1 - Supplement for </a:t>
            </a:r>
            <a:r>
              <a:rPr lang="en-GB" b="1" dirty="0" err="1" smtClean="0"/>
              <a:t>ADaM</a:t>
            </a:r>
            <a:r>
              <a:rPr lang="en-GB" b="1" dirty="0" smtClean="0"/>
              <a:t> (provisional)</a:t>
            </a:r>
            <a:endParaRPr lang="fr-CH" b="1" dirty="0" smtClean="0"/>
          </a:p>
          <a:p>
            <a:endParaRPr lang="fr-CH" b="1" dirty="0" smtClean="0"/>
          </a:p>
          <a:p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5363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620217"/>
            <a:ext cx="7762875" cy="634779"/>
          </a:xfrm>
        </p:spPr>
        <p:txBody>
          <a:bodyPr/>
          <a:lstStyle/>
          <a:p>
            <a:r>
              <a:rPr lang="en-GB" dirty="0" err="1"/>
              <a:t>Introduzione</a:t>
            </a:r>
            <a:r>
              <a:rPr lang="en-GB" dirty="0"/>
              <a:t> a Study Data Reviewer Guide e Analysis Reviewer </a:t>
            </a:r>
            <a:r>
              <a:rPr lang="en-GB" dirty="0" smtClean="0"/>
              <a:t>Guide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12324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sz="1600" dirty="0">
                <a:solidFill>
                  <a:srgbClr val="0000DA"/>
                </a:solidFill>
              </a:rPr>
              <a:t>http://www.phusewiki.org/wiki/index.php?title=</a:t>
            </a:r>
            <a:r>
              <a:rPr lang="fr-CH" sz="1600" b="1" dirty="0">
                <a:solidFill>
                  <a:srgbClr val="0000DA"/>
                </a:solidFill>
              </a:rPr>
              <a:t>Study_Data_Reviewer</a:t>
            </a:r>
            <a:r>
              <a:rPr lang="fr-CH" sz="1600" dirty="0">
                <a:solidFill>
                  <a:srgbClr val="0000DA"/>
                </a:solidFill>
              </a:rPr>
              <a:t>%27s_Guide</a:t>
            </a:r>
            <a:endParaRPr lang="fr-CH" sz="2800" dirty="0" smtClean="0">
              <a:solidFill>
                <a:srgbClr val="0000DA"/>
              </a:solidFill>
            </a:endParaRPr>
          </a:p>
          <a:p>
            <a:pPr marL="0" indent="0">
              <a:buNone/>
            </a:pPr>
            <a:endParaRPr lang="en-GB" sz="2000" b="1" dirty="0" smtClean="0"/>
          </a:p>
          <a:p>
            <a:pPr marL="0" indent="0">
              <a:buNone/>
            </a:pPr>
            <a:r>
              <a:rPr lang="en-GB" sz="1800" b="1" dirty="0" smtClean="0"/>
              <a:t>The </a:t>
            </a:r>
            <a:r>
              <a:rPr lang="en-GB" sz="1800" b="1" dirty="0"/>
              <a:t>Study Data Reviewer’s Guide (SDRG) provides FDA Reviewers with additional context for SDTM datasets received as part of a regulatory submission. </a:t>
            </a:r>
            <a:endParaRPr lang="en-GB" sz="1800" b="1" dirty="0" smtClean="0"/>
          </a:p>
          <a:p>
            <a:pPr marL="0" indent="0">
              <a:buNone/>
            </a:pPr>
            <a:endParaRPr lang="en-GB" sz="1800" b="1" dirty="0" smtClean="0"/>
          </a:p>
          <a:p>
            <a:pPr marL="0" indent="0">
              <a:buNone/>
            </a:pPr>
            <a:r>
              <a:rPr lang="en-GB" sz="1800" b="1" dirty="0" smtClean="0"/>
              <a:t>The </a:t>
            </a:r>
            <a:r>
              <a:rPr lang="en-GB" sz="1800" b="1" dirty="0"/>
              <a:t>SDRG is intended to describe SDTM data submitted for an individual study in the Module 5 clinical section of the eCTD. </a:t>
            </a:r>
            <a:endParaRPr lang="en-GB" sz="1800" b="1" dirty="0" smtClean="0"/>
          </a:p>
          <a:p>
            <a:pPr marL="0" indent="0">
              <a:buNone/>
            </a:pPr>
            <a:endParaRPr lang="en-GB" sz="1800" b="1" dirty="0" smtClean="0"/>
          </a:p>
          <a:p>
            <a:pPr marL="0" indent="0">
              <a:buNone/>
            </a:pPr>
            <a:r>
              <a:rPr lang="en-GB" sz="1800" b="1" dirty="0" smtClean="0"/>
              <a:t>The </a:t>
            </a:r>
            <a:r>
              <a:rPr lang="en-GB" sz="1800" b="1" dirty="0"/>
              <a:t>SDRG </a:t>
            </a:r>
            <a:r>
              <a:rPr lang="en-GB" sz="1800" b="1" u="sng" dirty="0"/>
              <a:t>purposefully duplicates</a:t>
            </a:r>
            <a:r>
              <a:rPr lang="en-GB" sz="1800" b="1" dirty="0"/>
              <a:t> information found in other submission documentation (e.g. the protocol, clinical study report, define.xml, etc.) in order to provide FDA Reviewers with a single point of orientation to the SDTM datasets.</a:t>
            </a:r>
            <a:endParaRPr lang="fr-CH" sz="1800" b="1" dirty="0" smtClean="0"/>
          </a:p>
          <a:p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83787" y="2692052"/>
            <a:ext cx="5990518" cy="93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931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486867"/>
            <a:ext cx="7762875" cy="634779"/>
          </a:xfrm>
        </p:spPr>
        <p:txBody>
          <a:bodyPr/>
          <a:lstStyle/>
          <a:p>
            <a:r>
              <a:rPr lang="en-GB" dirty="0" err="1"/>
              <a:t>Introduzione</a:t>
            </a:r>
            <a:r>
              <a:rPr lang="en-GB" dirty="0"/>
              <a:t> a Study Data Reviewer Guide e Analysis Reviewer </a:t>
            </a:r>
            <a:r>
              <a:rPr lang="en-GB" dirty="0" smtClean="0"/>
              <a:t>Guide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1014038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sz="1600" dirty="0">
                <a:solidFill>
                  <a:srgbClr val="0000DA"/>
                </a:solidFill>
              </a:rPr>
              <a:t>http://www.phusewiki.org/wiki/index.php?title=</a:t>
            </a:r>
            <a:r>
              <a:rPr lang="fr-CH" sz="1600" b="1" dirty="0">
                <a:solidFill>
                  <a:srgbClr val="0000DA"/>
                </a:solidFill>
              </a:rPr>
              <a:t>Study_Data_Reviewer</a:t>
            </a:r>
            <a:r>
              <a:rPr lang="fr-CH" sz="1600" dirty="0">
                <a:solidFill>
                  <a:srgbClr val="0000DA"/>
                </a:solidFill>
              </a:rPr>
              <a:t>%27s_Guide</a:t>
            </a:r>
            <a:endParaRPr lang="fr-CH" sz="2800" dirty="0" smtClean="0">
              <a:solidFill>
                <a:srgbClr val="0000DA"/>
              </a:solidFill>
            </a:endParaRPr>
          </a:p>
          <a:p>
            <a:pPr marL="0" indent="0">
              <a:buNone/>
            </a:pPr>
            <a:endParaRPr lang="en-GB" sz="2000" b="1" dirty="0" smtClean="0"/>
          </a:p>
          <a:p>
            <a:pPr marL="0" indent="0">
              <a:buNone/>
            </a:pPr>
            <a:r>
              <a:rPr lang="en-GB" sz="1800" b="1" dirty="0" smtClean="0"/>
              <a:t>The </a:t>
            </a:r>
            <a:r>
              <a:rPr lang="en-GB" sz="1800" b="1" dirty="0"/>
              <a:t>Analysis Data Reviewer’s Guide (ADRG) provides FDA Reviewers with additional context for analysis datasets (AD) received as part of a regulatory submission. </a:t>
            </a:r>
            <a:endParaRPr lang="en-GB" sz="1800" b="1" dirty="0" smtClean="0"/>
          </a:p>
          <a:p>
            <a:pPr marL="0" indent="0">
              <a:buNone/>
            </a:pPr>
            <a:endParaRPr lang="en-GB" sz="1800" b="1" dirty="0" smtClean="0"/>
          </a:p>
          <a:p>
            <a:pPr marL="0" indent="0">
              <a:buNone/>
            </a:pPr>
            <a:r>
              <a:rPr lang="en-GB" sz="1800" b="1" dirty="0" smtClean="0"/>
              <a:t>The </a:t>
            </a:r>
            <a:r>
              <a:rPr lang="en-GB" sz="1800" b="1" dirty="0"/>
              <a:t>ADRG is intended to describe analysis data submitted for an individual study in the Module 5 clinical section of the eCTD. </a:t>
            </a:r>
            <a:endParaRPr lang="en-GB" sz="1800" b="1" dirty="0" smtClean="0"/>
          </a:p>
          <a:p>
            <a:pPr marL="0" indent="0">
              <a:buNone/>
            </a:pPr>
            <a:endParaRPr lang="en-GB" sz="1800" b="1" dirty="0" smtClean="0"/>
          </a:p>
          <a:p>
            <a:pPr marL="0" indent="0">
              <a:buNone/>
            </a:pPr>
            <a:r>
              <a:rPr lang="en-GB" sz="1800" b="1" dirty="0" smtClean="0"/>
              <a:t>The </a:t>
            </a:r>
            <a:r>
              <a:rPr lang="en-GB" sz="1800" b="1" dirty="0"/>
              <a:t>ADRG </a:t>
            </a:r>
            <a:r>
              <a:rPr lang="en-GB" sz="1800" b="1" u="sng" dirty="0"/>
              <a:t>purposefully duplicates</a:t>
            </a:r>
            <a:r>
              <a:rPr lang="en-GB" sz="1800" b="1" dirty="0"/>
              <a:t> limited information found in other submission documentation (e.g., the protocol, statistical analysis plan, clinical study report, define.xml) in order to provide FDA Reviewers with a single point of orientation to the analysis datasets. </a:t>
            </a:r>
            <a:endParaRPr lang="en-GB" sz="1800" b="1" dirty="0" smtClean="0"/>
          </a:p>
          <a:p>
            <a:pPr marL="0" indent="0">
              <a:buNone/>
            </a:pPr>
            <a:endParaRPr lang="en-GB" sz="1800" b="1" dirty="0" smtClean="0"/>
          </a:p>
          <a:p>
            <a:pPr marL="0" indent="0">
              <a:buNone/>
            </a:pPr>
            <a:r>
              <a:rPr lang="en-GB" sz="1800" b="1" dirty="0" smtClean="0"/>
              <a:t>The </a:t>
            </a:r>
            <a:r>
              <a:rPr lang="en-GB" sz="1800" b="1" dirty="0"/>
              <a:t>submission of a reviewer guide does not obviate the requirement to submit a complete and informative define.xml document to accompany the analysis datasets.</a:t>
            </a:r>
            <a:endParaRPr lang="fr-CH" sz="1800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83787" y="2692052"/>
            <a:ext cx="5990518" cy="93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47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486867"/>
            <a:ext cx="7762875" cy="634779"/>
          </a:xfrm>
        </p:spPr>
        <p:txBody>
          <a:bodyPr/>
          <a:lstStyle/>
          <a:p>
            <a:r>
              <a:rPr lang="en-GB" dirty="0" err="1"/>
              <a:t>Introduzione</a:t>
            </a:r>
            <a:r>
              <a:rPr lang="en-GB" dirty="0"/>
              <a:t> a Study Data Reviewer Guide e Analysis Reviewer </a:t>
            </a:r>
            <a:r>
              <a:rPr lang="en-GB" dirty="0" smtClean="0"/>
              <a:t>Guide</a:t>
            </a: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195388"/>
            <a:ext cx="4023514" cy="273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63" y="3281363"/>
            <a:ext cx="3852862" cy="2573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83787" y="2692052"/>
            <a:ext cx="5990518" cy="93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2243138" y="1435395"/>
            <a:ext cx="4338415" cy="10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581553" y="1435395"/>
            <a:ext cx="0" cy="1845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17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486867"/>
            <a:ext cx="7762875" cy="634779"/>
          </a:xfrm>
        </p:spPr>
        <p:txBody>
          <a:bodyPr/>
          <a:lstStyle/>
          <a:p>
            <a:r>
              <a:rPr lang="en-GB" dirty="0" err="1"/>
              <a:t>Introduzione</a:t>
            </a:r>
            <a:r>
              <a:rPr lang="en-GB" dirty="0"/>
              <a:t> a Study Data Reviewer Guide e Analysis Reviewer </a:t>
            </a:r>
            <a:r>
              <a:rPr lang="en-GB" dirty="0" smtClean="0"/>
              <a:t>Guide</a:t>
            </a: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1785938"/>
            <a:ext cx="70104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Arrow 2"/>
          <p:cNvSpPr/>
          <p:nvPr/>
        </p:nvSpPr>
        <p:spPr>
          <a:xfrm rot="10800000">
            <a:off x="6013377" y="3890488"/>
            <a:ext cx="671512" cy="267175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00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03938" y="1099103"/>
            <a:ext cx="7662987" cy="577298"/>
          </a:xfrm>
        </p:spPr>
        <p:txBody>
          <a:bodyPr/>
          <a:lstStyle/>
          <a:p>
            <a:pPr marL="0" indent="0">
              <a:buNone/>
            </a:pPr>
            <a:r>
              <a:rPr lang="fr-CH" sz="1600" b="1" dirty="0" err="1" smtClean="0">
                <a:solidFill>
                  <a:srgbClr val="FF0000"/>
                </a:solidFill>
              </a:rPr>
              <a:t>Utilizzo</a:t>
            </a:r>
            <a:r>
              <a:rPr lang="fr-CH" sz="1600" b="1" dirty="0" smtClean="0">
                <a:solidFill>
                  <a:srgbClr val="FF0000"/>
                </a:solidFill>
              </a:rPr>
              <a:t> «</a:t>
            </a:r>
            <a:r>
              <a:rPr lang="fr-CH" sz="1600" b="1" dirty="0" err="1" smtClean="0">
                <a:solidFill>
                  <a:srgbClr val="FF0000"/>
                </a:solidFill>
              </a:rPr>
              <a:t>Raccomandato</a:t>
            </a:r>
            <a:r>
              <a:rPr lang="fr-CH" sz="1600" b="1" dirty="0" smtClean="0">
                <a:solidFill>
                  <a:srgbClr val="FF0000"/>
                </a:solidFill>
              </a:rPr>
              <a:t>» da FDA</a:t>
            </a:r>
          </a:p>
          <a:p>
            <a:pPr marL="0" indent="0">
              <a:buNone/>
            </a:pPr>
            <a:r>
              <a:rPr lang="en-GB" sz="1600" b="1" dirty="0" smtClean="0">
                <a:solidFill>
                  <a:srgbClr val="FF0000"/>
                </a:solidFill>
              </a:rPr>
              <a:t>STUDY DATA TECHNICAL </a:t>
            </a:r>
            <a:r>
              <a:rPr lang="en-GB" sz="1600" b="1" dirty="0">
                <a:solidFill>
                  <a:srgbClr val="FF0000"/>
                </a:solidFill>
              </a:rPr>
              <a:t>CONFORMANCE GUIDE</a:t>
            </a:r>
            <a:endParaRPr lang="fr-CH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3" y="4379913"/>
            <a:ext cx="61055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83787" y="2692052"/>
            <a:ext cx="5990518" cy="93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11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486867"/>
            <a:ext cx="7762875" cy="634779"/>
          </a:xfrm>
        </p:spPr>
        <p:txBody>
          <a:bodyPr/>
          <a:lstStyle/>
          <a:p>
            <a:r>
              <a:rPr lang="en-GB" dirty="0" err="1"/>
              <a:t>Introduzione</a:t>
            </a:r>
            <a:r>
              <a:rPr lang="en-GB" dirty="0"/>
              <a:t> a Study Data Reviewer Guide e Analysis Reviewer </a:t>
            </a:r>
            <a:r>
              <a:rPr lang="en-GB" dirty="0" smtClean="0"/>
              <a:t>Guide</a:t>
            </a: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83787" y="2692052"/>
            <a:ext cx="5990518" cy="93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082417" y="1160441"/>
            <a:ext cx="7481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b="1" dirty="0" smtClean="0">
                <a:solidFill>
                  <a:srgbClr val="FF0000"/>
                </a:solidFill>
              </a:rPr>
              <a:t>Define.xml e </a:t>
            </a:r>
            <a:r>
              <a:rPr lang="fr-CH" sz="2000" b="1" dirty="0" err="1" smtClean="0">
                <a:solidFill>
                  <a:srgbClr val="FF0000"/>
                </a:solidFill>
              </a:rPr>
              <a:t>aCRF</a:t>
            </a:r>
            <a:r>
              <a:rPr lang="fr-CH" sz="2000" b="1" dirty="0" smtClean="0">
                <a:solidFill>
                  <a:srgbClr val="FF0000"/>
                </a:solidFill>
              </a:rPr>
              <a:t> non sono </a:t>
            </a:r>
            <a:r>
              <a:rPr lang="fr-CH" sz="2000" b="1" dirty="0" err="1" smtClean="0">
                <a:solidFill>
                  <a:srgbClr val="FF0000"/>
                </a:solidFill>
              </a:rPr>
              <a:t>sufficienti</a:t>
            </a:r>
            <a:endParaRPr lang="fr-CH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417" y="1781730"/>
            <a:ext cx="7891462" cy="63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12" y="2781964"/>
            <a:ext cx="7993468" cy="262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54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486867"/>
            <a:ext cx="7762875" cy="634779"/>
          </a:xfrm>
        </p:spPr>
        <p:txBody>
          <a:bodyPr/>
          <a:lstStyle/>
          <a:p>
            <a:r>
              <a:rPr lang="en-GB" dirty="0" err="1"/>
              <a:t>Introduzione</a:t>
            </a:r>
            <a:r>
              <a:rPr lang="en-GB" dirty="0"/>
              <a:t> a Study Data Reviewer Guide e Analysis Reviewer </a:t>
            </a:r>
            <a:r>
              <a:rPr lang="en-GB" dirty="0" smtClean="0"/>
              <a:t>Guide</a:t>
            </a: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83787" y="2692052"/>
            <a:ext cx="5990518" cy="93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417" y="1777630"/>
            <a:ext cx="7804297" cy="2408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82417" y="1160441"/>
            <a:ext cx="7481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b="1" dirty="0" smtClean="0">
                <a:solidFill>
                  <a:srgbClr val="FF0000"/>
                </a:solidFill>
              </a:rPr>
              <a:t>Define.xml e </a:t>
            </a:r>
            <a:r>
              <a:rPr lang="fr-CH" sz="2000" b="1" dirty="0" err="1" smtClean="0">
                <a:solidFill>
                  <a:srgbClr val="FF0000"/>
                </a:solidFill>
              </a:rPr>
              <a:t>aCRF</a:t>
            </a:r>
            <a:r>
              <a:rPr lang="fr-CH" sz="2000" b="1" dirty="0" smtClean="0">
                <a:solidFill>
                  <a:srgbClr val="FF0000"/>
                </a:solidFill>
              </a:rPr>
              <a:t> non sono </a:t>
            </a:r>
            <a:r>
              <a:rPr lang="fr-CH" sz="2000" b="1" dirty="0" err="1" smtClean="0">
                <a:solidFill>
                  <a:srgbClr val="FF0000"/>
                </a:solidFill>
              </a:rPr>
              <a:t>sufficienti</a:t>
            </a:r>
            <a:endParaRPr lang="fr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05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486867"/>
            <a:ext cx="7762875" cy="634779"/>
          </a:xfrm>
        </p:spPr>
        <p:txBody>
          <a:bodyPr/>
          <a:lstStyle/>
          <a:p>
            <a:r>
              <a:rPr lang="en-GB" dirty="0" err="1"/>
              <a:t>Introduzione</a:t>
            </a:r>
            <a:r>
              <a:rPr lang="en-GB" dirty="0"/>
              <a:t> a Study Data Reviewer Guide e Analysis Reviewer </a:t>
            </a:r>
            <a:r>
              <a:rPr lang="en-GB" dirty="0" smtClean="0"/>
              <a:t>Guide</a:t>
            </a: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83787" y="2692052"/>
            <a:ext cx="5990518" cy="93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78" y="1711843"/>
            <a:ext cx="7471123" cy="316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82417" y="1160441"/>
            <a:ext cx="7481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b="1" dirty="0" smtClean="0">
                <a:solidFill>
                  <a:srgbClr val="FF0000"/>
                </a:solidFill>
              </a:rPr>
              <a:t>Define.xml e </a:t>
            </a:r>
            <a:r>
              <a:rPr lang="fr-CH" sz="2000" b="1" dirty="0" err="1" smtClean="0">
                <a:solidFill>
                  <a:srgbClr val="FF0000"/>
                </a:solidFill>
              </a:rPr>
              <a:t>aCRF</a:t>
            </a:r>
            <a:r>
              <a:rPr lang="fr-CH" sz="2000" b="1" dirty="0" smtClean="0">
                <a:solidFill>
                  <a:srgbClr val="FF0000"/>
                </a:solidFill>
              </a:rPr>
              <a:t> non sono </a:t>
            </a:r>
            <a:r>
              <a:rPr lang="fr-CH" sz="2000" b="1" dirty="0" err="1" smtClean="0">
                <a:solidFill>
                  <a:srgbClr val="FF0000"/>
                </a:solidFill>
              </a:rPr>
              <a:t>sufficienti</a:t>
            </a:r>
            <a:endParaRPr lang="fr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31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486867"/>
            <a:ext cx="7762875" cy="634779"/>
          </a:xfrm>
        </p:spPr>
        <p:txBody>
          <a:bodyPr/>
          <a:lstStyle/>
          <a:p>
            <a:r>
              <a:rPr lang="en-GB" dirty="0" err="1"/>
              <a:t>Introduzione</a:t>
            </a:r>
            <a:r>
              <a:rPr lang="en-GB" dirty="0"/>
              <a:t> a Study Data Reviewer Guide e Analysis Reviewer </a:t>
            </a:r>
            <a:r>
              <a:rPr lang="en-GB" dirty="0" smtClean="0"/>
              <a:t>Guide</a:t>
            </a: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83787" y="2692052"/>
            <a:ext cx="5990518" cy="93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082417" y="1160442"/>
            <a:ext cx="7481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800" b="1" dirty="0" smtClean="0">
                <a:solidFill>
                  <a:srgbClr val="FF0000"/>
                </a:solidFill>
              </a:rPr>
              <a:t>Un </a:t>
            </a:r>
            <a:r>
              <a:rPr lang="fr-CH" sz="2800" b="1" dirty="0" err="1" smtClean="0">
                <a:solidFill>
                  <a:srgbClr val="FF0000"/>
                </a:solidFill>
              </a:rPr>
              <a:t>caso</a:t>
            </a:r>
            <a:r>
              <a:rPr lang="fr-CH" sz="2800" b="1" dirty="0" smtClean="0">
                <a:solidFill>
                  <a:srgbClr val="FF0000"/>
                </a:solidFill>
              </a:rPr>
              <a:t> </a:t>
            </a:r>
            <a:r>
              <a:rPr lang="fr-CH" sz="2800" b="1" dirty="0" err="1" smtClean="0">
                <a:solidFill>
                  <a:srgbClr val="FF0000"/>
                </a:solidFill>
              </a:rPr>
              <a:t>complesso</a:t>
            </a:r>
            <a:r>
              <a:rPr lang="fr-CH" sz="2800" b="1" dirty="0" smtClean="0">
                <a:solidFill>
                  <a:srgbClr val="FF0000"/>
                </a:solidFill>
              </a:rPr>
              <a:t> </a:t>
            </a:r>
            <a:r>
              <a:rPr lang="fr-CH" sz="2800" b="1" dirty="0" smtClean="0">
                <a:solidFill>
                  <a:srgbClr val="FF0000"/>
                </a:solidFill>
              </a:rPr>
              <a:t>di studio con «Adaptive Design»</a:t>
            </a:r>
            <a:endParaRPr lang="fr-CH" sz="2400" dirty="0">
              <a:solidFill>
                <a:srgbClr val="FF0000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6353619" y="5535412"/>
            <a:ext cx="2492670" cy="62083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08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362075"/>
          </a:xfrm>
        </p:spPr>
        <p:txBody>
          <a:bodyPr/>
          <a:lstStyle/>
          <a:p>
            <a:r>
              <a:rPr lang="en-US" sz="3600" dirty="0"/>
              <a:t>CDISC </a:t>
            </a:r>
            <a:r>
              <a:rPr lang="en-US" sz="3600" dirty="0" smtClean="0"/>
              <a:t>Italian User Network TC</a:t>
            </a:r>
            <a:br>
              <a:rPr lang="en-US" sz="3600" dirty="0" smtClean="0"/>
            </a:br>
            <a:r>
              <a:rPr lang="en-US" sz="3600" dirty="0" smtClean="0"/>
              <a:t>20 </a:t>
            </a:r>
            <a:r>
              <a:rPr lang="en-US" sz="3600" dirty="0" err="1" smtClean="0"/>
              <a:t>Gennaio</a:t>
            </a:r>
            <a:r>
              <a:rPr lang="en-US" sz="3600" dirty="0" smtClean="0"/>
              <a:t> 2016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0" dirty="0" smtClean="0"/>
              <a:t>Angelo Tinazzi (Cytel Inc. – CDISC E3C member)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 bwMode="auto">
          <a:xfrm>
            <a:off x="1762740" y="2751686"/>
            <a:ext cx="6314460" cy="233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20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1800">
                <a:solidFill>
                  <a:srgbClr val="606060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600">
                <a:solidFill>
                  <a:srgbClr val="606060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400">
                <a:solidFill>
                  <a:srgbClr val="606060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606060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9pPr>
          </a:lstStyle>
          <a:p>
            <a:endParaRPr lang="en-US" sz="1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10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486867"/>
            <a:ext cx="7762875" cy="634779"/>
          </a:xfrm>
        </p:spPr>
        <p:txBody>
          <a:bodyPr/>
          <a:lstStyle/>
          <a:p>
            <a:r>
              <a:rPr lang="en-GB" dirty="0" err="1"/>
              <a:t>Introduzione</a:t>
            </a:r>
            <a:r>
              <a:rPr lang="en-GB" dirty="0"/>
              <a:t> a Study Data Reviewer Guide e Analysis Reviewer </a:t>
            </a:r>
            <a:r>
              <a:rPr lang="en-GB" dirty="0" smtClean="0"/>
              <a:t>Guide</a:t>
            </a: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83787" y="2692052"/>
            <a:ext cx="5990518" cy="93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082417" y="1160442"/>
            <a:ext cx="748188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800" b="1" dirty="0" err="1" smtClean="0">
                <a:solidFill>
                  <a:srgbClr val="FF0000"/>
                </a:solidFill>
              </a:rPr>
              <a:t>Study</a:t>
            </a:r>
            <a:r>
              <a:rPr lang="fr-CH" sz="2800" b="1" dirty="0" smtClean="0">
                <a:solidFill>
                  <a:srgbClr val="FF0000"/>
                </a:solidFill>
              </a:rPr>
              <a:t> Data </a:t>
            </a:r>
            <a:r>
              <a:rPr lang="fr-CH" sz="2800" b="1" dirty="0" err="1" smtClean="0">
                <a:solidFill>
                  <a:srgbClr val="FF0000"/>
                </a:solidFill>
              </a:rPr>
              <a:t>Reviewer</a:t>
            </a:r>
            <a:r>
              <a:rPr lang="fr-CH" sz="2800" b="1" dirty="0" smtClean="0">
                <a:solidFill>
                  <a:srgbClr val="FF0000"/>
                </a:solidFill>
              </a:rPr>
              <a:t> Guide (SDRG)</a:t>
            </a:r>
            <a:endParaRPr lang="fr-CH" sz="2400" dirty="0">
              <a:solidFill>
                <a:srgbClr val="FF0000"/>
              </a:solidFill>
            </a:endParaRPr>
          </a:p>
          <a:p>
            <a:r>
              <a:rPr lang="fr-CH" sz="2400" dirty="0" err="1" smtClean="0">
                <a:solidFill>
                  <a:schemeClr val="tx2"/>
                </a:solidFill>
              </a:rPr>
              <a:t>Fornire</a:t>
            </a:r>
            <a:r>
              <a:rPr lang="fr-CH" sz="2400" dirty="0" smtClean="0">
                <a:solidFill>
                  <a:schemeClr val="tx2"/>
                </a:solidFill>
              </a:rPr>
              <a:t> al </a:t>
            </a:r>
            <a:r>
              <a:rPr lang="fr-CH" sz="2400" dirty="0" err="1" smtClean="0">
                <a:solidFill>
                  <a:schemeClr val="tx2"/>
                </a:solidFill>
              </a:rPr>
              <a:t>reviewer</a:t>
            </a:r>
            <a:r>
              <a:rPr lang="fr-CH" sz="2400" dirty="0" smtClean="0">
                <a:solidFill>
                  <a:schemeClr val="tx2"/>
                </a:solidFill>
              </a:rPr>
              <a:t> </a:t>
            </a:r>
            <a:r>
              <a:rPr lang="fr-CH" sz="2400" dirty="0" err="1" smtClean="0">
                <a:solidFill>
                  <a:schemeClr val="tx2"/>
                </a:solidFill>
              </a:rPr>
              <a:t>informazioni</a:t>
            </a:r>
            <a:r>
              <a:rPr lang="fr-CH" sz="2400" dirty="0" smtClean="0">
                <a:solidFill>
                  <a:schemeClr val="tx2"/>
                </a:solidFill>
              </a:rPr>
              <a:t> </a:t>
            </a:r>
            <a:r>
              <a:rPr lang="fr-CH" sz="2400" dirty="0" err="1" smtClean="0">
                <a:solidFill>
                  <a:schemeClr val="tx2"/>
                </a:solidFill>
              </a:rPr>
              <a:t>supplementari</a:t>
            </a:r>
            <a:r>
              <a:rPr lang="fr-CH" sz="2400" dirty="0" smtClean="0">
                <a:solidFill>
                  <a:schemeClr val="tx2"/>
                </a:solidFill>
              </a:rPr>
              <a:t> </a:t>
            </a:r>
            <a:r>
              <a:rPr lang="fr-CH" sz="2400" dirty="0" err="1" smtClean="0">
                <a:solidFill>
                  <a:schemeClr val="tx2"/>
                </a:solidFill>
              </a:rPr>
              <a:t>sul</a:t>
            </a:r>
            <a:r>
              <a:rPr lang="fr-CH" sz="2400" dirty="0" smtClean="0">
                <a:solidFill>
                  <a:schemeClr val="tx2"/>
                </a:solidFill>
              </a:rPr>
              <a:t> come </a:t>
            </a:r>
            <a:r>
              <a:rPr lang="fr-CH" sz="2400" dirty="0" err="1" smtClean="0">
                <a:solidFill>
                  <a:schemeClr val="tx2"/>
                </a:solidFill>
              </a:rPr>
              <a:t>identificare</a:t>
            </a:r>
            <a:r>
              <a:rPr lang="fr-CH" sz="2400" dirty="0" smtClean="0">
                <a:solidFill>
                  <a:schemeClr val="tx2"/>
                </a:solidFill>
              </a:rPr>
              <a:t> i </a:t>
            </a:r>
            <a:r>
              <a:rPr lang="fr-CH" sz="2400" dirty="0" err="1" smtClean="0">
                <a:solidFill>
                  <a:schemeClr val="tx2"/>
                </a:solidFill>
              </a:rPr>
              <a:t>pazienti</a:t>
            </a:r>
            <a:r>
              <a:rPr lang="fr-CH" sz="2400" dirty="0" smtClean="0">
                <a:solidFill>
                  <a:schemeClr val="tx2"/>
                </a:solidFill>
              </a:rPr>
              <a:t> </a:t>
            </a:r>
            <a:r>
              <a:rPr lang="fr-CH" sz="2400" dirty="0" err="1" smtClean="0">
                <a:solidFill>
                  <a:schemeClr val="tx2"/>
                </a:solidFill>
              </a:rPr>
              <a:t>analizzati</a:t>
            </a:r>
            <a:r>
              <a:rPr lang="fr-CH" sz="2400" dirty="0" smtClean="0">
                <a:solidFill>
                  <a:schemeClr val="tx2"/>
                </a:solidFill>
              </a:rPr>
              <a:t> </a:t>
            </a:r>
            <a:r>
              <a:rPr lang="fr-CH" sz="2400" dirty="0" err="1" smtClean="0">
                <a:solidFill>
                  <a:schemeClr val="tx2"/>
                </a:solidFill>
              </a:rPr>
              <a:t>durante</a:t>
            </a:r>
            <a:r>
              <a:rPr lang="fr-CH" sz="2400" dirty="0" smtClean="0">
                <a:solidFill>
                  <a:schemeClr val="tx2"/>
                </a:solidFill>
              </a:rPr>
              <a:t> l’</a:t>
            </a:r>
            <a:r>
              <a:rPr lang="fr-CH" sz="2400" dirty="0" err="1" smtClean="0">
                <a:solidFill>
                  <a:schemeClr val="tx2"/>
                </a:solidFill>
              </a:rPr>
              <a:t>analisi</a:t>
            </a:r>
            <a:r>
              <a:rPr lang="fr-CH" sz="2400" dirty="0" smtClean="0">
                <a:solidFill>
                  <a:schemeClr val="tx2"/>
                </a:solidFill>
              </a:rPr>
              <a:t> ad-</a:t>
            </a:r>
            <a:r>
              <a:rPr lang="fr-CH" sz="2400" dirty="0" err="1" smtClean="0">
                <a:solidFill>
                  <a:schemeClr val="tx2"/>
                </a:solidFill>
              </a:rPr>
              <a:t>interim</a:t>
            </a:r>
            <a:endParaRPr lang="fr-CH" sz="2400" dirty="0" smtClean="0">
              <a:solidFill>
                <a:schemeClr val="tx2"/>
              </a:solidFill>
            </a:endParaRPr>
          </a:p>
          <a:p>
            <a:endParaRPr lang="fr-CH" sz="2400" b="1" i="1" dirty="0">
              <a:solidFill>
                <a:schemeClr val="tx2"/>
              </a:solidFill>
            </a:endParaRPr>
          </a:p>
          <a:p>
            <a:r>
              <a:rPr lang="fr-CH" sz="2400" b="1" i="1" dirty="0" err="1" smtClean="0">
                <a:solidFill>
                  <a:schemeClr val="tx2"/>
                </a:solidFill>
              </a:rPr>
              <a:t>Subject</a:t>
            </a:r>
            <a:r>
              <a:rPr lang="fr-CH" sz="2400" b="1" i="1" dirty="0" smtClean="0">
                <a:solidFill>
                  <a:schemeClr val="tx2"/>
                </a:solidFill>
              </a:rPr>
              <a:t> </a:t>
            </a:r>
            <a:r>
              <a:rPr lang="fr-CH" sz="2400" b="1" i="1" dirty="0">
                <a:solidFill>
                  <a:schemeClr val="tx2"/>
                </a:solidFill>
              </a:rPr>
              <a:t>Data Description</a:t>
            </a:r>
            <a:endParaRPr lang="fr-CH" sz="2400" dirty="0" smtClean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03695" y="3360423"/>
            <a:ext cx="7481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1" dirty="0" smtClean="0">
                <a:solidFill>
                  <a:schemeClr val="tx2"/>
                </a:solidFill>
              </a:rPr>
              <a:t>For </a:t>
            </a:r>
            <a:r>
              <a:rPr lang="en-GB" sz="2400" i="1" dirty="0">
                <a:solidFill>
                  <a:schemeClr val="tx2"/>
                </a:solidFill>
              </a:rPr>
              <a:t>the re-creation of the primary endpoint as per re-calculated interim analysis, patients </a:t>
            </a:r>
            <a:r>
              <a:rPr lang="en-GB" sz="2400" i="1" dirty="0" smtClean="0">
                <a:solidFill>
                  <a:schemeClr val="tx2"/>
                </a:solidFill>
              </a:rPr>
              <a:t>included in 2012 </a:t>
            </a:r>
            <a:r>
              <a:rPr lang="en-GB" sz="2400" i="1" dirty="0">
                <a:solidFill>
                  <a:schemeClr val="tx2"/>
                </a:solidFill>
              </a:rPr>
              <a:t>interim analysis can be identified with SUPPDM where </a:t>
            </a:r>
            <a:r>
              <a:rPr lang="en-GB" sz="2400" i="1" dirty="0" smtClean="0">
                <a:solidFill>
                  <a:schemeClr val="tx2"/>
                </a:solidFill>
              </a:rPr>
              <a:t>QNAM=‘DMCFL’ </a:t>
            </a:r>
            <a:r>
              <a:rPr lang="en-GB" sz="2400" i="1" dirty="0">
                <a:solidFill>
                  <a:schemeClr val="tx2"/>
                </a:solidFill>
              </a:rPr>
              <a:t>(Patient in 2012 efficacy analysis) and </a:t>
            </a:r>
            <a:r>
              <a:rPr lang="en-GB" sz="2400" i="1" dirty="0" smtClean="0">
                <a:solidFill>
                  <a:schemeClr val="tx2"/>
                </a:solidFill>
              </a:rPr>
              <a:t>QVAL=‘Y’ </a:t>
            </a:r>
            <a:endParaRPr lang="en-GB" sz="2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52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486867"/>
            <a:ext cx="7762875" cy="634779"/>
          </a:xfrm>
        </p:spPr>
        <p:txBody>
          <a:bodyPr/>
          <a:lstStyle/>
          <a:p>
            <a:r>
              <a:rPr lang="en-GB" dirty="0" err="1"/>
              <a:t>Introduzione</a:t>
            </a:r>
            <a:r>
              <a:rPr lang="en-GB" dirty="0"/>
              <a:t> a Study Data Reviewer Guide e Analysis Reviewer </a:t>
            </a:r>
            <a:r>
              <a:rPr lang="en-GB" dirty="0" smtClean="0"/>
              <a:t>Guide</a:t>
            </a: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83787" y="2692052"/>
            <a:ext cx="5990518" cy="93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18630" y="981589"/>
            <a:ext cx="8091487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Analysis Data Reviewer Guide (ADRG</a:t>
            </a:r>
            <a:r>
              <a:rPr lang="en-GB" sz="2800" b="1" dirty="0" smtClean="0">
                <a:solidFill>
                  <a:srgbClr val="FF0000"/>
                </a:solidFill>
              </a:rPr>
              <a:t>) </a:t>
            </a:r>
          </a:p>
          <a:p>
            <a:r>
              <a:rPr lang="fr-CH" sz="2400" dirty="0" err="1">
                <a:solidFill>
                  <a:schemeClr val="tx2"/>
                </a:solidFill>
              </a:rPr>
              <a:t>Fornire</a:t>
            </a:r>
            <a:r>
              <a:rPr lang="fr-CH" sz="2400" dirty="0">
                <a:solidFill>
                  <a:schemeClr val="tx2"/>
                </a:solidFill>
              </a:rPr>
              <a:t> al </a:t>
            </a:r>
            <a:r>
              <a:rPr lang="fr-CH" sz="2400" dirty="0" err="1">
                <a:solidFill>
                  <a:schemeClr val="tx2"/>
                </a:solidFill>
              </a:rPr>
              <a:t>reviewer</a:t>
            </a:r>
            <a:r>
              <a:rPr lang="fr-CH" sz="2400" dirty="0">
                <a:solidFill>
                  <a:schemeClr val="tx2"/>
                </a:solidFill>
              </a:rPr>
              <a:t> </a:t>
            </a:r>
            <a:r>
              <a:rPr lang="fr-CH" sz="2400" dirty="0" err="1">
                <a:solidFill>
                  <a:schemeClr val="tx2"/>
                </a:solidFill>
              </a:rPr>
              <a:t>informazioni</a:t>
            </a:r>
            <a:r>
              <a:rPr lang="fr-CH" sz="2400" dirty="0">
                <a:solidFill>
                  <a:schemeClr val="tx2"/>
                </a:solidFill>
              </a:rPr>
              <a:t> </a:t>
            </a:r>
            <a:r>
              <a:rPr lang="fr-CH" sz="2400" dirty="0" err="1">
                <a:solidFill>
                  <a:schemeClr val="tx2"/>
                </a:solidFill>
              </a:rPr>
              <a:t>supplementari</a:t>
            </a:r>
            <a:r>
              <a:rPr lang="fr-CH" sz="2400" dirty="0">
                <a:solidFill>
                  <a:schemeClr val="tx2"/>
                </a:solidFill>
              </a:rPr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su</a:t>
            </a:r>
            <a:r>
              <a:rPr lang="en-GB" sz="2400" dirty="0" smtClean="0">
                <a:solidFill>
                  <a:schemeClr val="tx2"/>
                </a:solidFill>
              </a:rPr>
              <a:t> quale dataset </a:t>
            </a:r>
            <a:r>
              <a:rPr lang="en-GB" sz="2400" dirty="0" err="1" smtClean="0">
                <a:solidFill>
                  <a:schemeClr val="tx2"/>
                </a:solidFill>
              </a:rPr>
              <a:t>ADaM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utilizzare</a:t>
            </a:r>
            <a:r>
              <a:rPr lang="en-GB" sz="2400" dirty="0" smtClean="0">
                <a:solidFill>
                  <a:schemeClr val="tx2"/>
                </a:solidFill>
              </a:rPr>
              <a:t> e </a:t>
            </a:r>
            <a:r>
              <a:rPr lang="en-GB" sz="2400" dirty="0" err="1" smtClean="0">
                <a:solidFill>
                  <a:schemeClr val="tx2"/>
                </a:solidFill>
              </a:rPr>
              <a:t>quali</a:t>
            </a:r>
            <a:r>
              <a:rPr lang="en-GB" sz="2400" dirty="0" smtClean="0">
                <a:solidFill>
                  <a:schemeClr val="tx2"/>
                </a:solidFill>
              </a:rPr>
              <a:t> record </a:t>
            </a:r>
            <a:r>
              <a:rPr lang="en-GB" sz="2400" dirty="0" err="1" smtClean="0">
                <a:solidFill>
                  <a:schemeClr val="tx2"/>
                </a:solidFill>
              </a:rPr>
              <a:t>selezionare</a:t>
            </a:r>
            <a:r>
              <a:rPr lang="en-GB" sz="2400" dirty="0" smtClean="0">
                <a:solidFill>
                  <a:schemeClr val="tx2"/>
                </a:solidFill>
              </a:rPr>
              <a:t> per </a:t>
            </a:r>
            <a:r>
              <a:rPr lang="en-GB" sz="2400" dirty="0" err="1" smtClean="0">
                <a:solidFill>
                  <a:schemeClr val="tx2"/>
                </a:solidFill>
              </a:rPr>
              <a:t>il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ri-calcolo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della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stima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dell’endpoint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primario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utilizzando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il</a:t>
            </a:r>
            <a:r>
              <a:rPr lang="en-GB" sz="2400" dirty="0" smtClean="0">
                <a:solidFill>
                  <a:schemeClr val="tx2"/>
                </a:solidFill>
              </a:rPr>
              <a:t> cut-off </a:t>
            </a:r>
            <a:r>
              <a:rPr lang="en-GB" sz="2400" dirty="0" err="1" smtClean="0">
                <a:solidFill>
                  <a:schemeClr val="tx2"/>
                </a:solidFill>
              </a:rPr>
              <a:t>dell’interim</a:t>
            </a:r>
            <a:r>
              <a:rPr lang="en-GB" sz="2400" dirty="0" smtClean="0">
                <a:solidFill>
                  <a:schemeClr val="tx2"/>
                </a:solidFill>
              </a:rPr>
              <a:t> analysis e </a:t>
            </a:r>
            <a:r>
              <a:rPr lang="en-GB" sz="2400" dirty="0" err="1" smtClean="0">
                <a:solidFill>
                  <a:schemeClr val="tx2"/>
                </a:solidFill>
              </a:rPr>
              <a:t>il</a:t>
            </a:r>
            <a:r>
              <a:rPr lang="en-GB" sz="2400" dirty="0" smtClean="0">
                <a:solidFill>
                  <a:schemeClr val="tx2"/>
                </a:solidFill>
              </a:rPr>
              <a:t> cut-off </a:t>
            </a:r>
            <a:r>
              <a:rPr lang="en-GB" sz="2400" dirty="0" err="1" smtClean="0">
                <a:solidFill>
                  <a:schemeClr val="tx2"/>
                </a:solidFill>
              </a:rPr>
              <a:t>dell’analisi</a:t>
            </a:r>
            <a:r>
              <a:rPr lang="en-GB" sz="2400" dirty="0" smtClean="0">
                <a:solidFill>
                  <a:schemeClr val="tx2"/>
                </a:solidFill>
              </a:rPr>
              <a:t> finale.</a:t>
            </a:r>
            <a:endParaRPr lang="en-GB" sz="2800" b="1" dirty="0" smtClean="0">
              <a:solidFill>
                <a:srgbClr val="FF0000"/>
              </a:solidFill>
            </a:endParaRPr>
          </a:p>
          <a:p>
            <a:endParaRPr lang="en-GB" sz="2400" b="1" i="1" dirty="0" smtClean="0">
              <a:solidFill>
                <a:schemeClr val="tx2"/>
              </a:solidFill>
            </a:endParaRPr>
          </a:p>
          <a:p>
            <a:r>
              <a:rPr lang="en-GB" sz="2400" b="1" i="1" dirty="0" smtClean="0">
                <a:solidFill>
                  <a:schemeClr val="tx2"/>
                </a:solidFill>
              </a:rPr>
              <a:t>Section 5: Analysis Dataset Descriptions</a:t>
            </a:r>
            <a:endParaRPr lang="en-GB" sz="2400" b="1" i="1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18630" y="3692011"/>
            <a:ext cx="809148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1" dirty="0" smtClean="0">
                <a:solidFill>
                  <a:schemeClr val="tx2"/>
                </a:solidFill>
              </a:rPr>
              <a:t>OSI </a:t>
            </a:r>
            <a:r>
              <a:rPr lang="en-GB" sz="2400" i="1" dirty="0">
                <a:solidFill>
                  <a:schemeClr val="tx2"/>
                </a:solidFill>
              </a:rPr>
              <a:t>/ Overall Survival as per Interim analysis cut-off (Months) – This is the  primary efficacy endpoint as per interim analysis cut-off. This is applicable only to the 382 patients part of the 2012 interim analysis (ADSL.DMCFL). It is re-calculated using data available at the time of final </a:t>
            </a:r>
            <a:r>
              <a:rPr lang="en-GB" sz="2400" i="1" dirty="0" err="1">
                <a:solidFill>
                  <a:schemeClr val="tx2"/>
                </a:solidFill>
              </a:rPr>
              <a:t>db</a:t>
            </a:r>
            <a:r>
              <a:rPr lang="en-GB" sz="2400" i="1" dirty="0">
                <a:solidFill>
                  <a:schemeClr val="tx2"/>
                </a:solidFill>
              </a:rPr>
              <a:t> lock but applying the cut-off date applied at the time of the interim analysis (15AUG2012)</a:t>
            </a:r>
          </a:p>
        </p:txBody>
      </p:sp>
    </p:spTree>
    <p:extLst>
      <p:ext uri="{BB962C8B-B14F-4D97-AF65-F5344CB8AC3E}">
        <p14:creationId xmlns:p14="http://schemas.microsoft.com/office/powerpoint/2010/main" val="215504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548658"/>
            <a:ext cx="7448550" cy="650682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it-IT" dirty="0" smtClean="0"/>
              <a:t>Varie </a:t>
            </a:r>
            <a:r>
              <a:rPr lang="it-IT" dirty="0"/>
              <a:t>ed Eventuali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7" y="1120478"/>
            <a:ext cx="7307262" cy="4800600"/>
          </a:xfrm>
        </p:spPr>
        <p:txBody>
          <a:bodyPr/>
          <a:lstStyle/>
          <a:p>
            <a:r>
              <a:rPr lang="fr-CH" dirty="0" err="1" smtClean="0"/>
              <a:t>Potenziali</a:t>
            </a:r>
            <a:r>
              <a:rPr lang="fr-CH" dirty="0" smtClean="0"/>
              <a:t> </a:t>
            </a:r>
            <a:r>
              <a:rPr lang="fr-CH" dirty="0" err="1" smtClean="0"/>
              <a:t>Argomenti</a:t>
            </a:r>
            <a:r>
              <a:rPr lang="fr-CH" dirty="0" smtClean="0"/>
              <a:t> </a:t>
            </a:r>
            <a:r>
              <a:rPr lang="fr-CH" dirty="0" err="1" smtClean="0"/>
              <a:t>prossima</a:t>
            </a:r>
            <a:r>
              <a:rPr lang="fr-CH" dirty="0" smtClean="0"/>
              <a:t> TC</a:t>
            </a:r>
          </a:p>
          <a:p>
            <a:pPr lvl="1"/>
            <a:r>
              <a:rPr lang="fr-CH" dirty="0" err="1" smtClean="0"/>
              <a:t>ADaM</a:t>
            </a:r>
            <a:r>
              <a:rPr lang="fr-CH" dirty="0" smtClean="0"/>
              <a:t> Update</a:t>
            </a:r>
          </a:p>
          <a:p>
            <a:pPr lvl="1"/>
            <a:r>
              <a:rPr lang="fr-CH" dirty="0" err="1" smtClean="0"/>
              <a:t>Discussione</a:t>
            </a:r>
            <a:r>
              <a:rPr lang="fr-CH" dirty="0" smtClean="0"/>
              <a:t> di </a:t>
            </a:r>
            <a:r>
              <a:rPr lang="fr-CH" dirty="0" err="1" smtClean="0"/>
              <a:t>una</a:t>
            </a:r>
            <a:r>
              <a:rPr lang="fr-CH" dirty="0" smtClean="0"/>
              <a:t> TA in </a:t>
            </a:r>
            <a:r>
              <a:rPr lang="fr-CH" dirty="0" err="1" smtClean="0"/>
              <a:t>particolare</a:t>
            </a:r>
            <a:endParaRPr lang="fr-CH" dirty="0" smtClean="0"/>
          </a:p>
          <a:p>
            <a:pPr lvl="1"/>
            <a:r>
              <a:rPr lang="fr-CH" dirty="0" err="1" smtClean="0"/>
              <a:t>Esperienze</a:t>
            </a:r>
            <a:r>
              <a:rPr lang="fr-CH" dirty="0" smtClean="0"/>
              <a:t> da </a:t>
            </a:r>
            <a:r>
              <a:rPr lang="fr-CH" dirty="0" err="1" smtClean="0"/>
              <a:t>Condividere</a:t>
            </a:r>
            <a:endParaRPr lang="fr-CH" dirty="0" smtClean="0"/>
          </a:p>
          <a:p>
            <a:pPr lvl="1"/>
            <a:r>
              <a:rPr lang="fr-CH" dirty="0" err="1" smtClean="0"/>
              <a:t>Volontari</a:t>
            </a:r>
            <a:r>
              <a:rPr lang="fr-CH" dirty="0" smtClean="0"/>
              <a:t>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74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45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Agenda </a:t>
            </a:r>
            <a:r>
              <a:rPr lang="it-IT" dirty="0"/>
              <a:t>preliminare prossimo CDISC Interchange Europe, Vienna (25-29 Aprile 2016)</a:t>
            </a:r>
          </a:p>
          <a:p>
            <a:r>
              <a:rPr lang="it-IT" dirty="0" smtClean="0"/>
              <a:t>Highlight </a:t>
            </a:r>
            <a:r>
              <a:rPr lang="it-IT" dirty="0"/>
              <a:t>CDISC Interchange, Chicago (Novembre 2015</a:t>
            </a:r>
            <a:r>
              <a:rPr lang="it-IT" dirty="0" smtClean="0"/>
              <a:t>)</a:t>
            </a:r>
          </a:p>
          <a:p>
            <a:r>
              <a:rPr lang="it-IT" dirty="0" smtClean="0"/>
              <a:t>News dal mondo </a:t>
            </a:r>
            <a:r>
              <a:rPr lang="it-IT" dirty="0" smtClean="0"/>
              <a:t>CDISC</a:t>
            </a:r>
          </a:p>
          <a:p>
            <a:r>
              <a:rPr lang="en-GB" dirty="0" err="1"/>
              <a:t>Introduzione</a:t>
            </a:r>
            <a:r>
              <a:rPr lang="en-GB" dirty="0"/>
              <a:t> a Study Data Reviewer Guide e Analysis Reviewer </a:t>
            </a:r>
            <a:r>
              <a:rPr lang="en-GB" dirty="0" smtClean="0"/>
              <a:t>Guide</a:t>
            </a:r>
          </a:p>
          <a:p>
            <a:r>
              <a:rPr lang="fr-CH" dirty="0" smtClean="0"/>
              <a:t>Varie </a:t>
            </a:r>
            <a:r>
              <a:rPr lang="fr-CH" dirty="0" err="1" smtClean="0"/>
              <a:t>ed</a:t>
            </a:r>
            <a:r>
              <a:rPr lang="fr-CH" dirty="0" smtClean="0"/>
              <a:t> </a:t>
            </a:r>
            <a:r>
              <a:rPr lang="fr-CH" dirty="0" err="1" smtClean="0"/>
              <a:t>Eventuali</a:t>
            </a:r>
            <a:endParaRPr lang="it-IT" dirty="0"/>
          </a:p>
          <a:p>
            <a:endParaRPr lang="it-IT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9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701676"/>
            <a:ext cx="7448550" cy="974724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it-IT" dirty="0"/>
              <a:t>Agenda preliminare prossimo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CDISC </a:t>
            </a:r>
            <a:r>
              <a:rPr lang="it-IT" dirty="0"/>
              <a:t>Interchange </a:t>
            </a:r>
            <a:r>
              <a:rPr lang="it-IT" dirty="0" smtClean="0"/>
              <a:t>Europe</a:t>
            </a:r>
            <a:br>
              <a:rPr lang="it-IT" dirty="0" smtClean="0"/>
            </a:br>
            <a:r>
              <a:rPr lang="it-IT" dirty="0" smtClean="0"/>
              <a:t>Vienna </a:t>
            </a:r>
            <a:r>
              <a:rPr lang="it-IT" dirty="0"/>
              <a:t>(25-29 Aprile 2016</a:t>
            </a:r>
            <a:r>
              <a:rPr lang="it-IT" dirty="0" smtClean="0"/>
              <a:t>)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7" y="1597538"/>
            <a:ext cx="7307262" cy="517012"/>
          </a:xfrm>
        </p:spPr>
        <p:txBody>
          <a:bodyPr/>
          <a:lstStyle/>
          <a:p>
            <a:pPr marL="0" indent="0">
              <a:buNone/>
            </a:pPr>
            <a:r>
              <a:rPr lang="fr-CH" dirty="0" smtClean="0"/>
              <a:t>25, 26 e 29 Training</a:t>
            </a:r>
          </a:p>
          <a:p>
            <a:pPr marL="0" indent="0">
              <a:buNone/>
            </a:pPr>
            <a:endParaRPr lang="fr-CH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1222035"/>
            <a:ext cx="5986461" cy="506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-6638" y="3640722"/>
            <a:ext cx="106391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NEW</a:t>
            </a:r>
            <a:endParaRPr lang="en-US" sz="2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731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701676"/>
            <a:ext cx="7448550" cy="974724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it-IT" dirty="0"/>
              <a:t>Agenda preliminare prossimo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CDISC </a:t>
            </a:r>
            <a:r>
              <a:rPr lang="it-IT" dirty="0"/>
              <a:t>Interchange </a:t>
            </a:r>
            <a:r>
              <a:rPr lang="it-IT" dirty="0" smtClean="0"/>
              <a:t>Europe</a:t>
            </a:r>
            <a:br>
              <a:rPr lang="it-IT" dirty="0" smtClean="0"/>
            </a:br>
            <a:r>
              <a:rPr lang="it-IT" dirty="0" smtClean="0"/>
              <a:t>Vienna </a:t>
            </a:r>
            <a:r>
              <a:rPr lang="it-IT" dirty="0"/>
              <a:t>(25-29 Aprile 2016</a:t>
            </a:r>
            <a:r>
              <a:rPr lang="it-IT" dirty="0" smtClean="0"/>
              <a:t>)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7" y="1597538"/>
            <a:ext cx="7307262" cy="517012"/>
          </a:xfrm>
        </p:spPr>
        <p:txBody>
          <a:bodyPr/>
          <a:lstStyle/>
          <a:p>
            <a:pPr marL="0" indent="0">
              <a:buNone/>
            </a:pPr>
            <a:r>
              <a:rPr lang="fr-CH" dirty="0" smtClean="0"/>
              <a:t>25, 26 e 29 Training</a:t>
            </a:r>
          </a:p>
          <a:p>
            <a:pPr marL="0" indent="0">
              <a:buNone/>
            </a:pPr>
            <a:endParaRPr lang="fr-CH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3" y="2090738"/>
            <a:ext cx="724852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90613" y="5387459"/>
            <a:ext cx="4715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http://www.cdisc.org/course-descriptions</a:t>
            </a:r>
          </a:p>
        </p:txBody>
      </p:sp>
    </p:spTree>
    <p:extLst>
      <p:ext uri="{BB962C8B-B14F-4D97-AF65-F5344CB8AC3E}">
        <p14:creationId xmlns:p14="http://schemas.microsoft.com/office/powerpoint/2010/main" val="299196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701676"/>
            <a:ext cx="7448550" cy="974724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it-IT" dirty="0"/>
              <a:t>Agenda preliminare prossimo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CDISC </a:t>
            </a:r>
            <a:r>
              <a:rPr lang="it-IT" dirty="0"/>
              <a:t>Interchange </a:t>
            </a:r>
            <a:r>
              <a:rPr lang="it-IT" dirty="0" smtClean="0"/>
              <a:t>Europe</a:t>
            </a:r>
            <a:br>
              <a:rPr lang="it-IT" dirty="0" smtClean="0"/>
            </a:br>
            <a:r>
              <a:rPr lang="it-IT" dirty="0" smtClean="0"/>
              <a:t>Vienna </a:t>
            </a:r>
            <a:r>
              <a:rPr lang="it-IT" dirty="0"/>
              <a:t>(25-29 Aprile 2016</a:t>
            </a:r>
            <a:r>
              <a:rPr lang="it-IT" dirty="0" smtClean="0"/>
              <a:t>)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7" y="1597538"/>
            <a:ext cx="7307262" cy="517012"/>
          </a:xfrm>
        </p:spPr>
        <p:txBody>
          <a:bodyPr/>
          <a:lstStyle/>
          <a:p>
            <a:pPr marL="0" indent="0">
              <a:buNone/>
            </a:pPr>
            <a:r>
              <a:rPr lang="fr-CH" dirty="0" smtClean="0"/>
              <a:t>27 e 28 </a:t>
            </a:r>
            <a:r>
              <a:rPr lang="fr-CH" dirty="0" err="1" smtClean="0"/>
              <a:t>Conference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2228851"/>
            <a:ext cx="715327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6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701676"/>
            <a:ext cx="7448550" cy="974724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it-IT" dirty="0"/>
              <a:t>Agenda preliminare prossimo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CDISC </a:t>
            </a:r>
            <a:r>
              <a:rPr lang="it-IT" dirty="0"/>
              <a:t>Interchange </a:t>
            </a:r>
            <a:r>
              <a:rPr lang="it-IT" dirty="0" smtClean="0"/>
              <a:t>Europe</a:t>
            </a:r>
            <a:br>
              <a:rPr lang="it-IT" dirty="0" smtClean="0"/>
            </a:br>
            <a:r>
              <a:rPr lang="it-IT" dirty="0" smtClean="0"/>
              <a:t>Vienna </a:t>
            </a:r>
            <a:r>
              <a:rPr lang="it-IT" dirty="0"/>
              <a:t>(25-29 Aprile 2016</a:t>
            </a:r>
            <a:r>
              <a:rPr lang="it-IT" dirty="0" smtClean="0"/>
              <a:t>)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722" y="1597538"/>
            <a:ext cx="8119028" cy="517012"/>
          </a:xfrm>
        </p:spPr>
        <p:txBody>
          <a:bodyPr/>
          <a:lstStyle/>
          <a:p>
            <a:pPr marL="0" indent="0">
              <a:buNone/>
            </a:pPr>
            <a:r>
              <a:rPr lang="fr-CH" dirty="0" smtClean="0"/>
              <a:t>27 e 28 </a:t>
            </a:r>
            <a:r>
              <a:rPr lang="fr-CH" dirty="0" err="1" smtClean="0"/>
              <a:t>Conference</a:t>
            </a:r>
            <a:r>
              <a:rPr lang="fr-CH" dirty="0" smtClean="0"/>
              <a:t> - Agenda </a:t>
            </a:r>
            <a:r>
              <a:rPr lang="fr-CH" dirty="0" err="1" smtClean="0"/>
              <a:t>Preliminare</a:t>
            </a:r>
            <a:endParaRPr lang="fr-CH" dirty="0" smtClean="0"/>
          </a:p>
          <a:p>
            <a:pPr marL="0" indent="0">
              <a:buNone/>
            </a:pPr>
            <a:r>
              <a:rPr lang="fr-CH" sz="2000" dirty="0">
                <a:solidFill>
                  <a:srgbClr val="0070C0"/>
                </a:solidFill>
                <a:hlinkClick r:id="rId2"/>
              </a:rPr>
              <a:t>http://</a:t>
            </a:r>
            <a:r>
              <a:rPr lang="fr-CH" sz="2000" dirty="0" smtClean="0">
                <a:solidFill>
                  <a:srgbClr val="0070C0"/>
                </a:solidFill>
                <a:hlinkClick r:id="rId2"/>
              </a:rPr>
              <a:t>www.cdisc.org/interchange</a:t>
            </a:r>
            <a:endParaRPr lang="fr-CH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CH" dirty="0" smtClean="0"/>
              <a:t>Giorno 1</a:t>
            </a:r>
          </a:p>
          <a:p>
            <a:r>
              <a:rPr lang="fr-CH" dirty="0" smtClean="0"/>
              <a:t>CDISC Update</a:t>
            </a:r>
          </a:p>
          <a:p>
            <a:r>
              <a:rPr lang="fr-CH" dirty="0" err="1" smtClean="0"/>
              <a:t>Presentazione</a:t>
            </a:r>
            <a:r>
              <a:rPr lang="fr-CH" dirty="0" smtClean="0"/>
              <a:t> </a:t>
            </a:r>
            <a:r>
              <a:rPr lang="fr-CH" dirty="0" err="1" smtClean="0"/>
              <a:t>Agenzie</a:t>
            </a:r>
            <a:r>
              <a:rPr lang="fr-CH" dirty="0" smtClean="0"/>
              <a:t> </a:t>
            </a:r>
            <a:r>
              <a:rPr lang="fr-CH" dirty="0" err="1" smtClean="0"/>
              <a:t>Regolatorie</a:t>
            </a:r>
            <a:r>
              <a:rPr lang="fr-CH" dirty="0" smtClean="0"/>
              <a:t> (FDA, EMA, PMDA)</a:t>
            </a:r>
          </a:p>
          <a:p>
            <a:r>
              <a:rPr lang="fr-CH" dirty="0" err="1" smtClean="0"/>
              <a:t>Presentazioni</a:t>
            </a:r>
            <a:r>
              <a:rPr lang="fr-CH" dirty="0" smtClean="0"/>
              <a:t> </a:t>
            </a:r>
            <a:r>
              <a:rPr lang="fr-CH" dirty="0" err="1" smtClean="0"/>
              <a:t>nei</a:t>
            </a:r>
            <a:r>
              <a:rPr lang="fr-CH" dirty="0" smtClean="0"/>
              <a:t> </a:t>
            </a:r>
            <a:r>
              <a:rPr lang="fr-CH" dirty="0" err="1" smtClean="0"/>
              <a:t>seguenti</a:t>
            </a:r>
            <a:r>
              <a:rPr lang="fr-CH" dirty="0" smtClean="0"/>
              <a:t> ‘</a:t>
            </a:r>
            <a:r>
              <a:rPr lang="fr-CH" dirty="0" err="1" smtClean="0"/>
              <a:t>stream</a:t>
            </a:r>
            <a:r>
              <a:rPr lang="fr-CH" dirty="0" smtClean="0"/>
              <a:t>’:</a:t>
            </a:r>
          </a:p>
          <a:p>
            <a:pPr lvl="1"/>
            <a:r>
              <a:rPr lang="fr-CH" dirty="0" err="1" smtClean="0"/>
              <a:t>Therapeutic</a:t>
            </a:r>
            <a:r>
              <a:rPr lang="fr-CH" dirty="0" smtClean="0"/>
              <a:t> Area (TA)</a:t>
            </a:r>
          </a:p>
          <a:p>
            <a:pPr lvl="1"/>
            <a:r>
              <a:rPr lang="fr-CH" dirty="0" smtClean="0"/>
              <a:t>CFAST &amp; CPATH</a:t>
            </a:r>
          </a:p>
          <a:p>
            <a:pPr lvl="1"/>
            <a:r>
              <a:rPr lang="fr-CH" dirty="0" smtClean="0"/>
              <a:t>Share</a:t>
            </a:r>
          </a:p>
          <a:p>
            <a:pPr lvl="1"/>
            <a:r>
              <a:rPr lang="fr-CH" dirty="0" err="1" smtClean="0"/>
              <a:t>Governance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11008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701676"/>
            <a:ext cx="7448550" cy="974724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it-IT" dirty="0"/>
              <a:t>Agenda preliminare prossimo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CDISC </a:t>
            </a:r>
            <a:r>
              <a:rPr lang="it-IT" dirty="0"/>
              <a:t>Interchange </a:t>
            </a:r>
            <a:r>
              <a:rPr lang="it-IT" dirty="0" smtClean="0"/>
              <a:t>Europe</a:t>
            </a:r>
            <a:br>
              <a:rPr lang="it-IT" dirty="0" smtClean="0"/>
            </a:br>
            <a:r>
              <a:rPr lang="it-IT" dirty="0" smtClean="0"/>
              <a:t>Vienna </a:t>
            </a:r>
            <a:r>
              <a:rPr lang="it-IT" dirty="0"/>
              <a:t>(25-29 Aprile 2016</a:t>
            </a:r>
            <a:r>
              <a:rPr lang="it-IT" dirty="0" smtClean="0"/>
              <a:t>)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722" y="1597538"/>
            <a:ext cx="8119028" cy="517012"/>
          </a:xfrm>
        </p:spPr>
        <p:txBody>
          <a:bodyPr/>
          <a:lstStyle/>
          <a:p>
            <a:pPr marL="0" indent="0">
              <a:buNone/>
            </a:pPr>
            <a:r>
              <a:rPr lang="fr-CH" dirty="0" smtClean="0"/>
              <a:t>27 e 28 </a:t>
            </a:r>
            <a:r>
              <a:rPr lang="fr-CH" dirty="0" err="1" smtClean="0"/>
              <a:t>Conference</a:t>
            </a:r>
            <a:r>
              <a:rPr lang="fr-CH" dirty="0" smtClean="0"/>
              <a:t> - Agenda </a:t>
            </a:r>
            <a:r>
              <a:rPr lang="fr-CH" dirty="0" err="1" smtClean="0"/>
              <a:t>Preliminare</a:t>
            </a:r>
            <a:endParaRPr lang="fr-CH" dirty="0" smtClean="0"/>
          </a:p>
          <a:p>
            <a:pPr marL="0" indent="0">
              <a:buNone/>
            </a:pPr>
            <a:r>
              <a:rPr lang="fr-CH" sz="2000" dirty="0">
                <a:solidFill>
                  <a:srgbClr val="0070C0"/>
                </a:solidFill>
                <a:hlinkClick r:id="rId2"/>
              </a:rPr>
              <a:t>http://</a:t>
            </a:r>
            <a:r>
              <a:rPr lang="fr-CH" sz="2000" dirty="0" smtClean="0">
                <a:solidFill>
                  <a:srgbClr val="0070C0"/>
                </a:solidFill>
                <a:hlinkClick r:id="rId2"/>
              </a:rPr>
              <a:t>www.cdisc.org/interchange</a:t>
            </a:r>
            <a:endParaRPr lang="fr-CH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CH" dirty="0" err="1" smtClean="0"/>
              <a:t>Possibili</a:t>
            </a:r>
            <a:r>
              <a:rPr lang="fr-CH" dirty="0" smtClean="0"/>
              <a:t> </a:t>
            </a:r>
            <a:r>
              <a:rPr lang="fr-CH" dirty="0" err="1" smtClean="0"/>
              <a:t>presentazioni</a:t>
            </a:r>
            <a:endParaRPr lang="fr-CH" dirty="0" smtClean="0"/>
          </a:p>
          <a:p>
            <a:r>
              <a:rPr lang="fr-CH" dirty="0" err="1" smtClean="0"/>
              <a:t>Presentazioni</a:t>
            </a:r>
            <a:r>
              <a:rPr lang="fr-CH" dirty="0" smtClean="0"/>
              <a:t> </a:t>
            </a:r>
            <a:r>
              <a:rPr lang="fr-CH" dirty="0" err="1" smtClean="0"/>
              <a:t>nei</a:t>
            </a:r>
            <a:r>
              <a:rPr lang="fr-CH" dirty="0" smtClean="0"/>
              <a:t> </a:t>
            </a:r>
            <a:r>
              <a:rPr lang="fr-CH" dirty="0" err="1" smtClean="0"/>
              <a:t>seguenti</a:t>
            </a:r>
            <a:r>
              <a:rPr lang="fr-CH" dirty="0" smtClean="0"/>
              <a:t> ‘</a:t>
            </a:r>
            <a:r>
              <a:rPr lang="fr-CH" dirty="0" err="1" smtClean="0"/>
              <a:t>stream</a:t>
            </a:r>
            <a:r>
              <a:rPr lang="fr-CH" dirty="0" smtClean="0"/>
              <a:t>’:</a:t>
            </a:r>
          </a:p>
          <a:p>
            <a:pPr lvl="1"/>
            <a:r>
              <a:rPr lang="fr-CH" dirty="0" err="1"/>
              <a:t>Semantics</a:t>
            </a:r>
            <a:r>
              <a:rPr lang="fr-CH" dirty="0"/>
              <a:t> &amp; MDR &amp; Automation</a:t>
            </a:r>
            <a:endParaRPr lang="fr-CH" dirty="0" smtClean="0"/>
          </a:p>
          <a:p>
            <a:pPr lvl="1"/>
            <a:r>
              <a:rPr lang="fr-CH" dirty="0" err="1" smtClean="0"/>
              <a:t>Foundatational</a:t>
            </a:r>
            <a:endParaRPr lang="fr-CH" dirty="0" smtClean="0"/>
          </a:p>
          <a:p>
            <a:pPr lvl="1"/>
            <a:r>
              <a:rPr lang="fr-CH" dirty="0"/>
              <a:t>CDISC </a:t>
            </a:r>
            <a:r>
              <a:rPr lang="fr-CH" dirty="0" err="1"/>
              <a:t>Success</a:t>
            </a:r>
            <a:r>
              <a:rPr lang="fr-CH" dirty="0"/>
              <a:t> &amp; Vision</a:t>
            </a:r>
            <a:endParaRPr lang="fr-CH" dirty="0" smtClean="0"/>
          </a:p>
          <a:p>
            <a:pPr lvl="1"/>
            <a:r>
              <a:rPr lang="fr-CH" dirty="0" smtClean="0"/>
              <a:t>SEND</a:t>
            </a:r>
          </a:p>
          <a:p>
            <a:pPr lvl="1"/>
            <a:r>
              <a:rPr lang="en-GB" dirty="0"/>
              <a:t>Broaden CDISC and connect to the </a:t>
            </a:r>
            <a:r>
              <a:rPr lang="en-GB" dirty="0" smtClean="0"/>
              <a:t>world</a:t>
            </a:r>
          </a:p>
          <a:p>
            <a:pPr lvl="1"/>
            <a:r>
              <a:rPr lang="fr-CH" dirty="0" err="1" smtClean="0"/>
              <a:t>Chiusura</a:t>
            </a:r>
            <a:r>
              <a:rPr lang="fr-CH" dirty="0" smtClean="0"/>
              <a:t> con CDISC e </a:t>
            </a:r>
            <a:r>
              <a:rPr lang="fr-CH" dirty="0" err="1" smtClean="0"/>
              <a:t>Agenzie</a:t>
            </a:r>
            <a:r>
              <a:rPr lang="fr-CH" dirty="0" smtClean="0"/>
              <a:t> </a:t>
            </a:r>
            <a:r>
              <a:rPr lang="fr-CH" dirty="0" err="1" smtClean="0"/>
              <a:t>Regolatorie</a:t>
            </a:r>
            <a:endParaRPr lang="fr-CH" dirty="0" smtClean="0"/>
          </a:p>
          <a:p>
            <a:pPr lvl="2"/>
            <a:r>
              <a:rPr lang="fr-CH" sz="1800" dirty="0" err="1" smtClean="0"/>
              <a:t>Risposta</a:t>
            </a:r>
            <a:r>
              <a:rPr lang="fr-CH" sz="1800" dirty="0" smtClean="0"/>
              <a:t> a </a:t>
            </a:r>
            <a:r>
              <a:rPr lang="fr-CH" sz="1800" dirty="0" err="1" smtClean="0"/>
              <a:t>domande</a:t>
            </a:r>
            <a:r>
              <a:rPr lang="fr-CH" sz="1800" dirty="0" smtClean="0"/>
              <a:t> </a:t>
            </a:r>
            <a:r>
              <a:rPr lang="fr-CH" sz="1800" dirty="0" err="1" smtClean="0"/>
              <a:t>fatte</a:t>
            </a:r>
            <a:r>
              <a:rPr lang="fr-CH" sz="1800" dirty="0" smtClean="0"/>
              <a:t> </a:t>
            </a:r>
            <a:r>
              <a:rPr lang="fr-CH" sz="1800" dirty="0" err="1" smtClean="0"/>
              <a:t>dai</a:t>
            </a:r>
            <a:r>
              <a:rPr lang="fr-CH" sz="1800" dirty="0" smtClean="0"/>
              <a:t> </a:t>
            </a:r>
            <a:r>
              <a:rPr lang="fr-CH" sz="1800" dirty="0" err="1" smtClean="0"/>
              <a:t>partecipanti</a:t>
            </a:r>
            <a:r>
              <a:rPr lang="fr-CH" sz="1800" dirty="0" smtClean="0"/>
              <a:t> </a:t>
            </a:r>
            <a:r>
              <a:rPr lang="fr-CH" sz="1800" dirty="0" err="1" smtClean="0"/>
              <a:t>attraverso</a:t>
            </a:r>
            <a:r>
              <a:rPr lang="fr-CH" sz="1800" dirty="0" smtClean="0"/>
              <a:t> un </a:t>
            </a:r>
            <a:r>
              <a:rPr lang="fr-CH" sz="1800" dirty="0" err="1" smtClean="0"/>
              <a:t>questionario</a:t>
            </a:r>
            <a:r>
              <a:rPr lang="fr-CH" sz="1800" dirty="0" smtClean="0"/>
              <a:t> online</a:t>
            </a:r>
          </a:p>
          <a:p>
            <a:pPr marL="0" indent="0">
              <a:buNone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83473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415926"/>
            <a:ext cx="7448550" cy="974724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Highlight CDISC Interchange, Chicago (</a:t>
            </a:r>
            <a:r>
              <a:rPr lang="en-GB" dirty="0" err="1"/>
              <a:t>Novembre</a:t>
            </a:r>
            <a:r>
              <a:rPr lang="en-GB" dirty="0"/>
              <a:t> 2015</a:t>
            </a:r>
            <a:r>
              <a:rPr lang="en-GB" dirty="0" smtClean="0"/>
              <a:t>)	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076325" y="138181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http://www.cdisc.org/2015-international-interchange-presentations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76325" y="1751142"/>
            <a:ext cx="7662987" cy="405516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CH" b="1" dirty="0" smtClean="0"/>
              <a:t>Diverse </a:t>
            </a:r>
            <a:r>
              <a:rPr lang="fr-CH" b="1" dirty="0" err="1" smtClean="0"/>
              <a:t>presentazioni</a:t>
            </a:r>
            <a:r>
              <a:rPr lang="fr-CH" b="1" dirty="0" smtClean="0"/>
              <a:t> </a:t>
            </a:r>
            <a:r>
              <a:rPr lang="fr-CH" b="1" dirty="0" err="1" smtClean="0"/>
              <a:t>nella</a:t>
            </a:r>
            <a:r>
              <a:rPr lang="fr-CH" b="1" dirty="0" smtClean="0"/>
              <a:t> </a:t>
            </a:r>
            <a:r>
              <a:rPr lang="fr-CH" b="1" dirty="0" err="1" smtClean="0"/>
              <a:t>sezione</a:t>
            </a:r>
            <a:r>
              <a:rPr lang="fr-CH" b="1" dirty="0" smtClean="0"/>
              <a:t> </a:t>
            </a:r>
            <a:r>
              <a:rPr lang="fr-CH" b="1" dirty="0" smtClean="0"/>
              <a:t>TA con </a:t>
            </a:r>
            <a:r>
              <a:rPr lang="fr-CH" b="1" dirty="0" err="1" smtClean="0"/>
              <a:t>riferimenti</a:t>
            </a:r>
            <a:r>
              <a:rPr lang="fr-CH" b="1" dirty="0" smtClean="0"/>
              <a:t> ad </a:t>
            </a:r>
            <a:r>
              <a:rPr lang="fr-CH" b="1" dirty="0" err="1" smtClean="0"/>
              <a:t>ADaM</a:t>
            </a:r>
            <a:endParaRPr lang="fr-CH" b="1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b="1" dirty="0"/>
              <a:t>Reflections on </a:t>
            </a:r>
            <a:r>
              <a:rPr lang="en-GB" b="1" dirty="0" err="1"/>
              <a:t>ADaM</a:t>
            </a:r>
            <a:r>
              <a:rPr lang="en-GB" b="1" dirty="0"/>
              <a:t> and TA </a:t>
            </a:r>
            <a:r>
              <a:rPr lang="en-GB" b="1" dirty="0" smtClean="0"/>
              <a:t>User Guides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1" dirty="0"/>
              <a:t>Implementation of Diabetes </a:t>
            </a:r>
            <a:r>
              <a:rPr lang="en-GB" b="1" dirty="0" err="1"/>
              <a:t>ADaM</a:t>
            </a:r>
            <a:r>
              <a:rPr lang="en-GB" b="1" dirty="0"/>
              <a:t> Standards at </a:t>
            </a:r>
            <a:r>
              <a:rPr lang="en-GB" b="1" dirty="0" smtClean="0"/>
              <a:t>Lilly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1" dirty="0"/>
              <a:t>Data Standards, Considerations &amp; Conventions within TA User </a:t>
            </a:r>
            <a:r>
              <a:rPr lang="en-GB" b="1" dirty="0" smtClean="0"/>
              <a:t>Guides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smtClean="0"/>
              <a:t>Stream SEND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err="1" smtClean="0"/>
              <a:t>Lessons</a:t>
            </a:r>
            <a:r>
              <a:rPr lang="fr-CH" b="1" dirty="0" smtClean="0"/>
              <a:t> </a:t>
            </a:r>
            <a:r>
              <a:rPr lang="fr-CH" b="1" dirty="0" err="1" smtClean="0"/>
              <a:t>Learned</a:t>
            </a:r>
            <a:r>
              <a:rPr lang="fr-CH" b="1" dirty="0" smtClean="0"/>
              <a:t> (CRO </a:t>
            </a:r>
            <a:r>
              <a:rPr lang="fr-CH" b="1" dirty="0" err="1" smtClean="0"/>
              <a:t>experience</a:t>
            </a:r>
            <a:r>
              <a:rPr lang="fr-CH" b="1" dirty="0" smtClean="0"/>
              <a:t>, </a:t>
            </a:r>
            <a:r>
              <a:rPr lang="fr-CH" b="1" dirty="0" err="1" smtClean="0"/>
              <a:t>metrics</a:t>
            </a:r>
            <a:r>
              <a:rPr lang="fr-CH" b="1" dirty="0" smtClean="0"/>
              <a:t>, etc.)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1" dirty="0"/>
              <a:t>Case Study: Impact of Implementing CDISC Standards in an Organization – Metrics </a:t>
            </a:r>
            <a:r>
              <a:rPr lang="en-GB" b="1" dirty="0" smtClean="0"/>
              <a:t>Results (CRO experience)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1" dirty="0"/>
              <a:t>A Global CRO’s Journey to Innovation through CDISC </a:t>
            </a:r>
            <a:r>
              <a:rPr lang="en-GB" b="1" dirty="0" smtClean="0"/>
              <a:t>Standards (CRO experience)</a:t>
            </a:r>
            <a:endParaRPr lang="fr-CH" b="1" dirty="0" smtClean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804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17/09/201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NYRUUDRVYRWM-75-163</_dlc_DocId>
    <_dlc_DocIdUrl xmlns="cc9af988-dd0b-489a-8207-cf5186c6ed97">
      <Url>http://portal.cdisc.org/CDISC User Networks/Europe/English Language/_layouts/DocIdRedir.aspx?ID=NYRUUDRVYRWM-75-163</Url>
      <Description>NYRUUDRVYRWM-75-163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409B6480840A43BC34C9FFAC5F4F05" ma:contentTypeVersion="1" ma:contentTypeDescription="Create a new document." ma:contentTypeScope="" ma:versionID="9082870e7a4189f1b0bff1173c3e0601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24b61af9e04c2dd5752115ca156025f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A7CC16C-AB13-4246-BDF8-E211D1011046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cc9af988-dd0b-489a-8207-cf5186c6ed97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4BFDDA2-B7FB-4277-964B-7B7D470A59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af988-dd0b-489a-8207-cf5186c6e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611FBD3-50A6-43DC-AC4C-F61F0693FA8E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7308D729-1D99-4B63-A456-050B1A4CD6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28475</TotalTime>
  <Words>942</Words>
  <Application>Microsoft Office PowerPoint</Application>
  <PresentationFormat>On-screen Show (4:3)</PresentationFormat>
  <Paragraphs>117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PowerPoint Presentation</vt:lpstr>
      <vt:lpstr>CDISC Italian User Network TC 20 Gennaio 2016    Angelo Tinazzi (Cytel Inc. – CDISC E3C member)</vt:lpstr>
      <vt:lpstr>Agenda</vt:lpstr>
      <vt:lpstr>   Agenda preliminare prossimo  CDISC Interchange Europe Vienna (25-29 Aprile 2016) </vt:lpstr>
      <vt:lpstr>   Agenda preliminare prossimo  CDISC Interchange Europe Vienna (25-29 Aprile 2016) </vt:lpstr>
      <vt:lpstr>   Agenda preliminare prossimo  CDISC Interchange Europe Vienna (25-29 Aprile 2016) </vt:lpstr>
      <vt:lpstr>   Agenda preliminare prossimo  CDISC Interchange Europe Vienna (25-29 Aprile 2016) </vt:lpstr>
      <vt:lpstr>   Agenda preliminare prossimo  CDISC Interchange Europe Vienna (25-29 Aprile 2016) </vt:lpstr>
      <vt:lpstr>   Highlight CDISC Interchange, Chicago (Novembre 2015) </vt:lpstr>
      <vt:lpstr>News dal mondo CDISC </vt:lpstr>
      <vt:lpstr>News dal mondo CDISC </vt:lpstr>
      <vt:lpstr>Introduzione a Study Data Reviewer Guide e Analysis Reviewer Guide </vt:lpstr>
      <vt:lpstr>Introduzione a Study Data Reviewer Guide e Analysis Reviewer Guide </vt:lpstr>
      <vt:lpstr>Introduzione a Study Data Reviewer Guide e Analysis Reviewer Guide </vt:lpstr>
      <vt:lpstr>Introduzione a Study Data Reviewer Guide e Analysis Reviewer Guide </vt:lpstr>
      <vt:lpstr>Introduzione a Study Data Reviewer Guide e Analysis Reviewer Guide </vt:lpstr>
      <vt:lpstr>Introduzione a Study Data Reviewer Guide e Analysis Reviewer Guide </vt:lpstr>
      <vt:lpstr>Introduzione a Study Data Reviewer Guide e Analysis Reviewer Guide </vt:lpstr>
      <vt:lpstr>Introduzione a Study Data Reviewer Guide e Analysis Reviewer Guide </vt:lpstr>
      <vt:lpstr>Introduzione a Study Data Reviewer Guide e Analysis Reviewer Guide </vt:lpstr>
      <vt:lpstr>Introduzione a Study Data Reviewer Guide e Analysis Reviewer Guide </vt:lpstr>
      <vt:lpstr>  Varie ed Eventuali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 Cain</dc:creator>
  <cp:lastModifiedBy>Angelo Tinazzi</cp:lastModifiedBy>
  <cp:revision>815</cp:revision>
  <cp:lastPrinted>2015-12-16T10:46:07Z</cp:lastPrinted>
  <dcterms:created xsi:type="dcterms:W3CDTF">2003-09-23T15:46:16Z</dcterms:created>
  <dcterms:modified xsi:type="dcterms:W3CDTF">2016-01-20T09:40:03Z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0x0101007A409B6480840A43BC34C9FFAC5F4F05</vt:lpwstr>
  </property>
  <property fmtid="{D5CDD505-2E9C-101B-9397-08002B2CF9AE}" pid="3" name="_dlc_DocIdItemGuid">
    <vt:lpwstr>3a3a5220-bd76-46ac-a856-aefe8d617347</vt:lpwstr>
  </property>
</Properties>
</file>