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15"/>
  </p:notesMasterIdLst>
  <p:handoutMasterIdLst>
    <p:handoutMasterId r:id="rId16"/>
  </p:handoutMasterIdLst>
  <p:sldIdLst>
    <p:sldId id="276" r:id="rId2"/>
    <p:sldId id="278" r:id="rId3"/>
    <p:sldId id="288" r:id="rId4"/>
    <p:sldId id="281" r:id="rId5"/>
    <p:sldId id="287" r:id="rId6"/>
    <p:sldId id="284" r:id="rId7"/>
    <p:sldId id="286" r:id="rId8"/>
    <p:sldId id="280" r:id="rId9"/>
    <p:sldId id="282" r:id="rId10"/>
    <p:sldId id="277" r:id="rId11"/>
    <p:sldId id="279" r:id="rId12"/>
    <p:sldId id="289" r:id="rId13"/>
    <p:sldId id="283" r:id="rId14"/>
  </p:sldIdLst>
  <p:sldSz cx="10693400" cy="7561263"/>
  <p:notesSz cx="6858000" cy="9144000"/>
  <p:embeddedFontLst>
    <p:embeddedFont>
      <p:font typeface="Meiryo UI" panose="020B0604030504040204" pitchFamily="50" charset="-128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41" autoAdjust="0"/>
    <p:restoredTop sz="99849" autoAdjust="0"/>
  </p:normalViewPr>
  <p:slideViewPr>
    <p:cSldViewPr>
      <p:cViewPr varScale="1">
        <p:scale>
          <a:sx n="68" d="100"/>
          <a:sy n="68" d="100"/>
        </p:scale>
        <p:origin x="-690" y="-108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2015/9/10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2015/9/10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j_fresh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68942" y="193880"/>
            <a:ext cx="9206350" cy="740317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0" y="270051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0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34332" y="1980431"/>
            <a:ext cx="7775872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j_fresh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0116" y="2853"/>
            <a:ext cx="1917460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2015/9/10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CDISC</a:t>
            </a:r>
            <a:r>
              <a:rPr lang="ja-JP" altLang="en-US" b="1" dirty="0" smtClean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User Group </a:t>
            </a:r>
            <a:r>
              <a:rPr lang="en-US" altLang="ja-JP" b="1" dirty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Deutschland/Japan</a:t>
            </a:r>
            <a:endParaRPr lang="ja-JP" altLang="en-US" b="1" dirty="0">
              <a:solidFill>
                <a:schemeClr val="accent4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810196" y="5292799"/>
            <a:ext cx="6405264" cy="56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Hajime Shimizu (nickname: </a:t>
            </a:r>
            <a:r>
              <a:rPr lang="en-US" altLang="ja-JP" sz="1200" b="0" dirty="0" err="1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Akiba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CDISC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User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Group</a:t>
            </a:r>
            <a:endParaRPr lang="en-US" altLang="ja-JP" sz="1200" b="0" dirty="0">
              <a:solidFill>
                <a:schemeClr val="accent2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Freundschaft</a:t>
            </a:r>
            <a:r>
              <a:rPr lang="en-US" altLang="ja-JP" sz="4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en-US" altLang="ja-JP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altLang="ja-JP" sz="4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Konferenz</a:t>
            </a:r>
            <a:endParaRPr kumimoji="1" lang="ja-JP" altLang="en-US" sz="4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introduction to team activity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From 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Oct 2016,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PMDA receives e-data submissions in CDISC.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After </a:t>
            </a:r>
            <a:r>
              <a:rPr lang="en-US" altLang="ja-JP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Apr 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2020,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e-data submission is mandatory.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When it starts?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35171" y="4894069"/>
            <a:ext cx="1656184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4491355" y="4894069"/>
            <a:ext cx="3024336" cy="9361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506940" y="4894069"/>
            <a:ext cx="1656184" cy="9361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792020" y="4318166"/>
            <a:ext cx="44230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Oct 2016                                     Apr 2020</a:t>
            </a:r>
            <a:endParaRPr kumimoji="1" lang="ja-JP" altLang="en-US" dirty="0"/>
          </a:p>
        </p:txBody>
      </p:sp>
      <p:sp>
        <p:nvSpPr>
          <p:cNvPr id="8" name="Left Bracket 7"/>
          <p:cNvSpPr/>
          <p:nvPr/>
        </p:nvSpPr>
        <p:spPr>
          <a:xfrm rot="16200000">
            <a:off x="5947164" y="4722735"/>
            <a:ext cx="143634" cy="2935338"/>
          </a:xfrm>
          <a:prstGeom prst="lef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067829" y="6317461"/>
            <a:ext cx="37195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Transition period                 CDISC</a:t>
            </a:r>
            <a:endParaRPr kumimoji="1" lang="ja-JP" altLang="en-US" dirty="0"/>
          </a:p>
        </p:txBody>
      </p:sp>
      <p:sp>
        <p:nvSpPr>
          <p:cNvPr id="10" name="Left Bracket 9"/>
          <p:cNvSpPr/>
          <p:nvPr/>
        </p:nvSpPr>
        <p:spPr>
          <a:xfrm rot="16200000">
            <a:off x="8306883" y="5345979"/>
            <a:ext cx="144017" cy="1689233"/>
          </a:xfrm>
          <a:prstGeom prst="lef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All trials in a submission must be in CDISC format.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Legacy data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Japanese texts are submitted in separate datasets.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comments</a:t>
            </a: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reported </a:t>
            </a: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Drugs should be coded in WHO DD.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kumimoji="1"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FDA includes WHO DD in catalog. PMDA states it in guideline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SI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Unit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--STRESU</a:t>
            </a:r>
            <a:endParaRPr kumimoji="1"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 specific features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3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Plan of CDISC pilot 2015 (PMDA)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http://www.pmda.go.jp/files/000161446.pdf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 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CDISC pilot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2014 2</a:t>
            </a:r>
            <a:r>
              <a:rPr lang="en-US" altLang="ja-JP" sz="2000" b="1" baseline="30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-half (PMDA)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Coming soon</a:t>
            </a:r>
            <a:endParaRPr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 of CDISC pilot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2014 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en-US" altLang="ja-JP" sz="2000" b="1" baseline="30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-half (PMDA)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http://www.pmda.go.jp/files/000160439.pdf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 of CDISC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pilot 2013 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(PMDA)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</a:t>
            </a: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://www.pmda.go.jp/files/000160068.pdf</a:t>
            </a:r>
            <a:endParaRPr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More information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9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</a:t>
            </a:r>
            <a:endParaRPr kumimoji="1" lang="ja-JP" altLang="en-US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hajime.shimizu@takeda.com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03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CJUG/SDTM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team</a:t>
            </a:r>
          </a:p>
          <a:p>
            <a:pPr marL="660400" lvl="1" indent="-342900">
              <a:buAutoNum type="arabicPeriod"/>
            </a:pP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Tx/>
              <a:buAutoNum type="arabicPeriod"/>
            </a:pPr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CDISC </a:t>
            </a: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Topic in </a:t>
            </a:r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</a:t>
            </a:r>
          </a:p>
          <a:p>
            <a:pPr marL="342900" indent="-342900">
              <a:buFontTx/>
              <a:buAutoNum type="arabicPeriod"/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endParaRPr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Contents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50356" y="7165007"/>
            <a:ext cx="3411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CJUG=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DISC 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apan 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ser 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roup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00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CJUG/SDTM team</a:t>
            </a:r>
            <a:endParaRPr kumimoji="1" lang="ja-JP" altLang="en-US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97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140+ people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Pharma, CRO, IT, Academia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Data Manager, Statistician, Programmer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/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Our </a:t>
            </a: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activities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Monthly Meeting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Guest speaker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Group tasks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Socializing event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CJUG/SDTM team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678230" y="4428703"/>
            <a:ext cx="4988950" cy="2793870"/>
            <a:chOff x="4678230" y="4428703"/>
            <a:chExt cx="4988950" cy="2793870"/>
          </a:xfrm>
        </p:grpSpPr>
        <p:sp>
          <p:nvSpPr>
            <p:cNvPr id="4" name="Left Arrow 3"/>
            <p:cNvSpPr/>
            <p:nvPr/>
          </p:nvSpPr>
          <p:spPr>
            <a:xfrm>
              <a:off x="4678230" y="5324331"/>
              <a:ext cx="956501" cy="2880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198476" y="6681280"/>
              <a:ext cx="290496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Deutschland           </a:t>
              </a:r>
              <a:r>
                <a:rPr kumimoji="1" lang="en-US" altLang="ja-JP" dirty="0" smtClean="0"/>
                <a:t> Japan</a:t>
              </a:r>
              <a:endParaRPr kumimoji="1" lang="ja-JP" altLang="en-US" dirty="0"/>
            </a:p>
          </p:txBody>
        </p:sp>
        <p:pic>
          <p:nvPicPr>
            <p:cNvPr id="1028" name="Picture 4" descr="http://icon-rainbow.com/i/icon_03087/icon_030870_256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4931" y="4588650"/>
              <a:ext cx="731473" cy="731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844" y="5982261"/>
              <a:ext cx="564571" cy="727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1036" y="6013697"/>
              <a:ext cx="564571" cy="727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ghtning Bolt 8"/>
            <p:cNvSpPr/>
            <p:nvPr/>
          </p:nvSpPr>
          <p:spPr>
            <a:xfrm rot="4843763">
              <a:off x="6960029" y="5360267"/>
              <a:ext cx="509802" cy="504056"/>
            </a:xfrm>
            <a:prstGeom prst="lightningBol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ightning Bolt 13"/>
            <p:cNvSpPr/>
            <p:nvPr/>
          </p:nvSpPr>
          <p:spPr>
            <a:xfrm>
              <a:off x="7942579" y="5451075"/>
              <a:ext cx="509802" cy="504056"/>
            </a:xfrm>
            <a:prstGeom prst="lightningBol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850756" y="4428703"/>
              <a:ext cx="3816424" cy="2793870"/>
            </a:xfrm>
            <a:prstGeom prst="roundRect">
              <a:avLst>
                <a:gd name="adj" fmla="val 5381"/>
              </a:avLst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57505" y="5632439"/>
            <a:ext cx="2452296" cy="415498"/>
            <a:chOff x="4678229" y="5679737"/>
            <a:chExt cx="2452296" cy="415498"/>
          </a:xfrm>
        </p:grpSpPr>
        <p:sp>
          <p:nvSpPr>
            <p:cNvPr id="13" name="Left Arrow 12"/>
            <p:cNvSpPr/>
            <p:nvPr/>
          </p:nvSpPr>
          <p:spPr>
            <a:xfrm>
              <a:off x="4678229" y="5703103"/>
              <a:ext cx="956501" cy="33125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34731" y="5679737"/>
              <a:ext cx="149579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in next slide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403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Group Tasks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Read/Learn SDTM incl. Translation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SDTM relevant topics</a:t>
            </a:r>
          </a:p>
          <a:p>
            <a:pPr marL="774700" lvl="1" indent="-457200">
              <a:buAutoNum type="arabicPeriod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WHO DD</a:t>
            </a:r>
          </a:p>
          <a:p>
            <a:pPr marL="774700" lvl="1" indent="-457200">
              <a:buAutoNum type="arabicPeriod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File size issue</a:t>
            </a:r>
          </a:p>
          <a:p>
            <a:pPr marL="774700" lvl="1" indent="-457200">
              <a:buAutoNum type="arabicPeriod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What's dataset-XML?</a:t>
            </a:r>
          </a:p>
          <a:p>
            <a:pPr marL="774700" lvl="1" indent="-457200">
              <a:buAutoNum type="arabicPeriod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Therapeutic Area</a:t>
            </a:r>
          </a:p>
          <a:p>
            <a:pPr marL="774700" lvl="1" indent="-457200">
              <a:buAutoNum type="arabicPeriod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SDTM by R</a:t>
            </a: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　</a:t>
            </a: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(free statistical software)		etc.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Virtual SDTM creation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kumimoji="1"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Legacy Data Conversion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All domains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kumimoji="1"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Protocol </a:t>
            </a:r>
            <a:r>
              <a:rPr kumimoji="1"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 ADaM</a:t>
            </a:r>
          </a:p>
          <a:p>
            <a:pPr marL="774700" lvl="1" indent="-457200">
              <a:buFont typeface="Arial" panose="020B0604020202020204" pitchFamily="34" charset="0"/>
              <a:buChar char="•"/>
            </a:pPr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Global </a:t>
            </a:r>
            <a:r>
              <a:rPr lang="en-US" altLang="ja-JP" sz="1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study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CJUG/SDTM team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67287" y="6173445"/>
            <a:ext cx="2452296" cy="415498"/>
            <a:chOff x="4678229" y="5679737"/>
            <a:chExt cx="2452296" cy="415498"/>
          </a:xfrm>
        </p:grpSpPr>
        <p:sp>
          <p:nvSpPr>
            <p:cNvPr id="5" name="Left Arrow 4"/>
            <p:cNvSpPr/>
            <p:nvPr/>
          </p:nvSpPr>
          <p:spPr>
            <a:xfrm>
              <a:off x="4678229" y="5703103"/>
              <a:ext cx="956501" cy="33125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34731" y="5679737"/>
              <a:ext cx="149579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in next slide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3983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Imaginary protocol</a:t>
            </a: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Generate data</a:t>
            </a:r>
          </a:p>
          <a:p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Make it into SDTM</a:t>
            </a: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 learn more about SDTM</a:t>
            </a:r>
            <a:endParaRPr kumimoji="1"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Virtual</a:t>
            </a:r>
            <a:r>
              <a:rPr kumimoji="1"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SDTM creation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26" name="Picture 2" descr="http://constcourt.ge/imgs/bo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676" y="2340385"/>
            <a:ext cx="936104" cy="90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blogs.nvcc.edu/wp-content/blogs.dir/287/files/2013/07/Meeting-Screen-Be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0" y="5580831"/>
            <a:ext cx="1019175" cy="111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6930877" y="2067938"/>
            <a:ext cx="3456384" cy="1136629"/>
          </a:xfrm>
          <a:prstGeom prst="cloudCallout">
            <a:avLst>
              <a:gd name="adj1" fmla="val -69656"/>
              <a:gd name="adj2" fmla="val 51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207007" y="2333649"/>
            <a:ext cx="3090813" cy="576064"/>
          </a:xfrm>
          <a:prstGeom prst="rect">
            <a:avLst/>
          </a:prstGeom>
        </p:spPr>
        <p:txBody>
          <a:bodyPr/>
          <a:lstStyle>
            <a:lvl1pPr marL="215900" indent="-215900" algn="l" defTabSz="914400" rtl="0" eaLnBrk="1" latinLnBrk="0" hangingPunct="1">
              <a:spcBef>
                <a:spcPts val="500"/>
              </a:spcBef>
              <a:buClr>
                <a:srgbClr val="376092"/>
              </a:buClr>
              <a:buFontTx/>
              <a:buNone/>
              <a:defRPr kumimoji="1" sz="1600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3400" indent="-273050" algn="l" defTabSz="914400" rtl="0" eaLnBrk="1" latinLnBrk="0" hangingPunct="1">
              <a:spcBef>
                <a:spcPts val="500"/>
              </a:spcBef>
              <a:buClr>
                <a:srgbClr val="A6A6A6"/>
              </a:buClr>
              <a:buFontTx/>
              <a:buNone/>
              <a:defRPr kumimoji="1" sz="1400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1525" indent="-228600" algn="l" defTabSz="914400" rtl="0" eaLnBrk="1" latinLnBrk="0" hangingPunct="1">
              <a:spcBef>
                <a:spcPts val="500"/>
              </a:spcBef>
              <a:buClr>
                <a:srgbClr val="A6A6A6"/>
              </a:buClr>
              <a:buFontTx/>
              <a:buNone/>
              <a:defRPr kumimoji="1" sz="1400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66800" indent="-228600" algn="l" defTabSz="914400" rtl="0" eaLnBrk="1" latinLnBrk="0" hangingPunct="1">
              <a:spcBef>
                <a:spcPts val="500"/>
              </a:spcBef>
              <a:buFontTx/>
              <a:buNone/>
              <a:defRPr kumimoji="1" sz="1200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17625" indent="-228600" algn="l" defTabSz="914400" rtl="0" eaLnBrk="1" latinLnBrk="0" hangingPunct="1">
              <a:spcBef>
                <a:spcPts val="500"/>
              </a:spcBef>
              <a:buFontTx/>
              <a:buNone/>
              <a:defRPr kumimoji="1" sz="1200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Caffeine enhances concentration. </a:t>
            </a:r>
          </a:p>
          <a:p>
            <a:pPr marL="0" indent="0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More calculation can be done.</a:t>
            </a:r>
            <a:endParaRPr lang="en-US" altLang="ja-JP" sz="1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7941" y="3726914"/>
            <a:ext cx="2029723" cy="1061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(2+9) mod 10 = ?</a:t>
            </a:r>
          </a:p>
          <a:p>
            <a:r>
              <a:rPr lang="en-US" altLang="ja-JP" dirty="0" smtClean="0"/>
              <a:t>(9+5) </a:t>
            </a:r>
            <a:r>
              <a:rPr lang="en-US" altLang="ja-JP" dirty="0"/>
              <a:t>mod </a:t>
            </a:r>
            <a:r>
              <a:rPr lang="en-US" altLang="ja-JP" dirty="0" smtClean="0"/>
              <a:t>10 = ?</a:t>
            </a:r>
          </a:p>
          <a:p>
            <a:r>
              <a:rPr lang="en-US" altLang="ja-JP" dirty="0" smtClean="0"/>
              <a:t>(5+1) </a:t>
            </a:r>
            <a:r>
              <a:rPr lang="en-US" altLang="ja-JP" dirty="0"/>
              <a:t>mod </a:t>
            </a:r>
            <a:r>
              <a:rPr lang="en-US" altLang="ja-JP" dirty="0" smtClean="0"/>
              <a:t>10 = ?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5958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CRF should be in CDISC compliant.</a:t>
            </a: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Check data by </a:t>
            </a:r>
            <a:r>
              <a:rPr kumimoji="1" lang="en-US" altLang="ja-JP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OpenCDISC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in early phase.</a:t>
            </a: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Define.XML requires a lot of information.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SDRG template is good.</a:t>
            </a: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ADaM is so flexible than SDTM.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What we've learnt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0356" y="7165007"/>
            <a:ext cx="3818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SDRG=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udy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D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ata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R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eviewers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uide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960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CDISC topics in Japan</a:t>
            </a:r>
            <a:endParaRPr kumimoji="1" lang="ja-JP" altLang="en-US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15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PMDA requires e-data submission in CDISC format near future.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Authority released several documents.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Basic 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Principles on Electronic Submission</a:t>
            </a:r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800" dirty="0">
                <a:solidFill>
                  <a:schemeClr val="bg1">
                    <a:lumMod val="85000"/>
                  </a:schemeClr>
                </a:solidFill>
              </a:rPr>
              <a:t>http://www.pmda.go.jp/files/000160019.pdf</a:t>
            </a:r>
            <a:endParaRPr lang="en-US" altLang="ja-JP" sz="1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Notification 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on Practical Operations</a:t>
            </a:r>
            <a:b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800" dirty="0">
                <a:solidFill>
                  <a:schemeClr val="bg1">
                    <a:lumMod val="85000"/>
                  </a:schemeClr>
                </a:solidFill>
              </a:rPr>
              <a:t>http://www.pmda.go.jp/files/000206451.pdf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Technical Conformance Guide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800" dirty="0">
                <a:solidFill>
                  <a:schemeClr val="bg1">
                    <a:lumMod val="85000"/>
                  </a:schemeClr>
                </a:solidFill>
              </a:rPr>
              <a:t>http://www.pmda.go.jp/files/000206449.pdf</a:t>
            </a:r>
          </a:p>
          <a:p>
            <a:pPr marL="603250" lvl="1" indent="-285750">
              <a:buFont typeface="Arial" panose="020B0604020202020204" pitchFamily="34" charset="0"/>
              <a:buChar char="•"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Data Standards Catalog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1800" dirty="0">
                <a:solidFill>
                  <a:schemeClr val="bg1">
                    <a:lumMod val="85000"/>
                  </a:schemeClr>
                </a:solidFill>
              </a:rPr>
              <a:t>http://www.pmda.go.jp/files/000206482.zip</a:t>
            </a:r>
          </a:p>
          <a:p>
            <a:pPr marL="0" indent="0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CDISC in Japan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8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_fresh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j_style">
      <a:majorFont>
        <a:latin typeface="Calibri"/>
        <a:ea typeface="ＭＳ Ｐ明朝"/>
        <a:cs typeface=""/>
      </a:majorFont>
      <a:minorFont>
        <a:latin typeface="Calibri"/>
        <a:ea typeface="ＭＳ Ｐ明朝"/>
        <a:cs typeface="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58CC6EAE3484095BC273B015E7FBC" ma:contentTypeVersion="1" ma:contentTypeDescription="Create a new document." ma:contentTypeScope="" ma:versionID="03bc976311aec3370eb8a9b10db360f1">
  <xsd:schema xmlns:xsd="http://www.w3.org/2001/XMLSchema" xmlns:xs="http://www.w3.org/2001/XMLSchema" xmlns:p="http://schemas.microsoft.com/office/2006/metadata/properties" xmlns:ns2="c4fe3dec-3014-48aa-815c-3c516fc51f90" xmlns:ns3="cc9af988-dd0b-489a-8207-cf5186c6ed97" targetNamespace="http://schemas.microsoft.com/office/2006/metadata/properties" ma:root="true" ma:fieldsID="6f39291f8e854b019eacf52fd276c435" ns2:_="" ns3:_="">
    <xsd:import namespace="c4fe3dec-3014-48aa-815c-3c516fc51f90"/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Key_x0020_Topic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e3dec-3014-48aa-815c-3c516fc51f90" elementFormDefault="qualified">
    <xsd:import namespace="http://schemas.microsoft.com/office/2006/documentManagement/types"/>
    <xsd:import namespace="http://schemas.microsoft.com/office/infopath/2007/PartnerControls"/>
    <xsd:element name="Key_x0020_Topics" ma:index="2" nillable="true" ma:displayName="Key Topics" ma:internalName="Key_x0020_Topic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ey_x0020_Topics xmlns="c4fe3dec-3014-48aa-815c-3c516fc51f90" xsi:nil="true"/>
    <_dlc_DocId xmlns="cc9af988-dd0b-489a-8207-cf5186c6ed97">NYRUUDRVYRWM-98-239</_dlc_DocId>
    <_dlc_DocIdUrl xmlns="cc9af988-dd0b-489a-8207-cf5186c6ed97">
      <Url>http://cdiscportal.digitalinfuzion.com/CDISC%20User%20Networks/Europe/German%20Language/_layouts/DocIdRedir.aspx?ID=NYRUUDRVYRWM-98-239</Url>
      <Description>NYRUUDRVYRWM-98-239</Description>
    </_dlc_DocIdUrl>
  </documentManagement>
</p:properties>
</file>

<file path=customXml/itemProps1.xml><?xml version="1.0" encoding="utf-8"?>
<ds:datastoreItem xmlns:ds="http://schemas.openxmlformats.org/officeDocument/2006/customXml" ds:itemID="{78063B31-60F5-405D-907C-1B256F8AE9AE}"/>
</file>

<file path=customXml/itemProps2.xml><?xml version="1.0" encoding="utf-8"?>
<ds:datastoreItem xmlns:ds="http://schemas.openxmlformats.org/officeDocument/2006/customXml" ds:itemID="{038E2BE4-1957-45D8-BC00-635F78D7F468}"/>
</file>

<file path=customXml/itemProps3.xml><?xml version="1.0" encoding="utf-8"?>
<ds:datastoreItem xmlns:ds="http://schemas.openxmlformats.org/officeDocument/2006/customXml" ds:itemID="{4BBEE82E-6723-4EF6-8918-D20152064BE1}"/>
</file>

<file path=customXml/itemProps4.xml><?xml version="1.0" encoding="utf-8"?>
<ds:datastoreItem xmlns:ds="http://schemas.openxmlformats.org/officeDocument/2006/customXml" ds:itemID="{BEB53F5B-15CA-4377-BF80-94A727F1E4B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349</Words>
  <Application>Microsoft Office PowerPoint</Application>
  <PresentationFormat>Custom</PresentationFormat>
  <Paragraphs>123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ＭＳ Ｐゴシック</vt:lpstr>
      <vt:lpstr>Meiryo UI</vt:lpstr>
      <vt:lpstr>ＭＳ Ｐ明朝</vt:lpstr>
      <vt:lpstr>Wingdings</vt:lpstr>
      <vt:lpstr>Calibri</vt:lpstr>
      <vt:lpstr>j_fresh</vt:lpstr>
      <vt:lpstr>Freundschaft  Konferenz</vt:lpstr>
      <vt:lpstr>Contents</vt:lpstr>
      <vt:lpstr>CJUG/SDTM team</vt:lpstr>
      <vt:lpstr>CJUG/SDTM team</vt:lpstr>
      <vt:lpstr>CJUG/SDTM team</vt:lpstr>
      <vt:lpstr>Virtual SDTM creation</vt:lpstr>
      <vt:lpstr>What we've learnt</vt:lpstr>
      <vt:lpstr>CDISC topics in Japan</vt:lpstr>
      <vt:lpstr>CDISC in Japan</vt:lpstr>
      <vt:lpstr>When it starts?</vt:lpstr>
      <vt:lpstr>Japan specific features</vt:lpstr>
      <vt:lpstr>More information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2008-11-17T05:18:55Z</dcterms:created>
  <dcterms:modified xsi:type="dcterms:W3CDTF">2015-09-10T03:28:49Z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0x01010015F58CC6EAE3484095BC273B015E7FBC</vt:lpwstr>
  </property>
  <property fmtid="{D5CDD505-2E9C-101B-9397-08002B2CF9AE}" pid="3" name="_dlc_DocIdItemGuid">
    <vt:lpwstr>ff107be5-36d5-4807-9b61-9c9f2fd80690</vt:lpwstr>
  </property>
</Properties>
</file>