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735" r:id="rId2"/>
    <p:sldId id="733" r:id="rId3"/>
    <p:sldId id="741" r:id="rId4"/>
    <p:sldId id="734" r:id="rId5"/>
    <p:sldId id="736" r:id="rId6"/>
    <p:sldId id="740" r:id="rId7"/>
    <p:sldId id="737" r:id="rId8"/>
    <p:sldId id="738" r:id="rId9"/>
    <p:sldId id="739" r:id="rId10"/>
    <p:sldId id="742" r:id="rId11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64"/>
    <a:srgbClr val="4D4D4D"/>
    <a:srgbClr val="C0C0C0"/>
    <a:srgbClr val="006666"/>
    <a:srgbClr val="A3A3FF"/>
    <a:srgbClr val="0000DA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682" autoAdjust="0"/>
    <p:restoredTop sz="99763" autoAdjust="0"/>
  </p:normalViewPr>
  <p:slideViewPr>
    <p:cSldViewPr snapToGrid="0">
      <p:cViewPr>
        <p:scale>
          <a:sx n="110" d="100"/>
          <a:sy n="110" d="100"/>
        </p:scale>
        <p:origin x="-510" y="-108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3104"/>
        <p:guide pos="21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51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883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2013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2013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2013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2013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2013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discportal.digitalinfuzion.co/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42075"/>
            <a:ext cx="2133600" cy="415925"/>
          </a:xfrm>
          <a:noFill/>
        </p:spPr>
        <p:txBody>
          <a:bodyPr/>
          <a:lstStyle/>
          <a:p>
            <a:fld id="{01DAA2AD-0978-4CA7-9953-0B24B159F80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 Today</a:t>
            </a:r>
            <a:endParaRPr lang="en-US" dirty="0" smtClean="0"/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379537" y="1295400"/>
            <a:ext cx="7126107" cy="4800600"/>
          </a:xfrm>
        </p:spPr>
        <p:txBody>
          <a:bodyPr/>
          <a:lstStyle/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Monika Kawohl and Colleagues from ACCOVION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Markus Stoll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Torsten </a:t>
            </a:r>
            <a:r>
              <a:rPr lang="en-US" dirty="0" err="1" smtClean="0"/>
              <a:t>Petsching</a:t>
            </a:r>
            <a:endParaRPr lang="en-US" dirty="0" smtClean="0"/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Kurt Hellstern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Petra Rein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Jozef Aerts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Eva Bervar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Marion Friebel</a:t>
            </a:r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Martina </a:t>
            </a:r>
            <a:r>
              <a:rPr lang="en-US" dirty="0" err="1" smtClean="0"/>
              <a:t>Krüger</a:t>
            </a:r>
            <a:endParaRPr lang="en-US" dirty="0" smtClean="0"/>
          </a:p>
          <a:p>
            <a:pPr marL="0" indent="0">
              <a:buNone/>
              <a:tabLst>
                <a:tab pos="2328863" algn="l"/>
              </a:tabLst>
            </a:pP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6480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4"/>
          <p:cNvSpPr>
            <a:spLocks noGrp="1"/>
          </p:cNvSpPr>
          <p:nvPr>
            <p:ph type="body" idx="1"/>
          </p:nvPr>
        </p:nvSpPr>
        <p:spPr>
          <a:xfrm>
            <a:off x="1379538" y="3485036"/>
            <a:ext cx="6211707" cy="1500188"/>
          </a:xfrm>
        </p:spPr>
        <p:txBody>
          <a:bodyPr/>
          <a:lstStyle/>
          <a:p>
            <a:pPr>
              <a:tabLst>
                <a:tab pos="1797050" algn="l"/>
              </a:tabLst>
            </a:pPr>
            <a:r>
              <a:rPr lang="en-US" dirty="0" smtClean="0"/>
              <a:t>September 11, 2015</a:t>
            </a:r>
            <a:endParaRPr lang="en-US" dirty="0" smtClean="0"/>
          </a:p>
          <a:p>
            <a:pPr>
              <a:tabLst>
                <a:tab pos="1797050" algn="l"/>
              </a:tabLst>
            </a:pP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1133475"/>
            <a:ext cx="7231062" cy="1362075"/>
          </a:xfrm>
        </p:spPr>
        <p:txBody>
          <a:bodyPr/>
          <a:lstStyle/>
          <a:p>
            <a:r>
              <a:rPr lang="en-US" dirty="0" smtClean="0"/>
              <a:t>Joint Teleconference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User Group in Japan</a:t>
            </a:r>
            <a:br>
              <a:rPr lang="en-US" dirty="0" smtClean="0"/>
            </a:br>
            <a:r>
              <a:rPr lang="en-US" dirty="0" smtClean="0"/>
              <a:t>German Speaking User Group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Placeholder 4"/>
          <p:cNvSpPr>
            <a:spLocks noGrp="1"/>
          </p:cNvSpPr>
          <p:nvPr>
            <p:ph type="body" idx="1"/>
          </p:nvPr>
        </p:nvSpPr>
        <p:spPr>
          <a:xfrm>
            <a:off x="1379538" y="2743200"/>
            <a:ext cx="7115175" cy="1500188"/>
          </a:xfrm>
        </p:spPr>
        <p:txBody>
          <a:bodyPr/>
          <a:lstStyle/>
          <a:p>
            <a:pPr>
              <a:tabLst>
                <a:tab pos="1797050" algn="l"/>
              </a:tabLst>
            </a:pPr>
            <a:r>
              <a:rPr lang="en-US" dirty="0" smtClean="0"/>
              <a:t>Presented by 	Kurt Hellstern</a:t>
            </a:r>
          </a:p>
          <a:p>
            <a:pPr>
              <a:tabLst>
                <a:tab pos="1797050" algn="l"/>
              </a:tabLst>
            </a:pP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1133475"/>
            <a:ext cx="7231062" cy="1362075"/>
          </a:xfrm>
        </p:spPr>
        <p:txBody>
          <a:bodyPr/>
          <a:lstStyle/>
          <a:p>
            <a:r>
              <a:rPr lang="en-US" dirty="0" smtClean="0"/>
              <a:t>German Speaking User Group</a:t>
            </a:r>
          </a:p>
        </p:txBody>
      </p:sp>
    </p:spTree>
    <p:extLst>
      <p:ext uri="{BB962C8B-B14F-4D97-AF65-F5344CB8AC3E}">
        <p14:creationId xmlns:p14="http://schemas.microsoft.com/office/powerpoint/2010/main" val="2199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DM: Demographic Data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idx="1"/>
          </p:nvPr>
        </p:nvSpPr>
        <p:spPr>
          <a:xfrm>
            <a:off x="1379538" y="1625023"/>
            <a:ext cx="7307262" cy="4800600"/>
          </a:xfrm>
        </p:spPr>
        <p:txBody>
          <a:bodyPr/>
          <a:lstStyle/>
          <a:p>
            <a:pPr>
              <a:tabLst>
                <a:tab pos="2328863" algn="l"/>
              </a:tabLst>
            </a:pPr>
            <a:r>
              <a:rPr lang="en-US" dirty="0"/>
              <a:t>USUBJ </a:t>
            </a:r>
            <a:r>
              <a:rPr lang="en-US" sz="1400" dirty="0" smtClean="0"/>
              <a:t>(N)	</a:t>
            </a:r>
            <a:r>
              <a:rPr lang="en-US" dirty="0" smtClean="0"/>
              <a:t>175</a:t>
            </a:r>
            <a:endParaRPr lang="en-US" dirty="0"/>
          </a:p>
          <a:p>
            <a:pPr>
              <a:tabLst>
                <a:tab pos="2328863" algn="l"/>
              </a:tabLst>
            </a:pPr>
            <a:r>
              <a:rPr lang="en-US" dirty="0" smtClean="0"/>
              <a:t>BRTHDTC</a:t>
            </a:r>
            <a:r>
              <a:rPr lang="en-US" dirty="0"/>
              <a:t>	</a:t>
            </a:r>
            <a:r>
              <a:rPr lang="en-US" dirty="0" smtClean="0"/>
              <a:t>2007-09-25T10:00</a:t>
            </a:r>
            <a:endParaRPr lang="en-US" dirty="0"/>
          </a:p>
          <a:p>
            <a:pPr>
              <a:tabLst>
                <a:tab pos="2328863" algn="l"/>
              </a:tabLst>
            </a:pPr>
            <a:r>
              <a:rPr lang="en-US" dirty="0" smtClean="0"/>
              <a:t>AGE </a:t>
            </a:r>
            <a:r>
              <a:rPr lang="en-US" sz="1400" dirty="0" smtClean="0"/>
              <a:t>(derived)</a:t>
            </a:r>
            <a:r>
              <a:rPr lang="en-US" dirty="0" smtClean="0"/>
              <a:t>	</a:t>
            </a:r>
            <a:r>
              <a:rPr lang="en-US" dirty="0" smtClean="0"/>
              <a:t>8</a:t>
            </a:r>
            <a:endParaRPr lang="en-US" dirty="0" smtClean="0"/>
          </a:p>
          <a:p>
            <a:pPr>
              <a:tabLst>
                <a:tab pos="2328863" algn="l"/>
              </a:tabLst>
            </a:pPr>
            <a:r>
              <a:rPr lang="en-US" dirty="0" smtClean="0"/>
              <a:t>AGEU	YEARS</a:t>
            </a:r>
            <a:endParaRPr lang="en-US" dirty="0"/>
          </a:p>
          <a:p>
            <a:pPr>
              <a:tabLst>
                <a:tab pos="2328863" algn="l"/>
              </a:tabLst>
            </a:pPr>
            <a:r>
              <a:rPr lang="en-US" dirty="0" smtClean="0"/>
              <a:t>SITEID	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cdiscportal.digitalinfuzion.co</a:t>
            </a:r>
            <a:r>
              <a:rPr lang="en-US" dirty="0" smtClean="0"/>
              <a:t>	m/CDISC%20User%20Networks/E	</a:t>
            </a:r>
            <a:r>
              <a:rPr lang="en-US" dirty="0" err="1" smtClean="0"/>
              <a:t>urope</a:t>
            </a:r>
            <a:r>
              <a:rPr lang="en-US" dirty="0" smtClean="0"/>
              <a:t>/German%20Language/</a:t>
            </a:r>
            <a:r>
              <a:rPr lang="en-US" dirty="0" err="1" smtClean="0"/>
              <a:t>defau</a:t>
            </a:r>
            <a:r>
              <a:rPr lang="en-US" dirty="0" smtClean="0"/>
              <a:t>	lt.aspx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COUNTRY	AUT, GER, CHE 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4F58ECFF-556C-4C82-9640-18020C32170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EX: Exposure (I)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379538" y="1603757"/>
            <a:ext cx="7307262" cy="4800600"/>
          </a:xfrm>
        </p:spPr>
        <p:txBody>
          <a:bodyPr/>
          <a:lstStyle/>
          <a:p>
            <a:pPr>
              <a:tabLst>
                <a:tab pos="2328863" algn="l"/>
              </a:tabLst>
            </a:pPr>
            <a:r>
              <a:rPr lang="en-US" dirty="0"/>
              <a:t>USUBJ </a:t>
            </a:r>
            <a:r>
              <a:rPr lang="en-US" sz="1400" dirty="0"/>
              <a:t>(N)	</a:t>
            </a:r>
            <a:r>
              <a:rPr lang="en-US" dirty="0" smtClean="0"/>
              <a:t>30-50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EXSEQ	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EXTRT	</a:t>
            </a:r>
            <a:r>
              <a:rPr lang="en-US" dirty="0" smtClean="0">
                <a:solidFill>
                  <a:srgbClr val="FF0000"/>
                </a:solidFill>
              </a:rPr>
              <a:t>User group meeting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EXCAT	FACE TO FACE MEETING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EXDOSE	1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EXDOSU	MEETING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EXDOSFRQ	BIY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EXLOC	Hosting companies in nice cities</a:t>
            </a: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EX: Exposure (II)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379538" y="1625023"/>
            <a:ext cx="7307262" cy="4800600"/>
          </a:xfrm>
        </p:spPr>
        <p:txBody>
          <a:bodyPr/>
          <a:lstStyle/>
          <a:p>
            <a:pPr>
              <a:tabLst>
                <a:tab pos="2328863" algn="l"/>
              </a:tabLst>
            </a:pPr>
            <a:r>
              <a:rPr lang="en-US" dirty="0"/>
              <a:t>USUBJ </a:t>
            </a:r>
            <a:r>
              <a:rPr lang="en-US" sz="1400" dirty="0"/>
              <a:t>(N)	</a:t>
            </a:r>
            <a:r>
              <a:rPr lang="en-US" dirty="0"/>
              <a:t>7</a:t>
            </a:r>
            <a:r>
              <a:rPr lang="en-US" dirty="0" smtClean="0"/>
              <a:t>-15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EXSEQ	</a:t>
            </a:r>
            <a:r>
              <a:rPr lang="en-US" dirty="0" smtClean="0">
                <a:solidFill>
                  <a:srgbClr val="FF0000"/>
                </a:solidFill>
              </a:rPr>
              <a:t>2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EXTRT	</a:t>
            </a:r>
            <a:r>
              <a:rPr lang="en-US" dirty="0" smtClean="0">
                <a:solidFill>
                  <a:srgbClr val="FF0000"/>
                </a:solidFill>
              </a:rPr>
              <a:t>Monthly phone call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EXCAT	TELECONFERENCE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EXDOSE	1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EXDOSU	MEETING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EXDOSFRQ	MONTHLY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EXLOC	</a:t>
            </a:r>
            <a:r>
              <a:rPr lang="en-US" dirty="0" err="1" smtClean="0"/>
              <a:t>GoToMeeing</a:t>
            </a: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607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in Meetings and TCs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379538" y="1593124"/>
            <a:ext cx="7307262" cy="4265428"/>
          </a:xfrm>
        </p:spPr>
        <p:txBody>
          <a:bodyPr/>
          <a:lstStyle/>
          <a:p>
            <a:pPr>
              <a:tabLst>
                <a:tab pos="2328863" algn="l"/>
              </a:tabLst>
            </a:pPr>
            <a:r>
              <a:rPr lang="en-US" dirty="0" smtClean="0"/>
              <a:t>Experience exchange:</a:t>
            </a:r>
          </a:p>
          <a:p>
            <a:pPr lvl="1">
              <a:tabLst>
                <a:tab pos="2328863" algn="l"/>
              </a:tabLst>
            </a:pPr>
            <a:r>
              <a:rPr lang="en-US" dirty="0" smtClean="0"/>
              <a:t>Short presentations </a:t>
            </a:r>
          </a:p>
          <a:p>
            <a:pPr lvl="1">
              <a:tabLst>
                <a:tab pos="23288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Real life problems or solutions</a:t>
            </a:r>
          </a:p>
          <a:p>
            <a:pPr lvl="1">
              <a:tabLst>
                <a:tab pos="2328863" algn="l"/>
              </a:tabLst>
            </a:pPr>
            <a:r>
              <a:rPr lang="en-US" dirty="0" smtClean="0"/>
              <a:t>No high level </a:t>
            </a:r>
            <a:r>
              <a:rPr lang="en-US" dirty="0" smtClean="0"/>
              <a:t>concept presentations</a:t>
            </a:r>
            <a:endParaRPr lang="en-US" dirty="0" smtClean="0"/>
          </a:p>
          <a:p>
            <a:pPr>
              <a:tabLst>
                <a:tab pos="2328863" algn="l"/>
              </a:tabLst>
            </a:pPr>
            <a:r>
              <a:rPr lang="en-US" dirty="0" smtClean="0"/>
              <a:t>Q&amp;A</a:t>
            </a:r>
          </a:p>
          <a:p>
            <a:pPr marL="0" indent="0">
              <a:buNone/>
              <a:tabLst>
                <a:tab pos="2328863" algn="l"/>
              </a:tabLst>
            </a:pPr>
            <a:endParaRPr lang="en-US" dirty="0" smtClean="0"/>
          </a:p>
          <a:p>
            <a:pPr marL="0" indent="0">
              <a:buNone/>
              <a:tabLst>
                <a:tab pos="2328863" algn="l"/>
              </a:tabLst>
            </a:pPr>
            <a:endParaRPr lang="en-US" dirty="0" smtClean="0"/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Focus </a:t>
            </a:r>
            <a:r>
              <a:rPr lang="en-US" dirty="0" smtClean="0">
                <a:solidFill>
                  <a:srgbClr val="FF0000"/>
                </a:solidFill>
              </a:rPr>
              <a:t>on </a:t>
            </a:r>
            <a:r>
              <a:rPr lang="en-US" dirty="0" smtClean="0">
                <a:solidFill>
                  <a:srgbClr val="FF0000"/>
                </a:solidFill>
              </a:rPr>
              <a:t>SDTM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289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“Competitors”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>
          <a:xfrm>
            <a:off x="1379538" y="1635656"/>
            <a:ext cx="7307262" cy="4800600"/>
          </a:xfrm>
        </p:spPr>
        <p:txBody>
          <a:bodyPr/>
          <a:lstStyle/>
          <a:p>
            <a:pPr>
              <a:tabLst>
                <a:tab pos="2328863" algn="l"/>
              </a:tabLst>
            </a:pPr>
            <a:r>
              <a:rPr lang="en-US" dirty="0" smtClean="0"/>
              <a:t>CDISC Public Discussion Forum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CDISC Blog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Linked-In Blogs (various)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Twitter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Facebook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Open CDISC Forum</a:t>
            </a:r>
          </a:p>
          <a:p>
            <a:pPr>
              <a:tabLst>
                <a:tab pos="2328863" algn="l"/>
              </a:tabLst>
            </a:pPr>
            <a:r>
              <a:rPr lang="en-US" dirty="0" err="1" smtClean="0"/>
              <a:t>PhUSE</a:t>
            </a: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553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</a:p>
        </p:txBody>
      </p:sp>
      <p:sp>
        <p:nvSpPr>
          <p:cNvPr id="1126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Our concerns</a:t>
            </a:r>
          </a:p>
          <a:p>
            <a:pPr>
              <a:tabLst>
                <a:tab pos="2328863" algn="l"/>
              </a:tabLst>
            </a:pPr>
            <a:r>
              <a:rPr lang="en-US" dirty="0" smtClean="0"/>
              <a:t>Not fully satisfying dialogue between user groups and CDISC teams and HQ</a:t>
            </a:r>
          </a:p>
          <a:p>
            <a:pPr marL="0" indent="0">
              <a:buNone/>
              <a:tabLst>
                <a:tab pos="2328863" algn="l"/>
              </a:tabLst>
            </a:pPr>
            <a:endParaRPr lang="en-US" dirty="0" smtClean="0"/>
          </a:p>
          <a:p>
            <a:pPr marL="0" indent="0">
              <a:buNone/>
              <a:tabLst>
                <a:tab pos="2328863" algn="l"/>
              </a:tabLst>
            </a:pPr>
            <a:r>
              <a:rPr lang="en-US" dirty="0" smtClean="0"/>
              <a:t>How </a:t>
            </a:r>
            <a:r>
              <a:rPr lang="en-US" dirty="0" smtClean="0"/>
              <a:t>to raise our voice? </a:t>
            </a:r>
          </a:p>
          <a:p>
            <a:pPr>
              <a:tabLst>
                <a:tab pos="712788" algn="l"/>
              </a:tabLst>
            </a:pPr>
            <a:r>
              <a:rPr lang="en-US" dirty="0" smtClean="0"/>
              <a:t>Structured contribution to the public reviews for the organization</a:t>
            </a:r>
            <a:r>
              <a:rPr lang="en-US" dirty="0" smtClean="0"/>
              <a:t>.</a:t>
            </a:r>
          </a:p>
          <a:p>
            <a:pPr>
              <a:tabLst>
                <a:tab pos="712788" algn="l"/>
              </a:tabLst>
            </a:pPr>
            <a:r>
              <a:rPr lang="en-US" dirty="0" smtClean="0"/>
              <a:t>Structured escalation process through E3C</a:t>
            </a:r>
            <a:br>
              <a:rPr lang="en-US" dirty="0" smtClean="0"/>
            </a:br>
            <a:r>
              <a:rPr lang="en-US" dirty="0" smtClean="0"/>
              <a:t>Europe CDISC Coordinating Committee</a:t>
            </a:r>
            <a:endParaRPr lang="en-US" dirty="0" smtClean="0"/>
          </a:p>
          <a:p>
            <a:pPr>
              <a:tabLst>
                <a:tab pos="712788" algn="l"/>
              </a:tabLst>
            </a:pPr>
            <a:r>
              <a:rPr lang="en-US" dirty="0" smtClean="0"/>
              <a:t>Recommending resourced hotline </a:t>
            </a:r>
            <a:r>
              <a:rPr lang="en-US" dirty="0" smtClean="0"/>
              <a:t>from the organization</a:t>
            </a:r>
            <a:endParaRPr lang="en-US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4463"/>
            <a:ext cx="2133600" cy="347662"/>
          </a:xfrm>
          <a:noFill/>
        </p:spPr>
        <p:txBody>
          <a:bodyPr/>
          <a:lstStyle/>
          <a:p>
            <a:fld id="{6F86FDE0-E2F6-4663-A5C0-F437658AD203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4544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58CC6EAE3484095BC273B015E7FBC" ma:contentTypeVersion="1" ma:contentTypeDescription="Create a new document." ma:contentTypeScope="" ma:versionID="03bc976311aec3370eb8a9b10db360f1">
  <xsd:schema xmlns:xsd="http://www.w3.org/2001/XMLSchema" xmlns:xs="http://www.w3.org/2001/XMLSchema" xmlns:p="http://schemas.microsoft.com/office/2006/metadata/properties" xmlns:ns2="c4fe3dec-3014-48aa-815c-3c516fc51f90" xmlns:ns3="cc9af988-dd0b-489a-8207-cf5186c6ed97" targetNamespace="http://schemas.microsoft.com/office/2006/metadata/properties" ma:root="true" ma:fieldsID="6f39291f8e854b019eacf52fd276c435" ns2:_="" ns3:_="">
    <xsd:import namespace="c4fe3dec-3014-48aa-815c-3c516fc51f90"/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Key_x0020_Topic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e3dec-3014-48aa-815c-3c516fc51f90" elementFormDefault="qualified">
    <xsd:import namespace="http://schemas.microsoft.com/office/2006/documentManagement/types"/>
    <xsd:import namespace="http://schemas.microsoft.com/office/infopath/2007/PartnerControls"/>
    <xsd:element name="Key_x0020_Topics" ma:index="2" nillable="true" ma:displayName="Key Topics" ma:internalName="Key_x0020_Topic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ey_x0020_Topics xmlns="c4fe3dec-3014-48aa-815c-3c516fc51f90" xsi:nil="true"/>
    <_dlc_DocId xmlns="cc9af988-dd0b-489a-8207-cf5186c6ed97">NYRUUDRVYRWM-98-240</_dlc_DocId>
    <_dlc_DocIdUrl xmlns="cc9af988-dd0b-489a-8207-cf5186c6ed97">
      <Url>http://cdiscportal.digitalinfuzion.com/CDISC%20User%20Networks/Europe/German%20Language/_layouts/DocIdRedir.aspx?ID=NYRUUDRVYRWM-98-240</Url>
      <Description>NYRUUDRVYRWM-98-240</Description>
    </_dlc_DocIdUrl>
  </documentManagement>
</p:properties>
</file>

<file path=customXml/itemProps1.xml><?xml version="1.0" encoding="utf-8"?>
<ds:datastoreItem xmlns:ds="http://schemas.openxmlformats.org/officeDocument/2006/customXml" ds:itemID="{BC687D69-8D4D-4126-884E-B79B4FA4B34E}"/>
</file>

<file path=customXml/itemProps2.xml><?xml version="1.0" encoding="utf-8"?>
<ds:datastoreItem xmlns:ds="http://schemas.openxmlformats.org/officeDocument/2006/customXml" ds:itemID="{B181D3DD-BEFE-456B-9ED7-678472C8DF26}"/>
</file>

<file path=customXml/itemProps3.xml><?xml version="1.0" encoding="utf-8"?>
<ds:datastoreItem xmlns:ds="http://schemas.openxmlformats.org/officeDocument/2006/customXml" ds:itemID="{DA24F014-383A-421F-9173-B7C4A9AD6AEF}"/>
</file>

<file path=customXml/itemProps4.xml><?xml version="1.0" encoding="utf-8"?>
<ds:datastoreItem xmlns:ds="http://schemas.openxmlformats.org/officeDocument/2006/customXml" ds:itemID="{10C816F5-D146-4C0F-837D-A2A531D0A17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On-screen Show (4:3)</PresentationFormat>
  <Paragraphs>78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PowerPoint Presentation</vt:lpstr>
      <vt:lpstr>Joint Teleconference User Group in Japan German Speaking User Group</vt:lpstr>
      <vt:lpstr>German Speaking User Group</vt:lpstr>
      <vt:lpstr>DM: Demographic Data</vt:lpstr>
      <vt:lpstr>EX: Exposure (I)</vt:lpstr>
      <vt:lpstr>EX: Exposure (II)</vt:lpstr>
      <vt:lpstr>Activities in Meetings and TCs</vt:lpstr>
      <vt:lpstr>“Competitors”</vt:lpstr>
      <vt:lpstr>Communication</vt:lpstr>
      <vt:lpstr>Participants Today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and Activities of the German Speaking User Network</dc:title>
  <dc:creator>Carol Cain</dc:creator>
  <cp:lastModifiedBy>Kurt</cp:lastModifiedBy>
  <cp:revision>586</cp:revision>
  <cp:lastPrinted>2015-09-11T07:29:19Z</cp:lastPrinted>
  <dcterms:created xsi:type="dcterms:W3CDTF">2003-09-23T15:46:16Z</dcterms:created>
  <dcterms:modified xsi:type="dcterms:W3CDTF">2015-09-11T08:12:51Z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0x01010015F58CC6EAE3484095BC273B015E7FBC</vt:lpwstr>
  </property>
  <property fmtid="{D5CDD505-2E9C-101B-9397-08002B2CF9AE}" pid="3" name="_dlc_DocIdItemGuid">
    <vt:lpwstr>2bbb45a5-01e7-4d25-bd97-e5229c9e50ac</vt:lpwstr>
  </property>
</Properties>
</file>