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jpeg" ContentType="image/jpeg"/>
  <Default Extension="xml" ContentType="application/xml"/>
  <Override PartName="/ppt/presentation.xml" ContentType="application/vnd.openxmlformats-officedocument.presentationml.presentation.main+xml"/>
  <Override PartName="/ppt/slides/slide17.xml" ContentType="application/vnd.openxmlformats-officedocument.presentationml.slide+xml"/>
  <Override PartName="/ppt/slides/slide21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0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8.xml" ContentType="application/vnd.openxmlformats-officedocument.presentationml.slide+xml"/>
  <Override PartName="/ppt/slides/slide22.xml" ContentType="application/vnd.openxmlformats-officedocument.presentationml.slide+xml"/>
  <Override PartName="/ppt/slides/slide7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5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19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1" r:id="rId1"/>
  </p:sldMasterIdLst>
  <p:notesMasterIdLst>
    <p:notesMasterId r:id="rId27"/>
  </p:notesMasterIdLst>
  <p:handoutMasterIdLst>
    <p:handoutMasterId r:id="rId28"/>
  </p:handoutMasterIdLst>
  <p:sldIdLst>
    <p:sldId id="378" r:id="rId2"/>
    <p:sldId id="379" r:id="rId3"/>
    <p:sldId id="395" r:id="rId4"/>
    <p:sldId id="380" r:id="rId5"/>
    <p:sldId id="381" r:id="rId6"/>
    <p:sldId id="382" r:id="rId7"/>
    <p:sldId id="383" r:id="rId8"/>
    <p:sldId id="384" r:id="rId9"/>
    <p:sldId id="385" r:id="rId10"/>
    <p:sldId id="386" r:id="rId11"/>
    <p:sldId id="387" r:id="rId12"/>
    <p:sldId id="388" r:id="rId13"/>
    <p:sldId id="389" r:id="rId14"/>
    <p:sldId id="398" r:id="rId15"/>
    <p:sldId id="409" r:id="rId16"/>
    <p:sldId id="405" r:id="rId17"/>
    <p:sldId id="406" r:id="rId18"/>
    <p:sldId id="407" r:id="rId19"/>
    <p:sldId id="408" r:id="rId20"/>
    <p:sldId id="391" r:id="rId21"/>
    <p:sldId id="399" r:id="rId22"/>
    <p:sldId id="393" r:id="rId23"/>
    <p:sldId id="394" r:id="rId24"/>
    <p:sldId id="396" r:id="rId25"/>
    <p:sldId id="404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frameSlides="1"/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 xmlns:mv="urn:schemas-microsoft-com:mac:vml" xmlns:mc="http://schemas.openxmlformats.org/markup-compatibility/2006">
          <a:srgbClr val="FF0000"/>
        </p14:laserClr>
      </p:ext>
      <p:ext uri="{2FDB2607-1784-4EEB-B798-7EB5836EED8A}">
        <p14:showMediaCtrls xmlns="" xmlns:p14="http://schemas.microsoft.com/office/powerpoint/2010/main" xmlns:mv="urn:schemas-microsoft-com:mac:vml" xmlns:mc="http://schemas.openxmlformats.org/markup-compatibility/2006" val="1"/>
      </p:ext>
    </p:extLst>
  </p:showPr>
  <p:clrMru>
    <a:srgbClr val="A50A28"/>
    <a:srgbClr val="A5B978"/>
    <a:srgbClr val="DC3453"/>
    <a:srgbClr val="0063BA"/>
    <a:srgbClr val="FEBE51"/>
    <a:srgbClr val="595956"/>
    <a:srgbClr val="534623"/>
    <a:srgbClr val="677B22"/>
    <a:srgbClr val="FFE303"/>
  </p:clrMru>
  <p:extLst>
    <p:ext uri="{E76CE94A-603C-4142-B9EB-6D1370010A27}">
      <p14:discardImageEditData xmlns="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p14="http://schemas.microsoft.com/office/powerpoint/2010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8" autoAdjust="0"/>
    <p:restoredTop sz="78046" autoAdjust="0"/>
  </p:normalViewPr>
  <p:slideViewPr>
    <p:cSldViewPr snapToGrid="0" snapToObjects="1">
      <p:cViewPr varScale="1">
        <p:scale>
          <a:sx n="75" d="100"/>
          <a:sy n="75" d="100"/>
        </p:scale>
        <p:origin x="-900" y="-90"/>
      </p:cViewPr>
      <p:guideLst>
        <p:guide orient="horz" pos="872"/>
        <p:guide pos="2880"/>
        <p:guide pos="265"/>
        <p:guide pos="54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20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36" Type="http://schemas.openxmlformats.org/officeDocument/2006/relationships/customXml" Target="../customXml/item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35" Type="http://schemas.openxmlformats.org/officeDocument/2006/relationships/customXml" Target="../customXml/item3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E0B3D1-0118-7C46-B6FC-D4222EA92A49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58188-7FBA-2349-9C4D-739F4A3760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19137220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A6228-CDDB-D244-A5C9-8D89DA5816C7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49FA91-D2C5-FA4B-B405-2324296F42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103412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3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GB" smtClean="0"/>
              <a:t>Hello and welcome.</a:t>
            </a:r>
          </a:p>
          <a:p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38B052-E01A-4FCE-AB74-BA402D95C9F4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145A3-EC29-4AFF-8F97-98F05D365E33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412461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145A3-EC29-4AFF-8F97-98F05D365E33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412461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145A3-EC29-4AFF-8F97-98F05D365E33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984463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274638"/>
          </a:xfrm>
          <a:noFill/>
          <a:ln/>
        </p:spPr>
        <p:txBody>
          <a:bodyPr/>
          <a:lstStyle/>
          <a:p>
            <a:endParaRPr lang="de-DE" smtClean="0"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145A3-EC29-4AFF-8F97-98F05D365E33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412461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274638"/>
          </a:xfrm>
          <a:noFill/>
          <a:ln/>
        </p:spPr>
        <p:txBody>
          <a:bodyPr/>
          <a:lstStyle/>
          <a:p>
            <a:endParaRPr lang="de-DE" smtClean="0"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145A3-EC29-4AFF-8F97-98F05D365E33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214015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145A3-EC29-4AFF-8F97-98F05D365E33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5171598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274638"/>
          </a:xfrm>
          <a:noFill/>
          <a:ln/>
        </p:spPr>
        <p:txBody>
          <a:bodyPr/>
          <a:lstStyle/>
          <a:p>
            <a:endParaRPr lang="de-DE" smtClean="0"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145A3-EC29-4AFF-8F97-98F05D365E33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4358735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145A3-EC29-4AFF-8F97-98F05D365E33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791224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145A3-EC29-4AFF-8F97-98F05D365E33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2140153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ea typeface="ＭＳ Ｐゴシック" pitchFamily="-106" charset="-128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145A3-EC29-4AFF-8F97-98F05D365E33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209491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145A3-EC29-4AFF-8F97-98F05D365E3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55092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145A3-EC29-4AFF-8F97-98F05D365E33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1011213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145A3-EC29-4AFF-8F97-98F05D365E33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802809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145A3-EC29-4AFF-8F97-98F05D365E33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06364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145A3-EC29-4AFF-8F97-98F05D365E33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4124616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145A3-EC29-4AFF-8F97-98F05D365E33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412461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6145A3-EC29-4AFF-8F97-98F05D365E33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41246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INC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ellow Title slide 2011 fi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499224"/>
            <a:ext cx="7772400" cy="1734215"/>
          </a:xfrm>
          <a:prstGeom prst="rect">
            <a:avLst/>
          </a:prstGeom>
        </p:spPr>
        <p:txBody>
          <a:bodyPr/>
          <a:lstStyle>
            <a:lvl1pPr algn="ctr">
              <a:defRPr cap="none">
                <a:solidFill>
                  <a:schemeClr val="tx1"/>
                </a:solidFill>
                <a:latin typeface="Trebuchet MS Bold" pitchFamily="34" charset="0"/>
              </a:defRPr>
            </a:lvl1pPr>
          </a:lstStyle>
          <a:p>
            <a:r>
              <a:rPr lang="en-US" dirty="0" smtClean="0"/>
              <a:t>Title goes here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441009"/>
            <a:ext cx="6400800" cy="458076"/>
          </a:xfrm>
        </p:spPr>
        <p:txBody>
          <a:bodyPr>
            <a:normAutofit/>
          </a:bodyPr>
          <a:lstStyle>
            <a:lvl1pPr marL="0" indent="0" algn="ctr">
              <a:buNone/>
              <a:defRPr sz="1400" spc="0">
                <a:solidFill>
                  <a:schemeClr val="tx1">
                    <a:lumMod val="65000"/>
                    <a:lumOff val="35000"/>
                  </a:schemeClr>
                </a:solidFill>
                <a:latin typeface="Trebuchet M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Date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1013280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213" y="1390285"/>
            <a:ext cx="8283575" cy="4481478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  <a:lvl2pPr>
              <a:defRPr>
                <a:latin typeface="Trebuchet MS" pitchFamily="34" charset="0"/>
              </a:defRPr>
            </a:lvl2pPr>
            <a:lvl3pPr>
              <a:defRPr sz="1600">
                <a:latin typeface="Trebuchet MS" pitchFamily="34" charset="0"/>
              </a:defRPr>
            </a:lvl3pPr>
            <a:lvl4pPr>
              <a:defRPr sz="1600">
                <a:latin typeface="Trebuchet MS" pitchFamily="34" charset="0"/>
              </a:defRPr>
            </a:lvl4pPr>
            <a:lvl5pPr>
              <a:defRPr sz="1400">
                <a:latin typeface="Trebuchet MS" pitchFamily="34" charset="0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40289"/>
            <a:ext cx="2895600" cy="317711"/>
          </a:xfr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© 2011 INC Research,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37516" y="6540289"/>
            <a:ext cx="909139" cy="3177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4BE483D-C18C-C842-8583-7479BC57BF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30213" y="387725"/>
            <a:ext cx="7226181" cy="99181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cap="none" baseline="0">
                <a:latin typeface="Trebuchet MS Bold" pitchFamily="34" charset="0"/>
              </a:defRPr>
            </a:lvl1pPr>
          </a:lstStyle>
          <a:p>
            <a:r>
              <a:rPr lang="en-US" dirty="0" smtClean="0"/>
              <a:t>Click to insert slide title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30214" y="887413"/>
            <a:ext cx="7207250" cy="465069"/>
          </a:xfrm>
        </p:spPr>
        <p:txBody>
          <a:bodyPr lIns="0" tIns="0" rIns="0" bIns="0"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GB"/>
              <a:t>Click to insert optional sub-title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206573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© 2011 INC Research, LLC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BE483D-C18C-C842-8583-7479BC57BF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5776074"/>
            <a:ext cx="9144000" cy="10819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30213" y="1390285"/>
            <a:ext cx="8283575" cy="4481478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  <a:lvl2pPr>
              <a:defRPr>
                <a:latin typeface="Trebuchet MS" pitchFamily="34" charset="0"/>
              </a:defRPr>
            </a:lvl2pPr>
            <a:lvl3pPr>
              <a:defRPr sz="1600">
                <a:latin typeface="Trebuchet MS" pitchFamily="34" charset="0"/>
              </a:defRPr>
            </a:lvl3pPr>
            <a:lvl4pPr>
              <a:defRPr sz="1600">
                <a:latin typeface="Trebuchet MS" pitchFamily="34" charset="0"/>
              </a:defRPr>
            </a:lvl4pPr>
            <a:lvl5pPr>
              <a:defRPr sz="1400">
                <a:latin typeface="Trebuchet MS" pitchFamily="34" charset="0"/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5776074"/>
            <a:ext cx="9144000" cy="10819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0213" y="1390285"/>
            <a:ext cx="8283575" cy="4481478"/>
          </a:xfrm>
        </p:spPr>
        <p:txBody>
          <a:bodyPr/>
          <a:lstStyle>
            <a:lvl1pPr>
              <a:defRPr>
                <a:latin typeface="Trebuchet MS" pitchFamily="34" charset="0"/>
              </a:defRPr>
            </a:lvl1pPr>
            <a:lvl2pPr>
              <a:defRPr>
                <a:latin typeface="Trebuchet MS" pitchFamily="34" charset="0"/>
              </a:defRPr>
            </a:lvl2pPr>
            <a:lvl3pPr>
              <a:defRPr sz="1600">
                <a:latin typeface="Trebuchet MS" pitchFamily="34" charset="0"/>
              </a:defRPr>
            </a:lvl3pPr>
            <a:lvl4pPr>
              <a:defRPr sz="1600">
                <a:latin typeface="Trebuchet MS" pitchFamily="34" charset="0"/>
              </a:defRPr>
            </a:lvl4pPr>
            <a:lvl5pPr>
              <a:defRPr sz="1400">
                <a:latin typeface="Trebuchet MS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40289"/>
            <a:ext cx="2895600" cy="317711"/>
          </a:xfrm>
        </p:spPr>
        <p:txBody>
          <a:bodyPr anchor="ctr"/>
          <a:lstStyle>
            <a:lvl1pPr>
              <a:defRPr>
                <a:solidFill>
                  <a:srgbClr val="9C9C9C"/>
                </a:solidFill>
              </a:defRPr>
            </a:lvl1pPr>
          </a:lstStyle>
          <a:p>
            <a:r>
              <a:rPr lang="en-US" dirty="0" smtClean="0"/>
              <a:t>© 2011 INC Research,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37516" y="6540289"/>
            <a:ext cx="909139" cy="317711"/>
          </a:xfrm>
        </p:spPr>
        <p:txBody>
          <a:bodyPr/>
          <a:lstStyle>
            <a:lvl1pPr>
              <a:defRPr>
                <a:solidFill>
                  <a:srgbClr val="9C9C9C"/>
                </a:solidFill>
              </a:defRPr>
            </a:lvl1pPr>
          </a:lstStyle>
          <a:p>
            <a:fld id="{74BE483D-C18C-C842-8583-7479BC57BFE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30213" y="387725"/>
            <a:ext cx="7226181" cy="99181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cap="none" baseline="0">
                <a:latin typeface="Trebuchet MS Bold" pitchFamily="34" charset="0"/>
              </a:defRPr>
            </a:lvl1pPr>
          </a:lstStyle>
          <a:p>
            <a:r>
              <a:rPr lang="en-US" dirty="0" smtClean="0"/>
              <a:t>Click to insert slide title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30214" y="887413"/>
            <a:ext cx="7207250" cy="465069"/>
          </a:xfrm>
        </p:spPr>
        <p:txBody>
          <a:bodyPr lIns="0" tIns="0" rIns="0" bIns="0">
            <a:noAutofit/>
          </a:bodyPr>
          <a:lstStyle>
            <a:lvl1pPr>
              <a:buNone/>
              <a:defRPr sz="1800"/>
            </a:lvl1pPr>
          </a:lstStyle>
          <a:p>
            <a:pPr lvl="0"/>
            <a:r>
              <a:rPr lang="en-GB"/>
              <a:t>Click to insert optional sub-title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206573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D7FD8581-3CA4-4150-8556-9BF8C1BD5E9E}" type="datetime4">
              <a:rPr lang="en-GB" smtClean="0"/>
              <a:pPr/>
              <a:t>21 September 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B6A15D-C489-444F-8B07-C8C341C5675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55955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7724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066800"/>
            <a:ext cx="7772400" cy="502920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Yellow Master slide 2011 final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0212" y="1391361"/>
            <a:ext cx="8283575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eaLnBrk="1" hangingPunct="1"/>
            <a:r>
              <a:rPr lang="en-US" sz="2000" dirty="0" smtClean="0">
                <a:latin typeface="Trebuchet MS" charset="0"/>
              </a:rPr>
              <a:t>First Bullet</a:t>
            </a:r>
            <a:endParaRPr lang="en-US" sz="2800" dirty="0" smtClean="0">
              <a:latin typeface="Trebuchet MS" charset="0"/>
            </a:endParaRPr>
          </a:p>
          <a:p>
            <a:pPr lvl="1" eaLnBrk="1" hangingPunct="1"/>
            <a:r>
              <a:rPr lang="en-US" sz="1800" dirty="0" smtClean="0">
                <a:latin typeface="Trebuchet MS" charset="0"/>
              </a:rPr>
              <a:t>Subset</a:t>
            </a:r>
            <a:endParaRPr lang="en-US" sz="2400" dirty="0" smtClean="0">
              <a:latin typeface="Trebuchet MS" charset="0"/>
            </a:endParaRPr>
          </a:p>
          <a:p>
            <a:pPr lvl="2" eaLnBrk="1" hangingPunct="1"/>
            <a:r>
              <a:rPr lang="en-US" sz="1600" dirty="0" smtClean="0">
                <a:latin typeface="Trebuchet MS" charset="0"/>
              </a:rPr>
              <a:t>Next Indent</a:t>
            </a:r>
            <a:endParaRPr lang="en-US" sz="1600" dirty="0">
              <a:latin typeface="Trebuchet MS Bold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40289"/>
            <a:ext cx="2895600" cy="3177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rgbClr val="9C9C9C"/>
                </a:solidFill>
              </a:defRPr>
            </a:lvl1pPr>
          </a:lstStyle>
          <a:p>
            <a:r>
              <a:rPr lang="en-US" dirty="0" smtClean="0"/>
              <a:t>© 2011 INC Research, LLC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37516" y="6540289"/>
            <a:ext cx="909139" cy="3177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9C9C9C"/>
                </a:solidFill>
                <a:latin typeface="Trebuchet MS"/>
              </a:defRPr>
            </a:lvl1pPr>
          </a:lstStyle>
          <a:p>
            <a:fld id="{74BE483D-C18C-C842-8583-7479BC57BFE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430213" y="387725"/>
            <a:ext cx="8229600" cy="99181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800627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4" r:id="rId2"/>
    <p:sldLayoutId id="2147483675" r:id="rId3"/>
    <p:sldLayoutId id="2147483678" r:id="rId4"/>
    <p:sldLayoutId id="2147483679" r:id="rId5"/>
    <p:sldLayoutId id="2147483680" r:id="rId6"/>
    <p:sldLayoutId id="2147483681" r:id="rId7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indent="0" algn="l" defTabSz="457200" rtl="0" eaLnBrk="1" latinLnBrk="0" hangingPunct="1">
        <a:lnSpc>
          <a:spcPct val="100000"/>
        </a:lnSpc>
        <a:spcBef>
          <a:spcPts val="0"/>
        </a:spcBef>
        <a:buNone/>
        <a:defRPr sz="2800" kern="1200" cap="none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563" indent="-182563" algn="l" defTabSz="457200" rtl="0" eaLnBrk="1" latinLnBrk="0" hangingPunct="1">
        <a:lnSpc>
          <a:spcPct val="120000"/>
        </a:lnSpc>
        <a:spcBef>
          <a:spcPts val="600"/>
        </a:spcBef>
        <a:buClr>
          <a:srgbClr val="FEBE10"/>
        </a:buClr>
        <a:buFont typeface="Arial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42913" indent="-260350" algn="l" defTabSz="457200" rtl="0" eaLnBrk="1" latinLnBrk="0" hangingPunct="1">
        <a:lnSpc>
          <a:spcPct val="120000"/>
        </a:lnSpc>
        <a:spcBef>
          <a:spcPts val="400"/>
        </a:spcBef>
        <a:buFont typeface="Arial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27063" indent="-184150" algn="l" defTabSz="457200" rtl="0" eaLnBrk="1" latinLnBrk="0" hangingPunct="1">
        <a:lnSpc>
          <a:spcPct val="120000"/>
        </a:lnSpc>
        <a:spcBef>
          <a:spcPts val="300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7"/>
          <p:cNvSpPr>
            <a:spLocks noChangeArrowheads="1"/>
          </p:cNvSpPr>
          <p:nvPr/>
        </p:nvSpPr>
        <p:spPr bwMode="auto">
          <a:xfrm>
            <a:off x="838200" y="5257800"/>
            <a:ext cx="777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dirty="0" err="1" smtClean="0">
                <a:latin typeface="Trebuchet MS" pitchFamily="34" charset="0"/>
              </a:rPr>
              <a:t>Elke</a:t>
            </a:r>
            <a:r>
              <a:rPr lang="en-US" sz="1400" dirty="0" smtClean="0">
                <a:latin typeface="Trebuchet MS" pitchFamily="34" charset="0"/>
              </a:rPr>
              <a:t> </a:t>
            </a:r>
            <a:r>
              <a:rPr lang="en-US" sz="1400" dirty="0" err="1" smtClean="0">
                <a:latin typeface="Trebuchet MS" pitchFamily="34" charset="0"/>
              </a:rPr>
              <a:t>Sennewald</a:t>
            </a:r>
            <a:r>
              <a:rPr lang="en-US" sz="1400" dirty="0" smtClean="0">
                <a:latin typeface="Trebuchet MS" pitchFamily="34" charset="0"/>
              </a:rPr>
              <a:t>, 22 September </a:t>
            </a:r>
            <a:r>
              <a:rPr lang="en-US" sz="1400" dirty="0">
                <a:latin typeface="Trebuchet MS" pitchFamily="34" charset="0"/>
              </a:rPr>
              <a:t>2011</a:t>
            </a:r>
            <a:endParaRPr lang="en-US" sz="1400" dirty="0">
              <a:latin typeface="GillSans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523875" y="3176588"/>
            <a:ext cx="7772400" cy="113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normAutofit/>
          </a:bodyPr>
          <a:lstStyle/>
          <a:p>
            <a:pPr algn="ctr">
              <a:defRPr/>
            </a:pPr>
            <a:r>
              <a:rPr lang="en-US" sz="2800" b="1" dirty="0" smtClean="0">
                <a:latin typeface="Trebuchet MS" pitchFamily="34" charset="0"/>
                <a:ea typeface="+mj-ea"/>
                <a:cs typeface="+mj-cs"/>
              </a:rPr>
              <a:t>Trial Design Introduction</a:t>
            </a:r>
            <a:endParaRPr lang="en-US" sz="2800" b="1" dirty="0">
              <a:latin typeface="Trebuchet MS" pitchFamily="34" charset="0"/>
              <a:ea typeface="+mj-ea"/>
              <a:cs typeface="+mj-cs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/>
          <a:srcRect r="404" b="25510"/>
          <a:stretch>
            <a:fillRect/>
          </a:stretch>
        </p:blipFill>
        <p:spPr bwMode="auto">
          <a:xfrm>
            <a:off x="3948113" y="1071563"/>
            <a:ext cx="1552575" cy="922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/>
          <a:srcRect t="73979"/>
          <a:stretch>
            <a:fillRect/>
          </a:stretch>
        </p:blipFill>
        <p:spPr bwMode="auto">
          <a:xfrm>
            <a:off x="3948113" y="1998663"/>
            <a:ext cx="1558925" cy="3206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4"/>
          <a:srcRect t="86453"/>
          <a:stretch>
            <a:fillRect/>
          </a:stretch>
        </p:blipFill>
        <p:spPr bwMode="auto">
          <a:xfrm>
            <a:off x="3286125" y="2347913"/>
            <a:ext cx="2835275" cy="2143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0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xit" presetSubtype="2" accel="50000" decel="5000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Arm / Treatment Strategy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A15D-C489-444F-8B07-C8C341C5675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auto">
          <a:xfrm>
            <a:off x="2267744" y="2044661"/>
            <a:ext cx="2016224" cy="468052"/>
          </a:xfrm>
          <a:prstGeom prst="rect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</a:rPr>
              <a:t>Screen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4860032" y="1628800"/>
            <a:ext cx="1513902" cy="468052"/>
          </a:xfrm>
          <a:prstGeom prst="rect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</a:rPr>
              <a:t>Drug A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4858298" y="2419073"/>
            <a:ext cx="1513902" cy="468052"/>
          </a:xfrm>
          <a:prstGeom prst="rect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</a:rPr>
              <a:t>Drug B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7092280" y="1628800"/>
            <a:ext cx="1732492" cy="468052"/>
          </a:xfrm>
          <a:prstGeom prst="rect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</a:rPr>
              <a:t>Follow-up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7092280" y="2419073"/>
            <a:ext cx="1732492" cy="468052"/>
          </a:xfrm>
          <a:prstGeom prst="rect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</a:rPr>
              <a:t>Follow-up</a:t>
            </a:r>
          </a:p>
        </p:txBody>
      </p:sp>
      <p:cxnSp>
        <p:nvCxnSpPr>
          <p:cNvPr id="12" name="Straight Arrow Connector 11"/>
          <p:cNvCxnSpPr>
            <a:stCxn id="6" idx="3"/>
            <a:endCxn id="7" idx="1"/>
          </p:cNvCxnSpPr>
          <p:nvPr/>
        </p:nvCxnSpPr>
        <p:spPr bwMode="auto">
          <a:xfrm flipV="1">
            <a:off x="4283968" y="1862826"/>
            <a:ext cx="576064" cy="415861"/>
          </a:xfrm>
          <a:prstGeom prst="straightConnector1">
            <a:avLst/>
          </a:prstGeom>
          <a:noFill/>
          <a:ln w="38100" cap="flat" cmpd="sng" algn="ctr">
            <a:solidFill>
              <a:schemeClr val="accent1">
                <a:lumMod val="2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>
            <a:stCxn id="7" idx="3"/>
            <a:endCxn id="9" idx="1"/>
          </p:cNvCxnSpPr>
          <p:nvPr/>
        </p:nvCxnSpPr>
        <p:spPr bwMode="auto">
          <a:xfrm>
            <a:off x="6373934" y="1862826"/>
            <a:ext cx="718346" cy="0"/>
          </a:xfrm>
          <a:prstGeom prst="straightConnector1">
            <a:avLst/>
          </a:prstGeom>
          <a:noFill/>
          <a:ln w="38100" cap="flat" cmpd="sng" algn="ctr">
            <a:solidFill>
              <a:schemeClr val="accent1">
                <a:lumMod val="2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>
            <a:stCxn id="6" idx="3"/>
            <a:endCxn id="8" idx="1"/>
          </p:cNvCxnSpPr>
          <p:nvPr/>
        </p:nvCxnSpPr>
        <p:spPr bwMode="auto">
          <a:xfrm>
            <a:off x="4283968" y="2278687"/>
            <a:ext cx="574330" cy="374412"/>
          </a:xfrm>
          <a:prstGeom prst="straightConnector1">
            <a:avLst/>
          </a:prstGeom>
          <a:noFill/>
          <a:ln w="38100" cap="flat" cmpd="sng" algn="ctr">
            <a:solidFill>
              <a:schemeClr val="accent1">
                <a:lumMod val="2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>
            <a:stCxn id="8" idx="3"/>
            <a:endCxn id="10" idx="1"/>
          </p:cNvCxnSpPr>
          <p:nvPr/>
        </p:nvCxnSpPr>
        <p:spPr bwMode="auto">
          <a:xfrm>
            <a:off x="6372200" y="2653099"/>
            <a:ext cx="720080" cy="0"/>
          </a:xfrm>
          <a:prstGeom prst="straightConnector1">
            <a:avLst/>
          </a:prstGeom>
          <a:noFill/>
          <a:ln w="38100" cap="flat" cmpd="sng" algn="ctr">
            <a:solidFill>
              <a:schemeClr val="accent1">
                <a:lumMod val="2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Straight Connector 4"/>
          <p:cNvCxnSpPr/>
          <p:nvPr/>
        </p:nvCxnSpPr>
        <p:spPr bwMode="auto">
          <a:xfrm>
            <a:off x="4499125" y="1484784"/>
            <a:ext cx="867" cy="4608512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6732240" y="1484784"/>
            <a:ext cx="867" cy="4608512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2267744" y="3276273"/>
            <a:ext cx="2016224" cy="52322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Screening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16016" y="3284984"/>
            <a:ext cx="1811201" cy="52322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Treatment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92280" y="3276273"/>
            <a:ext cx="1745991" cy="52322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Follow-up</a:t>
            </a:r>
            <a:endParaRPr lang="en-GB" sz="2800" dirty="0">
              <a:solidFill>
                <a:srgbClr val="FF00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1979712" y="1484784"/>
            <a:ext cx="867" cy="4608512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>
            <a:off x="251520" y="3941440"/>
            <a:ext cx="8712968" cy="0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>
            <a:off x="251520" y="5085184"/>
            <a:ext cx="8712968" cy="0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Down Arrow 23"/>
          <p:cNvSpPr/>
          <p:nvPr/>
        </p:nvSpPr>
        <p:spPr bwMode="auto">
          <a:xfrm>
            <a:off x="251520" y="1647964"/>
            <a:ext cx="1656184" cy="2293476"/>
          </a:xfrm>
          <a:prstGeom prst="downArrow">
            <a:avLst>
              <a:gd name="adj1" fmla="val 69591"/>
              <a:gd name="adj2" fmla="val 50000"/>
            </a:avLst>
          </a:prstGeom>
          <a:solidFill>
            <a:srgbClr val="00B050"/>
          </a:solidFill>
          <a:ln>
            <a:noFill/>
          </a:ln>
          <a:effectLst/>
          <a:extLst/>
        </p:spPr>
        <p:txBody>
          <a:bodyPr vert="vert270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ARM</a:t>
            </a:r>
            <a:b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</a:b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(Treatment</a:t>
            </a:r>
            <a:r>
              <a:rPr kumimoji="0" lang="en-GB" sz="2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 Strategy)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79512" y="4077072"/>
            <a:ext cx="864096" cy="864096"/>
          </a:xfrm>
          <a:prstGeom prst="ellipse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1</a:t>
            </a:r>
          </a:p>
        </p:txBody>
      </p:sp>
      <p:sp>
        <p:nvSpPr>
          <p:cNvPr id="27" name="Oval 26"/>
          <p:cNvSpPr/>
          <p:nvPr/>
        </p:nvSpPr>
        <p:spPr bwMode="auto">
          <a:xfrm>
            <a:off x="179512" y="5229200"/>
            <a:ext cx="864096" cy="864096"/>
          </a:xfrm>
          <a:prstGeom prst="ellipse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xmlns="" val="385223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Arm / Treatment Strategy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A15D-C489-444F-8B07-C8C341C5675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auto">
          <a:xfrm>
            <a:off x="2267744" y="2044661"/>
            <a:ext cx="2016224" cy="468052"/>
          </a:xfrm>
          <a:prstGeom prst="rect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</a:rPr>
              <a:t>Screen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4860032" y="1628800"/>
            <a:ext cx="1513902" cy="468052"/>
          </a:xfrm>
          <a:prstGeom prst="rect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</a:rPr>
              <a:t>Drug A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4858298" y="2419073"/>
            <a:ext cx="1513902" cy="468052"/>
          </a:xfrm>
          <a:prstGeom prst="rect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</a:rPr>
              <a:t>Drug B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7092280" y="1628800"/>
            <a:ext cx="1732492" cy="468052"/>
          </a:xfrm>
          <a:prstGeom prst="rect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</a:rPr>
              <a:t>Follow-up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7092280" y="2419073"/>
            <a:ext cx="1732492" cy="468052"/>
          </a:xfrm>
          <a:prstGeom prst="rect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</a:rPr>
              <a:t>Follow-up</a:t>
            </a:r>
          </a:p>
        </p:txBody>
      </p:sp>
      <p:cxnSp>
        <p:nvCxnSpPr>
          <p:cNvPr id="12" name="Straight Arrow Connector 11"/>
          <p:cNvCxnSpPr>
            <a:stCxn id="6" idx="3"/>
            <a:endCxn id="7" idx="1"/>
          </p:cNvCxnSpPr>
          <p:nvPr/>
        </p:nvCxnSpPr>
        <p:spPr bwMode="auto">
          <a:xfrm flipV="1">
            <a:off x="4283968" y="1862826"/>
            <a:ext cx="576064" cy="415861"/>
          </a:xfrm>
          <a:prstGeom prst="straightConnector1">
            <a:avLst/>
          </a:prstGeom>
          <a:noFill/>
          <a:ln w="38100" cap="flat" cmpd="sng" algn="ctr">
            <a:solidFill>
              <a:schemeClr val="accent1">
                <a:lumMod val="2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>
            <a:stCxn id="7" idx="3"/>
            <a:endCxn id="9" idx="1"/>
          </p:cNvCxnSpPr>
          <p:nvPr/>
        </p:nvCxnSpPr>
        <p:spPr bwMode="auto">
          <a:xfrm>
            <a:off x="6373934" y="1862826"/>
            <a:ext cx="718346" cy="0"/>
          </a:xfrm>
          <a:prstGeom prst="straightConnector1">
            <a:avLst/>
          </a:prstGeom>
          <a:noFill/>
          <a:ln w="38100" cap="flat" cmpd="sng" algn="ctr">
            <a:solidFill>
              <a:schemeClr val="accent1">
                <a:lumMod val="2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>
            <a:stCxn id="6" idx="3"/>
            <a:endCxn id="8" idx="1"/>
          </p:cNvCxnSpPr>
          <p:nvPr/>
        </p:nvCxnSpPr>
        <p:spPr bwMode="auto">
          <a:xfrm>
            <a:off x="4283968" y="2278687"/>
            <a:ext cx="574330" cy="374412"/>
          </a:xfrm>
          <a:prstGeom prst="straightConnector1">
            <a:avLst/>
          </a:prstGeom>
          <a:noFill/>
          <a:ln w="38100" cap="flat" cmpd="sng" algn="ctr">
            <a:solidFill>
              <a:schemeClr val="accent1">
                <a:lumMod val="2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>
            <a:stCxn id="8" idx="3"/>
            <a:endCxn id="10" idx="1"/>
          </p:cNvCxnSpPr>
          <p:nvPr/>
        </p:nvCxnSpPr>
        <p:spPr bwMode="auto">
          <a:xfrm>
            <a:off x="6372200" y="2653099"/>
            <a:ext cx="720080" cy="0"/>
          </a:xfrm>
          <a:prstGeom prst="straightConnector1">
            <a:avLst/>
          </a:prstGeom>
          <a:noFill/>
          <a:ln w="38100" cap="flat" cmpd="sng" algn="ctr">
            <a:solidFill>
              <a:schemeClr val="accent1">
                <a:lumMod val="2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Straight Connector 4"/>
          <p:cNvCxnSpPr/>
          <p:nvPr/>
        </p:nvCxnSpPr>
        <p:spPr bwMode="auto">
          <a:xfrm>
            <a:off x="4499125" y="1484784"/>
            <a:ext cx="867" cy="4608512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6732240" y="1484784"/>
            <a:ext cx="867" cy="4608512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2267744" y="3276273"/>
            <a:ext cx="2016224" cy="52322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Screening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16016" y="3284984"/>
            <a:ext cx="1811201" cy="52322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Treatment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92280" y="3276273"/>
            <a:ext cx="1745991" cy="52322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Follow-up</a:t>
            </a:r>
            <a:endParaRPr lang="en-GB" sz="2800" dirty="0">
              <a:solidFill>
                <a:srgbClr val="FF00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1979712" y="1484784"/>
            <a:ext cx="867" cy="4608512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>
            <a:off x="251520" y="3941440"/>
            <a:ext cx="8712968" cy="0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>
            <a:off x="251520" y="5085184"/>
            <a:ext cx="8712968" cy="0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Down Arrow 23"/>
          <p:cNvSpPr/>
          <p:nvPr/>
        </p:nvSpPr>
        <p:spPr bwMode="auto">
          <a:xfrm rot="18894496">
            <a:off x="373098" y="2150761"/>
            <a:ext cx="1656184" cy="2021057"/>
          </a:xfrm>
          <a:prstGeom prst="downArrow">
            <a:avLst>
              <a:gd name="adj1" fmla="val 69591"/>
              <a:gd name="adj2" fmla="val 50000"/>
            </a:avLst>
          </a:prstGeom>
          <a:noFill/>
          <a:ln w="38100">
            <a:solidFill>
              <a:srgbClr val="7030A0"/>
            </a:solidFill>
            <a:prstDash val="sysDash"/>
          </a:ln>
          <a:effectLst/>
          <a:extLst/>
        </p:spPr>
        <p:txBody>
          <a:bodyPr vert="vert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Study Cell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79512" y="4077072"/>
            <a:ext cx="864096" cy="864096"/>
          </a:xfrm>
          <a:prstGeom prst="ellipse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1</a:t>
            </a:r>
          </a:p>
        </p:txBody>
      </p:sp>
      <p:sp>
        <p:nvSpPr>
          <p:cNvPr id="27" name="Oval 26"/>
          <p:cNvSpPr/>
          <p:nvPr/>
        </p:nvSpPr>
        <p:spPr bwMode="auto">
          <a:xfrm>
            <a:off x="179512" y="5229200"/>
            <a:ext cx="864096" cy="864096"/>
          </a:xfrm>
          <a:prstGeom prst="ellipse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2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2267744" y="4257092"/>
            <a:ext cx="2016224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Screen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2267744" y="5409220"/>
            <a:ext cx="2016224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Screen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4861766" y="4257092"/>
            <a:ext cx="1513902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Drug A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4860032" y="5409220"/>
            <a:ext cx="1513902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Drug B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7092280" y="4257092"/>
            <a:ext cx="1732492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Follow-up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7092280" y="5409220"/>
            <a:ext cx="1732492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Follow-up</a:t>
            </a:r>
          </a:p>
        </p:txBody>
      </p:sp>
    </p:spTree>
    <p:extLst>
      <p:ext uri="{BB962C8B-B14F-4D97-AF65-F5344CB8AC3E}">
        <p14:creationId xmlns:p14="http://schemas.microsoft.com/office/powerpoint/2010/main" xmlns="" val="384225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Trial Design Matrix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A15D-C489-444F-8B07-C8C341C56754}" type="slidenum">
              <a:rPr lang="en-GB" smtClean="0"/>
              <a:pPr/>
              <a:t>12</a:t>
            </a:fld>
            <a:endParaRPr lang="en-GB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4499125" y="1484784"/>
            <a:ext cx="867" cy="4608512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6732240" y="1484784"/>
            <a:ext cx="867" cy="4608512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2267744" y="3276273"/>
            <a:ext cx="2016224" cy="52322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Screening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16016" y="3284984"/>
            <a:ext cx="1811201" cy="52322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Treatment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92280" y="3276273"/>
            <a:ext cx="1745991" cy="52322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Follow-up</a:t>
            </a:r>
            <a:endParaRPr lang="en-GB" sz="2800" dirty="0">
              <a:solidFill>
                <a:srgbClr val="FF00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1979712" y="1484784"/>
            <a:ext cx="867" cy="4608512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>
            <a:off x="251520" y="3941440"/>
            <a:ext cx="8712968" cy="0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>
            <a:off x="251520" y="5085184"/>
            <a:ext cx="8712968" cy="0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Oval 25"/>
          <p:cNvSpPr/>
          <p:nvPr/>
        </p:nvSpPr>
        <p:spPr bwMode="auto">
          <a:xfrm>
            <a:off x="179512" y="4077072"/>
            <a:ext cx="1728192" cy="864096"/>
          </a:xfrm>
          <a:prstGeom prst="ellipse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A</a:t>
            </a:r>
          </a:p>
        </p:txBody>
      </p:sp>
      <p:sp>
        <p:nvSpPr>
          <p:cNvPr id="27" name="Oval 26"/>
          <p:cNvSpPr/>
          <p:nvPr/>
        </p:nvSpPr>
        <p:spPr bwMode="auto">
          <a:xfrm>
            <a:off x="179512" y="5229200"/>
            <a:ext cx="1728192" cy="864096"/>
          </a:xfrm>
          <a:prstGeom prst="ellipse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B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2267744" y="4257092"/>
            <a:ext cx="2016224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Screen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2267744" y="5409220"/>
            <a:ext cx="2016224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Screen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4861766" y="4257092"/>
            <a:ext cx="1513902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Drug A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4860032" y="5409220"/>
            <a:ext cx="1513902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Drug B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7092280" y="4257092"/>
            <a:ext cx="1732492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Follow-up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7092280" y="5409220"/>
            <a:ext cx="1732492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Follow-up</a:t>
            </a:r>
          </a:p>
        </p:txBody>
      </p:sp>
    </p:spTree>
    <p:extLst>
      <p:ext uri="{BB962C8B-B14F-4D97-AF65-F5344CB8AC3E}">
        <p14:creationId xmlns:p14="http://schemas.microsoft.com/office/powerpoint/2010/main" xmlns="" val="296122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 (Trial Elements)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are the elements?</a:t>
            </a:r>
          </a:p>
          <a:p>
            <a:pPr lvl="1"/>
            <a:r>
              <a:rPr lang="en-GB" dirty="0" smtClean="0"/>
              <a:t>Unique study cell values (=ELEMENT)</a:t>
            </a:r>
            <a:endParaRPr lang="en-GB" dirty="0"/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A15D-C489-444F-8B07-C8C341C56754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Rectangle 4"/>
          <p:cNvSpPr/>
          <p:nvPr/>
        </p:nvSpPr>
        <p:spPr bwMode="auto">
          <a:xfrm>
            <a:off x="1835696" y="3068960"/>
            <a:ext cx="2016224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Screen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126294" y="3861048"/>
            <a:ext cx="1513902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Drug A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2128028" y="4653136"/>
            <a:ext cx="1513902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Drug B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2056020" y="5445224"/>
            <a:ext cx="1732492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Follow-up</a:t>
            </a:r>
          </a:p>
        </p:txBody>
      </p:sp>
    </p:spTree>
    <p:extLst>
      <p:ext uri="{BB962C8B-B14F-4D97-AF65-F5344CB8AC3E}">
        <p14:creationId xmlns:p14="http://schemas.microsoft.com/office/powerpoint/2010/main" xmlns="" val="1456604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AutoShape 2"/>
          <p:cNvSpPr>
            <a:spLocks noChangeArrowheads="1"/>
          </p:cNvSpPr>
          <p:nvPr/>
        </p:nvSpPr>
        <p:spPr bwMode="auto">
          <a:xfrm>
            <a:off x="4648200" y="5715000"/>
            <a:ext cx="228600" cy="304800"/>
          </a:xfrm>
          <a:prstGeom prst="diamond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de-DE"/>
          </a:p>
        </p:txBody>
      </p:sp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5607050" y="5715000"/>
            <a:ext cx="228600" cy="304800"/>
          </a:xfrm>
          <a:prstGeom prst="diamond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de-DE"/>
          </a:p>
        </p:txBody>
      </p:sp>
      <p:sp>
        <p:nvSpPr>
          <p:cNvPr id="44036" name="AutoShape 4"/>
          <p:cNvSpPr>
            <a:spLocks noChangeArrowheads="1"/>
          </p:cNvSpPr>
          <p:nvPr/>
        </p:nvSpPr>
        <p:spPr bwMode="auto">
          <a:xfrm>
            <a:off x="6934200" y="5715000"/>
            <a:ext cx="228600" cy="304800"/>
          </a:xfrm>
          <a:prstGeom prst="diamond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de-DE"/>
          </a:p>
        </p:txBody>
      </p:sp>
      <p:sp>
        <p:nvSpPr>
          <p:cNvPr id="44037" name="AutoShape 5"/>
          <p:cNvSpPr>
            <a:spLocks noChangeArrowheads="1"/>
          </p:cNvSpPr>
          <p:nvPr/>
        </p:nvSpPr>
        <p:spPr bwMode="auto">
          <a:xfrm>
            <a:off x="7848600" y="5715000"/>
            <a:ext cx="228600" cy="304800"/>
          </a:xfrm>
          <a:prstGeom prst="diamond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de-DE"/>
          </a:p>
        </p:txBody>
      </p:sp>
      <p:sp>
        <p:nvSpPr>
          <p:cNvPr id="44038" name="AutoShape 6"/>
          <p:cNvSpPr>
            <a:spLocks noChangeArrowheads="1"/>
          </p:cNvSpPr>
          <p:nvPr/>
        </p:nvSpPr>
        <p:spPr bwMode="auto">
          <a:xfrm>
            <a:off x="8686800" y="5715000"/>
            <a:ext cx="228600" cy="304800"/>
          </a:xfrm>
          <a:prstGeom prst="diamond">
            <a:avLst/>
          </a:prstGeom>
          <a:solidFill>
            <a:srgbClr val="FF0066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endParaRPr lang="de-DE"/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304800" y="5638800"/>
            <a:ext cx="3276600" cy="92551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800" b="1"/>
              <a:t>Trial Visits </a:t>
            </a:r>
            <a:r>
              <a:rPr lang="en-US" sz="1800"/>
              <a:t>describes the planned Visits for each Arm, and any start and end rules.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4740275" y="3444875"/>
            <a:ext cx="4175125" cy="547688"/>
            <a:chOff x="1354" y="2670"/>
            <a:chExt cx="2630" cy="345"/>
          </a:xfrm>
        </p:grpSpPr>
        <p:sp>
          <p:nvSpPr>
            <p:cNvPr id="44041" name="AutoShape 9"/>
            <p:cNvSpPr>
              <a:spLocks noChangeArrowheads="1"/>
            </p:cNvSpPr>
            <p:nvPr/>
          </p:nvSpPr>
          <p:spPr bwMode="auto">
            <a:xfrm>
              <a:off x="1354" y="2670"/>
              <a:ext cx="717" cy="345"/>
            </a:xfrm>
            <a:prstGeom prst="cube">
              <a:avLst>
                <a:gd name="adj" fmla="val 25000"/>
              </a:avLst>
            </a:prstGeom>
            <a:solidFill>
              <a:srgbClr val="66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cs typeface="Arial" charset="0"/>
                </a:rPr>
                <a:t>Screen</a:t>
              </a:r>
            </a:p>
          </p:txBody>
        </p:sp>
        <p:sp>
          <p:nvSpPr>
            <p:cNvPr id="44042" name="AutoShape 10"/>
            <p:cNvSpPr>
              <a:spLocks noChangeArrowheads="1"/>
            </p:cNvSpPr>
            <p:nvPr/>
          </p:nvSpPr>
          <p:spPr bwMode="auto">
            <a:xfrm>
              <a:off x="1969" y="2670"/>
              <a:ext cx="950" cy="345"/>
            </a:xfrm>
            <a:prstGeom prst="cube">
              <a:avLst>
                <a:gd name="adj" fmla="val 25000"/>
              </a:avLst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cs typeface="Arial" charset="0"/>
                </a:rPr>
                <a:t>Run-In</a:t>
              </a:r>
            </a:p>
          </p:txBody>
        </p:sp>
        <p:sp>
          <p:nvSpPr>
            <p:cNvPr id="44043" name="AutoShape 11"/>
            <p:cNvSpPr>
              <a:spLocks noChangeArrowheads="1"/>
            </p:cNvSpPr>
            <p:nvPr/>
          </p:nvSpPr>
          <p:spPr bwMode="auto">
            <a:xfrm>
              <a:off x="2805" y="2670"/>
              <a:ext cx="1179" cy="345"/>
            </a:xfrm>
            <a:prstGeom prst="cube">
              <a:avLst>
                <a:gd name="adj" fmla="val 25000"/>
              </a:avLst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cs typeface="Arial" charset="0"/>
                </a:rPr>
                <a:t>Drug A</a:t>
              </a: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4740275" y="4237038"/>
            <a:ext cx="4175125" cy="547687"/>
            <a:chOff x="1354" y="3149"/>
            <a:chExt cx="2630" cy="345"/>
          </a:xfrm>
        </p:grpSpPr>
        <p:sp>
          <p:nvSpPr>
            <p:cNvPr id="44045" name="AutoShape 13"/>
            <p:cNvSpPr>
              <a:spLocks noChangeArrowheads="1"/>
            </p:cNvSpPr>
            <p:nvPr/>
          </p:nvSpPr>
          <p:spPr bwMode="auto">
            <a:xfrm>
              <a:off x="1354" y="3149"/>
              <a:ext cx="717" cy="345"/>
            </a:xfrm>
            <a:prstGeom prst="cube">
              <a:avLst>
                <a:gd name="adj" fmla="val 25000"/>
              </a:avLst>
            </a:prstGeom>
            <a:solidFill>
              <a:srgbClr val="66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cs typeface="Arial" charset="0"/>
                </a:rPr>
                <a:t>Screen</a:t>
              </a:r>
            </a:p>
          </p:txBody>
        </p:sp>
        <p:sp>
          <p:nvSpPr>
            <p:cNvPr id="44046" name="AutoShape 14"/>
            <p:cNvSpPr>
              <a:spLocks noChangeArrowheads="1"/>
            </p:cNvSpPr>
            <p:nvPr/>
          </p:nvSpPr>
          <p:spPr bwMode="auto">
            <a:xfrm>
              <a:off x="1969" y="3149"/>
              <a:ext cx="950" cy="345"/>
            </a:xfrm>
            <a:prstGeom prst="cube">
              <a:avLst>
                <a:gd name="adj" fmla="val 25000"/>
              </a:avLst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cs typeface="Arial" charset="0"/>
                </a:rPr>
                <a:t>Run-In</a:t>
              </a:r>
            </a:p>
          </p:txBody>
        </p:sp>
        <p:sp>
          <p:nvSpPr>
            <p:cNvPr id="44047" name="AutoShape 15"/>
            <p:cNvSpPr>
              <a:spLocks noChangeArrowheads="1"/>
            </p:cNvSpPr>
            <p:nvPr/>
          </p:nvSpPr>
          <p:spPr bwMode="auto">
            <a:xfrm>
              <a:off x="2805" y="3149"/>
              <a:ext cx="1179" cy="345"/>
            </a:xfrm>
            <a:prstGeom prst="cube">
              <a:avLst>
                <a:gd name="adj" fmla="val 25000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cs typeface="Arial" charset="0"/>
                </a:rPr>
                <a:t>Drug B</a:t>
              </a:r>
            </a:p>
          </p:txBody>
        </p:sp>
      </p:grpSp>
      <p:sp>
        <p:nvSpPr>
          <p:cNvPr id="44048" name="Text Box 16"/>
          <p:cNvSpPr txBox="1">
            <a:spLocks noChangeArrowheads="1"/>
          </p:cNvSpPr>
          <p:nvPr/>
        </p:nvSpPr>
        <p:spPr bwMode="auto">
          <a:xfrm>
            <a:off x="4349750" y="4994275"/>
            <a:ext cx="1289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800" b="1"/>
              <a:t>Screening</a:t>
            </a:r>
          </a:p>
        </p:txBody>
      </p: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4740275" y="2652713"/>
            <a:ext cx="4175125" cy="547687"/>
            <a:chOff x="1354" y="2151"/>
            <a:chExt cx="2630" cy="345"/>
          </a:xfrm>
        </p:grpSpPr>
        <p:sp>
          <p:nvSpPr>
            <p:cNvPr id="44050" name="AutoShape 18"/>
            <p:cNvSpPr>
              <a:spLocks noChangeArrowheads="1"/>
            </p:cNvSpPr>
            <p:nvPr/>
          </p:nvSpPr>
          <p:spPr bwMode="auto">
            <a:xfrm>
              <a:off x="1354" y="2151"/>
              <a:ext cx="717" cy="345"/>
            </a:xfrm>
            <a:prstGeom prst="cube">
              <a:avLst>
                <a:gd name="adj" fmla="val 25000"/>
              </a:avLst>
            </a:prstGeom>
            <a:solidFill>
              <a:srgbClr val="66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cs typeface="Arial" charset="0"/>
                </a:rPr>
                <a:t>Screen</a:t>
              </a:r>
            </a:p>
          </p:txBody>
        </p:sp>
        <p:sp>
          <p:nvSpPr>
            <p:cNvPr id="44051" name="AutoShape 19"/>
            <p:cNvSpPr>
              <a:spLocks noChangeArrowheads="1"/>
            </p:cNvSpPr>
            <p:nvPr/>
          </p:nvSpPr>
          <p:spPr bwMode="auto">
            <a:xfrm>
              <a:off x="1969" y="2151"/>
              <a:ext cx="950" cy="345"/>
            </a:xfrm>
            <a:prstGeom prst="cube">
              <a:avLst>
                <a:gd name="adj" fmla="val 25000"/>
              </a:avLst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cs typeface="Arial" charset="0"/>
                </a:rPr>
                <a:t>Run-In</a:t>
              </a:r>
            </a:p>
          </p:txBody>
        </p:sp>
        <p:sp>
          <p:nvSpPr>
            <p:cNvPr id="44052" name="AutoShape 20"/>
            <p:cNvSpPr>
              <a:spLocks noChangeArrowheads="1"/>
            </p:cNvSpPr>
            <p:nvPr/>
          </p:nvSpPr>
          <p:spPr bwMode="auto">
            <a:xfrm>
              <a:off x="2805" y="2151"/>
              <a:ext cx="1179" cy="345"/>
            </a:xfrm>
            <a:prstGeom prst="cube">
              <a:avLst>
                <a:gd name="adj" fmla="val 25000"/>
              </a:avLst>
            </a:prstGeom>
            <a:solidFill>
              <a:srgbClr val="FF5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cs typeface="Arial" charset="0"/>
                </a:rPr>
                <a:t>Placebo</a:t>
              </a:r>
            </a:p>
          </p:txBody>
        </p:sp>
      </p:grpSp>
      <p:sp>
        <p:nvSpPr>
          <p:cNvPr id="44053" name="Text Box 21"/>
          <p:cNvSpPr txBox="1">
            <a:spLocks noChangeArrowheads="1"/>
          </p:cNvSpPr>
          <p:nvPr/>
        </p:nvSpPr>
        <p:spPr bwMode="auto">
          <a:xfrm>
            <a:off x="2819400" y="3636963"/>
            <a:ext cx="1447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cs typeface="Arial" charset="0"/>
              </a:rPr>
              <a:t>Drug A</a:t>
            </a:r>
          </a:p>
        </p:txBody>
      </p:sp>
      <p:sp>
        <p:nvSpPr>
          <p:cNvPr id="44054" name="Text Box 22"/>
          <p:cNvSpPr txBox="1">
            <a:spLocks noChangeArrowheads="1"/>
          </p:cNvSpPr>
          <p:nvPr/>
        </p:nvSpPr>
        <p:spPr bwMode="auto">
          <a:xfrm>
            <a:off x="2819400" y="440055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cs typeface="Arial" charset="0"/>
              </a:rPr>
              <a:t>Drug B</a:t>
            </a:r>
          </a:p>
        </p:txBody>
      </p:sp>
      <p:sp>
        <p:nvSpPr>
          <p:cNvPr id="44055" name="Text Box 23"/>
          <p:cNvSpPr txBox="1">
            <a:spLocks noChangeArrowheads="1"/>
          </p:cNvSpPr>
          <p:nvPr/>
        </p:nvSpPr>
        <p:spPr bwMode="auto">
          <a:xfrm>
            <a:off x="304800" y="2743200"/>
            <a:ext cx="1981200" cy="20240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800" b="1"/>
              <a:t>Trial Arms </a:t>
            </a:r>
            <a:r>
              <a:rPr lang="en-US" sz="1800"/>
              <a:t>describes the Elements in each Arm, their order and Epoch, and any branching or transition rules.</a:t>
            </a:r>
          </a:p>
        </p:txBody>
      </p:sp>
      <p:sp>
        <p:nvSpPr>
          <p:cNvPr id="44056" name="AutoShape 24"/>
          <p:cNvSpPr>
            <a:spLocks noChangeArrowheads="1"/>
          </p:cNvSpPr>
          <p:nvPr/>
        </p:nvSpPr>
        <p:spPr bwMode="auto">
          <a:xfrm>
            <a:off x="4146550" y="1125538"/>
            <a:ext cx="1143000" cy="547687"/>
          </a:xfrm>
          <a:prstGeom prst="cube">
            <a:avLst>
              <a:gd name="adj" fmla="val 25000"/>
            </a:avLst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cs typeface="Arial" charset="0"/>
              </a:rPr>
              <a:t>Screen</a:t>
            </a:r>
          </a:p>
        </p:txBody>
      </p:sp>
      <p:sp>
        <p:nvSpPr>
          <p:cNvPr id="44057" name="AutoShape 25"/>
          <p:cNvSpPr>
            <a:spLocks noChangeArrowheads="1"/>
          </p:cNvSpPr>
          <p:nvPr/>
        </p:nvSpPr>
        <p:spPr bwMode="auto">
          <a:xfrm>
            <a:off x="5449888" y="1125538"/>
            <a:ext cx="1508125" cy="547687"/>
          </a:xfrm>
          <a:prstGeom prst="cube">
            <a:avLst>
              <a:gd name="adj" fmla="val 25000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cs typeface="Arial" charset="0"/>
              </a:rPr>
              <a:t>Run-in</a:t>
            </a:r>
          </a:p>
        </p:txBody>
      </p:sp>
      <p:sp>
        <p:nvSpPr>
          <p:cNvPr id="44058" name="AutoShape 26"/>
          <p:cNvSpPr>
            <a:spLocks noChangeArrowheads="1"/>
          </p:cNvSpPr>
          <p:nvPr/>
        </p:nvSpPr>
        <p:spPr bwMode="auto">
          <a:xfrm>
            <a:off x="7118350" y="1125538"/>
            <a:ext cx="1873250" cy="547687"/>
          </a:xfrm>
          <a:prstGeom prst="cube">
            <a:avLst>
              <a:gd name="adj" fmla="val 25000"/>
            </a:avLst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cs typeface="Arial" charset="0"/>
              </a:rPr>
              <a:t>Placebo</a:t>
            </a:r>
          </a:p>
        </p:txBody>
      </p:sp>
      <p:sp>
        <p:nvSpPr>
          <p:cNvPr id="44059" name="AutoShape 27"/>
          <p:cNvSpPr>
            <a:spLocks noChangeArrowheads="1"/>
          </p:cNvSpPr>
          <p:nvPr/>
        </p:nvSpPr>
        <p:spPr bwMode="auto">
          <a:xfrm>
            <a:off x="4146550" y="1738313"/>
            <a:ext cx="1873250" cy="547687"/>
          </a:xfrm>
          <a:prstGeom prst="cube">
            <a:avLst>
              <a:gd name="adj" fmla="val 25000"/>
            </a:avLst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cs typeface="Arial" charset="0"/>
              </a:rPr>
              <a:t>Drug A</a:t>
            </a:r>
          </a:p>
        </p:txBody>
      </p:sp>
      <p:sp>
        <p:nvSpPr>
          <p:cNvPr id="44060" name="AutoShape 28"/>
          <p:cNvSpPr>
            <a:spLocks noChangeArrowheads="1"/>
          </p:cNvSpPr>
          <p:nvPr/>
        </p:nvSpPr>
        <p:spPr bwMode="auto">
          <a:xfrm>
            <a:off x="6127750" y="1738313"/>
            <a:ext cx="1873250" cy="547687"/>
          </a:xfrm>
          <a:prstGeom prst="cube">
            <a:avLst>
              <a:gd name="adj" fmla="val 25000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cs typeface="Arial" charset="0"/>
              </a:rPr>
              <a:t>Drug B</a:t>
            </a:r>
          </a:p>
        </p:txBody>
      </p:sp>
      <p:sp>
        <p:nvSpPr>
          <p:cNvPr id="44061" name="Text Box 29"/>
          <p:cNvSpPr txBox="1">
            <a:spLocks noChangeArrowheads="1"/>
          </p:cNvSpPr>
          <p:nvPr/>
        </p:nvSpPr>
        <p:spPr bwMode="auto">
          <a:xfrm>
            <a:off x="304800" y="1270000"/>
            <a:ext cx="3200400" cy="925513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800" b="1"/>
              <a:t>Trial Elements </a:t>
            </a:r>
            <a:r>
              <a:rPr lang="en-US" sz="1800"/>
              <a:t>describes the Elements and the rules for the start and end of each.</a:t>
            </a:r>
          </a:p>
        </p:txBody>
      </p:sp>
      <p:sp>
        <p:nvSpPr>
          <p:cNvPr id="44062" name="Text Box 30"/>
          <p:cNvSpPr txBox="1">
            <a:spLocks noChangeArrowheads="1"/>
          </p:cNvSpPr>
          <p:nvPr/>
        </p:nvSpPr>
        <p:spPr bwMode="auto">
          <a:xfrm>
            <a:off x="2819400" y="2798763"/>
            <a:ext cx="1524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cs typeface="Arial" charset="0"/>
              </a:rPr>
              <a:t>Placebo</a:t>
            </a:r>
          </a:p>
        </p:txBody>
      </p:sp>
      <p:sp>
        <p:nvSpPr>
          <p:cNvPr id="44063" name="Line 31"/>
          <p:cNvSpPr>
            <a:spLocks noChangeShapeType="1"/>
          </p:cNvSpPr>
          <p:nvPr/>
        </p:nvSpPr>
        <p:spPr bwMode="auto">
          <a:xfrm>
            <a:off x="5716588" y="2397125"/>
            <a:ext cx="0" cy="33178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lIns="92075" tIns="46038" rIns="92075" bIns="46038"/>
          <a:lstStyle/>
          <a:p>
            <a:endParaRPr lang="de-DE"/>
          </a:p>
        </p:txBody>
      </p:sp>
      <p:sp>
        <p:nvSpPr>
          <p:cNvPr id="44064" name="Line 32"/>
          <p:cNvSpPr>
            <a:spLocks noChangeShapeType="1"/>
          </p:cNvSpPr>
          <p:nvPr/>
        </p:nvSpPr>
        <p:spPr bwMode="auto">
          <a:xfrm>
            <a:off x="7043738" y="2397125"/>
            <a:ext cx="0" cy="33178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lIns="92075" tIns="46038" rIns="92075" bIns="46038"/>
          <a:lstStyle/>
          <a:p>
            <a:endParaRPr lang="de-DE"/>
          </a:p>
        </p:txBody>
      </p:sp>
      <p:sp>
        <p:nvSpPr>
          <p:cNvPr id="44065" name="Text Box 33"/>
          <p:cNvSpPr txBox="1">
            <a:spLocks noChangeArrowheads="1"/>
          </p:cNvSpPr>
          <p:nvPr/>
        </p:nvSpPr>
        <p:spPr bwMode="auto">
          <a:xfrm>
            <a:off x="5880100" y="4999038"/>
            <a:ext cx="908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800" b="1"/>
              <a:t>Run-In</a:t>
            </a:r>
          </a:p>
        </p:txBody>
      </p:sp>
      <p:sp>
        <p:nvSpPr>
          <p:cNvPr id="44066" name="Text Box 34"/>
          <p:cNvSpPr txBox="1">
            <a:spLocks noChangeArrowheads="1"/>
          </p:cNvSpPr>
          <p:nvPr/>
        </p:nvSpPr>
        <p:spPr bwMode="auto">
          <a:xfrm>
            <a:off x="7245350" y="4999038"/>
            <a:ext cx="1289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sz="1800" b="1"/>
              <a:t>Treatment</a:t>
            </a:r>
          </a:p>
        </p:txBody>
      </p:sp>
      <p:sp>
        <p:nvSpPr>
          <p:cNvPr id="44067" name="Line 35"/>
          <p:cNvSpPr>
            <a:spLocks noChangeShapeType="1"/>
          </p:cNvSpPr>
          <p:nvPr/>
        </p:nvSpPr>
        <p:spPr bwMode="auto">
          <a:xfrm>
            <a:off x="3886200" y="3011488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4068" name="Line 36"/>
          <p:cNvSpPr>
            <a:spLocks noChangeShapeType="1"/>
          </p:cNvSpPr>
          <p:nvPr/>
        </p:nvSpPr>
        <p:spPr bwMode="auto">
          <a:xfrm>
            <a:off x="3886200" y="3811588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4069" name="Line 37"/>
          <p:cNvSpPr>
            <a:spLocks noChangeShapeType="1"/>
          </p:cNvSpPr>
          <p:nvPr/>
        </p:nvSpPr>
        <p:spPr bwMode="auto">
          <a:xfrm>
            <a:off x="3886200" y="4613275"/>
            <a:ext cx="7620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44070" name="Text Box 38"/>
          <p:cNvSpPr txBox="1">
            <a:spLocks noChangeArrowheads="1"/>
          </p:cNvSpPr>
          <p:nvPr/>
        </p:nvSpPr>
        <p:spPr bwMode="auto">
          <a:xfrm>
            <a:off x="304800" y="4876800"/>
            <a:ext cx="3810000" cy="650875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800" b="1"/>
              <a:t>Epochs</a:t>
            </a:r>
            <a:r>
              <a:rPr lang="en-US" sz="1800"/>
              <a:t> are described only in Trial Arms, and have no separate table.</a:t>
            </a:r>
          </a:p>
        </p:txBody>
      </p:sp>
      <p:sp>
        <p:nvSpPr>
          <p:cNvPr id="44071" name="Text Box 39"/>
          <p:cNvSpPr txBox="1">
            <a:spLocks noChangeArrowheads="1"/>
          </p:cNvSpPr>
          <p:nvPr/>
        </p:nvSpPr>
        <p:spPr bwMode="auto">
          <a:xfrm>
            <a:off x="4343400" y="6059488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sz="1400">
                <a:solidFill>
                  <a:srgbClr val="FF0066"/>
                </a:solidFill>
              </a:rPr>
              <a:t>Visit 1</a:t>
            </a:r>
          </a:p>
        </p:txBody>
      </p:sp>
      <p:sp>
        <p:nvSpPr>
          <p:cNvPr id="44072" name="Text Box 40"/>
          <p:cNvSpPr txBox="1">
            <a:spLocks noChangeArrowheads="1"/>
          </p:cNvSpPr>
          <p:nvPr/>
        </p:nvSpPr>
        <p:spPr bwMode="auto">
          <a:xfrm>
            <a:off x="5334000" y="6059488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sz="1400">
                <a:solidFill>
                  <a:srgbClr val="FF0066"/>
                </a:solidFill>
              </a:rPr>
              <a:t>Visit 2</a:t>
            </a:r>
          </a:p>
        </p:txBody>
      </p:sp>
      <p:sp>
        <p:nvSpPr>
          <p:cNvPr id="44073" name="Text Box 41"/>
          <p:cNvSpPr txBox="1">
            <a:spLocks noChangeArrowheads="1"/>
          </p:cNvSpPr>
          <p:nvPr/>
        </p:nvSpPr>
        <p:spPr bwMode="auto">
          <a:xfrm>
            <a:off x="6705600" y="6059488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sz="1400">
                <a:solidFill>
                  <a:srgbClr val="FF0066"/>
                </a:solidFill>
              </a:rPr>
              <a:t>Visit 3</a:t>
            </a:r>
          </a:p>
        </p:txBody>
      </p:sp>
      <p:sp>
        <p:nvSpPr>
          <p:cNvPr id="44074" name="Text Box 42"/>
          <p:cNvSpPr txBox="1">
            <a:spLocks noChangeArrowheads="1"/>
          </p:cNvSpPr>
          <p:nvPr/>
        </p:nvSpPr>
        <p:spPr bwMode="auto">
          <a:xfrm>
            <a:off x="7620000" y="6059488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sz="1400">
                <a:solidFill>
                  <a:srgbClr val="FF0066"/>
                </a:solidFill>
              </a:rPr>
              <a:t>Visit 4</a:t>
            </a:r>
          </a:p>
        </p:txBody>
      </p:sp>
      <p:sp>
        <p:nvSpPr>
          <p:cNvPr id="44075" name="Text Box 43"/>
          <p:cNvSpPr txBox="1">
            <a:spLocks noChangeArrowheads="1"/>
          </p:cNvSpPr>
          <p:nvPr/>
        </p:nvSpPr>
        <p:spPr bwMode="auto">
          <a:xfrm>
            <a:off x="8458200" y="6059488"/>
            <a:ext cx="685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>
              <a:spcBef>
                <a:spcPct val="50000"/>
              </a:spcBef>
            </a:pPr>
            <a:r>
              <a:rPr lang="en-US" sz="1400">
                <a:solidFill>
                  <a:srgbClr val="FF0066"/>
                </a:solidFill>
              </a:rPr>
              <a:t>Visit 5</a:t>
            </a:r>
          </a:p>
        </p:txBody>
      </p:sp>
      <p:sp>
        <p:nvSpPr>
          <p:cNvPr id="44078" name="Rectangle 46"/>
          <p:cNvSpPr>
            <a:spLocks noGrp="1" noChangeArrowheads="1"/>
          </p:cNvSpPr>
          <p:nvPr>
            <p:ph type="title"/>
          </p:nvPr>
        </p:nvSpPr>
        <p:spPr>
          <a:xfrm>
            <a:off x="1260475" y="290513"/>
            <a:ext cx="7578725" cy="406400"/>
          </a:xfrm>
          <a:noFill/>
          <a:ln/>
        </p:spPr>
        <p:txBody>
          <a:bodyPr/>
          <a:lstStyle/>
          <a:p>
            <a:r>
              <a:rPr lang="en-US" sz="2800"/>
              <a:t>Trial Arms and Elements Overview</a:t>
            </a: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Trial Design Matrix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A15D-C489-444F-8B07-C8C341C56754}" type="slidenum">
              <a:rPr lang="en-GB" smtClean="0"/>
              <a:pPr/>
              <a:t>15</a:t>
            </a:fld>
            <a:endParaRPr lang="en-GB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4499125" y="1484784"/>
            <a:ext cx="867" cy="4608512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6732240" y="1484784"/>
            <a:ext cx="867" cy="4608512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2267744" y="1997889"/>
            <a:ext cx="2016224" cy="52322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Screening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19881" y="1997889"/>
            <a:ext cx="1203471" cy="52322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Run-in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25561" y="1997889"/>
            <a:ext cx="1852431" cy="52322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Treatment</a:t>
            </a:r>
            <a:endParaRPr lang="en-GB" sz="2800" dirty="0">
              <a:solidFill>
                <a:srgbClr val="FF0000"/>
              </a:solidFill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1979712" y="1484784"/>
            <a:ext cx="867" cy="4608512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Straight Connector 20"/>
          <p:cNvCxnSpPr/>
          <p:nvPr/>
        </p:nvCxnSpPr>
        <p:spPr bwMode="auto">
          <a:xfrm>
            <a:off x="251520" y="3941440"/>
            <a:ext cx="8712968" cy="0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>
            <a:off x="251520" y="5085184"/>
            <a:ext cx="8712968" cy="0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6" name="Oval 25"/>
          <p:cNvSpPr/>
          <p:nvPr/>
        </p:nvSpPr>
        <p:spPr bwMode="auto">
          <a:xfrm>
            <a:off x="179512" y="4077072"/>
            <a:ext cx="1728192" cy="864096"/>
          </a:xfrm>
          <a:prstGeom prst="ellipse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A</a:t>
            </a:r>
          </a:p>
        </p:txBody>
      </p:sp>
      <p:sp>
        <p:nvSpPr>
          <p:cNvPr id="27" name="Oval 26"/>
          <p:cNvSpPr/>
          <p:nvPr/>
        </p:nvSpPr>
        <p:spPr bwMode="auto">
          <a:xfrm>
            <a:off x="179512" y="5229200"/>
            <a:ext cx="1728192" cy="864096"/>
          </a:xfrm>
          <a:prstGeom prst="ellipse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B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2267744" y="4257092"/>
            <a:ext cx="2016224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Screen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2267744" y="5409220"/>
            <a:ext cx="2016224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Screen</a:t>
            </a:r>
          </a:p>
        </p:txBody>
      </p:sp>
      <p:sp>
        <p:nvSpPr>
          <p:cNvPr id="29" name="Rectangle 28"/>
          <p:cNvSpPr/>
          <p:nvPr/>
        </p:nvSpPr>
        <p:spPr bwMode="auto">
          <a:xfrm>
            <a:off x="4861766" y="4257092"/>
            <a:ext cx="1513902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Run-in</a:t>
            </a:r>
            <a:endParaRPr kumimoji="0" lang="en-GB" sz="2800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>
            <a:off x="4861766" y="3035300"/>
            <a:ext cx="1513902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</a:pPr>
            <a:r>
              <a:rPr lang="en-GB" sz="2800" i="1" dirty="0" smtClean="0">
                <a:solidFill>
                  <a:srgbClr val="7030A0"/>
                </a:solidFill>
                <a:latin typeface="Arial" charset="0"/>
              </a:rPr>
              <a:t>Run-in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7092280" y="4257092"/>
            <a:ext cx="1732492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</a:pPr>
            <a:r>
              <a:rPr lang="en-GB" sz="2800" i="1" dirty="0" smtClean="0">
                <a:solidFill>
                  <a:srgbClr val="7030A0"/>
                </a:solidFill>
                <a:latin typeface="Arial" charset="0"/>
              </a:rPr>
              <a:t>Drug A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7092280" y="5409220"/>
            <a:ext cx="1732492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</a:pPr>
            <a:r>
              <a:rPr lang="en-GB" sz="2800" i="1" dirty="0" smtClean="0">
                <a:solidFill>
                  <a:srgbClr val="7030A0"/>
                </a:solidFill>
                <a:latin typeface="Arial" charset="0"/>
              </a:rPr>
              <a:t>Drug </a:t>
            </a:r>
            <a:r>
              <a:rPr lang="en-GB" sz="2800" i="1" dirty="0" smtClean="0">
                <a:solidFill>
                  <a:srgbClr val="7030A0"/>
                </a:solidFill>
                <a:latin typeface="Arial" charset="0"/>
              </a:rPr>
              <a:t>B</a:t>
            </a:r>
            <a:endParaRPr lang="en-GB" sz="2800" i="1" dirty="0" smtClean="0">
              <a:solidFill>
                <a:srgbClr val="7030A0"/>
              </a:solidFill>
              <a:latin typeface="Arial" charset="0"/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251520" y="2692400"/>
            <a:ext cx="8712968" cy="0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Oval 30"/>
          <p:cNvSpPr/>
          <p:nvPr/>
        </p:nvSpPr>
        <p:spPr bwMode="auto">
          <a:xfrm>
            <a:off x="179512" y="2882900"/>
            <a:ext cx="1728192" cy="864096"/>
          </a:xfrm>
          <a:prstGeom prst="ellipse">
            <a:avLst/>
          </a:prstGeom>
          <a:solidFill>
            <a:srgbClr val="00B05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P</a:t>
            </a:r>
            <a:endParaRPr kumimoji="0" lang="en-GB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2267744" y="3035300"/>
            <a:ext cx="2016224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Arial" charset="0"/>
              </a:rPr>
              <a:t>Screen</a:t>
            </a:r>
          </a:p>
        </p:txBody>
      </p:sp>
      <p:sp>
        <p:nvSpPr>
          <p:cNvPr id="36" name="Rectangle 35"/>
          <p:cNvSpPr/>
          <p:nvPr/>
        </p:nvSpPr>
        <p:spPr bwMode="auto">
          <a:xfrm>
            <a:off x="4999732" y="5434620"/>
            <a:ext cx="1513902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</a:pPr>
            <a:r>
              <a:rPr lang="en-GB" sz="2800" i="1" dirty="0" smtClean="0">
                <a:solidFill>
                  <a:srgbClr val="7030A0"/>
                </a:solidFill>
                <a:latin typeface="Arial" charset="0"/>
              </a:rPr>
              <a:t>Run-in</a:t>
            </a:r>
          </a:p>
        </p:txBody>
      </p:sp>
      <p:sp>
        <p:nvSpPr>
          <p:cNvPr id="37" name="Rectangle 36"/>
          <p:cNvSpPr/>
          <p:nvPr/>
        </p:nvSpPr>
        <p:spPr bwMode="auto">
          <a:xfrm>
            <a:off x="7130396" y="3035300"/>
            <a:ext cx="1732492" cy="468052"/>
          </a:xfrm>
          <a:prstGeom prst="rect">
            <a:avLst/>
          </a:prstGeom>
          <a:solidFill>
            <a:schemeClr val="bg1"/>
          </a:solidFill>
          <a:ln w="22225" cap="rnd">
            <a:noFill/>
            <a:round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defTabSz="9144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</a:pPr>
            <a:r>
              <a:rPr lang="en-GB" sz="2800" i="1" dirty="0" smtClean="0">
                <a:solidFill>
                  <a:srgbClr val="7030A0"/>
                </a:solidFill>
                <a:latin typeface="Arial" charset="0"/>
              </a:rPr>
              <a:t>Placebo</a:t>
            </a:r>
            <a:endParaRPr lang="en-GB" sz="2800" i="1" dirty="0" smtClean="0">
              <a:solidFill>
                <a:srgbClr val="7030A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122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Creating Trial Elements (1)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Usually the most challenging dataset</a:t>
            </a:r>
          </a:p>
          <a:p>
            <a:r>
              <a:rPr lang="en-US" sz="2400" dirty="0"/>
              <a:t>Not a duplication of EX (Exposure</a:t>
            </a:r>
            <a:r>
              <a:rPr lang="en-US" sz="2400" dirty="0" smtClean="0"/>
              <a:t>)</a:t>
            </a:r>
          </a:p>
          <a:p>
            <a:r>
              <a:rPr lang="en-GB" sz="2400" dirty="0" smtClean="0"/>
              <a:t>Assign an element code (ETCD) to each value, define the start of each element (TESTRL)  and end of each element (TEENRL or TEDUR</a:t>
            </a:r>
            <a:r>
              <a:rPr lang="en-GB" sz="2400" dirty="0" smtClean="0"/>
              <a:t>)</a:t>
            </a:r>
            <a:endParaRPr lang="en-US" sz="2400" dirty="0"/>
          </a:p>
          <a:p>
            <a:r>
              <a:rPr lang="en-US" sz="2400" dirty="0"/>
              <a:t>Start rules are the most important</a:t>
            </a:r>
          </a:p>
          <a:p>
            <a:pPr lvl="1"/>
            <a:r>
              <a:rPr lang="en-US" sz="2400" dirty="0"/>
              <a:t>Subject data must exist to support the creation of these</a:t>
            </a:r>
          </a:p>
          <a:p>
            <a:pPr lvl="1"/>
            <a:r>
              <a:rPr lang="en-US" sz="2400" dirty="0"/>
              <a:t>Start of next element defines end of previous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AutoShape 2"/>
          <p:cNvSpPr>
            <a:spLocks noChangeArrowheads="1"/>
          </p:cNvSpPr>
          <p:nvPr/>
        </p:nvSpPr>
        <p:spPr bwMode="auto">
          <a:xfrm>
            <a:off x="4146550" y="987425"/>
            <a:ext cx="1143000" cy="547688"/>
          </a:xfrm>
          <a:prstGeom prst="cube">
            <a:avLst>
              <a:gd name="adj" fmla="val 25000"/>
            </a:avLst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cs typeface="Arial" charset="0"/>
              </a:rPr>
              <a:t>Screen</a:t>
            </a:r>
          </a:p>
        </p:txBody>
      </p:sp>
      <p:sp>
        <p:nvSpPr>
          <p:cNvPr id="107523" name="AutoShape 3"/>
          <p:cNvSpPr>
            <a:spLocks noChangeArrowheads="1"/>
          </p:cNvSpPr>
          <p:nvPr/>
        </p:nvSpPr>
        <p:spPr bwMode="auto">
          <a:xfrm>
            <a:off x="5449888" y="987425"/>
            <a:ext cx="1508125" cy="547688"/>
          </a:xfrm>
          <a:prstGeom prst="cube">
            <a:avLst>
              <a:gd name="adj" fmla="val 25000"/>
            </a:avLst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cs typeface="Arial" charset="0"/>
              </a:rPr>
              <a:t>Run-in</a:t>
            </a:r>
          </a:p>
        </p:txBody>
      </p:sp>
      <p:sp>
        <p:nvSpPr>
          <p:cNvPr id="107524" name="AutoShape 4"/>
          <p:cNvSpPr>
            <a:spLocks noChangeArrowheads="1"/>
          </p:cNvSpPr>
          <p:nvPr/>
        </p:nvSpPr>
        <p:spPr bwMode="auto">
          <a:xfrm>
            <a:off x="7118350" y="987425"/>
            <a:ext cx="1873250" cy="547688"/>
          </a:xfrm>
          <a:prstGeom prst="cube">
            <a:avLst>
              <a:gd name="adj" fmla="val 25000"/>
            </a:avLst>
          </a:prstGeom>
          <a:solidFill>
            <a:srgbClr val="FF5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cs typeface="Arial" charset="0"/>
              </a:rPr>
              <a:t>Placebo</a:t>
            </a:r>
          </a:p>
        </p:txBody>
      </p:sp>
      <p:sp>
        <p:nvSpPr>
          <p:cNvPr id="107525" name="AutoShape 5"/>
          <p:cNvSpPr>
            <a:spLocks noChangeArrowheads="1"/>
          </p:cNvSpPr>
          <p:nvPr/>
        </p:nvSpPr>
        <p:spPr bwMode="auto">
          <a:xfrm>
            <a:off x="4146550" y="1600200"/>
            <a:ext cx="1873250" cy="547688"/>
          </a:xfrm>
          <a:prstGeom prst="cube">
            <a:avLst>
              <a:gd name="adj" fmla="val 25000"/>
            </a:avLst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cs typeface="Arial" charset="0"/>
              </a:rPr>
              <a:t>Drug A</a:t>
            </a:r>
          </a:p>
        </p:txBody>
      </p:sp>
      <p:sp>
        <p:nvSpPr>
          <p:cNvPr id="107526" name="AutoShape 6"/>
          <p:cNvSpPr>
            <a:spLocks noChangeArrowheads="1"/>
          </p:cNvSpPr>
          <p:nvPr/>
        </p:nvSpPr>
        <p:spPr bwMode="auto">
          <a:xfrm>
            <a:off x="6127750" y="1600200"/>
            <a:ext cx="1873250" cy="547688"/>
          </a:xfrm>
          <a:prstGeom prst="cube">
            <a:avLst>
              <a:gd name="adj" fmla="val 25000"/>
            </a:avLst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cs typeface="Arial" charset="0"/>
              </a:rPr>
              <a:t>Drug B</a:t>
            </a:r>
          </a:p>
        </p:txBody>
      </p:sp>
      <p:sp>
        <p:nvSpPr>
          <p:cNvPr id="107527" name="Text Box 7"/>
          <p:cNvSpPr txBox="1">
            <a:spLocks noChangeArrowheads="1"/>
          </p:cNvSpPr>
          <p:nvPr/>
        </p:nvSpPr>
        <p:spPr bwMode="auto">
          <a:xfrm>
            <a:off x="304800" y="1131888"/>
            <a:ext cx="3200400" cy="925512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800" b="1"/>
              <a:t>Trial Elements </a:t>
            </a:r>
            <a:r>
              <a:rPr lang="en-US" sz="1800"/>
              <a:t>describes the Elements and the rules for the start and end of each.</a:t>
            </a:r>
          </a:p>
        </p:txBody>
      </p:sp>
      <p:graphicFrame>
        <p:nvGraphicFramePr>
          <p:cNvPr id="107600" name="Group 80"/>
          <p:cNvGraphicFramePr>
            <a:graphicFrameLocks noGrp="1"/>
          </p:cNvGraphicFramePr>
          <p:nvPr>
            <p:ph idx="1"/>
          </p:nvPr>
        </p:nvGraphicFramePr>
        <p:xfrm>
          <a:off x="330200" y="2209800"/>
          <a:ext cx="8585200" cy="3022283"/>
        </p:xfrm>
        <a:graphic>
          <a:graphicData uri="http://schemas.openxmlformats.org/drawingml/2006/table">
            <a:tbl>
              <a:tblPr/>
              <a:tblGrid>
                <a:gridCol w="965200"/>
                <a:gridCol w="1104900"/>
                <a:gridCol w="963613"/>
                <a:gridCol w="1284287"/>
                <a:gridCol w="1828800"/>
                <a:gridCol w="1574800"/>
                <a:gridCol w="863600"/>
              </a:tblGrid>
              <a:tr h="6143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STUDYID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DOMAIN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ETCD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ELEMENT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TESTRL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TEENRL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TEDUR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1999001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SCRN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Screen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Informed consent signed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Start of next element or date subject dropped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P2W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27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1999001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RUNIN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Run-in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First dose of run-in drug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Start of next element or date subject dropped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P1W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1999001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PLAC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Placebo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First dose of placebo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Start of next element or date subject dropped or completed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P2W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7586" name="Rectangle 6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2800"/>
              <a:t>Creating Trial Elements (2)</a:t>
            </a:r>
          </a:p>
        </p:txBody>
      </p:sp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228600" y="3200400"/>
            <a:ext cx="4953000" cy="3059113"/>
            <a:chOff x="144" y="2016"/>
            <a:chExt cx="3120" cy="1927"/>
          </a:xfrm>
        </p:grpSpPr>
        <p:sp>
          <p:nvSpPr>
            <p:cNvPr id="107588" name="Text Box 68"/>
            <p:cNvSpPr txBox="1">
              <a:spLocks noChangeArrowheads="1"/>
            </p:cNvSpPr>
            <p:nvPr/>
          </p:nvSpPr>
          <p:spPr bwMode="auto">
            <a:xfrm>
              <a:off x="144" y="3360"/>
              <a:ext cx="2016" cy="583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Example pseudocode: DSSTDTC where DSDECOD = INFORMED CONSENT</a:t>
              </a:r>
            </a:p>
          </p:txBody>
        </p:sp>
        <p:sp>
          <p:nvSpPr>
            <p:cNvPr id="107589" name="Line 69"/>
            <p:cNvSpPr>
              <a:spLocks noChangeShapeType="1"/>
            </p:cNvSpPr>
            <p:nvPr/>
          </p:nvSpPr>
          <p:spPr bwMode="auto">
            <a:xfrm flipV="1">
              <a:off x="2160" y="2016"/>
              <a:ext cx="1104" cy="13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3" name="Group 70"/>
          <p:cNvGrpSpPr>
            <a:grpSpLocks/>
          </p:cNvGrpSpPr>
          <p:nvPr/>
        </p:nvGrpSpPr>
        <p:grpSpPr bwMode="auto">
          <a:xfrm>
            <a:off x="4419600" y="3733800"/>
            <a:ext cx="2971800" cy="2514600"/>
            <a:chOff x="2784" y="2352"/>
            <a:chExt cx="1872" cy="1584"/>
          </a:xfrm>
        </p:grpSpPr>
        <p:sp>
          <p:nvSpPr>
            <p:cNvPr id="107591" name="Text Box 71"/>
            <p:cNvSpPr txBox="1">
              <a:spLocks noChangeArrowheads="1"/>
            </p:cNvSpPr>
            <p:nvPr/>
          </p:nvSpPr>
          <p:spPr bwMode="auto">
            <a:xfrm>
              <a:off x="2784" y="3353"/>
              <a:ext cx="1872" cy="583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Example pseudocode: EXSTDTC where EXTRT = RUN-IN DRUG</a:t>
              </a:r>
            </a:p>
          </p:txBody>
        </p:sp>
        <p:sp>
          <p:nvSpPr>
            <p:cNvPr id="107592" name="Line 72"/>
            <p:cNvSpPr>
              <a:spLocks noChangeShapeType="1"/>
            </p:cNvSpPr>
            <p:nvPr/>
          </p:nvSpPr>
          <p:spPr bwMode="auto">
            <a:xfrm flipV="1">
              <a:off x="3120" y="2352"/>
              <a:ext cx="336" cy="100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de-DE"/>
            </a:p>
          </p:txBody>
        </p:sp>
      </p:grp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 -&gt; SE (Subject Elements)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Shows the trial progress of each subject</a:t>
            </a:r>
          </a:p>
          <a:p>
            <a:pPr lvl="1"/>
            <a:r>
              <a:rPr lang="en-GB" dirty="0" smtClean="0"/>
              <a:t>Whether a subject passes through each element</a:t>
            </a:r>
          </a:p>
          <a:p>
            <a:pPr lvl="1"/>
            <a:r>
              <a:rPr lang="en-GB" dirty="0" smtClean="0"/>
              <a:t>Timing of each element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A15D-C489-444F-8B07-C8C341C56754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07049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925" name="Group 141"/>
          <p:cNvGraphicFramePr>
            <a:graphicFrameLocks noGrp="1"/>
          </p:cNvGraphicFramePr>
          <p:nvPr/>
        </p:nvGraphicFramePr>
        <p:xfrm>
          <a:off x="228600" y="2286000"/>
          <a:ext cx="8610600" cy="1219200"/>
        </p:xfrm>
        <a:graphic>
          <a:graphicData uri="http://schemas.openxmlformats.org/drawingml/2006/table">
            <a:tbl>
              <a:tblPr/>
              <a:tblGrid>
                <a:gridCol w="914400"/>
                <a:gridCol w="838200"/>
                <a:gridCol w="990600"/>
                <a:gridCol w="762000"/>
                <a:gridCol w="838200"/>
                <a:gridCol w="990600"/>
                <a:gridCol w="1143000"/>
                <a:gridCol w="1143000"/>
                <a:gridCol w="9906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STUDYID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DOMAIN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USUBJID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SESEQ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ETCD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ELEMENT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SESTDTC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SEENDTC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SEUPDES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1999001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145-011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SCRN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Screen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2003-04-01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2003-04-15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39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1999001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145-011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2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RUNIN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Run-In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2003-04-15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2003-04-22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1999001</a:t>
                      </a:r>
                    </a:p>
                  </a:txBody>
                  <a:tcPr marL="45720" marR="457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SE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145-011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3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PLAC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Placebo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2003-04-22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2003-05-06</a:t>
                      </a: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marL="45720" marR="457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8914" name="Rectangle 130"/>
          <p:cNvSpPr>
            <a:spLocks noGrp="1" noChangeArrowheads="1"/>
          </p:cNvSpPr>
          <p:nvPr>
            <p:ph type="title"/>
          </p:nvPr>
        </p:nvSpPr>
        <p:spPr>
          <a:xfrm>
            <a:off x="1260475" y="290513"/>
            <a:ext cx="7578725" cy="406400"/>
          </a:xfrm>
          <a:noFill/>
          <a:ln/>
        </p:spPr>
        <p:txBody>
          <a:bodyPr/>
          <a:lstStyle/>
          <a:p>
            <a:r>
              <a:rPr lang="en-US" sz="2800" dirty="0"/>
              <a:t>Creating Subject </a:t>
            </a:r>
            <a:r>
              <a:rPr lang="en-US" sz="2800" dirty="0" smtClean="0"/>
              <a:t>Elements</a:t>
            </a:r>
            <a:endParaRPr lang="en-US" sz="2800" dirty="0"/>
          </a:p>
        </p:txBody>
      </p:sp>
      <p:grpSp>
        <p:nvGrpSpPr>
          <p:cNvPr id="2" name="Group 132"/>
          <p:cNvGrpSpPr>
            <a:grpSpLocks/>
          </p:cNvGrpSpPr>
          <p:nvPr/>
        </p:nvGrpSpPr>
        <p:grpSpPr bwMode="auto">
          <a:xfrm>
            <a:off x="762000" y="2778125"/>
            <a:ext cx="4953000" cy="2784475"/>
            <a:chOff x="144" y="2016"/>
            <a:chExt cx="3120" cy="1754"/>
          </a:xfrm>
        </p:grpSpPr>
        <p:sp>
          <p:nvSpPr>
            <p:cNvPr id="118917" name="Text Box 133"/>
            <p:cNvSpPr txBox="1">
              <a:spLocks noChangeArrowheads="1"/>
            </p:cNvSpPr>
            <p:nvPr/>
          </p:nvSpPr>
          <p:spPr bwMode="auto">
            <a:xfrm>
              <a:off x="144" y="3360"/>
              <a:ext cx="2016" cy="410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DSSTDTC where DSDECOD = INFORMED CONSENT</a:t>
              </a:r>
            </a:p>
          </p:txBody>
        </p:sp>
        <p:sp>
          <p:nvSpPr>
            <p:cNvPr id="118918" name="Line 134"/>
            <p:cNvSpPr>
              <a:spLocks noChangeShapeType="1"/>
            </p:cNvSpPr>
            <p:nvPr/>
          </p:nvSpPr>
          <p:spPr bwMode="auto">
            <a:xfrm flipV="1">
              <a:off x="2160" y="2016"/>
              <a:ext cx="1104" cy="1344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de-DE"/>
            </a:p>
          </p:txBody>
        </p:sp>
      </p:grpSp>
      <p:grpSp>
        <p:nvGrpSpPr>
          <p:cNvPr id="3" name="Group 135"/>
          <p:cNvGrpSpPr>
            <a:grpSpLocks/>
          </p:cNvGrpSpPr>
          <p:nvPr/>
        </p:nvGrpSpPr>
        <p:grpSpPr bwMode="auto">
          <a:xfrm>
            <a:off x="4648200" y="3094038"/>
            <a:ext cx="2971800" cy="2239962"/>
            <a:chOff x="2784" y="2352"/>
            <a:chExt cx="1872" cy="1411"/>
          </a:xfrm>
        </p:grpSpPr>
        <p:sp>
          <p:nvSpPr>
            <p:cNvPr id="118920" name="Text Box 136"/>
            <p:cNvSpPr txBox="1">
              <a:spLocks noChangeArrowheads="1"/>
            </p:cNvSpPr>
            <p:nvPr/>
          </p:nvSpPr>
          <p:spPr bwMode="auto">
            <a:xfrm>
              <a:off x="2784" y="3353"/>
              <a:ext cx="1872" cy="410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800"/>
                <a:t>EXSTDTC where EXTRT = RUN-IN DRUG</a:t>
              </a:r>
            </a:p>
          </p:txBody>
        </p:sp>
        <p:sp>
          <p:nvSpPr>
            <p:cNvPr id="118921" name="Line 137"/>
            <p:cNvSpPr>
              <a:spLocks noChangeShapeType="1"/>
            </p:cNvSpPr>
            <p:nvPr/>
          </p:nvSpPr>
          <p:spPr bwMode="auto">
            <a:xfrm flipV="1">
              <a:off x="3120" y="2352"/>
              <a:ext cx="336" cy="1008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de-DE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Information about study design</a:t>
            </a:r>
          </a:p>
          <a:p>
            <a:pPr lvl="1"/>
            <a:r>
              <a:rPr lang="en-GB" dirty="0" smtClean="0"/>
              <a:t>No subject data</a:t>
            </a:r>
          </a:p>
          <a:p>
            <a:r>
              <a:rPr lang="en-GB" dirty="0" smtClean="0"/>
              <a:t>Describe the overall trial design and plan via data representation</a:t>
            </a:r>
          </a:p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Trial Design Domains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29914040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Trial Arms (TA) Dataset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 level treatment plan</a:t>
            </a:r>
          </a:p>
          <a:p>
            <a:r>
              <a:rPr lang="en-US" dirty="0" smtClean="0"/>
              <a:t>Composed of Elements from Trial </a:t>
            </a:r>
            <a:r>
              <a:rPr lang="en-US" dirty="0" smtClean="0"/>
              <a:t>Elements</a:t>
            </a:r>
          </a:p>
          <a:p>
            <a:r>
              <a:rPr lang="en-GB" dirty="0" smtClean="0"/>
              <a:t>Go back to the Trial Design Matrix</a:t>
            </a:r>
          </a:p>
          <a:p>
            <a:r>
              <a:rPr lang="en-GB" dirty="0" smtClean="0"/>
              <a:t>1 study cell = 1 row of record in TA</a:t>
            </a:r>
          </a:p>
          <a:p>
            <a:r>
              <a:rPr lang="en-GB" dirty="0" smtClean="0"/>
              <a:t>So in our example we expect </a:t>
            </a:r>
            <a:r>
              <a:rPr lang="en-GB" dirty="0" smtClean="0"/>
              <a:t>9 rows </a:t>
            </a:r>
            <a:r>
              <a:rPr lang="en-GB" dirty="0" smtClean="0"/>
              <a:t>of </a:t>
            </a:r>
            <a:r>
              <a:rPr lang="en-GB" dirty="0" smtClean="0"/>
              <a:t>record</a:t>
            </a:r>
            <a:endParaRPr lang="en-US" dirty="0" smtClean="0"/>
          </a:p>
          <a:p>
            <a:r>
              <a:rPr lang="en-US" dirty="0" smtClean="0"/>
              <a:t>Planned ARM values in DM correspond to ARM values in Trial Arms</a:t>
            </a:r>
          </a:p>
          <a:p>
            <a:r>
              <a:rPr lang="en-US" dirty="0" smtClean="0"/>
              <a:t>Names of ARM should reflect the protocol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A15D-C489-444F-8B07-C8C341C56754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0549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740275" y="1630363"/>
            <a:ext cx="4175125" cy="547687"/>
            <a:chOff x="1354" y="2670"/>
            <a:chExt cx="2630" cy="345"/>
          </a:xfrm>
        </p:grpSpPr>
        <p:sp>
          <p:nvSpPr>
            <p:cNvPr id="113667" name="AutoShape 3"/>
            <p:cNvSpPr>
              <a:spLocks noChangeArrowheads="1"/>
            </p:cNvSpPr>
            <p:nvPr/>
          </p:nvSpPr>
          <p:spPr bwMode="auto">
            <a:xfrm>
              <a:off x="1354" y="2670"/>
              <a:ext cx="717" cy="345"/>
            </a:xfrm>
            <a:prstGeom prst="cube">
              <a:avLst>
                <a:gd name="adj" fmla="val 25000"/>
              </a:avLst>
            </a:prstGeom>
            <a:solidFill>
              <a:srgbClr val="66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cs typeface="Arial" charset="0"/>
                </a:rPr>
                <a:t>Screen</a:t>
              </a:r>
            </a:p>
          </p:txBody>
        </p:sp>
        <p:sp>
          <p:nvSpPr>
            <p:cNvPr id="113668" name="AutoShape 4"/>
            <p:cNvSpPr>
              <a:spLocks noChangeArrowheads="1"/>
            </p:cNvSpPr>
            <p:nvPr/>
          </p:nvSpPr>
          <p:spPr bwMode="auto">
            <a:xfrm>
              <a:off x="1969" y="2670"/>
              <a:ext cx="950" cy="345"/>
            </a:xfrm>
            <a:prstGeom prst="cube">
              <a:avLst>
                <a:gd name="adj" fmla="val 25000"/>
              </a:avLst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cs typeface="Arial" charset="0"/>
                </a:rPr>
                <a:t>Run-In</a:t>
              </a:r>
            </a:p>
          </p:txBody>
        </p:sp>
        <p:sp>
          <p:nvSpPr>
            <p:cNvPr id="113669" name="AutoShape 5"/>
            <p:cNvSpPr>
              <a:spLocks noChangeArrowheads="1"/>
            </p:cNvSpPr>
            <p:nvPr/>
          </p:nvSpPr>
          <p:spPr bwMode="auto">
            <a:xfrm>
              <a:off x="2805" y="2670"/>
              <a:ext cx="1179" cy="345"/>
            </a:xfrm>
            <a:prstGeom prst="cube">
              <a:avLst>
                <a:gd name="adj" fmla="val 25000"/>
              </a:avLst>
            </a:prstGeom>
            <a:solidFill>
              <a:srgbClr val="CC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cs typeface="Arial" charset="0"/>
                </a:rPr>
                <a:t>Drug A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4740275" y="2270125"/>
            <a:ext cx="4175125" cy="547688"/>
            <a:chOff x="1354" y="3149"/>
            <a:chExt cx="2630" cy="345"/>
          </a:xfrm>
        </p:grpSpPr>
        <p:sp>
          <p:nvSpPr>
            <p:cNvPr id="113671" name="AutoShape 7"/>
            <p:cNvSpPr>
              <a:spLocks noChangeArrowheads="1"/>
            </p:cNvSpPr>
            <p:nvPr/>
          </p:nvSpPr>
          <p:spPr bwMode="auto">
            <a:xfrm>
              <a:off x="1354" y="3149"/>
              <a:ext cx="717" cy="345"/>
            </a:xfrm>
            <a:prstGeom prst="cube">
              <a:avLst>
                <a:gd name="adj" fmla="val 25000"/>
              </a:avLst>
            </a:prstGeom>
            <a:solidFill>
              <a:srgbClr val="66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cs typeface="Arial" charset="0"/>
                </a:rPr>
                <a:t>Screen</a:t>
              </a:r>
            </a:p>
          </p:txBody>
        </p:sp>
        <p:sp>
          <p:nvSpPr>
            <p:cNvPr id="113672" name="AutoShape 8"/>
            <p:cNvSpPr>
              <a:spLocks noChangeArrowheads="1"/>
            </p:cNvSpPr>
            <p:nvPr/>
          </p:nvSpPr>
          <p:spPr bwMode="auto">
            <a:xfrm>
              <a:off x="1969" y="3149"/>
              <a:ext cx="950" cy="345"/>
            </a:xfrm>
            <a:prstGeom prst="cube">
              <a:avLst>
                <a:gd name="adj" fmla="val 25000"/>
              </a:avLst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cs typeface="Arial" charset="0"/>
                </a:rPr>
                <a:t>Run-In</a:t>
              </a:r>
            </a:p>
          </p:txBody>
        </p:sp>
        <p:sp>
          <p:nvSpPr>
            <p:cNvPr id="113673" name="AutoShape 9"/>
            <p:cNvSpPr>
              <a:spLocks noChangeArrowheads="1"/>
            </p:cNvSpPr>
            <p:nvPr/>
          </p:nvSpPr>
          <p:spPr bwMode="auto">
            <a:xfrm>
              <a:off x="2805" y="3149"/>
              <a:ext cx="1179" cy="345"/>
            </a:xfrm>
            <a:prstGeom prst="cube">
              <a:avLst>
                <a:gd name="adj" fmla="val 25000"/>
              </a:avLst>
            </a:prstGeom>
            <a:solidFill>
              <a:srgbClr val="FF993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cs typeface="Arial" charset="0"/>
                </a:rPr>
                <a:t>Drug B</a:t>
              </a: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4740275" y="990600"/>
            <a:ext cx="4175125" cy="547688"/>
            <a:chOff x="1354" y="2151"/>
            <a:chExt cx="2630" cy="345"/>
          </a:xfrm>
        </p:grpSpPr>
        <p:sp>
          <p:nvSpPr>
            <p:cNvPr id="113675" name="AutoShape 11"/>
            <p:cNvSpPr>
              <a:spLocks noChangeArrowheads="1"/>
            </p:cNvSpPr>
            <p:nvPr/>
          </p:nvSpPr>
          <p:spPr bwMode="auto">
            <a:xfrm>
              <a:off x="1354" y="2151"/>
              <a:ext cx="717" cy="345"/>
            </a:xfrm>
            <a:prstGeom prst="cube">
              <a:avLst>
                <a:gd name="adj" fmla="val 25000"/>
              </a:avLst>
            </a:prstGeom>
            <a:solidFill>
              <a:srgbClr val="66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cs typeface="Arial" charset="0"/>
                </a:rPr>
                <a:t>Screen</a:t>
              </a:r>
            </a:p>
          </p:txBody>
        </p:sp>
        <p:sp>
          <p:nvSpPr>
            <p:cNvPr id="113676" name="AutoShape 12"/>
            <p:cNvSpPr>
              <a:spLocks noChangeArrowheads="1"/>
            </p:cNvSpPr>
            <p:nvPr/>
          </p:nvSpPr>
          <p:spPr bwMode="auto">
            <a:xfrm>
              <a:off x="1969" y="2151"/>
              <a:ext cx="950" cy="345"/>
            </a:xfrm>
            <a:prstGeom prst="cube">
              <a:avLst>
                <a:gd name="adj" fmla="val 25000"/>
              </a:avLst>
            </a:prstGeom>
            <a:solidFill>
              <a:srgbClr val="FFFF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cs typeface="Arial" charset="0"/>
                </a:rPr>
                <a:t>Run-In</a:t>
              </a:r>
            </a:p>
          </p:txBody>
        </p:sp>
        <p:sp>
          <p:nvSpPr>
            <p:cNvPr id="113677" name="AutoShape 13"/>
            <p:cNvSpPr>
              <a:spLocks noChangeArrowheads="1"/>
            </p:cNvSpPr>
            <p:nvPr/>
          </p:nvSpPr>
          <p:spPr bwMode="auto">
            <a:xfrm>
              <a:off x="2805" y="2151"/>
              <a:ext cx="1179" cy="345"/>
            </a:xfrm>
            <a:prstGeom prst="cube">
              <a:avLst>
                <a:gd name="adj" fmla="val 25000"/>
              </a:avLst>
            </a:prstGeom>
            <a:solidFill>
              <a:srgbClr val="FF5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000">
                  <a:cs typeface="Arial" charset="0"/>
                </a:rPr>
                <a:t>Placebo</a:t>
              </a:r>
            </a:p>
          </p:txBody>
        </p:sp>
      </p:grpSp>
      <p:sp>
        <p:nvSpPr>
          <p:cNvPr id="113678" name="Text Box 14"/>
          <p:cNvSpPr txBox="1">
            <a:spLocks noChangeArrowheads="1"/>
          </p:cNvSpPr>
          <p:nvPr/>
        </p:nvSpPr>
        <p:spPr bwMode="auto">
          <a:xfrm>
            <a:off x="2819400" y="17526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0099FF"/>
                </a:solidFill>
                <a:cs typeface="Arial" charset="0"/>
              </a:rPr>
              <a:t>Drug A</a:t>
            </a:r>
          </a:p>
        </p:txBody>
      </p:sp>
      <p:sp>
        <p:nvSpPr>
          <p:cNvPr id="113679" name="Text Box 15"/>
          <p:cNvSpPr txBox="1">
            <a:spLocks noChangeArrowheads="1"/>
          </p:cNvSpPr>
          <p:nvPr/>
        </p:nvSpPr>
        <p:spPr bwMode="auto">
          <a:xfrm>
            <a:off x="2819400" y="2362200"/>
            <a:ext cx="1447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0099FF"/>
                </a:solidFill>
                <a:cs typeface="Arial" charset="0"/>
              </a:rPr>
              <a:t>Drug B</a:t>
            </a:r>
          </a:p>
        </p:txBody>
      </p:sp>
      <p:sp>
        <p:nvSpPr>
          <p:cNvPr id="113681" name="Text Box 17"/>
          <p:cNvSpPr txBox="1">
            <a:spLocks noChangeArrowheads="1"/>
          </p:cNvSpPr>
          <p:nvPr/>
        </p:nvSpPr>
        <p:spPr bwMode="auto">
          <a:xfrm>
            <a:off x="2819400" y="10668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0099FF"/>
                </a:solidFill>
                <a:cs typeface="Arial" charset="0"/>
              </a:rPr>
              <a:t>Placebo</a:t>
            </a:r>
          </a:p>
        </p:txBody>
      </p:sp>
      <p:sp>
        <p:nvSpPr>
          <p:cNvPr id="113682" name="Line 18"/>
          <p:cNvSpPr>
            <a:spLocks noChangeShapeType="1"/>
          </p:cNvSpPr>
          <p:nvPr/>
        </p:nvSpPr>
        <p:spPr bwMode="auto">
          <a:xfrm>
            <a:off x="3886200" y="1279525"/>
            <a:ext cx="762000" cy="0"/>
          </a:xfrm>
          <a:prstGeom prst="line">
            <a:avLst/>
          </a:prstGeom>
          <a:noFill/>
          <a:ln w="38100">
            <a:solidFill>
              <a:srgbClr val="33CC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13683" name="Line 19"/>
          <p:cNvSpPr>
            <a:spLocks noChangeShapeType="1"/>
          </p:cNvSpPr>
          <p:nvPr/>
        </p:nvSpPr>
        <p:spPr bwMode="auto">
          <a:xfrm>
            <a:off x="3886200" y="1927225"/>
            <a:ext cx="762000" cy="0"/>
          </a:xfrm>
          <a:prstGeom prst="line">
            <a:avLst/>
          </a:prstGeom>
          <a:noFill/>
          <a:ln w="38100">
            <a:solidFill>
              <a:srgbClr val="33CC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sp>
        <p:nvSpPr>
          <p:cNvPr id="113684" name="Line 20"/>
          <p:cNvSpPr>
            <a:spLocks noChangeShapeType="1"/>
          </p:cNvSpPr>
          <p:nvPr/>
        </p:nvSpPr>
        <p:spPr bwMode="auto">
          <a:xfrm>
            <a:off x="3886200" y="2574925"/>
            <a:ext cx="762000" cy="0"/>
          </a:xfrm>
          <a:prstGeom prst="line">
            <a:avLst/>
          </a:prstGeom>
          <a:noFill/>
          <a:ln w="38100">
            <a:solidFill>
              <a:srgbClr val="33CC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de-DE"/>
          </a:p>
        </p:txBody>
      </p:sp>
      <p:graphicFrame>
        <p:nvGraphicFramePr>
          <p:cNvPr id="113685" name="Group 21"/>
          <p:cNvGraphicFramePr>
            <a:graphicFrameLocks noGrp="1"/>
          </p:cNvGraphicFramePr>
          <p:nvPr>
            <p:ph idx="1"/>
          </p:nvPr>
        </p:nvGraphicFramePr>
        <p:xfrm>
          <a:off x="76200" y="2895600"/>
          <a:ext cx="8915400" cy="3708718"/>
        </p:xfrm>
        <a:graphic>
          <a:graphicData uri="http://schemas.openxmlformats.org/drawingml/2006/table">
            <a:tbl>
              <a:tblPr/>
              <a:tblGrid>
                <a:gridCol w="990600"/>
                <a:gridCol w="914400"/>
                <a:gridCol w="914400"/>
                <a:gridCol w="1066800"/>
                <a:gridCol w="1219200"/>
                <a:gridCol w="1066800"/>
                <a:gridCol w="1752600"/>
                <a:gridCol w="990600"/>
              </a:tblGrid>
              <a:tr h="2873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STUDYID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DOMAIN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ARMCD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ARM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TAETORD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ETCD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TABRANCH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EPOCH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1999001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Placebo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SCRN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Screen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1999001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Placebo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RUNIN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Randomized to Placebo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Run-In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1999001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Placebo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PLAC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Treatment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1999001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Drug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SCREEN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Screen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1999001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Drug</a:t>
                      </a: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 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RUNIN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Randomized to Drug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Run-In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1999001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Drug </a:t>
                      </a: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A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DRUGA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Treatment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1999001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Drug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SCREEN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Screen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1999001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Drug</a:t>
                      </a:r>
                      <a:r>
                        <a:rPr kumimoji="0" lang="de-D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 B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RUNIN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Randomized to Drug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Run-In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476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1999001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Drug 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DRUGB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Treatment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13803" name="Rectangle 139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2800" dirty="0"/>
              <a:t>Creating Trial </a:t>
            </a:r>
            <a:r>
              <a:rPr lang="en-US" sz="2800" dirty="0" smtClean="0"/>
              <a:t>Arms</a:t>
            </a:r>
            <a:endParaRPr lang="en-US" sz="28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3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Trial Visit (TV) Dataset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Describe the planned visits in a trial</a:t>
            </a:r>
          </a:p>
          <a:p>
            <a:r>
              <a:rPr lang="en-GB" dirty="0" smtClean="0"/>
              <a:t>VISITNUM and TRSTRL is required</a:t>
            </a:r>
          </a:p>
          <a:p>
            <a:r>
              <a:rPr lang="en-GB" dirty="0" smtClean="0"/>
              <a:t>ARMCD expected</a:t>
            </a:r>
          </a:p>
          <a:p>
            <a:r>
              <a:rPr lang="en-GB" dirty="0" smtClean="0"/>
              <a:t>VISIT and VISITDY permissible</a:t>
            </a:r>
          </a:p>
          <a:p>
            <a:r>
              <a:rPr lang="en-GB" dirty="0" smtClean="0"/>
              <a:t>1 record per planned visit per arm</a:t>
            </a:r>
          </a:p>
          <a:p>
            <a:pPr lvl="1"/>
            <a:r>
              <a:rPr lang="en-GB" dirty="0" smtClean="0"/>
              <a:t>A “visit” may span over several days (</a:t>
            </a:r>
            <a:r>
              <a:rPr lang="en-GB" dirty="0" err="1" smtClean="0"/>
              <a:t>eg</a:t>
            </a:r>
            <a:r>
              <a:rPr lang="en-GB" dirty="0" smtClean="0"/>
              <a:t> screening visit</a:t>
            </a:r>
            <a:r>
              <a:rPr lang="en-GB" dirty="0" smtClean="0"/>
              <a:t>)</a:t>
            </a:r>
          </a:p>
          <a:p>
            <a:r>
              <a:rPr lang="en-US" dirty="0" smtClean="0"/>
              <a:t>What is really the start and end of a visit? </a:t>
            </a:r>
          </a:p>
          <a:p>
            <a:r>
              <a:rPr lang="en-US" dirty="0" smtClean="0"/>
              <a:t>Create Subject Visits dataset from Visit based SDTM datasets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A15D-C489-444F-8B07-C8C341C56754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0049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TV -&gt; SV (Subject Visits)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Shows the actual visits of each subject</a:t>
            </a:r>
          </a:p>
          <a:p>
            <a:pPr lvl="1"/>
            <a:r>
              <a:rPr lang="en-GB" dirty="0" smtClean="0"/>
              <a:t>Compare against the scheduled/planned visits or assessments in TV</a:t>
            </a:r>
          </a:p>
          <a:p>
            <a:pPr lvl="1"/>
            <a:r>
              <a:rPr lang="en-GB" dirty="0" smtClean="0"/>
              <a:t>Include unscheduled visits</a:t>
            </a:r>
          </a:p>
          <a:p>
            <a:r>
              <a:rPr lang="en-GB" dirty="0" smtClean="0"/>
              <a:t>Designation of VISITNUM becomes crucial</a:t>
            </a:r>
          </a:p>
          <a:p>
            <a:pPr lvl="1"/>
            <a:r>
              <a:rPr lang="en-GB" dirty="0" smtClean="0"/>
              <a:t>Whole number for planned visits</a:t>
            </a:r>
          </a:p>
          <a:p>
            <a:pPr lvl="1"/>
            <a:r>
              <a:rPr lang="en-GB" dirty="0" smtClean="0"/>
              <a:t>Decimals for unscheduled visits in SV – and slot into right place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A15D-C489-444F-8B07-C8C341C56754}" type="slidenum">
              <a:rPr lang="en-GB" smtClean="0"/>
              <a:pPr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00937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338" name="Group 2"/>
          <p:cNvGraphicFramePr>
            <a:graphicFrameLocks noGrp="1"/>
          </p:cNvGraphicFramePr>
          <p:nvPr>
            <p:ph idx="1"/>
          </p:nvPr>
        </p:nvGraphicFramePr>
        <p:xfrm>
          <a:off x="130175" y="2271713"/>
          <a:ext cx="8937625" cy="3984943"/>
        </p:xfrm>
        <a:graphic>
          <a:graphicData uri="http://schemas.openxmlformats.org/drawingml/2006/table">
            <a:tbl>
              <a:tblPr/>
              <a:tblGrid>
                <a:gridCol w="1012825"/>
                <a:gridCol w="990600"/>
                <a:gridCol w="1066800"/>
                <a:gridCol w="762000"/>
                <a:gridCol w="914400"/>
                <a:gridCol w="914400"/>
                <a:gridCol w="685800"/>
                <a:gridCol w="1371600"/>
                <a:gridCol w="1219200"/>
              </a:tblGrid>
              <a:tr h="5524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STUDYID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DOMAIN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VISITNUM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VISIT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VISITDY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ARMCD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ARM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TVSTRL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TVENRL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41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1999001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Visit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Signing of informed consent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Completion of lab draw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212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1999001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Visit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30 minutes before receipt of Run-In drug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794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1999001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Visit 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30 minutes before receipt of blinded treatment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30 minutes after receipt of blinded treatment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1999001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Visit 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 week after receipt of blinded treatment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59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1999001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TV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Visit 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5B5B5B"/>
                        </a:solidFill>
                        <a:effectLst/>
                        <a:latin typeface="Helvetica" charset="0"/>
                        <a:ea typeface="ＭＳ Ｐゴシック" pitchFamily="-106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2 weeks after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receipt of blinded treatment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B5B5B"/>
                          </a:solidFill>
                          <a:effectLst/>
                          <a:latin typeface="Helvetica" charset="0"/>
                          <a:ea typeface="ＭＳ Ｐゴシック" pitchFamily="-106" charset="-128"/>
                        </a:rPr>
                        <a:t>Completion of final disposition page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42422" name="Rectangle 8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sz="2800" dirty="0"/>
              <a:t>Creating Trial </a:t>
            </a:r>
            <a:r>
              <a:rPr lang="en-US" sz="2800" dirty="0" smtClean="0"/>
              <a:t>Visits</a:t>
            </a:r>
            <a:endParaRPr lang="en-US" sz="2800" dirty="0"/>
          </a:p>
        </p:txBody>
      </p:sp>
      <p:sp>
        <p:nvSpPr>
          <p:cNvPr id="142423" name="Text Box 87"/>
          <p:cNvSpPr txBox="1">
            <a:spLocks noChangeArrowheads="1"/>
          </p:cNvSpPr>
          <p:nvPr/>
        </p:nvSpPr>
        <p:spPr bwMode="auto">
          <a:xfrm>
            <a:off x="685800" y="838200"/>
            <a:ext cx="8001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34950" indent="-234950">
              <a:buFontTx/>
              <a:buChar char="•"/>
            </a:pPr>
            <a:r>
              <a:rPr lang="en-US">
                <a:solidFill>
                  <a:srgbClr val="5B5B5B"/>
                </a:solidFill>
              </a:rPr>
              <a:t>Planned schedule of Visits</a:t>
            </a:r>
          </a:p>
          <a:p>
            <a:pPr marL="234950" indent="-234950">
              <a:buFontTx/>
              <a:buChar char="•"/>
            </a:pPr>
            <a:r>
              <a:rPr lang="en-US">
                <a:solidFill>
                  <a:srgbClr val="5B5B5B"/>
                </a:solidFill>
              </a:rPr>
              <a:t>Challenge is in defining start and end of a visit</a:t>
            </a:r>
          </a:p>
          <a:p>
            <a:pPr marL="234950" indent="-234950">
              <a:buFontTx/>
              <a:buChar char="•"/>
            </a:pPr>
            <a:r>
              <a:rPr lang="en-US">
                <a:solidFill>
                  <a:srgbClr val="5B5B5B"/>
                </a:solidFill>
              </a:rPr>
              <a:t>ARM/ARMCD can be used if schedule varies by Arm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2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Construction of TA/TE/TV</a:t>
            </a:r>
          </a:p>
          <a:p>
            <a:pPr lvl="1"/>
            <a:r>
              <a:rPr lang="en-GB" dirty="0" smtClean="0"/>
              <a:t>Study Schema </a:t>
            </a:r>
            <a:r>
              <a:rPr lang="en-GB" dirty="0" smtClean="0">
                <a:sym typeface="Wingdings"/>
              </a:rPr>
              <a:t> Epoch </a:t>
            </a:r>
            <a:r>
              <a:rPr lang="en-GB" dirty="0">
                <a:sym typeface="Wingdings"/>
              </a:rPr>
              <a:t> </a:t>
            </a:r>
            <a:r>
              <a:rPr lang="en-GB" dirty="0" smtClean="0">
                <a:sym typeface="Wingdings"/>
              </a:rPr>
              <a:t>Arm </a:t>
            </a:r>
            <a:r>
              <a:rPr lang="en-GB" dirty="0">
                <a:sym typeface="Wingdings"/>
              </a:rPr>
              <a:t> </a:t>
            </a:r>
            <a:r>
              <a:rPr lang="en-GB" dirty="0" smtClean="0">
                <a:sym typeface="Wingdings"/>
              </a:rPr>
              <a:t>Study Cells</a:t>
            </a:r>
          </a:p>
          <a:p>
            <a:pPr lvl="1"/>
            <a:r>
              <a:rPr lang="en-GB" dirty="0" smtClean="0">
                <a:sym typeface="Wingdings"/>
              </a:rPr>
              <a:t>Unique study cells = rows in TE</a:t>
            </a:r>
          </a:p>
          <a:p>
            <a:pPr lvl="1"/>
            <a:r>
              <a:rPr lang="en-GB" dirty="0" smtClean="0">
                <a:sym typeface="Wingdings"/>
              </a:rPr>
              <a:t>All study cells = rows in TA</a:t>
            </a:r>
          </a:p>
          <a:p>
            <a:pPr lvl="1"/>
            <a:r>
              <a:rPr lang="en-GB" dirty="0" smtClean="0">
                <a:sym typeface="Wingdings"/>
              </a:rPr>
              <a:t>If all arms have same visits, then 1 set of visits for all arms. Otherwise 1 set of visits for each arm.</a:t>
            </a:r>
          </a:p>
          <a:p>
            <a:r>
              <a:rPr lang="en-GB" dirty="0" smtClean="0">
                <a:sym typeface="Wingdings"/>
              </a:rPr>
              <a:t>Complex study designs</a:t>
            </a:r>
          </a:p>
          <a:p>
            <a:pPr lvl="1"/>
            <a:r>
              <a:rPr lang="en-GB" dirty="0" smtClean="0">
                <a:sym typeface="Wingdings"/>
              </a:rPr>
              <a:t>Systematic approach will make life easier</a:t>
            </a:r>
          </a:p>
          <a:p>
            <a:pPr lvl="1"/>
            <a:r>
              <a:rPr lang="en-GB" dirty="0" smtClean="0">
                <a:sym typeface="Wingdings"/>
              </a:rPr>
              <a:t>Think at protocol/CRF design stage – don’t wait till the end</a:t>
            </a:r>
          </a:p>
          <a:p>
            <a:pPr lvl="1"/>
            <a:r>
              <a:rPr lang="en-GB" dirty="0" smtClean="0">
                <a:sym typeface="Wingdings"/>
              </a:rPr>
              <a:t>Details </a:t>
            </a:r>
            <a:r>
              <a:rPr lang="en-GB" dirty="0" err="1" smtClean="0">
                <a:sym typeface="Wingdings"/>
              </a:rPr>
              <a:t>vs</a:t>
            </a:r>
            <a:r>
              <a:rPr lang="en-GB" dirty="0" smtClean="0">
                <a:sym typeface="Wingdings"/>
              </a:rPr>
              <a:t> ease of use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A15D-C489-444F-8B07-C8C341C56754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6500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Do Trial Design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Rapidly understanding the design of the study </a:t>
            </a:r>
          </a:p>
          <a:p>
            <a:r>
              <a:rPr lang="en-US"/>
              <a:t>Standard and relatively simple data structures</a:t>
            </a:r>
          </a:p>
          <a:p>
            <a:r>
              <a:rPr lang="en-US"/>
              <a:t>Relatively small number of rows of data and easy to comprehend</a:t>
            </a:r>
          </a:p>
          <a:p>
            <a:r>
              <a:rPr lang="en-US"/>
              <a:t>Useful for both FDA reviewers and internal sponsor use</a:t>
            </a:r>
          </a:p>
          <a:p>
            <a:r>
              <a:rPr lang="en-US"/>
              <a:t>Information can be centrally accessible and searchable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Trial Design Datasets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Trial Arms (TA)</a:t>
            </a:r>
          </a:p>
          <a:p>
            <a:r>
              <a:rPr lang="en-GB" dirty="0" smtClean="0"/>
              <a:t>Trial Elements (TE)</a:t>
            </a:r>
          </a:p>
          <a:p>
            <a:r>
              <a:rPr lang="en-GB" dirty="0" smtClean="0"/>
              <a:t>Trial Visits (TV)</a:t>
            </a:r>
          </a:p>
          <a:p>
            <a:r>
              <a:rPr lang="en-GB" dirty="0" smtClean="0"/>
              <a:t>Trial Inclusion /Exclusion (TI)</a:t>
            </a:r>
          </a:p>
          <a:p>
            <a:r>
              <a:rPr lang="en-GB" dirty="0" smtClean="0"/>
              <a:t>Trial Summary (TS)</a:t>
            </a:r>
          </a:p>
          <a:p>
            <a:endParaRPr lang="en-GB" dirty="0"/>
          </a:p>
          <a:p>
            <a:r>
              <a:rPr lang="en-GB" dirty="0" smtClean="0"/>
              <a:t>Start thinking about this before you start the other SDTM datasets!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A15D-C489-444F-8B07-C8C341C5675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9304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Trial Summary (TS) Dataset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Summary of trial information</a:t>
            </a:r>
          </a:p>
          <a:p>
            <a:r>
              <a:rPr lang="en-GB" dirty="0" smtClean="0"/>
              <a:t>No link to subject-level data in </a:t>
            </a:r>
            <a:r>
              <a:rPr lang="en-GB" dirty="0" smtClean="0"/>
              <a:t>SDTM</a:t>
            </a:r>
          </a:p>
          <a:p>
            <a:r>
              <a:rPr lang="en-US" dirty="0" smtClean="0"/>
              <a:t>TSGRPID used to group multiple related parameters such as Dose, Units, Frequency etc</a:t>
            </a:r>
          </a:p>
          <a:p>
            <a:r>
              <a:rPr lang="en-US" dirty="0" smtClean="0"/>
              <a:t>TSSEQ used as a key for multiple records with the same parameters</a:t>
            </a:r>
          </a:p>
          <a:p>
            <a:endParaRPr lang="en-GB" dirty="0" smtClean="0"/>
          </a:p>
          <a:p>
            <a:r>
              <a:rPr lang="en-GB" dirty="0" smtClean="0"/>
              <a:t>Common questions:</a:t>
            </a:r>
          </a:p>
          <a:p>
            <a:pPr lvl="1"/>
            <a:r>
              <a:rPr lang="en-GB" dirty="0" smtClean="0"/>
              <a:t>What need to be included?</a:t>
            </a:r>
          </a:p>
          <a:p>
            <a:pPr lvl="1"/>
            <a:r>
              <a:rPr lang="en-GB" dirty="0" smtClean="0"/>
              <a:t>Why are we generating this?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A15D-C489-444F-8B07-C8C341C56754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41214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Trial Inclusion/Exclusion (TI)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Not subject-oriented</a:t>
            </a:r>
          </a:p>
          <a:p>
            <a:r>
              <a:rPr lang="en-GB" dirty="0" smtClean="0"/>
              <a:t>Link to IE domain</a:t>
            </a:r>
          </a:p>
          <a:p>
            <a:pPr lvl="1"/>
            <a:r>
              <a:rPr lang="en-GB" dirty="0" smtClean="0"/>
              <a:t>STUDYID, IECAT, IETESTCD, </a:t>
            </a:r>
            <a:r>
              <a:rPr lang="en-GB" dirty="0" smtClean="0"/>
              <a:t>IETEST</a:t>
            </a:r>
          </a:p>
          <a:p>
            <a:pPr lvl="1"/>
            <a:r>
              <a:rPr lang="en-US" dirty="0" smtClean="0"/>
              <a:t>Subject IETEST/IETESTDC must match Trial Inclusion/Exclusion </a:t>
            </a:r>
            <a:r>
              <a:rPr lang="en-US" dirty="0" smtClean="0"/>
              <a:t>IETEST/IETESTCD</a:t>
            </a:r>
            <a:endParaRPr lang="en-GB" dirty="0" smtClean="0"/>
          </a:p>
          <a:p>
            <a:pPr lvl="1"/>
            <a:r>
              <a:rPr lang="en-GB" dirty="0" smtClean="0"/>
              <a:t>Best to create TI first, before you tackle IE</a:t>
            </a:r>
          </a:p>
          <a:p>
            <a:r>
              <a:rPr lang="en-GB" dirty="0" smtClean="0"/>
              <a:t>Common questions:</a:t>
            </a:r>
          </a:p>
          <a:p>
            <a:pPr lvl="1"/>
            <a:r>
              <a:rPr lang="en-GB" dirty="0" smtClean="0"/>
              <a:t>How to truncate if &gt;200 characters</a:t>
            </a:r>
            <a:r>
              <a:rPr lang="en-GB" dirty="0" smtClean="0"/>
              <a:t>?</a:t>
            </a:r>
          </a:p>
          <a:p>
            <a:pPr lvl="1"/>
            <a:r>
              <a:rPr lang="en-US" dirty="0" smtClean="0"/>
              <a:t>Truncation – potential for duplicate IETEST </a:t>
            </a:r>
            <a:r>
              <a:rPr lang="en-US" dirty="0" smtClean="0"/>
              <a:t>values</a:t>
            </a:r>
            <a:endParaRPr lang="en-GB" dirty="0" smtClean="0"/>
          </a:p>
          <a:p>
            <a:pPr lvl="1"/>
            <a:r>
              <a:rPr lang="en-GB" dirty="0" smtClean="0"/>
              <a:t>Protocol amendment: do we need to add to TI only the changed criteria or all criteria?</a:t>
            </a:r>
          </a:p>
          <a:p>
            <a:pPr lvl="1"/>
            <a:r>
              <a:rPr lang="en-GB" dirty="0" smtClean="0"/>
              <a:t>Local amendment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A15D-C489-444F-8B07-C8C341C56754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8252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 / TE / TV datasets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data representation on the different epochs, arms and visit structure in the study </a:t>
            </a:r>
          </a:p>
          <a:p>
            <a:r>
              <a:rPr lang="en-GB" dirty="0" smtClean="0"/>
              <a:t>Where to start? </a:t>
            </a:r>
          </a:p>
          <a:p>
            <a:r>
              <a:rPr lang="en-GB" dirty="0" smtClean="0"/>
              <a:t>Is there a systematic approach?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A15D-C489-444F-8B07-C8C341C56754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5107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1 – Trial Design Schema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A15D-C489-444F-8B07-C8C341C5675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auto">
          <a:xfrm>
            <a:off x="2267744" y="2044661"/>
            <a:ext cx="2016224" cy="468052"/>
          </a:xfrm>
          <a:prstGeom prst="rect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</a:rPr>
              <a:t>Screen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4860032" y="1628800"/>
            <a:ext cx="1513902" cy="468052"/>
          </a:xfrm>
          <a:prstGeom prst="rect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</a:rPr>
              <a:t>Drug A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4858298" y="2419073"/>
            <a:ext cx="1513902" cy="468052"/>
          </a:xfrm>
          <a:prstGeom prst="rect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</a:rPr>
              <a:t>Drug B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7092280" y="1628800"/>
            <a:ext cx="1732492" cy="468052"/>
          </a:xfrm>
          <a:prstGeom prst="rect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</a:rPr>
              <a:t>Follow-up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7092280" y="2419073"/>
            <a:ext cx="1732492" cy="468052"/>
          </a:xfrm>
          <a:prstGeom prst="rect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</a:rPr>
              <a:t>Follow-up</a:t>
            </a:r>
          </a:p>
        </p:txBody>
      </p:sp>
      <p:cxnSp>
        <p:nvCxnSpPr>
          <p:cNvPr id="12" name="Straight Arrow Connector 11"/>
          <p:cNvCxnSpPr>
            <a:stCxn id="6" idx="3"/>
            <a:endCxn id="7" idx="1"/>
          </p:cNvCxnSpPr>
          <p:nvPr/>
        </p:nvCxnSpPr>
        <p:spPr bwMode="auto">
          <a:xfrm flipV="1">
            <a:off x="4283968" y="1862826"/>
            <a:ext cx="576064" cy="415861"/>
          </a:xfrm>
          <a:prstGeom prst="straightConnector1">
            <a:avLst/>
          </a:prstGeom>
          <a:noFill/>
          <a:ln w="38100" cap="flat" cmpd="sng" algn="ctr">
            <a:solidFill>
              <a:schemeClr val="accent1">
                <a:lumMod val="2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>
            <a:stCxn id="7" idx="3"/>
            <a:endCxn id="9" idx="1"/>
          </p:cNvCxnSpPr>
          <p:nvPr/>
        </p:nvCxnSpPr>
        <p:spPr bwMode="auto">
          <a:xfrm>
            <a:off x="6373934" y="1862826"/>
            <a:ext cx="718346" cy="0"/>
          </a:xfrm>
          <a:prstGeom prst="straightConnector1">
            <a:avLst/>
          </a:prstGeom>
          <a:noFill/>
          <a:ln w="38100" cap="flat" cmpd="sng" algn="ctr">
            <a:solidFill>
              <a:schemeClr val="accent1">
                <a:lumMod val="2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>
            <a:stCxn id="6" idx="3"/>
            <a:endCxn id="8" idx="1"/>
          </p:cNvCxnSpPr>
          <p:nvPr/>
        </p:nvCxnSpPr>
        <p:spPr bwMode="auto">
          <a:xfrm>
            <a:off x="4283968" y="2278687"/>
            <a:ext cx="574330" cy="374412"/>
          </a:xfrm>
          <a:prstGeom prst="straightConnector1">
            <a:avLst/>
          </a:prstGeom>
          <a:noFill/>
          <a:ln w="38100" cap="flat" cmpd="sng" algn="ctr">
            <a:solidFill>
              <a:schemeClr val="accent1">
                <a:lumMod val="2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>
            <a:stCxn id="8" idx="3"/>
            <a:endCxn id="10" idx="1"/>
          </p:cNvCxnSpPr>
          <p:nvPr/>
        </p:nvCxnSpPr>
        <p:spPr bwMode="auto">
          <a:xfrm>
            <a:off x="6372200" y="2653099"/>
            <a:ext cx="720080" cy="0"/>
          </a:xfrm>
          <a:prstGeom prst="straightConnector1">
            <a:avLst/>
          </a:prstGeom>
          <a:noFill/>
          <a:ln w="38100" cap="flat" cmpd="sng" algn="ctr">
            <a:solidFill>
              <a:schemeClr val="accent1">
                <a:lumMod val="2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xmlns="" val="21057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Epoch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B6A15D-C489-444F-8B07-C8C341C5675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Rectangle 5"/>
          <p:cNvSpPr/>
          <p:nvPr/>
        </p:nvSpPr>
        <p:spPr bwMode="auto">
          <a:xfrm>
            <a:off x="2267744" y="2044661"/>
            <a:ext cx="2016224" cy="468052"/>
          </a:xfrm>
          <a:prstGeom prst="rect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</a:rPr>
              <a:t>Screen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4860032" y="1628800"/>
            <a:ext cx="1513902" cy="468052"/>
          </a:xfrm>
          <a:prstGeom prst="rect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</a:rPr>
              <a:t>Drug A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4858298" y="2419073"/>
            <a:ext cx="1513902" cy="468052"/>
          </a:xfrm>
          <a:prstGeom prst="rect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</a:rPr>
              <a:t>Drug B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7092280" y="1628800"/>
            <a:ext cx="1732492" cy="468052"/>
          </a:xfrm>
          <a:prstGeom prst="rect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</a:rPr>
              <a:t>Follow-up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7092280" y="2419073"/>
            <a:ext cx="1732492" cy="468052"/>
          </a:xfrm>
          <a:prstGeom prst="rect">
            <a:avLst/>
          </a:prstGeom>
          <a:solidFill>
            <a:schemeClr val="accent1">
              <a:lumMod val="25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28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latin typeface="Arial" charset="0"/>
              </a:rPr>
              <a:t>Follow-up</a:t>
            </a:r>
          </a:p>
        </p:txBody>
      </p:sp>
      <p:cxnSp>
        <p:nvCxnSpPr>
          <p:cNvPr id="12" name="Straight Arrow Connector 11"/>
          <p:cNvCxnSpPr>
            <a:stCxn id="6" idx="3"/>
            <a:endCxn id="7" idx="1"/>
          </p:cNvCxnSpPr>
          <p:nvPr/>
        </p:nvCxnSpPr>
        <p:spPr bwMode="auto">
          <a:xfrm flipV="1">
            <a:off x="4283968" y="1862826"/>
            <a:ext cx="576064" cy="415861"/>
          </a:xfrm>
          <a:prstGeom prst="straightConnector1">
            <a:avLst/>
          </a:prstGeom>
          <a:noFill/>
          <a:ln w="38100" cap="flat" cmpd="sng" algn="ctr">
            <a:solidFill>
              <a:schemeClr val="accent1">
                <a:lumMod val="2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>
            <a:stCxn id="7" idx="3"/>
            <a:endCxn id="9" idx="1"/>
          </p:cNvCxnSpPr>
          <p:nvPr/>
        </p:nvCxnSpPr>
        <p:spPr bwMode="auto">
          <a:xfrm>
            <a:off x="6373934" y="1862826"/>
            <a:ext cx="718346" cy="0"/>
          </a:xfrm>
          <a:prstGeom prst="straightConnector1">
            <a:avLst/>
          </a:prstGeom>
          <a:noFill/>
          <a:ln w="38100" cap="flat" cmpd="sng" algn="ctr">
            <a:solidFill>
              <a:schemeClr val="accent1">
                <a:lumMod val="2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>
            <a:stCxn id="6" idx="3"/>
            <a:endCxn id="8" idx="1"/>
          </p:cNvCxnSpPr>
          <p:nvPr/>
        </p:nvCxnSpPr>
        <p:spPr bwMode="auto">
          <a:xfrm>
            <a:off x="4283968" y="2278687"/>
            <a:ext cx="574330" cy="374412"/>
          </a:xfrm>
          <a:prstGeom prst="straightConnector1">
            <a:avLst/>
          </a:prstGeom>
          <a:noFill/>
          <a:ln w="38100" cap="flat" cmpd="sng" algn="ctr">
            <a:solidFill>
              <a:schemeClr val="accent1">
                <a:lumMod val="2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>
            <a:stCxn id="8" idx="3"/>
            <a:endCxn id="10" idx="1"/>
          </p:cNvCxnSpPr>
          <p:nvPr/>
        </p:nvCxnSpPr>
        <p:spPr bwMode="auto">
          <a:xfrm>
            <a:off x="6372200" y="2653099"/>
            <a:ext cx="720080" cy="0"/>
          </a:xfrm>
          <a:prstGeom prst="straightConnector1">
            <a:avLst/>
          </a:prstGeom>
          <a:noFill/>
          <a:ln w="38100" cap="flat" cmpd="sng" algn="ctr">
            <a:solidFill>
              <a:schemeClr val="accent1">
                <a:lumMod val="2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Straight Connector 4"/>
          <p:cNvCxnSpPr/>
          <p:nvPr/>
        </p:nvCxnSpPr>
        <p:spPr bwMode="auto">
          <a:xfrm>
            <a:off x="4499125" y="1484784"/>
            <a:ext cx="867" cy="4608512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/>
          <p:nvPr/>
        </p:nvCxnSpPr>
        <p:spPr bwMode="auto">
          <a:xfrm>
            <a:off x="6732240" y="1484784"/>
            <a:ext cx="867" cy="4608512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2267744" y="3276273"/>
            <a:ext cx="2016224" cy="52322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Screening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16016" y="3284984"/>
            <a:ext cx="1811201" cy="52322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Treatment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92280" y="3276273"/>
            <a:ext cx="1745991" cy="523220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2800" dirty="0" smtClean="0">
                <a:solidFill>
                  <a:srgbClr val="FF0000"/>
                </a:solidFill>
              </a:rPr>
              <a:t>Follow-up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0" y="2924944"/>
            <a:ext cx="1979712" cy="1296143"/>
          </a:xfrm>
          <a:prstGeom prst="rightArrow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R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None/>
              <a:tabLst/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EPOCH</a:t>
            </a:r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1979712" y="1484784"/>
            <a:ext cx="867" cy="4608512"/>
          </a:xfrm>
          <a:prstGeom prst="line">
            <a:avLst/>
          </a:prstGeom>
          <a:noFill/>
          <a:ln w="38100" cap="flat" cmpd="sng" algn="ctr">
            <a:solidFill>
              <a:srgbClr val="7030A0"/>
            </a:solidFill>
            <a:prstDash val="sys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xmlns="" val="3910195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C Research Jul11">
  <a:themeElements>
    <a:clrScheme name="INC Research 1">
      <a:dk1>
        <a:sysClr val="windowText" lastClr="000000"/>
      </a:dk1>
      <a:lt1>
        <a:sysClr val="window" lastClr="FFFFFF"/>
      </a:lt1>
      <a:dk2>
        <a:srgbClr val="FEBE10"/>
      </a:dk2>
      <a:lt2>
        <a:srgbClr val="534623"/>
      </a:lt2>
      <a:accent1>
        <a:srgbClr val="FEBE10"/>
      </a:accent1>
      <a:accent2>
        <a:srgbClr val="FECE4C"/>
      </a:accent2>
      <a:accent3>
        <a:srgbClr val="FEDE87"/>
      </a:accent3>
      <a:accent4>
        <a:srgbClr val="FFEEC1"/>
      </a:accent4>
      <a:accent5>
        <a:srgbClr val="595956"/>
      </a:accent5>
      <a:accent6>
        <a:srgbClr val="9C9B99"/>
      </a:accent6>
      <a:hlink>
        <a:srgbClr val="0000FF"/>
      </a:hlink>
      <a:folHlink>
        <a:srgbClr val="800080"/>
      </a:folHlink>
    </a:clrScheme>
    <a:fontScheme name="Slipstream">
      <a:majorFont>
        <a:latin typeface="Trebuchet MS"/>
        <a:ea typeface=""/>
        <a:cs typeface=""/>
        <a:font script="Jpan" typeface="ＭＳ ゴシック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ゴシック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Key_x0020_Topics xmlns="c4fe3dec-3014-48aa-815c-3c516fc51f90" xsi:nil="true"/>
    <_dlc_DocId xmlns="cc9af988-dd0b-489a-8207-cf5186c6ed97">NYRUUDRVYRWM-98-112</_dlc_DocId>
    <_dlc_DocIdUrl xmlns="cc9af988-dd0b-489a-8207-cf5186c6ed97">
      <Url>http://cd-prod-web1/CDISC%20User%20Networks/Europe/German%20Language/_layouts/DocIdRedir.aspx?ID=NYRUUDRVYRWM-98-112</Url>
      <Description>NYRUUDRVYRWM-98-112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F58CC6EAE3484095BC273B015E7FBC" ma:contentTypeVersion="1" ma:contentTypeDescription="Create a new document." ma:contentTypeScope="" ma:versionID="03bc976311aec3370eb8a9b10db360f1">
  <xsd:schema xmlns:xsd="http://www.w3.org/2001/XMLSchema" xmlns:xs="http://www.w3.org/2001/XMLSchema" xmlns:p="http://schemas.microsoft.com/office/2006/metadata/properties" xmlns:ns2="c4fe3dec-3014-48aa-815c-3c516fc51f90" xmlns:ns3="cc9af988-dd0b-489a-8207-cf5186c6ed97" targetNamespace="http://schemas.microsoft.com/office/2006/metadata/properties" ma:root="true" ma:fieldsID="6f39291f8e854b019eacf52fd276c435" ns2:_="" ns3:_="">
    <xsd:import namespace="c4fe3dec-3014-48aa-815c-3c516fc51f90"/>
    <xsd:import namespace="cc9af988-dd0b-489a-8207-cf5186c6ed97"/>
    <xsd:element name="properties">
      <xsd:complexType>
        <xsd:sequence>
          <xsd:element name="documentManagement">
            <xsd:complexType>
              <xsd:all>
                <xsd:element ref="ns2:Key_x0020_Topic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fe3dec-3014-48aa-815c-3c516fc51f90" elementFormDefault="qualified">
    <xsd:import namespace="http://schemas.microsoft.com/office/2006/documentManagement/types"/>
    <xsd:import namespace="http://schemas.microsoft.com/office/infopath/2007/PartnerControls"/>
    <xsd:element name="Key_x0020_Topics" ma:index="2" nillable="true" ma:displayName="Key Topics" ma:internalName="Key_x0020_Topics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9af988-dd0b-489a-8207-cf5186c6ed97" elementFormDefault="qualified">
    <xsd:import namespace="http://schemas.microsoft.com/office/2006/documentManagement/types"/>
    <xsd:import namespace="http://schemas.microsoft.com/office/infopath/2007/PartnerControls"/>
    <xsd:element name="_dlc_DocId" ma:index="9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0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1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5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C8CF125B-8F8A-471D-BEDC-104ED0C8B718}"/>
</file>

<file path=customXml/itemProps2.xml><?xml version="1.0" encoding="utf-8"?>
<ds:datastoreItem xmlns:ds="http://schemas.openxmlformats.org/officeDocument/2006/customXml" ds:itemID="{3448ED89-EFBE-4C3B-89A8-F2178B74C7FA}"/>
</file>

<file path=customXml/itemProps3.xml><?xml version="1.0" encoding="utf-8"?>
<ds:datastoreItem xmlns:ds="http://schemas.openxmlformats.org/officeDocument/2006/customXml" ds:itemID="{D90FEB7A-DEB9-4E93-9E93-AA3A3D287D6F}"/>
</file>

<file path=customXml/itemProps4.xml><?xml version="1.0" encoding="utf-8"?>
<ds:datastoreItem xmlns:ds="http://schemas.openxmlformats.org/officeDocument/2006/customXml" ds:itemID="{DE4D8665-0FA3-4239-A6BC-2A2F50DDBEF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1272</Words>
  <Application>Microsoft Office PowerPoint</Application>
  <PresentationFormat>On-screen Show (4:3)</PresentationFormat>
  <Paragraphs>437</Paragraphs>
  <Slides>25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INC Research Jul11</vt:lpstr>
      <vt:lpstr>Slide 1</vt:lpstr>
      <vt:lpstr>Trial Design Domains</vt:lpstr>
      <vt:lpstr>Why Do Trial Design</vt:lpstr>
      <vt:lpstr>Trial Design Datasets</vt:lpstr>
      <vt:lpstr>Trial Summary (TS) Dataset</vt:lpstr>
      <vt:lpstr>Trial Inclusion/Exclusion (TI)</vt:lpstr>
      <vt:lpstr>TA / TE / TV datasets</vt:lpstr>
      <vt:lpstr>Example 1 – Trial Design Schema</vt:lpstr>
      <vt:lpstr>Epoch</vt:lpstr>
      <vt:lpstr>Arm / Treatment Strategy</vt:lpstr>
      <vt:lpstr>Arm / Treatment Strategy</vt:lpstr>
      <vt:lpstr>Trial Design Matrix</vt:lpstr>
      <vt:lpstr>TE (Trial Elements)</vt:lpstr>
      <vt:lpstr>Trial Arms and Elements Overview</vt:lpstr>
      <vt:lpstr>Trial Design Matrix</vt:lpstr>
      <vt:lpstr>Creating Trial Elements (1)</vt:lpstr>
      <vt:lpstr>Creating Trial Elements (2)</vt:lpstr>
      <vt:lpstr>TE -&gt; SE (Subject Elements)</vt:lpstr>
      <vt:lpstr>Creating Subject Elements</vt:lpstr>
      <vt:lpstr>Trial Arms (TA) Dataset</vt:lpstr>
      <vt:lpstr>Creating Trial Arms</vt:lpstr>
      <vt:lpstr>Trial Visit (TV) Dataset</vt:lpstr>
      <vt:lpstr>TV -&gt; SV (Subject Visits)</vt:lpstr>
      <vt:lpstr>Creating Trial Visits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2004 Test Drive User</dc:creator>
  <cp:lastModifiedBy>esennewa</cp:lastModifiedBy>
  <cp:revision>173</cp:revision>
  <cp:lastPrinted>2011-07-13T13:39:31Z</cp:lastPrinted>
  <dcterms:created xsi:type="dcterms:W3CDTF">2011-07-13T08:55:32Z</dcterms:created>
  <dcterms:modified xsi:type="dcterms:W3CDTF">2011-09-22T04:44:13Z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-1953022451</vt:i4>
  </property>
  <property fmtid="{D5CDD505-2E9C-101B-9397-08002B2CF9AE}" pid="3" name="_NewReviewCycle">
    <vt:lpwstr/>
  </property>
  <property fmtid="{D5CDD505-2E9C-101B-9397-08002B2CF9AE}" pid="4" name="_EmailSubject">
    <vt:lpwstr>Trusted process for ST and STSP</vt:lpwstr>
  </property>
  <property fmtid="{D5CDD505-2E9C-101B-9397-08002B2CF9AE}" pid="5" name="_AuthorEmail">
    <vt:lpwstr>LHickey@INCResearch.com</vt:lpwstr>
  </property>
  <property fmtid="{D5CDD505-2E9C-101B-9397-08002B2CF9AE}" pid="6" name="_AuthorEmailDisplayName">
    <vt:lpwstr>Hickey, Luke</vt:lpwstr>
  </property>
  <property fmtid="{D5CDD505-2E9C-101B-9397-08002B2CF9AE}" pid="7" name="_PreviousAdHocReviewCycleID">
    <vt:i4>108442549</vt:i4>
  </property>
  <property fmtid="{D5CDD505-2E9C-101B-9397-08002B2CF9AE}" pid="8" name="ContentTypeId">
    <vt:lpwstr>0x01010015F58CC6EAE3484095BC273B015E7FBC</vt:lpwstr>
  </property>
  <property fmtid="{D5CDD505-2E9C-101B-9397-08002B2CF9AE}" pid="9" name="_dlc_DocIdItemGuid">
    <vt:lpwstr>88417d4b-f53c-4932-b22e-50ae275a68e4</vt:lpwstr>
  </property>
</Properties>
</file>