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jpeg" ContentType="image/jpeg"/>
  <Default Extension="xml" ContentType="application/xml"/>
  <Default Extension="wav" ContentType="audio/wav"/>
  <Default Extension="gif" ContentType="image/gif"/>
  <Override PartName="/ppt/presentation.xml" ContentType="application/vnd.openxmlformats-officedocument.presentationml.presentation.main+xml"/>
  <Override PartName="/ppt/slides/slide15.xml" ContentType="application/vnd.openxmlformats-officedocument.presentationml.slide+xml"/>
  <Override PartName="/ppt/slides/slide18.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7.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9.xml" ContentType="application/vnd.openxmlformats-officedocument.presentationml.notesSlide+xml"/>
  <Override PartName="/ppt/notesSlides/notesSlide2.xml" ContentType="application/vnd.openxmlformats-officedocument.presentationml.notesSlide+xml"/>
  <Override PartName="/ppt/notesSlides/notesSlide1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handoutMasters/handoutMaster1.xml" ContentType="application/vnd.openxmlformats-officedocument.presentationml.handoutMaster+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75" r:id="rId1"/>
  </p:sldMasterIdLst>
  <p:notesMasterIdLst>
    <p:notesMasterId r:id="rId23"/>
  </p:notesMasterIdLst>
  <p:handoutMasterIdLst>
    <p:handoutMasterId r:id="rId24"/>
  </p:handoutMasterIdLst>
  <p:sldIdLst>
    <p:sldId id="307" r:id="rId2"/>
    <p:sldId id="310" r:id="rId3"/>
    <p:sldId id="275" r:id="rId4"/>
    <p:sldId id="295" r:id="rId5"/>
    <p:sldId id="319" r:id="rId6"/>
    <p:sldId id="312" r:id="rId7"/>
    <p:sldId id="313" r:id="rId8"/>
    <p:sldId id="314" r:id="rId9"/>
    <p:sldId id="296" r:id="rId10"/>
    <p:sldId id="301" r:id="rId11"/>
    <p:sldId id="297" r:id="rId12"/>
    <p:sldId id="298" r:id="rId13"/>
    <p:sldId id="299" r:id="rId14"/>
    <p:sldId id="300" r:id="rId15"/>
    <p:sldId id="302" r:id="rId16"/>
    <p:sldId id="303" r:id="rId17"/>
    <p:sldId id="304" r:id="rId18"/>
    <p:sldId id="305" r:id="rId19"/>
    <p:sldId id="306" r:id="rId20"/>
    <p:sldId id="317" r:id="rId21"/>
    <p:sldId id="316" r:id="rId22"/>
  </p:sldIdLst>
  <p:sldSz cx="9144000" cy="6858000" type="screen4x3"/>
  <p:notesSz cx="6662738" cy="9832975"/>
  <p:defaultTextStyle>
    <a:defPPr>
      <a:defRPr lang="en-US"/>
    </a:defPPr>
    <a:lvl1pPr algn="l" rtl="0" eaLnBrk="0" fontAlgn="base" hangingPunct="0">
      <a:spcBef>
        <a:spcPct val="40000"/>
      </a:spcBef>
      <a:spcAft>
        <a:spcPct val="0"/>
      </a:spcAft>
      <a:buClr>
        <a:schemeClr val="tx2"/>
      </a:buClr>
      <a:buFont typeface="Times" pitchFamily="18" charset="0"/>
      <a:buChar char="•"/>
      <a:defRPr sz="1600" kern="1200">
        <a:solidFill>
          <a:schemeClr val="tx1"/>
        </a:solidFill>
        <a:latin typeface="Arial" pitchFamily="34" charset="0"/>
        <a:ea typeface="Geneva" pitchFamily="-109" charset="-128"/>
        <a:cs typeface="+mn-cs"/>
      </a:defRPr>
    </a:lvl1pPr>
    <a:lvl2pPr marL="457200" algn="l" rtl="0" eaLnBrk="0" fontAlgn="base" hangingPunct="0">
      <a:spcBef>
        <a:spcPct val="40000"/>
      </a:spcBef>
      <a:spcAft>
        <a:spcPct val="0"/>
      </a:spcAft>
      <a:buClr>
        <a:schemeClr val="tx2"/>
      </a:buClr>
      <a:buFont typeface="Times" pitchFamily="18" charset="0"/>
      <a:buChar char="•"/>
      <a:defRPr sz="1600" kern="1200">
        <a:solidFill>
          <a:schemeClr val="tx1"/>
        </a:solidFill>
        <a:latin typeface="Arial" pitchFamily="34" charset="0"/>
        <a:ea typeface="Geneva" pitchFamily="-109" charset="-128"/>
        <a:cs typeface="+mn-cs"/>
      </a:defRPr>
    </a:lvl2pPr>
    <a:lvl3pPr marL="914400" algn="l" rtl="0" eaLnBrk="0" fontAlgn="base" hangingPunct="0">
      <a:spcBef>
        <a:spcPct val="40000"/>
      </a:spcBef>
      <a:spcAft>
        <a:spcPct val="0"/>
      </a:spcAft>
      <a:buClr>
        <a:schemeClr val="tx2"/>
      </a:buClr>
      <a:buFont typeface="Times" pitchFamily="18" charset="0"/>
      <a:buChar char="•"/>
      <a:defRPr sz="1600" kern="1200">
        <a:solidFill>
          <a:schemeClr val="tx1"/>
        </a:solidFill>
        <a:latin typeface="Arial" pitchFamily="34" charset="0"/>
        <a:ea typeface="Geneva" pitchFamily="-109" charset="-128"/>
        <a:cs typeface="+mn-cs"/>
      </a:defRPr>
    </a:lvl3pPr>
    <a:lvl4pPr marL="1371600" algn="l" rtl="0" eaLnBrk="0" fontAlgn="base" hangingPunct="0">
      <a:spcBef>
        <a:spcPct val="40000"/>
      </a:spcBef>
      <a:spcAft>
        <a:spcPct val="0"/>
      </a:spcAft>
      <a:buClr>
        <a:schemeClr val="tx2"/>
      </a:buClr>
      <a:buFont typeface="Times" pitchFamily="18" charset="0"/>
      <a:buChar char="•"/>
      <a:defRPr sz="1600" kern="1200">
        <a:solidFill>
          <a:schemeClr val="tx1"/>
        </a:solidFill>
        <a:latin typeface="Arial" pitchFamily="34" charset="0"/>
        <a:ea typeface="Geneva" pitchFamily="-109" charset="-128"/>
        <a:cs typeface="+mn-cs"/>
      </a:defRPr>
    </a:lvl4pPr>
    <a:lvl5pPr marL="1828800" algn="l" rtl="0" eaLnBrk="0" fontAlgn="base" hangingPunct="0">
      <a:spcBef>
        <a:spcPct val="40000"/>
      </a:spcBef>
      <a:spcAft>
        <a:spcPct val="0"/>
      </a:spcAft>
      <a:buClr>
        <a:schemeClr val="tx2"/>
      </a:buClr>
      <a:buFont typeface="Times" pitchFamily="18" charset="0"/>
      <a:buChar char="•"/>
      <a:defRPr sz="1600" kern="1200">
        <a:solidFill>
          <a:schemeClr val="tx1"/>
        </a:solidFill>
        <a:latin typeface="Arial" pitchFamily="34" charset="0"/>
        <a:ea typeface="Geneva" pitchFamily="-109" charset="-128"/>
        <a:cs typeface="+mn-cs"/>
      </a:defRPr>
    </a:lvl5pPr>
    <a:lvl6pPr marL="2286000" algn="l" defTabSz="914400" rtl="0" eaLnBrk="1" latinLnBrk="0" hangingPunct="1">
      <a:defRPr sz="1600" kern="1200">
        <a:solidFill>
          <a:schemeClr val="tx1"/>
        </a:solidFill>
        <a:latin typeface="Arial" pitchFamily="34" charset="0"/>
        <a:ea typeface="Geneva" pitchFamily="-109" charset="-128"/>
        <a:cs typeface="+mn-cs"/>
      </a:defRPr>
    </a:lvl6pPr>
    <a:lvl7pPr marL="2743200" algn="l" defTabSz="914400" rtl="0" eaLnBrk="1" latinLnBrk="0" hangingPunct="1">
      <a:defRPr sz="1600" kern="1200">
        <a:solidFill>
          <a:schemeClr val="tx1"/>
        </a:solidFill>
        <a:latin typeface="Arial" pitchFamily="34" charset="0"/>
        <a:ea typeface="Geneva" pitchFamily="-109" charset="-128"/>
        <a:cs typeface="+mn-cs"/>
      </a:defRPr>
    </a:lvl7pPr>
    <a:lvl8pPr marL="3200400" algn="l" defTabSz="914400" rtl="0" eaLnBrk="1" latinLnBrk="0" hangingPunct="1">
      <a:defRPr sz="1600" kern="1200">
        <a:solidFill>
          <a:schemeClr val="tx1"/>
        </a:solidFill>
        <a:latin typeface="Arial" pitchFamily="34" charset="0"/>
        <a:ea typeface="Geneva" pitchFamily="-109" charset="-128"/>
        <a:cs typeface="+mn-cs"/>
      </a:defRPr>
    </a:lvl8pPr>
    <a:lvl9pPr marL="3657600" algn="l" defTabSz="914400" rtl="0" eaLnBrk="1" latinLnBrk="0" hangingPunct="1">
      <a:defRPr sz="1600" kern="1200">
        <a:solidFill>
          <a:schemeClr val="tx1"/>
        </a:solidFill>
        <a:latin typeface="Arial" pitchFamily="34" charset="0"/>
        <a:ea typeface="Geneva" pitchFamily="-10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257A4"/>
    <a:srgbClr val="7197C2"/>
    <a:srgbClr val="D10B2A"/>
    <a:srgbClr val="D1072A"/>
    <a:srgbClr val="D1032A"/>
    <a:srgbClr val="D1002A"/>
    <a:srgbClr val="EE8362"/>
    <a:srgbClr val="53A64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21" autoAdjust="0"/>
    <p:restoredTop sz="92422" autoAdjust="0"/>
  </p:normalViewPr>
  <p:slideViewPr>
    <p:cSldViewPr>
      <p:cViewPr>
        <p:scale>
          <a:sx n="65" d="100"/>
          <a:sy n="65" d="100"/>
        </p:scale>
        <p:origin x="-1236" y="-306"/>
      </p:cViewPr>
      <p:guideLst>
        <p:guide orient="horz" pos="2160"/>
        <p:guide pos="2880"/>
        <p:guide pos="336"/>
        <p:guide pos="5424"/>
        <p:guide pos="26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32" Type="http://schemas.openxmlformats.org/officeDocument/2006/relationships/customXml" Target="../customXml/item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7663" cy="492125"/>
          </a:xfrm>
          <a:prstGeom prst="rect">
            <a:avLst/>
          </a:prstGeom>
        </p:spPr>
        <p:txBody>
          <a:bodyPr vert="horz" wrap="square" lIns="91440" tIns="45720" rIns="91440" bIns="45720" numCol="1" anchor="t" anchorCtr="0" compatLnSpc="1">
            <a:prstTxWarp prst="textNoShape">
              <a:avLst/>
            </a:prstTxWarp>
          </a:bodyPr>
          <a:lstStyle>
            <a:lvl1pPr>
              <a:spcBef>
                <a:spcPct val="0"/>
              </a:spcBef>
              <a:buClrTx/>
              <a:buFontTx/>
              <a:buNone/>
              <a:defRPr sz="1200">
                <a:latin typeface="Times" pitchFamily="18" charset="0"/>
              </a:defRPr>
            </a:lvl1pPr>
          </a:lstStyle>
          <a:p>
            <a:endParaRPr lang="de-DE"/>
          </a:p>
        </p:txBody>
      </p:sp>
      <p:sp>
        <p:nvSpPr>
          <p:cNvPr id="3" name="Date Placeholder 2"/>
          <p:cNvSpPr>
            <a:spLocks noGrp="1"/>
          </p:cNvSpPr>
          <p:nvPr>
            <p:ph type="dt" sz="quarter" idx="1"/>
          </p:nvPr>
        </p:nvSpPr>
        <p:spPr>
          <a:xfrm>
            <a:off x="3773488" y="0"/>
            <a:ext cx="2887662" cy="492125"/>
          </a:xfrm>
          <a:prstGeom prst="rect">
            <a:avLst/>
          </a:prstGeom>
        </p:spPr>
        <p:txBody>
          <a:bodyPr vert="horz" wrap="square" lIns="91440" tIns="45720" rIns="91440" bIns="45720" numCol="1" anchor="t" anchorCtr="0" compatLnSpc="1">
            <a:prstTxWarp prst="textNoShape">
              <a:avLst/>
            </a:prstTxWarp>
          </a:bodyPr>
          <a:lstStyle>
            <a:lvl1pPr algn="r">
              <a:spcBef>
                <a:spcPct val="0"/>
              </a:spcBef>
              <a:buClrTx/>
              <a:buFontTx/>
              <a:buNone/>
              <a:defRPr sz="1200">
                <a:latin typeface="Times" pitchFamily="18" charset="0"/>
              </a:defRPr>
            </a:lvl1pPr>
          </a:lstStyle>
          <a:p>
            <a:fld id="{E250A498-301D-4560-88A1-3486AC130C18}" type="datetime1">
              <a:rPr lang="en-US"/>
              <a:pPr/>
              <a:t>9/27/2010</a:t>
            </a:fld>
            <a:endParaRPr lang="en-US"/>
          </a:p>
        </p:txBody>
      </p:sp>
      <p:sp>
        <p:nvSpPr>
          <p:cNvPr id="4" name="Footer Placeholder 3"/>
          <p:cNvSpPr>
            <a:spLocks noGrp="1"/>
          </p:cNvSpPr>
          <p:nvPr>
            <p:ph type="ftr" sz="quarter" idx="2"/>
          </p:nvPr>
        </p:nvSpPr>
        <p:spPr>
          <a:xfrm>
            <a:off x="0" y="9339263"/>
            <a:ext cx="2887663" cy="492125"/>
          </a:xfrm>
          <a:prstGeom prst="rect">
            <a:avLst/>
          </a:prstGeom>
        </p:spPr>
        <p:txBody>
          <a:bodyPr vert="horz" wrap="square" lIns="91440" tIns="45720" rIns="91440" bIns="45720" numCol="1" anchor="b" anchorCtr="0" compatLnSpc="1">
            <a:prstTxWarp prst="textNoShape">
              <a:avLst/>
            </a:prstTxWarp>
          </a:bodyPr>
          <a:lstStyle>
            <a:lvl1pPr>
              <a:spcBef>
                <a:spcPct val="0"/>
              </a:spcBef>
              <a:buClrTx/>
              <a:buFontTx/>
              <a:buNone/>
              <a:defRPr sz="1200">
                <a:latin typeface="Times" pitchFamily="18" charset="0"/>
              </a:defRPr>
            </a:lvl1pPr>
          </a:lstStyle>
          <a:p>
            <a:endParaRPr lang="de-DE"/>
          </a:p>
        </p:txBody>
      </p:sp>
      <p:sp>
        <p:nvSpPr>
          <p:cNvPr id="5" name="Slide Number Placeholder 4"/>
          <p:cNvSpPr>
            <a:spLocks noGrp="1"/>
          </p:cNvSpPr>
          <p:nvPr>
            <p:ph type="sldNum" sz="quarter" idx="3"/>
          </p:nvPr>
        </p:nvSpPr>
        <p:spPr>
          <a:xfrm>
            <a:off x="3773488" y="9339263"/>
            <a:ext cx="2887662" cy="492125"/>
          </a:xfrm>
          <a:prstGeom prst="rect">
            <a:avLst/>
          </a:prstGeom>
        </p:spPr>
        <p:txBody>
          <a:bodyPr vert="horz" wrap="square" lIns="91440" tIns="45720" rIns="91440" bIns="45720" numCol="1" anchor="b" anchorCtr="0" compatLnSpc="1">
            <a:prstTxWarp prst="textNoShape">
              <a:avLst/>
            </a:prstTxWarp>
          </a:bodyPr>
          <a:lstStyle>
            <a:lvl1pPr algn="r">
              <a:spcBef>
                <a:spcPct val="0"/>
              </a:spcBef>
              <a:buClrTx/>
              <a:buFontTx/>
              <a:buNone/>
              <a:defRPr sz="1200">
                <a:latin typeface="Times" pitchFamily="18" charset="0"/>
              </a:defRPr>
            </a:lvl1pPr>
          </a:lstStyle>
          <a:p>
            <a:fld id="{AF5CB9A1-E8C6-4C63-84AE-D60E6D275940}" type="slidenum">
              <a:rPr lang="en-US"/>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887663" cy="492125"/>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spcBef>
                <a:spcPct val="0"/>
              </a:spcBef>
              <a:buClrTx/>
              <a:buFontTx/>
              <a:buNone/>
              <a:defRPr sz="1200">
                <a:latin typeface="Times" pitchFamily="18" charset="0"/>
              </a:defRPr>
            </a:lvl1pPr>
          </a:lstStyle>
          <a:p>
            <a:endParaRPr lang="de-DE"/>
          </a:p>
        </p:txBody>
      </p:sp>
      <p:sp>
        <p:nvSpPr>
          <p:cNvPr id="48131" name="Rectangle 3"/>
          <p:cNvSpPr>
            <a:spLocks noGrp="1" noChangeArrowheads="1"/>
          </p:cNvSpPr>
          <p:nvPr>
            <p:ph type="dt" idx="1"/>
          </p:nvPr>
        </p:nvSpPr>
        <p:spPr bwMode="auto">
          <a:xfrm>
            <a:off x="3773488" y="0"/>
            <a:ext cx="2887662" cy="492125"/>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spcBef>
                <a:spcPct val="0"/>
              </a:spcBef>
              <a:buClrTx/>
              <a:buFontTx/>
              <a:buNone/>
              <a:defRPr sz="1200">
                <a:latin typeface="Times" pitchFamily="18" charset="0"/>
              </a:defRPr>
            </a:lvl1pPr>
          </a:lstStyle>
          <a:p>
            <a:endParaRPr lang="de-DE"/>
          </a:p>
        </p:txBody>
      </p:sp>
      <p:sp>
        <p:nvSpPr>
          <p:cNvPr id="14340" name="Rectangle 4"/>
          <p:cNvSpPr>
            <a:spLocks noGrp="1" noRot="1" noChangeAspect="1" noChangeArrowheads="1" noTextEdit="1"/>
          </p:cNvSpPr>
          <p:nvPr>
            <p:ph type="sldImg" idx="2"/>
          </p:nvPr>
        </p:nvSpPr>
        <p:spPr bwMode="auto">
          <a:xfrm>
            <a:off x="873125" y="736600"/>
            <a:ext cx="4916488" cy="3687763"/>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666750" y="4672013"/>
            <a:ext cx="5329238" cy="4424362"/>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0"/>
            <a:r>
              <a:rPr lang="en-US" smtClean="0"/>
              <a:t>Second level</a:t>
            </a:r>
          </a:p>
          <a:p>
            <a:pPr lvl="0"/>
            <a:r>
              <a:rPr lang="en-US" smtClean="0"/>
              <a:t>Third level</a:t>
            </a:r>
          </a:p>
          <a:p>
            <a:pPr lvl="0"/>
            <a:r>
              <a:rPr lang="en-US" smtClean="0"/>
              <a:t>Fourth level</a:t>
            </a:r>
          </a:p>
          <a:p>
            <a:pPr lvl="0"/>
            <a:r>
              <a:rPr lang="en-US" smtClean="0"/>
              <a:t>Fifth level</a:t>
            </a:r>
          </a:p>
        </p:txBody>
      </p:sp>
      <p:sp>
        <p:nvSpPr>
          <p:cNvPr id="48134" name="Rectangle 6"/>
          <p:cNvSpPr>
            <a:spLocks noGrp="1" noChangeArrowheads="1"/>
          </p:cNvSpPr>
          <p:nvPr>
            <p:ph type="ftr" sz="quarter" idx="4"/>
          </p:nvPr>
        </p:nvSpPr>
        <p:spPr bwMode="auto">
          <a:xfrm>
            <a:off x="0" y="9339263"/>
            <a:ext cx="2887663" cy="492125"/>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spcBef>
                <a:spcPct val="0"/>
              </a:spcBef>
              <a:buClrTx/>
              <a:buFontTx/>
              <a:buNone/>
              <a:defRPr sz="1200">
                <a:latin typeface="Times" pitchFamily="18" charset="0"/>
              </a:defRPr>
            </a:lvl1pPr>
          </a:lstStyle>
          <a:p>
            <a:endParaRPr lang="de-DE"/>
          </a:p>
        </p:txBody>
      </p:sp>
      <p:sp>
        <p:nvSpPr>
          <p:cNvPr id="48135" name="Rectangle 7"/>
          <p:cNvSpPr>
            <a:spLocks noGrp="1" noChangeArrowheads="1"/>
          </p:cNvSpPr>
          <p:nvPr>
            <p:ph type="sldNum" sz="quarter" idx="5"/>
          </p:nvPr>
        </p:nvSpPr>
        <p:spPr bwMode="auto">
          <a:xfrm>
            <a:off x="3773488" y="9339263"/>
            <a:ext cx="2887662" cy="492125"/>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spcBef>
                <a:spcPct val="0"/>
              </a:spcBef>
              <a:buClrTx/>
              <a:buFontTx/>
              <a:buNone/>
              <a:defRPr sz="1200">
                <a:latin typeface="Times" pitchFamily="18" charset="0"/>
              </a:defRPr>
            </a:lvl1pPr>
          </a:lstStyle>
          <a:p>
            <a:fld id="{5F4AD374-E66B-40D1-A70D-55B949CAA61F}" type="slidenum">
              <a:rPr lang="en-US"/>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65" charset="0"/>
        <a:ea typeface="Geneva" pitchFamily="-65" charset="-128"/>
        <a:cs typeface="Geneva" pitchFamily="-65" charset="-128"/>
      </a:defRPr>
    </a:lvl1pPr>
    <a:lvl2pPr marL="457200" algn="l" rtl="0" eaLnBrk="0" fontAlgn="base" hangingPunct="0">
      <a:spcBef>
        <a:spcPct val="30000"/>
      </a:spcBef>
      <a:spcAft>
        <a:spcPct val="0"/>
      </a:spcAft>
      <a:defRPr sz="1200" kern="1200">
        <a:solidFill>
          <a:schemeClr val="tx1"/>
        </a:solidFill>
        <a:latin typeface="Times" pitchFamily="-65" charset="0"/>
        <a:ea typeface="Geneva" pitchFamily="-65" charset="-128"/>
        <a:cs typeface="+mn-cs"/>
      </a:defRPr>
    </a:lvl2pPr>
    <a:lvl3pPr marL="914400" algn="l" rtl="0" eaLnBrk="0" fontAlgn="base" hangingPunct="0">
      <a:spcBef>
        <a:spcPct val="30000"/>
      </a:spcBef>
      <a:spcAft>
        <a:spcPct val="0"/>
      </a:spcAft>
      <a:defRPr sz="1200" kern="1200">
        <a:solidFill>
          <a:schemeClr val="tx1"/>
        </a:solidFill>
        <a:latin typeface="Times" pitchFamily="-65" charset="0"/>
        <a:ea typeface="Geneva" pitchFamily="-65" charset="-128"/>
        <a:cs typeface="+mn-cs"/>
      </a:defRPr>
    </a:lvl3pPr>
    <a:lvl4pPr marL="1371600" algn="l" rtl="0" eaLnBrk="0" fontAlgn="base" hangingPunct="0">
      <a:spcBef>
        <a:spcPct val="30000"/>
      </a:spcBef>
      <a:spcAft>
        <a:spcPct val="0"/>
      </a:spcAft>
      <a:defRPr sz="1200" kern="1200">
        <a:solidFill>
          <a:schemeClr val="tx1"/>
        </a:solidFill>
        <a:latin typeface="Times" pitchFamily="-65" charset="0"/>
        <a:ea typeface="Geneva" pitchFamily="-65" charset="-128"/>
        <a:cs typeface="+mn-cs"/>
      </a:defRPr>
    </a:lvl4pPr>
    <a:lvl5pPr marL="1828800" algn="l" rtl="0" eaLnBrk="0" fontAlgn="base" hangingPunct="0">
      <a:spcBef>
        <a:spcPct val="30000"/>
      </a:spcBef>
      <a:spcAft>
        <a:spcPct val="0"/>
      </a:spcAft>
      <a:defRPr sz="1200" kern="1200">
        <a:solidFill>
          <a:schemeClr val="tx1"/>
        </a:solidFill>
        <a:latin typeface="Times" pitchFamily="-65" charset="0"/>
        <a:ea typeface="Geneva"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p:spPr>
        <p:txBody>
          <a:bodyPr/>
          <a:lstStyle/>
          <a:p>
            <a:pPr>
              <a:spcBef>
                <a:spcPct val="0"/>
              </a:spcBef>
              <a:buFontTx/>
              <a:buChar char="•"/>
            </a:pPr>
            <a:r>
              <a:rPr lang="en-GB" smtClean="0">
                <a:latin typeface="Times" pitchFamily="18" charset="0"/>
                <a:ea typeface="Geneva" pitchFamily="-109" charset="-128"/>
              </a:rPr>
              <a:t>CDISC ‘standardized’ CRFs project dated back to 2006</a:t>
            </a:r>
          </a:p>
          <a:p>
            <a:pPr>
              <a:spcBef>
                <a:spcPct val="0"/>
              </a:spcBef>
              <a:buFontTx/>
              <a:buChar char="•"/>
            </a:pPr>
            <a:r>
              <a:rPr lang="en-GB" smtClean="0">
                <a:latin typeface="Times" pitchFamily="18" charset="0"/>
                <a:ea typeface="Geneva" pitchFamily="-109" charset="-128"/>
              </a:rPr>
              <a:t>Numerous people involved from Pharma/CROs/industry associations </a:t>
            </a:r>
          </a:p>
          <a:p>
            <a:pPr>
              <a:spcBef>
                <a:spcPct val="0"/>
              </a:spcBef>
              <a:buFontTx/>
              <a:buChar char="•"/>
            </a:pPr>
            <a:r>
              <a:rPr lang="en-GB" smtClean="0">
                <a:latin typeface="Times" pitchFamily="18" charset="0"/>
                <a:ea typeface="Geneva" pitchFamily="-109" charset="-128"/>
              </a:rPr>
              <a:t>Kendle had been involved in the review of the various draft CDASH “packages” and provided feedback</a:t>
            </a:r>
          </a:p>
          <a:p>
            <a:endParaRPr lang="en-GB" smtClean="0">
              <a:latin typeface="Times" pitchFamily="18" charset="0"/>
              <a:ea typeface="Geneva" pitchFamily="-109"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a:noFill/>
          <a:ln/>
        </p:spPr>
        <p:txBody>
          <a:bodyPr/>
          <a:lstStyle/>
          <a:p>
            <a:endParaRPr lang="en-GB" smtClean="0">
              <a:latin typeface="Times" pitchFamily="18" charset="0"/>
              <a:ea typeface="Geneva" pitchFamily="-109"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p:spPr>
        <p:txBody>
          <a:bodyPr/>
          <a:lstStyle/>
          <a:p>
            <a:r>
              <a:rPr lang="en-GB" smtClean="0">
                <a:latin typeface="Times" pitchFamily="18" charset="0"/>
                <a:ea typeface="Geneva" pitchFamily="-109" charset="-128"/>
              </a:rPr>
              <a:t>Once we started building our eCRFs for real, we realised that our EDC system, as with any, has its limitations that we needed to work around. For example, in our DB system, times are recorded as text fields.  This resulted in extensive discussions on how to require a time to be entered.</a:t>
            </a:r>
          </a:p>
          <a:p>
            <a:r>
              <a:rPr lang="en-GB" altLang="ja-JP" smtClean="0">
                <a:latin typeface="Times" pitchFamily="18" charset="0"/>
                <a:ea typeface="Geneva" pitchFamily="-109" charset="-128"/>
              </a:rPr>
              <a:t>The CDASH guidelines state that “Times are collected in a user-friendly format and then converted to the ISO 8601 format for submission.” – but what is a “user-friendly format”?!  Does it require a colon between the hours and minutes, a period (full stop), or nothing at all between the two.  Deciding which might be the most “user-friendly format” took some considerable discussion!</a:t>
            </a:r>
          </a:p>
          <a:p>
            <a:pPr lvl="1"/>
            <a:r>
              <a:rPr lang="en-GB" altLang="ja-JP" smtClean="0">
                <a:latin typeface="Times" pitchFamily="18" charset="0"/>
                <a:ea typeface="Geneva" pitchFamily="-109" charset="-128"/>
              </a:rPr>
              <a:t> I think we decided to use HHMM without the colon, but Gill will have to confirm.  If I remember correctly, it was a toss up and felt it was 1 less thing to remember to DE and would likely be less mistakes.  But, I may be completely wrong. </a:t>
            </a:r>
          </a:p>
          <a:p>
            <a:endParaRPr lang="en-GB" altLang="ja-JP" smtClean="0">
              <a:latin typeface="Times" pitchFamily="18" charset="0"/>
              <a:ea typeface="Geneva" pitchFamily="-109" charset="-128"/>
            </a:endParaRPr>
          </a:p>
          <a:p>
            <a:r>
              <a:rPr lang="en-GB" altLang="ja-JP" smtClean="0">
                <a:latin typeface="Times" pitchFamily="18" charset="0"/>
                <a:ea typeface="Geneva" pitchFamily="-109" charset="-128"/>
              </a:rPr>
              <a:t>However, our system also has functionality that we needed to utilise to best advantage, for example, we are able to mark a whole page or single item as “not answered”.  In several cases, CDASH defines a variable to collect this information.  We needed to decide if we should use the CDASH variable or utilise our system functionality and export to the equivalent SDTM variable.  This decision was compounded when considering a single eCRF containing multiple timepoints with multiple (Kendle) variables, created during the conversion from the CDASH vertical structure to our Kendle eCRF horizontal format!</a:t>
            </a:r>
          </a:p>
          <a:p>
            <a:pPr lvl="1">
              <a:spcBef>
                <a:spcPct val="0"/>
              </a:spcBef>
              <a:buFont typeface="Helv"/>
              <a:buChar char="•"/>
            </a:pPr>
            <a:r>
              <a:rPr lang="en-GB" smtClean="0">
                <a:latin typeface="Times" pitchFamily="18" charset="0"/>
                <a:ea typeface="Geneva" pitchFamily="-109" charset="-128"/>
              </a:rPr>
              <a:t> We created "Kendle variables" and include "mapping specs" to indicate which SDTM variable the kendle variable should be mapped to (e.g. all VS tests in SDTM is VSORRES for the results.  However, you can't have the same variable name for more than 1 field, so we names our temperate VSORT (or something similiar), or systolic BP, VSORSBP, etc. with instructions that VSORT is to be mapped to VSTEST="Temperature", VSORRES).</a:t>
            </a:r>
          </a:p>
          <a:p>
            <a:pPr lvl="1">
              <a:spcBef>
                <a:spcPct val="0"/>
              </a:spcBef>
              <a:buFont typeface="Helv"/>
              <a:buChar char="•"/>
            </a:pPr>
            <a:r>
              <a:rPr lang="en-GB" b="1" smtClean="0">
                <a:latin typeface="Times" pitchFamily="18" charset="0"/>
                <a:ea typeface="Geneva" pitchFamily="-109" charset="-128"/>
              </a:rPr>
              <a:t>And for the "not answered functionality, we decided after a lot of discussion (I think - Robin can you confirm?) that we would use the ClinPhone "not answered" functionality for all scenarios.  The decision centred around the suggestion that, for the multiple timepoint version, we could have used the CDASH "Status" field to indicate a whole timepoint not done, to save the site entering "not answered" for each variable at that timepoint,  (For a single time point, they can use mark not answered for each field or mark not collected for the whole page.)  In the end though, we went for consistency and used the ClinPhone "Not answered" for all variations. </a:t>
            </a:r>
          </a:p>
          <a:p>
            <a:endParaRPr lang="en-GB" smtClean="0">
              <a:latin typeface="Times" pitchFamily="18" charset="0"/>
              <a:ea typeface="Geneva" pitchFamily="-109"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a:ln/>
        </p:spPr>
        <p:txBody>
          <a:bodyPr/>
          <a:lstStyle/>
          <a:p>
            <a:r>
              <a:rPr lang="en-GB" smtClean="0">
                <a:latin typeface="Times" pitchFamily="18" charset="0"/>
                <a:ea typeface="Geneva" pitchFamily="-109" charset="-128"/>
              </a:rPr>
              <a:t>Once we started our UAT we felt we were making real progress – our standard eCRFs were almost ready to put into production use!  Our  early but thorough decision making process paid off as we were able to pass most eCRFs through UAT with minimal findings and re-work being needed. Reviews by the various groups focussed as follows:</a:t>
            </a:r>
          </a:p>
          <a:p>
            <a:pPr>
              <a:buFontTx/>
              <a:buChar char="•"/>
            </a:pPr>
            <a:r>
              <a:rPr lang="en-GB" smtClean="0">
                <a:latin typeface="Times" pitchFamily="18" charset="0"/>
                <a:ea typeface="Geneva" pitchFamily="-109" charset="-128"/>
              </a:rPr>
              <a:t>CDM review ensured that the eCRF functioned as specified and complied with the (newly published) CDASH specifications</a:t>
            </a:r>
          </a:p>
          <a:p>
            <a:pPr>
              <a:buFontTx/>
              <a:buChar char="•"/>
            </a:pPr>
            <a:r>
              <a:rPr lang="en-GB" smtClean="0">
                <a:latin typeface="Times" pitchFamily="18" charset="0"/>
                <a:ea typeface="Geneva" pitchFamily="-109" charset="-128"/>
              </a:rPr>
              <a:t>Clinical Development review ensured that the eCRF was user friendly and followed standard clinical practice</a:t>
            </a:r>
          </a:p>
          <a:p>
            <a:pPr>
              <a:buFontTx/>
              <a:buChar char="•"/>
            </a:pPr>
            <a:r>
              <a:rPr lang="en-GB" smtClean="0">
                <a:latin typeface="Times" pitchFamily="18" charset="0"/>
                <a:ea typeface="Geneva" pitchFamily="-109" charset="-128"/>
              </a:rPr>
              <a:t>Coding review ensured that our additions and sub-setting of the SDTM controlled terminology was required and consistent</a:t>
            </a:r>
          </a:p>
          <a:p>
            <a:pPr>
              <a:buFontTx/>
              <a:buChar char="•"/>
            </a:pPr>
            <a:r>
              <a:rPr lang="en-GB" smtClean="0">
                <a:latin typeface="Times" pitchFamily="18" charset="0"/>
                <a:ea typeface="Geneva" pitchFamily="-109" charset="-128"/>
              </a:rPr>
              <a:t>Programming review ensured that the data collected on the eCRF would be able to be mapped to SDTM</a:t>
            </a:r>
          </a:p>
          <a:p>
            <a:pPr>
              <a:buFontTx/>
              <a:buChar char="•"/>
            </a:pPr>
            <a:r>
              <a:rPr lang="en-GB" smtClean="0">
                <a:latin typeface="Times" pitchFamily="18" charset="0"/>
                <a:ea typeface="Geneva" pitchFamily="-109" charset="-128"/>
              </a:rPr>
              <a:t>Statistics review ensured that the data being collected would be able to be analysed in an appropriate manner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noFill/>
          <a:ln/>
        </p:spPr>
        <p:txBody>
          <a:bodyPr/>
          <a:lstStyle/>
          <a:p>
            <a:r>
              <a:rPr lang="en-GB" smtClean="0">
                <a:latin typeface="Times" pitchFamily="18" charset="0"/>
                <a:ea typeface="Geneva" pitchFamily="-109" charset="-128"/>
              </a:rPr>
              <a:t>Originally we had (naively) hoped that mapping data collected following CDASH standards to SDTM would almost be automatic.  It soon became apparent that this would not be the case and we needed an expert on SDTM to join our team to assist with the mapping specs.  We added an additional field to our eCRF specification document which provides details of how to map our “CDASH compliant” variable to SDTM.</a:t>
            </a:r>
          </a:p>
          <a:p>
            <a:r>
              <a:rPr lang="en-GB" smtClean="0">
                <a:latin typeface="Times" pitchFamily="18" charset="0"/>
                <a:ea typeface="Geneva" pitchFamily="-109" charset="-128"/>
              </a:rPr>
              <a:t>In some cases, this process also identified further required changes to the way in which we had decided to collect data to ensure that it most easily facilitated the transition to SDTM.</a:t>
            </a:r>
          </a:p>
          <a:p>
            <a:r>
              <a:rPr lang="en-GB" b="1" smtClean="0">
                <a:latin typeface="Times" pitchFamily="18" charset="0"/>
                <a:ea typeface="Geneva" pitchFamily="-109" charset="-128"/>
              </a:rPr>
              <a:t>The controlled terminology in this spreadsheet supports Study Data Tabulation Model (SDTM) Implementation Guide Version 3.1.1 (IG 3.1.1).  It represents all SDTM controlled terminology developed and in production to date, comprising SDTM Packages 1, 2A &amp; 2B and Labtest Packages 1 &amp; 2.  Additional SDTM Terminology is in development (SDTM Package 3, Labtest Package 3) and will be moved into production in the fall of 2008.  This will be the final major release of terminology for SDTM IG 3.1.1.  Any future additions to the 3.1.1 terminology set will be handled via a terminology maintenance process to be implemented later this year.		</a:t>
            </a:r>
          </a:p>
          <a:p>
            <a:r>
              <a:rPr lang="en-GB" b="1" smtClean="0">
                <a:latin typeface="Times" pitchFamily="18" charset="0"/>
                <a:ea typeface="Geneva" pitchFamily="-109" charset="-128"/>
              </a:rPr>
              <a:t>Column	Description	</a:t>
            </a:r>
          </a:p>
          <a:p>
            <a:r>
              <a:rPr lang="en-GB" b="1" smtClean="0">
                <a:latin typeface="Times" pitchFamily="18" charset="0"/>
                <a:ea typeface="Geneva" pitchFamily="-109" charset="-128"/>
              </a:rPr>
              <a:t>Code </a:t>
            </a:r>
            <a:r>
              <a:rPr lang="en-GB" i="1" smtClean="0">
                <a:latin typeface="Times" pitchFamily="18" charset="0"/>
                <a:ea typeface="Geneva" pitchFamily="-109" charset="-128"/>
              </a:rPr>
              <a:t>(Column A)	</a:t>
            </a:r>
            <a:r>
              <a:rPr lang="en-GB" smtClean="0">
                <a:latin typeface="Times" pitchFamily="18" charset="0"/>
                <a:ea typeface="Geneva" pitchFamily="-109" charset="-128"/>
              </a:rPr>
              <a:t>Unique numeric code randomly generated by NCIt and assigned to individual CDISC controlled terms	</a:t>
            </a:r>
          </a:p>
          <a:p>
            <a:r>
              <a:rPr lang="en-GB" b="1" smtClean="0">
                <a:latin typeface="Times" pitchFamily="18" charset="0"/>
                <a:ea typeface="Geneva" pitchFamily="-109" charset="-128"/>
              </a:rPr>
              <a:t>Codelist Code </a:t>
            </a:r>
            <a:r>
              <a:rPr lang="en-GB" i="1" smtClean="0">
                <a:latin typeface="Times" pitchFamily="18" charset="0"/>
                <a:ea typeface="Geneva" pitchFamily="-109" charset="-128"/>
              </a:rPr>
              <a:t>(Column B)	</a:t>
            </a:r>
            <a:r>
              <a:rPr lang="en-GB" smtClean="0">
                <a:latin typeface="Times" pitchFamily="18" charset="0"/>
                <a:ea typeface="Geneva" pitchFamily="-109" charset="-128"/>
              </a:rPr>
              <a:t>Unique numeric code assigned to the SDTM parent codelist names.  This code is repeated for each controlled term (aka permissible value) belonging to a codelist.  As of 9/22/2008, this code was dropped for parent codelist entries, where it created confusion.  **NOTE - light blue highlighting is used to identify the beginning of a new SDTM codelist and its applicable term set. 	</a:t>
            </a:r>
          </a:p>
          <a:p>
            <a:r>
              <a:rPr lang="en-GB" b="1" smtClean="0">
                <a:latin typeface="Times" pitchFamily="18" charset="0"/>
                <a:ea typeface="Geneva" pitchFamily="-109" charset="-128"/>
              </a:rPr>
              <a:t>Codelist Extensible (Yes/No) </a:t>
            </a:r>
            <a:r>
              <a:rPr lang="en-GB" i="1" smtClean="0">
                <a:latin typeface="Times" pitchFamily="18" charset="0"/>
                <a:ea typeface="Geneva" pitchFamily="-109" charset="-128"/>
              </a:rPr>
              <a:t>(Column C)</a:t>
            </a:r>
            <a:r>
              <a:rPr lang="en-GB" b="1" smtClean="0">
                <a:latin typeface="Times" pitchFamily="18" charset="0"/>
                <a:ea typeface="Geneva" pitchFamily="-109" charset="-128"/>
              </a:rPr>
              <a:t> 	</a:t>
            </a:r>
            <a:r>
              <a:rPr lang="en-GB" smtClean="0">
                <a:latin typeface="Times" pitchFamily="18" charset="0"/>
                <a:ea typeface="Geneva" pitchFamily="-109" charset="-128"/>
              </a:rPr>
              <a:t>Defines if controlled terms may be added to the codelist.   New terms may be added to existing codelist values as long as they are not duplicates or synonyms of existing terms.  The expectation is that sponsors will use the published controlled terminology as a standard baseline and codelists defined as “extensible” (or "Yes") may have terms added by the sponsor internally. 	</a:t>
            </a:r>
          </a:p>
          <a:p>
            <a:r>
              <a:rPr lang="en-GB" b="1" smtClean="0">
                <a:latin typeface="Times" pitchFamily="18" charset="0"/>
                <a:ea typeface="Geneva" pitchFamily="-109" charset="-128"/>
              </a:rPr>
              <a:t>Codelist Name </a:t>
            </a:r>
            <a:r>
              <a:rPr lang="en-GB" i="1" smtClean="0">
                <a:latin typeface="Times" pitchFamily="18" charset="0"/>
                <a:ea typeface="Geneva" pitchFamily="-109" charset="-128"/>
              </a:rPr>
              <a:t>(Column D)	</a:t>
            </a:r>
            <a:r>
              <a:rPr lang="en-GB" smtClean="0">
                <a:latin typeface="Times" pitchFamily="18" charset="0"/>
                <a:ea typeface="Geneva" pitchFamily="-109" charset="-128"/>
              </a:rPr>
              <a:t>Contains the descriptive name of the codelist which is also referred to as the codelist label in the SDTM IG.  As with the Codelist Code, the Codelist Name is repeated for each controlled term belonging to a codelist.	</a:t>
            </a:r>
          </a:p>
          <a:p>
            <a:r>
              <a:rPr lang="en-GB" b="1" smtClean="0">
                <a:latin typeface="Times" pitchFamily="18" charset="0"/>
                <a:ea typeface="Geneva" pitchFamily="-109" charset="-128"/>
              </a:rPr>
              <a:t>CDISC Submission Value </a:t>
            </a:r>
            <a:r>
              <a:rPr lang="en-GB" i="1" smtClean="0">
                <a:latin typeface="Times" pitchFamily="18" charset="0"/>
                <a:ea typeface="Geneva" pitchFamily="-109" charset="-128"/>
              </a:rPr>
              <a:t>(Column E)	</a:t>
            </a:r>
            <a:r>
              <a:rPr lang="en-GB" b="1" smtClean="0">
                <a:latin typeface="Times" pitchFamily="18" charset="0"/>
                <a:ea typeface="Geneva" pitchFamily="-109" charset="-128"/>
              </a:rPr>
              <a:t>IMPORTANT COLUMN: </a:t>
            </a:r>
            <a:r>
              <a:rPr lang="en-GB" smtClean="0">
                <a:latin typeface="Times" pitchFamily="18" charset="0"/>
                <a:ea typeface="Geneva" pitchFamily="-109" charset="-128"/>
              </a:rPr>
              <a:t>Currently (as per SDTMIG 3.1.1) this is the specific value expected for submissions.  Each value corresponds to an SDTM Codelist Name as indicated by light blue shading. </a:t>
            </a:r>
            <a:endParaRPr lang="en-GB" b="1" smtClean="0">
              <a:latin typeface="Times" pitchFamily="18" charset="0"/>
              <a:ea typeface="Geneva" pitchFamily="-109" charset="-128"/>
            </a:endParaRPr>
          </a:p>
          <a:p>
            <a:endParaRPr lang="en-GB" b="1" smtClean="0">
              <a:latin typeface="Times" pitchFamily="18" charset="0"/>
              <a:ea typeface="Geneva" pitchFamily="-109" charset="-128"/>
            </a:endParaRPr>
          </a:p>
          <a:p>
            <a:r>
              <a:rPr lang="en-GB" b="1" smtClean="0">
                <a:latin typeface="Times" pitchFamily="18" charset="0"/>
                <a:ea typeface="Geneva" pitchFamily="-109" charset="-128"/>
              </a:rPr>
              <a:t>**NOTE </a:t>
            </a:r>
            <a:r>
              <a:rPr lang="en-GB" smtClean="0">
                <a:latin typeface="Times" pitchFamily="18" charset="0"/>
                <a:ea typeface="Geneva" pitchFamily="-109" charset="-128"/>
              </a:rPr>
              <a:t>- when a Submission Value in Column E is shaded yellow, this indicates when a particular value differs from the CDISC Preferred Term in Column F.  This is either due to: (a) an existing external reference noted in the SDTMIG 3.1.1 (e.g. see rows 63-67, 524, 645 and 721); or (b) where Test names are identified and repeated following a list of corresponding Test Codes (e.g. see TSPARM rows 746-767, VSTEST rows 807-819, LBTEST rows 916-1004, and EGTEST rows 1222-1267).  In many cases the discrepancies between the Submission Value and Preferred Term will be rectified in a future version release.	</a:t>
            </a:r>
          </a:p>
          <a:p>
            <a:r>
              <a:rPr lang="en-GB" b="1" smtClean="0">
                <a:latin typeface="Times" pitchFamily="18" charset="0"/>
                <a:ea typeface="Geneva" pitchFamily="-109" charset="-128"/>
              </a:rPr>
              <a:t>CDISC Preferred Term </a:t>
            </a:r>
            <a:r>
              <a:rPr lang="en-GB" i="1" smtClean="0">
                <a:latin typeface="Times" pitchFamily="18" charset="0"/>
                <a:ea typeface="Geneva" pitchFamily="-109" charset="-128"/>
              </a:rPr>
              <a:t>(Column F)	</a:t>
            </a:r>
            <a:r>
              <a:rPr lang="en-GB" smtClean="0">
                <a:latin typeface="Times" pitchFamily="18" charset="0"/>
                <a:ea typeface="Geneva" pitchFamily="-109" charset="-128"/>
              </a:rPr>
              <a:t>This is the </a:t>
            </a:r>
            <a:r>
              <a:rPr lang="en-GB" u="sng" smtClean="0">
                <a:latin typeface="Times" pitchFamily="18" charset="0"/>
                <a:ea typeface="Geneva" pitchFamily="-109" charset="-128"/>
              </a:rPr>
              <a:t>CDISC</a:t>
            </a:r>
            <a:r>
              <a:rPr lang="en-GB" smtClean="0">
                <a:latin typeface="Times" pitchFamily="18" charset="0"/>
                <a:ea typeface="Geneva" pitchFamily="-109" charset="-128"/>
              </a:rPr>
              <a:t> preferred name for a term as identified in the NCI Thesaurus (NCIt) environment and to which numeric codes (Column A) are assigned.  In most cases, the Preferred Term or PT is redundant with the "CDISC Submission Value" in Column E. 	</a:t>
            </a:r>
          </a:p>
          <a:p>
            <a:r>
              <a:rPr lang="en-GB" b="1" smtClean="0">
                <a:latin typeface="Times" pitchFamily="18" charset="0"/>
                <a:ea typeface="Geneva" pitchFamily="-109" charset="-128"/>
              </a:rPr>
              <a:t>CDISC Synonym(s) </a:t>
            </a:r>
            <a:r>
              <a:rPr lang="en-GB" i="1" smtClean="0">
                <a:latin typeface="Times" pitchFamily="18" charset="0"/>
                <a:ea typeface="Geneva" pitchFamily="-109" charset="-128"/>
              </a:rPr>
              <a:t>(Column G)	</a:t>
            </a:r>
            <a:r>
              <a:rPr lang="en-GB" smtClean="0">
                <a:latin typeface="Times" pitchFamily="18" charset="0"/>
                <a:ea typeface="Geneva" pitchFamily="-109" charset="-128"/>
              </a:rPr>
              <a:t>This identifies the applicable synonyms for a CDISC Preferred Term in Column F.                                        **NOTE - this is especially important in instances where a Test name or Parameter Test name contains a corresponding Test Code or Parameter Test Code.  Examples include: TSPARM rows 746-767, VSTEST rows 807-819, LBTEST rows 916-1004 and EGTEST rows 1222-1267              	</a:t>
            </a:r>
          </a:p>
          <a:p>
            <a:r>
              <a:rPr lang="en-GB" b="1" smtClean="0">
                <a:latin typeface="Times" pitchFamily="18" charset="0"/>
                <a:ea typeface="Geneva" pitchFamily="-109" charset="-128"/>
              </a:rPr>
              <a:t>CDISC Definition </a:t>
            </a:r>
            <a:r>
              <a:rPr lang="en-GB" i="1" smtClean="0">
                <a:latin typeface="Times" pitchFamily="18" charset="0"/>
                <a:ea typeface="Geneva" pitchFamily="-109" charset="-128"/>
              </a:rPr>
              <a:t>(Column H) 	</a:t>
            </a:r>
            <a:r>
              <a:rPr lang="en-GB" smtClean="0">
                <a:latin typeface="Times" pitchFamily="18" charset="0"/>
                <a:ea typeface="Geneva" pitchFamily="-109" charset="-128"/>
              </a:rPr>
              <a:t>This identifies the </a:t>
            </a:r>
            <a:r>
              <a:rPr lang="en-GB" u="sng" smtClean="0">
                <a:latin typeface="Times" pitchFamily="18" charset="0"/>
                <a:ea typeface="Geneva" pitchFamily="-109" charset="-128"/>
              </a:rPr>
              <a:t>CDISC</a:t>
            </a:r>
            <a:r>
              <a:rPr lang="en-GB" smtClean="0">
                <a:latin typeface="Times" pitchFamily="18" charset="0"/>
                <a:ea typeface="Geneva" pitchFamily="-109" charset="-128"/>
              </a:rPr>
              <a:t> definition for a particular term.  In many cases an existing NCI definition has been used.  The source for a definition is noted in parentheses (e.g. NCI, CDISC glossary, FDA)	</a:t>
            </a:r>
          </a:p>
          <a:p>
            <a:r>
              <a:rPr lang="en-GB" b="1" smtClean="0">
                <a:latin typeface="Times" pitchFamily="18" charset="0"/>
                <a:ea typeface="Geneva" pitchFamily="-109" charset="-128"/>
              </a:rPr>
              <a:t>NCI Preferred Term </a:t>
            </a:r>
            <a:r>
              <a:rPr lang="en-GB" i="1" smtClean="0">
                <a:latin typeface="Times" pitchFamily="18" charset="0"/>
                <a:ea typeface="Geneva" pitchFamily="-109" charset="-128"/>
              </a:rPr>
              <a:t>(Column I)	</a:t>
            </a:r>
            <a:r>
              <a:rPr lang="en-GB" smtClean="0">
                <a:latin typeface="Times" pitchFamily="18" charset="0"/>
                <a:ea typeface="Geneva" pitchFamily="-109" charset="-128"/>
              </a:rPr>
              <a:t>This is the NCI preferred name for a term as identified in NCIt	</a:t>
            </a:r>
          </a:p>
          <a:p>
            <a:r>
              <a:rPr lang="en-GB" b="1" smtClean="0">
                <a:latin typeface="Times" pitchFamily="18" charset="0"/>
                <a:ea typeface="Geneva" pitchFamily="-109" charset="-128"/>
              </a:rPr>
              <a:t>Pre-release / Production </a:t>
            </a:r>
            <a:r>
              <a:rPr lang="en-GB" i="1" smtClean="0">
                <a:latin typeface="Times" pitchFamily="18" charset="0"/>
                <a:ea typeface="Geneva" pitchFamily="-109" charset="-128"/>
              </a:rPr>
              <a:t>(Column J)	</a:t>
            </a:r>
            <a:r>
              <a:rPr lang="en-GB" smtClean="0">
                <a:latin typeface="Times" pitchFamily="18" charset="0"/>
                <a:ea typeface="Geneva" pitchFamily="-109" charset="-128"/>
              </a:rPr>
              <a:t>This indicates the workflow status for a particular term.  **NOTE - all terms in this spreadsheet are currently in "Production" 	</a:t>
            </a:r>
          </a:p>
          <a:p>
            <a:r>
              <a:rPr lang="en-GB" b="1" smtClean="0">
                <a:latin typeface="Times" pitchFamily="18" charset="0"/>
                <a:ea typeface="Geneva" pitchFamily="-109" charset="-128"/>
              </a:rPr>
              <a:t>Notes (Reference for CDISC PT) </a:t>
            </a:r>
            <a:r>
              <a:rPr lang="en-GB" i="1" smtClean="0">
                <a:latin typeface="Times" pitchFamily="18" charset="0"/>
                <a:ea typeface="Geneva" pitchFamily="-109" charset="-128"/>
              </a:rPr>
              <a:t>(Column K)	</a:t>
            </a:r>
            <a:r>
              <a:rPr lang="en-GB" smtClean="0">
                <a:latin typeface="Times" pitchFamily="18" charset="0"/>
                <a:ea typeface="Geneva" pitchFamily="-109" charset="-128"/>
              </a:rPr>
              <a:t>Contains additional reference information for a particular term as identified in SDTMIG 3.1.1  	</a:t>
            </a:r>
          </a:p>
          <a:p>
            <a:r>
              <a:rPr lang="en-GB" smtClean="0">
                <a:latin typeface="Times" pitchFamily="18" charset="0"/>
                <a:ea typeface="Geneva" pitchFamily="-109" charset="-128"/>
              </a:rPr>
              <a:t>		</a:t>
            </a:r>
          </a:p>
          <a:p>
            <a:r>
              <a:rPr lang="en-GB" smtClean="0">
                <a:latin typeface="Times" pitchFamily="18" charset="0"/>
                <a:ea typeface="Geneva" pitchFamily="-109" charset="-128"/>
              </a:rPr>
              <a:t>		</a:t>
            </a:r>
          </a:p>
          <a:p>
            <a:r>
              <a:rPr lang="en-GB" b="1" smtClean="0">
                <a:latin typeface="Times" pitchFamily="18" charset="0"/>
                <a:ea typeface="Geneva" pitchFamily="-109" charset="-128"/>
              </a:rPr>
              <a:t>	</a:t>
            </a:r>
            <a:r>
              <a:rPr lang="en-GB" smtClean="0">
                <a:latin typeface="Times" pitchFamily="18" charset="0"/>
                <a:ea typeface="Geneva" pitchFamily="-109" charset="-128"/>
              </a:rPr>
              <a:t>	</a:t>
            </a:r>
          </a:p>
          <a:p>
            <a:r>
              <a:rPr lang="en-GB" b="1" smtClean="0">
                <a:latin typeface="Times" pitchFamily="18" charset="0"/>
                <a:ea typeface="Geneva" pitchFamily="-109" charset="-128"/>
              </a:rPr>
              <a:t>The controlled terminology in this spreadsheet supports Study Data Tabulation Model (SDTM) Implementation Guide Version 3.1.1 (IG 3.1.1).  It represents all SDTM controlled terminology developed and in production to date, comprising SDTM Packages 1, 2A &amp; 2B and Labtest Packages 1 &amp; 2.  Additional SDTM Terminology is in development (SDTM Package 3, Labtest Package 3) and will be moved into production in the fall of 2008.  This will be the final major release of terminology for SDTM IG 3.1.1.  Any future additions to the 3.1.1 terminology set will be handled via a terminology maintenance process to be implemented later this year.		</a:t>
            </a:r>
          </a:p>
          <a:p>
            <a:r>
              <a:rPr lang="en-GB" b="1" smtClean="0">
                <a:latin typeface="Times" pitchFamily="18" charset="0"/>
                <a:ea typeface="Geneva" pitchFamily="-109" charset="-128"/>
              </a:rPr>
              <a:t>Column	Description	</a:t>
            </a:r>
          </a:p>
          <a:p>
            <a:r>
              <a:rPr lang="en-GB" b="1" smtClean="0">
                <a:latin typeface="Times" pitchFamily="18" charset="0"/>
                <a:ea typeface="Geneva" pitchFamily="-109" charset="-128"/>
              </a:rPr>
              <a:t>Code </a:t>
            </a:r>
            <a:r>
              <a:rPr lang="en-GB" i="1" smtClean="0">
                <a:latin typeface="Times" pitchFamily="18" charset="0"/>
                <a:ea typeface="Geneva" pitchFamily="-109" charset="-128"/>
              </a:rPr>
              <a:t>(Column A)	</a:t>
            </a:r>
            <a:r>
              <a:rPr lang="en-GB" smtClean="0">
                <a:latin typeface="Times" pitchFamily="18" charset="0"/>
                <a:ea typeface="Geneva" pitchFamily="-109" charset="-128"/>
              </a:rPr>
              <a:t>Unique numeric code randomly generated by NCIt and assigned to individual CDISC controlled terms	</a:t>
            </a:r>
          </a:p>
          <a:p>
            <a:r>
              <a:rPr lang="en-GB" b="1" smtClean="0">
                <a:latin typeface="Times" pitchFamily="18" charset="0"/>
                <a:ea typeface="Geneva" pitchFamily="-109" charset="-128"/>
              </a:rPr>
              <a:t>Codelist Code </a:t>
            </a:r>
            <a:r>
              <a:rPr lang="en-GB" i="1" smtClean="0">
                <a:latin typeface="Times" pitchFamily="18" charset="0"/>
                <a:ea typeface="Geneva" pitchFamily="-109" charset="-128"/>
              </a:rPr>
              <a:t>(Column B)	</a:t>
            </a:r>
            <a:r>
              <a:rPr lang="en-GB" smtClean="0">
                <a:latin typeface="Times" pitchFamily="18" charset="0"/>
                <a:ea typeface="Geneva" pitchFamily="-109" charset="-128"/>
              </a:rPr>
              <a:t>Unique numeric code assigned to the SDTM parent codelist names.  This code is repeated for each controlled term (aka permissible value) belonging to a codelist.  As of 9/22/2008, this code was dropped for parent codelist entries, where it created confusion.  **NOTE - light blue highlighting is used to identify the beginning of a new SDTM codelist and its applicable term set. 	</a:t>
            </a:r>
          </a:p>
          <a:p>
            <a:r>
              <a:rPr lang="en-GB" b="1" smtClean="0">
                <a:latin typeface="Times" pitchFamily="18" charset="0"/>
                <a:ea typeface="Geneva" pitchFamily="-109" charset="-128"/>
              </a:rPr>
              <a:t>Codelist Extensible (Yes/No) </a:t>
            </a:r>
            <a:r>
              <a:rPr lang="en-GB" i="1" smtClean="0">
                <a:latin typeface="Times" pitchFamily="18" charset="0"/>
                <a:ea typeface="Geneva" pitchFamily="-109" charset="-128"/>
              </a:rPr>
              <a:t>(Column C)</a:t>
            </a:r>
            <a:r>
              <a:rPr lang="en-GB" b="1" smtClean="0">
                <a:latin typeface="Times" pitchFamily="18" charset="0"/>
                <a:ea typeface="Geneva" pitchFamily="-109" charset="-128"/>
              </a:rPr>
              <a:t> 	</a:t>
            </a:r>
            <a:r>
              <a:rPr lang="en-GB" smtClean="0">
                <a:latin typeface="Times" pitchFamily="18" charset="0"/>
                <a:ea typeface="Geneva" pitchFamily="-109" charset="-128"/>
              </a:rPr>
              <a:t>Defines if controlled terms may be added to the codelist.   New terms may be added to existing codelist values as long as they are not duplicates or synonyms of existing terms.  The expectation is that sponsors will use the published controlled terminology as a standard baseline and codelists defined as “extensible” (or "Yes") may have terms added by the sponsor internally. 	</a:t>
            </a:r>
          </a:p>
          <a:p>
            <a:r>
              <a:rPr lang="en-GB" b="1" smtClean="0">
                <a:latin typeface="Times" pitchFamily="18" charset="0"/>
                <a:ea typeface="Geneva" pitchFamily="-109" charset="-128"/>
              </a:rPr>
              <a:t>Codelist Name </a:t>
            </a:r>
            <a:r>
              <a:rPr lang="en-GB" i="1" smtClean="0">
                <a:latin typeface="Times" pitchFamily="18" charset="0"/>
                <a:ea typeface="Geneva" pitchFamily="-109" charset="-128"/>
              </a:rPr>
              <a:t>(Column D)	</a:t>
            </a:r>
            <a:r>
              <a:rPr lang="en-GB" smtClean="0">
                <a:latin typeface="Times" pitchFamily="18" charset="0"/>
                <a:ea typeface="Geneva" pitchFamily="-109" charset="-128"/>
              </a:rPr>
              <a:t>Contains the descriptive name of the codelist which is also referred to as the codelist label in the SDTM IG.  As with the Codelist Code, the Codelist Name is repeated for each controlled term belonging to a codelist.	</a:t>
            </a:r>
          </a:p>
          <a:p>
            <a:r>
              <a:rPr lang="en-GB" b="1" smtClean="0">
                <a:latin typeface="Times" pitchFamily="18" charset="0"/>
                <a:ea typeface="Geneva" pitchFamily="-109" charset="-128"/>
              </a:rPr>
              <a:t>CDISC Submission Value </a:t>
            </a:r>
            <a:r>
              <a:rPr lang="en-GB" i="1" smtClean="0">
                <a:latin typeface="Times" pitchFamily="18" charset="0"/>
                <a:ea typeface="Geneva" pitchFamily="-109" charset="-128"/>
              </a:rPr>
              <a:t>(Column E)	</a:t>
            </a:r>
            <a:r>
              <a:rPr lang="en-GB" b="1" smtClean="0">
                <a:latin typeface="Times" pitchFamily="18" charset="0"/>
                <a:ea typeface="Geneva" pitchFamily="-109" charset="-128"/>
              </a:rPr>
              <a:t>IMPORTANT COLUMN: </a:t>
            </a:r>
            <a:r>
              <a:rPr lang="en-GB" smtClean="0">
                <a:latin typeface="Times" pitchFamily="18" charset="0"/>
                <a:ea typeface="Geneva" pitchFamily="-109" charset="-128"/>
              </a:rPr>
              <a:t>Currently (as per SDTMIG 3.1.1) this is the specific value expected for submissions.  Each value corresponds to an SDTM Codelist Name as indicated by light blue shading. </a:t>
            </a:r>
            <a:endParaRPr lang="en-GB" b="1" smtClean="0">
              <a:latin typeface="Times" pitchFamily="18" charset="0"/>
              <a:ea typeface="Geneva" pitchFamily="-109" charset="-128"/>
            </a:endParaRPr>
          </a:p>
          <a:p>
            <a:endParaRPr lang="en-GB" b="1" smtClean="0">
              <a:latin typeface="Times" pitchFamily="18" charset="0"/>
              <a:ea typeface="Geneva" pitchFamily="-109" charset="-128"/>
            </a:endParaRPr>
          </a:p>
          <a:p>
            <a:r>
              <a:rPr lang="en-GB" b="1" smtClean="0">
                <a:latin typeface="Times" pitchFamily="18" charset="0"/>
                <a:ea typeface="Geneva" pitchFamily="-109" charset="-128"/>
              </a:rPr>
              <a:t>**NOTE </a:t>
            </a:r>
            <a:r>
              <a:rPr lang="en-GB" smtClean="0">
                <a:latin typeface="Times" pitchFamily="18" charset="0"/>
                <a:ea typeface="Geneva" pitchFamily="-109" charset="-128"/>
              </a:rPr>
              <a:t>- when a Submission Value in Column E is shaded yellow, this indicates when a particular value differs from the CDISC Preferred Term in Column F.  This is either due to: (a) an existing external reference noted in the SDTMIG 3.1.1 (e.g. see rows 63-67, 524, 645 and 721); or (b) where Test names are identified and repeated following a list of corresponding Test Codes (e.g. see TSPARM rows 746-767, VSTEST rows 807-819, LBTEST rows 916-1004, and EGTEST rows 1222-1267).  In many cases the discrepancies between the Submission Value and Preferred Term will be rectified in a future version release.	</a:t>
            </a:r>
          </a:p>
          <a:p>
            <a:r>
              <a:rPr lang="en-GB" b="1" smtClean="0">
                <a:latin typeface="Times" pitchFamily="18" charset="0"/>
                <a:ea typeface="Geneva" pitchFamily="-109" charset="-128"/>
              </a:rPr>
              <a:t>CDISC Preferred Term </a:t>
            </a:r>
            <a:r>
              <a:rPr lang="en-GB" i="1" smtClean="0">
                <a:latin typeface="Times" pitchFamily="18" charset="0"/>
                <a:ea typeface="Geneva" pitchFamily="-109" charset="-128"/>
              </a:rPr>
              <a:t>(Column F)	</a:t>
            </a:r>
            <a:r>
              <a:rPr lang="en-GB" smtClean="0">
                <a:latin typeface="Times" pitchFamily="18" charset="0"/>
                <a:ea typeface="Geneva" pitchFamily="-109" charset="-128"/>
              </a:rPr>
              <a:t>This is the </a:t>
            </a:r>
            <a:r>
              <a:rPr lang="en-GB" u="sng" smtClean="0">
                <a:latin typeface="Times" pitchFamily="18" charset="0"/>
                <a:ea typeface="Geneva" pitchFamily="-109" charset="-128"/>
              </a:rPr>
              <a:t>CDISC</a:t>
            </a:r>
            <a:r>
              <a:rPr lang="en-GB" smtClean="0">
                <a:latin typeface="Times" pitchFamily="18" charset="0"/>
                <a:ea typeface="Geneva" pitchFamily="-109" charset="-128"/>
              </a:rPr>
              <a:t> preferred name for a term as identified in the NCI Thesaurus (NCIt) environment and to which numeric codes (Column A) are assigned.  In most cases, the Preferred Term or PT is redundant with the "CDISC Submission Value" in Column E. 	</a:t>
            </a:r>
          </a:p>
          <a:p>
            <a:r>
              <a:rPr lang="en-GB" b="1" smtClean="0">
                <a:latin typeface="Times" pitchFamily="18" charset="0"/>
                <a:ea typeface="Geneva" pitchFamily="-109" charset="-128"/>
              </a:rPr>
              <a:t>CDISC Synonym(s) </a:t>
            </a:r>
            <a:r>
              <a:rPr lang="en-GB" i="1" smtClean="0">
                <a:latin typeface="Times" pitchFamily="18" charset="0"/>
                <a:ea typeface="Geneva" pitchFamily="-109" charset="-128"/>
              </a:rPr>
              <a:t>(Column G)	</a:t>
            </a:r>
            <a:r>
              <a:rPr lang="en-GB" smtClean="0">
                <a:latin typeface="Times" pitchFamily="18" charset="0"/>
                <a:ea typeface="Geneva" pitchFamily="-109" charset="-128"/>
              </a:rPr>
              <a:t>This identifies the applicable synonyms for a CDISC Preferred Term in Column F.                                        **NOTE - this is especially important in instances where a Test name or Parameter Test name contains a corresponding Test Code or Parameter Test Code.  Examples include: TSPARM rows 746-767, VSTEST rows 807-819, LBTEST rows 916-1004 and EGTEST rows 1222-1267              	</a:t>
            </a:r>
          </a:p>
          <a:p>
            <a:r>
              <a:rPr lang="en-GB" b="1" smtClean="0">
                <a:latin typeface="Times" pitchFamily="18" charset="0"/>
                <a:ea typeface="Geneva" pitchFamily="-109" charset="-128"/>
              </a:rPr>
              <a:t>CDISC Definition </a:t>
            </a:r>
            <a:r>
              <a:rPr lang="en-GB" i="1" smtClean="0">
                <a:latin typeface="Times" pitchFamily="18" charset="0"/>
                <a:ea typeface="Geneva" pitchFamily="-109" charset="-128"/>
              </a:rPr>
              <a:t>(Column H) 	</a:t>
            </a:r>
            <a:r>
              <a:rPr lang="en-GB" smtClean="0">
                <a:latin typeface="Times" pitchFamily="18" charset="0"/>
                <a:ea typeface="Geneva" pitchFamily="-109" charset="-128"/>
              </a:rPr>
              <a:t>This identifies the </a:t>
            </a:r>
            <a:r>
              <a:rPr lang="en-GB" u="sng" smtClean="0">
                <a:latin typeface="Times" pitchFamily="18" charset="0"/>
                <a:ea typeface="Geneva" pitchFamily="-109" charset="-128"/>
              </a:rPr>
              <a:t>CDISC</a:t>
            </a:r>
            <a:r>
              <a:rPr lang="en-GB" smtClean="0">
                <a:latin typeface="Times" pitchFamily="18" charset="0"/>
                <a:ea typeface="Geneva" pitchFamily="-109" charset="-128"/>
              </a:rPr>
              <a:t> definition for a particular term.  In many cases an existing NCI definition has been used.  The source for a definition is noted in parentheses (e.g. NCI, CDISC glossary, FDA)	</a:t>
            </a:r>
          </a:p>
          <a:p>
            <a:r>
              <a:rPr lang="en-GB" b="1" smtClean="0">
                <a:latin typeface="Times" pitchFamily="18" charset="0"/>
                <a:ea typeface="Geneva" pitchFamily="-109" charset="-128"/>
              </a:rPr>
              <a:t>NCI Preferred Term </a:t>
            </a:r>
            <a:r>
              <a:rPr lang="en-GB" i="1" smtClean="0">
                <a:latin typeface="Times" pitchFamily="18" charset="0"/>
                <a:ea typeface="Geneva" pitchFamily="-109" charset="-128"/>
              </a:rPr>
              <a:t>(Column I)	</a:t>
            </a:r>
            <a:r>
              <a:rPr lang="en-GB" smtClean="0">
                <a:latin typeface="Times" pitchFamily="18" charset="0"/>
                <a:ea typeface="Geneva" pitchFamily="-109" charset="-128"/>
              </a:rPr>
              <a:t>This is the NCI preferred name for a term as identified in NCIt	</a:t>
            </a:r>
          </a:p>
          <a:p>
            <a:r>
              <a:rPr lang="en-GB" b="1" smtClean="0">
                <a:latin typeface="Times" pitchFamily="18" charset="0"/>
                <a:ea typeface="Geneva" pitchFamily="-109" charset="-128"/>
              </a:rPr>
              <a:t>Pre-release / Production </a:t>
            </a:r>
            <a:r>
              <a:rPr lang="en-GB" i="1" smtClean="0">
                <a:latin typeface="Times" pitchFamily="18" charset="0"/>
                <a:ea typeface="Geneva" pitchFamily="-109" charset="-128"/>
              </a:rPr>
              <a:t>(Column J)	</a:t>
            </a:r>
            <a:r>
              <a:rPr lang="en-GB" smtClean="0">
                <a:latin typeface="Times" pitchFamily="18" charset="0"/>
                <a:ea typeface="Geneva" pitchFamily="-109" charset="-128"/>
              </a:rPr>
              <a:t>This indicates the workflow status for a particular term.  **NOTE - all terms in this spreadsheet are currently in "Production" 	</a:t>
            </a:r>
          </a:p>
          <a:p>
            <a:r>
              <a:rPr lang="en-GB" b="1" smtClean="0">
                <a:latin typeface="Times" pitchFamily="18" charset="0"/>
                <a:ea typeface="Geneva" pitchFamily="-109" charset="-128"/>
              </a:rPr>
              <a:t>Notes (Reference for CDISC PT) </a:t>
            </a:r>
            <a:r>
              <a:rPr lang="en-GB" i="1" smtClean="0">
                <a:latin typeface="Times" pitchFamily="18" charset="0"/>
                <a:ea typeface="Geneva" pitchFamily="-109" charset="-128"/>
              </a:rPr>
              <a:t>(Column K)	</a:t>
            </a:r>
            <a:r>
              <a:rPr lang="en-GB" smtClean="0">
                <a:latin typeface="Times" pitchFamily="18" charset="0"/>
                <a:ea typeface="Geneva" pitchFamily="-109" charset="-128"/>
              </a:rPr>
              <a:t>Contains additional reference information for a particular term as identified in SDTMIG 3.1.1  	</a:t>
            </a:r>
          </a:p>
          <a:p>
            <a:r>
              <a:rPr lang="en-GB" smtClean="0">
                <a:latin typeface="Times" pitchFamily="18" charset="0"/>
                <a:ea typeface="Geneva" pitchFamily="-109" charset="-128"/>
              </a:rPr>
              <a:t>		</a:t>
            </a:r>
          </a:p>
          <a:p>
            <a:r>
              <a:rPr lang="en-GB" smtClean="0">
                <a:latin typeface="Times" pitchFamily="18" charset="0"/>
                <a:ea typeface="Geneva" pitchFamily="-109" charset="-128"/>
              </a:rPr>
              <a:t>		</a:t>
            </a:r>
          </a:p>
          <a:p>
            <a:r>
              <a:rPr lang="en-GB" b="1" smtClean="0">
                <a:latin typeface="Times" pitchFamily="18" charset="0"/>
                <a:ea typeface="Geneva" pitchFamily="-109" charset="-128"/>
              </a:rPr>
              <a:t>	</a:t>
            </a:r>
            <a:r>
              <a:rPr lang="en-GB" smtClean="0">
                <a:latin typeface="Times" pitchFamily="18" charset="0"/>
                <a:ea typeface="Geneva" pitchFamily="-109" charset="-128"/>
              </a:rPr>
              <a:t>	</a:t>
            </a:r>
          </a:p>
          <a:p>
            <a:endParaRPr lang="en-GB" smtClean="0">
              <a:latin typeface="Times" pitchFamily="18" charset="0"/>
              <a:ea typeface="Geneva" pitchFamily="-109"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noFill/>
          <a:ln/>
        </p:spPr>
        <p:txBody>
          <a:bodyPr/>
          <a:lstStyle/>
          <a:p>
            <a:endParaRPr lang="en-GB" smtClean="0">
              <a:latin typeface="Times" pitchFamily="18" charset="0"/>
              <a:ea typeface="Geneva" pitchFamily="-109"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noFill/>
          <a:ln/>
        </p:spPr>
        <p:txBody>
          <a:bodyPr/>
          <a:lstStyle/>
          <a:p>
            <a:endParaRPr lang="en-GB" smtClean="0">
              <a:latin typeface="Times" pitchFamily="18" charset="0"/>
              <a:ea typeface="Geneva" pitchFamily="-109"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noFill/>
          <a:ln/>
        </p:spPr>
        <p:txBody>
          <a:bodyPr/>
          <a:lstStyle/>
          <a:p>
            <a:r>
              <a:rPr lang="en-GB" smtClean="0">
                <a:latin typeface="Times" pitchFamily="18" charset="0"/>
                <a:ea typeface="Geneva" pitchFamily="-109" charset="-128"/>
              </a:rPr>
              <a:t>Having embarked initially on the development of standard CDASH compliant eCRFs, the development of paper CRF modules is greatly facilitated by many of the decisions already made.  Likewise, we hope that the development of accompanying database modules will be much simpler second time around.</a:t>
            </a:r>
          </a:p>
          <a:p>
            <a:r>
              <a:rPr lang="en-GB" smtClean="0">
                <a:latin typeface="Times" pitchFamily="18" charset="0"/>
                <a:ea typeface="Geneva" pitchFamily="-109" charset="-128"/>
              </a:rPr>
              <a:t>Currently we are developing data validation routines on a study-by-study basis.  However, we hope that we will be able to utilise some of the programs that we have developed for specific studies which have a database set up following the CDASH standards to become generic data validation routines that can be utilised across studies.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a:ln/>
        </p:spPr>
        <p:txBody>
          <a:bodyPr/>
          <a:lstStyle/>
          <a:p>
            <a:endParaRPr lang="en-GB" smtClean="0">
              <a:latin typeface="Times" pitchFamily="18" charset="0"/>
              <a:ea typeface="Geneva" pitchFamily="-109"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xfrm>
            <a:off x="873125" y="738188"/>
            <a:ext cx="4916488" cy="3687762"/>
          </a:xfrm>
          <a:ln/>
        </p:spPr>
      </p:sp>
      <p:sp>
        <p:nvSpPr>
          <p:cNvPr id="165891" name="Rectangle 3"/>
          <p:cNvSpPr>
            <a:spLocks noGrp="1" noChangeArrowheads="1"/>
          </p:cNvSpPr>
          <p:nvPr>
            <p:ph type="body" idx="1"/>
          </p:nvPr>
        </p:nvSpPr>
        <p:spPr>
          <a:xfrm>
            <a:off x="666750" y="4672013"/>
            <a:ext cx="5329238" cy="4422775"/>
          </a:xfrm>
          <a:noFill/>
          <a:ln/>
        </p:spPr>
        <p:txBody>
          <a:bodyPr/>
          <a:lstStyle/>
          <a:p>
            <a:endParaRPr lang="de-DE" smtClean="0">
              <a:latin typeface="Times" pitchFamily="18" charset="0"/>
              <a:ea typeface="Geneva" pitchFamily="-109"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noFill/>
          <a:ln/>
        </p:spPr>
        <p:txBody>
          <a:bodyPr/>
          <a:lstStyle/>
          <a:p>
            <a:r>
              <a:rPr lang="en-US" smtClean="0">
                <a:latin typeface="Times" pitchFamily="18" charset="0"/>
                <a:ea typeface="Geneva" pitchFamily="-109" charset="-128"/>
              </a:rPr>
              <a:t>Final slide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p:spPr>
        <p:txBody>
          <a:bodyPr/>
          <a:lstStyle/>
          <a:p>
            <a:r>
              <a:rPr lang="en-GB" smtClean="0">
                <a:latin typeface="Times" pitchFamily="18" charset="0"/>
                <a:ea typeface="Geneva" pitchFamily="-109" charset="-128"/>
              </a:rPr>
              <a:t>We thought it would be easy to transfer the CDASH domain spec into our DB design spec – we just needed to define:</a:t>
            </a:r>
          </a:p>
          <a:p>
            <a:pPr>
              <a:buFontTx/>
              <a:buChar char="•"/>
            </a:pPr>
            <a:r>
              <a:rPr lang="en-GB" smtClean="0">
                <a:latin typeface="Times" pitchFamily="18" charset="0"/>
                <a:ea typeface="Geneva" pitchFamily="-109" charset="-128"/>
              </a:rPr>
              <a:t>Question prompt – defined in the CDASH specs</a:t>
            </a:r>
          </a:p>
          <a:p>
            <a:pPr>
              <a:buFontTx/>
              <a:buChar char="•"/>
            </a:pPr>
            <a:r>
              <a:rPr lang="en-GB" smtClean="0">
                <a:latin typeface="Times" pitchFamily="18" charset="0"/>
                <a:ea typeface="Geneva" pitchFamily="-109" charset="-128"/>
              </a:rPr>
              <a:t>Database variable name – defined in the CDASH specs</a:t>
            </a:r>
          </a:p>
          <a:p>
            <a:pPr>
              <a:buFontTx/>
              <a:buChar char="•"/>
            </a:pPr>
            <a:r>
              <a:rPr lang="en-GB" smtClean="0">
                <a:latin typeface="Times" pitchFamily="18" charset="0"/>
                <a:ea typeface="Geneva" pitchFamily="-109" charset="-128"/>
              </a:rPr>
              <a:t>Data type</a:t>
            </a:r>
          </a:p>
          <a:p>
            <a:pPr>
              <a:buFontTx/>
              <a:buChar char="•"/>
            </a:pPr>
            <a:r>
              <a:rPr lang="en-GB" smtClean="0">
                <a:latin typeface="Times" pitchFamily="18" charset="0"/>
                <a:ea typeface="Geneva" pitchFamily="-109" charset="-128"/>
              </a:rPr>
              <a:t>Any conditional rules</a:t>
            </a:r>
          </a:p>
          <a:p>
            <a:pPr>
              <a:buFontTx/>
              <a:buChar char="•"/>
            </a:pPr>
            <a:r>
              <a:rPr lang="en-GB" smtClean="0">
                <a:latin typeface="Times" pitchFamily="18" charset="0"/>
                <a:ea typeface="Geneva" pitchFamily="-109" charset="-128"/>
              </a:rPr>
              <a:t>Codelist name (if applicable – only for text values)</a:t>
            </a:r>
          </a:p>
          <a:p>
            <a:pPr>
              <a:buFontTx/>
              <a:buChar char="•"/>
            </a:pPr>
            <a:r>
              <a:rPr lang="en-GB" smtClean="0">
                <a:latin typeface="Times" pitchFamily="18" charset="0"/>
                <a:ea typeface="Geneva" pitchFamily="-109" charset="-128"/>
              </a:rPr>
              <a:t>Precision and length</a:t>
            </a:r>
          </a:p>
          <a:p>
            <a:pPr>
              <a:buFontTx/>
              <a:buChar char="•"/>
            </a:pPr>
            <a:r>
              <a:rPr lang="en-GB" smtClean="0">
                <a:latin typeface="Times" pitchFamily="18" charset="0"/>
                <a:ea typeface="Geneva" pitchFamily="-109" charset="-128"/>
              </a:rPr>
              <a:t>Should the variable be displayed in a table on the screen – and if so the table details</a:t>
            </a:r>
          </a:p>
          <a:p>
            <a:pPr>
              <a:buFontTx/>
              <a:buChar char="•"/>
            </a:pPr>
            <a:endParaRPr lang="en-GB" smtClean="0">
              <a:latin typeface="Times" pitchFamily="18" charset="0"/>
              <a:ea typeface="Geneva" pitchFamily="-109" charset="-128"/>
            </a:endParaRPr>
          </a:p>
          <a:p>
            <a:pPr>
              <a:buFontTx/>
              <a:buChar char="•"/>
            </a:pPr>
            <a:endParaRPr lang="en-GB" smtClean="0">
              <a:latin typeface="Times" pitchFamily="18" charset="0"/>
              <a:ea typeface="Geneva" pitchFamily="-109"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noFill/>
          <a:ln/>
        </p:spPr>
        <p:txBody>
          <a:bodyPr/>
          <a:lstStyle/>
          <a:p>
            <a:r>
              <a:rPr lang="en-US" smtClean="0">
                <a:latin typeface="Times" pitchFamily="18" charset="0"/>
                <a:ea typeface="Geneva" pitchFamily="-109" charset="-128"/>
              </a:rPr>
              <a:t>CDISC Domain: See CDASH document</a:t>
            </a:r>
          </a:p>
          <a:p>
            <a:r>
              <a:rPr lang="en-US" smtClean="0">
                <a:latin typeface="Times" pitchFamily="18" charset="0"/>
                <a:ea typeface="Geneva" pitchFamily="-109" charset="-128"/>
              </a:rPr>
              <a:t>Form Label: This must match the "Form Label to be Displayed" as defined in the Forms tab.</a:t>
            </a:r>
          </a:p>
          <a:p>
            <a:r>
              <a:rPr lang="en-US" smtClean="0">
                <a:latin typeface="Times" pitchFamily="18" charset="0"/>
                <a:ea typeface="Geneva" pitchFamily="-109" charset="-128"/>
              </a:rPr>
              <a:t>A selection list has been defined on the Forms tab - but some adjustment may be needed depending on number of forms.</a:t>
            </a:r>
          </a:p>
          <a:p>
            <a:r>
              <a:rPr lang="en-US" smtClean="0">
                <a:latin typeface="Times" pitchFamily="18" charset="0"/>
                <a:ea typeface="Geneva" pitchFamily="-109" charset="-128"/>
              </a:rPr>
              <a:t>Order: Used to identify the order in which the questions will be placed on the eCRF</a:t>
            </a:r>
          </a:p>
          <a:p>
            <a:r>
              <a:rPr lang="de-DE" smtClean="0">
                <a:latin typeface="Times" pitchFamily="18" charset="0"/>
                <a:ea typeface="Geneva" pitchFamily="-109" charset="-128"/>
              </a:rPr>
              <a:t>CDASH CRF Label / Question: See CDASH document</a:t>
            </a:r>
          </a:p>
          <a:p>
            <a:r>
              <a:rPr lang="de-DE" smtClean="0">
                <a:latin typeface="Times" pitchFamily="18" charset="0"/>
                <a:ea typeface="Geneva" pitchFamily="-109" charset="-128"/>
              </a:rPr>
              <a:t>Clinical Database Variable Name (CDISC/CDASH): see CDASH document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noFill/>
          <a:ln/>
        </p:spPr>
        <p:txBody>
          <a:bodyPr/>
          <a:lstStyle/>
          <a:p>
            <a:r>
              <a:rPr lang="en-US" smtClean="0">
                <a:latin typeface="Times" pitchFamily="18" charset="0"/>
                <a:ea typeface="Geneva" pitchFamily="-109" charset="-128"/>
              </a:rPr>
              <a:t>Kendle Database Variable Name: Use Clinical Database Variable Name from CDASH document as often as possible</a:t>
            </a:r>
          </a:p>
          <a:p>
            <a:r>
              <a:rPr lang="en-US" smtClean="0">
                <a:latin typeface="Times" pitchFamily="18" charset="0"/>
                <a:ea typeface="Geneva" pitchFamily="-109" charset="-128"/>
              </a:rPr>
              <a:t>CDASH Core: See CDASH document</a:t>
            </a:r>
          </a:p>
          <a:p>
            <a:r>
              <a:rPr lang="en-US" smtClean="0">
                <a:latin typeface="Times" pitchFamily="18" charset="0"/>
                <a:ea typeface="Geneva" pitchFamily="-109" charset="-128"/>
              </a:rPr>
              <a:t>Conditional Rule: Details of condition to enable this question for entry on an eCRF. (e.g. for question prompt "If other race please specify", conditional rule could be "If 'Race' = 5 (other)")</a:t>
            </a:r>
          </a:p>
          <a:p>
            <a:r>
              <a:rPr lang="en-US" smtClean="0">
                <a:latin typeface="Times" pitchFamily="18" charset="0"/>
                <a:ea typeface="Geneva" pitchFamily="-109" charset="-128"/>
              </a:rPr>
              <a:t>Data Type: Type of data:  TEXT, DATE, INTEGER (whole numbers) or FLOAT (numbers with decimal places).</a:t>
            </a:r>
          </a:p>
          <a:p>
            <a:r>
              <a:rPr lang="en-US" smtClean="0">
                <a:latin typeface="Times" pitchFamily="18" charset="0"/>
                <a:ea typeface="Geneva" pitchFamily="-109" charset="-128"/>
              </a:rPr>
              <a:t>Kendle Codelist Name:</a:t>
            </a:r>
          </a:p>
          <a:p>
            <a:r>
              <a:rPr lang="en-US" smtClean="0">
                <a:latin typeface="Times" pitchFamily="18" charset="0"/>
                <a:ea typeface="Geneva" pitchFamily="-109" charset="-128"/>
              </a:rPr>
              <a:t>Name of code (pick) list associated with question where none appropriate exists within the CDISC Controlled Terminology list.  Codelists that are a part of the CDISC Controlled Terminology list should be used wherever possible. Details of code lists that are not a part of the CDISC Controlled Terminology list should be authorised and documented within the CDASH team. This is only applicable for questions defined as TEXT.</a:t>
            </a:r>
            <a:endParaRPr lang="de-DE" smtClean="0">
              <a:latin typeface="Times" pitchFamily="18" charset="0"/>
              <a:ea typeface="Geneva" pitchFamily="-109"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noFill/>
          <a:ln/>
        </p:spPr>
        <p:txBody>
          <a:bodyPr/>
          <a:lstStyle/>
          <a:p>
            <a:r>
              <a:rPr lang="en-US" smtClean="0">
                <a:latin typeface="Times" pitchFamily="18" charset="0"/>
                <a:ea typeface="Geneva" pitchFamily="-109" charset="-128"/>
              </a:rPr>
              <a:t>CDISC SDTM Codelist Name:</a:t>
            </a:r>
          </a:p>
          <a:p>
            <a:r>
              <a:rPr lang="en-US" smtClean="0">
                <a:latin typeface="Times" pitchFamily="18" charset="0"/>
                <a:ea typeface="Geneva" pitchFamily="-109" charset="-128"/>
              </a:rPr>
              <a:t>Name of CDISC Controlled Terminology codelist to be applied or name of CDISC Controlled Terminology codelist that is associated with the Kendle Codelist. This is only applicable for questions defined as TEXT</a:t>
            </a:r>
          </a:p>
          <a:p>
            <a:r>
              <a:rPr lang="en-US" smtClean="0">
                <a:latin typeface="Times" pitchFamily="18" charset="0"/>
                <a:ea typeface="Geneva" pitchFamily="-109" charset="-128"/>
              </a:rPr>
              <a:t>Min Precision: Length of the minimum number of decimal places allowed (not including the decimal point).  This is only applicable for questions defined as FLOAT.</a:t>
            </a:r>
          </a:p>
          <a:p>
            <a:r>
              <a:rPr lang="en-US" smtClean="0">
                <a:latin typeface="Times" pitchFamily="18" charset="0"/>
                <a:ea typeface="Geneva" pitchFamily="-109" charset="-128"/>
              </a:rPr>
              <a:t>Length of the maximum number of decimal places allowed (not including the decimal point).  This is only applicable for questions defined as FLOAT.</a:t>
            </a:r>
          </a:p>
          <a:p>
            <a:r>
              <a:rPr lang="en-US" smtClean="0">
                <a:latin typeface="Times" pitchFamily="18" charset="0"/>
                <a:ea typeface="Geneva" pitchFamily="-109" charset="-128"/>
              </a:rPr>
              <a:t>Is the question to be displayed as a part of a repeating table within the form? This is used for form types that can have multiple records of values (e.g. AEs, Conmeds, etc.)</a:t>
            </a:r>
          </a:p>
          <a:p>
            <a:r>
              <a:rPr lang="en-US" smtClean="0">
                <a:latin typeface="Times" pitchFamily="18" charset="0"/>
                <a:ea typeface="Geneva" pitchFamily="-109" charset="-128"/>
              </a:rPr>
              <a:t>Table Details: Differentiate table if more than one table on form (e.g "table a", "table b", etc)</a:t>
            </a:r>
          </a:p>
          <a:p>
            <a:r>
              <a:rPr lang="en-US" smtClean="0">
                <a:latin typeface="Times" pitchFamily="18" charset="0"/>
                <a:ea typeface="Geneva" pitchFamily="-109" charset="-128"/>
              </a:rPr>
              <a:t>Table Heading: Table heading text to be displayed above table summary row once data has been entered. Applicable for ClinPhone eCRFS only.</a:t>
            </a:r>
          </a:p>
          <a:p>
            <a:endParaRPr lang="de-DE" smtClean="0">
              <a:latin typeface="Times" pitchFamily="18" charset="0"/>
              <a:ea typeface="Geneva" pitchFamily="-109"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p:spPr>
        <p:txBody>
          <a:bodyPr/>
          <a:lstStyle/>
          <a:p>
            <a:r>
              <a:rPr lang="en-US" smtClean="0">
                <a:latin typeface="Times" pitchFamily="18" charset="0"/>
                <a:ea typeface="Geneva" pitchFamily="-109" charset="-128"/>
              </a:rPr>
              <a:t>Dictionary Name/Version:</a:t>
            </a:r>
          </a:p>
          <a:p>
            <a:r>
              <a:rPr lang="en-US" smtClean="0">
                <a:latin typeface="Times" pitchFamily="18" charset="0"/>
                <a:ea typeface="Geneva" pitchFamily="-109" charset="-128"/>
              </a:rPr>
              <a:t>Name and version of coding dictionary the question response should be coded to, eg WHO-DDE and MedDRA dictionaries.  Only applicable for questions defined as TEXT.</a:t>
            </a:r>
          </a:p>
          <a:p>
            <a:r>
              <a:rPr lang="en-US" smtClean="0">
                <a:latin typeface="Times" pitchFamily="18" charset="0"/>
                <a:ea typeface="Geneva" pitchFamily="-109" charset="-128"/>
              </a:rPr>
              <a:t>Loaded Electronically?:</a:t>
            </a:r>
          </a:p>
          <a:p>
            <a:r>
              <a:rPr lang="en-US" smtClean="0">
                <a:latin typeface="Times" pitchFamily="18" charset="0"/>
                <a:ea typeface="Geneva" pitchFamily="-109" charset="-128"/>
              </a:rPr>
              <a:t>Enter "yes" if data will be loaded electronically into this question.</a:t>
            </a:r>
          </a:p>
          <a:p>
            <a:r>
              <a:rPr lang="en-US" smtClean="0">
                <a:latin typeface="Times" pitchFamily="18" charset="0"/>
                <a:ea typeface="Geneva" pitchFamily="-109" charset="-128"/>
              </a:rPr>
              <a:t>Question Hidden?:</a:t>
            </a:r>
          </a:p>
          <a:p>
            <a:r>
              <a:rPr lang="en-US" smtClean="0">
                <a:latin typeface="Times" pitchFamily="18" charset="0"/>
                <a:ea typeface="Geneva" pitchFamily="-109" charset="-128"/>
              </a:rPr>
              <a:t>Is the question hidden in ClinPhone? (typically used for derivations).</a:t>
            </a:r>
          </a:p>
          <a:p>
            <a:r>
              <a:rPr lang="en-US" smtClean="0">
                <a:latin typeface="Times" pitchFamily="18" charset="0"/>
                <a:ea typeface="Geneva" pitchFamily="-109" charset="-128"/>
              </a:rPr>
              <a:t>Derivation Description:</a:t>
            </a:r>
          </a:p>
          <a:p>
            <a:r>
              <a:rPr lang="en-US" smtClean="0">
                <a:latin typeface="Times" pitchFamily="18" charset="0"/>
                <a:ea typeface="Geneva" pitchFamily="-109" charset="-128"/>
              </a:rPr>
              <a:t>Details of how the data will be derived.  This is only applicable for questions where "Data Derived" = "Yes“</a:t>
            </a:r>
          </a:p>
          <a:p>
            <a:r>
              <a:rPr lang="en-US" smtClean="0">
                <a:latin typeface="Times" pitchFamily="18" charset="0"/>
                <a:ea typeface="Geneva" pitchFamily="-109" charset="-128"/>
              </a:rPr>
              <a:t>Comment:</a:t>
            </a:r>
          </a:p>
          <a:p>
            <a:r>
              <a:rPr lang="en-US" smtClean="0">
                <a:latin typeface="Times" pitchFamily="18" charset="0"/>
                <a:ea typeface="Geneva" pitchFamily="-109" charset="-128"/>
              </a:rPr>
              <a:t>Insert any relevant comments or considerations, e.g. if a variable may be optional on the CRF page.</a:t>
            </a:r>
            <a:endParaRPr lang="de-DE" smtClean="0">
              <a:latin typeface="Times" pitchFamily="18" charset="0"/>
              <a:ea typeface="Geneva" pitchFamily="-109"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p:spPr>
        <p:txBody>
          <a:bodyPr/>
          <a:lstStyle/>
          <a:p>
            <a:r>
              <a:rPr lang="en-GB" smtClean="0">
                <a:latin typeface="Times" pitchFamily="18" charset="0"/>
                <a:ea typeface="Geneva" pitchFamily="-109" charset="-128"/>
              </a:rPr>
              <a:t>We started with the Vital Signs domain – we thought it would be relatively simple and easy to transfer from CDASH into our database spec.  In retrospect, this was not an easy domain to start with – but it did highlight a lot of the issues we were going to find early on in our development which an advantage!  For example:</a:t>
            </a:r>
          </a:p>
          <a:p>
            <a:pPr>
              <a:buFontTx/>
              <a:buChar char="•"/>
            </a:pPr>
            <a:r>
              <a:rPr lang="en-GB" smtClean="0">
                <a:latin typeface="Times" pitchFamily="18" charset="0"/>
                <a:ea typeface="Geneva" pitchFamily="-109" charset="-128"/>
              </a:rPr>
              <a:t>We needed to decide how to set up our eCRFs to reflect a CDASH domain that could apply once </a:t>
            </a:r>
            <a:r>
              <a:rPr lang="en-GB" altLang="ja-JP" smtClean="0">
                <a:latin typeface="Times" pitchFamily="18" charset="0"/>
                <a:ea typeface="Geneva" pitchFamily="-109" charset="-128"/>
              </a:rPr>
              <a:t>per study, once per visit or many times per visit </a:t>
            </a:r>
            <a:r>
              <a:rPr lang="en-US" altLang="ja-JP" smtClean="0">
                <a:latin typeface="Times" pitchFamily="18" charset="0"/>
                <a:ea typeface="Geneva" pitchFamily="-109" charset="-128"/>
              </a:rPr>
              <a:t>– we ended up with two eCRF specs – one for collection at a single timepoint and one for multiple timepoints</a:t>
            </a:r>
          </a:p>
          <a:p>
            <a:pPr>
              <a:buFontTx/>
              <a:buChar char="•"/>
            </a:pPr>
            <a:r>
              <a:rPr lang="en-GB" smtClean="0">
                <a:latin typeface="Times" pitchFamily="18" charset="0"/>
                <a:ea typeface="Geneva" pitchFamily="-109" charset="-128"/>
              </a:rPr>
              <a:t>We had to decide on what actual variables we wanted to include on our “horizontally” structured eCRF, e.g. “weight”, “height”, etc.  Could all the defined CDASH variables actually be collected at every timepoint on a mulit-timepoint version?</a:t>
            </a:r>
          </a:p>
          <a:p>
            <a:pPr>
              <a:buFontTx/>
              <a:buChar char="•"/>
            </a:pPr>
            <a:r>
              <a:rPr lang="en-GB" smtClean="0">
                <a:latin typeface="Times" pitchFamily="18" charset="0"/>
                <a:ea typeface="Geneva" pitchFamily="-109" charset="-128"/>
              </a:rPr>
              <a:t>We had to make a decision on whether to include the CDASH “Vitals Status” variable (used to indicate that a vital signs measurement was not done) for every variable we defined, a subset, or just once per eCRF</a:t>
            </a:r>
          </a:p>
          <a:p>
            <a:pPr>
              <a:buFontTx/>
              <a:buChar char="•"/>
            </a:pPr>
            <a:r>
              <a:rPr lang="en-US" altLang="ja-JP" smtClean="0">
                <a:latin typeface="Times" pitchFamily="18" charset="0"/>
                <a:ea typeface="Geneva" pitchFamily="-109" charset="-128"/>
              </a:rPr>
              <a:t>We needed to add additional fields to our eCRF spec template:</a:t>
            </a:r>
          </a:p>
          <a:p>
            <a:pPr lvl="1">
              <a:buFontTx/>
              <a:buChar char="•"/>
            </a:pPr>
            <a:r>
              <a:rPr lang="en-GB" smtClean="0">
                <a:latin typeface="Times" pitchFamily="18" charset="0"/>
                <a:ea typeface="Geneva" pitchFamily="-109" charset="-128"/>
              </a:rPr>
              <a:t>Kendle question prompt – this would be different for many fields, e.g. in vital signs there is just one CDASH field “Vital Sign Test Result” – we needed to define separate fields for all tests, such as “weight”, “height”, etc.</a:t>
            </a:r>
          </a:p>
          <a:p>
            <a:pPr lvl="1">
              <a:buFontTx/>
              <a:buChar char="•"/>
            </a:pPr>
            <a:r>
              <a:rPr lang="en-GB" smtClean="0">
                <a:latin typeface="Times" pitchFamily="18" charset="0"/>
                <a:ea typeface="Geneva" pitchFamily="-109" charset="-128"/>
              </a:rPr>
              <a:t>Kendle database variable name – for the above reason again this would be different for fields such as “weight” and “height” where there is just one CDASH variable to cover all tests</a:t>
            </a:r>
          </a:p>
          <a:p>
            <a:pPr lvl="1">
              <a:buFontTx/>
              <a:buChar char="•"/>
            </a:pPr>
            <a:endParaRPr lang="en-GB" smtClean="0">
              <a:latin typeface="Times" pitchFamily="18" charset="0"/>
              <a:ea typeface="Geneva" pitchFamily="-109" charset="-128"/>
            </a:endParaRPr>
          </a:p>
          <a:p>
            <a:pPr>
              <a:spcBef>
                <a:spcPct val="0"/>
              </a:spcBef>
              <a:buFontTx/>
              <a:buChar char="•"/>
            </a:pPr>
            <a:r>
              <a:rPr lang="en-GB" smtClean="0">
                <a:latin typeface="Times" pitchFamily="18" charset="0"/>
                <a:ea typeface="Geneva" pitchFamily="-109" charset="-128"/>
              </a:rPr>
              <a:t>CDASH Team Decisions</a:t>
            </a:r>
          </a:p>
          <a:p>
            <a:pPr lvl="1"/>
            <a:r>
              <a:rPr lang="en-GB" smtClean="0">
                <a:latin typeface="Times" pitchFamily="18" charset="0"/>
                <a:ea typeface="Geneva" pitchFamily="-109" charset="-128"/>
              </a:rPr>
              <a:t>.Standard CRF modules will be produced using InDesign</a:t>
            </a:r>
          </a:p>
          <a:p>
            <a:pPr lvl="1"/>
            <a:r>
              <a:rPr lang="en-GB" smtClean="0">
                <a:latin typeface="Times" pitchFamily="18" charset="0"/>
                <a:ea typeface="Geneva" pitchFamily="-109" charset="-128"/>
              </a:rPr>
              <a:t>.Kendle will set up code lists to mirror the entire list in the CDISC Controlled Terminology list - to be reduced down on a study-by-study basis</a:t>
            </a:r>
          </a:p>
          <a:p>
            <a:pPr lvl="1"/>
            <a:r>
              <a:rPr lang="en-GB" smtClean="0">
                <a:latin typeface="Times" pitchFamily="18" charset="0"/>
                <a:ea typeface="Geneva" pitchFamily="-109" charset="-128"/>
              </a:rPr>
              <a:t>.CRF Specification files will be created for each different version of a standard CRF module</a:t>
            </a:r>
          </a:p>
          <a:p>
            <a:pPr lvl="1"/>
            <a:r>
              <a:rPr lang="en-GB" smtClean="0">
                <a:latin typeface="Times" pitchFamily="18" charset="0"/>
                <a:ea typeface="Geneva" pitchFamily="-109" charset="-128"/>
              </a:rPr>
              <a:t>.Where dates need to be set up as three separate variables in the database in order to enter partial dates, this will be specified in the Form Specification by using different rows for each date constituent part with a further row for the derived full date. Partial dates will be derived using the standard of 1st of month for missing days and January for missing month - unless otherwise specified by the Sponsor.</a:t>
            </a:r>
          </a:p>
          <a:p>
            <a:pPr lvl="1"/>
            <a:r>
              <a:rPr lang="en-GB" smtClean="0">
                <a:latin typeface="Times" pitchFamily="18" charset="0"/>
                <a:ea typeface="Geneva" pitchFamily="-109" charset="-128"/>
              </a:rPr>
              <a:t>.Variable names will not include an underscore.</a:t>
            </a:r>
          </a:p>
          <a:p>
            <a:pPr lvl="1"/>
            <a:r>
              <a:rPr lang="en-GB" smtClean="0">
                <a:latin typeface="Times" pitchFamily="18" charset="0"/>
                <a:ea typeface="Geneva" pitchFamily="-109" charset="-128"/>
              </a:rPr>
              <a:t>.Missing codes will be: 	Dates: 		1Jan00</a:t>
            </a:r>
          </a:p>
          <a:p>
            <a:pPr lvl="1"/>
            <a:r>
              <a:rPr lang="en-GB" smtClean="0">
                <a:latin typeface="Times" pitchFamily="18" charset="0"/>
                <a:ea typeface="Geneva" pitchFamily="-109" charset="-128"/>
              </a:rPr>
              <a:t>				Character:	.A   (includes times)</a:t>
            </a:r>
          </a:p>
          <a:p>
            <a:pPr lvl="1"/>
            <a:r>
              <a:rPr lang="en-GB" smtClean="0">
                <a:latin typeface="Times" pitchFamily="18" charset="0"/>
                <a:ea typeface="Geneva" pitchFamily="-109" charset="-128"/>
              </a:rPr>
              <a:t>				Integers:		-999 integer</a:t>
            </a:r>
          </a:p>
          <a:p>
            <a:pPr lvl="1"/>
            <a:r>
              <a:rPr lang="en-GB" smtClean="0">
                <a:latin typeface="Times" pitchFamily="18" charset="0"/>
                <a:ea typeface="Geneva" pitchFamily="-109" charset="-128"/>
              </a:rPr>
              <a:t>				Float:		-999.9</a:t>
            </a:r>
          </a:p>
          <a:p>
            <a:pPr lvl="1"/>
            <a:r>
              <a:rPr lang="en-GB" smtClean="0">
                <a:latin typeface="Times" pitchFamily="18" charset="0"/>
                <a:ea typeface="Geneva" pitchFamily="-109" charset="-128"/>
              </a:rPr>
              <a:t>.In our Kendle terminology code list, we will use proper case in the dropdown and upper case in the DB.</a:t>
            </a:r>
          </a:p>
          <a:p>
            <a:pPr lvl="1"/>
            <a:r>
              <a:rPr lang="en-GB" smtClean="0">
                <a:latin typeface="Times" pitchFamily="18" charset="0"/>
                <a:ea typeface="Geneva" pitchFamily="-109" charset="-128"/>
              </a:rPr>
              <a:t>.No standard Kendle CRF/eCRF will be set up for the Comments (CO) domain since CDASH do not recommend including this form.</a:t>
            </a:r>
          </a:p>
          <a:p>
            <a:pPr lvl="1"/>
            <a:r>
              <a:rPr lang="en-GB" smtClean="0">
                <a:latin typeface="Times" pitchFamily="18" charset="0"/>
                <a:ea typeface="Geneva" pitchFamily="-109" charset="-128"/>
              </a:rPr>
              <a:t>.Full text values for variable responses will be used in both the display value and the stored data value.  Where possible and practical, these will match.</a:t>
            </a:r>
          </a:p>
          <a:p>
            <a:pPr lvl="1">
              <a:buFontTx/>
              <a:buChar char="•"/>
            </a:pPr>
            <a:endParaRPr lang="en-GB" smtClean="0">
              <a:latin typeface="Times" pitchFamily="18" charset="0"/>
              <a:ea typeface="Geneva" pitchFamily="-109" charset="-128"/>
            </a:endParaRPr>
          </a:p>
          <a:p>
            <a:endParaRPr lang="en-GB" smtClean="0">
              <a:latin typeface="Times" pitchFamily="18" charset="0"/>
              <a:ea typeface="Geneva" pitchFamily="-109"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a:ln/>
        </p:spPr>
        <p:txBody>
          <a:bodyPr/>
          <a:lstStyle/>
          <a:p>
            <a:pPr lvl="1"/>
            <a:r>
              <a:rPr lang="en-GB" smtClean="0">
                <a:latin typeface="Times" pitchFamily="18" charset="0"/>
                <a:ea typeface="Geneva" pitchFamily="-109" charset="-128"/>
              </a:rPr>
              <a:t>We agreed we should include all </a:t>
            </a:r>
            <a:r>
              <a:rPr lang="en-US" smtClean="0">
                <a:latin typeface="Times" pitchFamily="18" charset="0"/>
                <a:ea typeface="Geneva" pitchFamily="-109" charset="-128"/>
              </a:rPr>
              <a:t>Highly Recommended and Recommended/Conditional variables.  We discussed each “optional” filed and made our decisions – in most cases including them all since, a</a:t>
            </a:r>
            <a:r>
              <a:rPr lang="en-GB" smtClean="0">
                <a:latin typeface="Times" pitchFamily="18" charset="0"/>
                <a:ea typeface="Geneva" pitchFamily="-109" charset="-128"/>
              </a:rPr>
              <a:t>s a CRO, it is difficult to develop our own company standards since our clients may well have made their own decisions with respect to each CDASH optional variable.  In most cases we decided it would be more efficient in the long term to remove unwanted fields rather than have to create additional CDASH fields to satisfy sponsor requirements.  In a few cases, we did decide to omit optional fields from our eCRF standards as we felt they would rarely be used.</a:t>
            </a:r>
          </a:p>
          <a:p>
            <a:pPr lvl="1">
              <a:spcBef>
                <a:spcPct val="0"/>
              </a:spcBef>
              <a:buFont typeface="Helv"/>
              <a:buChar char="•"/>
            </a:pPr>
            <a:r>
              <a:rPr lang="en-GB" smtClean="0">
                <a:latin typeface="Times" pitchFamily="18" charset="0"/>
                <a:ea typeface="Geneva" pitchFamily="-109" charset="-128"/>
              </a:rPr>
              <a:t> For example, time of birth. This would only be used in pediatric trials, and it makes sense to add when needed (rarely) versus remove when you don't need (assuming we added it as a standard variable), which would be most of the time.  Other time variables were excluded for the same reason.</a:t>
            </a:r>
          </a:p>
          <a:p>
            <a:pPr lvl="1"/>
            <a:endParaRPr lang="en-GB" smtClean="0">
              <a:latin typeface="Times" pitchFamily="18" charset="0"/>
              <a:ea typeface="Geneva" pitchFamily="-109"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p:spPr>
        <p:txBody>
          <a:bodyPr/>
          <a:lstStyle/>
          <a:p>
            <a:r>
              <a:rPr lang="en-GB" smtClean="0">
                <a:latin typeface="Times" pitchFamily="18" charset="0"/>
                <a:ea typeface="Geneva" pitchFamily="-109" charset="-128"/>
              </a:rPr>
              <a:t>Example of one of the problems we found:</a:t>
            </a:r>
          </a:p>
          <a:p>
            <a:r>
              <a:rPr lang="en-GB" smtClean="0">
                <a:latin typeface="Times" pitchFamily="18" charset="0"/>
                <a:ea typeface="Geneva" pitchFamily="-109" charset="-128"/>
              </a:rPr>
              <a:t>The SDTM codelist “Unit” contains over 300 terms, ranging from such terms as “cm” to “mg/kg/min” to “log10 TCID 50/dose”!  Whilst of course all these terms are valid and useful, site staff need to be encouraged to use any EDC system by being presented with easy to complete eCRFs.  They do not want to trawl through a list of 300 terms to find one of “cm” or “m”!</a:t>
            </a:r>
          </a:p>
          <a:p>
            <a:r>
              <a:rPr lang="en-GB" b="1" smtClean="0">
                <a:latin typeface="Times" pitchFamily="18" charset="0"/>
                <a:ea typeface="Geneva" pitchFamily="-109" charset="-128"/>
              </a:rPr>
              <a:t>The controlled terminology in this spreadsheet supports Study Data Tabulation Model (SDTM) Implementation Guide Version 3.1.1 and represents all SDTM controlled terminology developed and in production to date including - SDTM Package 1, SDTM Package 2A and Labtest Package 1.  Addtional SDTM Terminology is in various stages of development and will be moved into production in the coming months.  A change request mechanism will be implemented on the CDISC website by early February.  Once activated, terminology change requests will be assessed with terminology version releases planned twice annually.		</a:t>
            </a:r>
          </a:p>
          <a:p>
            <a:r>
              <a:rPr lang="en-GB" b="1" smtClean="0">
                <a:latin typeface="Times" pitchFamily="18" charset="0"/>
                <a:ea typeface="Geneva" pitchFamily="-109" charset="-128"/>
              </a:rPr>
              <a:t>Column	Description	</a:t>
            </a:r>
          </a:p>
          <a:p>
            <a:r>
              <a:rPr lang="en-GB" b="1" smtClean="0">
                <a:latin typeface="Times" pitchFamily="18" charset="0"/>
                <a:ea typeface="Geneva" pitchFamily="-109" charset="-128"/>
              </a:rPr>
              <a:t>Code </a:t>
            </a:r>
            <a:r>
              <a:rPr lang="en-GB" i="1" smtClean="0">
                <a:latin typeface="Times" pitchFamily="18" charset="0"/>
                <a:ea typeface="Geneva" pitchFamily="-109" charset="-128"/>
              </a:rPr>
              <a:t>(Column A)	</a:t>
            </a:r>
            <a:r>
              <a:rPr lang="en-GB" smtClean="0">
                <a:latin typeface="Times" pitchFamily="18" charset="0"/>
                <a:ea typeface="Geneva" pitchFamily="-109" charset="-128"/>
              </a:rPr>
              <a:t>Unique numeric code randomly generated by NCIt and assigned to individual CDISC controlled terms	</a:t>
            </a:r>
          </a:p>
          <a:p>
            <a:r>
              <a:rPr lang="en-GB" b="1" smtClean="0">
                <a:latin typeface="Times" pitchFamily="18" charset="0"/>
                <a:ea typeface="Geneva" pitchFamily="-109" charset="-128"/>
              </a:rPr>
              <a:t>Codelist Code </a:t>
            </a:r>
            <a:r>
              <a:rPr lang="en-GB" i="1" smtClean="0">
                <a:latin typeface="Times" pitchFamily="18" charset="0"/>
                <a:ea typeface="Geneva" pitchFamily="-109" charset="-128"/>
              </a:rPr>
              <a:t>(Column B)	</a:t>
            </a:r>
            <a:r>
              <a:rPr lang="en-GB" smtClean="0">
                <a:latin typeface="Times" pitchFamily="18" charset="0"/>
                <a:ea typeface="Geneva" pitchFamily="-109" charset="-128"/>
              </a:rPr>
              <a:t>Unique numeric code assigned to the SDTM parent codelist names.  This number is repeated for each controlled term (aka permissible value) belonging to a codelist.  **NOTE - light blue highlighting is used to identify the beginning of a new SDTM codelist and its applicable term set. 	</a:t>
            </a:r>
          </a:p>
          <a:p>
            <a:r>
              <a:rPr lang="en-GB" b="1" smtClean="0">
                <a:latin typeface="Times" pitchFamily="18" charset="0"/>
                <a:ea typeface="Geneva" pitchFamily="-109" charset="-128"/>
              </a:rPr>
              <a:t>Codelist Extensible (Yes/No) </a:t>
            </a:r>
            <a:r>
              <a:rPr lang="en-GB" i="1" smtClean="0">
                <a:latin typeface="Times" pitchFamily="18" charset="0"/>
                <a:ea typeface="Geneva" pitchFamily="-109" charset="-128"/>
              </a:rPr>
              <a:t>(Column C)</a:t>
            </a:r>
            <a:r>
              <a:rPr lang="en-GB" b="1" smtClean="0">
                <a:latin typeface="Times" pitchFamily="18" charset="0"/>
                <a:ea typeface="Geneva" pitchFamily="-109" charset="-128"/>
              </a:rPr>
              <a:t> 	</a:t>
            </a:r>
            <a:r>
              <a:rPr lang="en-GB" smtClean="0">
                <a:latin typeface="Times" pitchFamily="18" charset="0"/>
                <a:ea typeface="Geneva" pitchFamily="-109" charset="-128"/>
              </a:rPr>
              <a:t>Defines if controlled terms may be added to the codelist.   New terms may be added to existing codelist values as long as they are not duplicates or synonyms of existing terms.  The expectation is that sponsors will use the published controlled terminology as a standard baseline and codelists defined as “extensible” (or "Yes") may have terms added by the sponsor internally. 	</a:t>
            </a:r>
          </a:p>
          <a:p>
            <a:r>
              <a:rPr lang="en-GB" b="1" smtClean="0">
                <a:latin typeface="Times" pitchFamily="18" charset="0"/>
                <a:ea typeface="Geneva" pitchFamily="-109" charset="-128"/>
              </a:rPr>
              <a:t>Codelist Name </a:t>
            </a:r>
            <a:r>
              <a:rPr lang="en-GB" i="1" smtClean="0">
                <a:latin typeface="Times" pitchFamily="18" charset="0"/>
                <a:ea typeface="Geneva" pitchFamily="-109" charset="-128"/>
              </a:rPr>
              <a:t>(Column D)	</a:t>
            </a:r>
            <a:r>
              <a:rPr lang="en-GB" smtClean="0">
                <a:latin typeface="Times" pitchFamily="18" charset="0"/>
                <a:ea typeface="Geneva" pitchFamily="-109" charset="-128"/>
              </a:rPr>
              <a:t>Contains the descriptive name of the codelist which is also referred to as the codelist label in the SDTM IG.  As with the Codelist Code, the Codelist Name is repeated for each controlled term belonging to a codelist.	</a:t>
            </a:r>
          </a:p>
          <a:p>
            <a:r>
              <a:rPr lang="en-GB" b="1" smtClean="0">
                <a:latin typeface="Times" pitchFamily="18" charset="0"/>
                <a:ea typeface="Geneva" pitchFamily="-109" charset="-128"/>
              </a:rPr>
              <a:t>CDISC Submission Value </a:t>
            </a:r>
            <a:r>
              <a:rPr lang="en-GB" i="1" smtClean="0">
                <a:latin typeface="Times" pitchFamily="18" charset="0"/>
                <a:ea typeface="Geneva" pitchFamily="-109" charset="-128"/>
              </a:rPr>
              <a:t>(Column E)	</a:t>
            </a:r>
            <a:r>
              <a:rPr lang="en-GB" b="1" smtClean="0">
                <a:latin typeface="Times" pitchFamily="18" charset="0"/>
                <a:ea typeface="Geneva" pitchFamily="-109" charset="-128"/>
              </a:rPr>
              <a:t>IMPORTANT COLUMN: </a:t>
            </a:r>
            <a:r>
              <a:rPr lang="en-GB" smtClean="0">
                <a:latin typeface="Times" pitchFamily="18" charset="0"/>
                <a:ea typeface="Geneva" pitchFamily="-109" charset="-128"/>
              </a:rPr>
              <a:t>Currently (as per SDTMIG 3.1.1) this is the specific value expected for submissions.  Each value corresponds to an SDTM Codelist Name as indicated by light blue shading. </a:t>
            </a:r>
            <a:endParaRPr lang="en-GB" b="1" smtClean="0">
              <a:latin typeface="Times" pitchFamily="18" charset="0"/>
              <a:ea typeface="Geneva" pitchFamily="-109" charset="-128"/>
            </a:endParaRPr>
          </a:p>
          <a:p>
            <a:endParaRPr lang="en-GB" b="1" smtClean="0">
              <a:latin typeface="Times" pitchFamily="18" charset="0"/>
              <a:ea typeface="Geneva" pitchFamily="-109" charset="-128"/>
            </a:endParaRPr>
          </a:p>
          <a:p>
            <a:r>
              <a:rPr lang="en-GB" b="1" smtClean="0">
                <a:latin typeface="Times" pitchFamily="18" charset="0"/>
                <a:ea typeface="Geneva" pitchFamily="-109" charset="-128"/>
              </a:rPr>
              <a:t>**NOTE </a:t>
            </a:r>
            <a:r>
              <a:rPr lang="en-GB" smtClean="0">
                <a:latin typeface="Times" pitchFamily="18" charset="0"/>
                <a:ea typeface="Geneva" pitchFamily="-109" charset="-128"/>
              </a:rPr>
              <a:t>- when a Submission Value in Column E is shaded yellow, this indicates when a particular value differs from the CDISC Preferred Term in Column F.  This is either due to: (a) an existing external reference noted in the SDTMIG 3.1.1 (e.g. see rows 63-67, 524, 645 and 721); or (b) where Test names are identified and repeated following a list of corresponding Test Codes (e.g. see TSPARM rows 746-767, VSTEST rows 807-819, LBTEST rows 916-1004, and EGTEST rows 1222-1267).  In many cases the discrepencies between the Submission Value and Preferred Term will be rectified in a future version release.	</a:t>
            </a:r>
          </a:p>
          <a:p>
            <a:r>
              <a:rPr lang="en-GB" b="1" smtClean="0">
                <a:latin typeface="Times" pitchFamily="18" charset="0"/>
                <a:ea typeface="Geneva" pitchFamily="-109" charset="-128"/>
              </a:rPr>
              <a:t>CDISC Preferred Term </a:t>
            </a:r>
            <a:r>
              <a:rPr lang="en-GB" i="1" smtClean="0">
                <a:latin typeface="Times" pitchFamily="18" charset="0"/>
                <a:ea typeface="Geneva" pitchFamily="-109" charset="-128"/>
              </a:rPr>
              <a:t>(Column F)	</a:t>
            </a:r>
            <a:r>
              <a:rPr lang="en-GB" smtClean="0">
                <a:latin typeface="Times" pitchFamily="18" charset="0"/>
                <a:ea typeface="Geneva" pitchFamily="-109" charset="-128"/>
              </a:rPr>
              <a:t>This is the </a:t>
            </a:r>
            <a:r>
              <a:rPr lang="en-GB" u="sng" smtClean="0">
                <a:latin typeface="Times" pitchFamily="18" charset="0"/>
                <a:ea typeface="Geneva" pitchFamily="-109" charset="-128"/>
              </a:rPr>
              <a:t>CDISC</a:t>
            </a:r>
            <a:r>
              <a:rPr lang="en-GB" smtClean="0">
                <a:latin typeface="Times" pitchFamily="18" charset="0"/>
                <a:ea typeface="Geneva" pitchFamily="-109" charset="-128"/>
              </a:rPr>
              <a:t> preferred name for a term as identified in the NCI Thesaurus (NCIt) environment and to which numeric codes (Column A) are assigned.  In most cases, the Preferred Term or PT is redundant with the "CDISC Submission Value" in Column E. 	</a:t>
            </a:r>
          </a:p>
          <a:p>
            <a:r>
              <a:rPr lang="en-GB" b="1" smtClean="0">
                <a:latin typeface="Times" pitchFamily="18" charset="0"/>
                <a:ea typeface="Geneva" pitchFamily="-109" charset="-128"/>
              </a:rPr>
              <a:t>CDISC Synonym(s) </a:t>
            </a:r>
            <a:r>
              <a:rPr lang="en-GB" i="1" smtClean="0">
                <a:latin typeface="Times" pitchFamily="18" charset="0"/>
                <a:ea typeface="Geneva" pitchFamily="-109" charset="-128"/>
              </a:rPr>
              <a:t>(Column G)	</a:t>
            </a:r>
            <a:r>
              <a:rPr lang="en-GB" smtClean="0">
                <a:latin typeface="Times" pitchFamily="18" charset="0"/>
                <a:ea typeface="Geneva" pitchFamily="-109" charset="-128"/>
              </a:rPr>
              <a:t>This identifies the applicable synonyms for a CDISC Preferred Term in Column F.                                        **NOTE - this is especially important in instances where a Test name or Parameter Test name contains a corresponding Test Code or Parameter Test Code.  Examples include: TSPARM rows 746-767, VSTEST rows 807-819, LBTEST rows 916-1004 and EGTEST rows 1222-1267              	</a:t>
            </a:r>
          </a:p>
          <a:p>
            <a:r>
              <a:rPr lang="en-GB" b="1" smtClean="0">
                <a:latin typeface="Times" pitchFamily="18" charset="0"/>
                <a:ea typeface="Geneva" pitchFamily="-109" charset="-128"/>
              </a:rPr>
              <a:t>CDISC Definition </a:t>
            </a:r>
            <a:r>
              <a:rPr lang="en-GB" i="1" smtClean="0">
                <a:latin typeface="Times" pitchFamily="18" charset="0"/>
                <a:ea typeface="Geneva" pitchFamily="-109" charset="-128"/>
              </a:rPr>
              <a:t>(Column H) 	</a:t>
            </a:r>
            <a:r>
              <a:rPr lang="en-GB" smtClean="0">
                <a:latin typeface="Times" pitchFamily="18" charset="0"/>
                <a:ea typeface="Geneva" pitchFamily="-109" charset="-128"/>
              </a:rPr>
              <a:t>This identifies the </a:t>
            </a:r>
            <a:r>
              <a:rPr lang="en-GB" u="sng" smtClean="0">
                <a:latin typeface="Times" pitchFamily="18" charset="0"/>
                <a:ea typeface="Geneva" pitchFamily="-109" charset="-128"/>
              </a:rPr>
              <a:t>CDISC</a:t>
            </a:r>
            <a:r>
              <a:rPr lang="en-GB" smtClean="0">
                <a:latin typeface="Times" pitchFamily="18" charset="0"/>
                <a:ea typeface="Geneva" pitchFamily="-109" charset="-128"/>
              </a:rPr>
              <a:t> definition for a particular term.  In many cases an existing NCI definition has been used.  The source for a definiton is noted in parentheses (e.g. NCI, CDISC glossary, FDA)	</a:t>
            </a:r>
          </a:p>
          <a:p>
            <a:r>
              <a:rPr lang="en-GB" b="1" smtClean="0">
                <a:latin typeface="Times" pitchFamily="18" charset="0"/>
                <a:ea typeface="Geneva" pitchFamily="-109" charset="-128"/>
              </a:rPr>
              <a:t>NCI Preferred Term </a:t>
            </a:r>
            <a:r>
              <a:rPr lang="en-GB" i="1" smtClean="0">
                <a:latin typeface="Times" pitchFamily="18" charset="0"/>
                <a:ea typeface="Geneva" pitchFamily="-109" charset="-128"/>
              </a:rPr>
              <a:t>(Column I)	</a:t>
            </a:r>
            <a:r>
              <a:rPr lang="en-GB" smtClean="0">
                <a:latin typeface="Times" pitchFamily="18" charset="0"/>
                <a:ea typeface="Geneva" pitchFamily="-109" charset="-128"/>
              </a:rPr>
              <a:t>This is the NCI preferred name for a term as identified in NCIt	</a:t>
            </a:r>
          </a:p>
          <a:p>
            <a:r>
              <a:rPr lang="en-GB" b="1" smtClean="0">
                <a:latin typeface="Times" pitchFamily="18" charset="0"/>
                <a:ea typeface="Geneva" pitchFamily="-109" charset="-128"/>
              </a:rPr>
              <a:t>Pre-release / Production </a:t>
            </a:r>
            <a:r>
              <a:rPr lang="en-GB" i="1" smtClean="0">
                <a:latin typeface="Times" pitchFamily="18" charset="0"/>
                <a:ea typeface="Geneva" pitchFamily="-109" charset="-128"/>
              </a:rPr>
              <a:t>(Column J)	</a:t>
            </a:r>
            <a:r>
              <a:rPr lang="en-GB" smtClean="0">
                <a:latin typeface="Times" pitchFamily="18" charset="0"/>
                <a:ea typeface="Geneva" pitchFamily="-109" charset="-128"/>
              </a:rPr>
              <a:t>This indicates the workflow status for a particular term.  **NOTE - all terms in this spreadsheet are currently in "Production" 	</a:t>
            </a:r>
          </a:p>
          <a:p>
            <a:r>
              <a:rPr lang="en-GB" b="1" smtClean="0">
                <a:latin typeface="Times" pitchFamily="18" charset="0"/>
                <a:ea typeface="Geneva" pitchFamily="-109" charset="-128"/>
              </a:rPr>
              <a:t>Notes (Reference for CDISC PT) </a:t>
            </a:r>
            <a:r>
              <a:rPr lang="en-GB" i="1" smtClean="0">
                <a:latin typeface="Times" pitchFamily="18" charset="0"/>
                <a:ea typeface="Geneva" pitchFamily="-109" charset="-128"/>
              </a:rPr>
              <a:t>(Column K)	</a:t>
            </a:r>
            <a:r>
              <a:rPr lang="en-GB" smtClean="0">
                <a:latin typeface="Times" pitchFamily="18" charset="0"/>
                <a:ea typeface="Geneva" pitchFamily="-109" charset="-128"/>
              </a:rPr>
              <a:t>Contains additional reference information for a particular term as identified in SDTMIG 3.1.1  	</a:t>
            </a:r>
          </a:p>
          <a:p>
            <a:endParaRPr lang="en-GB" smtClean="0">
              <a:latin typeface="Times" pitchFamily="18" charset="0"/>
              <a:ea typeface="Geneva" pitchFamily="-109"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wmf"/><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040"/>
          <p:cNvSpPr>
            <a:spLocks noChangeArrowheads="1"/>
          </p:cNvSpPr>
          <p:nvPr/>
        </p:nvSpPr>
        <p:spPr bwMode="auto">
          <a:xfrm>
            <a:off x="0" y="2349500"/>
            <a:ext cx="9144000" cy="2159000"/>
          </a:xfrm>
          <a:prstGeom prst="rect">
            <a:avLst/>
          </a:prstGeom>
          <a:solidFill>
            <a:schemeClr val="accent2"/>
          </a:solidFill>
          <a:ln w="9525">
            <a:noFill/>
            <a:miter lim="800000"/>
            <a:headEnd/>
            <a:tailEnd/>
          </a:ln>
          <a:effectLst/>
        </p:spPr>
        <p:txBody>
          <a:bodyPr wrap="none" anchor="ctr"/>
          <a:lstStyle/>
          <a:p>
            <a:endParaRPr lang="en-US"/>
          </a:p>
        </p:txBody>
      </p:sp>
      <p:sp>
        <p:nvSpPr>
          <p:cNvPr id="5" name="Rectangle 1056"/>
          <p:cNvSpPr>
            <a:spLocks noChangeArrowheads="1"/>
          </p:cNvSpPr>
          <p:nvPr/>
        </p:nvSpPr>
        <p:spPr bwMode="auto">
          <a:xfrm>
            <a:off x="533400" y="1700213"/>
            <a:ext cx="3387725" cy="3459162"/>
          </a:xfrm>
          <a:prstGeom prst="rect">
            <a:avLst/>
          </a:prstGeom>
          <a:solidFill>
            <a:schemeClr val="bg1"/>
          </a:solidFill>
          <a:ln w="9525">
            <a:noFill/>
            <a:miter lim="800000"/>
            <a:headEnd/>
            <a:tailEnd/>
          </a:ln>
          <a:effectLst/>
        </p:spPr>
        <p:txBody>
          <a:bodyPr wrap="none" anchor="ctr"/>
          <a:lstStyle/>
          <a:p>
            <a:endParaRPr lang="en-US"/>
          </a:p>
        </p:txBody>
      </p:sp>
      <p:sp>
        <p:nvSpPr>
          <p:cNvPr id="6" name="Line 16"/>
          <p:cNvSpPr>
            <a:spLocks noChangeShapeType="1"/>
          </p:cNvSpPr>
          <p:nvPr/>
        </p:nvSpPr>
        <p:spPr bwMode="auto">
          <a:xfrm>
            <a:off x="0" y="2116138"/>
            <a:ext cx="9144000" cy="0"/>
          </a:xfrm>
          <a:prstGeom prst="line">
            <a:avLst/>
          </a:prstGeom>
          <a:noFill/>
          <a:ln w="19050">
            <a:solidFill>
              <a:schemeClr val="folHlink"/>
            </a:solidFill>
            <a:round/>
            <a:headEnd/>
            <a:tailEnd/>
          </a:ln>
          <a:effectLst/>
        </p:spPr>
        <p:txBody>
          <a:bodyPr wrap="none" anchor="ctr"/>
          <a:lstStyle/>
          <a:p>
            <a:pPr>
              <a:spcBef>
                <a:spcPct val="0"/>
              </a:spcBef>
              <a:buClrTx/>
              <a:buFontTx/>
              <a:buNone/>
              <a:defRPr/>
            </a:pPr>
            <a:endParaRPr lang="en-US" sz="2400">
              <a:latin typeface="Times" pitchFamily="-65" charset="0"/>
              <a:ea typeface="+mn-ea"/>
            </a:endParaRPr>
          </a:p>
        </p:txBody>
      </p:sp>
      <p:sp>
        <p:nvSpPr>
          <p:cNvPr id="7" name="Line 16"/>
          <p:cNvSpPr>
            <a:spLocks noChangeShapeType="1"/>
          </p:cNvSpPr>
          <p:nvPr/>
        </p:nvSpPr>
        <p:spPr bwMode="auto">
          <a:xfrm>
            <a:off x="0" y="4743450"/>
            <a:ext cx="9144000" cy="0"/>
          </a:xfrm>
          <a:prstGeom prst="line">
            <a:avLst/>
          </a:prstGeom>
          <a:noFill/>
          <a:ln w="19050">
            <a:solidFill>
              <a:schemeClr val="folHlink"/>
            </a:solidFill>
            <a:round/>
            <a:headEnd/>
            <a:tailEnd/>
          </a:ln>
          <a:effectLst/>
        </p:spPr>
        <p:txBody>
          <a:bodyPr wrap="none" anchor="ctr"/>
          <a:lstStyle/>
          <a:p>
            <a:pPr>
              <a:spcBef>
                <a:spcPct val="0"/>
              </a:spcBef>
              <a:buClrTx/>
              <a:buFontTx/>
              <a:buNone/>
              <a:defRPr/>
            </a:pPr>
            <a:endParaRPr lang="en-US" sz="2400">
              <a:latin typeface="Times" pitchFamily="-65" charset="0"/>
              <a:ea typeface="+mn-ea"/>
            </a:endParaRPr>
          </a:p>
        </p:txBody>
      </p:sp>
      <p:pic>
        <p:nvPicPr>
          <p:cNvPr id="8" name="Picture 15"/>
          <p:cNvPicPr>
            <a:picLocks noChangeAspect="1" noChangeArrowheads="1"/>
          </p:cNvPicPr>
          <p:nvPr/>
        </p:nvPicPr>
        <p:blipFill>
          <a:blip r:embed="rId2"/>
          <a:srcRect/>
          <a:stretch>
            <a:fillRect/>
          </a:stretch>
        </p:blipFill>
        <p:spPr bwMode="auto">
          <a:xfrm>
            <a:off x="7531100" y="250825"/>
            <a:ext cx="1079500" cy="481013"/>
          </a:xfrm>
          <a:prstGeom prst="rect">
            <a:avLst/>
          </a:prstGeom>
          <a:noFill/>
          <a:ln w="9525">
            <a:noFill/>
            <a:miter lim="800000"/>
            <a:headEnd/>
            <a:tailEnd/>
          </a:ln>
        </p:spPr>
      </p:pic>
      <p:grpSp>
        <p:nvGrpSpPr>
          <p:cNvPr id="9" name="Group 1057"/>
          <p:cNvGrpSpPr>
            <a:grpSpLocks/>
          </p:cNvGrpSpPr>
          <p:nvPr/>
        </p:nvGrpSpPr>
        <p:grpSpPr bwMode="auto">
          <a:xfrm>
            <a:off x="673100" y="1874838"/>
            <a:ext cx="3109913" cy="3108325"/>
            <a:chOff x="424" y="1164"/>
            <a:chExt cx="1959" cy="1958"/>
          </a:xfrm>
        </p:grpSpPr>
        <p:grpSp>
          <p:nvGrpSpPr>
            <p:cNvPr id="10" name="Group 1053"/>
            <p:cNvGrpSpPr>
              <a:grpSpLocks/>
            </p:cNvGrpSpPr>
            <p:nvPr userDrawn="1"/>
          </p:nvGrpSpPr>
          <p:grpSpPr bwMode="auto">
            <a:xfrm>
              <a:off x="424" y="1164"/>
              <a:ext cx="1958" cy="614"/>
              <a:chOff x="432" y="1152"/>
              <a:chExt cx="1958" cy="614"/>
            </a:xfrm>
          </p:grpSpPr>
          <p:pic>
            <p:nvPicPr>
              <p:cNvPr id="19" name="Picture 1045"/>
              <p:cNvPicPr>
                <a:picLocks noChangeAspect="1" noChangeArrowheads="1"/>
              </p:cNvPicPr>
              <p:nvPr userDrawn="1"/>
            </p:nvPicPr>
            <p:blipFill>
              <a:blip r:embed="rId3"/>
              <a:srcRect/>
              <a:stretch>
                <a:fillRect/>
              </a:stretch>
            </p:blipFill>
            <p:spPr bwMode="auto">
              <a:xfrm>
                <a:off x="1776" y="1152"/>
                <a:ext cx="614" cy="614"/>
              </a:xfrm>
              <a:prstGeom prst="rect">
                <a:avLst/>
              </a:prstGeom>
              <a:noFill/>
            </p:spPr>
          </p:pic>
          <p:pic>
            <p:nvPicPr>
              <p:cNvPr id="20" name="Picture 1046"/>
              <p:cNvPicPr>
                <a:picLocks noChangeAspect="1" noChangeArrowheads="1"/>
              </p:cNvPicPr>
              <p:nvPr userDrawn="1"/>
            </p:nvPicPr>
            <p:blipFill>
              <a:blip r:embed="rId4"/>
              <a:srcRect/>
              <a:stretch>
                <a:fillRect/>
              </a:stretch>
            </p:blipFill>
            <p:spPr bwMode="auto">
              <a:xfrm>
                <a:off x="432" y="1152"/>
                <a:ext cx="614" cy="614"/>
              </a:xfrm>
              <a:prstGeom prst="rect">
                <a:avLst/>
              </a:prstGeom>
              <a:noFill/>
            </p:spPr>
          </p:pic>
          <p:sp>
            <p:nvSpPr>
              <p:cNvPr id="21" name="Rectangle 1049"/>
              <p:cNvSpPr>
                <a:spLocks noChangeArrowheads="1"/>
              </p:cNvSpPr>
              <p:nvPr userDrawn="1"/>
            </p:nvSpPr>
            <p:spPr bwMode="auto">
              <a:xfrm>
                <a:off x="1105" y="1153"/>
                <a:ext cx="612" cy="612"/>
              </a:xfrm>
              <a:prstGeom prst="rect">
                <a:avLst/>
              </a:prstGeom>
              <a:solidFill>
                <a:schemeClr val="accent1"/>
              </a:solidFill>
              <a:ln w="9525">
                <a:noFill/>
                <a:miter lim="800000"/>
                <a:headEnd/>
                <a:tailEnd/>
              </a:ln>
              <a:effectLst/>
            </p:spPr>
            <p:txBody>
              <a:bodyPr wrap="none" anchor="ctr"/>
              <a:lstStyle/>
              <a:p>
                <a:endParaRPr lang="en-US"/>
              </a:p>
            </p:txBody>
          </p:sp>
        </p:grpSp>
        <p:grpSp>
          <p:nvGrpSpPr>
            <p:cNvPr id="11" name="Group 1054"/>
            <p:cNvGrpSpPr>
              <a:grpSpLocks/>
            </p:cNvGrpSpPr>
            <p:nvPr userDrawn="1"/>
          </p:nvGrpSpPr>
          <p:grpSpPr bwMode="auto">
            <a:xfrm>
              <a:off x="425" y="1836"/>
              <a:ext cx="1956" cy="614"/>
              <a:chOff x="432" y="1814"/>
              <a:chExt cx="1956" cy="614"/>
            </a:xfrm>
          </p:grpSpPr>
          <p:pic>
            <p:nvPicPr>
              <p:cNvPr id="16" name="Picture 1047"/>
              <p:cNvPicPr>
                <a:picLocks noChangeAspect="1" noChangeArrowheads="1"/>
              </p:cNvPicPr>
              <p:nvPr userDrawn="1"/>
            </p:nvPicPr>
            <p:blipFill>
              <a:blip r:embed="rId5"/>
              <a:srcRect/>
              <a:stretch>
                <a:fillRect/>
              </a:stretch>
            </p:blipFill>
            <p:spPr bwMode="auto">
              <a:xfrm>
                <a:off x="1103" y="1814"/>
                <a:ext cx="614" cy="614"/>
              </a:xfrm>
              <a:prstGeom prst="rect">
                <a:avLst/>
              </a:prstGeom>
              <a:noFill/>
            </p:spPr>
          </p:pic>
          <p:sp>
            <p:nvSpPr>
              <p:cNvPr id="17" name="Rectangle 1050"/>
              <p:cNvSpPr>
                <a:spLocks noChangeArrowheads="1"/>
              </p:cNvSpPr>
              <p:nvPr userDrawn="1"/>
            </p:nvSpPr>
            <p:spPr bwMode="auto">
              <a:xfrm>
                <a:off x="1776" y="1815"/>
                <a:ext cx="612" cy="612"/>
              </a:xfrm>
              <a:prstGeom prst="rect">
                <a:avLst/>
              </a:prstGeom>
              <a:solidFill>
                <a:schemeClr val="accent1"/>
              </a:solidFill>
              <a:ln w="9525">
                <a:noFill/>
                <a:miter lim="800000"/>
                <a:headEnd/>
                <a:tailEnd/>
              </a:ln>
              <a:effectLst/>
            </p:spPr>
            <p:txBody>
              <a:bodyPr wrap="none" anchor="ctr"/>
              <a:lstStyle/>
              <a:p>
                <a:endParaRPr lang="en-US"/>
              </a:p>
            </p:txBody>
          </p:sp>
          <p:sp>
            <p:nvSpPr>
              <p:cNvPr id="18" name="Rectangle 1051"/>
              <p:cNvSpPr>
                <a:spLocks noChangeArrowheads="1"/>
              </p:cNvSpPr>
              <p:nvPr userDrawn="1"/>
            </p:nvSpPr>
            <p:spPr bwMode="auto">
              <a:xfrm>
                <a:off x="432" y="1815"/>
                <a:ext cx="612" cy="612"/>
              </a:xfrm>
              <a:prstGeom prst="rect">
                <a:avLst/>
              </a:prstGeom>
              <a:solidFill>
                <a:schemeClr val="accent1"/>
              </a:solidFill>
              <a:ln w="9525">
                <a:noFill/>
                <a:miter lim="800000"/>
                <a:headEnd/>
                <a:tailEnd/>
              </a:ln>
              <a:effectLst/>
            </p:spPr>
            <p:txBody>
              <a:bodyPr wrap="none" anchor="ctr"/>
              <a:lstStyle/>
              <a:p>
                <a:endParaRPr lang="en-US"/>
              </a:p>
            </p:txBody>
          </p:sp>
        </p:grpSp>
        <p:grpSp>
          <p:nvGrpSpPr>
            <p:cNvPr id="12" name="Group 1055"/>
            <p:cNvGrpSpPr>
              <a:grpSpLocks/>
            </p:cNvGrpSpPr>
            <p:nvPr userDrawn="1"/>
          </p:nvGrpSpPr>
          <p:grpSpPr bwMode="auto">
            <a:xfrm>
              <a:off x="424" y="2508"/>
              <a:ext cx="1959" cy="614"/>
              <a:chOff x="431" y="2520"/>
              <a:chExt cx="1959" cy="614"/>
            </a:xfrm>
          </p:grpSpPr>
          <p:pic>
            <p:nvPicPr>
              <p:cNvPr id="13" name="Picture 1044"/>
              <p:cNvPicPr>
                <a:picLocks noChangeAspect="1" noChangeArrowheads="1"/>
              </p:cNvPicPr>
              <p:nvPr userDrawn="1"/>
            </p:nvPicPr>
            <p:blipFill>
              <a:blip r:embed="rId6"/>
              <a:srcRect/>
              <a:stretch>
                <a:fillRect/>
              </a:stretch>
            </p:blipFill>
            <p:spPr bwMode="auto">
              <a:xfrm>
                <a:off x="431" y="2520"/>
                <a:ext cx="614" cy="614"/>
              </a:xfrm>
              <a:prstGeom prst="rect">
                <a:avLst/>
              </a:prstGeom>
              <a:noFill/>
            </p:spPr>
          </p:pic>
          <p:pic>
            <p:nvPicPr>
              <p:cNvPr id="14" name="Picture 1048"/>
              <p:cNvPicPr>
                <a:picLocks noChangeAspect="1" noChangeArrowheads="1"/>
              </p:cNvPicPr>
              <p:nvPr userDrawn="1"/>
            </p:nvPicPr>
            <p:blipFill>
              <a:blip r:embed="rId7"/>
              <a:srcRect/>
              <a:stretch>
                <a:fillRect/>
              </a:stretch>
            </p:blipFill>
            <p:spPr bwMode="auto">
              <a:xfrm>
                <a:off x="1776" y="2520"/>
                <a:ext cx="614" cy="614"/>
              </a:xfrm>
              <a:prstGeom prst="rect">
                <a:avLst/>
              </a:prstGeom>
              <a:noFill/>
            </p:spPr>
          </p:pic>
          <p:sp>
            <p:nvSpPr>
              <p:cNvPr id="15" name="Rectangle 1052"/>
              <p:cNvSpPr>
                <a:spLocks noChangeArrowheads="1"/>
              </p:cNvSpPr>
              <p:nvPr userDrawn="1"/>
            </p:nvSpPr>
            <p:spPr bwMode="auto">
              <a:xfrm>
                <a:off x="1104" y="2521"/>
                <a:ext cx="612" cy="612"/>
              </a:xfrm>
              <a:prstGeom prst="rect">
                <a:avLst/>
              </a:prstGeom>
              <a:solidFill>
                <a:schemeClr val="accent1"/>
              </a:solidFill>
              <a:ln w="9525">
                <a:noFill/>
                <a:miter lim="800000"/>
                <a:headEnd/>
                <a:tailEnd/>
              </a:ln>
              <a:effectLst/>
            </p:spPr>
            <p:txBody>
              <a:bodyPr wrap="none" anchor="ctr"/>
              <a:lstStyle/>
              <a:p>
                <a:endParaRPr lang="en-US"/>
              </a:p>
            </p:txBody>
          </p:sp>
        </p:grpSp>
      </p:grpSp>
      <p:sp>
        <p:nvSpPr>
          <p:cNvPr id="4099" name="Rectangle 3"/>
          <p:cNvSpPr>
            <a:spLocks noGrp="1" noChangeArrowheads="1"/>
          </p:cNvSpPr>
          <p:nvPr>
            <p:ph type="ctrTitle"/>
          </p:nvPr>
        </p:nvSpPr>
        <p:spPr>
          <a:xfrm>
            <a:off x="3630613" y="2362200"/>
            <a:ext cx="4983162" cy="990600"/>
          </a:xfrm>
        </p:spPr>
        <p:txBody>
          <a:bodyPr anchor="ctr"/>
          <a:lstStyle>
            <a:lvl1pPr>
              <a:defRPr>
                <a:solidFill>
                  <a:srgbClr val="5E80A0"/>
                </a:solidFill>
              </a:defRPr>
            </a:lvl1pPr>
          </a:lstStyle>
          <a:p>
            <a:r>
              <a:rPr lang="en-US"/>
              <a:t>Click to edit Master title style</a:t>
            </a:r>
          </a:p>
        </p:txBody>
      </p:sp>
      <p:sp>
        <p:nvSpPr>
          <p:cNvPr id="4100" name="Rectangle 4"/>
          <p:cNvSpPr>
            <a:spLocks noGrp="1" noChangeArrowheads="1"/>
          </p:cNvSpPr>
          <p:nvPr>
            <p:ph type="subTitle" idx="1"/>
          </p:nvPr>
        </p:nvSpPr>
        <p:spPr>
          <a:xfrm>
            <a:off x="3630613" y="3479800"/>
            <a:ext cx="4983162" cy="1203325"/>
          </a:xfrm>
        </p:spPr>
        <p:txBody>
          <a:bodyPr anchor="ctr"/>
          <a:lstStyle>
            <a:lvl1pPr marL="0" indent="0">
              <a:buFont typeface="Times" pitchFamily="-65" charset="0"/>
              <a:buNone/>
              <a:defRPr sz="1300"/>
            </a:lvl1pPr>
          </a:lstStyle>
          <a:p>
            <a:r>
              <a:rPr lang="en-US"/>
              <a:t>Click to edit Master subtitle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9"/>
          <p:cNvSpPr>
            <a:spLocks noChangeArrowheads="1"/>
          </p:cNvSpPr>
          <p:nvPr/>
        </p:nvSpPr>
        <p:spPr bwMode="auto">
          <a:xfrm>
            <a:off x="0" y="6405563"/>
            <a:ext cx="9144000" cy="304800"/>
          </a:xfrm>
          <a:prstGeom prst="rect">
            <a:avLst/>
          </a:prstGeom>
          <a:solidFill>
            <a:schemeClr val="accent1"/>
          </a:solidFill>
          <a:ln w="9525">
            <a:noFill/>
            <a:miter lim="800000"/>
            <a:headEnd/>
            <a:tailEnd/>
          </a:ln>
          <a:effectLst/>
        </p:spPr>
        <p:txBody>
          <a:bodyPr wrap="none" anchor="ctr"/>
          <a:lstStyle/>
          <a:p>
            <a:pPr>
              <a:spcBef>
                <a:spcPct val="0"/>
              </a:spcBef>
              <a:buClrTx/>
              <a:buFontTx/>
              <a:buNone/>
            </a:pPr>
            <a:endParaRPr lang="de-DE" sz="2400">
              <a:latin typeface="Times" pitchFamily="18" charset="0"/>
            </a:endParaRPr>
          </a:p>
        </p:txBody>
      </p:sp>
      <p:sp>
        <p:nvSpPr>
          <p:cNvPr id="5" name="Text Box 22"/>
          <p:cNvSpPr txBox="1">
            <a:spLocks noChangeArrowheads="1"/>
          </p:cNvSpPr>
          <p:nvPr/>
        </p:nvSpPr>
        <p:spPr bwMode="auto">
          <a:xfrm>
            <a:off x="842963" y="6405563"/>
            <a:ext cx="7256462" cy="306387"/>
          </a:xfrm>
          <a:prstGeom prst="rect">
            <a:avLst/>
          </a:prstGeom>
          <a:noFill/>
          <a:ln w="9525">
            <a:noFill/>
            <a:miter lim="800000"/>
            <a:headEnd/>
            <a:tailEnd/>
          </a:ln>
          <a:effectLst/>
        </p:spPr>
        <p:txBody>
          <a:bodyPr lIns="0" tIns="0" rIns="0" bIns="0" anchor="ctr"/>
          <a:lstStyle/>
          <a:p>
            <a:pPr algn="ctr">
              <a:spcBef>
                <a:spcPct val="0"/>
              </a:spcBef>
              <a:buClrTx/>
              <a:buFontTx/>
              <a:buNone/>
            </a:pPr>
            <a:r>
              <a:rPr lang="en-US" sz="900">
                <a:solidFill>
                  <a:schemeClr val="tx2"/>
                </a:solidFill>
              </a:rPr>
              <a:t>N  o  r  t  h    A  m  e  r  i  c  a   •   E  u  r  o  p  e   •   A  s  i  a  /  P  a  c  i  f  i  c   •   L  a  t  i  n    A  m  e  r  i  c  a   </a:t>
            </a:r>
            <a:r>
              <a:rPr lang="en-US" sz="900">
                <a:solidFill>
                  <a:schemeClr val="tx2"/>
                </a:solidFill>
                <a:cs typeface="Arial" pitchFamily="34" charset="0"/>
              </a:rPr>
              <a:t>•   A  f  r  i  c  a</a:t>
            </a:r>
          </a:p>
        </p:txBody>
      </p:sp>
      <p:sp>
        <p:nvSpPr>
          <p:cNvPr id="6" name="AutoShape 15"/>
          <p:cNvSpPr>
            <a:spLocks noChangeAspect="1" noChangeArrowheads="1"/>
          </p:cNvSpPr>
          <p:nvPr/>
        </p:nvSpPr>
        <p:spPr bwMode="auto">
          <a:xfrm flipV="1">
            <a:off x="8107363" y="6494463"/>
            <a:ext cx="503237" cy="141287"/>
          </a:xfrm>
          <a:prstGeom prst="rtTriangle">
            <a:avLst/>
          </a:prstGeom>
          <a:solidFill>
            <a:schemeClr val="bg2"/>
          </a:solidFill>
          <a:ln w="9525">
            <a:noFill/>
            <a:miter lim="800000"/>
            <a:headEnd/>
            <a:tailEnd/>
          </a:ln>
        </p:spPr>
        <p:txBody>
          <a:bodyPr rot="10800000" wrap="none" lIns="0" tIns="0" rIns="0" bIns="0" anchor="ctr"/>
          <a:lstStyle/>
          <a:p>
            <a:pPr>
              <a:spcBef>
                <a:spcPct val="0"/>
              </a:spcBef>
              <a:buClrTx/>
              <a:buFontTx/>
              <a:buNone/>
            </a:pPr>
            <a:endParaRPr lang="de-DE" sz="2400">
              <a:latin typeface="Times" pitchFamily="18" charset="0"/>
            </a:endParaRPr>
          </a:p>
        </p:txBody>
      </p:sp>
      <p:pic>
        <p:nvPicPr>
          <p:cNvPr id="7" name="Picture 15"/>
          <p:cNvPicPr>
            <a:picLocks noChangeAspect="1" noChangeArrowheads="1"/>
          </p:cNvPicPr>
          <p:nvPr/>
        </p:nvPicPr>
        <p:blipFill>
          <a:blip r:embed="rId2"/>
          <a:srcRect/>
          <a:stretch>
            <a:fillRect/>
          </a:stretch>
        </p:blipFill>
        <p:spPr bwMode="auto">
          <a:xfrm>
            <a:off x="7531100" y="250825"/>
            <a:ext cx="1079500" cy="481013"/>
          </a:xfrm>
          <a:prstGeom prst="rect">
            <a:avLst/>
          </a:prstGeom>
          <a:noFill/>
          <a:ln w="9525">
            <a:noFill/>
            <a:miter lim="800000"/>
            <a:headEnd/>
            <a:tailEnd/>
          </a:ln>
        </p:spPr>
      </p:pic>
      <p:sp>
        <p:nvSpPr>
          <p:cNvPr id="8" name="Line 16"/>
          <p:cNvSpPr>
            <a:spLocks noChangeShapeType="1"/>
          </p:cNvSpPr>
          <p:nvPr/>
        </p:nvSpPr>
        <p:spPr bwMode="auto">
          <a:xfrm>
            <a:off x="0" y="1474788"/>
            <a:ext cx="9144000" cy="0"/>
          </a:xfrm>
          <a:prstGeom prst="line">
            <a:avLst/>
          </a:prstGeom>
          <a:noFill/>
          <a:ln w="19050">
            <a:solidFill>
              <a:schemeClr val="folHlink"/>
            </a:solidFill>
            <a:round/>
            <a:headEnd/>
            <a:tailEnd/>
          </a:ln>
          <a:effectLst/>
        </p:spPr>
        <p:txBody>
          <a:bodyPr wrap="none" anchor="ctr"/>
          <a:lstStyle/>
          <a:p>
            <a:pPr>
              <a:spcBef>
                <a:spcPct val="0"/>
              </a:spcBef>
              <a:buClrTx/>
              <a:buFontTx/>
              <a:buNone/>
              <a:defRPr/>
            </a:pPr>
            <a:endParaRPr lang="en-US" sz="2400">
              <a:latin typeface="Times" pitchFamily="-65" charset="0"/>
              <a:ea typeface="+mn-ea"/>
            </a:endParaRPr>
          </a:p>
        </p:txBody>
      </p:sp>
      <p:sp>
        <p:nvSpPr>
          <p:cNvPr id="9" name="Line 17"/>
          <p:cNvSpPr>
            <a:spLocks noChangeShapeType="1"/>
          </p:cNvSpPr>
          <p:nvPr/>
        </p:nvSpPr>
        <p:spPr bwMode="auto">
          <a:xfrm>
            <a:off x="0" y="6405563"/>
            <a:ext cx="9144000" cy="0"/>
          </a:xfrm>
          <a:prstGeom prst="line">
            <a:avLst/>
          </a:prstGeom>
          <a:noFill/>
          <a:ln w="19050">
            <a:solidFill>
              <a:schemeClr val="folHlink"/>
            </a:solidFill>
            <a:round/>
            <a:headEnd/>
            <a:tailEnd/>
          </a:ln>
          <a:effectLst/>
        </p:spPr>
        <p:txBody>
          <a:bodyPr wrap="none" anchor="ctr"/>
          <a:lstStyle/>
          <a:p>
            <a:pPr>
              <a:spcBef>
                <a:spcPct val="0"/>
              </a:spcBef>
              <a:buClrTx/>
              <a:buFontTx/>
              <a:buNone/>
              <a:defRPr/>
            </a:pPr>
            <a:endParaRPr lang="en-US" sz="2400">
              <a:latin typeface="Times" pitchFamily="-65" charset="0"/>
              <a:ea typeface="+mn-ea"/>
            </a:endParaRPr>
          </a:p>
        </p:txBody>
      </p:sp>
      <p:sp>
        <p:nvSpPr>
          <p:cNvPr id="10" name="Line 18"/>
          <p:cNvSpPr>
            <a:spLocks noChangeShapeType="1"/>
          </p:cNvSpPr>
          <p:nvPr/>
        </p:nvSpPr>
        <p:spPr bwMode="auto">
          <a:xfrm>
            <a:off x="0" y="6710363"/>
            <a:ext cx="9144000" cy="0"/>
          </a:xfrm>
          <a:prstGeom prst="line">
            <a:avLst/>
          </a:prstGeom>
          <a:noFill/>
          <a:ln w="19050">
            <a:solidFill>
              <a:schemeClr val="folHlink"/>
            </a:solidFill>
            <a:round/>
            <a:headEnd/>
            <a:tailEnd/>
          </a:ln>
          <a:effectLst/>
        </p:spPr>
        <p:txBody>
          <a:bodyPr wrap="none" anchor="ctr"/>
          <a:lstStyle/>
          <a:p>
            <a:pPr>
              <a:spcBef>
                <a:spcPct val="0"/>
              </a:spcBef>
              <a:buClrTx/>
              <a:buFontTx/>
              <a:buNone/>
              <a:defRPr/>
            </a:pPr>
            <a:endParaRPr lang="en-US" sz="2400">
              <a:latin typeface="Times" pitchFamily="-65" charset="0"/>
              <a:ea typeface="+mn-ea"/>
            </a:endParaRPr>
          </a:p>
        </p:txBody>
      </p:sp>
      <p:sp>
        <p:nvSpPr>
          <p:cNvPr id="11" name="Line 20"/>
          <p:cNvSpPr>
            <a:spLocks noChangeShapeType="1"/>
          </p:cNvSpPr>
          <p:nvPr/>
        </p:nvSpPr>
        <p:spPr bwMode="auto">
          <a:xfrm>
            <a:off x="539750" y="6405563"/>
            <a:ext cx="0" cy="304800"/>
          </a:xfrm>
          <a:prstGeom prst="line">
            <a:avLst/>
          </a:prstGeom>
          <a:noFill/>
          <a:ln w="6350">
            <a:solidFill>
              <a:schemeClr val="folHlink"/>
            </a:solidFill>
            <a:round/>
            <a:headEnd/>
            <a:tailEnd/>
          </a:ln>
          <a:effectLst/>
        </p:spPr>
        <p:txBody>
          <a:bodyPr wrap="none" anchor="ctr"/>
          <a:lstStyle/>
          <a:p>
            <a:pPr>
              <a:spcBef>
                <a:spcPct val="0"/>
              </a:spcBef>
              <a:buClrTx/>
              <a:buFontTx/>
              <a:buNone/>
              <a:defRPr/>
            </a:pPr>
            <a:endParaRPr lang="en-US" sz="2400">
              <a:latin typeface="Times" pitchFamily="-65" charset="0"/>
              <a:ea typeface="+mn-ea"/>
            </a:endParaRPr>
          </a:p>
        </p:txBody>
      </p:sp>
      <p:sp>
        <p:nvSpPr>
          <p:cNvPr id="12" name="Line 21"/>
          <p:cNvSpPr>
            <a:spLocks noChangeShapeType="1"/>
          </p:cNvSpPr>
          <p:nvPr/>
        </p:nvSpPr>
        <p:spPr bwMode="auto">
          <a:xfrm>
            <a:off x="844550" y="6405563"/>
            <a:ext cx="0" cy="304800"/>
          </a:xfrm>
          <a:prstGeom prst="line">
            <a:avLst/>
          </a:prstGeom>
          <a:noFill/>
          <a:ln w="6350">
            <a:solidFill>
              <a:schemeClr val="folHlink"/>
            </a:solidFill>
            <a:round/>
            <a:headEnd/>
            <a:tailEnd/>
          </a:ln>
          <a:effectLst/>
        </p:spPr>
        <p:txBody>
          <a:bodyPr wrap="none" anchor="ctr"/>
          <a:lstStyle/>
          <a:p>
            <a:pPr>
              <a:spcBef>
                <a:spcPct val="0"/>
              </a:spcBef>
              <a:buClrTx/>
              <a:buFontTx/>
              <a:buNone/>
              <a:defRPr/>
            </a:pPr>
            <a:endParaRPr lang="en-US" sz="2400">
              <a:latin typeface="Times" pitchFamily="-65" charset="0"/>
              <a:ea typeface="+mn-ea"/>
            </a:endParaRPr>
          </a:p>
        </p:txBody>
      </p:sp>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3" name="Rectangle 24"/>
          <p:cNvSpPr>
            <a:spLocks noGrp="1" noChangeArrowheads="1"/>
          </p:cNvSpPr>
          <p:nvPr>
            <p:ph type="sldNum" sz="quarter" idx="10"/>
          </p:nvPr>
        </p:nvSpPr>
        <p:spPr/>
        <p:txBody>
          <a:bodyPr/>
          <a:lstStyle>
            <a:lvl1pPr>
              <a:defRPr/>
            </a:lvl1pPr>
          </a:lstStyle>
          <a:p>
            <a:fld id="{E4E6D0B8-D48B-4097-8E1F-B1D951ADD533}" type="slidenum">
              <a:rPr lang="en-US"/>
              <a:pPr/>
              <a:t>‹#›</a:t>
            </a:fld>
            <a:endParaRPr lang="en-US">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9" name="Rectangle 2"/>
          <p:cNvSpPr>
            <a:spLocks noGrp="1" noChangeArrowheads="1"/>
          </p:cNvSpPr>
          <p:nvPr>
            <p:ph type="title"/>
          </p:nvPr>
        </p:nvSpPr>
        <p:spPr bwMode="auto">
          <a:xfrm>
            <a:off x="539750" y="574675"/>
            <a:ext cx="6623050" cy="4413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32780" name="Rectangle 3"/>
          <p:cNvSpPr>
            <a:spLocks noGrp="1" noChangeArrowheads="1"/>
          </p:cNvSpPr>
          <p:nvPr>
            <p:ph type="body" idx="1"/>
          </p:nvPr>
        </p:nvSpPr>
        <p:spPr bwMode="auto">
          <a:xfrm>
            <a:off x="539750" y="1870075"/>
            <a:ext cx="8074025" cy="4454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 name="Rectangle 24"/>
          <p:cNvSpPr>
            <a:spLocks noGrp="1" noChangeArrowheads="1"/>
          </p:cNvSpPr>
          <p:nvPr>
            <p:ph type="sldNum" sz="quarter" idx="4"/>
          </p:nvPr>
        </p:nvSpPr>
        <p:spPr bwMode="auto">
          <a:xfrm>
            <a:off x="539750" y="6405563"/>
            <a:ext cx="304800" cy="304800"/>
          </a:xfrm>
          <a:prstGeom prst="rect">
            <a:avLst/>
          </a:prstGeom>
          <a:solidFill>
            <a:schemeClr val="bg1"/>
          </a:solidFill>
          <a:ln w="9525">
            <a:noFill/>
            <a:miter lim="800000"/>
            <a:headEnd/>
            <a:tailEnd/>
          </a:ln>
        </p:spPr>
        <p:txBody>
          <a:bodyPr vert="horz" wrap="none" lIns="0" tIns="0" rIns="0" bIns="0" numCol="1" anchor="ctr" anchorCtr="1" compatLnSpc="1">
            <a:prstTxWarp prst="textNoShape">
              <a:avLst/>
            </a:prstTxWarp>
          </a:bodyPr>
          <a:lstStyle>
            <a:lvl1pPr algn="r">
              <a:spcBef>
                <a:spcPct val="0"/>
              </a:spcBef>
              <a:buClrTx/>
              <a:buFontTx/>
              <a:buNone/>
              <a:defRPr sz="900">
                <a:solidFill>
                  <a:srgbClr val="898989"/>
                </a:solidFill>
              </a:defRPr>
            </a:lvl1pPr>
          </a:lstStyle>
          <a:p>
            <a:fld id="{E69AA125-3E96-402F-8A1C-148D118CC02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Lst>
  <p:hf hdr="0" ftr="0" dt="0"/>
  <p:txStyles>
    <p:titleStyle>
      <a:lvl1pPr algn="l" rtl="0" eaLnBrk="0" fontAlgn="base" hangingPunct="0">
        <a:spcBef>
          <a:spcPct val="0"/>
        </a:spcBef>
        <a:spcAft>
          <a:spcPct val="0"/>
        </a:spcAft>
        <a:defRPr sz="2600">
          <a:solidFill>
            <a:schemeClr val="tx2"/>
          </a:solidFill>
          <a:latin typeface="+mj-lt"/>
          <a:ea typeface="+mj-ea"/>
          <a:cs typeface="+mj-cs"/>
        </a:defRPr>
      </a:lvl1pPr>
      <a:lvl2pPr algn="l" rtl="0" eaLnBrk="0" fontAlgn="base" hangingPunct="0">
        <a:spcBef>
          <a:spcPct val="0"/>
        </a:spcBef>
        <a:spcAft>
          <a:spcPct val="0"/>
        </a:spcAft>
        <a:defRPr sz="2600">
          <a:solidFill>
            <a:schemeClr val="tx2"/>
          </a:solidFill>
          <a:latin typeface="Arial" pitchFamily="-65" charset="0"/>
          <a:ea typeface="Geneva" pitchFamily="-65" charset="-128"/>
          <a:cs typeface="Geneva" pitchFamily="-65" charset="-128"/>
        </a:defRPr>
      </a:lvl2pPr>
      <a:lvl3pPr algn="l" rtl="0" eaLnBrk="0" fontAlgn="base" hangingPunct="0">
        <a:spcBef>
          <a:spcPct val="0"/>
        </a:spcBef>
        <a:spcAft>
          <a:spcPct val="0"/>
        </a:spcAft>
        <a:defRPr sz="2600">
          <a:solidFill>
            <a:schemeClr val="tx2"/>
          </a:solidFill>
          <a:latin typeface="Arial" pitchFamily="-65" charset="0"/>
          <a:ea typeface="Geneva" pitchFamily="-65" charset="-128"/>
          <a:cs typeface="Geneva" pitchFamily="-65" charset="-128"/>
        </a:defRPr>
      </a:lvl3pPr>
      <a:lvl4pPr algn="l" rtl="0" eaLnBrk="0" fontAlgn="base" hangingPunct="0">
        <a:spcBef>
          <a:spcPct val="0"/>
        </a:spcBef>
        <a:spcAft>
          <a:spcPct val="0"/>
        </a:spcAft>
        <a:defRPr sz="2600">
          <a:solidFill>
            <a:schemeClr val="tx2"/>
          </a:solidFill>
          <a:latin typeface="Arial" pitchFamily="-65" charset="0"/>
          <a:ea typeface="Geneva" pitchFamily="-65" charset="-128"/>
          <a:cs typeface="Geneva" pitchFamily="-65" charset="-128"/>
        </a:defRPr>
      </a:lvl4pPr>
      <a:lvl5pPr algn="l" rtl="0" eaLnBrk="0" fontAlgn="base" hangingPunct="0">
        <a:spcBef>
          <a:spcPct val="0"/>
        </a:spcBef>
        <a:spcAft>
          <a:spcPct val="0"/>
        </a:spcAft>
        <a:defRPr sz="2600">
          <a:solidFill>
            <a:schemeClr val="tx2"/>
          </a:solidFill>
          <a:latin typeface="Arial" pitchFamily="-65" charset="0"/>
          <a:ea typeface="Geneva" pitchFamily="-65" charset="-128"/>
          <a:cs typeface="Geneva" pitchFamily="-65" charset="-128"/>
        </a:defRPr>
      </a:lvl5pPr>
      <a:lvl6pPr marL="457200" algn="l" rtl="0" fontAlgn="base">
        <a:spcBef>
          <a:spcPct val="0"/>
        </a:spcBef>
        <a:spcAft>
          <a:spcPct val="0"/>
        </a:spcAft>
        <a:defRPr sz="2600">
          <a:solidFill>
            <a:schemeClr val="tx2"/>
          </a:solidFill>
          <a:latin typeface="Arial" pitchFamily="-65" charset="0"/>
        </a:defRPr>
      </a:lvl6pPr>
      <a:lvl7pPr marL="914400" algn="l" rtl="0" fontAlgn="base">
        <a:spcBef>
          <a:spcPct val="0"/>
        </a:spcBef>
        <a:spcAft>
          <a:spcPct val="0"/>
        </a:spcAft>
        <a:defRPr sz="2600">
          <a:solidFill>
            <a:schemeClr val="tx2"/>
          </a:solidFill>
          <a:latin typeface="Arial" pitchFamily="-65" charset="0"/>
        </a:defRPr>
      </a:lvl7pPr>
      <a:lvl8pPr marL="1371600" algn="l" rtl="0" fontAlgn="base">
        <a:spcBef>
          <a:spcPct val="0"/>
        </a:spcBef>
        <a:spcAft>
          <a:spcPct val="0"/>
        </a:spcAft>
        <a:defRPr sz="2600">
          <a:solidFill>
            <a:schemeClr val="tx2"/>
          </a:solidFill>
          <a:latin typeface="Arial" pitchFamily="-65" charset="0"/>
        </a:defRPr>
      </a:lvl8pPr>
      <a:lvl9pPr marL="1828800" algn="l" rtl="0" fontAlgn="base">
        <a:spcBef>
          <a:spcPct val="0"/>
        </a:spcBef>
        <a:spcAft>
          <a:spcPct val="0"/>
        </a:spcAft>
        <a:defRPr sz="2600">
          <a:solidFill>
            <a:schemeClr val="tx2"/>
          </a:solidFill>
          <a:latin typeface="Arial" pitchFamily="-65" charset="0"/>
        </a:defRPr>
      </a:lvl9pPr>
    </p:titleStyle>
    <p:bodyStyle>
      <a:lvl1pPr marL="190500" indent="-190500" algn="l" rtl="0" eaLnBrk="0" fontAlgn="base" hangingPunct="0">
        <a:lnSpc>
          <a:spcPct val="110000"/>
        </a:lnSpc>
        <a:spcBef>
          <a:spcPct val="40000"/>
        </a:spcBef>
        <a:spcAft>
          <a:spcPct val="0"/>
        </a:spcAft>
        <a:buClr>
          <a:schemeClr val="tx2"/>
        </a:buClr>
        <a:buFont typeface="Times" pitchFamily="18" charset="0"/>
        <a:buChar char="•"/>
        <a:defRPr>
          <a:solidFill>
            <a:schemeClr val="tx1"/>
          </a:solidFill>
          <a:latin typeface="+mn-lt"/>
          <a:ea typeface="+mn-ea"/>
          <a:cs typeface="+mn-cs"/>
        </a:defRPr>
      </a:lvl1pPr>
      <a:lvl2pPr marL="576263" indent="-195263" algn="l" rtl="0" eaLnBrk="0" fontAlgn="base" hangingPunct="0">
        <a:lnSpc>
          <a:spcPct val="110000"/>
        </a:lnSpc>
        <a:spcBef>
          <a:spcPct val="40000"/>
        </a:spcBef>
        <a:spcAft>
          <a:spcPct val="0"/>
        </a:spcAft>
        <a:buClr>
          <a:schemeClr val="tx2"/>
        </a:buClr>
        <a:buChar char="–"/>
        <a:defRPr sz="1600">
          <a:solidFill>
            <a:schemeClr val="tx1"/>
          </a:solidFill>
          <a:latin typeface="+mn-lt"/>
          <a:ea typeface="+mn-ea"/>
        </a:defRPr>
      </a:lvl2pPr>
      <a:lvl3pPr marL="960438" indent="-193675" algn="l" rtl="0" eaLnBrk="0" fontAlgn="base" hangingPunct="0">
        <a:lnSpc>
          <a:spcPct val="110000"/>
        </a:lnSpc>
        <a:spcBef>
          <a:spcPct val="40000"/>
        </a:spcBef>
        <a:spcAft>
          <a:spcPct val="0"/>
        </a:spcAft>
        <a:buClr>
          <a:schemeClr val="tx2"/>
        </a:buClr>
        <a:buChar char="•"/>
        <a:defRPr sz="1400">
          <a:solidFill>
            <a:schemeClr val="tx1"/>
          </a:solidFill>
          <a:latin typeface="+mn-lt"/>
          <a:ea typeface="+mn-ea"/>
        </a:defRPr>
      </a:lvl3pPr>
      <a:lvl4pPr marL="1341438" indent="-190500" algn="l" rtl="0" eaLnBrk="0" fontAlgn="base" hangingPunct="0">
        <a:lnSpc>
          <a:spcPct val="120000"/>
        </a:lnSpc>
        <a:spcBef>
          <a:spcPct val="50000"/>
        </a:spcBef>
        <a:spcAft>
          <a:spcPct val="0"/>
        </a:spcAft>
        <a:buClr>
          <a:schemeClr val="tx2"/>
        </a:buClr>
        <a:buChar char="–"/>
        <a:defRPr sz="1200">
          <a:solidFill>
            <a:schemeClr val="tx1"/>
          </a:solidFill>
          <a:latin typeface="+mn-lt"/>
          <a:ea typeface="+mn-ea"/>
        </a:defRPr>
      </a:lvl4pPr>
      <a:lvl5pPr marL="1724025" indent="-192088" algn="l" rtl="0" eaLnBrk="0" fontAlgn="base" hangingPunct="0">
        <a:lnSpc>
          <a:spcPct val="120000"/>
        </a:lnSpc>
        <a:spcBef>
          <a:spcPct val="50000"/>
        </a:spcBef>
        <a:spcAft>
          <a:spcPct val="0"/>
        </a:spcAft>
        <a:buClr>
          <a:schemeClr val="tx2"/>
        </a:buClr>
        <a:buFont typeface="Times" pitchFamily="18" charset="0"/>
        <a:buChar char="•"/>
        <a:defRPr sz="1000">
          <a:solidFill>
            <a:schemeClr val="tx1"/>
          </a:solidFill>
          <a:latin typeface="+mn-lt"/>
          <a:ea typeface="+mn-ea"/>
        </a:defRPr>
      </a:lvl5pPr>
      <a:lvl6pPr marL="2181225" indent="-192088" algn="l" rtl="0" fontAlgn="base">
        <a:lnSpc>
          <a:spcPct val="120000"/>
        </a:lnSpc>
        <a:spcBef>
          <a:spcPct val="50000"/>
        </a:spcBef>
        <a:spcAft>
          <a:spcPct val="0"/>
        </a:spcAft>
        <a:buClr>
          <a:schemeClr val="tx2"/>
        </a:buClr>
        <a:buFont typeface="Times" pitchFamily="-65" charset="0"/>
        <a:buChar char="•"/>
        <a:defRPr sz="1000">
          <a:solidFill>
            <a:schemeClr val="tx1"/>
          </a:solidFill>
          <a:latin typeface="+mn-lt"/>
          <a:ea typeface="+mn-ea"/>
        </a:defRPr>
      </a:lvl6pPr>
      <a:lvl7pPr marL="2638425" indent="-192088" algn="l" rtl="0" fontAlgn="base">
        <a:lnSpc>
          <a:spcPct val="120000"/>
        </a:lnSpc>
        <a:spcBef>
          <a:spcPct val="50000"/>
        </a:spcBef>
        <a:spcAft>
          <a:spcPct val="0"/>
        </a:spcAft>
        <a:buClr>
          <a:schemeClr val="tx2"/>
        </a:buClr>
        <a:buFont typeface="Times" pitchFamily="-65" charset="0"/>
        <a:buChar char="•"/>
        <a:defRPr sz="1000">
          <a:solidFill>
            <a:schemeClr val="tx1"/>
          </a:solidFill>
          <a:latin typeface="+mn-lt"/>
          <a:ea typeface="+mn-ea"/>
        </a:defRPr>
      </a:lvl7pPr>
      <a:lvl8pPr marL="3095625" indent="-192088" algn="l" rtl="0" fontAlgn="base">
        <a:lnSpc>
          <a:spcPct val="120000"/>
        </a:lnSpc>
        <a:spcBef>
          <a:spcPct val="50000"/>
        </a:spcBef>
        <a:spcAft>
          <a:spcPct val="0"/>
        </a:spcAft>
        <a:buClr>
          <a:schemeClr val="tx2"/>
        </a:buClr>
        <a:buFont typeface="Times" pitchFamily="-65" charset="0"/>
        <a:buChar char="•"/>
        <a:defRPr sz="1000">
          <a:solidFill>
            <a:schemeClr val="tx1"/>
          </a:solidFill>
          <a:latin typeface="+mn-lt"/>
          <a:ea typeface="+mn-ea"/>
        </a:defRPr>
      </a:lvl8pPr>
      <a:lvl9pPr marL="3552825" indent="-192088" algn="l" rtl="0" fontAlgn="base">
        <a:lnSpc>
          <a:spcPct val="120000"/>
        </a:lnSpc>
        <a:spcBef>
          <a:spcPct val="50000"/>
        </a:spcBef>
        <a:spcAft>
          <a:spcPct val="0"/>
        </a:spcAft>
        <a:buClr>
          <a:schemeClr val="tx2"/>
        </a:buClr>
        <a:buFont typeface="Times" pitchFamily="-65" charset="0"/>
        <a:buChar char="•"/>
        <a:defRPr sz="1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18.xml"/><Relationship Id="rId7" Type="http://schemas.openxmlformats.org/officeDocument/2006/relationships/image" Target="../media/image10.gif"/><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hyperlink" Target="mailto:sennewald.elke@kendle.com"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4" descr="2007 11 19 powerpointcover1 [Converted] copy.jpg"/>
          <p:cNvPicPr>
            <a:picLocks noChangeAspect="1"/>
          </p:cNvPicPr>
          <p:nvPr/>
        </p:nvPicPr>
        <p:blipFill>
          <a:blip r:embed="rId2"/>
          <a:srcRect/>
          <a:stretch>
            <a:fillRect/>
          </a:stretch>
        </p:blipFill>
        <p:spPr bwMode="auto">
          <a:xfrm>
            <a:off x="3175" y="0"/>
            <a:ext cx="9140825" cy="6858000"/>
          </a:xfrm>
          <a:prstGeom prst="rect">
            <a:avLst/>
          </a:prstGeom>
          <a:noFill/>
          <a:ln w="9525">
            <a:noFill/>
            <a:miter lim="800000"/>
            <a:headEnd/>
            <a:tailEnd/>
          </a:ln>
        </p:spPr>
      </p:pic>
      <p:sp>
        <p:nvSpPr>
          <p:cNvPr id="144387" name="Text Box 3"/>
          <p:cNvSpPr txBox="1">
            <a:spLocks noChangeArrowheads="1"/>
          </p:cNvSpPr>
          <p:nvPr/>
        </p:nvSpPr>
        <p:spPr bwMode="auto">
          <a:xfrm>
            <a:off x="4067175" y="4152900"/>
            <a:ext cx="4519186" cy="1477328"/>
          </a:xfrm>
          <a:prstGeom prst="rect">
            <a:avLst/>
          </a:prstGeom>
          <a:noFill/>
          <a:ln w="9525">
            <a:noFill/>
            <a:miter lim="800000"/>
            <a:headEnd/>
            <a:tailEnd/>
          </a:ln>
          <a:effectLst/>
        </p:spPr>
        <p:txBody>
          <a:bodyPr wrap="none">
            <a:spAutoFit/>
          </a:bodyPr>
          <a:lstStyle/>
          <a:p>
            <a:pPr eaLnBrk="1" hangingPunct="1">
              <a:spcBef>
                <a:spcPct val="0"/>
              </a:spcBef>
              <a:buClrTx/>
              <a:buFontTx/>
              <a:buNone/>
            </a:pPr>
            <a:r>
              <a:rPr lang="en-GB" sz="1800" b="1" dirty="0">
                <a:solidFill>
                  <a:schemeClr val="bg1"/>
                </a:solidFill>
              </a:rPr>
              <a:t>Kendle Implementation of Clinical Data </a:t>
            </a:r>
            <a:br>
              <a:rPr lang="en-GB" sz="1800" b="1" dirty="0">
                <a:solidFill>
                  <a:schemeClr val="bg1"/>
                </a:solidFill>
              </a:rPr>
            </a:br>
            <a:r>
              <a:rPr lang="en-GB" sz="1800" b="1" dirty="0">
                <a:solidFill>
                  <a:schemeClr val="bg1"/>
                </a:solidFill>
              </a:rPr>
              <a:t>Acquisition Standards Harmonization</a:t>
            </a:r>
          </a:p>
          <a:p>
            <a:pPr eaLnBrk="1" hangingPunct="1">
              <a:spcBef>
                <a:spcPct val="0"/>
              </a:spcBef>
              <a:buClrTx/>
              <a:buFontTx/>
              <a:buNone/>
            </a:pPr>
            <a:endParaRPr lang="en-GB" sz="1800" b="1" dirty="0">
              <a:solidFill>
                <a:schemeClr val="bg1"/>
              </a:solidFill>
            </a:endParaRPr>
          </a:p>
          <a:p>
            <a:pPr eaLnBrk="1" hangingPunct="1">
              <a:spcBef>
                <a:spcPct val="0"/>
              </a:spcBef>
              <a:buClrTx/>
              <a:buFontTx/>
              <a:buNone/>
            </a:pPr>
            <a:r>
              <a:rPr lang="en-GB" sz="1800" b="1" dirty="0">
                <a:solidFill>
                  <a:schemeClr val="bg1"/>
                </a:solidFill>
              </a:rPr>
              <a:t>Dr Elke </a:t>
            </a:r>
            <a:r>
              <a:rPr lang="en-GB" sz="1800" b="1" dirty="0" smtClean="0">
                <a:solidFill>
                  <a:schemeClr val="bg1"/>
                </a:solidFill>
              </a:rPr>
              <a:t>Sennewald</a:t>
            </a:r>
            <a:endParaRPr lang="en-GB" sz="1800" b="1" dirty="0">
              <a:solidFill>
                <a:schemeClr val="bg1"/>
              </a:solidFill>
            </a:endParaRPr>
          </a:p>
          <a:p>
            <a:pPr eaLnBrk="1" hangingPunct="1">
              <a:spcBef>
                <a:spcPct val="0"/>
              </a:spcBef>
              <a:buClrTx/>
              <a:buFontTx/>
              <a:buNone/>
            </a:pPr>
            <a:r>
              <a:rPr lang="en-GB" sz="1800" b="1" dirty="0">
                <a:solidFill>
                  <a:schemeClr val="bg1"/>
                </a:solidFill>
              </a:rPr>
              <a:t>Kendle</a:t>
            </a:r>
          </a:p>
        </p:txBody>
      </p:sp>
      <p:sp>
        <p:nvSpPr>
          <p:cNvPr id="5" name="Text Box 1035"/>
          <p:cNvSpPr txBox="1">
            <a:spLocks noChangeArrowheads="1"/>
          </p:cNvSpPr>
          <p:nvPr/>
        </p:nvSpPr>
        <p:spPr bwMode="auto">
          <a:xfrm>
            <a:off x="4495800" y="1447800"/>
            <a:ext cx="3543300" cy="1384995"/>
          </a:xfrm>
          <a:prstGeom prst="rect">
            <a:avLst/>
          </a:prstGeom>
          <a:noFill/>
          <a:ln w="9525">
            <a:noFill/>
            <a:miter lim="800000"/>
            <a:headEnd/>
            <a:tailEnd/>
          </a:ln>
        </p:spPr>
        <p:txBody>
          <a:bodyPr wrap="square">
            <a:spAutoFit/>
          </a:bodyPr>
          <a:lstStyle/>
          <a:p>
            <a:pPr>
              <a:buNone/>
            </a:pPr>
            <a:r>
              <a:rPr lang="de-CH" sz="2800" b="1" dirty="0">
                <a:solidFill>
                  <a:srgbClr val="000066"/>
                </a:solidFill>
              </a:rPr>
              <a:t>9th German CDISC </a:t>
            </a:r>
            <a:br>
              <a:rPr lang="de-CH" sz="2800" b="1" dirty="0">
                <a:solidFill>
                  <a:srgbClr val="000066"/>
                </a:solidFill>
              </a:rPr>
            </a:br>
            <a:r>
              <a:rPr lang="de-CH" sz="2800" b="1" dirty="0">
                <a:solidFill>
                  <a:srgbClr val="000066"/>
                </a:solidFill>
              </a:rPr>
              <a:t>User Group Meeting</a:t>
            </a:r>
            <a:endParaRPr lang="en-US" sz="2800" b="1" dirty="0">
              <a:solidFill>
                <a:srgbClr val="000066"/>
              </a:solidFill>
            </a:endParaRPr>
          </a:p>
        </p:txBody>
      </p:sp>
      <p:sp>
        <p:nvSpPr>
          <p:cNvPr id="6" name="Text Box 1028"/>
          <p:cNvSpPr txBox="1">
            <a:spLocks noChangeArrowheads="1"/>
          </p:cNvSpPr>
          <p:nvPr/>
        </p:nvSpPr>
        <p:spPr bwMode="auto">
          <a:xfrm>
            <a:off x="4572000" y="6019800"/>
            <a:ext cx="4572000" cy="369332"/>
          </a:xfrm>
          <a:prstGeom prst="rect">
            <a:avLst/>
          </a:prstGeom>
          <a:noFill/>
          <a:ln w="9525">
            <a:noFill/>
            <a:miter lim="800000"/>
            <a:headEnd/>
            <a:tailEnd/>
          </a:ln>
        </p:spPr>
        <p:txBody>
          <a:bodyPr wrap="square">
            <a:spAutoFit/>
          </a:bodyPr>
          <a:lstStyle/>
          <a:p>
            <a:r>
              <a:rPr lang="en-US" sz="1800" b="1" dirty="0">
                <a:solidFill>
                  <a:srgbClr val="000066"/>
                </a:solidFill>
              </a:rPr>
              <a:t>Berlin, 28 September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49728E65-0738-4D45-8326-8A6F6C509C4E}" type="slidenum">
              <a:rPr lang="en-US"/>
              <a:pPr/>
              <a:t>10</a:t>
            </a:fld>
            <a:endParaRPr lang="en-US">
              <a:solidFill>
                <a:schemeClr val="tx1"/>
              </a:solidFill>
            </a:endParaRPr>
          </a:p>
        </p:txBody>
      </p:sp>
      <p:sp>
        <p:nvSpPr>
          <p:cNvPr id="132098" name="Rectangle 2"/>
          <p:cNvSpPr>
            <a:spLocks noGrp="1" noChangeArrowheads="1"/>
          </p:cNvSpPr>
          <p:nvPr>
            <p:ph type="title" idx="4294967295"/>
          </p:nvPr>
        </p:nvSpPr>
        <p:spPr>
          <a:xfrm>
            <a:off x="539750" y="574675"/>
            <a:ext cx="8070850" cy="441325"/>
          </a:xfrm>
        </p:spPr>
        <p:txBody>
          <a:bodyPr/>
          <a:lstStyle/>
          <a:p>
            <a:r>
              <a:rPr lang="en-GB" smtClean="0">
                <a:latin typeface="Arial" pitchFamily="34" charset="0"/>
                <a:ea typeface="Geneva" pitchFamily="-109" charset="-128"/>
              </a:rPr>
              <a:t>Selection of Standard Variables</a:t>
            </a:r>
            <a:endParaRPr lang="de-DE" smtClean="0">
              <a:latin typeface="Arial" pitchFamily="34" charset="0"/>
              <a:ea typeface="Geneva" pitchFamily="-109" charset="-128"/>
            </a:endParaRPr>
          </a:p>
        </p:txBody>
      </p:sp>
      <p:sp>
        <p:nvSpPr>
          <p:cNvPr id="132099" name="Rectangle 3"/>
          <p:cNvSpPr>
            <a:spLocks noGrp="1" noChangeArrowheads="1"/>
          </p:cNvSpPr>
          <p:nvPr>
            <p:ph type="body" idx="4294967295"/>
          </p:nvPr>
        </p:nvSpPr>
        <p:spPr/>
        <p:txBody>
          <a:bodyPr/>
          <a:lstStyle/>
          <a:p>
            <a:r>
              <a:rPr lang="en-US" i="1" smtClean="0">
                <a:latin typeface="Arial" pitchFamily="34" charset="0"/>
                <a:ea typeface="Geneva" pitchFamily="-109" charset="-128"/>
              </a:rPr>
              <a:t>July 2008 – </a:t>
            </a:r>
            <a:r>
              <a:rPr lang="en-US" smtClean="0">
                <a:latin typeface="Arial" pitchFamily="34" charset="0"/>
                <a:ea typeface="Geneva" pitchFamily="-109" charset="-128"/>
              </a:rPr>
              <a:t>the</a:t>
            </a:r>
            <a:r>
              <a:rPr lang="en-US" i="1" smtClean="0">
                <a:latin typeface="Arial" pitchFamily="34" charset="0"/>
                <a:ea typeface="Geneva" pitchFamily="-109" charset="-128"/>
              </a:rPr>
              <a:t> </a:t>
            </a:r>
            <a:r>
              <a:rPr lang="en-US" smtClean="0">
                <a:latin typeface="Arial" pitchFamily="34" charset="0"/>
                <a:ea typeface="Geneva" pitchFamily="-109" charset="-128"/>
              </a:rPr>
              <a:t>CDASH document identifies the level of requirement to include each variable:</a:t>
            </a:r>
          </a:p>
          <a:p>
            <a:pPr lvl="1"/>
            <a:r>
              <a:rPr lang="en-US" smtClean="0">
                <a:latin typeface="Arial" pitchFamily="34" charset="0"/>
                <a:ea typeface="Geneva" pitchFamily="-109" charset="-128"/>
              </a:rPr>
              <a:t>Highly Recommended = A data collection field that should be on the CRF</a:t>
            </a:r>
          </a:p>
          <a:p>
            <a:pPr lvl="1"/>
            <a:r>
              <a:rPr lang="en-US" smtClean="0">
                <a:latin typeface="Arial" pitchFamily="34" charset="0"/>
                <a:ea typeface="Geneva" pitchFamily="-109" charset="-128"/>
              </a:rPr>
              <a:t>Recommended/Conditional = A data collection field that should be collected on the CRF for specific cases</a:t>
            </a:r>
          </a:p>
          <a:p>
            <a:pPr lvl="1"/>
            <a:r>
              <a:rPr lang="en-US" smtClean="0">
                <a:latin typeface="Arial" pitchFamily="34" charset="0"/>
                <a:ea typeface="Geneva" pitchFamily="-109" charset="-128"/>
              </a:rPr>
              <a:t>Optional = A data collection variable that is available for use if need</a:t>
            </a:r>
          </a:p>
          <a:p>
            <a:r>
              <a:rPr lang="en-US" smtClean="0">
                <a:latin typeface="Arial" pitchFamily="34" charset="0"/>
                <a:ea typeface="Geneva" pitchFamily="-109" charset="-128"/>
              </a:rPr>
              <a:t>We needed to decide which level of variable we would always collect and, if not all variables at every level, which we would omit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BDE81849-8800-4273-A2A7-2564C5E0E242}" type="slidenum">
              <a:rPr lang="en-US"/>
              <a:pPr/>
              <a:t>11</a:t>
            </a:fld>
            <a:endParaRPr lang="en-US">
              <a:solidFill>
                <a:schemeClr val="tx1"/>
              </a:solidFill>
            </a:endParaRPr>
          </a:p>
        </p:txBody>
      </p:sp>
      <p:sp>
        <p:nvSpPr>
          <p:cNvPr id="121858" name="Rectangle 2"/>
          <p:cNvSpPr>
            <a:spLocks noGrp="1" noChangeArrowheads="1"/>
          </p:cNvSpPr>
          <p:nvPr>
            <p:ph type="title" idx="4294967295"/>
          </p:nvPr>
        </p:nvSpPr>
        <p:spPr>
          <a:xfrm>
            <a:off x="539750" y="574675"/>
            <a:ext cx="8070850" cy="441325"/>
          </a:xfrm>
        </p:spPr>
        <p:txBody>
          <a:bodyPr/>
          <a:lstStyle/>
          <a:p>
            <a:r>
              <a:rPr lang="en-GB" smtClean="0">
                <a:latin typeface="Arial" pitchFamily="34" charset="0"/>
                <a:ea typeface="Geneva" pitchFamily="-109" charset="-128"/>
              </a:rPr>
              <a:t>Codelists and CDASH</a:t>
            </a:r>
            <a:endParaRPr lang="de-DE" smtClean="0">
              <a:latin typeface="Arial" pitchFamily="34" charset="0"/>
              <a:ea typeface="Geneva" pitchFamily="-109" charset="-128"/>
            </a:endParaRPr>
          </a:p>
        </p:txBody>
      </p:sp>
      <p:sp>
        <p:nvSpPr>
          <p:cNvPr id="121859" name="Rectangle 3"/>
          <p:cNvSpPr>
            <a:spLocks noGrp="1" noChangeArrowheads="1"/>
          </p:cNvSpPr>
          <p:nvPr>
            <p:ph type="body" idx="4294967295"/>
          </p:nvPr>
        </p:nvSpPr>
        <p:spPr/>
        <p:txBody>
          <a:bodyPr/>
          <a:lstStyle/>
          <a:p>
            <a:pPr>
              <a:lnSpc>
                <a:spcPct val="100000"/>
              </a:lnSpc>
            </a:pPr>
            <a:r>
              <a:rPr lang="en-GB" i="1" smtClean="0">
                <a:latin typeface="Arial" pitchFamily="34" charset="0"/>
                <a:ea typeface="Geneva" pitchFamily="-109" charset="-128"/>
              </a:rPr>
              <a:t>August 2008 – </a:t>
            </a:r>
            <a:r>
              <a:rPr lang="en-GB" smtClean="0">
                <a:latin typeface="Arial" pitchFamily="34" charset="0"/>
                <a:ea typeface="Geneva" pitchFamily="-109" charset="-128"/>
              </a:rPr>
              <a:t>we started to investigate the SDTM terminology list</a:t>
            </a:r>
          </a:p>
          <a:p>
            <a:pPr>
              <a:lnSpc>
                <a:spcPct val="100000"/>
              </a:lnSpc>
            </a:pPr>
            <a:r>
              <a:rPr lang="en-GB" smtClean="0">
                <a:latin typeface="Arial" pitchFamily="34" charset="0"/>
                <a:ea typeface="Geneva" pitchFamily="-109" charset="-128"/>
              </a:rPr>
              <a:t>We needed to utilise this list to create “pick-lists” for categorical questions on the eCRF</a:t>
            </a:r>
          </a:p>
          <a:p>
            <a:pPr>
              <a:lnSpc>
                <a:spcPct val="100000"/>
              </a:lnSpc>
            </a:pPr>
            <a:r>
              <a:rPr lang="en-GB" altLang="ja-JP" smtClean="0">
                <a:latin typeface="Arial" pitchFamily="34" charset="0"/>
                <a:ea typeface="Geneva" pitchFamily="-109" charset="-128"/>
              </a:rPr>
              <a:t>Whilst on the one hand the SDTM list is extremely useful…</a:t>
            </a:r>
          </a:p>
          <a:p>
            <a:pPr lvl="1">
              <a:lnSpc>
                <a:spcPct val="100000"/>
              </a:lnSpc>
            </a:pPr>
            <a:r>
              <a:rPr lang="en-GB" altLang="ja-JP" smtClean="0">
                <a:latin typeface="Arial" pitchFamily="34" charset="0"/>
                <a:ea typeface="Geneva" pitchFamily="-109" charset="-128"/>
              </a:rPr>
              <a:t>it does did not cover all CDASH variables we needed to code </a:t>
            </a:r>
          </a:p>
          <a:p>
            <a:pPr lvl="1">
              <a:lnSpc>
                <a:spcPct val="100000"/>
              </a:lnSpc>
            </a:pPr>
            <a:r>
              <a:rPr lang="en-GB" smtClean="0">
                <a:latin typeface="Arial" pitchFamily="34" charset="0"/>
                <a:ea typeface="Geneva" pitchFamily="-109" charset="-128"/>
              </a:rPr>
              <a:t>codelists for some CDASH variables are more than extensive and do not facilitate an eCRF pick-list</a:t>
            </a:r>
          </a:p>
          <a:p>
            <a:pPr>
              <a:lnSpc>
                <a:spcPct val="100000"/>
              </a:lnSpc>
            </a:pPr>
            <a:r>
              <a:rPr lang="en-GB" smtClean="0">
                <a:latin typeface="Arial" pitchFamily="34" charset="0"/>
                <a:ea typeface="Geneva" pitchFamily="-109" charset="-128"/>
              </a:rPr>
              <a:t>We created our own “Kendle Codelists” as needed – either:</a:t>
            </a:r>
          </a:p>
          <a:p>
            <a:pPr lvl="1">
              <a:lnSpc>
                <a:spcPct val="100000"/>
              </a:lnSpc>
            </a:pPr>
            <a:r>
              <a:rPr lang="en-GB" smtClean="0">
                <a:latin typeface="Arial" pitchFamily="34" charset="0"/>
                <a:ea typeface="Geneva" pitchFamily="-109" charset="-128"/>
              </a:rPr>
              <a:t>New codelists where none existed within the SDTM terminology lists or</a:t>
            </a:r>
          </a:p>
          <a:p>
            <a:pPr lvl="1">
              <a:lnSpc>
                <a:spcPct val="100000"/>
              </a:lnSpc>
            </a:pPr>
            <a:r>
              <a:rPr lang="en-GB" smtClean="0">
                <a:latin typeface="Arial" pitchFamily="34" charset="0"/>
                <a:ea typeface="Geneva" pitchFamily="-109" charset="-128"/>
              </a:rPr>
              <a:t>Subsets of a codelist that does exist in SDTM terminology to make the list more manageable and appropriate as an eCRF pick-list</a:t>
            </a:r>
          </a:p>
          <a:p>
            <a:pPr>
              <a:lnSpc>
                <a:spcPct val="100000"/>
              </a:lnSpc>
            </a:pPr>
            <a:r>
              <a:rPr lang="en-GB" smtClean="0">
                <a:latin typeface="Arial" pitchFamily="34" charset="0"/>
                <a:ea typeface="Geneva" pitchFamily="-109" charset="-128"/>
              </a:rPr>
              <a:t>Future version control will be vital as revised SDTM terminology lists are released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60C3D95A-32AF-4D33-9063-27F4ADA7D413}" type="slidenum">
              <a:rPr lang="en-US"/>
              <a:pPr/>
              <a:t>12</a:t>
            </a:fld>
            <a:endParaRPr lang="en-US">
              <a:solidFill>
                <a:schemeClr val="tx1"/>
              </a:solidFill>
            </a:endParaRPr>
          </a:p>
        </p:txBody>
      </p:sp>
      <p:sp>
        <p:nvSpPr>
          <p:cNvPr id="125954" name="Rectangle 2"/>
          <p:cNvSpPr>
            <a:spLocks noGrp="1" noChangeArrowheads="1"/>
          </p:cNvSpPr>
          <p:nvPr>
            <p:ph type="title" idx="4294967295"/>
          </p:nvPr>
        </p:nvSpPr>
        <p:spPr>
          <a:xfrm>
            <a:off x="539750" y="574675"/>
            <a:ext cx="8070850" cy="441325"/>
          </a:xfrm>
        </p:spPr>
        <p:txBody>
          <a:bodyPr/>
          <a:lstStyle/>
          <a:p>
            <a:r>
              <a:rPr lang="en-GB" smtClean="0">
                <a:latin typeface="Arial" pitchFamily="34" charset="0"/>
                <a:ea typeface="Geneva" pitchFamily="-109" charset="-128"/>
              </a:rPr>
              <a:t>Helptext</a:t>
            </a:r>
            <a:endParaRPr lang="de-DE" smtClean="0">
              <a:latin typeface="Arial" pitchFamily="34" charset="0"/>
              <a:ea typeface="Geneva" pitchFamily="-109" charset="-128"/>
            </a:endParaRPr>
          </a:p>
        </p:txBody>
      </p:sp>
      <p:sp>
        <p:nvSpPr>
          <p:cNvPr id="125955" name="Rectangle 3"/>
          <p:cNvSpPr>
            <a:spLocks noGrp="1" noChangeArrowheads="1"/>
          </p:cNvSpPr>
          <p:nvPr>
            <p:ph type="body" idx="4294967295"/>
          </p:nvPr>
        </p:nvSpPr>
        <p:spPr/>
        <p:txBody>
          <a:bodyPr/>
          <a:lstStyle/>
          <a:p>
            <a:r>
              <a:rPr lang="en-GB" i="1" smtClean="0">
                <a:latin typeface="Arial" pitchFamily="34" charset="0"/>
                <a:ea typeface="Geneva" pitchFamily="-109" charset="-128"/>
              </a:rPr>
              <a:t>August 2008 – </a:t>
            </a:r>
            <a:r>
              <a:rPr lang="en-GB" smtClean="0">
                <a:latin typeface="Arial" pitchFamily="34" charset="0"/>
                <a:ea typeface="Geneva" pitchFamily="-109" charset="-128"/>
              </a:rPr>
              <a:t>the CDASH document also includes “Instructions to Clinical Site” for each variable</a:t>
            </a:r>
            <a:endParaRPr lang="en-GB" sz="2000" smtClean="0">
              <a:latin typeface="Arial" pitchFamily="34" charset="0"/>
              <a:ea typeface="Geneva" pitchFamily="-109" charset="-128"/>
            </a:endParaRPr>
          </a:p>
          <a:p>
            <a:r>
              <a:rPr lang="en-GB" smtClean="0">
                <a:latin typeface="Arial" pitchFamily="34" charset="0"/>
                <a:ea typeface="Geneva" pitchFamily="-109" charset="-128"/>
              </a:rPr>
              <a:t>We realised we could use this text to formulate our eCRF Helptext for each variable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5EA1B727-4476-4E50-9384-2585928CF64F}" type="slidenum">
              <a:rPr lang="en-US"/>
              <a:pPr/>
              <a:t>13</a:t>
            </a:fld>
            <a:endParaRPr lang="en-US">
              <a:solidFill>
                <a:schemeClr val="tx1"/>
              </a:solidFill>
            </a:endParaRPr>
          </a:p>
        </p:txBody>
      </p:sp>
      <p:sp>
        <p:nvSpPr>
          <p:cNvPr id="128002" name="Rectangle 2"/>
          <p:cNvSpPr>
            <a:spLocks noGrp="1" noChangeArrowheads="1"/>
          </p:cNvSpPr>
          <p:nvPr>
            <p:ph type="title" idx="4294967295"/>
          </p:nvPr>
        </p:nvSpPr>
        <p:spPr>
          <a:xfrm>
            <a:off x="539750" y="574675"/>
            <a:ext cx="8070850" cy="441325"/>
          </a:xfrm>
        </p:spPr>
        <p:txBody>
          <a:bodyPr/>
          <a:lstStyle/>
          <a:p>
            <a:r>
              <a:rPr lang="en-GB" smtClean="0">
                <a:latin typeface="Arial" pitchFamily="34" charset="0"/>
                <a:ea typeface="Geneva" pitchFamily="-109" charset="-128"/>
              </a:rPr>
              <a:t>Building and Testing the Draft eCRFs</a:t>
            </a:r>
            <a:endParaRPr lang="de-DE" smtClean="0">
              <a:latin typeface="Arial" pitchFamily="34" charset="0"/>
              <a:ea typeface="Geneva" pitchFamily="-109" charset="-128"/>
            </a:endParaRPr>
          </a:p>
        </p:txBody>
      </p:sp>
      <p:sp>
        <p:nvSpPr>
          <p:cNvPr id="128003" name="Rectangle 3"/>
          <p:cNvSpPr>
            <a:spLocks noGrp="1" noChangeArrowheads="1"/>
          </p:cNvSpPr>
          <p:nvPr>
            <p:ph type="body" idx="4294967295"/>
          </p:nvPr>
        </p:nvSpPr>
        <p:spPr/>
        <p:txBody>
          <a:bodyPr/>
          <a:lstStyle/>
          <a:p>
            <a:r>
              <a:rPr lang="en-GB" i="1" smtClean="0">
                <a:latin typeface="Arial" pitchFamily="34" charset="0"/>
                <a:ea typeface="Geneva" pitchFamily="-109" charset="-128"/>
              </a:rPr>
              <a:t>September 2008 – </a:t>
            </a:r>
            <a:r>
              <a:rPr lang="en-GB" smtClean="0">
                <a:latin typeface="Arial" pitchFamily="34" charset="0"/>
                <a:ea typeface="Geneva" pitchFamily="-109" charset="-128"/>
              </a:rPr>
              <a:t>we had now started to build our first eCRFs, but not without resolving a few more issues along the way, for example:</a:t>
            </a:r>
          </a:p>
          <a:p>
            <a:pPr lvl="1"/>
            <a:r>
              <a:rPr lang="en-GB" smtClean="0">
                <a:latin typeface="Arial" pitchFamily="34" charset="0"/>
                <a:ea typeface="Geneva" pitchFamily="-109" charset="-128"/>
              </a:rPr>
              <a:t>Our EDC system has its own limitations – which in some cases we needed to work around </a:t>
            </a:r>
          </a:p>
          <a:p>
            <a:pPr lvl="1"/>
            <a:r>
              <a:rPr lang="en-GB" smtClean="0">
                <a:latin typeface="Arial" pitchFamily="34" charset="0"/>
                <a:ea typeface="Geneva" pitchFamily="-109" charset="-128"/>
              </a:rPr>
              <a:t>It also has functionality which we needed to utilise to best advantage</a:t>
            </a:r>
          </a:p>
          <a:p>
            <a:r>
              <a:rPr lang="en-GB" smtClean="0">
                <a:latin typeface="Arial" pitchFamily="34" charset="0"/>
                <a:ea typeface="Geneva" pitchFamily="-109" charset="-128"/>
              </a:rPr>
              <a:t>Testing the eCRFs began with peer review by another database programmer and a feedback/review cycle until the peer review passed to the next level</a:t>
            </a:r>
          </a:p>
          <a:p>
            <a:endParaRPr lang="en-GB" smtClean="0">
              <a:latin typeface="Arial" pitchFamily="34" charset="0"/>
              <a:ea typeface="Geneva" pitchFamily="-109"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7C9DB737-961D-425F-BB8A-0BF257957256}" type="slidenum">
              <a:rPr lang="en-US"/>
              <a:pPr/>
              <a:t>14</a:t>
            </a:fld>
            <a:endParaRPr lang="en-US">
              <a:solidFill>
                <a:schemeClr val="tx1"/>
              </a:solidFill>
            </a:endParaRPr>
          </a:p>
        </p:txBody>
      </p:sp>
      <p:sp>
        <p:nvSpPr>
          <p:cNvPr id="130050" name="Rectangle 2"/>
          <p:cNvSpPr>
            <a:spLocks noGrp="1" noChangeArrowheads="1"/>
          </p:cNvSpPr>
          <p:nvPr>
            <p:ph type="title" idx="4294967295"/>
          </p:nvPr>
        </p:nvSpPr>
        <p:spPr>
          <a:xfrm>
            <a:off x="539750" y="574675"/>
            <a:ext cx="8070850" cy="441325"/>
          </a:xfrm>
        </p:spPr>
        <p:txBody>
          <a:bodyPr/>
          <a:lstStyle/>
          <a:p>
            <a:r>
              <a:rPr lang="de-DE" smtClean="0">
                <a:latin typeface="Arial" pitchFamily="34" charset="0"/>
                <a:ea typeface="Geneva" pitchFamily="-109" charset="-128"/>
              </a:rPr>
              <a:t>User Acceptance Testing (UAT)</a:t>
            </a:r>
          </a:p>
        </p:txBody>
      </p:sp>
      <p:sp>
        <p:nvSpPr>
          <p:cNvPr id="130051" name="Rectangle 3"/>
          <p:cNvSpPr>
            <a:spLocks noGrp="1" noChangeArrowheads="1"/>
          </p:cNvSpPr>
          <p:nvPr>
            <p:ph type="body" idx="4294967295"/>
          </p:nvPr>
        </p:nvSpPr>
        <p:spPr/>
        <p:txBody>
          <a:bodyPr/>
          <a:lstStyle/>
          <a:p>
            <a:pPr>
              <a:lnSpc>
                <a:spcPct val="100000"/>
              </a:lnSpc>
            </a:pPr>
            <a:r>
              <a:rPr lang="en-GB" i="1" smtClean="0">
                <a:latin typeface="Arial" pitchFamily="34" charset="0"/>
                <a:ea typeface="Geneva" pitchFamily="-109" charset="-128"/>
              </a:rPr>
              <a:t>October 2008 – </a:t>
            </a:r>
            <a:r>
              <a:rPr lang="en-GB" smtClean="0">
                <a:latin typeface="Arial" pitchFamily="34" charset="0"/>
                <a:ea typeface="Geneva" pitchFamily="-109" charset="-128"/>
              </a:rPr>
              <a:t>once peer review of our draft eCRFS was completed, we commenced a full UAT process, undertaken by worldwide Kendle associates representing:</a:t>
            </a:r>
          </a:p>
          <a:p>
            <a:pPr lvl="1">
              <a:lnSpc>
                <a:spcPct val="100000"/>
              </a:lnSpc>
            </a:pPr>
            <a:r>
              <a:rPr lang="en-GB" smtClean="0">
                <a:latin typeface="Arial" pitchFamily="34" charset="0"/>
                <a:ea typeface="Geneva" pitchFamily="-109" charset="-128"/>
              </a:rPr>
              <a:t>Clinical Data Management</a:t>
            </a:r>
          </a:p>
          <a:p>
            <a:pPr lvl="1">
              <a:lnSpc>
                <a:spcPct val="100000"/>
              </a:lnSpc>
            </a:pPr>
            <a:r>
              <a:rPr lang="en-GB" smtClean="0">
                <a:latin typeface="Arial" pitchFamily="34" charset="0"/>
                <a:ea typeface="Geneva" pitchFamily="-109" charset="-128"/>
              </a:rPr>
              <a:t>Clinical Development</a:t>
            </a:r>
          </a:p>
          <a:p>
            <a:pPr lvl="1">
              <a:lnSpc>
                <a:spcPct val="100000"/>
              </a:lnSpc>
            </a:pPr>
            <a:r>
              <a:rPr lang="en-GB" smtClean="0">
                <a:latin typeface="Arial" pitchFamily="34" charset="0"/>
                <a:ea typeface="Geneva" pitchFamily="-109" charset="-128"/>
              </a:rPr>
              <a:t>Coding</a:t>
            </a:r>
          </a:p>
          <a:p>
            <a:pPr lvl="1">
              <a:lnSpc>
                <a:spcPct val="100000"/>
              </a:lnSpc>
            </a:pPr>
            <a:r>
              <a:rPr lang="en-GB" smtClean="0">
                <a:latin typeface="Arial" pitchFamily="34" charset="0"/>
                <a:ea typeface="Geneva" pitchFamily="-109" charset="-128"/>
              </a:rPr>
              <a:t>Programming</a:t>
            </a:r>
          </a:p>
          <a:p>
            <a:pPr lvl="1">
              <a:lnSpc>
                <a:spcPct val="100000"/>
              </a:lnSpc>
            </a:pPr>
            <a:r>
              <a:rPr lang="en-GB" smtClean="0">
                <a:latin typeface="Arial" pitchFamily="34" charset="0"/>
                <a:ea typeface="Geneva" pitchFamily="-109" charset="-128"/>
              </a:rPr>
              <a:t>Statistics</a:t>
            </a:r>
          </a:p>
          <a:p>
            <a:pPr>
              <a:lnSpc>
                <a:spcPct val="100000"/>
              </a:lnSpc>
            </a:pPr>
            <a:r>
              <a:rPr lang="en-GB" smtClean="0">
                <a:latin typeface="Arial" pitchFamily="34" charset="0"/>
                <a:ea typeface="Geneva" pitchFamily="-109" charset="-128"/>
              </a:rPr>
              <a:t>We needed to ensure our standard eCRFS covered the requirements of all departments who would directly use them whilst at the same time still adhered to the CDASH standards and so would map easily to SDTM</a:t>
            </a:r>
          </a:p>
          <a:p>
            <a:pPr>
              <a:lnSpc>
                <a:spcPct val="100000"/>
              </a:lnSpc>
            </a:pPr>
            <a:r>
              <a:rPr lang="en-GB" smtClean="0">
                <a:latin typeface="Arial" pitchFamily="34" charset="0"/>
                <a:ea typeface="Geneva" pitchFamily="-109" charset="-128"/>
              </a:rPr>
              <a:t>CDASH version 1.0 was now published – we needed to ensure we incorporated any changes from the draft version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8F58CB4A-5F6A-457C-8721-C3F5363ED4A8}" type="slidenum">
              <a:rPr lang="en-US"/>
              <a:pPr/>
              <a:t>15</a:t>
            </a:fld>
            <a:endParaRPr lang="en-US">
              <a:solidFill>
                <a:schemeClr val="tx1"/>
              </a:solidFill>
            </a:endParaRPr>
          </a:p>
        </p:txBody>
      </p:sp>
      <p:sp>
        <p:nvSpPr>
          <p:cNvPr id="134146" name="Rectangle 2"/>
          <p:cNvSpPr>
            <a:spLocks noGrp="1" noChangeArrowheads="1"/>
          </p:cNvSpPr>
          <p:nvPr>
            <p:ph type="title" idx="4294967295"/>
          </p:nvPr>
        </p:nvSpPr>
        <p:spPr>
          <a:xfrm>
            <a:off x="539750" y="574675"/>
            <a:ext cx="8070850" cy="441325"/>
          </a:xfrm>
        </p:spPr>
        <p:txBody>
          <a:bodyPr/>
          <a:lstStyle/>
          <a:p>
            <a:r>
              <a:rPr lang="de-DE" smtClean="0">
                <a:latin typeface="Arial" pitchFamily="34" charset="0"/>
                <a:ea typeface="Geneva" pitchFamily="-109" charset="-128"/>
              </a:rPr>
              <a:t>Mapping to SDTM</a:t>
            </a:r>
          </a:p>
        </p:txBody>
      </p:sp>
      <p:sp>
        <p:nvSpPr>
          <p:cNvPr id="134147" name="Rectangle 3"/>
          <p:cNvSpPr>
            <a:spLocks noGrp="1" noChangeArrowheads="1"/>
          </p:cNvSpPr>
          <p:nvPr>
            <p:ph type="body" idx="4294967295"/>
          </p:nvPr>
        </p:nvSpPr>
        <p:spPr/>
        <p:txBody>
          <a:bodyPr/>
          <a:lstStyle/>
          <a:p>
            <a:r>
              <a:rPr lang="en-GB" i="1" smtClean="0">
                <a:latin typeface="Arial" pitchFamily="34" charset="0"/>
                <a:ea typeface="Geneva" pitchFamily="-109" charset="-128"/>
              </a:rPr>
              <a:t>October 2008 – </a:t>
            </a:r>
            <a:r>
              <a:rPr lang="en-GB" smtClean="0">
                <a:latin typeface="Arial" pitchFamily="34" charset="0"/>
                <a:ea typeface="Geneva" pitchFamily="-109" charset="-128"/>
              </a:rPr>
              <a:t>at the same time as UAT was undertaken, our programming representatives added a new field to our eCRF specification document – “Mapping Specification”</a:t>
            </a:r>
          </a:p>
          <a:p>
            <a:r>
              <a:rPr lang="en-GB" smtClean="0">
                <a:latin typeface="Arial" pitchFamily="34" charset="0"/>
                <a:ea typeface="Geneva" pitchFamily="-109" charset="-128"/>
              </a:rPr>
              <a:t>This field defines the precise details of how each listed variable maps to SDTM</a:t>
            </a:r>
          </a:p>
          <a:p>
            <a:r>
              <a:rPr lang="en-GB" smtClean="0">
                <a:latin typeface="Arial" pitchFamily="34" charset="0"/>
                <a:ea typeface="Geneva" pitchFamily="-109" charset="-128"/>
              </a:rPr>
              <a:t>Undertaking this further step also highlighted that in some cases it would not be easy to map to SDTM – and resulted in further changes to the way in which we had decided to collect some data items</a:t>
            </a:r>
          </a:p>
          <a:p>
            <a:endParaRPr lang="en-GB" smtClean="0">
              <a:latin typeface="Arial" pitchFamily="34" charset="0"/>
              <a:ea typeface="Geneva" pitchFamily="-109"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3D2C498F-8E45-407E-A9B7-7191AE34160B}" type="slidenum">
              <a:rPr lang="en-US"/>
              <a:pPr/>
              <a:t>16</a:t>
            </a:fld>
            <a:endParaRPr lang="en-US">
              <a:solidFill>
                <a:schemeClr val="tx1"/>
              </a:solidFill>
            </a:endParaRPr>
          </a:p>
        </p:txBody>
      </p:sp>
      <p:sp>
        <p:nvSpPr>
          <p:cNvPr id="136194" name="Rectangle 2"/>
          <p:cNvSpPr>
            <a:spLocks noGrp="1" noChangeArrowheads="1"/>
          </p:cNvSpPr>
          <p:nvPr>
            <p:ph type="title" idx="4294967295"/>
          </p:nvPr>
        </p:nvSpPr>
        <p:spPr>
          <a:xfrm>
            <a:off x="539750" y="574675"/>
            <a:ext cx="8070850" cy="441325"/>
          </a:xfrm>
        </p:spPr>
        <p:txBody>
          <a:bodyPr/>
          <a:lstStyle/>
          <a:p>
            <a:r>
              <a:rPr lang="de-DE" smtClean="0">
                <a:latin typeface="Arial" pitchFamily="34" charset="0"/>
                <a:ea typeface="Geneva" pitchFamily="-109" charset="-128"/>
              </a:rPr>
              <a:t>Data Validation Plan (DVP)</a:t>
            </a:r>
          </a:p>
        </p:txBody>
      </p:sp>
      <p:sp>
        <p:nvSpPr>
          <p:cNvPr id="136195" name="Rectangle 3"/>
          <p:cNvSpPr>
            <a:spLocks noGrp="1" noChangeArrowheads="1"/>
          </p:cNvSpPr>
          <p:nvPr>
            <p:ph type="body" idx="4294967295"/>
          </p:nvPr>
        </p:nvSpPr>
        <p:spPr/>
        <p:txBody>
          <a:bodyPr/>
          <a:lstStyle/>
          <a:p>
            <a:r>
              <a:rPr lang="en-GB" i="1" smtClean="0">
                <a:latin typeface="Arial" pitchFamily="34" charset="0"/>
                <a:ea typeface="Geneva" pitchFamily="-109" charset="-128"/>
              </a:rPr>
              <a:t>November 2008 – </a:t>
            </a:r>
            <a:r>
              <a:rPr lang="en-GB" smtClean="0">
                <a:latin typeface="Arial" pitchFamily="34" charset="0"/>
                <a:ea typeface="Geneva" pitchFamily="-109" charset="-128"/>
              </a:rPr>
              <a:t>we now commenced defining DVP modules to match our standard eCRFs</a:t>
            </a:r>
          </a:p>
          <a:p>
            <a:r>
              <a:rPr lang="en-GB" smtClean="0">
                <a:latin typeface="Arial" pitchFamily="34" charset="0"/>
                <a:ea typeface="Geneva" pitchFamily="-109" charset="-128"/>
              </a:rPr>
              <a:t>This was a relatively easy process given the fact that we already had some standard DVP modules in place that just needed to be adapted to the new standard eCRFs</a:t>
            </a:r>
          </a:p>
          <a:p>
            <a:r>
              <a:rPr lang="en-GB" smtClean="0">
                <a:latin typeface="Arial" pitchFamily="34" charset="0"/>
                <a:ea typeface="Geneva" pitchFamily="-109" charset="-128"/>
              </a:rPr>
              <a:t>Draft DVPs were created by a Data Manager and reviewed by:</a:t>
            </a:r>
          </a:p>
          <a:p>
            <a:pPr lvl="1"/>
            <a:r>
              <a:rPr lang="en-GB" smtClean="0">
                <a:latin typeface="Arial" pitchFamily="34" charset="0"/>
                <a:ea typeface="Geneva" pitchFamily="-109" charset="-128"/>
              </a:rPr>
              <a:t>Clinical Data Management (peer review)</a:t>
            </a:r>
          </a:p>
          <a:p>
            <a:pPr lvl="1"/>
            <a:r>
              <a:rPr lang="en-GB" smtClean="0">
                <a:latin typeface="Arial" pitchFamily="34" charset="0"/>
                <a:ea typeface="Geneva" pitchFamily="-109" charset="-128"/>
              </a:rPr>
              <a:t>Clinical Development</a:t>
            </a:r>
          </a:p>
          <a:p>
            <a:pPr lvl="1"/>
            <a:r>
              <a:rPr lang="en-GB" smtClean="0">
                <a:latin typeface="Arial" pitchFamily="34" charset="0"/>
                <a:ea typeface="Geneva" pitchFamily="-109" charset="-128"/>
              </a:rPr>
              <a:t>Programming</a:t>
            </a:r>
          </a:p>
          <a:p>
            <a:pPr lvl="1"/>
            <a:r>
              <a:rPr lang="en-GB" smtClean="0">
                <a:latin typeface="Arial" pitchFamily="34" charset="0"/>
                <a:ea typeface="Geneva" pitchFamily="-109" charset="-128"/>
              </a:rPr>
              <a:t>Statistics</a:t>
            </a:r>
          </a:p>
          <a:p>
            <a:r>
              <a:rPr lang="en-GB" smtClean="0">
                <a:latin typeface="Arial" pitchFamily="34" charset="0"/>
                <a:ea typeface="Geneva" pitchFamily="-109" charset="-128"/>
              </a:rPr>
              <a:t>DVPs were finalised and now accompany each standard eCRF</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31B77B9E-8628-4A93-A7F0-D99230180966}" type="slidenum">
              <a:rPr lang="en-US"/>
              <a:pPr/>
              <a:t>17</a:t>
            </a:fld>
            <a:endParaRPr lang="en-US">
              <a:solidFill>
                <a:schemeClr val="tx1"/>
              </a:solidFill>
            </a:endParaRPr>
          </a:p>
        </p:txBody>
      </p:sp>
      <p:sp>
        <p:nvSpPr>
          <p:cNvPr id="138242" name="Rectangle 2"/>
          <p:cNvSpPr>
            <a:spLocks noGrp="1" noChangeArrowheads="1"/>
          </p:cNvSpPr>
          <p:nvPr>
            <p:ph type="title" idx="4294967295"/>
          </p:nvPr>
        </p:nvSpPr>
        <p:spPr>
          <a:xfrm>
            <a:off x="539750" y="574675"/>
            <a:ext cx="8070850" cy="441325"/>
          </a:xfrm>
        </p:spPr>
        <p:txBody>
          <a:bodyPr/>
          <a:lstStyle/>
          <a:p>
            <a:r>
              <a:rPr lang="de-DE" dirty="0" smtClean="0">
                <a:latin typeface="Arial" pitchFamily="34" charset="0"/>
                <a:ea typeface="Geneva" pitchFamily="-109" charset="-128"/>
              </a:rPr>
              <a:t>Progress to End of 2008</a:t>
            </a:r>
          </a:p>
        </p:txBody>
      </p:sp>
      <p:sp>
        <p:nvSpPr>
          <p:cNvPr id="138243" name="Rectangle 3"/>
          <p:cNvSpPr>
            <a:spLocks noGrp="1" noChangeArrowheads="1"/>
          </p:cNvSpPr>
          <p:nvPr>
            <p:ph type="body" idx="4294967295"/>
          </p:nvPr>
        </p:nvSpPr>
        <p:spPr/>
        <p:txBody>
          <a:bodyPr/>
          <a:lstStyle/>
          <a:p>
            <a:r>
              <a:rPr lang="en-GB" i="1" dirty="0" smtClean="0">
                <a:latin typeface="Arial" pitchFamily="34" charset="0"/>
                <a:ea typeface="Geneva" pitchFamily="-109" charset="-128"/>
              </a:rPr>
              <a:t>December 2008 – </a:t>
            </a:r>
            <a:r>
              <a:rPr lang="en-GB" dirty="0" smtClean="0">
                <a:latin typeface="Arial" pitchFamily="34" charset="0"/>
                <a:ea typeface="Geneva" pitchFamily="-109" charset="-128"/>
              </a:rPr>
              <a:t>by the end of 2008 we had:</a:t>
            </a:r>
          </a:p>
          <a:p>
            <a:pPr lvl="1"/>
            <a:r>
              <a:rPr lang="en-GB" dirty="0" smtClean="0">
                <a:latin typeface="Arial" pitchFamily="34" charset="0"/>
                <a:ea typeface="Geneva" pitchFamily="-109" charset="-128"/>
              </a:rPr>
              <a:t>Defined, programmed and tested standard </a:t>
            </a:r>
            <a:r>
              <a:rPr lang="en-GB" dirty="0" err="1" smtClean="0">
                <a:latin typeface="Arial" pitchFamily="34" charset="0"/>
                <a:ea typeface="Geneva" pitchFamily="-109" charset="-128"/>
              </a:rPr>
              <a:t>eCRFS</a:t>
            </a:r>
            <a:r>
              <a:rPr lang="en-GB" dirty="0" smtClean="0">
                <a:latin typeface="Arial" pitchFamily="34" charset="0"/>
                <a:ea typeface="Geneva" pitchFamily="-109" charset="-128"/>
              </a:rPr>
              <a:t> which comply with the CDASH domains</a:t>
            </a:r>
          </a:p>
          <a:p>
            <a:pPr lvl="1"/>
            <a:r>
              <a:rPr lang="en-GB" dirty="0" smtClean="0">
                <a:latin typeface="Arial" pitchFamily="34" charset="0"/>
                <a:ea typeface="Geneva" pitchFamily="-109" charset="-128"/>
              </a:rPr>
              <a:t>Created “Kendle” coding lists to accompany and supplement SDTM controlled terminology</a:t>
            </a:r>
          </a:p>
          <a:p>
            <a:pPr lvl="1"/>
            <a:r>
              <a:rPr lang="en-GB" dirty="0" smtClean="0">
                <a:latin typeface="Arial" pitchFamily="34" charset="0"/>
                <a:ea typeface="Geneva" pitchFamily="-109" charset="-128"/>
              </a:rPr>
              <a:t>Defined the mapping process from our standard </a:t>
            </a:r>
            <a:r>
              <a:rPr lang="en-GB" dirty="0" err="1" smtClean="0">
                <a:latin typeface="Arial" pitchFamily="34" charset="0"/>
                <a:ea typeface="Geneva" pitchFamily="-109" charset="-128"/>
              </a:rPr>
              <a:t>eCRFs</a:t>
            </a:r>
            <a:r>
              <a:rPr lang="en-GB" dirty="0" smtClean="0">
                <a:latin typeface="Arial" pitchFamily="34" charset="0"/>
                <a:ea typeface="Geneva" pitchFamily="-109" charset="-128"/>
              </a:rPr>
              <a:t> to SDTM</a:t>
            </a:r>
          </a:p>
          <a:p>
            <a:pPr lvl="1"/>
            <a:r>
              <a:rPr lang="en-GB" dirty="0" smtClean="0">
                <a:latin typeface="Arial" pitchFamily="34" charset="0"/>
                <a:ea typeface="Geneva" pitchFamily="-109" charset="-128"/>
              </a:rPr>
              <a:t>Created Data Validation Plan modules to accompany our standard </a:t>
            </a:r>
            <a:r>
              <a:rPr lang="en-GB" dirty="0" err="1" smtClean="0">
                <a:latin typeface="Arial" pitchFamily="34" charset="0"/>
                <a:ea typeface="Geneva" pitchFamily="-109" charset="-128"/>
              </a:rPr>
              <a:t>eCRFs</a:t>
            </a:r>
            <a:endParaRPr lang="en-GB" dirty="0" smtClean="0">
              <a:latin typeface="Arial" pitchFamily="34" charset="0"/>
              <a:ea typeface="Geneva" pitchFamily="-109"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DE214E91-4766-4CEA-840D-E67EB0691272}" type="slidenum">
              <a:rPr lang="en-US"/>
              <a:pPr/>
              <a:t>18</a:t>
            </a:fld>
            <a:endParaRPr lang="en-US">
              <a:solidFill>
                <a:schemeClr val="tx1"/>
              </a:solidFill>
            </a:endParaRPr>
          </a:p>
        </p:txBody>
      </p:sp>
      <p:sp>
        <p:nvSpPr>
          <p:cNvPr id="140290" name="Rectangle 2"/>
          <p:cNvSpPr>
            <a:spLocks noGrp="1" noChangeArrowheads="1"/>
          </p:cNvSpPr>
          <p:nvPr>
            <p:ph type="title" idx="4294967295"/>
          </p:nvPr>
        </p:nvSpPr>
        <p:spPr>
          <a:xfrm>
            <a:off x="539750" y="574675"/>
            <a:ext cx="8070850" cy="441325"/>
          </a:xfrm>
        </p:spPr>
        <p:txBody>
          <a:bodyPr/>
          <a:lstStyle/>
          <a:p>
            <a:r>
              <a:rPr lang="de-DE" dirty="0" smtClean="0">
                <a:latin typeface="Arial" pitchFamily="34" charset="0"/>
                <a:ea typeface="Geneva" pitchFamily="-109" charset="-128"/>
              </a:rPr>
              <a:t>Focus in 2009</a:t>
            </a:r>
            <a:endParaRPr lang="de-DE" dirty="0" smtClean="0">
              <a:latin typeface="Arial" pitchFamily="34" charset="0"/>
              <a:ea typeface="Geneva" pitchFamily="-109" charset="-128"/>
            </a:endParaRPr>
          </a:p>
        </p:txBody>
      </p:sp>
      <p:sp>
        <p:nvSpPr>
          <p:cNvPr id="140291" name="Rectangle 3"/>
          <p:cNvSpPr>
            <a:spLocks noGrp="1" noChangeArrowheads="1"/>
          </p:cNvSpPr>
          <p:nvPr>
            <p:ph type="body" idx="4294967295"/>
          </p:nvPr>
        </p:nvSpPr>
        <p:spPr/>
        <p:txBody>
          <a:bodyPr/>
          <a:lstStyle/>
          <a:p>
            <a:r>
              <a:rPr lang="en-GB" i="1" dirty="0" smtClean="0">
                <a:latin typeface="Arial" pitchFamily="34" charset="0"/>
                <a:ea typeface="Geneva" pitchFamily="-109" charset="-128"/>
              </a:rPr>
              <a:t>2009 – </a:t>
            </a:r>
            <a:r>
              <a:rPr lang="en-GB" dirty="0" smtClean="0">
                <a:latin typeface="Arial" pitchFamily="34" charset="0"/>
                <a:ea typeface="Geneva" pitchFamily="-109" charset="-128"/>
              </a:rPr>
              <a:t>whilst we decided to focus initially on developing CDASH compliant </a:t>
            </a:r>
            <a:r>
              <a:rPr lang="en-GB" dirty="0" err="1" smtClean="0">
                <a:latin typeface="Arial" pitchFamily="34" charset="0"/>
                <a:ea typeface="Geneva" pitchFamily="-109" charset="-128"/>
              </a:rPr>
              <a:t>eCRFs</a:t>
            </a:r>
            <a:r>
              <a:rPr lang="en-GB" dirty="0" smtClean="0">
                <a:latin typeface="Arial" pitchFamily="34" charset="0"/>
                <a:ea typeface="Geneva" pitchFamily="-109" charset="-128"/>
              </a:rPr>
              <a:t>, like most companies we still process a lot of paper </a:t>
            </a:r>
            <a:r>
              <a:rPr lang="en-GB" dirty="0" err="1" smtClean="0">
                <a:latin typeface="Arial" pitchFamily="34" charset="0"/>
                <a:ea typeface="Geneva" pitchFamily="-109" charset="-128"/>
              </a:rPr>
              <a:t>CRFs</a:t>
            </a:r>
            <a:endParaRPr lang="en-GB" dirty="0" smtClean="0">
              <a:latin typeface="Arial" pitchFamily="34" charset="0"/>
              <a:ea typeface="Geneva" pitchFamily="-109" charset="-128"/>
            </a:endParaRPr>
          </a:p>
          <a:p>
            <a:r>
              <a:rPr lang="en-GB" dirty="0" smtClean="0">
                <a:latin typeface="Arial" pitchFamily="34" charset="0"/>
                <a:ea typeface="Geneva" pitchFamily="-109" charset="-128"/>
              </a:rPr>
              <a:t>Therefore our focus was shifting to developing CDASH standards for a paper CRF process, including:</a:t>
            </a:r>
          </a:p>
          <a:p>
            <a:pPr lvl="1"/>
            <a:r>
              <a:rPr lang="en-GB" dirty="0" smtClean="0">
                <a:latin typeface="Arial" pitchFamily="34" charset="0"/>
                <a:ea typeface="Geneva" pitchFamily="-109" charset="-128"/>
              </a:rPr>
              <a:t>Development of CRF modules compliant with CDASH</a:t>
            </a:r>
          </a:p>
          <a:p>
            <a:pPr lvl="1"/>
            <a:r>
              <a:rPr lang="en-GB" dirty="0" smtClean="0">
                <a:latin typeface="Arial" pitchFamily="34" charset="0"/>
                <a:ea typeface="Geneva" pitchFamily="-109" charset="-128"/>
              </a:rPr>
              <a:t>Development of corresponding database modules within the database management system we use for processing paper </a:t>
            </a:r>
            <a:r>
              <a:rPr lang="en-GB" dirty="0" err="1" smtClean="0">
                <a:latin typeface="Arial" pitchFamily="34" charset="0"/>
                <a:ea typeface="Geneva" pitchFamily="-109" charset="-128"/>
              </a:rPr>
              <a:t>CRFs</a:t>
            </a:r>
            <a:endParaRPr lang="en-GB" dirty="0" smtClean="0">
              <a:latin typeface="Arial" pitchFamily="34" charset="0"/>
              <a:ea typeface="Geneva" pitchFamily="-109" charset="-128"/>
            </a:endParaRPr>
          </a:p>
          <a:p>
            <a:pPr lvl="1"/>
            <a:r>
              <a:rPr lang="en-GB" dirty="0" smtClean="0">
                <a:latin typeface="Arial" pitchFamily="34" charset="0"/>
                <a:ea typeface="Geneva" pitchFamily="-109" charset="-128"/>
              </a:rPr>
              <a:t>Development of corresponding mapping specifications to SDTM</a:t>
            </a:r>
          </a:p>
          <a:p>
            <a:pPr lvl="1"/>
            <a:r>
              <a:rPr lang="en-GB" dirty="0" smtClean="0">
                <a:latin typeface="Arial" pitchFamily="34" charset="0"/>
                <a:ea typeface="Geneva" pitchFamily="-109" charset="-128"/>
              </a:rPr>
              <a:t>Development of corresponding Data Validation Plan modules</a:t>
            </a:r>
          </a:p>
          <a:p>
            <a:r>
              <a:rPr lang="en-GB" dirty="0" smtClean="0">
                <a:latin typeface="Arial" pitchFamily="34" charset="0"/>
                <a:ea typeface="Geneva" pitchFamily="-109" charset="-128"/>
              </a:rPr>
              <a:t>Finally, we developed program code which corresponds to our DVP specifications for both our EDC and paper CRF systems</a:t>
            </a:r>
          </a:p>
          <a:p>
            <a:endParaRPr lang="en-GB" dirty="0" smtClean="0">
              <a:latin typeface="Arial" pitchFamily="34" charset="0"/>
              <a:ea typeface="Geneva" pitchFamily="-109"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2373BB58-9B9F-4E69-8B71-7718C75DD52D}" type="slidenum">
              <a:rPr lang="en-US"/>
              <a:pPr/>
              <a:t>19</a:t>
            </a:fld>
            <a:endParaRPr lang="en-US">
              <a:solidFill>
                <a:schemeClr val="tx1"/>
              </a:solidFill>
            </a:endParaRPr>
          </a:p>
        </p:txBody>
      </p:sp>
      <p:sp>
        <p:nvSpPr>
          <p:cNvPr id="142338" name="Rectangle 2"/>
          <p:cNvSpPr>
            <a:spLocks noGrp="1" noChangeArrowheads="1"/>
          </p:cNvSpPr>
          <p:nvPr>
            <p:ph type="title" idx="4294967295"/>
          </p:nvPr>
        </p:nvSpPr>
        <p:spPr>
          <a:xfrm>
            <a:off x="539750" y="574675"/>
            <a:ext cx="8070850" cy="441325"/>
          </a:xfrm>
        </p:spPr>
        <p:txBody>
          <a:bodyPr/>
          <a:lstStyle/>
          <a:p>
            <a:r>
              <a:rPr lang="de-DE" smtClean="0">
                <a:latin typeface="Arial" pitchFamily="34" charset="0"/>
                <a:ea typeface="Geneva" pitchFamily="-109" charset="-128"/>
              </a:rPr>
              <a:t>Reaping the Rewards</a:t>
            </a:r>
          </a:p>
        </p:txBody>
      </p:sp>
      <p:sp>
        <p:nvSpPr>
          <p:cNvPr id="142339" name="Rectangle 3"/>
          <p:cNvSpPr>
            <a:spLocks noGrp="1" noChangeArrowheads="1"/>
          </p:cNvSpPr>
          <p:nvPr>
            <p:ph type="body" idx="4294967295"/>
          </p:nvPr>
        </p:nvSpPr>
        <p:spPr/>
        <p:txBody>
          <a:bodyPr/>
          <a:lstStyle/>
          <a:p>
            <a:r>
              <a:rPr lang="en-GB" i="1" smtClean="0">
                <a:latin typeface="Arial" pitchFamily="34" charset="0"/>
                <a:ea typeface="Geneva" pitchFamily="-109" charset="-128"/>
              </a:rPr>
              <a:t>Here and now – </a:t>
            </a:r>
            <a:r>
              <a:rPr lang="en-GB" smtClean="0">
                <a:latin typeface="Arial" pitchFamily="34" charset="0"/>
                <a:ea typeface="Geneva" pitchFamily="-109" charset="-128"/>
              </a:rPr>
              <a:t>we are already finding the set up of our EDC study databases much simpler and quicker:</a:t>
            </a:r>
          </a:p>
          <a:p>
            <a:pPr lvl="1"/>
            <a:r>
              <a:rPr lang="en-GB" smtClean="0">
                <a:latin typeface="Arial" pitchFamily="34" charset="0"/>
                <a:ea typeface="Geneva" pitchFamily="-109" charset="-128"/>
              </a:rPr>
              <a:t>Data Managers are using and adapting our CDASH Study Design Specifications to define study specific database designs</a:t>
            </a:r>
          </a:p>
          <a:p>
            <a:pPr lvl="1"/>
            <a:r>
              <a:rPr lang="en-GB" smtClean="0">
                <a:latin typeface="Arial" pitchFamily="34" charset="0"/>
                <a:ea typeface="Geneva" pitchFamily="-109" charset="-128"/>
              </a:rPr>
              <a:t>Database Programmers are able to pull our eCRF modules and utilise for study specific database builds</a:t>
            </a:r>
          </a:p>
          <a:p>
            <a:pPr lvl="1"/>
            <a:r>
              <a:rPr lang="en-GB" smtClean="0">
                <a:latin typeface="Arial" pitchFamily="34" charset="0"/>
                <a:ea typeface="Geneva" pitchFamily="-109" charset="-128"/>
              </a:rPr>
              <a:t>Data Managers are using and adapting the standard DVP modules to develop study specific DVPs</a:t>
            </a:r>
          </a:p>
          <a:p>
            <a:pPr lvl="1"/>
            <a:r>
              <a:rPr lang="en-GB" smtClean="0">
                <a:latin typeface="Arial" pitchFamily="34" charset="0"/>
                <a:ea typeface="Geneva" pitchFamily="-109" charset="-128"/>
              </a:rPr>
              <a:t>Statistical Programmers are able to use the mapping specifications in our CDASH Study Design Specifications to write mapping programs more effectively</a:t>
            </a:r>
          </a:p>
          <a:p>
            <a:r>
              <a:rPr lang="en-GB" smtClean="0">
                <a:latin typeface="Arial" pitchFamily="34" charset="0"/>
                <a:ea typeface="Geneva" pitchFamily="-109" charset="-128"/>
              </a:rPr>
              <a:t>The overall result to date is quicker and more cost effective study database builds with a reduction in the time from final protocol to database “go-live”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FB4B759C-BC7A-4B6D-AB81-4CDC56D7E092}" type="slidenum">
              <a:rPr lang="en-US"/>
              <a:pPr/>
              <a:t>2</a:t>
            </a:fld>
            <a:endParaRPr lang="en-US">
              <a:solidFill>
                <a:schemeClr val="tx1"/>
              </a:solidFill>
            </a:endParaRPr>
          </a:p>
        </p:txBody>
      </p:sp>
      <p:sp>
        <p:nvSpPr>
          <p:cNvPr id="147458" name="Rectangle 2"/>
          <p:cNvSpPr>
            <a:spLocks noGrp="1" noChangeArrowheads="1"/>
          </p:cNvSpPr>
          <p:nvPr>
            <p:ph type="title" idx="4294967295"/>
          </p:nvPr>
        </p:nvSpPr>
        <p:spPr>
          <a:xfrm>
            <a:off x="685800" y="533400"/>
            <a:ext cx="7010400" cy="1066800"/>
          </a:xfrm>
        </p:spPr>
        <p:txBody>
          <a:bodyPr/>
          <a:lstStyle/>
          <a:p>
            <a:r>
              <a:rPr lang="en-GB" smtClean="0">
                <a:latin typeface="Arial" pitchFamily="34" charset="0"/>
                <a:ea typeface="Geneva" pitchFamily="-109" charset="-128"/>
              </a:rPr>
              <a:t>Outline</a:t>
            </a:r>
          </a:p>
        </p:txBody>
      </p:sp>
      <p:sp>
        <p:nvSpPr>
          <p:cNvPr id="147459" name="Rectangle 3"/>
          <p:cNvSpPr>
            <a:spLocks noGrp="1" noChangeArrowheads="1"/>
          </p:cNvSpPr>
          <p:nvPr>
            <p:ph type="body" idx="4294967295"/>
          </p:nvPr>
        </p:nvSpPr>
        <p:spPr>
          <a:xfrm>
            <a:off x="533400" y="2057400"/>
            <a:ext cx="7010400" cy="5013325"/>
          </a:xfrm>
        </p:spPr>
        <p:txBody>
          <a:bodyPr/>
          <a:lstStyle/>
          <a:p>
            <a:r>
              <a:rPr lang="en-US" sz="2000" smtClean="0">
                <a:latin typeface="Arial" pitchFamily="34" charset="0"/>
                <a:ea typeface="Geneva" pitchFamily="-109" charset="-128"/>
              </a:rPr>
              <a:t>Formation of CDASH Team</a:t>
            </a:r>
          </a:p>
          <a:p>
            <a:r>
              <a:rPr lang="en-US" sz="2000" smtClean="0">
                <a:latin typeface="Arial" pitchFamily="34" charset="0"/>
                <a:ea typeface="Geneva" pitchFamily="-109" charset="-128"/>
              </a:rPr>
              <a:t>Theoretical Development of Kendle’s CDASH Standard</a:t>
            </a:r>
          </a:p>
          <a:p>
            <a:r>
              <a:rPr lang="en-US" sz="2000" smtClean="0">
                <a:latin typeface="Arial" pitchFamily="34" charset="0"/>
                <a:ea typeface="Geneva" pitchFamily="-109" charset="-128"/>
              </a:rPr>
              <a:t>Practical Implementation</a:t>
            </a:r>
          </a:p>
          <a:p>
            <a:r>
              <a:rPr lang="en-US" sz="2000" smtClean="0">
                <a:latin typeface="Arial" pitchFamily="34" charset="0"/>
                <a:ea typeface="Geneva" pitchFamily="-109" charset="-128"/>
              </a:rPr>
              <a:t>Mapping to SDTM and Data Validation Plan</a:t>
            </a:r>
          </a:p>
          <a:p>
            <a:r>
              <a:rPr lang="en-US" sz="2000" smtClean="0">
                <a:latin typeface="Arial" pitchFamily="34" charset="0"/>
                <a:ea typeface="Geneva" pitchFamily="-109" charset="-128"/>
              </a:rPr>
              <a:t>Progress to Date and Future Plans</a:t>
            </a:r>
          </a:p>
          <a:p>
            <a:r>
              <a:rPr lang="en-US" sz="2000" smtClean="0">
                <a:latin typeface="Arial" pitchFamily="34" charset="0"/>
                <a:ea typeface="Geneva" pitchFamily="-109" charset="-128"/>
              </a:rPr>
              <a:t>Repeating the Rewards</a:t>
            </a:r>
            <a:endParaRPr lang="en-GB" sz="2000" smtClean="0">
              <a:solidFill>
                <a:schemeClr val="folHlink"/>
              </a:solidFill>
              <a:latin typeface="Arial" pitchFamily="34" charset="0"/>
              <a:ea typeface="Geneva" pitchFamily="-109" charset="-128"/>
            </a:endParaRPr>
          </a:p>
          <a:p>
            <a:endParaRPr lang="en-GB" sz="2000" smtClean="0">
              <a:latin typeface="Arial" pitchFamily="34" charset="0"/>
              <a:ea typeface="Geneva" pitchFamily="-109" charset="-128"/>
            </a:endParaRPr>
          </a:p>
          <a:p>
            <a:endParaRPr lang="en-GB" smtClean="0">
              <a:latin typeface="Arial" pitchFamily="34" charset="0"/>
              <a:ea typeface="Geneva" pitchFamily="-109" charset="-128"/>
            </a:endParaRPr>
          </a:p>
          <a:p>
            <a:endParaRPr lang="en-GB" smtClean="0">
              <a:latin typeface="Arial" pitchFamily="34" charset="0"/>
              <a:ea typeface="Geneva" pitchFamily="-109" charset="-128"/>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4"/>
          <p:cNvSpPr>
            <a:spLocks noGrp="1" noChangeArrowheads="1"/>
          </p:cNvSpPr>
          <p:nvPr>
            <p:ph type="sldNum" sz="quarter" idx="10"/>
          </p:nvPr>
        </p:nvSpPr>
        <p:spPr/>
        <p:txBody>
          <a:bodyPr/>
          <a:lstStyle/>
          <a:p>
            <a:fld id="{3777D7F6-2CB3-4C14-8BFE-90D983E1E398}" type="slidenum">
              <a:rPr lang="en-US"/>
              <a:pPr/>
              <a:t>20</a:t>
            </a:fld>
            <a:endParaRPr lang="en-US">
              <a:solidFill>
                <a:schemeClr val="tx1"/>
              </a:solidFill>
            </a:endParaRPr>
          </a:p>
        </p:txBody>
      </p:sp>
      <p:sp>
        <p:nvSpPr>
          <p:cNvPr id="164866" name="Rectangle 2"/>
          <p:cNvSpPr>
            <a:spLocks noGrp="1" noChangeArrowheads="1"/>
          </p:cNvSpPr>
          <p:nvPr>
            <p:ph type="title" idx="4294967295"/>
          </p:nvPr>
        </p:nvSpPr>
        <p:spPr>
          <a:xfrm>
            <a:off x="539750" y="873125"/>
            <a:ext cx="8074025" cy="323850"/>
          </a:xfrm>
        </p:spPr>
        <p:txBody>
          <a:bodyPr/>
          <a:lstStyle/>
          <a:p>
            <a:r>
              <a:rPr lang="en-US" smtClean="0">
                <a:latin typeface="Arial" pitchFamily="34" charset="0"/>
                <a:ea typeface="Geneva" pitchFamily="-109" charset="-128"/>
              </a:rPr>
              <a:t>Questions?</a:t>
            </a:r>
          </a:p>
        </p:txBody>
      </p:sp>
      <p:sp>
        <p:nvSpPr>
          <p:cNvPr id="164867" name="Rectangle 3"/>
          <p:cNvSpPr>
            <a:spLocks noGrp="1" noChangeArrowheads="1"/>
          </p:cNvSpPr>
          <p:nvPr>
            <p:ph type="body" idx="4294967295"/>
          </p:nvPr>
        </p:nvSpPr>
        <p:spPr>
          <a:xfrm>
            <a:off x="536575" y="2968625"/>
            <a:ext cx="8074025" cy="3889375"/>
          </a:xfrm>
        </p:spPr>
        <p:txBody>
          <a:bodyPr/>
          <a:lstStyle/>
          <a:p>
            <a:pPr marL="342900" indent="-342900">
              <a:buNone/>
            </a:pPr>
            <a:r>
              <a:rPr lang="en-US" dirty="0" smtClean="0">
                <a:latin typeface="Arial" pitchFamily="34" charset="0"/>
                <a:ea typeface="Geneva" pitchFamily="-109" charset="-128"/>
              </a:rPr>
              <a:t/>
            </a:r>
            <a:br>
              <a:rPr lang="en-US" dirty="0" smtClean="0">
                <a:latin typeface="Arial" pitchFamily="34" charset="0"/>
                <a:ea typeface="Geneva" pitchFamily="-109" charset="-128"/>
              </a:rPr>
            </a:br>
            <a:r>
              <a:rPr lang="en-US" dirty="0" smtClean="0">
                <a:latin typeface="Arial" pitchFamily="34" charset="0"/>
                <a:ea typeface="Geneva" pitchFamily="-109" charset="-128"/>
              </a:rPr>
              <a:t>Please contact </a:t>
            </a:r>
          </a:p>
          <a:p>
            <a:pPr marL="342900" indent="-342900">
              <a:buNone/>
            </a:pPr>
            <a:r>
              <a:rPr lang="en-US" dirty="0" smtClean="0">
                <a:latin typeface="Arial" pitchFamily="34" charset="0"/>
                <a:ea typeface="Geneva" pitchFamily="-109" charset="-128"/>
              </a:rPr>
              <a:t/>
            </a:r>
            <a:br>
              <a:rPr lang="en-US" dirty="0" smtClean="0">
                <a:latin typeface="Arial" pitchFamily="34" charset="0"/>
                <a:ea typeface="Geneva" pitchFamily="-109" charset="-128"/>
              </a:rPr>
            </a:br>
            <a:r>
              <a:rPr lang="en-US" dirty="0" smtClean="0">
                <a:latin typeface="Arial" pitchFamily="34" charset="0"/>
                <a:ea typeface="Geneva" pitchFamily="-109" charset="-128"/>
              </a:rPr>
              <a:t>	Elke Sennewald:	</a:t>
            </a:r>
            <a:r>
              <a:rPr lang="en-US" dirty="0" smtClean="0">
                <a:latin typeface="Arial" pitchFamily="34" charset="0"/>
                <a:ea typeface="Geneva" pitchFamily="-109" charset="-128"/>
                <a:hlinkClick r:id="rId4"/>
              </a:rPr>
              <a:t>sennewald.elke@kendle.com</a:t>
            </a:r>
            <a:endParaRPr lang="en-US" dirty="0" smtClean="0">
              <a:latin typeface="Arial" pitchFamily="34" charset="0"/>
              <a:ea typeface="Geneva" pitchFamily="-109" charset="-128"/>
            </a:endParaRPr>
          </a:p>
          <a:p>
            <a:pPr marL="342900" indent="-342900">
              <a:buNone/>
            </a:pPr>
            <a:r>
              <a:rPr lang="en-US" dirty="0" smtClean="0">
                <a:latin typeface="Arial" pitchFamily="34" charset="0"/>
                <a:ea typeface="Geneva" pitchFamily="-109" charset="-128"/>
              </a:rPr>
              <a:t>		</a:t>
            </a:r>
          </a:p>
          <a:p>
            <a:pPr marL="342900" indent="-342900">
              <a:buNone/>
            </a:pPr>
            <a:r>
              <a:rPr lang="en-US" dirty="0" smtClean="0">
                <a:latin typeface="Arial" pitchFamily="34" charset="0"/>
                <a:ea typeface="Geneva" pitchFamily="-109" charset="-128"/>
              </a:rPr>
              <a:t>		+49 (0)89 99 39 13 125</a:t>
            </a:r>
          </a:p>
        </p:txBody>
      </p:sp>
      <p:pic>
        <p:nvPicPr>
          <p:cNvPr id="164868" name="Picture 4" descr="j0195812"/>
          <p:cNvPicPr>
            <a:picLocks noChangeAspect="1" noChangeArrowheads="1"/>
          </p:cNvPicPr>
          <p:nvPr/>
        </p:nvPicPr>
        <p:blipFill>
          <a:blip r:embed="rId5"/>
          <a:srcRect/>
          <a:stretch>
            <a:fillRect/>
          </a:stretch>
        </p:blipFill>
        <p:spPr bwMode="auto">
          <a:xfrm>
            <a:off x="5181600" y="1604963"/>
            <a:ext cx="1773238" cy="1824037"/>
          </a:xfrm>
          <a:prstGeom prst="rect">
            <a:avLst/>
          </a:prstGeom>
          <a:noFill/>
        </p:spPr>
      </p:pic>
      <p:pic>
        <p:nvPicPr>
          <p:cNvPr id="164869" name="Picture 5" descr="j0286034"/>
          <p:cNvPicPr>
            <a:picLocks noChangeAspect="1" noChangeArrowheads="1"/>
          </p:cNvPicPr>
          <p:nvPr/>
        </p:nvPicPr>
        <p:blipFill>
          <a:blip r:embed="rId6"/>
          <a:srcRect/>
          <a:stretch>
            <a:fillRect/>
          </a:stretch>
        </p:blipFill>
        <p:spPr bwMode="auto">
          <a:xfrm>
            <a:off x="3506788" y="228600"/>
            <a:ext cx="1368425" cy="1319213"/>
          </a:xfrm>
          <a:prstGeom prst="rect">
            <a:avLst/>
          </a:prstGeom>
          <a:noFill/>
        </p:spPr>
      </p:pic>
      <p:pic>
        <p:nvPicPr>
          <p:cNvPr id="164870" name="Picture 6" descr="j0300520"/>
          <p:cNvPicPr>
            <a:picLocks noChangeAspect="1" noChangeArrowheads="1" noCrop="1"/>
          </p:cNvPicPr>
          <p:nvPr/>
        </p:nvPicPr>
        <p:blipFill>
          <a:blip r:embed="rId7"/>
          <a:srcRect/>
          <a:stretch>
            <a:fillRect/>
          </a:stretch>
        </p:blipFill>
        <p:spPr bwMode="auto">
          <a:xfrm>
            <a:off x="7315200" y="3657600"/>
            <a:ext cx="952500" cy="819150"/>
          </a:xfrm>
          <a:prstGeom prst="rect">
            <a:avLst/>
          </a:prstGeom>
          <a:noFill/>
        </p:spPr>
      </p:pic>
      <p:pic>
        <p:nvPicPr>
          <p:cNvPr id="164871" name="Picture 7">
            <a:hlinkClick r:id="" action="ppaction://media"/>
          </p:cNvPr>
          <p:cNvPicPr>
            <a:picLocks noRot="1" noChangeAspect="1" noChangeArrowheads="1"/>
          </p:cNvPicPr>
          <p:nvPr>
            <a:wavAudioFile r:embed="rId1" name="ELPHRG01.wav"/>
          </p:nvPr>
        </p:nvPicPr>
        <p:blipFill>
          <a:blip r:embed="rId8"/>
          <a:srcRect/>
          <a:stretch>
            <a:fillRect/>
          </a:stretch>
        </p:blipFill>
        <p:spPr bwMode="auto">
          <a:xfrm>
            <a:off x="4953000" y="4724400"/>
            <a:ext cx="609600" cy="609600"/>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6487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992" fill="hold"/>
                                        <p:tgtEl>
                                          <p:spTgt spid="164871"/>
                                        </p:tgtEl>
                                      </p:cBhvr>
                                    </p:cmd>
                                  </p:childTnLst>
                                </p:cTn>
                              </p:par>
                            </p:childTnLst>
                          </p:cTn>
                        </p:par>
                      </p:childTnLst>
                    </p:cTn>
                  </p:par>
                </p:childTnLst>
              </p:cTn>
              <p:nextCondLst>
                <p:cond evt="onClick" delay="0">
                  <p:tgtEl>
                    <p:spTgt spid="16487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64871"/>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4"/>
          <p:cNvSpPr>
            <a:spLocks noGrp="1" noChangeArrowheads="1"/>
          </p:cNvSpPr>
          <p:nvPr>
            <p:ph type="sldNum" sz="quarter" idx="10"/>
          </p:nvPr>
        </p:nvSpPr>
        <p:spPr/>
        <p:txBody>
          <a:bodyPr/>
          <a:lstStyle/>
          <a:p>
            <a:fld id="{7F6ACE43-6FBC-4D20-902D-D9D9339CFDFB}" type="slidenum">
              <a:rPr lang="en-US"/>
              <a:pPr/>
              <a:t>21</a:t>
            </a:fld>
            <a:endParaRPr lang="en-US">
              <a:solidFill>
                <a:schemeClr val="tx1"/>
              </a:solidFill>
            </a:endParaRPr>
          </a:p>
        </p:txBody>
      </p:sp>
      <p:sp>
        <p:nvSpPr>
          <p:cNvPr id="162818" name="Rectangle 2"/>
          <p:cNvSpPr>
            <a:spLocks noChangeArrowheads="1"/>
          </p:cNvSpPr>
          <p:nvPr/>
        </p:nvSpPr>
        <p:spPr bwMode="auto">
          <a:xfrm>
            <a:off x="0" y="0"/>
            <a:ext cx="9144000" cy="6858000"/>
          </a:xfrm>
          <a:prstGeom prst="rect">
            <a:avLst/>
          </a:prstGeom>
          <a:solidFill>
            <a:schemeClr val="tx2"/>
          </a:solidFill>
          <a:ln w="9525">
            <a:noFill/>
            <a:miter lim="800000"/>
            <a:headEnd/>
            <a:tailEnd/>
          </a:ln>
          <a:effectLst/>
        </p:spPr>
        <p:txBody>
          <a:bodyPr wrap="none" anchor="ctr"/>
          <a:lstStyle/>
          <a:p>
            <a:endParaRPr lang="en-US"/>
          </a:p>
        </p:txBody>
      </p:sp>
      <p:sp>
        <p:nvSpPr>
          <p:cNvPr id="162819" name="AutoShape 3"/>
          <p:cNvSpPr>
            <a:spLocks noChangeAspect="1" noChangeArrowheads="1"/>
          </p:cNvSpPr>
          <p:nvPr/>
        </p:nvSpPr>
        <p:spPr bwMode="auto">
          <a:xfrm flipV="1">
            <a:off x="1066800" y="2439988"/>
            <a:ext cx="7010400" cy="1978025"/>
          </a:xfrm>
          <a:prstGeom prst="rtTriangle">
            <a:avLst/>
          </a:prstGeom>
          <a:solidFill>
            <a:schemeClr val="accent1"/>
          </a:solidFill>
          <a:ln w="9525">
            <a:noFill/>
            <a:miter lim="800000"/>
            <a:headEnd/>
            <a:tailEnd/>
          </a:ln>
          <a:effectLst/>
        </p:spPr>
        <p:txBody>
          <a:bodyPr wrap="none" anchor="ctr"/>
          <a:lstStyle/>
          <a:p>
            <a:endParaRPr lang="en-US"/>
          </a:p>
        </p:txBody>
      </p:sp>
      <p:sp>
        <p:nvSpPr>
          <p:cNvPr id="162820" name="Text Box 4"/>
          <p:cNvSpPr txBox="1">
            <a:spLocks noChangeArrowheads="1"/>
          </p:cNvSpPr>
          <p:nvPr/>
        </p:nvSpPr>
        <p:spPr bwMode="auto">
          <a:xfrm>
            <a:off x="1066800" y="3292475"/>
            <a:ext cx="7010400" cy="274638"/>
          </a:xfrm>
          <a:prstGeom prst="rect">
            <a:avLst/>
          </a:prstGeom>
          <a:noFill/>
          <a:ln w="9525">
            <a:noFill/>
            <a:miter lim="800000"/>
            <a:headEnd/>
            <a:tailEnd/>
          </a:ln>
          <a:effectLst/>
        </p:spPr>
        <p:txBody>
          <a:bodyPr lIns="0" tIns="0" rIns="0" bIns="0" anchor="b">
            <a:spAutoFit/>
          </a:bodyPr>
          <a:lstStyle/>
          <a:p>
            <a:pPr algn="ctr">
              <a:spcBef>
                <a:spcPct val="0"/>
              </a:spcBef>
              <a:buClrTx/>
              <a:buFontTx/>
              <a:buNone/>
            </a:pPr>
            <a:r>
              <a:rPr lang="en-US" sz="1800" b="1">
                <a:solidFill>
                  <a:schemeClr val="bg1"/>
                </a:solidFill>
              </a:rPr>
              <a:t>Real people. Real results.</a:t>
            </a:r>
            <a:r>
              <a:rPr lang="en-US" sz="1800" b="1" baseline="30000">
                <a:solidFill>
                  <a:schemeClr val="bg1"/>
                </a:solidFill>
              </a:rPr>
              <a:t>®</a:t>
            </a:r>
            <a:endParaRPr lang="en-US" sz="1800" b="1">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B8CA0A85-0CB2-4781-A594-2022C69EB245}" type="slidenum">
              <a:rPr lang="en-US"/>
              <a:pPr/>
              <a:t>3</a:t>
            </a:fld>
            <a:endParaRPr lang="en-US">
              <a:solidFill>
                <a:schemeClr val="tx1"/>
              </a:solidFill>
            </a:endParaRPr>
          </a:p>
        </p:txBody>
      </p:sp>
      <p:sp>
        <p:nvSpPr>
          <p:cNvPr id="81922" name="Rectangle 2"/>
          <p:cNvSpPr>
            <a:spLocks noGrp="1" noChangeArrowheads="1"/>
          </p:cNvSpPr>
          <p:nvPr>
            <p:ph type="title" idx="4294967295"/>
          </p:nvPr>
        </p:nvSpPr>
        <p:spPr>
          <a:xfrm>
            <a:off x="539750" y="574675"/>
            <a:ext cx="8070850" cy="441325"/>
          </a:xfrm>
        </p:spPr>
        <p:txBody>
          <a:bodyPr/>
          <a:lstStyle/>
          <a:p>
            <a:r>
              <a:rPr lang="en-GB" smtClean="0">
                <a:latin typeface="Arial" pitchFamily="34" charset="0"/>
                <a:ea typeface="Geneva" pitchFamily="-109" charset="-128"/>
              </a:rPr>
              <a:t>CDASH Draft Published</a:t>
            </a:r>
            <a:endParaRPr lang="de-DE" smtClean="0">
              <a:latin typeface="Arial" pitchFamily="34" charset="0"/>
              <a:ea typeface="Geneva" pitchFamily="-109" charset="-128"/>
            </a:endParaRPr>
          </a:p>
        </p:txBody>
      </p:sp>
      <p:sp>
        <p:nvSpPr>
          <p:cNvPr id="81923" name="Rectangle 3"/>
          <p:cNvSpPr>
            <a:spLocks noGrp="1" noChangeArrowheads="1"/>
          </p:cNvSpPr>
          <p:nvPr>
            <p:ph type="body" idx="4294967295"/>
          </p:nvPr>
        </p:nvSpPr>
        <p:spPr/>
        <p:txBody>
          <a:bodyPr/>
          <a:lstStyle/>
          <a:p>
            <a:r>
              <a:rPr lang="en-US" i="1" smtClean="0">
                <a:latin typeface="Arial" pitchFamily="34" charset="0"/>
                <a:ea typeface="Geneva" pitchFamily="-109" charset="-128"/>
              </a:rPr>
              <a:t>April 2008 - </a:t>
            </a:r>
            <a:r>
              <a:rPr lang="en-US" smtClean="0">
                <a:latin typeface="Arial" pitchFamily="34" charset="0"/>
                <a:ea typeface="Geneva" pitchFamily="-109" charset="-128"/>
              </a:rPr>
              <a:t>CDISC put the draft of the CDASH (clinical data acquisition standards harmonization) documents out for public review</a:t>
            </a:r>
          </a:p>
          <a:p>
            <a:r>
              <a:rPr lang="en-US" smtClean="0">
                <a:latin typeface="Arial" pitchFamily="34" charset="0"/>
                <a:ea typeface="Geneva" pitchFamily="-109" charset="-128"/>
              </a:rPr>
              <a:t>Draft consisted of:</a:t>
            </a:r>
          </a:p>
          <a:p>
            <a:pPr lvl="1"/>
            <a:r>
              <a:rPr lang="en-US" smtClean="0">
                <a:latin typeface="Arial" pitchFamily="34" charset="0"/>
                <a:ea typeface="Geneva" pitchFamily="-109" charset="-128"/>
              </a:rPr>
              <a:t>Introduction</a:t>
            </a:r>
          </a:p>
          <a:p>
            <a:pPr lvl="1"/>
            <a:r>
              <a:rPr lang="en-US" smtClean="0">
                <a:latin typeface="Arial" pitchFamily="34" charset="0"/>
                <a:ea typeface="Geneva" pitchFamily="-109" charset="-128"/>
              </a:rPr>
              <a:t>List of CDASH domains with recommendations on variables to be collected, why and how</a:t>
            </a:r>
            <a:endParaRPr lang="en-US" i="1" smtClean="0">
              <a:latin typeface="Arial" pitchFamily="34" charset="0"/>
              <a:ea typeface="Geneva" pitchFamily="-109" charset="-128"/>
            </a:endParaRPr>
          </a:p>
          <a:p>
            <a:r>
              <a:rPr lang="en-US" smtClean="0">
                <a:latin typeface="Arial" pitchFamily="34" charset="0"/>
                <a:ea typeface="Geneva" pitchFamily="-109" charset="-128"/>
              </a:rPr>
              <a:t>Primary goal was “the development of ‘content standards’ for a basic set of global data collection variables that will support clinical research studies“</a:t>
            </a:r>
          </a:p>
          <a:p>
            <a:r>
              <a:rPr lang="en-US" smtClean="0">
                <a:latin typeface="Arial" pitchFamily="34" charset="0"/>
                <a:ea typeface="Geneva" pitchFamily="-109" charset="-128"/>
              </a:rPr>
              <a:t>Kendle decided to take the risk that this draft was near final and commence design of eCRF modules compliant with CDASH</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6569759A-36E1-4E11-A14B-FF4962DD5EFA}" type="slidenum">
              <a:rPr lang="en-US"/>
              <a:pPr/>
              <a:t>4</a:t>
            </a:fld>
            <a:endParaRPr lang="en-US">
              <a:solidFill>
                <a:schemeClr val="tx1"/>
              </a:solidFill>
            </a:endParaRPr>
          </a:p>
        </p:txBody>
      </p:sp>
      <p:sp>
        <p:nvSpPr>
          <p:cNvPr id="117762" name="Rectangle 2"/>
          <p:cNvSpPr>
            <a:spLocks noGrp="1" noChangeArrowheads="1"/>
          </p:cNvSpPr>
          <p:nvPr>
            <p:ph type="title" idx="4294967295"/>
          </p:nvPr>
        </p:nvSpPr>
        <p:spPr>
          <a:xfrm>
            <a:off x="539750" y="574675"/>
            <a:ext cx="8070850" cy="441325"/>
          </a:xfrm>
        </p:spPr>
        <p:txBody>
          <a:bodyPr/>
          <a:lstStyle/>
          <a:p>
            <a:r>
              <a:rPr lang="en-GB" smtClean="0">
                <a:latin typeface="Arial" pitchFamily="34" charset="0"/>
                <a:ea typeface="Geneva" pitchFamily="-109" charset="-128"/>
              </a:rPr>
              <a:t>Kendle’s CDASH Team Formation</a:t>
            </a:r>
            <a:endParaRPr lang="de-DE" smtClean="0">
              <a:latin typeface="Arial" pitchFamily="34" charset="0"/>
              <a:ea typeface="Geneva" pitchFamily="-109" charset="-128"/>
            </a:endParaRPr>
          </a:p>
        </p:txBody>
      </p:sp>
      <p:sp>
        <p:nvSpPr>
          <p:cNvPr id="117763" name="Rectangle 3"/>
          <p:cNvSpPr>
            <a:spLocks noGrp="1" noChangeArrowheads="1"/>
          </p:cNvSpPr>
          <p:nvPr>
            <p:ph type="body" idx="4294967295"/>
          </p:nvPr>
        </p:nvSpPr>
        <p:spPr/>
        <p:txBody>
          <a:bodyPr/>
          <a:lstStyle/>
          <a:p>
            <a:r>
              <a:rPr lang="en-US" i="1" smtClean="0">
                <a:latin typeface="Arial" pitchFamily="34" charset="0"/>
                <a:ea typeface="Geneva" pitchFamily="-109" charset="-128"/>
              </a:rPr>
              <a:t>June 2008 – </a:t>
            </a:r>
            <a:r>
              <a:rPr lang="en-US" smtClean="0">
                <a:latin typeface="Arial" pitchFamily="34" charset="0"/>
                <a:ea typeface="Geneva" pitchFamily="-109" charset="-128"/>
              </a:rPr>
              <a:t>Kendle’s CDASH team was formed with members from around the world representing CDM, Biostatistics, Programming and Clinical Development</a:t>
            </a:r>
          </a:p>
          <a:p>
            <a:r>
              <a:rPr lang="en-US" smtClean="0">
                <a:latin typeface="Arial" pitchFamily="34" charset="0"/>
                <a:ea typeface="Geneva" pitchFamily="-109" charset="-128"/>
              </a:rPr>
              <a:t>Each team member took on responsibility for one or more CDASH domains with the objective to:</a:t>
            </a:r>
          </a:p>
          <a:p>
            <a:pPr lvl="1"/>
            <a:r>
              <a:rPr lang="en-US" smtClean="0">
                <a:latin typeface="Arial" pitchFamily="34" charset="0"/>
                <a:ea typeface="Geneva" pitchFamily="-109" charset="-128"/>
              </a:rPr>
              <a:t>review and understand the intention of CDASH re the domain</a:t>
            </a:r>
          </a:p>
          <a:p>
            <a:pPr lvl="1"/>
            <a:r>
              <a:rPr lang="en-US" smtClean="0">
                <a:latin typeface="Arial" pitchFamily="34" charset="0"/>
                <a:ea typeface="Geneva" pitchFamily="-109" charset="-128"/>
              </a:rPr>
              <a:t>transfer the CDASH specs into Kendle’s Study Definition Specification spreadsheet</a:t>
            </a:r>
          </a:p>
          <a:p>
            <a:pPr lvl="1"/>
            <a:r>
              <a:rPr lang="en-GB" altLang="ja-JP" smtClean="0">
                <a:latin typeface="Arial" pitchFamily="34" charset="0"/>
                <a:ea typeface="Geneva" pitchFamily="-109" charset="-128"/>
              </a:rPr>
              <a:t>cross reference as necessary to the CDISC SDTM controlled terminology list </a:t>
            </a:r>
          </a:p>
          <a:p>
            <a:r>
              <a:rPr lang="en-US" smtClean="0">
                <a:latin typeface="Arial" pitchFamily="34" charset="0"/>
                <a:ea typeface="Geneva" pitchFamily="-109" charset="-128"/>
              </a:rPr>
              <a:t>We thought this would be easy….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4"/>
          <p:cNvSpPr>
            <a:spLocks noGrp="1" noChangeArrowheads="1"/>
          </p:cNvSpPr>
          <p:nvPr>
            <p:ph type="sldNum" sz="quarter" idx="10"/>
          </p:nvPr>
        </p:nvSpPr>
        <p:spPr/>
        <p:txBody>
          <a:bodyPr/>
          <a:lstStyle/>
          <a:p>
            <a:fld id="{AF73E4EC-3283-4732-AEAB-F1049E7FF315}" type="slidenum">
              <a:rPr lang="en-US"/>
              <a:pPr/>
              <a:t>5</a:t>
            </a:fld>
            <a:endParaRPr lang="en-US">
              <a:solidFill>
                <a:schemeClr val="tx1"/>
              </a:solidFill>
            </a:endParaRPr>
          </a:p>
        </p:txBody>
      </p:sp>
      <p:sp>
        <p:nvSpPr>
          <p:cNvPr id="169986" name="Rectangle 2"/>
          <p:cNvSpPr>
            <a:spLocks noGrp="1" noChangeArrowheads="1"/>
          </p:cNvSpPr>
          <p:nvPr>
            <p:ph type="title" idx="4294967295"/>
          </p:nvPr>
        </p:nvSpPr>
        <p:spPr/>
        <p:txBody>
          <a:bodyPr/>
          <a:lstStyle/>
          <a:p>
            <a:r>
              <a:rPr lang="en-US" smtClean="0">
                <a:latin typeface="Arial" pitchFamily="34" charset="0"/>
                <a:ea typeface="Geneva" pitchFamily="-109" charset="-128"/>
              </a:rPr>
              <a:t>CDASH Form Specification Template </a:t>
            </a:r>
            <a:r>
              <a:rPr lang="en-US" baseline="-25000" smtClean="0">
                <a:latin typeface="Arial" pitchFamily="34" charset="0"/>
                <a:ea typeface="Geneva" pitchFamily="-109" charset="-128"/>
              </a:rPr>
              <a:t>(1)</a:t>
            </a:r>
          </a:p>
        </p:txBody>
      </p:sp>
      <p:graphicFrame>
        <p:nvGraphicFramePr>
          <p:cNvPr id="169987" name="Group 3"/>
          <p:cNvGraphicFramePr>
            <a:graphicFrameLocks noGrp="1"/>
          </p:cNvGraphicFramePr>
          <p:nvPr>
            <p:ph idx="4294967295"/>
          </p:nvPr>
        </p:nvGraphicFramePr>
        <p:xfrm>
          <a:off x="536575" y="2590800"/>
          <a:ext cx="8074025" cy="2133600"/>
        </p:xfrm>
        <a:graphic>
          <a:graphicData uri="http://schemas.openxmlformats.org/drawingml/2006/table">
            <a:tbl>
              <a:tblPr/>
              <a:tblGrid>
                <a:gridCol w="911225"/>
                <a:gridCol w="1219200"/>
                <a:gridCol w="1066800"/>
                <a:gridCol w="1676400"/>
                <a:gridCol w="1524000"/>
                <a:gridCol w="1676400"/>
              </a:tblGrid>
              <a:tr h="2133600">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CDISC</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Domain</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Form Label</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(to be</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Displayed)</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Order</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Kendle Question Prompt</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Instructions to be Printed on CRF</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CDASH CRF Label / Question</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4"/>
          <p:cNvSpPr>
            <a:spLocks noGrp="1" noChangeArrowheads="1"/>
          </p:cNvSpPr>
          <p:nvPr>
            <p:ph type="sldNum" sz="quarter" idx="10"/>
          </p:nvPr>
        </p:nvSpPr>
        <p:spPr/>
        <p:txBody>
          <a:bodyPr/>
          <a:lstStyle/>
          <a:p>
            <a:fld id="{E0D5A8C3-092F-4FF0-96AB-B6EAE623F5E0}" type="slidenum">
              <a:rPr lang="en-US"/>
              <a:pPr/>
              <a:t>6</a:t>
            </a:fld>
            <a:endParaRPr lang="en-US">
              <a:solidFill>
                <a:schemeClr val="tx1"/>
              </a:solidFill>
            </a:endParaRPr>
          </a:p>
        </p:txBody>
      </p:sp>
      <p:sp>
        <p:nvSpPr>
          <p:cNvPr id="151554" name="Rectangle 2"/>
          <p:cNvSpPr>
            <a:spLocks noGrp="1" noChangeArrowheads="1"/>
          </p:cNvSpPr>
          <p:nvPr>
            <p:ph type="title" idx="4294967295"/>
          </p:nvPr>
        </p:nvSpPr>
        <p:spPr/>
        <p:txBody>
          <a:bodyPr/>
          <a:lstStyle/>
          <a:p>
            <a:r>
              <a:rPr lang="en-US" smtClean="0">
                <a:latin typeface="Arial" pitchFamily="34" charset="0"/>
                <a:ea typeface="Geneva" pitchFamily="-109" charset="-128"/>
              </a:rPr>
              <a:t>CDASH Form Specification Template </a:t>
            </a:r>
            <a:r>
              <a:rPr lang="en-US" baseline="-25000" smtClean="0">
                <a:latin typeface="Arial" pitchFamily="34" charset="0"/>
                <a:ea typeface="Geneva" pitchFamily="-109" charset="-128"/>
              </a:rPr>
              <a:t>(2)</a:t>
            </a:r>
          </a:p>
        </p:txBody>
      </p:sp>
      <p:graphicFrame>
        <p:nvGraphicFramePr>
          <p:cNvPr id="151607" name="Group 55"/>
          <p:cNvGraphicFramePr>
            <a:graphicFrameLocks noGrp="1"/>
          </p:cNvGraphicFramePr>
          <p:nvPr>
            <p:ph type="tbl" idx="4294967295"/>
          </p:nvPr>
        </p:nvGraphicFramePr>
        <p:xfrm>
          <a:off x="533400" y="2590800"/>
          <a:ext cx="8074025" cy="2286000"/>
        </p:xfrm>
        <a:graphic>
          <a:graphicData uri="http://schemas.openxmlformats.org/drawingml/2006/table">
            <a:tbl>
              <a:tblPr/>
              <a:tblGrid>
                <a:gridCol w="1273175"/>
                <a:gridCol w="1446213"/>
                <a:gridCol w="1274762"/>
                <a:gridCol w="1584325"/>
                <a:gridCol w="1014413"/>
                <a:gridCol w="1481137"/>
              </a:tblGrid>
              <a:tr h="22860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Kendle Database Variable Name</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CDASH Variable Name </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CDASH Core</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Conditional Rule</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Data Type</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Kendle Codelist Name</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4"/>
          <p:cNvSpPr>
            <a:spLocks noGrp="1" noChangeArrowheads="1"/>
          </p:cNvSpPr>
          <p:nvPr>
            <p:ph type="sldNum" sz="quarter" idx="10"/>
          </p:nvPr>
        </p:nvSpPr>
        <p:spPr/>
        <p:txBody>
          <a:bodyPr/>
          <a:lstStyle/>
          <a:p>
            <a:fld id="{88F1E4E1-48A5-48E1-B91B-9642D69E0395}" type="slidenum">
              <a:rPr lang="en-US"/>
              <a:pPr/>
              <a:t>7</a:t>
            </a:fld>
            <a:endParaRPr lang="en-US">
              <a:solidFill>
                <a:schemeClr val="tx1"/>
              </a:solidFill>
            </a:endParaRPr>
          </a:p>
        </p:txBody>
      </p:sp>
      <p:sp>
        <p:nvSpPr>
          <p:cNvPr id="152578" name="Rectangle 2"/>
          <p:cNvSpPr>
            <a:spLocks noGrp="1" noChangeArrowheads="1"/>
          </p:cNvSpPr>
          <p:nvPr>
            <p:ph type="title" idx="4294967295"/>
          </p:nvPr>
        </p:nvSpPr>
        <p:spPr/>
        <p:txBody>
          <a:bodyPr/>
          <a:lstStyle/>
          <a:p>
            <a:r>
              <a:rPr lang="en-US" smtClean="0">
                <a:latin typeface="Arial" pitchFamily="34" charset="0"/>
                <a:ea typeface="Geneva" pitchFamily="-109" charset="-128"/>
              </a:rPr>
              <a:t>CDASH Form Specification Template </a:t>
            </a:r>
            <a:r>
              <a:rPr lang="en-US" baseline="-25000" smtClean="0">
                <a:latin typeface="Arial" pitchFamily="34" charset="0"/>
                <a:ea typeface="Geneva" pitchFamily="-109" charset="-128"/>
              </a:rPr>
              <a:t>(3)</a:t>
            </a:r>
          </a:p>
        </p:txBody>
      </p:sp>
      <p:graphicFrame>
        <p:nvGraphicFramePr>
          <p:cNvPr id="152688" name="Group 112"/>
          <p:cNvGraphicFramePr>
            <a:graphicFrameLocks noGrp="1"/>
          </p:cNvGraphicFramePr>
          <p:nvPr>
            <p:ph idx="4294967295"/>
          </p:nvPr>
        </p:nvGraphicFramePr>
        <p:xfrm>
          <a:off x="536575" y="2590800"/>
          <a:ext cx="8074025" cy="2209800"/>
        </p:xfrm>
        <a:graphic>
          <a:graphicData uri="http://schemas.openxmlformats.org/drawingml/2006/table">
            <a:tbl>
              <a:tblPr/>
              <a:tblGrid>
                <a:gridCol w="1093788"/>
                <a:gridCol w="960437"/>
                <a:gridCol w="1066800"/>
                <a:gridCol w="762000"/>
                <a:gridCol w="838200"/>
                <a:gridCol w="1371600"/>
                <a:gridCol w="990600"/>
                <a:gridCol w="990600"/>
              </a:tblGrid>
              <a:tr h="2209800">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CDISC</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SDTM</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Codelist</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Name</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Min</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Precision</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Max</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Precision</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Min</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Length</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Max</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Length</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Display</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Question</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within table?</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Table</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Details</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Table</a:t>
                      </a:r>
                    </a:p>
                    <a:p>
                      <a:pPr marL="190500" marR="0" lvl="0" indent="-1905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Heading</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4"/>
          <p:cNvSpPr>
            <a:spLocks noGrp="1" noChangeArrowheads="1"/>
          </p:cNvSpPr>
          <p:nvPr>
            <p:ph type="sldNum" sz="quarter" idx="10"/>
          </p:nvPr>
        </p:nvSpPr>
        <p:spPr/>
        <p:txBody>
          <a:bodyPr/>
          <a:lstStyle/>
          <a:p>
            <a:fld id="{034962B5-8137-40F7-BFE8-D56B16B8589B}" type="slidenum">
              <a:rPr lang="en-US"/>
              <a:pPr/>
              <a:t>8</a:t>
            </a:fld>
            <a:endParaRPr lang="en-US">
              <a:solidFill>
                <a:schemeClr val="tx1"/>
              </a:solidFill>
            </a:endParaRPr>
          </a:p>
        </p:txBody>
      </p:sp>
      <p:sp>
        <p:nvSpPr>
          <p:cNvPr id="153602" name="Rectangle 2"/>
          <p:cNvSpPr>
            <a:spLocks noGrp="1" noChangeArrowheads="1"/>
          </p:cNvSpPr>
          <p:nvPr>
            <p:ph type="title" idx="4294967295"/>
          </p:nvPr>
        </p:nvSpPr>
        <p:spPr/>
        <p:txBody>
          <a:bodyPr/>
          <a:lstStyle/>
          <a:p>
            <a:r>
              <a:rPr lang="en-US" smtClean="0">
                <a:latin typeface="Arial" pitchFamily="34" charset="0"/>
                <a:ea typeface="Geneva" pitchFamily="-109" charset="-128"/>
              </a:rPr>
              <a:t>CDASH Form Specification Template </a:t>
            </a:r>
            <a:r>
              <a:rPr lang="en-US" baseline="-25000" smtClean="0">
                <a:latin typeface="Arial" pitchFamily="34" charset="0"/>
                <a:ea typeface="Geneva" pitchFamily="-109" charset="-128"/>
              </a:rPr>
              <a:t>(4)</a:t>
            </a:r>
          </a:p>
        </p:txBody>
      </p:sp>
      <p:graphicFrame>
        <p:nvGraphicFramePr>
          <p:cNvPr id="153669" name="Group 69"/>
          <p:cNvGraphicFramePr>
            <a:graphicFrameLocks noGrp="1"/>
          </p:cNvGraphicFramePr>
          <p:nvPr>
            <p:ph type="tbl" idx="4294967295"/>
          </p:nvPr>
        </p:nvGraphicFramePr>
        <p:xfrm>
          <a:off x="539750" y="2438400"/>
          <a:ext cx="8074025" cy="2133600"/>
        </p:xfrm>
        <a:graphic>
          <a:graphicData uri="http://schemas.openxmlformats.org/drawingml/2006/table">
            <a:tbl>
              <a:tblPr/>
              <a:tblGrid>
                <a:gridCol w="1136650"/>
                <a:gridCol w="1066800"/>
                <a:gridCol w="1066800"/>
                <a:gridCol w="914400"/>
                <a:gridCol w="1295400"/>
                <a:gridCol w="1143000"/>
                <a:gridCol w="1450975"/>
              </a:tblGrid>
              <a:tr h="2133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Dictionary Name/</a:t>
                      </a:r>
                    </a:p>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Version</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Loaded Electroni-cally?</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Question Hidden?</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Data Derived?</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Derivation Description</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Comment</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Geneva" pitchFamily="-109" charset="-128"/>
                          <a:cs typeface="Arial" pitchFamily="34" charset="0"/>
                        </a:rPr>
                        <a:t>Mapping Specification</a:t>
                      </a:r>
                      <a:endParaRPr kumimoji="0" lang="en-US" sz="1600" b="0" i="0" u="none" strike="noStrike" cap="none" normalizeH="0" baseline="0" smtClean="0">
                        <a:ln>
                          <a:noFill/>
                        </a:ln>
                        <a:solidFill>
                          <a:schemeClr val="tx1"/>
                        </a:solidFill>
                        <a:effectLst/>
                        <a:latin typeface="Arial" pitchFamily="34" charset="0"/>
                        <a:ea typeface="Geneva" pitchFamily="-109" charset="-128"/>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4"/>
          <p:cNvSpPr>
            <a:spLocks noGrp="1" noChangeArrowheads="1"/>
          </p:cNvSpPr>
          <p:nvPr>
            <p:ph type="sldNum" sz="quarter" idx="10"/>
          </p:nvPr>
        </p:nvSpPr>
        <p:spPr/>
        <p:txBody>
          <a:bodyPr/>
          <a:lstStyle/>
          <a:p>
            <a:fld id="{8309C3D6-2ABC-4581-B793-B47425DBA654}" type="slidenum">
              <a:rPr lang="en-US"/>
              <a:pPr/>
              <a:t>9</a:t>
            </a:fld>
            <a:endParaRPr lang="en-US">
              <a:solidFill>
                <a:schemeClr val="tx1"/>
              </a:solidFill>
            </a:endParaRPr>
          </a:p>
        </p:txBody>
      </p:sp>
      <p:sp>
        <p:nvSpPr>
          <p:cNvPr id="119810" name="Rectangle 2"/>
          <p:cNvSpPr>
            <a:spLocks noGrp="1" noChangeArrowheads="1"/>
          </p:cNvSpPr>
          <p:nvPr>
            <p:ph type="title" idx="4294967295"/>
          </p:nvPr>
        </p:nvSpPr>
        <p:spPr>
          <a:xfrm>
            <a:off x="539750" y="574675"/>
            <a:ext cx="8070850" cy="441325"/>
          </a:xfrm>
        </p:spPr>
        <p:txBody>
          <a:bodyPr/>
          <a:lstStyle/>
          <a:p>
            <a:r>
              <a:rPr lang="en-GB" smtClean="0">
                <a:latin typeface="Arial" pitchFamily="34" charset="0"/>
                <a:ea typeface="Geneva" pitchFamily="-109" charset="-128"/>
              </a:rPr>
              <a:t>First CDASH Considerations</a:t>
            </a:r>
            <a:endParaRPr lang="de-DE" smtClean="0">
              <a:latin typeface="Arial" pitchFamily="34" charset="0"/>
              <a:ea typeface="Geneva" pitchFamily="-109" charset="-128"/>
            </a:endParaRPr>
          </a:p>
        </p:txBody>
      </p:sp>
      <p:sp>
        <p:nvSpPr>
          <p:cNvPr id="119811" name="Rectangle 3"/>
          <p:cNvSpPr>
            <a:spLocks noGrp="1" noChangeArrowheads="1"/>
          </p:cNvSpPr>
          <p:nvPr>
            <p:ph type="body" idx="4294967295"/>
          </p:nvPr>
        </p:nvSpPr>
        <p:spPr/>
        <p:txBody>
          <a:bodyPr/>
          <a:lstStyle/>
          <a:p>
            <a:r>
              <a:rPr lang="en-US" i="1" smtClean="0">
                <a:latin typeface="Arial" pitchFamily="34" charset="0"/>
                <a:ea typeface="Geneva" pitchFamily="-109" charset="-128"/>
              </a:rPr>
              <a:t>July 2008 – </a:t>
            </a:r>
            <a:r>
              <a:rPr lang="en-US" smtClean="0">
                <a:latin typeface="Arial" pitchFamily="34" charset="0"/>
                <a:ea typeface="Geneva" pitchFamily="-109" charset="-128"/>
              </a:rPr>
              <a:t>we found it was not so easy….</a:t>
            </a:r>
          </a:p>
          <a:p>
            <a:r>
              <a:rPr lang="en-GB" altLang="ja-JP" smtClean="0">
                <a:latin typeface="Arial" pitchFamily="34" charset="0"/>
                <a:ea typeface="Geneva" pitchFamily="-109" charset="-128"/>
              </a:rPr>
              <a:t>CDASH, although reflecting the needs of SDTM, is not necessarily conducive to a database design</a:t>
            </a:r>
          </a:p>
          <a:p>
            <a:pPr lvl="1"/>
            <a:r>
              <a:rPr lang="en-GB" altLang="ja-JP" smtClean="0">
                <a:latin typeface="Arial" pitchFamily="34" charset="0"/>
                <a:ea typeface="Geneva" pitchFamily="-109" charset="-128"/>
              </a:rPr>
              <a:t>some domains can be collected once per study, once per visit or many times per visit </a:t>
            </a:r>
          </a:p>
          <a:p>
            <a:pPr lvl="1"/>
            <a:r>
              <a:rPr lang="en-GB" altLang="ja-JP" smtClean="0">
                <a:latin typeface="Arial" pitchFamily="34" charset="0"/>
                <a:ea typeface="Geneva" pitchFamily="-109" charset="-128"/>
              </a:rPr>
              <a:t>several domains have a very “vertical” structure – which is not immediately transferable to a database specification</a:t>
            </a:r>
          </a:p>
          <a:p>
            <a:r>
              <a:rPr lang="en-GB" altLang="ja-JP" smtClean="0">
                <a:latin typeface="Arial" pitchFamily="34" charset="0"/>
                <a:ea typeface="Geneva" pitchFamily="-109" charset="-128"/>
              </a:rPr>
              <a:t>We discovered that we needed to supplement CDASH standards with our own Kendle standards</a:t>
            </a:r>
          </a:p>
          <a:p>
            <a:r>
              <a:rPr lang="en-GB" altLang="ja-JP" smtClean="0">
                <a:latin typeface="Arial" pitchFamily="34" charset="0"/>
                <a:ea typeface="Geneva" pitchFamily="-109" charset="-128"/>
              </a:rPr>
              <a:t>Clinical input at this stage was vital – in order to define what were the most likely real-life scenarios we would encounter in the use of our standard eCRFs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3_Office Theme">
  <a:themeElements>
    <a:clrScheme name="">
      <a:dk1>
        <a:srgbClr val="000000"/>
      </a:dk1>
      <a:lt1>
        <a:srgbClr val="FFFFFF"/>
      </a:lt1>
      <a:dk2>
        <a:srgbClr val="5983B2"/>
      </a:dk2>
      <a:lt2>
        <a:srgbClr val="BD002C"/>
      </a:lt2>
      <a:accent1>
        <a:srgbClr val="C6D5E7"/>
      </a:accent1>
      <a:accent2>
        <a:srgbClr val="AAC1DA"/>
      </a:accent2>
      <a:accent3>
        <a:srgbClr val="FFFFFF"/>
      </a:accent3>
      <a:accent4>
        <a:srgbClr val="000000"/>
      </a:accent4>
      <a:accent5>
        <a:srgbClr val="DFE7F1"/>
      </a:accent5>
      <a:accent6>
        <a:srgbClr val="9AAFC5"/>
      </a:accent6>
      <a:hlink>
        <a:srgbClr val="8DACCE"/>
      </a:hlink>
      <a:folHlink>
        <a:srgbClr val="7197C2"/>
      </a:folHlink>
    </a:clrScheme>
    <a:fontScheme name="3_Office Theme">
      <a:majorFont>
        <a:latin typeface=""/>
        <a:ea typeface="Geneva"/>
        <a:cs typeface="Geneva"/>
      </a:majorFont>
      <a:minorFont>
        <a:latin typeface=""/>
        <a:ea typeface="Geneva"/>
        <a:cs typeface="Genev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65"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65"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5983B2"/>
        </a:dk2>
        <a:lt2>
          <a:srgbClr val="BD002C"/>
        </a:lt2>
        <a:accent1>
          <a:srgbClr val="C6D5E7"/>
        </a:accent1>
        <a:accent2>
          <a:srgbClr val="AAC1DA"/>
        </a:accent2>
        <a:accent3>
          <a:srgbClr val="FFFFFF"/>
        </a:accent3>
        <a:accent4>
          <a:srgbClr val="000000"/>
        </a:accent4>
        <a:accent5>
          <a:srgbClr val="DFE7F1"/>
        </a:accent5>
        <a:accent6>
          <a:srgbClr val="9AAFC5"/>
        </a:accent6>
        <a:hlink>
          <a:srgbClr val="8DACCE"/>
        </a:hlink>
        <a:folHlink>
          <a:srgbClr val="7196C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documentManagement>
    <Key_x0020_Topics xmlns="c4fe3dec-3014-48aa-815c-3c516fc51f90" xsi:nil="true"/>
    <_dlc_DocId xmlns="cc9af988-dd0b-489a-8207-cf5186c6ed97">NYRUUDRVYRWM-98-92</_dlc_DocId>
    <_dlc_DocIdUrl xmlns="cc9af988-dd0b-489a-8207-cf5186c6ed97">
      <Url>http://cd-prod-web1/CDISC%20User%20Networks/Europe/German%20Language/_layouts/DocIdRedir.aspx?ID=NYRUUDRVYRWM-98-92</Url>
      <Description>NYRUUDRVYRWM-98-92</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5F58CC6EAE3484095BC273B015E7FBC" ma:contentTypeVersion="1" ma:contentTypeDescription="Create a new document." ma:contentTypeScope="" ma:versionID="03bc976311aec3370eb8a9b10db360f1">
  <xsd:schema xmlns:xsd="http://www.w3.org/2001/XMLSchema" xmlns:xs="http://www.w3.org/2001/XMLSchema" xmlns:p="http://schemas.microsoft.com/office/2006/metadata/properties" xmlns:ns2="c4fe3dec-3014-48aa-815c-3c516fc51f90" xmlns:ns3="cc9af988-dd0b-489a-8207-cf5186c6ed97" targetNamespace="http://schemas.microsoft.com/office/2006/metadata/properties" ma:root="true" ma:fieldsID="6f39291f8e854b019eacf52fd276c435" ns2:_="" ns3:_="">
    <xsd:import namespace="c4fe3dec-3014-48aa-815c-3c516fc51f90"/>
    <xsd:import namespace="cc9af988-dd0b-489a-8207-cf5186c6ed97"/>
    <xsd:element name="properties">
      <xsd:complexType>
        <xsd:sequence>
          <xsd:element name="documentManagement">
            <xsd:complexType>
              <xsd:all>
                <xsd:element ref="ns2:Key_x0020_Topics"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fe3dec-3014-48aa-815c-3c516fc51f90" elementFormDefault="qualified">
    <xsd:import namespace="http://schemas.microsoft.com/office/2006/documentManagement/types"/>
    <xsd:import namespace="http://schemas.microsoft.com/office/infopath/2007/PartnerControls"/>
    <xsd:element name="Key_x0020_Topics" ma:index="2" nillable="true" ma:displayName="Key Topics" ma:internalName="Key_x0020_Topics">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9" nillable="true" ma:displayName="Document ID Value" ma:description="The value of the document ID assigned to this item." ma:internalName="_dlc_DocId" ma:readOnly="true">
      <xsd:simpleType>
        <xsd:restriction base="dms:Text"/>
      </xsd:simpleType>
    </xsd:element>
    <xsd:element name="_dlc_DocIdUrl" ma:index="1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66C7F20-369F-4B54-9A27-748AB9DC9E39}"/>
</file>

<file path=customXml/itemProps2.xml><?xml version="1.0" encoding="utf-8"?>
<ds:datastoreItem xmlns:ds="http://schemas.openxmlformats.org/officeDocument/2006/customXml" ds:itemID="{3404D84B-98CA-41C1-92CB-05E05CB51C22}"/>
</file>

<file path=customXml/itemProps3.xml><?xml version="1.0" encoding="utf-8"?>
<ds:datastoreItem xmlns:ds="http://schemas.openxmlformats.org/officeDocument/2006/customXml" ds:itemID="{8F676119-F98C-41AB-A99E-DEEA65A88421}"/>
</file>

<file path=customXml/itemProps4.xml><?xml version="1.0" encoding="utf-8"?>
<ds:datastoreItem xmlns:ds="http://schemas.openxmlformats.org/officeDocument/2006/customXml" ds:itemID="{B61D27DF-7E19-4293-82B4-DF1137FCDE3E}"/>
</file>

<file path=docProps/app.xml><?xml version="1.0" encoding="utf-8"?>
<Properties xmlns="http://schemas.openxmlformats.org/officeDocument/2006/extended-properties" xmlns:vt="http://schemas.openxmlformats.org/officeDocument/2006/docPropsVTypes">
  <Template>~8088377</Template>
  <TotalTime>749</TotalTime>
  <Words>3822</Words>
  <Application>Microsoft Office PowerPoint</Application>
  <PresentationFormat>On-screen Show (4:3)</PresentationFormat>
  <Paragraphs>308</Paragraphs>
  <Slides>21</Slides>
  <Notes>19</Notes>
  <HiddenSlides>0</HiddenSlides>
  <MMClips>1</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3_Office Theme</vt:lpstr>
      <vt:lpstr>Slide 1</vt:lpstr>
      <vt:lpstr>Outline</vt:lpstr>
      <vt:lpstr>CDASH Draft Published</vt:lpstr>
      <vt:lpstr>Kendle’s CDASH Team Formation</vt:lpstr>
      <vt:lpstr>CDASH Form Specification Template (1)</vt:lpstr>
      <vt:lpstr>CDASH Form Specification Template (2)</vt:lpstr>
      <vt:lpstr>CDASH Form Specification Template (3)</vt:lpstr>
      <vt:lpstr>CDASH Form Specification Template (4)</vt:lpstr>
      <vt:lpstr>First CDASH Considerations</vt:lpstr>
      <vt:lpstr>Selection of Standard Variables</vt:lpstr>
      <vt:lpstr>Codelists and CDASH</vt:lpstr>
      <vt:lpstr>Helptext</vt:lpstr>
      <vt:lpstr>Building and Testing the Draft eCRFs</vt:lpstr>
      <vt:lpstr>User Acceptance Testing (UAT)</vt:lpstr>
      <vt:lpstr>Mapping to SDTM</vt:lpstr>
      <vt:lpstr>Data Validation Plan (DVP)</vt:lpstr>
      <vt:lpstr>Progress to End of 2008</vt:lpstr>
      <vt:lpstr>Focus in 2009</vt:lpstr>
      <vt:lpstr>Reaping the Rewards</vt:lpstr>
      <vt:lpstr>Questions?</vt:lpstr>
      <vt:lpstr>Slide 21</vt:lpstr>
    </vt:vector>
  </TitlesOfParts>
  <Company>Kendle International,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CDASH Implementation Example</dc:title>
  <dc:creator>cmalexof</dc:creator>
  <cp:lastModifiedBy>Elke Sennewald</cp:lastModifiedBy>
  <cp:revision>42</cp:revision>
  <cp:lastPrinted>2008-09-08T10:20:53Z</cp:lastPrinted>
  <dcterms:created xsi:type="dcterms:W3CDTF">2008-09-17T15:27:10Z</dcterms:created>
  <dcterms:modified xsi:type="dcterms:W3CDTF">2010-09-28T05:11:28Z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0x01010015F58CC6EAE3484095BC273B015E7FBC</vt:lpwstr>
  </property>
  <property fmtid="{D5CDD505-2E9C-101B-9397-08002B2CF9AE}" pid="3" name="_dlc_DocIdItemGuid">
    <vt:lpwstr>c2554fab-a537-4bf4-b146-d8dc7638014c</vt:lpwstr>
  </property>
</Properties>
</file>