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0.xml" ContentType="application/vnd.openxmlformats-officedocument.presentationml.slide+xml"/>
  <Override PartName="/ppt/slides/slide59.xml" ContentType="application/vnd.openxmlformats-officedocument.presentationml.slide+xml"/>
  <Override PartName="/ppt/slides/slide55.xml" ContentType="application/vnd.openxmlformats-officedocument.presentationml.slide+xml"/>
  <Override PartName="/ppt/slides/slide58.xml" ContentType="application/vnd.openxmlformats-officedocument.presentationml.slide+xml"/>
  <Override PartName="/ppt/slides/slide57.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22.xml" ContentType="application/vnd.openxmlformats-officedocument.presentationml.slide+xml"/>
  <Override PartName="/ppt/slides/slide56.xml" ContentType="application/vnd.openxmlformats-officedocument.presentationml.slide+xml"/>
  <Override PartName="/ppt/slides/slide8.xml" ContentType="application/vnd.openxmlformats-officedocument.presentationml.slide+xml"/>
  <Override PartName="/ppt/slides/slide14.xml" ContentType="application/vnd.openxmlformats-officedocument.presentationml.slide+xml"/>
  <Override PartName="/ppt/slides/slide9.xml" ContentType="application/vnd.openxmlformats-officedocument.presentationml.slide+xml"/>
  <Override PartName="/ppt/slides/slide17.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0.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21.xml" ContentType="application/vnd.openxmlformats-officedocument.presentationml.slide+xml"/>
  <Override PartName="/ppt/slides/slide11.xml" ContentType="application/vnd.openxmlformats-officedocument.presentationml.slide+xml"/>
  <Override PartName="/ppt/slides/slide2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34.xml" ContentType="application/vnd.openxmlformats-officedocument.presentationml.notesSlide+xml"/>
  <Override PartName="/ppt/notesSlides/notesSlide33.xml" ContentType="application/vnd.openxmlformats-officedocument.presentationml.notesSlide+xml"/>
  <Override PartName="/ppt/notesSlides/notesSlide32.xml" ContentType="application/vnd.openxmlformats-officedocument.presentationml.notesSlide+xml"/>
  <Override PartName="/ppt/notesSlides/notesSlide31.xml" ContentType="application/vnd.openxmlformats-officedocument.presentationml.notesSlide+xml"/>
  <Override PartName="/ppt/notesSlides/notesSlide30.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36.xml" ContentType="application/vnd.openxmlformats-officedocument.presentationml.notesSlide+xml"/>
  <Override PartName="/ppt/notesSlides/notesSlide29.xml" ContentType="application/vnd.openxmlformats-officedocument.presentationml.notesSlide+xml"/>
  <Override PartName="/ppt/notesSlides/notesSlide38.xml" ContentType="application/vnd.openxmlformats-officedocument.presentationml.notesSlide+xml"/>
  <Override PartName="/ppt/notesSlides/notesSlide58.xml" ContentType="application/vnd.openxmlformats-officedocument.presentationml.notesSlide+xml"/>
  <Override PartName="/ppt/notesSlides/notesSlide57.xml" ContentType="application/vnd.openxmlformats-officedocument.presentationml.notesSlide+xml"/>
  <Override PartName="/ppt/notesSlides/notesSlide56.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2.xml" ContentType="application/vnd.openxmlformats-officedocument.presentationml.notesSlide+xml"/>
  <Override PartName="/ppt/notesSlides/notesSlide51.xml" ContentType="application/vnd.openxmlformats-officedocument.presentationml.notesSlide+xml"/>
  <Override PartName="/ppt/notesSlides/notesSlide50.xml" ContentType="application/vnd.openxmlformats-officedocument.presentationml.notesSlide+xml"/>
  <Override PartName="/ppt/notesSlides/notesSlide49.xml" ContentType="application/vnd.openxmlformats-officedocument.presentationml.notesSlide+xml"/>
  <Override PartName="/ppt/notesSlides/notesSlide45.xml" ContentType="application/vnd.openxmlformats-officedocument.presentationml.notesSlide+xml"/>
  <Override PartName="/ppt/notesSlides/notesSlide48.xml" ContentType="application/vnd.openxmlformats-officedocument.presentationml.notesSlide+xml"/>
  <Override PartName="/ppt/notesSlides/notesSlide47.xml" ContentType="application/vnd.openxmlformats-officedocument.presentationml.notesSlide+xml"/>
  <Override PartName="/ppt/notesSlides/notesSlide41.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53.xml" ContentType="application/vnd.openxmlformats-officedocument.presentationml.notesSlide+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tags/tag1.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handoutMasterIdLst>
    <p:handoutMasterId r:id="rId63"/>
  </p:handoutMasterIdLst>
  <p:sldIdLst>
    <p:sldId id="257" r:id="rId2"/>
    <p:sldId id="259" r:id="rId3"/>
    <p:sldId id="263" r:id="rId4"/>
    <p:sldId id="278" r:id="rId5"/>
    <p:sldId id="260" r:id="rId6"/>
    <p:sldId id="277" r:id="rId7"/>
    <p:sldId id="266" r:id="rId8"/>
    <p:sldId id="326" r:id="rId9"/>
    <p:sldId id="268" r:id="rId10"/>
    <p:sldId id="279" r:id="rId11"/>
    <p:sldId id="280" r:id="rId12"/>
    <p:sldId id="284" r:id="rId13"/>
    <p:sldId id="281" r:id="rId14"/>
    <p:sldId id="285" r:id="rId15"/>
    <p:sldId id="286" r:id="rId16"/>
    <p:sldId id="269" r:id="rId17"/>
    <p:sldId id="290" r:id="rId18"/>
    <p:sldId id="287" r:id="rId19"/>
    <p:sldId id="288" r:id="rId20"/>
    <p:sldId id="289" r:id="rId21"/>
    <p:sldId id="291" r:id="rId22"/>
    <p:sldId id="292" r:id="rId23"/>
    <p:sldId id="270" r:id="rId24"/>
    <p:sldId id="293" r:id="rId25"/>
    <p:sldId id="294" r:id="rId26"/>
    <p:sldId id="295" r:id="rId27"/>
    <p:sldId id="296" r:id="rId28"/>
    <p:sldId id="297" r:id="rId29"/>
    <p:sldId id="298" r:id="rId30"/>
    <p:sldId id="299" r:id="rId31"/>
    <p:sldId id="300" r:id="rId32"/>
    <p:sldId id="301" r:id="rId33"/>
    <p:sldId id="302" r:id="rId34"/>
    <p:sldId id="272" r:id="rId35"/>
    <p:sldId id="303" r:id="rId36"/>
    <p:sldId id="304" r:id="rId37"/>
    <p:sldId id="305" r:id="rId38"/>
    <p:sldId id="306" r:id="rId39"/>
    <p:sldId id="273" r:id="rId40"/>
    <p:sldId id="307" r:id="rId41"/>
    <p:sldId id="274" r:id="rId42"/>
    <p:sldId id="308" r:id="rId43"/>
    <p:sldId id="309" r:id="rId44"/>
    <p:sldId id="310" r:id="rId45"/>
    <p:sldId id="312" r:id="rId46"/>
    <p:sldId id="311" r:id="rId47"/>
    <p:sldId id="313" r:id="rId48"/>
    <p:sldId id="314" r:id="rId49"/>
    <p:sldId id="315" r:id="rId50"/>
    <p:sldId id="316" r:id="rId51"/>
    <p:sldId id="317" r:id="rId52"/>
    <p:sldId id="318" r:id="rId53"/>
    <p:sldId id="321" r:id="rId54"/>
    <p:sldId id="319" r:id="rId55"/>
    <p:sldId id="320" r:id="rId56"/>
    <p:sldId id="275" r:id="rId57"/>
    <p:sldId id="324" r:id="rId58"/>
    <p:sldId id="325" r:id="rId59"/>
    <p:sldId id="327" r:id="rId60"/>
    <p:sldId id="322" r:id="rId61"/>
  </p:sldIdLst>
  <p:sldSz cx="9144000" cy="6858000" type="screen4x3"/>
  <p:notesSz cx="6877050" cy="10001250"/>
  <p:custDataLst>
    <p:tags r:id="rId6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ke Sennewald" initials="" lastIdx="1" clrIdx="0"/>
  <p:cmAuthor id="1" name="glawrenc"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00"/>
    <a:srgbClr val="649C8C"/>
    <a:srgbClr val="02828C"/>
    <a:srgbClr val="003366"/>
    <a:srgbClr val="969696"/>
    <a:srgbClr val="CC0066"/>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46" autoAdjust="0"/>
    <p:restoredTop sz="99619" autoAdjust="0"/>
  </p:normalViewPr>
  <p:slideViewPr>
    <p:cSldViewPr>
      <p:cViewPr varScale="1">
        <p:scale>
          <a:sx n="74" d="100"/>
          <a:sy n="74" d="100"/>
        </p:scale>
        <p:origin x="-115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84" y="-72"/>
      </p:cViewPr>
      <p:guideLst>
        <p:guide orient="horz" pos="3150"/>
        <p:guide pos="2166"/>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handoutMaster" Target="handoutMasters/handoutMaster1.xml"/><Relationship Id="rId6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gs" Target="tags/tag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7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73" Type="http://schemas.openxmlformats.org/officeDocument/2006/relationships/customXml" Target="../customXml/item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customXml" Target="../customXml/item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1"/>
            <a:ext cx="2980354" cy="499401"/>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endParaRPr lang="en-US"/>
          </a:p>
        </p:txBody>
      </p:sp>
      <p:sp>
        <p:nvSpPr>
          <p:cNvPr id="14339" name="Rectangle 3"/>
          <p:cNvSpPr>
            <a:spLocks noGrp="1" noChangeArrowheads="1"/>
          </p:cNvSpPr>
          <p:nvPr>
            <p:ph type="dt" sz="quarter" idx="1"/>
          </p:nvPr>
        </p:nvSpPr>
        <p:spPr bwMode="auto">
          <a:xfrm>
            <a:off x="3895204" y="1"/>
            <a:ext cx="2980354" cy="499401"/>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p>
        </p:txBody>
      </p:sp>
      <p:sp>
        <p:nvSpPr>
          <p:cNvPr id="14340" name="Rectangle 4"/>
          <p:cNvSpPr>
            <a:spLocks noGrp="1" noChangeArrowheads="1"/>
          </p:cNvSpPr>
          <p:nvPr>
            <p:ph type="ftr" sz="quarter" idx="2"/>
          </p:nvPr>
        </p:nvSpPr>
        <p:spPr bwMode="auto">
          <a:xfrm>
            <a:off x="0" y="9500196"/>
            <a:ext cx="2980354" cy="499401"/>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endParaRPr lang="en-US"/>
          </a:p>
        </p:txBody>
      </p:sp>
      <p:sp>
        <p:nvSpPr>
          <p:cNvPr id="14341" name="Rectangle 5"/>
          <p:cNvSpPr>
            <a:spLocks noGrp="1" noChangeArrowheads="1"/>
          </p:cNvSpPr>
          <p:nvPr>
            <p:ph type="sldNum" sz="quarter" idx="3"/>
          </p:nvPr>
        </p:nvSpPr>
        <p:spPr bwMode="auto">
          <a:xfrm>
            <a:off x="3895204" y="9500196"/>
            <a:ext cx="2980354" cy="499401"/>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E9017335-7039-4950-8D12-E09D6E8E06E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1"/>
            <a:ext cx="2980354" cy="499401"/>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endParaRPr lang="en-US"/>
          </a:p>
        </p:txBody>
      </p:sp>
      <p:sp>
        <p:nvSpPr>
          <p:cNvPr id="16387" name="Rectangle 3"/>
          <p:cNvSpPr>
            <a:spLocks noGrp="1" noChangeArrowheads="1"/>
          </p:cNvSpPr>
          <p:nvPr>
            <p:ph type="dt" idx="1"/>
          </p:nvPr>
        </p:nvSpPr>
        <p:spPr bwMode="auto">
          <a:xfrm>
            <a:off x="3895204" y="1"/>
            <a:ext cx="2980354" cy="499401"/>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p>
        </p:txBody>
      </p:sp>
      <p:sp>
        <p:nvSpPr>
          <p:cNvPr id="16388" name="Rectangle 4"/>
          <p:cNvSpPr>
            <a:spLocks noGrp="1" noRot="1" noChangeAspect="1" noChangeArrowheads="1" noTextEdit="1"/>
          </p:cNvSpPr>
          <p:nvPr>
            <p:ph type="sldImg" idx="2"/>
          </p:nvPr>
        </p:nvSpPr>
        <p:spPr bwMode="auto">
          <a:xfrm>
            <a:off x="939800" y="750888"/>
            <a:ext cx="4997450" cy="3749675"/>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688004" y="4750925"/>
            <a:ext cx="5501043" cy="449957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0" name="Rectangle 6"/>
          <p:cNvSpPr>
            <a:spLocks noGrp="1" noChangeArrowheads="1"/>
          </p:cNvSpPr>
          <p:nvPr>
            <p:ph type="ftr" sz="quarter" idx="4"/>
          </p:nvPr>
        </p:nvSpPr>
        <p:spPr bwMode="auto">
          <a:xfrm>
            <a:off x="0" y="9500196"/>
            <a:ext cx="2980354" cy="499401"/>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endParaRPr lang="en-US"/>
          </a:p>
        </p:txBody>
      </p:sp>
      <p:sp>
        <p:nvSpPr>
          <p:cNvPr id="16391" name="Rectangle 7"/>
          <p:cNvSpPr>
            <a:spLocks noGrp="1" noChangeArrowheads="1"/>
          </p:cNvSpPr>
          <p:nvPr>
            <p:ph type="sldNum" sz="quarter" idx="5"/>
          </p:nvPr>
        </p:nvSpPr>
        <p:spPr bwMode="auto">
          <a:xfrm>
            <a:off x="3895204" y="9500196"/>
            <a:ext cx="2980354" cy="499401"/>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C3A66698-A907-4C35-8229-5B488FE7290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image" Target="../media/image6.wmf"/></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545299-3306-4C3C-88F3-05C7E232F998}" type="slidenum">
              <a:rPr lang="en-US"/>
              <a:pPr/>
              <a:t>1</a:t>
            </a:fld>
            <a:endParaRPr lang="en-US"/>
          </a:p>
        </p:txBody>
      </p:sp>
      <p:sp>
        <p:nvSpPr>
          <p:cNvPr id="1164290" name="Rectangle 2"/>
          <p:cNvSpPr>
            <a:spLocks noGrp="1" noRot="1" noChangeAspect="1" noChangeArrowheads="1" noTextEdit="1"/>
          </p:cNvSpPr>
          <p:nvPr>
            <p:ph type="sldImg"/>
          </p:nvPr>
        </p:nvSpPr>
        <p:spPr>
          <a:ln/>
        </p:spPr>
      </p:sp>
      <p:sp>
        <p:nvSpPr>
          <p:cNvPr id="1164291"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3922FA-560C-4028-B594-9090835AC154}" type="slidenum">
              <a:rPr lang="en-US"/>
              <a:pPr/>
              <a:t>10</a:t>
            </a:fld>
            <a:endParaRPr lang="en-US"/>
          </a:p>
        </p:txBody>
      </p:sp>
      <p:sp>
        <p:nvSpPr>
          <p:cNvPr id="1327106" name="Rectangle 2"/>
          <p:cNvSpPr>
            <a:spLocks noGrp="1" noRot="1" noChangeAspect="1" noChangeArrowheads="1" noTextEdit="1"/>
          </p:cNvSpPr>
          <p:nvPr>
            <p:ph type="sldImg"/>
          </p:nvPr>
        </p:nvSpPr>
        <p:spPr>
          <a:ln/>
        </p:spPr>
      </p:sp>
      <p:sp>
        <p:nvSpPr>
          <p:cNvPr id="1327107"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341992-4162-463F-A204-844A8F3F6848}" type="slidenum">
              <a:rPr lang="en-US"/>
              <a:pPr/>
              <a:t>11</a:t>
            </a:fld>
            <a:endParaRPr lang="en-US"/>
          </a:p>
        </p:txBody>
      </p:sp>
      <p:sp>
        <p:nvSpPr>
          <p:cNvPr id="1329154" name="Rectangle 2"/>
          <p:cNvSpPr>
            <a:spLocks noGrp="1" noRot="1" noChangeAspect="1" noChangeArrowheads="1" noTextEdit="1"/>
          </p:cNvSpPr>
          <p:nvPr>
            <p:ph type="sldImg"/>
          </p:nvPr>
        </p:nvSpPr>
        <p:spPr>
          <a:ln/>
        </p:spPr>
      </p:sp>
      <p:sp>
        <p:nvSpPr>
          <p:cNvPr id="1329155"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8A929C-D636-48FC-8659-116F3379F54E}" type="slidenum">
              <a:rPr lang="en-US"/>
              <a:pPr/>
              <a:t>12</a:t>
            </a:fld>
            <a:endParaRPr lang="en-US"/>
          </a:p>
        </p:txBody>
      </p:sp>
      <p:sp>
        <p:nvSpPr>
          <p:cNvPr id="1337346" name="Rectangle 2"/>
          <p:cNvSpPr>
            <a:spLocks noGrp="1" noRot="1" noChangeAspect="1" noChangeArrowheads="1" noTextEdit="1"/>
          </p:cNvSpPr>
          <p:nvPr>
            <p:ph type="sldImg"/>
          </p:nvPr>
        </p:nvSpPr>
        <p:spPr>
          <a:ln/>
        </p:spPr>
      </p:sp>
      <p:sp>
        <p:nvSpPr>
          <p:cNvPr id="1337347"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EFC490-4AD6-4FB4-814C-DD51FFA9EFA5}" type="slidenum">
              <a:rPr lang="en-US"/>
              <a:pPr/>
              <a:t>13</a:t>
            </a:fld>
            <a:endParaRPr lang="en-US"/>
          </a:p>
        </p:txBody>
      </p:sp>
      <p:sp>
        <p:nvSpPr>
          <p:cNvPr id="1331202" name="Rectangle 2"/>
          <p:cNvSpPr>
            <a:spLocks noGrp="1" noRot="1" noChangeAspect="1" noChangeArrowheads="1" noTextEdit="1"/>
          </p:cNvSpPr>
          <p:nvPr>
            <p:ph type="sldImg"/>
          </p:nvPr>
        </p:nvSpPr>
        <p:spPr>
          <a:ln/>
        </p:spPr>
      </p:sp>
      <p:sp>
        <p:nvSpPr>
          <p:cNvPr id="133120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7A020B-F458-4526-8D2A-E5D286C375CD}" type="slidenum">
              <a:rPr lang="en-US"/>
              <a:pPr/>
              <a:t>14</a:t>
            </a:fld>
            <a:endParaRPr lang="en-US"/>
          </a:p>
        </p:txBody>
      </p:sp>
      <p:sp>
        <p:nvSpPr>
          <p:cNvPr id="1339394" name="Rectangle 2"/>
          <p:cNvSpPr>
            <a:spLocks noGrp="1" noRot="1" noChangeAspect="1" noChangeArrowheads="1" noTextEdit="1"/>
          </p:cNvSpPr>
          <p:nvPr>
            <p:ph type="sldImg"/>
          </p:nvPr>
        </p:nvSpPr>
        <p:spPr>
          <a:ln/>
        </p:spPr>
      </p:sp>
      <p:sp>
        <p:nvSpPr>
          <p:cNvPr id="1339395"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78D294-8A2C-48A2-92FB-51532D37BD86}" type="slidenum">
              <a:rPr lang="en-US"/>
              <a:pPr/>
              <a:t>15</a:t>
            </a:fld>
            <a:endParaRPr lang="en-US"/>
          </a:p>
        </p:txBody>
      </p:sp>
      <p:sp>
        <p:nvSpPr>
          <p:cNvPr id="1341442" name="Rectangle 2"/>
          <p:cNvSpPr>
            <a:spLocks noGrp="1" noRot="1" noChangeAspect="1" noChangeArrowheads="1" noTextEdit="1"/>
          </p:cNvSpPr>
          <p:nvPr>
            <p:ph type="sldImg"/>
          </p:nvPr>
        </p:nvSpPr>
        <p:spPr>
          <a:ln/>
        </p:spPr>
      </p:sp>
      <p:sp>
        <p:nvSpPr>
          <p:cNvPr id="134144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CC1F3EB-EF0C-4CD3-9FEB-D9633AB2B936}" type="slidenum">
              <a:rPr lang="en-US"/>
              <a:pPr/>
              <a:t>16</a:t>
            </a:fld>
            <a:endParaRPr lang="en-US"/>
          </a:p>
        </p:txBody>
      </p:sp>
      <p:sp>
        <p:nvSpPr>
          <p:cNvPr id="1306626" name="Rectangle 2"/>
          <p:cNvSpPr>
            <a:spLocks noGrp="1" noRot="1" noChangeAspect="1" noChangeArrowheads="1" noTextEdit="1"/>
          </p:cNvSpPr>
          <p:nvPr>
            <p:ph type="sldImg"/>
          </p:nvPr>
        </p:nvSpPr>
        <p:spPr>
          <a:ln/>
        </p:spPr>
      </p:sp>
      <p:pic>
        <p:nvPicPr>
          <p:cNvPr id="1306628" name="Picture 4"/>
          <p:cNvPicPr>
            <a:picLocks noGrp="1" noChangeAspect="1" noChangeArrowheads="1"/>
          </p:cNvPicPr>
          <p:nvPr>
            <p:ph type="body" idx="1"/>
          </p:nvPr>
        </p:nvPicPr>
        <p:blipFill>
          <a:blip r:embed="rId3"/>
          <a:srcRect/>
          <a:stretch>
            <a:fillRect/>
          </a:stretch>
        </p:blipFill>
        <p:spPr>
          <a:xfrm>
            <a:off x="688004" y="5245365"/>
            <a:ext cx="5501043" cy="3510691"/>
          </a:xfrm>
          <a:noFill/>
          <a:ln/>
        </p:spPr>
      </p:pic>
      <p:pic>
        <p:nvPicPr>
          <p:cNvPr id="1306631" name="Picture 7"/>
          <p:cNvPicPr>
            <a:picLocks noChangeAspect="1" noChangeArrowheads="1"/>
          </p:cNvPicPr>
          <p:nvPr/>
        </p:nvPicPr>
        <p:blipFill>
          <a:blip r:embed="rId4"/>
          <a:srcRect/>
          <a:stretch>
            <a:fillRect/>
          </a:stretch>
        </p:blipFill>
        <p:spPr bwMode="auto">
          <a:xfrm>
            <a:off x="674572" y="8572500"/>
            <a:ext cx="6202478" cy="1198894"/>
          </a:xfrm>
          <a:prstGeom prst="rect">
            <a:avLst/>
          </a:prstGeom>
          <a:noFill/>
          <a:ln w="9525">
            <a:noFill/>
            <a:miter lim="800000"/>
            <a:headEnd/>
            <a:tailEnd/>
          </a:ln>
          <a:effectLst/>
        </p:spPr>
      </p:pic>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43C6B8-BF24-4B09-A0AB-7C4642E52F33}" type="slidenum">
              <a:rPr lang="en-US"/>
              <a:pPr/>
              <a:t>17</a:t>
            </a:fld>
            <a:endParaRPr lang="en-US"/>
          </a:p>
        </p:txBody>
      </p:sp>
      <p:sp>
        <p:nvSpPr>
          <p:cNvPr id="1351682" name="Rectangle 2"/>
          <p:cNvSpPr>
            <a:spLocks noGrp="1" noRot="1" noChangeAspect="1" noChangeArrowheads="1" noTextEdit="1"/>
          </p:cNvSpPr>
          <p:nvPr>
            <p:ph type="sldImg"/>
          </p:nvPr>
        </p:nvSpPr>
        <p:spPr>
          <a:ln/>
        </p:spPr>
      </p:sp>
      <p:sp>
        <p:nvSpPr>
          <p:cNvPr id="135168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D67A70-0720-4D74-89BE-21CB279C9697}" type="slidenum">
              <a:rPr lang="en-US"/>
              <a:pPr/>
              <a:t>18</a:t>
            </a:fld>
            <a:endParaRPr lang="en-US"/>
          </a:p>
        </p:txBody>
      </p:sp>
      <p:sp>
        <p:nvSpPr>
          <p:cNvPr id="1343490" name="Rectangle 2"/>
          <p:cNvSpPr>
            <a:spLocks noGrp="1" noRot="1" noChangeAspect="1" noChangeArrowheads="1" noTextEdit="1"/>
          </p:cNvSpPr>
          <p:nvPr>
            <p:ph type="sldImg"/>
          </p:nvPr>
        </p:nvSpPr>
        <p:spPr>
          <a:ln/>
        </p:spPr>
      </p:sp>
      <p:sp>
        <p:nvSpPr>
          <p:cNvPr id="1343493" name="Rectangle 5"/>
          <p:cNvSpPr>
            <a:spLocks noGrp="1" noChangeArrowheads="1"/>
          </p:cNvSpPr>
          <p:nvPr>
            <p:ph type="body" idx="1"/>
          </p:nvPr>
        </p:nvSpPr>
        <p:spPr/>
        <p:txBody>
          <a:bodyPr/>
          <a:lstStyle/>
          <a:p>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8CD85B-2B1F-4D67-903D-8200083FF199}" type="slidenum">
              <a:rPr lang="en-US"/>
              <a:pPr/>
              <a:t>19</a:t>
            </a:fld>
            <a:endParaRPr lang="en-US"/>
          </a:p>
        </p:txBody>
      </p:sp>
      <p:sp>
        <p:nvSpPr>
          <p:cNvPr id="1347586" name="Rectangle 2"/>
          <p:cNvSpPr>
            <a:spLocks noGrp="1" noRot="1" noChangeAspect="1" noChangeArrowheads="1" noTextEdit="1"/>
          </p:cNvSpPr>
          <p:nvPr>
            <p:ph type="sldImg"/>
          </p:nvPr>
        </p:nvSpPr>
        <p:spPr>
          <a:ln/>
        </p:spPr>
      </p:sp>
      <p:sp>
        <p:nvSpPr>
          <p:cNvPr id="1347587"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CB3CBC-3838-4625-AA3F-6E03B0C539C6}" type="slidenum">
              <a:rPr lang="en-US"/>
              <a:pPr/>
              <a:t>2</a:t>
            </a:fld>
            <a:endParaRPr lang="en-US"/>
          </a:p>
        </p:txBody>
      </p:sp>
      <p:sp>
        <p:nvSpPr>
          <p:cNvPr id="1251330" name="Rectangle 2"/>
          <p:cNvSpPr>
            <a:spLocks noGrp="1" noRot="1" noChangeAspect="1" noChangeArrowheads="1" noTextEdit="1"/>
          </p:cNvSpPr>
          <p:nvPr>
            <p:ph type="sldImg"/>
          </p:nvPr>
        </p:nvSpPr>
        <p:spPr>
          <a:ln/>
        </p:spPr>
      </p:sp>
      <p:sp>
        <p:nvSpPr>
          <p:cNvPr id="1251331"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483EBA-21E7-4A89-B024-A324DCE971F5}" type="slidenum">
              <a:rPr lang="en-US"/>
              <a:pPr/>
              <a:t>20</a:t>
            </a:fld>
            <a:endParaRPr lang="en-US"/>
          </a:p>
        </p:txBody>
      </p:sp>
      <p:sp>
        <p:nvSpPr>
          <p:cNvPr id="1349634" name="Rectangle 2"/>
          <p:cNvSpPr>
            <a:spLocks noGrp="1" noRot="1" noChangeAspect="1" noChangeArrowheads="1" noTextEdit="1"/>
          </p:cNvSpPr>
          <p:nvPr>
            <p:ph type="sldImg"/>
          </p:nvPr>
        </p:nvSpPr>
        <p:spPr>
          <a:ln/>
        </p:spPr>
      </p:sp>
      <p:sp>
        <p:nvSpPr>
          <p:cNvPr id="1349635" name="Rectangle 3"/>
          <p:cNvSpPr>
            <a:spLocks noGrp="1" noChangeArrowheads="1"/>
          </p:cNvSpPr>
          <p:nvPr>
            <p:ph type="body" idx="1"/>
          </p:nvPr>
        </p:nvSpPr>
        <p:spPr/>
        <p:txBody>
          <a:bodyPr/>
          <a:lstStyle/>
          <a:p>
            <a:pPr>
              <a:lnSpc>
                <a:spcPct val="90000"/>
              </a:lnSpc>
            </a:pPr>
            <a:r>
              <a:rPr lang="en-US" b="1"/>
              <a:t>For the SDTM-based dataset, </a:t>
            </a:r>
            <a:r>
              <a:rPr lang="en-US"/>
              <a:t>the SDTMIG variable AEETDTC is derived by</a:t>
            </a:r>
          </a:p>
          <a:p>
            <a:pPr>
              <a:lnSpc>
                <a:spcPct val="90000"/>
              </a:lnSpc>
            </a:pPr>
            <a:r>
              <a:rPr lang="en-US"/>
              <a:t>concatenating CDASH Start Date and Time (if time is collected) into AEETDTC using the ISO 8601 format</a:t>
            </a:r>
          </a:p>
          <a:p>
            <a:pPr>
              <a:lnSpc>
                <a:spcPct val="90000"/>
              </a:lnSpc>
            </a:pPr>
            <a:r>
              <a:rPr lang="en-US"/>
              <a:t>Collecting the time an AE resolved is only appropriate if it can be realistically</a:t>
            </a:r>
          </a:p>
          <a:p>
            <a:pPr>
              <a:lnSpc>
                <a:spcPct val="90000"/>
              </a:lnSpc>
            </a:pPr>
            <a:r>
              <a:rPr lang="en-US"/>
              <a:t>determined and if there is a scientific reason for needing to know this level of detail. An example would be in an early phase study where the subject is under the direct care of the site at the time the event resolved and the study design is such that it is important to know the AE end time with respect to dosing.</a:t>
            </a:r>
          </a:p>
          <a:p>
            <a:pPr>
              <a:lnSpc>
                <a:spcPct val="90000"/>
              </a:lnSpc>
            </a:pPr>
            <a:r>
              <a:rPr lang="en-US" b="1"/>
              <a:t>For the SDTM-based dataset</a:t>
            </a:r>
            <a:r>
              <a:rPr lang="en-US"/>
              <a:t>, the SDTMIG variable AEENDTC is derived by</a:t>
            </a:r>
          </a:p>
          <a:p>
            <a:pPr>
              <a:lnSpc>
                <a:spcPct val="90000"/>
              </a:lnSpc>
            </a:pPr>
            <a:r>
              <a:rPr lang="en-US"/>
              <a:t>concatenating CDASH End Date and Time (if time is collected) into AEENDTC using the ISO 8601 format.</a:t>
            </a:r>
          </a:p>
          <a:p>
            <a:pPr>
              <a:lnSpc>
                <a:spcPct val="90000"/>
              </a:lnSpc>
            </a:pPr>
            <a:r>
              <a:rPr lang="en-US"/>
              <a:t>This field will be completed to indicate that the AE has not resolved at the time of data collection. Upon study completion, it is expected that every reported AE should have either an End Date or the Ongoing field will be completed, but not both. The purpose of collecting this field is to help with data cleaning and monitoring, since this field provides further confirmation that the End Date was deliberately left blank. The field is a special use case of “Yes/No,” containing “Yes” if the box is checked and “No” if the box is blank and an end date is present. This is not a direct mapping to the SDTMIG variable AEENRF. The date of data collection in conjunction with End Date and the Ongoing CDASH fields would determine how the SDTMIG variable AEENRF will be populated.</a:t>
            </a:r>
          </a:p>
          <a:p>
            <a:pPr>
              <a:lnSpc>
                <a:spcPct val="90000"/>
              </a:lnSpc>
            </a:pPr>
            <a:r>
              <a:rPr lang="en-US"/>
              <a:t>In some cases this information may be determined from AE Outcome.</a:t>
            </a:r>
          </a:p>
          <a:p>
            <a:pPr>
              <a:lnSpc>
                <a:spcPct val="90000"/>
              </a:lnSpc>
            </a:pPr>
            <a:endParaRPr lang="en-US"/>
          </a:p>
          <a:p>
            <a:pPr>
              <a:lnSpc>
                <a:spcPct val="90000"/>
              </a:lnSpc>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C9BC8E-0C57-4245-85D7-6FC317B75CD5}" type="slidenum">
              <a:rPr lang="en-US"/>
              <a:pPr/>
              <a:t>21</a:t>
            </a:fld>
            <a:endParaRPr lang="en-US"/>
          </a:p>
        </p:txBody>
      </p:sp>
      <p:sp>
        <p:nvSpPr>
          <p:cNvPr id="1353730" name="Rectangle 2"/>
          <p:cNvSpPr>
            <a:spLocks noGrp="1" noRot="1" noChangeAspect="1" noChangeArrowheads="1" noTextEdit="1"/>
          </p:cNvSpPr>
          <p:nvPr>
            <p:ph type="sldImg"/>
          </p:nvPr>
        </p:nvSpPr>
        <p:spPr>
          <a:ln/>
        </p:spPr>
      </p:sp>
      <p:sp>
        <p:nvSpPr>
          <p:cNvPr id="1353731"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A2A8C1-1DEB-43DB-A41D-8912B68EA19B}" type="slidenum">
              <a:rPr lang="en-US"/>
              <a:pPr/>
              <a:t>22</a:t>
            </a:fld>
            <a:endParaRPr lang="en-US"/>
          </a:p>
        </p:txBody>
      </p:sp>
      <p:sp>
        <p:nvSpPr>
          <p:cNvPr id="1355778" name="Rectangle 2"/>
          <p:cNvSpPr>
            <a:spLocks noGrp="1" noRot="1" noChangeAspect="1" noChangeArrowheads="1" noTextEdit="1"/>
          </p:cNvSpPr>
          <p:nvPr>
            <p:ph type="sldImg"/>
          </p:nvPr>
        </p:nvSpPr>
        <p:spPr>
          <a:ln/>
        </p:spPr>
      </p:sp>
      <p:sp>
        <p:nvSpPr>
          <p:cNvPr id="13557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F5864D-D81B-4AE4-9A18-AC88BCE1B8E9}" type="slidenum">
              <a:rPr lang="en-US"/>
              <a:pPr/>
              <a:t>23</a:t>
            </a:fld>
            <a:endParaRPr lang="en-US"/>
          </a:p>
        </p:txBody>
      </p:sp>
      <p:sp>
        <p:nvSpPr>
          <p:cNvPr id="1308674" name="Rectangle 2"/>
          <p:cNvSpPr>
            <a:spLocks noGrp="1" noRot="1" noChangeAspect="1" noChangeArrowheads="1" noTextEdit="1"/>
          </p:cNvSpPr>
          <p:nvPr>
            <p:ph type="sldImg"/>
          </p:nvPr>
        </p:nvSpPr>
        <p:spPr>
          <a:ln/>
        </p:spPr>
      </p:sp>
      <p:sp>
        <p:nvSpPr>
          <p:cNvPr id="1308675"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95C502-CC4E-462C-923A-D483A4470607}" type="slidenum">
              <a:rPr lang="en-US"/>
              <a:pPr/>
              <a:t>24</a:t>
            </a:fld>
            <a:endParaRPr lang="en-US"/>
          </a:p>
        </p:txBody>
      </p:sp>
      <p:sp>
        <p:nvSpPr>
          <p:cNvPr id="1357826" name="Rectangle 2"/>
          <p:cNvSpPr>
            <a:spLocks noGrp="1" noRot="1" noChangeAspect="1" noChangeArrowheads="1" noTextEdit="1"/>
          </p:cNvSpPr>
          <p:nvPr>
            <p:ph type="sldImg"/>
          </p:nvPr>
        </p:nvSpPr>
        <p:spPr>
          <a:ln/>
        </p:spPr>
      </p:sp>
      <p:sp>
        <p:nvSpPr>
          <p:cNvPr id="1357827"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ADED47-5806-4ECB-B851-A3C5A2424FCC}" type="slidenum">
              <a:rPr lang="en-US"/>
              <a:pPr/>
              <a:t>25</a:t>
            </a:fld>
            <a:endParaRPr lang="en-US"/>
          </a:p>
        </p:txBody>
      </p:sp>
      <p:sp>
        <p:nvSpPr>
          <p:cNvPr id="1359874" name="Rectangle 2"/>
          <p:cNvSpPr>
            <a:spLocks noGrp="1" noRot="1" noChangeAspect="1" noChangeArrowheads="1" noTextEdit="1"/>
          </p:cNvSpPr>
          <p:nvPr>
            <p:ph type="sldImg"/>
          </p:nvPr>
        </p:nvSpPr>
        <p:spPr>
          <a:ln/>
        </p:spPr>
      </p:sp>
      <p:sp>
        <p:nvSpPr>
          <p:cNvPr id="1359875"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EEA6B5-694F-4080-853E-63D3597CDC46}" type="slidenum">
              <a:rPr lang="en-US"/>
              <a:pPr/>
              <a:t>26</a:t>
            </a:fld>
            <a:endParaRPr lang="en-US"/>
          </a:p>
        </p:txBody>
      </p:sp>
      <p:sp>
        <p:nvSpPr>
          <p:cNvPr id="1361922" name="Rectangle 2"/>
          <p:cNvSpPr>
            <a:spLocks noGrp="1" noRot="1" noChangeAspect="1" noChangeArrowheads="1" noTextEdit="1"/>
          </p:cNvSpPr>
          <p:nvPr>
            <p:ph type="sldImg"/>
          </p:nvPr>
        </p:nvSpPr>
        <p:spPr>
          <a:ln/>
        </p:spPr>
      </p:sp>
      <p:sp>
        <p:nvSpPr>
          <p:cNvPr id="136192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78A03D-1334-4893-BB62-DB99962AFFDE}" type="slidenum">
              <a:rPr lang="en-US"/>
              <a:pPr/>
              <a:t>27</a:t>
            </a:fld>
            <a:endParaRPr lang="en-US"/>
          </a:p>
        </p:txBody>
      </p:sp>
      <p:sp>
        <p:nvSpPr>
          <p:cNvPr id="1368066" name="Rectangle 2"/>
          <p:cNvSpPr>
            <a:spLocks noGrp="1" noRot="1" noChangeAspect="1" noChangeArrowheads="1" noTextEdit="1"/>
          </p:cNvSpPr>
          <p:nvPr>
            <p:ph type="sldImg"/>
          </p:nvPr>
        </p:nvSpPr>
        <p:spPr>
          <a:ln/>
        </p:spPr>
      </p:sp>
      <p:sp>
        <p:nvSpPr>
          <p:cNvPr id="1368067"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400D09-BA63-49DD-93E6-BF990D4475F9}" type="slidenum">
              <a:rPr lang="en-US"/>
              <a:pPr/>
              <a:t>28</a:t>
            </a:fld>
            <a:endParaRPr lang="en-US"/>
          </a:p>
        </p:txBody>
      </p:sp>
      <p:sp>
        <p:nvSpPr>
          <p:cNvPr id="1370114" name="Rectangle 2"/>
          <p:cNvSpPr>
            <a:spLocks noGrp="1" noRot="1" noChangeAspect="1" noChangeArrowheads="1" noTextEdit="1"/>
          </p:cNvSpPr>
          <p:nvPr>
            <p:ph type="sldImg"/>
          </p:nvPr>
        </p:nvSpPr>
        <p:spPr>
          <a:ln/>
        </p:spPr>
      </p:sp>
      <p:sp>
        <p:nvSpPr>
          <p:cNvPr id="1370115"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CD9FEE-D89A-4A51-AF1F-92DCC1EB1776}" type="slidenum">
              <a:rPr lang="en-US"/>
              <a:pPr/>
              <a:t>29</a:t>
            </a:fld>
            <a:endParaRPr lang="en-US"/>
          </a:p>
        </p:txBody>
      </p:sp>
      <p:sp>
        <p:nvSpPr>
          <p:cNvPr id="1372162" name="Rectangle 2"/>
          <p:cNvSpPr>
            <a:spLocks noGrp="1" noRot="1" noChangeAspect="1" noChangeArrowheads="1" noTextEdit="1"/>
          </p:cNvSpPr>
          <p:nvPr>
            <p:ph type="sldImg"/>
          </p:nvPr>
        </p:nvSpPr>
        <p:spPr>
          <a:ln/>
        </p:spPr>
      </p:sp>
      <p:sp>
        <p:nvSpPr>
          <p:cNvPr id="1372163" name="Rectangle 3"/>
          <p:cNvSpPr>
            <a:spLocks noGrp="1" noChangeArrowheads="1"/>
          </p:cNvSpPr>
          <p:nvPr>
            <p:ph type="body" idx="1"/>
          </p:nvPr>
        </p:nvSpPr>
        <p:spPr/>
        <p:txBody>
          <a:bodyPr/>
          <a:lstStyle/>
          <a:p>
            <a:pPr>
              <a:lnSpc>
                <a:spcPct val="80000"/>
              </a:lnSpc>
            </a:pPr>
            <a:r>
              <a:rPr lang="en-US" sz="800" b="1"/>
              <a:t>5.6.1. Collection of Age vs. Date of Birth</a:t>
            </a:r>
          </a:p>
          <a:p>
            <a:pPr>
              <a:lnSpc>
                <a:spcPct val="80000"/>
              </a:lnSpc>
            </a:pPr>
            <a:r>
              <a:rPr lang="en-US" sz="800"/>
              <a:t>The DM Domain Team recognizes that sponsors could collect the age or date of birth of the subject, or both. We recognize that knowing the age at a given date leaves the sponsor with a window of uncertainty of, at most, 366 days if the age needs to be recalculated for a date which is different than the date the age was collected. We recognize that knowing the precise date of birth provides the ability to accurately calculate an age for any date. We further recognize that a precise (and complete) date of birth may be seen as too identifying for some privacy oversight boards or governmental regulators. In looking for a solution, we recognize that SDTM allows for the reporting of dates with the amount of precision that was collected (e.g., year only, year + month, year + month + day, year + month + day + time) and that if we treat the components of the date of birth separately we could provide the mechanism to collect data that would leave a smaller window of uncertainty. This solution requires the collection of the year and month of birth, makes the collection of day conditional and the collection of time of birth as optional (such as when needed for infant, neonatal or pediatric studies). This approach would minimally collect sufficient data about the date of birth which would give a window of uncertainty of, at most, 31 days for all age calculations. The DM Domain Team concluded that, by identifying the component parts of a complete SDTMIG variable BRTHDTC (year + month + day +/- time of birth), we could provide a solution which balances the collection of meaningful analytical source data with meeting privacy requirements. The DM Domain Team’s preference is to collect the date of birth (minimally birth year and birth month) and derive age, rather than collecting age, even when there are privacy concerns with collecting the complete date of birth. This approach does not disallow the collection of age, it merely makes age an optionally collected variable. The DM Domain Team recommends collecting the components of a full date of birth as follows: Year + Month +/- Day +/- Time of birth. The design of the CRF should place the fields to be collected together, but they may be electronically stored together or separately, however the entry and storage is best managed. If entered or stored separately, the date of birth values collected may be concatenated into a reportable date, with possibly a lesser degree of precision than a complete date. The sponsor should be able use the concatenated data for analysis. This imprecision should also obscure the personal information enough to protect the privacy of the trial participant and should satisfy regulatory or privacy boards that oversee the collection of these data. When the mandatory “birth year” and “birth month” components are collected but the conditional “birth day” is not collected the sponsor may report the date in ISO 8601 structure (compliant with SDTM) and the BRTHDTC variable would be created by populating the year and month components of ISO 8601, but omitting the day.</a:t>
            </a:r>
          </a:p>
          <a:p>
            <a:pPr>
              <a:lnSpc>
                <a:spcPct val="80000"/>
              </a:lnSpc>
            </a:pPr>
            <a:r>
              <a:rPr lang="en-US" sz="800" b="1"/>
              <a:t>5.6.2. Collection of Sex, Ethnicity and Race</a:t>
            </a:r>
          </a:p>
          <a:p>
            <a:pPr>
              <a:lnSpc>
                <a:spcPct val="80000"/>
              </a:lnSpc>
            </a:pPr>
            <a:r>
              <a:rPr lang="en-US" sz="800"/>
              <a:t>The collection of some demographics data are useful to perform simple analyses based upon population stratification. These analyses are based on phenotypic traits of the subjects. The first, and most obvious of these data, is the sex of the subject. This is not to be confused with a genotypic determination of a subjects' chromosomally determined gender, but a less scientifically controlled method of visual determination that HL7 has defined as "administrative sex.“ A secondary analysis is often made using the phenotypic race of the subject. The racial determination, as defined by the U.S. Center for Disease Control as "an arbitrary classification based on physical characteristics;...", has historically been seen as a group of peoples based on physical traits uch as skin color, cranial or facial features, hair texture, etc. and that these traits were attributed to "...a group of persons related by common descent or heredity" (the second part of the CDC definition). Today most scientists study human genotypic and phenotypic variation using concepts such as "population" and "clinal gradation". Many contend that while racial categorizations may be marked by phenotypic or genotypic traits, the idea of race itself, and actual divisions of persons into races, are social constructs. While genotyping would provide a more scientific approach to categorizing population groups for clinical analysis (safety or efficacy), the demographics domain does not contain these genotyping data, but instead provide a self-reported approach that aligns more closely to the phenotype of the subjects. The category of ethnicity is similar to race but, as defined by the CDC as an arbitrary classification based on cultural, religious, or linguistic traditions; ethnic traits, background, allegiance, or association. In a fairly heterogeneous country, such as in the U.S., ethnicity data might be useful only to confirm that ethnic groups are not being discriminated against by being unfairly excluded from clinical research. In other more homogenous countries, such as Japan, the ethnicity of subjects might be collected to assure regulators that the results in this ethnic group should be the same as in the rest of the population of the country (or so that data of subjects who wereoutside of Japan could be used in the same manner as for subjects who are within Japan</a:t>
            </a:r>
          </a:p>
          <a:p>
            <a:pPr>
              <a:lnSpc>
                <a:spcPct val="80000"/>
              </a:lnSpc>
            </a:pPr>
            <a:endParaRPr lang="en-US" sz="800"/>
          </a:p>
          <a:p>
            <a:pPr>
              <a:lnSpc>
                <a:spcPct val="80000"/>
              </a:lnSpc>
            </a:pPr>
            <a:endParaRPr lang="en-US" sz="8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7979D5-0555-46A2-A547-BBA42FF38E70}" type="slidenum">
              <a:rPr lang="en-US"/>
              <a:pPr/>
              <a:t>3</a:t>
            </a:fld>
            <a:endParaRPr lang="en-US"/>
          </a:p>
        </p:txBody>
      </p:sp>
      <p:sp>
        <p:nvSpPr>
          <p:cNvPr id="1294338" name="Rectangle 2"/>
          <p:cNvSpPr>
            <a:spLocks noGrp="1" noRot="1" noChangeAspect="1" noChangeArrowheads="1" noTextEdit="1"/>
          </p:cNvSpPr>
          <p:nvPr>
            <p:ph type="sldImg"/>
          </p:nvPr>
        </p:nvSpPr>
        <p:spPr>
          <a:ln/>
        </p:spPr>
      </p:sp>
      <p:sp>
        <p:nvSpPr>
          <p:cNvPr id="129433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2E95E0-C86E-45D4-A047-22FC5EE53C31}" type="slidenum">
              <a:rPr lang="en-US"/>
              <a:pPr/>
              <a:t>30</a:t>
            </a:fld>
            <a:endParaRPr lang="en-US"/>
          </a:p>
        </p:txBody>
      </p:sp>
      <p:sp>
        <p:nvSpPr>
          <p:cNvPr id="1374210" name="Rectangle 2"/>
          <p:cNvSpPr>
            <a:spLocks noGrp="1" noRot="1" noChangeAspect="1" noChangeArrowheads="1" noTextEdit="1"/>
          </p:cNvSpPr>
          <p:nvPr>
            <p:ph type="sldImg"/>
          </p:nvPr>
        </p:nvSpPr>
        <p:spPr>
          <a:ln/>
        </p:spPr>
      </p:sp>
      <p:sp>
        <p:nvSpPr>
          <p:cNvPr id="1374211" name="Rectangle 3"/>
          <p:cNvSpPr>
            <a:spLocks noGrp="1" noChangeArrowheads="1"/>
          </p:cNvSpPr>
          <p:nvPr>
            <p:ph type="body" idx="1"/>
          </p:nvPr>
        </p:nvSpPr>
        <p:spPr/>
        <p:txBody>
          <a:bodyPr/>
          <a:lstStyle/>
          <a:p>
            <a:pPr>
              <a:lnSpc>
                <a:spcPct val="80000"/>
              </a:lnSpc>
            </a:pPr>
            <a:r>
              <a:rPr lang="en-US" sz="800" b="1"/>
              <a:t>5.6.1. Collection of Age vs. Date of Birth</a:t>
            </a:r>
          </a:p>
          <a:p>
            <a:pPr>
              <a:lnSpc>
                <a:spcPct val="80000"/>
              </a:lnSpc>
            </a:pPr>
            <a:r>
              <a:rPr lang="en-US" sz="800"/>
              <a:t>The DM Domain Team recognizes that sponsors could collect the age or date of birth of the subject, or both. We recognize that knowing the age at a given date leaves the sponsor with a window of uncertainty of, at most, 366 days if the age needs to be recalculated for a date which is different than the date the age was collected. We recognize that knowing the precise date of birth provides the ability to accurately calculate an age for any date. We further recognize that a precise (and complete) date of birth may be seen as too identifying for some privacy oversight boards or governmental regulators. In looking for a solution, we recognize that SDTM allows for the reporting of dates with the amount of precision that was collected (e.g., year only, year + month, year + month + day, year + month + day + time) and that if we treat the components of the date of birth separately we could provide the mechanism to collect data that would leave a smaller window of uncertainty. This solution requires the collection of the year and month of birth, makes the collection of day conditional and the collection of time of birth as optional (such as when needed for infant, neonatal or pediatric studies). This approach would minimally collect sufficient data about the date of birth which would give a window of uncertainty of, at most, 31 days for all age calculations. The DM Domain Team concluded that, by identifying the component parts of a complete SDTMIG variable BRTHDTC (year + month + day +/- time of birth), we could provide a solution which balances the collection of meaningful analytical source data with meeting privacy requirements. The DM Domain Team’s preference is to collect the date of birth (minimally birth year and birth month) and derive age, rather than collecting age, even when there are privacy concerns with collecting the complete date of birth. This approach does not disallow the collection of age, it merely makes age an optionally collected variable. The DM Domain Team recommends collecting the components of a full date of birth as follows: Year + Month +/- Day +/- Time of birth. The design of the CRF should place the fields to be collected together, but they may be electronically stored together or separately, however the entry and storage is best managed. If entered or stored separately, the date of birth values collected may be concatenated into a reportable date, with possibly a lesser degree of precision than a complete date. The sponsor should be able use the concatenated data for analysis. This imprecision should also obscure the personal information enough to protect the privacy of the trial participant and should satisfy regulatory or privacy boards that oversee the collection of these data. When the mandatory “birth year” and “birth month” components are collected but the conditional “birth day” is not collected the sponsor may report the date in ISO 8601 structure (compliant with SDTM) and the BRTHDTC variable would be created by populating the year and month components of ISO 8601, but omitting the day.</a:t>
            </a:r>
          </a:p>
          <a:p>
            <a:pPr>
              <a:lnSpc>
                <a:spcPct val="80000"/>
              </a:lnSpc>
            </a:pPr>
            <a:r>
              <a:rPr lang="en-US" sz="800" b="1"/>
              <a:t>5.6.2. Collection of Sex, Ethnicity and Race</a:t>
            </a:r>
          </a:p>
          <a:p>
            <a:pPr>
              <a:lnSpc>
                <a:spcPct val="80000"/>
              </a:lnSpc>
            </a:pPr>
            <a:r>
              <a:rPr lang="en-US" sz="800"/>
              <a:t>The collection of some demographics data are useful to perform simple analyses based upon population stratification. These analyses are based on phenotypic traits of the subjects. The first, and most obvious of these data, is the sex of the subject. This is not to be confused with a genotypic determination of a subjects' chromosomally determined gender, but a less scientifically controlled method of visual determination that HL7 has defined as "administrative sex.“ A secondary analysis is often made using the phenotypic race of the subject. The racial determination, as defined by the U.S. Center for Disease Control as "an arbitrary classification based on physical characteristics;...", has historically been seen as a group of peoples based on physical traits uch as skin color, cranial or facial features, hair texture, etc. and that these traits were attributed to "...a group of persons related by common descent or heredity" (the second part of the CDC definition). Today most scientists study human genotypic and phenotypic variation using concepts such as "population" and "clinal gradation". Many contend that while racial categorizations may be marked by phenotypic or genotypic traits, the idea of race itself, and actual divisions of persons into races, are social constructs. While genotyping would provide a more scientific approach to categorizing population groups for clinical analysis (safety or efficacy), the demographics domain does not contain these genotyping data, but instead provide a self-reported approach that aligns more closely to the phenotype of the subjects. The category of ethnicity is similar to race but, as defined by the CDC as an arbitrary classification based on cultural, religious, or linguistic traditions; ethnic traits, background, allegiance, or association. In a fairly heterogeneous country, such as in the U.S., ethnicity data might be useful only to confirm that ethnic groups are not being discriminated against by being unfairly excluded from clinical research. In other more homogenous countries, such as Japan, the ethnicity of subjects might be collected to assure regulators that the results in this ethnic group should be the same as in the rest of the population of the country (or so that data of subjects who wereoutside of Japan could be used in the same manner as for subjects who are within Japan</a:t>
            </a:r>
          </a:p>
          <a:p>
            <a:pPr>
              <a:lnSpc>
                <a:spcPct val="80000"/>
              </a:lnSpc>
            </a:pPr>
            <a:endParaRPr lang="en-US" sz="800"/>
          </a:p>
          <a:p>
            <a:pPr>
              <a:lnSpc>
                <a:spcPct val="80000"/>
              </a:lnSpc>
            </a:pPr>
            <a:endParaRPr lang="en-US" sz="8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EEC4F1-D254-4F1B-A445-615395819C7B}" type="slidenum">
              <a:rPr lang="en-US"/>
              <a:pPr/>
              <a:t>31</a:t>
            </a:fld>
            <a:endParaRPr lang="en-US"/>
          </a:p>
        </p:txBody>
      </p:sp>
      <p:sp>
        <p:nvSpPr>
          <p:cNvPr id="1376258" name="Rectangle 2"/>
          <p:cNvSpPr>
            <a:spLocks noGrp="1" noRot="1" noChangeAspect="1" noChangeArrowheads="1" noTextEdit="1"/>
          </p:cNvSpPr>
          <p:nvPr>
            <p:ph type="sldImg"/>
          </p:nvPr>
        </p:nvSpPr>
        <p:spPr>
          <a:ln/>
        </p:spPr>
      </p:sp>
      <p:sp>
        <p:nvSpPr>
          <p:cNvPr id="1376259" name="Rectangle 3"/>
          <p:cNvSpPr>
            <a:spLocks noGrp="1" noChangeArrowheads="1"/>
          </p:cNvSpPr>
          <p:nvPr>
            <p:ph type="body" idx="1"/>
          </p:nvPr>
        </p:nvSpPr>
        <p:spPr/>
        <p:txBody>
          <a:bodyPr/>
          <a:lstStyle/>
          <a:p>
            <a:r>
              <a:rPr lang="en-US" sz="1000" b="1"/>
              <a:t>Subject Status</a:t>
            </a:r>
          </a:p>
          <a:p>
            <a:r>
              <a:rPr lang="en-US" sz="1000"/>
              <a:t>Controlled terminology is available for DSDECOD, and we strongly recommend that it be used (the current, approved controlled terminology list is under discussion for completeness, accuracy, and extensibility). The Subject Status data collection field should be presented on the CRF as a check box linked to an item from the approved controlled terminology list (DSDECOD). For those companies that wish to collect sponsor- and/or study-specific reasons for discontinuation (DSTERM), we recommend that these reasons be pre-printed on the CRF, with check boxes for completion wherever possible, as sub-categories of the appropriate DSDECOD item. However, we recommend limiting the use of sponsor- and study specific  reasons in order to promote consistent use of terminology and hence permit the combination of data across multiple sponsors. In some circumstances (e.g. DSDECOD = “Withdrawal by subject” or “Other”), where additional information may be valuable but where it may not be possible to specify subcategories explicitly, “specify” lines may be inserted next to the appropriate controlled terminology items to permit this information to be collected. The controlled terminology list may be filtered to omit terms that are not applicable for a study or particular milestone.2</a:t>
            </a:r>
          </a:p>
          <a:p>
            <a:r>
              <a:rPr lang="en-US" sz="1000" b="1"/>
              <a:t>Date of Completion or Discontinuation</a:t>
            </a:r>
          </a:p>
          <a:p>
            <a:r>
              <a:rPr lang="en-US" sz="1000"/>
              <a:t>Define in the protocol and/or CRF Completion Instructions the criteria for completion of each trial epoch for which a disposition CRF will be provided. Define also the date of completion or discontinuation. Only collect the date of completion or discontinuation on the disposition CRF module if the same information is not being collected on another CRF module. For example, if the date of the last dose is defined to mark the end of the Treatment Phase epoch, and is collected on the Exposure form, then this field would not be collected on the Disposition CRF module. If not collected elsewhere, this variable should be collected on the Disposition CRF module. </a:t>
            </a:r>
            <a:r>
              <a:rPr lang="en-US" sz="1000" b="1"/>
              <a:t>For the SDTM-based dataset, </a:t>
            </a:r>
            <a:r>
              <a:rPr lang="en-US" sz="1000"/>
              <a:t>the SDTMIG variable DSSTDTC is derived by concatenating CDASH Date and Time of Completion or Discontinuation (if time is collected) into DSSTDTC using the ISO 8601 format.</a:t>
            </a:r>
          </a:p>
          <a:p>
            <a:endParaRPr lang="en-US" sz="1000" b="1"/>
          </a:p>
          <a:p>
            <a:endParaRPr lang="en-US" sz="10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E6D9CA-0F64-480E-851B-507C2FFDA6EC}" type="slidenum">
              <a:rPr lang="en-US"/>
              <a:pPr/>
              <a:t>32</a:t>
            </a:fld>
            <a:endParaRPr lang="en-US"/>
          </a:p>
        </p:txBody>
      </p:sp>
      <p:sp>
        <p:nvSpPr>
          <p:cNvPr id="1378306" name="Rectangle 2"/>
          <p:cNvSpPr>
            <a:spLocks noGrp="1" noRot="1" noChangeAspect="1" noChangeArrowheads="1" noTextEdit="1"/>
          </p:cNvSpPr>
          <p:nvPr>
            <p:ph type="sldImg"/>
          </p:nvPr>
        </p:nvSpPr>
        <p:spPr>
          <a:ln/>
        </p:spPr>
      </p:sp>
      <p:sp>
        <p:nvSpPr>
          <p:cNvPr id="1378307" name="Rectangle 3"/>
          <p:cNvSpPr>
            <a:spLocks noGrp="1" noChangeArrowheads="1"/>
          </p:cNvSpPr>
          <p:nvPr>
            <p:ph type="body" idx="1"/>
          </p:nvPr>
        </p:nvSpPr>
        <p:spPr/>
        <p:txBody>
          <a:bodyPr/>
          <a:lstStyle/>
          <a:p>
            <a:r>
              <a:rPr lang="en-US" sz="1000" b="1"/>
              <a:t>Subject Status</a:t>
            </a:r>
          </a:p>
          <a:p>
            <a:r>
              <a:rPr lang="en-US" sz="1000"/>
              <a:t>Controlled terminology is available for DSDECOD, and we strongly recommend that it be used (the current, approved controlled terminology list is under discussion for completeness, accuracy, and extensibility). The Subject Status data collection field should be presented on the CRF as a check box linked to an item from the approved controlled terminology list (DSDECOD). For those companies that wish to collect sponsor- and/or study-specific reasons for discontinuation (DSTERM), we recommend that these reasons be pre-printed on the CRF, with check boxes for completion wherever possible, as sub-categories of the appropriate DSDECOD item. However, we recommend limiting the use of sponsor- and study specific  reasons in order to promote consistent use of terminology and hence permit the combination of data across multiple sponsors. In some circumstances (e.g. DSDECOD = “Withdrawal by subject” or “Other”), where additional information may be valuable but where it may not be possible to specify subcategories explicitly, “specify” lines may be inserted next to the appropriate controlled terminology items to permit this information to be collected. The controlled terminology list may be filtered to omit terms that are not applicable for a study or particular milestone.</a:t>
            </a:r>
          </a:p>
          <a:p>
            <a:r>
              <a:rPr lang="en-US" sz="1000" b="1"/>
              <a:t>Date of Completion or Discontinuation</a:t>
            </a:r>
          </a:p>
          <a:p>
            <a:r>
              <a:rPr lang="en-US" sz="1000"/>
              <a:t>Define in the protocol and/or CRF Completion Instructions the criteria for completion of each trial epoch for which a disposition CRF will be provided. Define also the date of completion or discontinuation. Only collect the date of completion or discontinuation on the disposition CRF module if the same information is not being collected on another CRF module. For example, if the date of the last dose is defined to mark the end of the Treatment Phase epoch, and is collected on the Exposure form, then this field would not be collected on the Disposition CRF module. If not collected elsewhere, this variable should be collected on the Disposition CRF module. </a:t>
            </a:r>
            <a:r>
              <a:rPr lang="en-US" sz="1000" b="1"/>
              <a:t>For the SDTM-based dataset, </a:t>
            </a:r>
            <a:r>
              <a:rPr lang="en-US" sz="1000"/>
              <a:t>the SDTMIG variable DSSTDTC is derived by concatenating CDASH Date and Time of Completion or Discontinuation (if time is collected) into DSSTDTC using the ISO 8601 format.</a:t>
            </a:r>
          </a:p>
          <a:p>
            <a:endParaRPr lang="en-US" sz="1000" b="1"/>
          </a:p>
          <a:p>
            <a:endParaRPr lang="en-US" sz="10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92B716-F53F-4122-BFA1-5AFE2320D3BE}" type="slidenum">
              <a:rPr lang="en-US"/>
              <a:pPr/>
              <a:t>33</a:t>
            </a:fld>
            <a:endParaRPr lang="en-US"/>
          </a:p>
        </p:txBody>
      </p:sp>
      <p:sp>
        <p:nvSpPr>
          <p:cNvPr id="1380354" name="Rectangle 2"/>
          <p:cNvSpPr>
            <a:spLocks noGrp="1" noRot="1" noChangeAspect="1" noChangeArrowheads="1" noTextEdit="1"/>
          </p:cNvSpPr>
          <p:nvPr>
            <p:ph type="sldImg"/>
          </p:nvPr>
        </p:nvSpPr>
        <p:spPr>
          <a:ln/>
        </p:spPr>
      </p:sp>
      <p:sp>
        <p:nvSpPr>
          <p:cNvPr id="1380355" name="Rectangle 3"/>
          <p:cNvSpPr>
            <a:spLocks noGrp="1" noChangeArrowheads="1"/>
          </p:cNvSpPr>
          <p:nvPr>
            <p:ph type="body" idx="1"/>
          </p:nvPr>
        </p:nvSpPr>
        <p:spPr/>
        <p:txBody>
          <a:bodyPr/>
          <a:lstStyle/>
          <a:p>
            <a:pPr>
              <a:lnSpc>
                <a:spcPct val="90000"/>
              </a:lnSpc>
            </a:pPr>
            <a:r>
              <a:rPr lang="en-US" sz="900" b="1"/>
              <a:t>5.8. Drug Accountability – DA (Findings)</a:t>
            </a:r>
          </a:p>
          <a:p>
            <a:pPr>
              <a:lnSpc>
                <a:spcPct val="90000"/>
              </a:lnSpc>
            </a:pPr>
            <a:r>
              <a:rPr lang="en-US" sz="900"/>
              <a:t>The aim of the CDASH Drug Accountability proposal is to define the variables needed to assess drug accountability for clinical trial subjects. The Drug Accountability variables are sometimes used to calculate the subject’s compliance with the study treatment, however, in most study designs and depending on the drug under study, this may not provide the most accurate information as medication that is not returned may not necessarily have been consumed by the subject, thereby giving a false estimate of compliance. In addition, the SDTMIG standard separates drug accountability from compliance and treats each differently. This proposal has pro-actively included the SDTMIG variables that are planned to appear in the SDTMIG 3.1.2. The name of the study treatment (DATEST values) can be pre-specified on the CRF if the data are collected in a horizontal format. SDTMIG states "1 record per drug accountability finding per subject". The combined use of SDTMIG variables provides the ability to uniquely identify findings. The term “dispensed” refers to when the test article/study product is given to the subject. This is independent of other dosing conditions specified in the protocol.The inclusion of a Drug Accountability CRF/eCRF is optional. The DA Domain Team recommends that this data collection instrument not be used for single dose studies. The Domain Team discussed various drug accountability scenarios for single dose studies and concluded that this standard would be of limited value for studies with a single dose.</a:t>
            </a:r>
          </a:p>
          <a:p>
            <a:pPr>
              <a:lnSpc>
                <a:spcPct val="90000"/>
              </a:lnSpc>
            </a:pPr>
            <a:r>
              <a:rPr lang="en-US" sz="900"/>
              <a:t>The proposal for Drug Accountability does not include recommendations for devices. However, it is our understanding that the following information is typically collected. This information is provided for reference purposes only:</a:t>
            </a:r>
          </a:p>
          <a:p>
            <a:pPr>
              <a:lnSpc>
                <a:spcPct val="90000"/>
              </a:lnSpc>
            </a:pPr>
            <a:r>
              <a:rPr lang="en-US" sz="900"/>
              <a:t>• Model number</a:t>
            </a:r>
          </a:p>
          <a:p>
            <a:pPr>
              <a:lnSpc>
                <a:spcPct val="90000"/>
              </a:lnSpc>
            </a:pPr>
            <a:r>
              <a:rPr lang="en-US" sz="900"/>
              <a:t>• Serial, Lot or Batch Number</a:t>
            </a:r>
          </a:p>
          <a:p>
            <a:pPr>
              <a:lnSpc>
                <a:spcPct val="90000"/>
              </a:lnSpc>
            </a:pPr>
            <a:r>
              <a:rPr lang="en-US" sz="900"/>
              <a:t>• Receipt date</a:t>
            </a:r>
          </a:p>
          <a:p>
            <a:pPr>
              <a:lnSpc>
                <a:spcPct val="90000"/>
              </a:lnSpc>
            </a:pPr>
            <a:r>
              <a:rPr lang="en-US" sz="900"/>
              <a:t>• Name of person receiving shipment</a:t>
            </a:r>
          </a:p>
          <a:p>
            <a:pPr>
              <a:lnSpc>
                <a:spcPct val="90000"/>
              </a:lnSpc>
            </a:pPr>
            <a:r>
              <a:rPr lang="en-US" sz="900"/>
              <a:t>• Date used</a:t>
            </a:r>
          </a:p>
          <a:p>
            <a:pPr>
              <a:lnSpc>
                <a:spcPct val="90000"/>
              </a:lnSpc>
            </a:pPr>
            <a:r>
              <a:rPr lang="en-US" sz="900"/>
              <a:t>• Subject ID</a:t>
            </a:r>
          </a:p>
          <a:p>
            <a:pPr>
              <a:lnSpc>
                <a:spcPct val="90000"/>
              </a:lnSpc>
            </a:pPr>
            <a:r>
              <a:rPr lang="en-US" sz="900"/>
              <a:t>• Date returned to sponsor</a:t>
            </a:r>
          </a:p>
          <a:p>
            <a:pPr>
              <a:lnSpc>
                <a:spcPct val="90000"/>
              </a:lnSpc>
            </a:pPr>
            <a:r>
              <a:rPr lang="en-US" sz="900"/>
              <a:t>• Reason for return to sponsor</a:t>
            </a:r>
          </a:p>
          <a:p>
            <a:pPr>
              <a:lnSpc>
                <a:spcPct val="90000"/>
              </a:lnSpc>
            </a:pPr>
            <a:r>
              <a:rPr lang="en-US" sz="900"/>
              <a:t>• Date of disposal (if permitted)</a:t>
            </a:r>
          </a:p>
          <a:p>
            <a:pPr>
              <a:lnSpc>
                <a:spcPct val="90000"/>
              </a:lnSpc>
            </a:pPr>
            <a:r>
              <a:rPr lang="en-US" sz="900"/>
              <a:t>• If disposed, method of disposal</a:t>
            </a:r>
          </a:p>
          <a:p>
            <a:pPr>
              <a:lnSpc>
                <a:spcPct val="90000"/>
              </a:lnSpc>
            </a:pPr>
            <a:r>
              <a:rPr lang="en-US" sz="900"/>
              <a:t>• Person returning or method of disposing</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C9CDD7-0358-4D2A-81BD-D399C7F30ADC}" type="slidenum">
              <a:rPr lang="en-US"/>
              <a:pPr/>
              <a:t>34</a:t>
            </a:fld>
            <a:endParaRPr lang="en-US"/>
          </a:p>
        </p:txBody>
      </p:sp>
      <p:sp>
        <p:nvSpPr>
          <p:cNvPr id="1312770" name="Rectangle 2"/>
          <p:cNvSpPr>
            <a:spLocks noGrp="1" noRot="1" noChangeAspect="1" noChangeArrowheads="1" noTextEdit="1"/>
          </p:cNvSpPr>
          <p:nvPr>
            <p:ph type="sldImg"/>
          </p:nvPr>
        </p:nvSpPr>
        <p:spPr>
          <a:ln/>
        </p:spPr>
      </p:sp>
      <p:sp>
        <p:nvSpPr>
          <p:cNvPr id="1312771" name="Rectangle 3"/>
          <p:cNvSpPr>
            <a:spLocks noGrp="1" noChangeArrowheads="1"/>
          </p:cNvSpPr>
          <p:nvPr>
            <p:ph type="body" idx="1"/>
          </p:nvPr>
        </p:nvSpPr>
        <p:spPr/>
        <p:txBody>
          <a:bodyPr/>
          <a:lstStyle/>
          <a:p>
            <a:r>
              <a:rPr lang="en-US" b="1"/>
              <a:t>Scenario 1: Central reading: </a:t>
            </a:r>
            <a:r>
              <a:rPr lang="en-US"/>
              <a:t>In this scenario, results are captured directly by an electronic device and transmitted separately, or read by a central vendor – not recorded on the CRF. The CRF is used to aid in reconciliation of the electronic data.</a:t>
            </a:r>
          </a:p>
          <a:p>
            <a:endParaRPr lang="en-US" b="1"/>
          </a:p>
          <a:p>
            <a:r>
              <a:rPr lang="en-US" b="1"/>
              <a:t>Scenario 2: Local reading: </a:t>
            </a:r>
            <a:r>
              <a:rPr lang="en-US"/>
              <a:t>In this scenario, subject ECGs are performed and analyzed, and then the results are reported directly on the CRF.</a:t>
            </a:r>
          </a:p>
          <a:p>
            <a:endParaRPr lang="en-US" b="1"/>
          </a:p>
          <a:p>
            <a:r>
              <a:rPr lang="en-US" b="1"/>
              <a:t>Scenario 3: Central reading with Clinical Significance Assessment and/or Overall Interpretation: </a:t>
            </a:r>
            <a:r>
              <a:rPr lang="en-US"/>
              <a:t>In this scenario results are captured directly by an electronic device and provided directly to the sponsor and also to the investigator for assessment of clinical significance of abnormal values or an overall interpretation of the results to be recorded on the CRF. The specific results used to make this assessment are not recorded on the CRF but instead are captured in the electronic data.</a:t>
            </a:r>
          </a:p>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4BED61-E274-4B8D-A794-8129FB039D14}" type="slidenum">
              <a:rPr lang="en-US"/>
              <a:pPr/>
              <a:t>35</a:t>
            </a:fld>
            <a:endParaRPr lang="en-US"/>
          </a:p>
        </p:txBody>
      </p:sp>
      <p:sp>
        <p:nvSpPr>
          <p:cNvPr id="1382402" name="Rectangle 2"/>
          <p:cNvSpPr>
            <a:spLocks noGrp="1" noRot="1" noChangeAspect="1" noChangeArrowheads="1" noTextEdit="1"/>
          </p:cNvSpPr>
          <p:nvPr>
            <p:ph type="sldImg"/>
          </p:nvPr>
        </p:nvSpPr>
        <p:spPr>
          <a:ln/>
        </p:spPr>
      </p:sp>
      <p:sp>
        <p:nvSpPr>
          <p:cNvPr id="13824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3221B7-8750-4196-B363-A146A31ED086}" type="slidenum">
              <a:rPr lang="en-US"/>
              <a:pPr/>
              <a:t>36</a:t>
            </a:fld>
            <a:endParaRPr lang="en-US"/>
          </a:p>
        </p:txBody>
      </p:sp>
      <p:sp>
        <p:nvSpPr>
          <p:cNvPr id="1384450" name="Rectangle 2"/>
          <p:cNvSpPr>
            <a:spLocks noGrp="1" noRot="1" noChangeAspect="1" noChangeArrowheads="1" noTextEdit="1"/>
          </p:cNvSpPr>
          <p:nvPr>
            <p:ph type="sldImg"/>
          </p:nvPr>
        </p:nvSpPr>
        <p:spPr>
          <a:ln/>
        </p:spPr>
      </p:sp>
      <p:sp>
        <p:nvSpPr>
          <p:cNvPr id="13844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839E97-0E8D-4EC2-8313-EC5BAC1DE398}" type="slidenum">
              <a:rPr lang="en-US"/>
              <a:pPr/>
              <a:t>37</a:t>
            </a:fld>
            <a:endParaRPr lang="en-US"/>
          </a:p>
        </p:txBody>
      </p:sp>
      <p:sp>
        <p:nvSpPr>
          <p:cNvPr id="1386498" name="Rectangle 2"/>
          <p:cNvSpPr>
            <a:spLocks noGrp="1" noRot="1" noChangeAspect="1" noChangeArrowheads="1" noTextEdit="1"/>
          </p:cNvSpPr>
          <p:nvPr>
            <p:ph type="sldImg"/>
          </p:nvPr>
        </p:nvSpPr>
        <p:spPr>
          <a:ln/>
        </p:spPr>
      </p:sp>
      <p:sp>
        <p:nvSpPr>
          <p:cNvPr id="13864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D497B1-4193-4F3B-88FF-BEFD6218922D}" type="slidenum">
              <a:rPr lang="en-US"/>
              <a:pPr/>
              <a:t>38</a:t>
            </a:fld>
            <a:endParaRPr lang="en-US"/>
          </a:p>
        </p:txBody>
      </p:sp>
      <p:sp>
        <p:nvSpPr>
          <p:cNvPr id="1388546" name="Rectangle 2"/>
          <p:cNvSpPr>
            <a:spLocks noGrp="1" noRot="1" noChangeAspect="1" noChangeArrowheads="1" noTextEdit="1"/>
          </p:cNvSpPr>
          <p:nvPr>
            <p:ph type="sldImg"/>
          </p:nvPr>
        </p:nvSpPr>
        <p:spPr>
          <a:ln/>
        </p:spPr>
      </p:sp>
      <p:sp>
        <p:nvSpPr>
          <p:cNvPr id="13885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E30539-FA7F-461E-861D-A7817E7A259F}" type="slidenum">
              <a:rPr lang="en-US"/>
              <a:pPr/>
              <a:t>39</a:t>
            </a:fld>
            <a:endParaRPr lang="en-US"/>
          </a:p>
        </p:txBody>
      </p:sp>
      <p:sp>
        <p:nvSpPr>
          <p:cNvPr id="1314818" name="Rectangle 2"/>
          <p:cNvSpPr>
            <a:spLocks noGrp="1" noRot="1" noChangeAspect="1" noChangeArrowheads="1" noTextEdit="1"/>
          </p:cNvSpPr>
          <p:nvPr>
            <p:ph type="sldImg"/>
          </p:nvPr>
        </p:nvSpPr>
        <p:spPr>
          <a:ln/>
        </p:spPr>
      </p:sp>
      <p:sp>
        <p:nvSpPr>
          <p:cNvPr id="1314819" name="Rectangle 3"/>
          <p:cNvSpPr>
            <a:spLocks noGrp="1" noChangeArrowheads="1"/>
          </p:cNvSpPr>
          <p:nvPr>
            <p:ph type="body" idx="1"/>
          </p:nvPr>
        </p:nvSpPr>
        <p:spPr/>
        <p:txBody>
          <a:bodyPr/>
          <a:lstStyle/>
          <a:p>
            <a:pPr>
              <a:lnSpc>
                <a:spcPct val="90000"/>
              </a:lnSpc>
            </a:pPr>
            <a:r>
              <a:rPr lang="en-US" sz="900" b="1"/>
              <a:t>5.11. Inclusion / Exclusion Criteria Not Met – IE (Findings)</a:t>
            </a:r>
          </a:p>
          <a:p>
            <a:pPr>
              <a:lnSpc>
                <a:spcPct val="90000"/>
              </a:lnSpc>
            </a:pPr>
            <a:r>
              <a:rPr lang="en-US" sz="900" b="1"/>
              <a:t>5.11.1. Collecting IE Data and Mapping to the SDTMIG</a:t>
            </a:r>
          </a:p>
          <a:p>
            <a:pPr>
              <a:lnSpc>
                <a:spcPct val="90000"/>
              </a:lnSpc>
            </a:pPr>
            <a:r>
              <a:rPr lang="en-US" sz="900"/>
              <a:t>The IE Domain Team noted that some of the CRF variables collected may have either a one-to-one mapping to SDTMIG variables, or a many-to-one mapping depending on a particular sponsor company’s data collection method. The IE CRF standard recommended in this document is flexible enough to allow a variety of data collection methods that will all map to a single SDTMIG standard.</a:t>
            </a:r>
          </a:p>
          <a:p>
            <a:pPr>
              <a:lnSpc>
                <a:spcPct val="90000"/>
              </a:lnSpc>
            </a:pPr>
            <a:r>
              <a:rPr lang="en-US" sz="900"/>
              <a:t>Since the SDTMIG variables served as the target for collected data, the IE Domain Team referred to CDISC SDTMIG Version 3.1.1, and incorporated the assumptions regarding the IE domain from that Guide into the development of this data collection standard. The first SDTMIG assumption is that the intent of the IE domain model is to only submit those criteria that cause the subject to be in violation of the Inclusion/Exclusion criteria, not to submit a response to each criterion for each subject. The IE Domain Team recommends that the site be given an entry criteria worksheet to be used for each subject during screening. This worksheet should be considered a source document, used in monitoring activities, and maintained with the subject’s site files. The worksheet should identify each entry criterion using a unique identifier which can be easily recorded on the CRF if a subject does not meet that criterion.</a:t>
            </a:r>
          </a:p>
          <a:p>
            <a:pPr>
              <a:lnSpc>
                <a:spcPct val="90000"/>
              </a:lnSpc>
            </a:pPr>
            <a:r>
              <a:rPr lang="en-US" sz="900"/>
              <a:t>The second assumption is that the IE domain is intended to collect only eligibility information for the inclusion and exclusion criteria for entry into a study; not protocol deviations or protocol violations incurred during the course of the study. Any of the CRF fields that were reviewed by the IE Domain Team and determined to be related to protocol deviations or protocol violations were deferred to the DV Domain Team for consideration.</a:t>
            </a:r>
          </a:p>
          <a:p>
            <a:pPr>
              <a:lnSpc>
                <a:spcPct val="90000"/>
              </a:lnSpc>
            </a:pPr>
            <a:r>
              <a:rPr lang="en-US" sz="900"/>
              <a:t>The last assumption that was used in the development of this standard was that enough data need to be collected to satisfy safety concerns and regulatory requirements and to populate or derive the required SDTM-based submission variables. Thus, all SDTMIG variables that are required for submission are either explicitly collected in the CRF or may be derived (e.g., IEORRES, IESTRESC) from the data collected using the Highly Recommended, Recommended/Conditional CDASH variables presented in the table. Specific recommendations for the collection and derivation of data are described in the “Additional Information for Sponsors” column.</a:t>
            </a:r>
          </a:p>
          <a:p>
            <a:pPr>
              <a:lnSpc>
                <a:spcPct val="90000"/>
              </a:lnSpc>
            </a:pPr>
            <a:r>
              <a:rPr lang="en-US" sz="900" b="1"/>
              <a:t>5.11.2. Adaptive Trial Design</a:t>
            </a:r>
          </a:p>
          <a:p>
            <a:pPr>
              <a:lnSpc>
                <a:spcPct val="90000"/>
              </a:lnSpc>
            </a:pPr>
            <a:r>
              <a:rPr lang="en-US" sz="900"/>
              <a:t>The IE Domain Team considered the potential for entry criteria to change over the life of a study or project, e.g., when adaptive trial design is used and the recommended approach is designed to more efficiently accommodate changing criteria as the study progresses. CDASH recommends the use of uniquely numbered entry criteria within a study to effectively manage protocol changes and to facilitate both the collection and submission of IE data.</a:t>
            </a:r>
          </a:p>
          <a:p>
            <a:pPr>
              <a:lnSpc>
                <a:spcPct val="90000"/>
              </a:lnSpc>
            </a:pPr>
            <a:endParaRPr lang="en-US" sz="9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F1869B-CA4F-4385-906F-32E92B104627}" type="slidenum">
              <a:rPr lang="en-US"/>
              <a:pPr/>
              <a:t>4</a:t>
            </a:fld>
            <a:endParaRPr lang="en-US"/>
          </a:p>
        </p:txBody>
      </p:sp>
      <p:sp>
        <p:nvSpPr>
          <p:cNvPr id="1325058" name="Rectangle 2"/>
          <p:cNvSpPr>
            <a:spLocks noGrp="1" noRot="1" noChangeAspect="1" noChangeArrowheads="1" noTextEdit="1"/>
          </p:cNvSpPr>
          <p:nvPr>
            <p:ph type="sldImg"/>
          </p:nvPr>
        </p:nvSpPr>
        <p:spPr>
          <a:ln/>
        </p:spPr>
      </p:sp>
      <p:sp>
        <p:nvSpPr>
          <p:cNvPr id="132505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52839E-CAF0-4492-A5FB-8C9C7ABE67D7}" type="slidenum">
              <a:rPr lang="en-US"/>
              <a:pPr/>
              <a:t>40</a:t>
            </a:fld>
            <a:endParaRPr lang="en-US"/>
          </a:p>
        </p:txBody>
      </p:sp>
      <p:sp>
        <p:nvSpPr>
          <p:cNvPr id="1390594" name="Rectangle 2"/>
          <p:cNvSpPr>
            <a:spLocks noGrp="1" noRot="1" noChangeAspect="1" noChangeArrowheads="1" noTextEdit="1"/>
          </p:cNvSpPr>
          <p:nvPr>
            <p:ph type="sldImg"/>
          </p:nvPr>
        </p:nvSpPr>
        <p:spPr>
          <a:ln/>
        </p:spPr>
      </p:sp>
      <p:sp>
        <p:nvSpPr>
          <p:cNvPr id="1390595" name="Rectangle 3"/>
          <p:cNvSpPr>
            <a:spLocks noGrp="1" noChangeArrowheads="1"/>
          </p:cNvSpPr>
          <p:nvPr>
            <p:ph type="body" idx="1"/>
          </p:nvPr>
        </p:nvSpPr>
        <p:spPr/>
        <p:txBody>
          <a:bodyPr/>
          <a:lstStyle/>
          <a:p>
            <a:r>
              <a:rPr lang="en-US" b="1"/>
              <a:t>Scenario 1: Central processing: </a:t>
            </a:r>
          </a:p>
          <a:p>
            <a:r>
              <a:rPr lang="en-US"/>
              <a:t>In this scenario, subject samples are taken at site, sent out for processing and results are provided directly to the sponsor. This scenario also applies when results are captured directly via an electronic device – not recorded on the CRF.</a:t>
            </a:r>
          </a:p>
          <a:p>
            <a:endParaRPr lang="en-US" b="1"/>
          </a:p>
          <a:p>
            <a:r>
              <a:rPr lang="en-US" b="1"/>
              <a:t>Scenario 2: Local processing: </a:t>
            </a:r>
          </a:p>
          <a:p>
            <a:r>
              <a:rPr lang="en-US"/>
              <a:t>In this scenario, subject samples are taken and analyzed, and then the results are reported directly on the CRF.</a:t>
            </a:r>
          </a:p>
          <a:p>
            <a:r>
              <a:rPr lang="en-US" b="1"/>
              <a:t>Scenario 3: Central processing with Clinical Significance Assessment for abnormal values: </a:t>
            </a:r>
          </a:p>
          <a:p>
            <a:r>
              <a:rPr lang="en-US"/>
              <a:t>In this scenario, subject samples are taken at site, sent out for processing and results are provided directly to the sponsor and also to the investigator for assessment of clinical significance for any abnormal values to be recorded on CRF. This scenario also applies when results are captured directly via an electronic device – not recorded on the CRF.</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11491E-268D-4D09-B9B5-413A17FAD73A}" type="slidenum">
              <a:rPr lang="en-US"/>
              <a:pPr/>
              <a:t>41</a:t>
            </a:fld>
            <a:endParaRPr lang="en-US"/>
          </a:p>
        </p:txBody>
      </p:sp>
      <p:sp>
        <p:nvSpPr>
          <p:cNvPr id="1316866" name="Rectangle 2"/>
          <p:cNvSpPr>
            <a:spLocks noGrp="1" noRot="1" noChangeAspect="1" noChangeArrowheads="1" noTextEdit="1"/>
          </p:cNvSpPr>
          <p:nvPr>
            <p:ph type="sldImg"/>
          </p:nvPr>
        </p:nvSpPr>
        <p:spPr>
          <a:ln/>
        </p:spPr>
      </p:sp>
      <p:sp>
        <p:nvSpPr>
          <p:cNvPr id="1316867" name="Rectangle 3"/>
          <p:cNvSpPr>
            <a:spLocks noGrp="1" noChangeArrowheads="1"/>
          </p:cNvSpPr>
          <p:nvPr>
            <p:ph type="body" idx="1"/>
          </p:nvPr>
        </p:nvSpPr>
        <p:spPr/>
        <p:txBody>
          <a:bodyPr/>
          <a:lstStyle/>
          <a:p>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CB4496-8784-4D7D-8A9A-391AD9EFC6F7}" type="slidenum">
              <a:rPr lang="en-US"/>
              <a:pPr/>
              <a:t>42</a:t>
            </a:fld>
            <a:endParaRPr lang="en-US"/>
          </a:p>
        </p:txBody>
      </p:sp>
      <p:sp>
        <p:nvSpPr>
          <p:cNvPr id="1392642" name="Rectangle 2"/>
          <p:cNvSpPr>
            <a:spLocks noGrp="1" noRot="1" noChangeAspect="1" noChangeArrowheads="1" noTextEdit="1"/>
          </p:cNvSpPr>
          <p:nvPr>
            <p:ph type="sldImg"/>
          </p:nvPr>
        </p:nvSpPr>
        <p:spPr>
          <a:ln/>
        </p:spPr>
      </p:sp>
      <p:sp>
        <p:nvSpPr>
          <p:cNvPr id="139264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CF88B5-220C-4134-8E04-D683EF420723}" type="slidenum">
              <a:rPr lang="en-US"/>
              <a:pPr/>
              <a:t>43</a:t>
            </a:fld>
            <a:endParaRPr lang="en-US"/>
          </a:p>
        </p:txBody>
      </p:sp>
      <p:sp>
        <p:nvSpPr>
          <p:cNvPr id="1394690" name="Rectangle 2"/>
          <p:cNvSpPr>
            <a:spLocks noGrp="1" noRot="1" noChangeAspect="1" noChangeArrowheads="1" noTextEdit="1"/>
          </p:cNvSpPr>
          <p:nvPr>
            <p:ph type="sldImg"/>
          </p:nvPr>
        </p:nvSpPr>
        <p:spPr>
          <a:ln/>
        </p:spPr>
      </p:sp>
      <p:sp>
        <p:nvSpPr>
          <p:cNvPr id="1394691" name="Rectangle 3"/>
          <p:cNvSpPr>
            <a:spLocks noGrp="1" noChangeArrowheads="1"/>
          </p:cNvSpPr>
          <p:nvPr>
            <p:ph type="body" idx="1"/>
          </p:nvPr>
        </p:nvSpPr>
        <p:spPr/>
        <p:txBody>
          <a:bodyPr/>
          <a:lstStyle/>
          <a:p>
            <a:endParaRPr lang="de-D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D4181D-6636-4697-92BC-E78496D28FFA}" type="slidenum">
              <a:rPr lang="en-US"/>
              <a:pPr/>
              <a:t>44</a:t>
            </a:fld>
            <a:endParaRPr lang="en-US"/>
          </a:p>
        </p:txBody>
      </p:sp>
      <p:sp>
        <p:nvSpPr>
          <p:cNvPr id="1396738" name="Rectangle 2"/>
          <p:cNvSpPr>
            <a:spLocks noGrp="1" noRot="1" noChangeAspect="1" noChangeArrowheads="1" noTextEdit="1"/>
          </p:cNvSpPr>
          <p:nvPr>
            <p:ph type="sldImg"/>
          </p:nvPr>
        </p:nvSpPr>
        <p:spPr>
          <a:ln/>
        </p:spPr>
      </p:sp>
      <p:sp>
        <p:nvSpPr>
          <p:cNvPr id="1396739" name="Rectangle 3"/>
          <p:cNvSpPr>
            <a:spLocks noGrp="1" noChangeArrowheads="1"/>
          </p:cNvSpPr>
          <p:nvPr>
            <p:ph type="body" idx="1"/>
          </p:nvPr>
        </p:nvSpPr>
        <p:spPr/>
        <p:txBody>
          <a:bodyPr/>
          <a:lstStyle/>
          <a:p>
            <a:r>
              <a:rPr lang="en-US" sz="1000" b="1"/>
              <a:t>5.13. Medical History – MH (Events)</a:t>
            </a:r>
          </a:p>
          <a:p>
            <a:r>
              <a:rPr lang="en-US" sz="1000"/>
              <a:t>For the purposes of this effort, only General Medical History was considered. Indication-specific History such as Oncology, though not expressly addressed, was considered in the definitions of such variables as MHCAT. The rationale for addressing only General Medical History was that a higher degree of detail may be required for the indication specific histories. It may well be possible to record indication specific history on these forms if the protocol does not require more information than are addressed by the optional variables. Sponsors should define the appropriate collection period for Medical History.</a:t>
            </a:r>
          </a:p>
          <a:p>
            <a:r>
              <a:rPr lang="en-US" sz="1000"/>
              <a:t>Example CRFs and Regulatory requirements for the recording and coding of Medical History were reviewed. Though varied, it was determined that not only relevant Medical History, but additionally the disease under study may be recorded as General Medical History. Dependent upon protocol requirements, an exhaustive list of conditions is not required, but rather focus should be on particular diseases or conditions of concern.</a:t>
            </a:r>
          </a:p>
          <a:p>
            <a:r>
              <a:rPr lang="en-US" sz="1000"/>
              <a:t>The Regulatory requirements were reviewed for the coding of Medical History, none were identified. Coding using MedDRA, though not required by the FDA, is recommended. Coding of Medical History is recommended because it provides methodology to match Medical History to specific adverse events, makes it easier to mine data for potential relationship to past treatments and to the safety profile, as well as a providing a means to help identify unexpected safety concerns. If coding is performed it is recommended that it be done during the performance of a study rather than after it is completed as this facilitates efficient resolution of coding queries.</a:t>
            </a:r>
          </a:p>
          <a:p>
            <a:r>
              <a:rPr lang="en-US" sz="1000"/>
              <a:t>A strategy for classifying/organizing uncoded Medical History utilizing conditional variables is being recommended. For un-coded Medical History, a sponsor-defined categorization of Medical History Events will be required. This categorization will be achieved using the MHSCAT variable. Sponsors who code Medical History will use the dictionary variables for the coded terms.</a:t>
            </a:r>
          </a:p>
          <a:p>
            <a:endParaRPr lang="en-US" sz="100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9A1675-3FC4-4C55-893A-7BCB33B6D260}" type="slidenum">
              <a:rPr lang="en-US"/>
              <a:pPr/>
              <a:t>45</a:t>
            </a:fld>
            <a:endParaRPr lang="en-US"/>
          </a:p>
        </p:txBody>
      </p:sp>
      <p:sp>
        <p:nvSpPr>
          <p:cNvPr id="1400834" name="Rectangle 2"/>
          <p:cNvSpPr>
            <a:spLocks noGrp="1" noRot="1" noChangeAspect="1" noChangeArrowheads="1" noTextEdit="1"/>
          </p:cNvSpPr>
          <p:nvPr>
            <p:ph type="sldImg"/>
          </p:nvPr>
        </p:nvSpPr>
        <p:spPr>
          <a:ln/>
        </p:spPr>
      </p:sp>
      <p:sp>
        <p:nvSpPr>
          <p:cNvPr id="1400835" name="Rectangle 3"/>
          <p:cNvSpPr>
            <a:spLocks noGrp="1" noChangeArrowheads="1"/>
          </p:cNvSpPr>
          <p:nvPr>
            <p:ph type="body" idx="1"/>
          </p:nvPr>
        </p:nvSpPr>
        <p:spPr/>
        <p:txBody>
          <a:bodyPr/>
          <a:lstStyle/>
          <a:p>
            <a:pPr>
              <a:lnSpc>
                <a:spcPct val="80000"/>
              </a:lnSpc>
            </a:pPr>
            <a:r>
              <a:rPr lang="en-US" sz="900" b="1"/>
              <a:t>5.14. Physical Examination – PE (Findings)</a:t>
            </a:r>
          </a:p>
          <a:p>
            <a:pPr>
              <a:lnSpc>
                <a:spcPct val="80000"/>
              </a:lnSpc>
            </a:pPr>
            <a:r>
              <a:rPr lang="en-US" sz="900"/>
              <a:t>The scope of the PE domain tables is limited to general physical examinations as part of overall safety data collection. The data collection fields defined in the following tables may not fit the needs of targeted body system evaluations as part of therapeutic area specific assessments. After reviewing the different PE forms, thePE Domain Team organized them into 3 usage categories:</a:t>
            </a:r>
          </a:p>
          <a:p>
            <a:pPr>
              <a:lnSpc>
                <a:spcPct val="80000"/>
              </a:lnSpc>
            </a:pPr>
            <a:r>
              <a:rPr lang="en-US" sz="900"/>
              <a:t>A. Use of a PE form at baseline and post baseline visits.</a:t>
            </a:r>
          </a:p>
          <a:p>
            <a:pPr>
              <a:lnSpc>
                <a:spcPct val="80000"/>
              </a:lnSpc>
            </a:pPr>
            <a:r>
              <a:rPr lang="en-US" sz="900"/>
              <a:t>B. Use of a PE form at baseline, but not at post baseline visits. Sites are instructed to record any post-baseline abnormalities or baseline conditions that worsened post baseline on the AE form.</a:t>
            </a:r>
          </a:p>
          <a:p>
            <a:pPr>
              <a:lnSpc>
                <a:spcPct val="80000"/>
              </a:lnSpc>
            </a:pPr>
            <a:r>
              <a:rPr lang="en-US" sz="900"/>
              <a:t>C. Use of a PE form only to record whether or not the exam was performed, and if so, the date of the examination. Sites are instructed to record baseline abnormalities on medical history form, targeted medical history form (e.g., study specific form requesting assessment of a pre-defined set of medical and/or surgical history events) or baseline conditions form. Sites are instructed to record any post baseline abnormalities or baseline conditions that worsened post baseline on the AE form or other sponsor defined form.</a:t>
            </a:r>
          </a:p>
          <a:p>
            <a:pPr>
              <a:lnSpc>
                <a:spcPct val="80000"/>
              </a:lnSpc>
            </a:pPr>
            <a:r>
              <a:rPr lang="en-US" sz="900"/>
              <a:t>In Options A and B, similar fields were captured; date of exam, body system/code, normal/abnormal, and description of abnormality. As the PE Domain Team discussed the options, factors supporting Option C began to outweigh the traditional methods incorporated in Options A and B. The primary factors leading to recommending Option C as the best practice include:</a:t>
            </a:r>
          </a:p>
          <a:p>
            <a:pPr>
              <a:lnSpc>
                <a:spcPct val="80000"/>
              </a:lnSpc>
            </a:pPr>
            <a:r>
              <a:rPr lang="en-US" sz="900"/>
              <a:t>• Eliminates collection and reconciliation of duplicate data by capturing abnormal data in one central location. Abnormalities identified during a physical examination must also be recorded on an AE form, a medical history form, or other similar form.</a:t>
            </a:r>
          </a:p>
          <a:p>
            <a:pPr>
              <a:lnSpc>
                <a:spcPct val="80000"/>
              </a:lnSpc>
            </a:pPr>
            <a:r>
              <a:rPr lang="en-US" sz="900"/>
              <a:t>• Reduces number of queries, thus reducing workload for data managers and site personnel.</a:t>
            </a:r>
          </a:p>
          <a:p>
            <a:pPr>
              <a:lnSpc>
                <a:spcPct val="80000"/>
              </a:lnSpc>
            </a:pPr>
            <a:r>
              <a:rPr lang="en-US" sz="900"/>
              <a:t>• Supports consistency/standardization for data reporting purposes. Domain Team members polled their medical writing and biostatistics departments and it was found that physical examination data are rarely summarized, only tabulated in listing format. Any trend analysis or summarization of abnormalities is performed on AE data, and medical history data are available for reference.</a:t>
            </a:r>
          </a:p>
          <a:p>
            <a:pPr>
              <a:lnSpc>
                <a:spcPct val="80000"/>
              </a:lnSpc>
            </a:pPr>
            <a:r>
              <a:rPr lang="en-US" sz="900"/>
              <a:t>• Reduces coding needs (if PE abnormalities are coded).</a:t>
            </a:r>
          </a:p>
          <a:p>
            <a:pPr>
              <a:lnSpc>
                <a:spcPct val="80000"/>
              </a:lnSpc>
            </a:pPr>
            <a:r>
              <a:rPr lang="en-US" sz="900" b="1"/>
              <a:t>As Option C represents a radical change from the more traditional approach for collection of physical examination data, two sets of PE domain tables are being presented. The table/approach outlined in Section 5.14.1 (Option C) is being proposed by the PE Domain Team as an alternative to the traditional approach and recommended as best practice. All fields in the best practice table/approach are defined as optional as these fields are for monitoring and data cleaning purposes. Since the fields are not required for safety or efficacy evaluations, a sponsor may decide not to collect them on the CRF. The table presented in Section 15.14.2 (Options A/B) reflects the traditional approach to physical examination data collection.</a:t>
            </a:r>
            <a:endParaRPr lang="en-US" sz="900"/>
          </a:p>
          <a:p>
            <a:pPr>
              <a:lnSpc>
                <a:spcPct val="80000"/>
              </a:lnSpc>
            </a:pPr>
            <a:endParaRPr lang="en-US" sz="9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108125-8D34-4E0C-879B-CA74BD19E717}" type="slidenum">
              <a:rPr lang="en-US"/>
              <a:pPr/>
              <a:t>46</a:t>
            </a:fld>
            <a:endParaRPr lang="en-US"/>
          </a:p>
        </p:txBody>
      </p:sp>
      <p:sp>
        <p:nvSpPr>
          <p:cNvPr id="1398786" name="Rectangle 2"/>
          <p:cNvSpPr>
            <a:spLocks noGrp="1" noRot="1" noChangeAspect="1" noChangeArrowheads="1" noTextEdit="1"/>
          </p:cNvSpPr>
          <p:nvPr>
            <p:ph type="sldImg"/>
          </p:nvPr>
        </p:nvSpPr>
        <p:spPr>
          <a:ln/>
        </p:spPr>
      </p:sp>
      <p:sp>
        <p:nvSpPr>
          <p:cNvPr id="1398787" name="Rectangle 3"/>
          <p:cNvSpPr>
            <a:spLocks noGrp="1" noChangeArrowheads="1"/>
          </p:cNvSpPr>
          <p:nvPr>
            <p:ph type="body" idx="1"/>
          </p:nvPr>
        </p:nvSpPr>
        <p:spPr/>
        <p:txBody>
          <a:bodyPr/>
          <a:lstStyle/>
          <a:p>
            <a:pPr>
              <a:lnSpc>
                <a:spcPct val="80000"/>
              </a:lnSpc>
            </a:pPr>
            <a:r>
              <a:rPr lang="en-US" sz="900" b="1"/>
              <a:t>5.14. Physical Examination – PE (Findings)</a:t>
            </a:r>
          </a:p>
          <a:p>
            <a:pPr>
              <a:lnSpc>
                <a:spcPct val="80000"/>
              </a:lnSpc>
            </a:pPr>
            <a:r>
              <a:rPr lang="en-US" sz="900"/>
              <a:t>The scope of the PE domain tables is limited to general physical examinations as part of overall safety data collection. The data collection fields defined in the following tables may not fit the needs of targeted body system evaluations as part of therapeutic area specific assessments. After reviewing the different PE forms, thePE Domain Team organized them into 3 usage categories:</a:t>
            </a:r>
          </a:p>
          <a:p>
            <a:pPr>
              <a:lnSpc>
                <a:spcPct val="80000"/>
              </a:lnSpc>
            </a:pPr>
            <a:r>
              <a:rPr lang="en-US" sz="900"/>
              <a:t>A. Use of a PE form at baseline and post baseline visits.</a:t>
            </a:r>
          </a:p>
          <a:p>
            <a:pPr>
              <a:lnSpc>
                <a:spcPct val="80000"/>
              </a:lnSpc>
            </a:pPr>
            <a:r>
              <a:rPr lang="en-US" sz="900"/>
              <a:t>B. Use of a PE form at baseline, but not at post baseline visits. Sites are instructed to record any post-baseline abnormalities or baseline conditions that worsened post baseline on the AE form.</a:t>
            </a:r>
          </a:p>
          <a:p>
            <a:pPr>
              <a:lnSpc>
                <a:spcPct val="80000"/>
              </a:lnSpc>
            </a:pPr>
            <a:r>
              <a:rPr lang="en-US" sz="900"/>
              <a:t>C. Use of a PE form only to record whether or not the exam was performed, and if so, the date of the examination. Sites are instructed to record baseline abnormalities on medical history form, targeted medical history form (e.g., study specific form requesting assessment of a pre-defined set of medical and/or surgical history events) or baseline conditions form. Sites are instructed to record any post baseline abnormalities or baseline conditions that worsened post baseline on the AE form or other sponsor defined form.</a:t>
            </a:r>
          </a:p>
          <a:p>
            <a:pPr>
              <a:lnSpc>
                <a:spcPct val="80000"/>
              </a:lnSpc>
            </a:pPr>
            <a:r>
              <a:rPr lang="en-US" sz="900"/>
              <a:t>In Options A and B, similar fields were captured; date of exam, body system/code, normal/abnormal, and description of abnormality. As the PE Domain Team discussed the options, factors supporting Option C began to outweigh the traditional methods incorporated in Options A and B. The primary factors leading to recommending Option C as the best practice include:</a:t>
            </a:r>
          </a:p>
          <a:p>
            <a:pPr>
              <a:lnSpc>
                <a:spcPct val="80000"/>
              </a:lnSpc>
            </a:pPr>
            <a:r>
              <a:rPr lang="en-US" sz="900"/>
              <a:t>• Eliminates collection and reconciliation of duplicate data by capturing abnormal data in one central location. Abnormalities identified during a physical examination must also be recorded on an AE form, a medical history form, or other similar form.</a:t>
            </a:r>
          </a:p>
          <a:p>
            <a:pPr>
              <a:lnSpc>
                <a:spcPct val="80000"/>
              </a:lnSpc>
            </a:pPr>
            <a:r>
              <a:rPr lang="en-US" sz="900"/>
              <a:t>• Reduces number of queries, thus reducing workload for data managers and site personnel.</a:t>
            </a:r>
          </a:p>
          <a:p>
            <a:pPr>
              <a:lnSpc>
                <a:spcPct val="80000"/>
              </a:lnSpc>
            </a:pPr>
            <a:r>
              <a:rPr lang="en-US" sz="900"/>
              <a:t>• Supports consistency/standardization for data reporting purposes. Domain Team members polled their medical writing and biostatistics departments and it was found that physical examination data are rarely summarized, only tabulated in listing format. Any trend analysis or summarization of abnormalities is performed on AE data, and medical history data are available for reference.</a:t>
            </a:r>
          </a:p>
          <a:p>
            <a:pPr>
              <a:lnSpc>
                <a:spcPct val="80000"/>
              </a:lnSpc>
            </a:pPr>
            <a:r>
              <a:rPr lang="en-US" sz="900"/>
              <a:t>• Reduces coding needs (if PE abnormalities are coded).</a:t>
            </a:r>
          </a:p>
          <a:p>
            <a:pPr>
              <a:lnSpc>
                <a:spcPct val="80000"/>
              </a:lnSpc>
            </a:pPr>
            <a:r>
              <a:rPr lang="en-US" sz="900" b="1"/>
              <a:t>As Option C represents a radical change from the more traditional approach for collection of physical examination data, two sets of PE domain tables are being presented. The table/approach outlined in Section 5.14.1 (Option C) is being proposed by the PE Domain Team as an alternative to the traditional approach and recommended as best practice. All fields in the best practice table/approach are defined as optional as these fields are for monitoring and data cleaning purposes. Since the fields are not required for safety or efficacy evaluations, a sponsor may decide not to collect them on the CRF. The table presented in Section 15.14.2 (Options A/B) reflects the traditional approach to physical examination data collection.</a:t>
            </a:r>
            <a:endParaRPr lang="en-US" sz="900"/>
          </a:p>
          <a:p>
            <a:pPr>
              <a:lnSpc>
                <a:spcPct val="80000"/>
              </a:lnSpc>
            </a:pPr>
            <a:endParaRPr lang="en-US" sz="9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6AFB7E-A309-4FC8-9D6E-0E776C5A1574}" type="slidenum">
              <a:rPr lang="en-US"/>
              <a:pPr/>
              <a:t>47</a:t>
            </a:fld>
            <a:endParaRPr lang="en-US"/>
          </a:p>
        </p:txBody>
      </p:sp>
      <p:sp>
        <p:nvSpPr>
          <p:cNvPr id="1402882" name="Rectangle 2"/>
          <p:cNvSpPr>
            <a:spLocks noGrp="1" noRot="1" noChangeAspect="1" noChangeArrowheads="1" noTextEdit="1"/>
          </p:cNvSpPr>
          <p:nvPr>
            <p:ph type="sldImg"/>
          </p:nvPr>
        </p:nvSpPr>
        <p:spPr>
          <a:ln/>
        </p:spPr>
      </p:sp>
      <p:sp>
        <p:nvSpPr>
          <p:cNvPr id="1402883" name="Rectangle 3"/>
          <p:cNvSpPr>
            <a:spLocks noGrp="1" noChangeArrowheads="1"/>
          </p:cNvSpPr>
          <p:nvPr>
            <p:ph type="body" idx="1"/>
          </p:nvPr>
        </p:nvSpPr>
        <p:spPr/>
        <p:txBody>
          <a:bodyPr/>
          <a:lstStyle/>
          <a:p>
            <a:r>
              <a:rPr lang="en-US"/>
              <a:t>As specified via each study’s protocol, physical examinations will be performed based on protocol schedule. At the time of the examination, use the PE CRF page to collect only the status of whether or not the exam was performed and, if the response is “Yes”, the date (and time, if collected) of the exam. Sites should be prompted to record any abnormalities identified during the exam on appropriate CRF pages. For baseline visits, sites will be directed to report abnormal findings/conditions on a CRF such as Baseline Assessment, Medical History or Adverse Event. For post-baseline visits, sites may be directed to use a CRF such as Post-Baseline Assessment or Adverse Event.</a:t>
            </a:r>
          </a:p>
          <a:p>
            <a:endPar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3F3EFC-2CB7-4A34-9C84-8B9CD9955D3D}" type="slidenum">
              <a:rPr lang="en-US"/>
              <a:pPr/>
              <a:t>48</a:t>
            </a:fld>
            <a:endParaRPr lang="en-US"/>
          </a:p>
        </p:txBody>
      </p:sp>
      <p:sp>
        <p:nvSpPr>
          <p:cNvPr id="1404930" name="Rectangle 2"/>
          <p:cNvSpPr>
            <a:spLocks noGrp="1" noRot="1" noChangeAspect="1" noChangeArrowheads="1" noTextEdit="1"/>
          </p:cNvSpPr>
          <p:nvPr>
            <p:ph type="sldImg"/>
          </p:nvPr>
        </p:nvSpPr>
        <p:spPr>
          <a:ln/>
        </p:spPr>
      </p:sp>
      <p:sp>
        <p:nvSpPr>
          <p:cNvPr id="1404931" name="Rectangle 3"/>
          <p:cNvSpPr>
            <a:spLocks noGrp="1" noChangeArrowheads="1"/>
          </p:cNvSpPr>
          <p:nvPr>
            <p:ph type="body" idx="1"/>
          </p:nvPr>
        </p:nvSpPr>
        <p:spPr/>
        <p:txBody>
          <a:bodyPr/>
          <a:lstStyle/>
          <a:p>
            <a:r>
              <a:rPr lang="en-US" b="1"/>
              <a:t>5.15.1. Considerations Regarding Usage of a Protocol Deviations CRF</a:t>
            </a:r>
          </a:p>
          <a:p>
            <a:r>
              <a:rPr lang="en-US"/>
              <a:t>The DV Domain Team recommends avoiding the creation of a Protocol Deviations CRF (individual sponsors can determine whether it is needed for their particular company). During DV Domain Team deliberations, most participants emphasized that their companies did not utilize specific CRFs for collection of protocol deviations. This information was derived from other CRF domains or system functionalities. The DV Domain Team did, however, develop a CDASH data collection standard for Protocol Deviations, which maps to the SDTMIG DV domain. Although one data collection field in the table below is categorized as highly recommended this is only the case when a DV CRF is created. The DV table was developed as a guide that clinical teams could use for designing a Protocol Deviations CRF and study database should they choose to do so. </a:t>
            </a:r>
            <a:r>
              <a:rPr lang="en-US" i="1"/>
              <a:t>(Note: Definitions of Protocol Deviation and Protocol Violation are available in the List of Abbreviations and Glossary appendix.)</a:t>
            </a:r>
          </a:p>
          <a:p>
            <a:r>
              <a:rPr lang="en-US" b="1"/>
              <a:t>5.15.2. Rationale</a:t>
            </a:r>
          </a:p>
          <a:p>
            <a:r>
              <a:rPr lang="en-US"/>
              <a:t>If a sponsor decides to use a Protocol Deviations CRF, the DV Domain Team felt the sponsor should not rely on this CRF as the only source of protocol deviation information for a study. Rather, they should also utilize monitoring, data review and programming tools to assess whether there were protocol deviations in the study that may affect the usefulness of the datasets for analysis of efficacy and safety. By utilizing this information a sponsor can then decide which method is best for their company.</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E83A63-9164-4EA2-932B-F4C4343D0F0D}" type="slidenum">
              <a:rPr lang="en-US"/>
              <a:pPr/>
              <a:t>49</a:t>
            </a:fld>
            <a:endParaRPr lang="en-US"/>
          </a:p>
        </p:txBody>
      </p:sp>
      <p:sp>
        <p:nvSpPr>
          <p:cNvPr id="1406978" name="Rectangle 2"/>
          <p:cNvSpPr>
            <a:spLocks noGrp="1" noRot="1" noChangeAspect="1" noChangeArrowheads="1" noTextEdit="1"/>
          </p:cNvSpPr>
          <p:nvPr>
            <p:ph type="sldImg"/>
          </p:nvPr>
        </p:nvSpPr>
        <p:spPr>
          <a:ln/>
        </p:spPr>
      </p:sp>
      <p:sp>
        <p:nvSpPr>
          <p:cNvPr id="1406979" name="Rectangle 3"/>
          <p:cNvSpPr>
            <a:spLocks noGrp="1" noChangeArrowheads="1"/>
          </p:cNvSpPr>
          <p:nvPr>
            <p:ph type="body" idx="1"/>
          </p:nvPr>
        </p:nvSpPr>
        <p:spPr/>
        <p:txBody>
          <a:bodyPr/>
          <a:lstStyle/>
          <a:p>
            <a:pPr>
              <a:lnSpc>
                <a:spcPct val="80000"/>
              </a:lnSpc>
            </a:pPr>
            <a:r>
              <a:rPr lang="en-US" sz="1000" b="1"/>
              <a:t>5.16. Subject Characteristics – SC (Findings)</a:t>
            </a:r>
          </a:p>
          <a:p>
            <a:pPr>
              <a:lnSpc>
                <a:spcPct val="80000"/>
              </a:lnSpc>
            </a:pPr>
            <a:r>
              <a:rPr lang="en-US" sz="1000"/>
              <a:t>As mentioned earlier, the CDASH process began by using the SDTMIG as a model to identify data domains or categories of data for CDASH Standard Version 1.0 and example CRFs to identify regularly used variables, aligned to these SDTMIG domains. The Subject Characteristics domain was identified as a necessary domain to include in CDASH Standard Version 1.0 as it has been included as one of the SDTMIG domains since Version 3.0. The SDTM model (Version 1.1) states that “the demographics domain describes the essential characteristics of the study subjects and is used by reviewers for selecting populations for analysis." (p. 13). Neither the SDTM nor the SDTMIG explicitly define what data are in the Subject Characteristics domain, but the SDTMIG does say that: </a:t>
            </a:r>
          </a:p>
          <a:p>
            <a:pPr>
              <a:lnSpc>
                <a:spcPct val="80000"/>
              </a:lnSpc>
            </a:pPr>
            <a:r>
              <a:rPr lang="en-US" sz="1000"/>
              <a:t>1) "...data in this domain is collected only once per subject" (p. 29)</a:t>
            </a:r>
          </a:p>
          <a:p>
            <a:pPr>
              <a:lnSpc>
                <a:spcPct val="80000"/>
              </a:lnSpc>
            </a:pPr>
            <a:r>
              <a:rPr lang="en-US" sz="1000"/>
              <a:t>2) "Subject Characteristics is for data not collected in other domains that is subject-related." (p. 83) and</a:t>
            </a:r>
          </a:p>
          <a:p>
            <a:pPr>
              <a:lnSpc>
                <a:spcPct val="80000"/>
              </a:lnSpc>
            </a:pPr>
            <a:r>
              <a:rPr lang="en-US" sz="1000"/>
              <a:t>3) "The structure for demographic data is fixed and includes date of birth, age, sex, race, ethnicity and country. The structure of subject characteristics is based on the Findings SDTM Observation Class and is an extension of the demographics data, allowing the reporting of "non-essential" subject characteristics which might be useful as additional population selection criteria for analysis. Subject Characteristics consists of data that are collected once per subject (per test) and that is not expected to change during the trial. The SDTMIG states that "Subject characteristics contains data such as additional information about race, subject initials, economic information, and eye color." (p. 83)</a:t>
            </a:r>
          </a:p>
          <a:p>
            <a:pPr>
              <a:lnSpc>
                <a:spcPct val="80000"/>
              </a:lnSpc>
            </a:pPr>
            <a:r>
              <a:rPr lang="en-US" sz="1000"/>
              <a:t>The example CRFs that the SC Domain Team reviewed indicated a wide variety of data collected as Subject Characteristics. Some examples of these questions include: Marital status, Economic status, Education level achieved. These data might be useful for risk-benefits analyses or for quality of life analyses. Another example that theteam identified is "Gestational age at birth".</a:t>
            </a:r>
          </a:p>
          <a:p>
            <a:pPr>
              <a:lnSpc>
                <a:spcPct val="80000"/>
              </a:lnSpc>
            </a:pPr>
            <a:r>
              <a:rPr lang="en-US" sz="1000"/>
              <a:t>The SDTM VS domain utilizes a normalized data structure, i.e., one variable, SCTEST, is used to capture the test name and another variable, SCORRES, is used to capture the result. The SC Domain Team considered providing two options for the SC domain table; a normalized structure similar to that of SDTM and the other suggesting unique variables for each test. The normalized structure is recommended and is consistent with other Findings domains. If Subject Characteristics are collected then the table below describes what variables should be collected.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306BC6-84BC-4796-A854-4DC01DB1DEBF}" type="slidenum">
              <a:rPr lang="en-US"/>
              <a:pPr/>
              <a:t>5</a:t>
            </a:fld>
            <a:endParaRPr lang="en-US"/>
          </a:p>
        </p:txBody>
      </p:sp>
      <p:sp>
        <p:nvSpPr>
          <p:cNvPr id="1253378" name="Rectangle 2"/>
          <p:cNvSpPr>
            <a:spLocks noGrp="1" noRot="1" noChangeAspect="1" noChangeArrowheads="1" noTextEdit="1"/>
          </p:cNvSpPr>
          <p:nvPr>
            <p:ph type="sldImg"/>
          </p:nvPr>
        </p:nvSpPr>
        <p:spPr>
          <a:ln/>
        </p:spPr>
      </p:sp>
      <p:sp>
        <p:nvSpPr>
          <p:cNvPr id="12533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75BEFF-7714-4ED9-9FA4-D44A219C69EA}" type="slidenum">
              <a:rPr lang="en-US"/>
              <a:pPr/>
              <a:t>50</a:t>
            </a:fld>
            <a:endParaRPr lang="en-US"/>
          </a:p>
        </p:txBody>
      </p:sp>
      <p:sp>
        <p:nvSpPr>
          <p:cNvPr id="1409026" name="Rectangle 2"/>
          <p:cNvSpPr>
            <a:spLocks noGrp="1" noRot="1" noChangeAspect="1" noChangeArrowheads="1" noTextEdit="1"/>
          </p:cNvSpPr>
          <p:nvPr>
            <p:ph type="sldImg"/>
          </p:nvPr>
        </p:nvSpPr>
        <p:spPr>
          <a:ln/>
        </p:spPr>
      </p:sp>
      <p:sp>
        <p:nvSpPr>
          <p:cNvPr id="1409027" name="Rectangle 3"/>
          <p:cNvSpPr>
            <a:spLocks noGrp="1" noChangeArrowheads="1"/>
          </p:cNvSpPr>
          <p:nvPr>
            <p:ph type="body" idx="1"/>
          </p:nvPr>
        </p:nvSpPr>
        <p:spPr/>
        <p:txBody>
          <a:bodyPr/>
          <a:lstStyle/>
          <a:p>
            <a:r>
              <a:rPr lang="en-US" sz="1000" b="1"/>
              <a:t>5.17. Substance Use – SU (Interventions)</a:t>
            </a:r>
          </a:p>
          <a:p>
            <a:r>
              <a:rPr lang="en-US" sz="1000"/>
              <a:t>The primary recommendation was to not limit by category the initial response to a “Yes/No” flag question, but rather use a more descriptive response for substance use. The prompt variable, stored as SUPPSU QNAM SUNCF, would require a response to “Never, Current, or Former”. Again, based on the wide variability of protocol definitions of use, the specific definitions and timeframes for this response would be sponsor/protocol-defined. By using these categories for usage, a number of questions about use and frequency can be collapsed, in turn decreasing the number of data points required in the SU Domain. More detailed information about duration, amount, start and end dates are optionally captured.</a:t>
            </a:r>
          </a:p>
          <a:p>
            <a:r>
              <a:rPr lang="en-US" sz="1000"/>
              <a:t>Type of substance used?</a:t>
            </a:r>
          </a:p>
          <a:p>
            <a:r>
              <a:rPr lang="en-US" sz="1000"/>
              <a:t>Note that sponsors may require different types of substance use data </a:t>
            </a:r>
            <a:r>
              <a:rPr lang="en-US" sz="1000" i="1"/>
              <a:t>(e.g., illicit drug use, cigarettes, etc.)</a:t>
            </a:r>
            <a:r>
              <a:rPr lang="en-US" sz="1000"/>
              <a:t>; the value for category may be pre-printed on the CRF as a label for the prompt for Substance Use. If a more detailed type of substance appears on the CRF </a:t>
            </a:r>
            <a:r>
              <a:rPr lang="en-US" sz="1000" i="1"/>
              <a:t>(e.g., cigarettes, cigars, rather than tobacco)</a:t>
            </a:r>
            <a:r>
              <a:rPr lang="en-US" sz="1000"/>
              <a:t>, SUCAT should be “tobacco” and SUTRT should be “cigarettes”. If the sponsor does not specify a type of tobacco on the CRF, SUTRT should be “tobacco”.</a:t>
            </a:r>
          </a:p>
          <a:p>
            <a:r>
              <a:rPr lang="en-US" sz="1000"/>
              <a:t>Substance use?</a:t>
            </a:r>
          </a:p>
          <a:p>
            <a:r>
              <a:rPr lang="en-US" sz="1000"/>
              <a:t>The Domain Team recommends the use of “NEVER”, “CURRENT” and “FORMER” as responses.  The three options, “NEVER”, “CURRENT” and “FORMER” should be sponsor-defined. If the sponsor has specific definitions for the three, these definitions should be detailed in the instructions to the site. As this type of response does not easily correspond to an SDTMIG variable. The Domain Team recommends using SUNCF as the variable name in the clinical database. Note that SUNCF is </a:t>
            </a:r>
            <a:r>
              <a:rPr lang="en-US" sz="1000" b="1"/>
              <a:t>not </a:t>
            </a:r>
            <a:r>
              <a:rPr lang="en-US" sz="1000"/>
              <a:t>defined in the SDTM and, generally, should be dropped prior to submission. If submitted, it should be stored in SUPPSU. Note that “NEVER” maps to SUOCCUR as “N”. “CURRENT” and “FORMER” map to SUOCCUR as “Y”</a:t>
            </a:r>
          </a:p>
          <a:p>
            <a:endParaRPr lang="en-US" sz="1000"/>
          </a:p>
          <a:p>
            <a:endParaRPr lang="en-US" sz="10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F566E6-8648-4BA6-A34C-AEBF77D09679}" type="slidenum">
              <a:rPr lang="en-US"/>
              <a:pPr/>
              <a:t>51</a:t>
            </a:fld>
            <a:endParaRPr lang="en-US"/>
          </a:p>
        </p:txBody>
      </p:sp>
      <p:sp>
        <p:nvSpPr>
          <p:cNvPr id="1411074" name="Rectangle 2"/>
          <p:cNvSpPr>
            <a:spLocks noGrp="1" noRot="1" noChangeAspect="1" noChangeArrowheads="1" noTextEdit="1"/>
          </p:cNvSpPr>
          <p:nvPr>
            <p:ph type="sldImg"/>
          </p:nvPr>
        </p:nvSpPr>
        <p:spPr>
          <a:ln/>
        </p:spPr>
      </p:sp>
      <p:sp>
        <p:nvSpPr>
          <p:cNvPr id="1411075" name="Rectangle 3"/>
          <p:cNvSpPr>
            <a:spLocks noGrp="1" noChangeArrowheads="1"/>
          </p:cNvSpPr>
          <p:nvPr>
            <p:ph type="body" idx="1"/>
          </p:nvPr>
        </p:nvSpPr>
        <p:spPr/>
        <p:txBody>
          <a:bodyPr/>
          <a:lstStyle/>
          <a:p>
            <a:r>
              <a:rPr lang="en-US" b="1"/>
              <a:t>5.18. Vital Signs – VS (Findings)</a:t>
            </a:r>
          </a:p>
          <a:p>
            <a:r>
              <a:rPr lang="en-US"/>
              <a:t>The review of vital signs data elements was fairly straightforward as all sponsor reviewed CRFs captured similar data and the items were consistent with the SDTM VS domain. The key topic for discussion and consideration was how to link the collected elements to the SDTM-defined variables. For example, many VS CRFs collect each unique result in its own field (e.g., height, weight, blood pressure, etc.) and the resulting values are stored as separate variables in the clinical data management system. The SDTM VS domain utilizes a normalized data structure, i.e., one variable, VSTEST, is used to capture the test name and another variable, VSORRES, is used to capture the result. The VS Domain Team considered providing two options for the VS domain table; a normalized structure similar to that of SDTM and the other suggesting unique variables for each test. The normalized structure is recommended and is consistent with other Findings domains.</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6769BB-9E3D-4C0D-9BDA-C6A7226D4530}" type="slidenum">
              <a:rPr lang="en-US"/>
              <a:pPr/>
              <a:t>52</a:t>
            </a:fld>
            <a:endParaRPr lang="en-US"/>
          </a:p>
        </p:txBody>
      </p:sp>
      <p:sp>
        <p:nvSpPr>
          <p:cNvPr id="1413122" name="Rectangle 2"/>
          <p:cNvSpPr>
            <a:spLocks noGrp="1" noRot="1" noChangeAspect="1" noChangeArrowheads="1" noTextEdit="1"/>
          </p:cNvSpPr>
          <p:nvPr>
            <p:ph type="sldImg"/>
          </p:nvPr>
        </p:nvSpPr>
        <p:spPr>
          <a:ln/>
        </p:spPr>
      </p:sp>
      <p:sp>
        <p:nvSpPr>
          <p:cNvPr id="141312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0CCBD-03AE-4FD8-AECC-50BBF2358259}" type="slidenum">
              <a:rPr lang="en-US"/>
              <a:pPr/>
              <a:t>53</a:t>
            </a:fld>
            <a:endParaRPr lang="en-US"/>
          </a:p>
        </p:txBody>
      </p:sp>
      <p:sp>
        <p:nvSpPr>
          <p:cNvPr id="1419266" name="Rectangle 2"/>
          <p:cNvSpPr>
            <a:spLocks noGrp="1" noRot="1" noChangeAspect="1" noChangeArrowheads="1" noTextEdit="1"/>
          </p:cNvSpPr>
          <p:nvPr>
            <p:ph type="sldImg"/>
          </p:nvPr>
        </p:nvSpPr>
        <p:spPr>
          <a:ln/>
        </p:spPr>
      </p:sp>
      <p:sp>
        <p:nvSpPr>
          <p:cNvPr id="1419267" name="Rectangle 3"/>
          <p:cNvSpPr>
            <a:spLocks noGrp="1" noChangeArrowheads="1"/>
          </p:cNvSpPr>
          <p:nvPr>
            <p:ph type="body" idx="1"/>
          </p:nvPr>
        </p:nvSpPr>
        <p:spPr/>
        <p:txBody>
          <a:bodyPr/>
          <a:lstStyle/>
          <a:p>
            <a:endParaRPr lang="de-DE"/>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334DAE-8017-4C02-9F66-1F047EBB6F22}" type="slidenum">
              <a:rPr lang="en-US"/>
              <a:pPr/>
              <a:t>54</a:t>
            </a:fld>
            <a:endParaRPr lang="en-US"/>
          </a:p>
        </p:txBody>
      </p:sp>
      <p:sp>
        <p:nvSpPr>
          <p:cNvPr id="1415170" name="Rectangle 2"/>
          <p:cNvSpPr>
            <a:spLocks noGrp="1" noRot="1" noChangeAspect="1" noChangeArrowheads="1" noTextEdit="1"/>
          </p:cNvSpPr>
          <p:nvPr>
            <p:ph type="sldImg"/>
          </p:nvPr>
        </p:nvSpPr>
        <p:spPr>
          <a:ln/>
        </p:spPr>
      </p:sp>
      <p:sp>
        <p:nvSpPr>
          <p:cNvPr id="1415171" name="Rectangle 3"/>
          <p:cNvSpPr>
            <a:spLocks noGrp="1" noChangeArrowheads="1"/>
          </p:cNvSpPr>
          <p:nvPr>
            <p:ph type="body" idx="1"/>
          </p:nvPr>
        </p:nvSpPr>
        <p:spPr/>
        <p:txBody>
          <a:bodyPr/>
          <a:lstStyle/>
          <a:p>
            <a:r>
              <a:rPr lang="de-DE" sz="1000" b="1"/>
              <a:t>Necessary Data Only</a:t>
            </a:r>
          </a:p>
          <a:p>
            <a:r>
              <a:rPr lang="de-DE" sz="1000"/>
              <a:t>CRFs should avoid collecting redundant data and should instead focus on collecting only the data needed to answer the protocol questions and to provide adequate safety data.</a:t>
            </a:r>
          </a:p>
          <a:p>
            <a:r>
              <a:rPr lang="de-DE" sz="1000" b="1"/>
              <a:t>Control</a:t>
            </a:r>
          </a:p>
          <a:p>
            <a:r>
              <a:rPr lang="de-DE" sz="1000"/>
              <a:t>The process of designing, printing, distributing CRFs, and accounting for unused CRFs must be</a:t>
            </a:r>
          </a:p>
          <a:p>
            <a:r>
              <a:rPr lang="de-DE" sz="1000"/>
              <a:t>controlled. The CRF development lifecycle should be a controlled process using a formalized, documented process that incorporates design, review, approval and versioning steps. The CRF development process should be controlled by SOPs covering, at a minimum, design, development, QA, approvals, version control and site training.</a:t>
            </a:r>
          </a:p>
          <a:p>
            <a:r>
              <a:rPr lang="de-DE" sz="1000" b="1"/>
              <a:t>Adequate Review</a:t>
            </a:r>
          </a:p>
          <a:p>
            <a:r>
              <a:rPr lang="de-DE" sz="1000"/>
              <a:t>The team that designs the data collection instruments for a study needs to be involved in the development of the protocol and should have appropriate expertise represented on the CRF design team </a:t>
            </a:r>
            <a:r>
              <a:rPr lang="de-DE" sz="1000" i="1"/>
              <a:t>(e.g., statistics, programming, data management, clinical operations, science, regulatory, pharmacovigilance)</a:t>
            </a:r>
            <a:r>
              <a:rPr lang="de-DE" sz="1000"/>
              <a:t>.</a:t>
            </a:r>
          </a:p>
          <a:p>
            <a:r>
              <a:rPr lang="de-DE" sz="1000" b="1"/>
              <a:t>CRF Completion Guidelines</a:t>
            </a:r>
          </a:p>
          <a:p>
            <a:r>
              <a:rPr lang="de-DE" sz="1000"/>
              <a:t>CRF questions should be as self-explanatory as possible, thereby reducing the need for separate instructions. When instructions are needed, prompts and short instructions may be placed on the CRF page. More detailed instructions may be presented in a CRF completion guideline for paper CRFs, or in a context-sensitive help file for electronic CRFs (eCRFs). All instructions should be concise. Instructions should be standardized along with the CRF as much as possible. This promotes</a:t>
            </a:r>
          </a:p>
          <a:p>
            <a:r>
              <a:rPr lang="de-DE" sz="1000"/>
              <a:t>standardization in that all sites will use the same conventions for completing the fields.</a:t>
            </a:r>
          </a:p>
          <a:p>
            <a:endParaRPr lang="de-DE" sz="1000"/>
          </a:p>
          <a:p>
            <a:endParaRPr lang="de-DE" sz="10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120203-2237-4ECB-AD11-058437B5C60B}" type="slidenum">
              <a:rPr lang="en-US"/>
              <a:pPr/>
              <a:t>55</a:t>
            </a:fld>
            <a:endParaRPr lang="en-US"/>
          </a:p>
        </p:txBody>
      </p:sp>
      <p:sp>
        <p:nvSpPr>
          <p:cNvPr id="1417218" name="Rectangle 2"/>
          <p:cNvSpPr>
            <a:spLocks noGrp="1" noRot="1" noChangeAspect="1" noChangeArrowheads="1" noTextEdit="1"/>
          </p:cNvSpPr>
          <p:nvPr>
            <p:ph type="sldImg"/>
          </p:nvPr>
        </p:nvSpPr>
        <p:spPr>
          <a:ln/>
        </p:spPr>
      </p:sp>
      <p:sp>
        <p:nvSpPr>
          <p:cNvPr id="141721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5436DE-59DD-4329-B6D8-30CE4E3B19B1}" type="slidenum">
              <a:rPr lang="en-US"/>
              <a:pPr/>
              <a:t>56</a:t>
            </a:fld>
            <a:endParaRPr lang="en-US"/>
          </a:p>
        </p:txBody>
      </p:sp>
      <p:sp>
        <p:nvSpPr>
          <p:cNvPr id="1318914" name="Rectangle 2"/>
          <p:cNvSpPr>
            <a:spLocks noGrp="1" noRot="1" noChangeAspect="1" noChangeArrowheads="1" noTextEdit="1"/>
          </p:cNvSpPr>
          <p:nvPr>
            <p:ph type="sldImg"/>
          </p:nvPr>
        </p:nvSpPr>
        <p:spPr>
          <a:ln/>
        </p:spPr>
      </p:sp>
      <p:sp>
        <p:nvSpPr>
          <p:cNvPr id="1318915" name="Rectangle 3"/>
          <p:cNvSpPr>
            <a:spLocks noGrp="1" noChangeArrowheads="1"/>
          </p:cNvSpPr>
          <p:nvPr>
            <p:ph type="body" idx="1"/>
          </p:nvPr>
        </p:nvSpPr>
        <p:spPr/>
        <p:txBody>
          <a:bodyPr/>
          <a:lstStyle/>
          <a:p>
            <a:endParaRPr lang="de-DE"/>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xfrm>
            <a:off x="917253" y="4751277"/>
            <a:ext cx="5042547" cy="304000"/>
          </a:xfrm>
          <a:noFill/>
          <a:ln/>
        </p:spPr>
        <p:txBody>
          <a:bodyPr/>
          <a:lstStyle/>
          <a:p>
            <a:endParaRPr lang="en-US" smtClean="0"/>
          </a:p>
        </p:txBody>
      </p:sp>
      <p:sp>
        <p:nvSpPr>
          <p:cNvPr id="71684" name="Slide Number Placeholder 3"/>
          <p:cNvSpPr txBox="1">
            <a:spLocks noGrp="1"/>
          </p:cNvSpPr>
          <p:nvPr/>
        </p:nvSpPr>
        <p:spPr bwMode="auto">
          <a:xfrm>
            <a:off x="3894816" y="9499139"/>
            <a:ext cx="2980678" cy="500404"/>
          </a:xfrm>
          <a:prstGeom prst="rect">
            <a:avLst/>
          </a:prstGeom>
          <a:noFill/>
          <a:ln w="9525">
            <a:noFill/>
            <a:miter lim="800000"/>
            <a:headEnd/>
            <a:tailEnd/>
          </a:ln>
        </p:spPr>
        <p:txBody>
          <a:bodyPr lIns="94851" tIns="47425" rIns="94851" bIns="47425" anchor="b"/>
          <a:lstStyle/>
          <a:p>
            <a:pPr algn="r"/>
            <a:fld id="{F4511B47-91BA-4D5A-82BD-2D47B8F4B1AE}" type="slidenum">
              <a:rPr lang="en-US" sz="1200"/>
              <a:pPr algn="r"/>
              <a:t>58</a:t>
            </a:fld>
            <a:endParaRPr lang="en-US" sz="1200"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xfrm>
            <a:off x="917253" y="4751277"/>
            <a:ext cx="5042547" cy="304000"/>
          </a:xfrm>
          <a:noFill/>
          <a:ln/>
        </p:spPr>
        <p:txBody>
          <a:bodyPr/>
          <a:lstStyle/>
          <a:p>
            <a:endParaRPr lang="en-US" smtClean="0"/>
          </a:p>
        </p:txBody>
      </p:sp>
      <p:sp>
        <p:nvSpPr>
          <p:cNvPr id="77828" name="Slide Number Placeholder 3"/>
          <p:cNvSpPr txBox="1">
            <a:spLocks noGrp="1"/>
          </p:cNvSpPr>
          <p:nvPr/>
        </p:nvSpPr>
        <p:spPr bwMode="auto">
          <a:xfrm>
            <a:off x="3894816" y="9499139"/>
            <a:ext cx="2980678" cy="500404"/>
          </a:xfrm>
          <a:prstGeom prst="rect">
            <a:avLst/>
          </a:prstGeom>
          <a:noFill/>
          <a:ln w="9525">
            <a:noFill/>
            <a:miter lim="800000"/>
            <a:headEnd/>
            <a:tailEnd/>
          </a:ln>
        </p:spPr>
        <p:txBody>
          <a:bodyPr lIns="94851" tIns="47425" rIns="94851" bIns="47425" anchor="b"/>
          <a:lstStyle/>
          <a:p>
            <a:pPr algn="r"/>
            <a:fld id="{E9AD885E-EE23-4DE0-99EB-CB7BE1088B10}" type="slidenum">
              <a:rPr lang="en-US" sz="1200"/>
              <a:pPr algn="r"/>
              <a:t>59</a:t>
            </a:fld>
            <a:endParaRPr 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521C3C-28A8-4E11-8D0E-3443E8361F04}" type="slidenum">
              <a:rPr lang="en-US"/>
              <a:pPr/>
              <a:t>6</a:t>
            </a:fld>
            <a:endParaRPr lang="en-US"/>
          </a:p>
        </p:txBody>
      </p:sp>
      <p:sp>
        <p:nvSpPr>
          <p:cNvPr id="1323010" name="Rectangle 2"/>
          <p:cNvSpPr>
            <a:spLocks noGrp="1" noRot="1" noChangeAspect="1" noChangeArrowheads="1" noTextEdit="1"/>
          </p:cNvSpPr>
          <p:nvPr>
            <p:ph type="sldImg"/>
          </p:nvPr>
        </p:nvSpPr>
        <p:spPr>
          <a:ln/>
        </p:spPr>
      </p:sp>
      <p:sp>
        <p:nvSpPr>
          <p:cNvPr id="1323011" name="Rectangle 3"/>
          <p:cNvSpPr>
            <a:spLocks noGrp="1" noChangeArrowheads="1"/>
          </p:cNvSpPr>
          <p:nvPr>
            <p:ph type="body" idx="1"/>
          </p:nvPr>
        </p:nvSpPr>
        <p:spPr/>
        <p:txBody>
          <a:bodyPr/>
          <a:lstStyle/>
          <a:p>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CC8860-0CEE-47A7-BAF6-414A870C8540}" type="slidenum">
              <a:rPr lang="en-US"/>
              <a:pPr/>
              <a:t>7</a:t>
            </a:fld>
            <a:endParaRPr lang="en-US"/>
          </a:p>
        </p:txBody>
      </p:sp>
      <p:sp>
        <p:nvSpPr>
          <p:cNvPr id="1300482" name="Rectangle 2"/>
          <p:cNvSpPr>
            <a:spLocks noGrp="1" noRot="1" noChangeAspect="1" noChangeArrowheads="1" noTextEdit="1"/>
          </p:cNvSpPr>
          <p:nvPr>
            <p:ph type="sldImg"/>
          </p:nvPr>
        </p:nvSpPr>
        <p:spPr>
          <a:ln/>
        </p:spPr>
      </p:sp>
      <p:sp>
        <p:nvSpPr>
          <p:cNvPr id="130048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Slide Number Placeholder 3"/>
          <p:cNvSpPr txBox="1">
            <a:spLocks noGrp="1"/>
          </p:cNvSpPr>
          <p:nvPr/>
        </p:nvSpPr>
        <p:spPr bwMode="auto">
          <a:xfrm>
            <a:off x="3894816" y="9499139"/>
            <a:ext cx="2980678" cy="500404"/>
          </a:xfrm>
          <a:prstGeom prst="rect">
            <a:avLst/>
          </a:prstGeom>
          <a:noFill/>
          <a:ln w="9525">
            <a:noFill/>
            <a:miter lim="800000"/>
            <a:headEnd/>
            <a:tailEnd/>
          </a:ln>
        </p:spPr>
        <p:txBody>
          <a:bodyPr lIns="94851" tIns="47425" rIns="94851" bIns="47425" anchor="b"/>
          <a:lstStyle/>
          <a:p>
            <a:pPr algn="r"/>
            <a:fld id="{90A90CC7-8A01-4849-A200-ACECF317A5E2}" type="slidenum">
              <a:rPr lang="en-US" sz="1200">
                <a:latin typeface="Times" pitchFamily="18" charset="0"/>
              </a:rPr>
              <a:pPr algn="r"/>
              <a:t>8</a:t>
            </a:fld>
            <a:endParaRPr lang="en-US" sz="1200" dirty="0">
              <a:latin typeface="Times" pitchFamily="18" charset="0"/>
            </a:endParaRPr>
          </a:p>
        </p:txBody>
      </p:sp>
      <p:sp>
        <p:nvSpPr>
          <p:cNvPr id="69636" name="Notes Placeholder 4"/>
          <p:cNvSpPr>
            <a:spLocks noGrp="1"/>
          </p:cNvSpPr>
          <p:nvPr/>
        </p:nvSpPr>
        <p:spPr bwMode="auto">
          <a:xfrm>
            <a:off x="688329" y="4751278"/>
            <a:ext cx="5500394" cy="4500222"/>
          </a:xfrm>
          <a:prstGeom prst="rect">
            <a:avLst/>
          </a:prstGeom>
          <a:noFill/>
          <a:ln w="9525">
            <a:noFill/>
            <a:miter lim="800000"/>
            <a:headEnd/>
            <a:tailEnd/>
          </a:ln>
        </p:spPr>
        <p:txBody>
          <a:bodyPr lIns="94851" tIns="47425" rIns="94851" bIns="47425"/>
          <a:lstStyle/>
          <a:p>
            <a:pPr>
              <a:spcBef>
                <a:spcPct val="30000"/>
              </a:spcBef>
            </a:pPr>
            <a:endParaRPr lang="en-US" sz="1200" dirty="0"/>
          </a:p>
        </p:txBody>
      </p:sp>
      <p:sp>
        <p:nvSpPr>
          <p:cNvPr id="69637" name="Notes Placeholder 4"/>
          <p:cNvSpPr>
            <a:spLocks noGrp="1"/>
          </p:cNvSpPr>
          <p:nvPr>
            <p:ph type="body" idx="1"/>
          </p:nvPr>
        </p:nvSpPr>
        <p:spPr>
          <a:noFill/>
          <a:ln/>
        </p:spPr>
        <p:txBody>
          <a:bodyPr/>
          <a:lstStyle/>
          <a:p>
            <a:pPr eaLnBrk="1" hangingPunct="1"/>
            <a:r>
              <a:rPr lang="en-US" smtClean="0"/>
              <a:t>Can be either a topic description or the Question text.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3EEB6B-0A6D-4916-A46A-A9166CF3059B}" type="slidenum">
              <a:rPr lang="en-US"/>
              <a:pPr/>
              <a:t>9</a:t>
            </a:fld>
            <a:endParaRPr lang="en-US"/>
          </a:p>
        </p:txBody>
      </p:sp>
      <p:sp>
        <p:nvSpPr>
          <p:cNvPr id="1304578" name="Rectangle 2"/>
          <p:cNvSpPr>
            <a:spLocks noGrp="1" noRot="1" noChangeAspect="1" noChangeArrowheads="1" noTextEdit="1"/>
          </p:cNvSpPr>
          <p:nvPr>
            <p:ph type="sldImg"/>
          </p:nvPr>
        </p:nvSpPr>
        <p:spPr>
          <a:ln/>
        </p:spPr>
      </p:sp>
      <p:sp>
        <p:nvSpPr>
          <p:cNvPr id="1304579" name="Rectangle 3"/>
          <p:cNvSpPr>
            <a:spLocks noGrp="1" noChangeArrowheads="1"/>
          </p:cNvSpPr>
          <p:nvPr>
            <p:ph type="body" idx="1"/>
          </p:nvPr>
        </p:nvSpPr>
        <p:spPr/>
        <p:txBody>
          <a:bodyPr/>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6A24A1-2663-4476-8DDA-AF78DDFC895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34A37A9-0B38-4CF4-82FF-E8474F4AAB7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47876AC-51E4-4DB1-A916-BF3F99781E2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4FD1223-D6A1-4AD5-A420-C35B01B1F2A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D2BE4F-04B7-4723-B230-6B5371AEAA3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125DA54-F7AE-4A72-8CB2-ED3B3228220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4CA1B1D-48DD-4E00-A4E0-D9E948CEDD0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4A8166B-9D74-412D-9A96-9DE8D5E5BD8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2F451EB-DF6B-41B1-B4C2-EBDDA9A91F9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A976820-58F7-4D84-873D-83C442ED1C0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5B2E4A2-DEDB-4950-9B2A-1ED0E28D56B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33" name="Rectangle 9"/>
          <p:cNvSpPr>
            <a:spLocks noChangeArrowheads="1"/>
          </p:cNvSpPr>
          <p:nvPr/>
        </p:nvSpPr>
        <p:spPr bwMode="auto">
          <a:xfrm>
            <a:off x="2362200" y="6477000"/>
            <a:ext cx="6781800" cy="152400"/>
          </a:xfrm>
          <a:prstGeom prst="rect">
            <a:avLst/>
          </a:prstGeom>
          <a:solidFill>
            <a:srgbClr val="649C8C"/>
          </a:solidFill>
          <a:ln w="9525">
            <a:noFill/>
            <a:miter lim="800000"/>
            <a:headEnd/>
            <a:tailEnd/>
          </a:ln>
          <a:effectLst/>
        </p:spPr>
        <p:txBody>
          <a:bodyPr wrap="none" anchor="ctr"/>
          <a:lstStyle/>
          <a:p>
            <a:endParaRPr lang="en-US"/>
          </a:p>
        </p:txBody>
      </p:sp>
      <p:sp>
        <p:nvSpPr>
          <p:cNvPr id="1034" name="Rectangle 10"/>
          <p:cNvSpPr>
            <a:spLocks noChangeArrowheads="1"/>
          </p:cNvSpPr>
          <p:nvPr/>
        </p:nvSpPr>
        <p:spPr bwMode="auto">
          <a:xfrm>
            <a:off x="2362200" y="6629400"/>
            <a:ext cx="6781800" cy="76200"/>
          </a:xfrm>
          <a:prstGeom prst="rect">
            <a:avLst/>
          </a:prstGeom>
          <a:solidFill>
            <a:srgbClr val="003366"/>
          </a:solidFill>
          <a:ln w="9525">
            <a:solidFill>
              <a:schemeClr val="tx1"/>
            </a:solidFill>
            <a:miter lim="800000"/>
            <a:headEnd/>
            <a:tailEnd/>
          </a:ln>
          <a:effectLst/>
        </p:spPr>
        <p:txBody>
          <a:bodyPr wrap="none" anchor="ctr"/>
          <a:lstStyle/>
          <a:p>
            <a:endParaRPr lang="en-US"/>
          </a:p>
        </p:txBody>
      </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br>
              <a:rPr lang="en-US" smtClean="0"/>
            </a:br>
            <a:endParaRPr lang="en-US" smtClean="0"/>
          </a:p>
        </p:txBody>
      </p:sp>
      <p:sp>
        <p:nvSpPr>
          <p:cNvPr id="1027" name="Rectangle 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533400" y="55626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563880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010400" y="60960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D4A6ACF1-3047-48B0-BB38-BBFA72B7942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fontAlgn="base">
        <a:spcBef>
          <a:spcPct val="0"/>
        </a:spcBef>
        <a:spcAft>
          <a:spcPct val="0"/>
        </a:spcAft>
        <a:defRPr sz="3200">
          <a:solidFill>
            <a:schemeClr val="tx2"/>
          </a:solidFill>
          <a:latin typeface="+mj-lt"/>
          <a:ea typeface="+mj-ea"/>
          <a:cs typeface="+mj-cs"/>
        </a:defRPr>
      </a:lvl1pPr>
      <a:lvl2pPr algn="l" rtl="0" fontAlgn="base">
        <a:spcBef>
          <a:spcPct val="0"/>
        </a:spcBef>
        <a:spcAft>
          <a:spcPct val="0"/>
        </a:spcAft>
        <a:defRPr sz="3200">
          <a:solidFill>
            <a:schemeClr val="tx2"/>
          </a:solidFill>
          <a:latin typeface="Arial" charset="0"/>
        </a:defRPr>
      </a:lvl2pPr>
      <a:lvl3pPr algn="l" rtl="0" fontAlgn="base">
        <a:spcBef>
          <a:spcPct val="0"/>
        </a:spcBef>
        <a:spcAft>
          <a:spcPct val="0"/>
        </a:spcAft>
        <a:defRPr sz="3200">
          <a:solidFill>
            <a:schemeClr val="tx2"/>
          </a:solidFill>
          <a:latin typeface="Arial" charset="0"/>
        </a:defRPr>
      </a:lvl3pPr>
      <a:lvl4pPr algn="l" rtl="0" fontAlgn="base">
        <a:spcBef>
          <a:spcPct val="0"/>
        </a:spcBef>
        <a:spcAft>
          <a:spcPct val="0"/>
        </a:spcAft>
        <a:defRPr sz="3200">
          <a:solidFill>
            <a:schemeClr val="tx2"/>
          </a:solidFill>
          <a:latin typeface="Arial" charset="0"/>
        </a:defRPr>
      </a:lvl4pPr>
      <a:lvl5pPr algn="l" rtl="0" fontAlgn="base">
        <a:spcBef>
          <a:spcPct val="0"/>
        </a:spcBef>
        <a:spcAft>
          <a:spcPct val="0"/>
        </a:spcAft>
        <a:defRPr sz="3200">
          <a:solidFill>
            <a:schemeClr val="tx2"/>
          </a:solidFill>
          <a:latin typeface="Arial" charset="0"/>
        </a:defRPr>
      </a:lvl5pPr>
      <a:lvl6pPr marL="457200" algn="l" rtl="0" fontAlgn="base">
        <a:spcBef>
          <a:spcPct val="0"/>
        </a:spcBef>
        <a:spcAft>
          <a:spcPct val="0"/>
        </a:spcAft>
        <a:defRPr sz="3200">
          <a:solidFill>
            <a:schemeClr val="tx2"/>
          </a:solidFill>
          <a:latin typeface="Arial" charset="0"/>
        </a:defRPr>
      </a:lvl6pPr>
      <a:lvl7pPr marL="914400" algn="l" rtl="0" fontAlgn="base">
        <a:spcBef>
          <a:spcPct val="0"/>
        </a:spcBef>
        <a:spcAft>
          <a:spcPct val="0"/>
        </a:spcAft>
        <a:defRPr sz="3200">
          <a:solidFill>
            <a:schemeClr val="tx2"/>
          </a:solidFill>
          <a:latin typeface="Arial" charset="0"/>
        </a:defRPr>
      </a:lvl7pPr>
      <a:lvl8pPr marL="1371600" algn="l" rtl="0" fontAlgn="base">
        <a:spcBef>
          <a:spcPct val="0"/>
        </a:spcBef>
        <a:spcAft>
          <a:spcPct val="0"/>
        </a:spcAft>
        <a:defRPr sz="3200">
          <a:solidFill>
            <a:schemeClr val="tx2"/>
          </a:solidFill>
          <a:latin typeface="Arial" charset="0"/>
        </a:defRPr>
      </a:lvl8pPr>
      <a:lvl9pPr marL="1828800" algn="l" rtl="0" fontAlgn="base">
        <a:spcBef>
          <a:spcPct val="0"/>
        </a:spcBef>
        <a:spcAft>
          <a:spcPct val="0"/>
        </a:spcAft>
        <a:defRPr sz="3200">
          <a:solidFill>
            <a:schemeClr val="tx2"/>
          </a:solidFill>
          <a:latin typeface="Arial" charset="0"/>
        </a:defRPr>
      </a:lvl9pPr>
    </p:titleStyle>
    <p:bodyStyle>
      <a:lvl1pPr marL="342900" indent="-342900" algn="l" rtl="0" fontAlgn="base">
        <a:spcBef>
          <a:spcPct val="20000"/>
        </a:spcBef>
        <a:spcAft>
          <a:spcPct val="0"/>
        </a:spcAft>
        <a:buChar char="•"/>
        <a:defRPr sz="2000">
          <a:solidFill>
            <a:schemeClr val="tx1"/>
          </a:solidFill>
          <a:latin typeface="+mn-lt"/>
          <a:ea typeface="+mn-ea"/>
          <a:cs typeface="+mn-cs"/>
        </a:defRPr>
      </a:lvl1pPr>
      <a:lvl2pPr marL="742950" indent="-285750" algn="l" rtl="0" fontAlgn="base">
        <a:spcBef>
          <a:spcPct val="20000"/>
        </a:spcBef>
        <a:spcAft>
          <a:spcPct val="0"/>
        </a:spcAft>
        <a:buChar char="–"/>
        <a:defRPr>
          <a:solidFill>
            <a:schemeClr val="tx1"/>
          </a:solidFill>
          <a:latin typeface="+mn-lt"/>
        </a:defRPr>
      </a:lvl2pPr>
      <a:lvl3pPr marL="1143000" indent="-228600" algn="l" rtl="0" fontAlgn="base">
        <a:spcBef>
          <a:spcPct val="20000"/>
        </a:spcBef>
        <a:spcAft>
          <a:spcPct val="0"/>
        </a:spcAft>
        <a:buChar char="•"/>
        <a:defRPr sz="1600">
          <a:solidFill>
            <a:schemeClr val="tx1"/>
          </a:solidFill>
          <a:latin typeface="+mn-lt"/>
        </a:defRPr>
      </a:lvl3pPr>
      <a:lvl4pPr marL="1600200" indent="-228600" algn="l" rtl="0" fontAlgn="base">
        <a:spcBef>
          <a:spcPct val="20000"/>
        </a:spcBef>
        <a:spcAft>
          <a:spcPct val="0"/>
        </a:spcAft>
        <a:buChar char="–"/>
        <a:defRPr sz="1400">
          <a:solidFill>
            <a:schemeClr val="tx1"/>
          </a:solidFill>
          <a:latin typeface="+mn-lt"/>
        </a:defRPr>
      </a:lvl4pPr>
      <a:lvl5pPr marL="2057400" indent="-228600" algn="l" rtl="0" fontAlgn="base">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100" name="Text Box 1028"/>
          <p:cNvSpPr txBox="1">
            <a:spLocks noChangeArrowheads="1"/>
          </p:cNvSpPr>
          <p:nvPr/>
        </p:nvSpPr>
        <p:spPr bwMode="auto">
          <a:xfrm>
            <a:off x="4572000" y="3962400"/>
            <a:ext cx="4572000" cy="677108"/>
          </a:xfrm>
          <a:prstGeom prst="rect">
            <a:avLst/>
          </a:prstGeom>
          <a:noFill/>
          <a:ln w="9525">
            <a:noFill/>
            <a:miter lim="800000"/>
            <a:headEnd/>
            <a:tailEnd/>
          </a:ln>
          <a:effectLst/>
        </p:spPr>
        <p:txBody>
          <a:bodyPr>
            <a:spAutoFit/>
          </a:bodyPr>
          <a:lstStyle/>
          <a:p>
            <a:r>
              <a:rPr lang="en-US" b="1" dirty="0">
                <a:solidFill>
                  <a:srgbClr val="000066"/>
                </a:solidFill>
              </a:rPr>
              <a:t>Elke Sennewald</a:t>
            </a:r>
            <a:endParaRPr lang="en-US" sz="2000" b="1" dirty="0">
              <a:solidFill>
                <a:srgbClr val="000066"/>
              </a:solidFill>
            </a:endParaRPr>
          </a:p>
          <a:p>
            <a:r>
              <a:rPr lang="en-US" b="1" dirty="0">
                <a:solidFill>
                  <a:srgbClr val="000066"/>
                </a:solidFill>
              </a:rPr>
              <a:t>Berlin, </a:t>
            </a:r>
            <a:r>
              <a:rPr lang="en-US" b="1" dirty="0" smtClean="0">
                <a:solidFill>
                  <a:srgbClr val="000066"/>
                </a:solidFill>
              </a:rPr>
              <a:t>28 September 2010</a:t>
            </a:r>
            <a:endParaRPr lang="en-US" b="1" dirty="0">
              <a:solidFill>
                <a:srgbClr val="000066"/>
              </a:solidFill>
            </a:endParaRPr>
          </a:p>
        </p:txBody>
      </p:sp>
      <p:sp>
        <p:nvSpPr>
          <p:cNvPr id="4101" name="Text Box 1029"/>
          <p:cNvSpPr txBox="1">
            <a:spLocks noChangeArrowheads="1"/>
          </p:cNvSpPr>
          <p:nvPr/>
        </p:nvSpPr>
        <p:spPr bwMode="auto">
          <a:xfrm>
            <a:off x="3657600" y="0"/>
            <a:ext cx="4648200" cy="336550"/>
          </a:xfrm>
          <a:prstGeom prst="rect">
            <a:avLst/>
          </a:prstGeom>
          <a:noFill/>
          <a:ln w="9525">
            <a:noFill/>
            <a:miter lim="800000"/>
            <a:headEnd/>
            <a:tailEnd/>
          </a:ln>
          <a:effectLst/>
        </p:spPr>
        <p:txBody>
          <a:bodyPr>
            <a:spAutoFit/>
          </a:bodyPr>
          <a:lstStyle/>
          <a:p>
            <a:pPr eaLnBrk="0" hangingPunct="0">
              <a:spcBef>
                <a:spcPct val="50000"/>
              </a:spcBef>
            </a:pPr>
            <a:endParaRPr lang="de-DE" sz="1600" b="1">
              <a:solidFill>
                <a:schemeClr val="bg1"/>
              </a:solidFill>
            </a:endParaRPr>
          </a:p>
        </p:txBody>
      </p:sp>
      <p:sp>
        <p:nvSpPr>
          <p:cNvPr id="4107" name="Text Box 1035"/>
          <p:cNvSpPr txBox="1">
            <a:spLocks noChangeArrowheads="1"/>
          </p:cNvSpPr>
          <p:nvPr/>
        </p:nvSpPr>
        <p:spPr bwMode="auto">
          <a:xfrm>
            <a:off x="4572000" y="1828800"/>
            <a:ext cx="2852738" cy="519113"/>
          </a:xfrm>
          <a:prstGeom prst="rect">
            <a:avLst/>
          </a:prstGeom>
          <a:noFill/>
          <a:ln w="9525">
            <a:noFill/>
            <a:miter lim="800000"/>
            <a:headEnd/>
            <a:tailEnd/>
          </a:ln>
          <a:effectLst/>
        </p:spPr>
        <p:txBody>
          <a:bodyPr wrap="none">
            <a:spAutoFit/>
          </a:bodyPr>
          <a:lstStyle/>
          <a:p>
            <a:r>
              <a:rPr lang="en-US" sz="2800" b="1">
                <a:solidFill>
                  <a:srgbClr val="000066"/>
                </a:solidFill>
              </a:rPr>
              <a:t>CDASH Tutorial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335E76B7-D4BE-4E44-9177-883520E37DE8}" type="slidenum">
              <a:rPr lang="en-US"/>
              <a:pPr/>
              <a:t>10</a:t>
            </a:fld>
            <a:endParaRPr lang="en-US"/>
          </a:p>
        </p:txBody>
      </p:sp>
      <p:sp>
        <p:nvSpPr>
          <p:cNvPr id="1326082" name="Rectangle 2"/>
          <p:cNvSpPr>
            <a:spLocks noGrp="1" noChangeArrowheads="1"/>
          </p:cNvSpPr>
          <p:nvPr>
            <p:ph type="title"/>
          </p:nvPr>
        </p:nvSpPr>
        <p:spPr>
          <a:xfrm>
            <a:off x="457200" y="0"/>
            <a:ext cx="8229600" cy="1143000"/>
          </a:xfrm>
        </p:spPr>
        <p:txBody>
          <a:bodyPr/>
          <a:lstStyle/>
          <a:p>
            <a:r>
              <a:rPr lang="en-US"/>
              <a:t>Example</a:t>
            </a:r>
            <a:endParaRPr lang="en-US" sz="2800"/>
          </a:p>
        </p:txBody>
      </p:sp>
      <p:pic>
        <p:nvPicPr>
          <p:cNvPr id="1326083" name="Picture 3"/>
          <p:cNvPicPr>
            <a:picLocks noChangeAspect="1" noChangeArrowheads="1"/>
          </p:cNvPicPr>
          <p:nvPr/>
        </p:nvPicPr>
        <p:blipFill>
          <a:blip r:embed="rId3" cstate="print"/>
          <a:srcRect/>
          <a:stretch>
            <a:fillRect/>
          </a:stretch>
        </p:blipFill>
        <p:spPr bwMode="auto">
          <a:xfrm>
            <a:off x="152400" y="3962400"/>
            <a:ext cx="8991600" cy="2252663"/>
          </a:xfrm>
          <a:prstGeom prst="rect">
            <a:avLst/>
          </a:prstGeom>
          <a:noFill/>
          <a:ln w="9525">
            <a:noFill/>
            <a:miter lim="800000"/>
            <a:headEnd/>
            <a:tailEnd/>
          </a:ln>
          <a:effectLst/>
        </p:spPr>
      </p:pic>
      <p:sp>
        <p:nvSpPr>
          <p:cNvPr id="1326084" name="PubOvalCallout"/>
          <p:cNvSpPr>
            <a:spLocks noEditPoints="1" noChangeArrowheads="1"/>
          </p:cNvSpPr>
          <p:nvPr/>
        </p:nvSpPr>
        <p:spPr bwMode="auto">
          <a:xfrm rot="9204482">
            <a:off x="1676400" y="2133600"/>
            <a:ext cx="1828800" cy="16383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noFill/>
          <a:ln w="9525">
            <a:solidFill>
              <a:srgbClr val="000000"/>
            </a:solidFill>
            <a:miter lim="800000"/>
            <a:headEnd/>
            <a:tailEnd/>
          </a:ln>
          <a:effectLst>
            <a:outerShdw dist="107763" dir="2700000" algn="ctr" rotWithShape="0">
              <a:srgbClr val="808080"/>
            </a:outerShdw>
          </a:effectLst>
        </p:spPr>
        <p:txBody>
          <a:bodyPr/>
          <a:lstStyle/>
          <a:p>
            <a:endParaRPr lang="en-US"/>
          </a:p>
        </p:txBody>
      </p:sp>
      <p:grpSp>
        <p:nvGrpSpPr>
          <p:cNvPr id="1326085" name="Group 5"/>
          <p:cNvGrpSpPr>
            <a:grpSpLocks noChangeAspect="1"/>
          </p:cNvGrpSpPr>
          <p:nvPr/>
        </p:nvGrpSpPr>
        <p:grpSpPr bwMode="auto">
          <a:xfrm>
            <a:off x="152400" y="990600"/>
            <a:ext cx="8382000" cy="2925763"/>
            <a:chOff x="96" y="624"/>
            <a:chExt cx="5280" cy="1843"/>
          </a:xfrm>
        </p:grpSpPr>
        <p:sp>
          <p:nvSpPr>
            <p:cNvPr id="1326086" name="AutoShape 6"/>
            <p:cNvSpPr>
              <a:spLocks noChangeAspect="1" noChangeArrowheads="1" noTextEdit="1"/>
            </p:cNvSpPr>
            <p:nvPr/>
          </p:nvSpPr>
          <p:spPr bwMode="auto">
            <a:xfrm>
              <a:off x="96" y="624"/>
              <a:ext cx="5280" cy="1843"/>
            </a:xfrm>
            <a:prstGeom prst="rect">
              <a:avLst/>
            </a:prstGeom>
            <a:solidFill>
              <a:schemeClr val="accent1"/>
            </a:solidFill>
            <a:ln w="9525">
              <a:noFill/>
              <a:miter lim="800000"/>
              <a:headEnd/>
              <a:tailEnd/>
            </a:ln>
          </p:spPr>
          <p:txBody>
            <a:bodyPr/>
            <a:lstStyle/>
            <a:p>
              <a:endParaRPr lang="en-US"/>
            </a:p>
          </p:txBody>
        </p:sp>
        <p:pic>
          <p:nvPicPr>
            <p:cNvPr id="1326087" name="Picture 7"/>
            <p:cNvPicPr>
              <a:picLocks noChangeAspect="1" noChangeArrowheads="1"/>
            </p:cNvPicPr>
            <p:nvPr/>
          </p:nvPicPr>
          <p:blipFill>
            <a:blip r:embed="rId4" cstate="print"/>
            <a:srcRect/>
            <a:stretch>
              <a:fillRect/>
            </a:stretch>
          </p:blipFill>
          <p:spPr bwMode="auto">
            <a:xfrm>
              <a:off x="96" y="624"/>
              <a:ext cx="5294" cy="1857"/>
            </a:xfrm>
            <a:prstGeom prst="rect">
              <a:avLst/>
            </a:prstGeom>
            <a:noFill/>
            <a:ln w="9525">
              <a:noFill/>
              <a:miter lim="800000"/>
              <a:headEnd/>
              <a:tailEnd/>
            </a:ln>
          </p:spPr>
        </p:pic>
      </p:grpSp>
      <p:sp>
        <p:nvSpPr>
          <p:cNvPr id="1326088" name="PubOvalCallout"/>
          <p:cNvSpPr>
            <a:spLocks noEditPoints="1" noChangeArrowheads="1"/>
          </p:cNvSpPr>
          <p:nvPr/>
        </p:nvSpPr>
        <p:spPr bwMode="auto">
          <a:xfrm rot="11141956">
            <a:off x="1600200" y="2209800"/>
            <a:ext cx="4343400" cy="33528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26089" name="Text Box 9"/>
          <p:cNvSpPr txBox="1">
            <a:spLocks noChangeArrowheads="1"/>
          </p:cNvSpPr>
          <p:nvPr/>
        </p:nvSpPr>
        <p:spPr bwMode="auto">
          <a:xfrm>
            <a:off x="2133600" y="3429000"/>
            <a:ext cx="3505200" cy="1616075"/>
          </a:xfrm>
          <a:prstGeom prst="rect">
            <a:avLst/>
          </a:prstGeom>
          <a:noFill/>
          <a:ln w="9525">
            <a:noFill/>
            <a:miter lim="800000"/>
            <a:headEnd/>
            <a:tailEnd/>
          </a:ln>
          <a:effectLst/>
        </p:spPr>
        <p:txBody>
          <a:bodyPr>
            <a:spAutoFit/>
          </a:bodyPr>
          <a:lstStyle/>
          <a:p>
            <a:pPr>
              <a:spcBef>
                <a:spcPct val="50000"/>
              </a:spcBef>
            </a:pPr>
            <a:r>
              <a:rPr lang="en-US" sz="2000">
                <a:solidFill>
                  <a:srgbClr val="CC0066"/>
                </a:solidFill>
              </a:rPr>
              <a:t>EDC or database variable name</a:t>
            </a:r>
          </a:p>
          <a:p>
            <a:pPr>
              <a:spcBef>
                <a:spcPct val="50000"/>
              </a:spcBef>
            </a:pPr>
            <a:r>
              <a:rPr lang="en-US" sz="2000">
                <a:solidFill>
                  <a:srgbClr val="CC0066"/>
                </a:solidFill>
              </a:rPr>
              <a:t>Unshaded = SDTM name</a:t>
            </a:r>
          </a:p>
          <a:p>
            <a:pPr>
              <a:spcBef>
                <a:spcPct val="50000"/>
              </a:spcBef>
            </a:pPr>
            <a:r>
              <a:rPr lang="en-US" sz="2000">
                <a:solidFill>
                  <a:srgbClr val="CC0066"/>
                </a:solidFill>
              </a:rPr>
              <a:t>Shaded = CDASH specific</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301F978C-16C4-4BA1-9DFD-D4AA2FE577C9}" type="slidenum">
              <a:rPr lang="en-US"/>
              <a:pPr/>
              <a:t>11</a:t>
            </a:fld>
            <a:endParaRPr lang="en-US"/>
          </a:p>
        </p:txBody>
      </p:sp>
      <p:sp>
        <p:nvSpPr>
          <p:cNvPr id="1328130" name="Rectangle 2"/>
          <p:cNvSpPr>
            <a:spLocks noGrp="1" noChangeArrowheads="1"/>
          </p:cNvSpPr>
          <p:nvPr>
            <p:ph type="title"/>
          </p:nvPr>
        </p:nvSpPr>
        <p:spPr>
          <a:xfrm>
            <a:off x="457200" y="0"/>
            <a:ext cx="8229600" cy="1143000"/>
          </a:xfrm>
        </p:spPr>
        <p:txBody>
          <a:bodyPr/>
          <a:lstStyle/>
          <a:p>
            <a:r>
              <a:rPr lang="en-US"/>
              <a:t>Example</a:t>
            </a:r>
            <a:endParaRPr lang="en-US" sz="2800"/>
          </a:p>
        </p:txBody>
      </p:sp>
      <p:pic>
        <p:nvPicPr>
          <p:cNvPr id="1328131" name="Picture 3"/>
          <p:cNvPicPr>
            <a:picLocks noChangeAspect="1" noChangeArrowheads="1"/>
          </p:cNvPicPr>
          <p:nvPr/>
        </p:nvPicPr>
        <p:blipFill>
          <a:blip r:embed="rId3" cstate="print"/>
          <a:srcRect/>
          <a:stretch>
            <a:fillRect/>
          </a:stretch>
        </p:blipFill>
        <p:spPr bwMode="auto">
          <a:xfrm>
            <a:off x="152400" y="3962400"/>
            <a:ext cx="8991600" cy="2252663"/>
          </a:xfrm>
          <a:prstGeom prst="rect">
            <a:avLst/>
          </a:prstGeom>
          <a:noFill/>
          <a:ln w="9525">
            <a:noFill/>
            <a:miter lim="800000"/>
            <a:headEnd/>
            <a:tailEnd/>
          </a:ln>
          <a:effectLst/>
        </p:spPr>
      </p:pic>
      <p:sp>
        <p:nvSpPr>
          <p:cNvPr id="1328132" name="PubOvalCallout"/>
          <p:cNvSpPr>
            <a:spLocks noEditPoints="1" noChangeArrowheads="1"/>
          </p:cNvSpPr>
          <p:nvPr/>
        </p:nvSpPr>
        <p:spPr bwMode="auto">
          <a:xfrm rot="9204482">
            <a:off x="1676400" y="2133600"/>
            <a:ext cx="1828800" cy="16383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noFill/>
          <a:ln w="9525">
            <a:solidFill>
              <a:srgbClr val="000000"/>
            </a:solidFill>
            <a:miter lim="800000"/>
            <a:headEnd/>
            <a:tailEnd/>
          </a:ln>
          <a:effectLst>
            <a:outerShdw dist="107763" dir="2700000" algn="ctr" rotWithShape="0">
              <a:srgbClr val="808080"/>
            </a:outerShdw>
          </a:effectLst>
        </p:spPr>
        <p:txBody>
          <a:bodyPr/>
          <a:lstStyle/>
          <a:p>
            <a:endParaRPr lang="en-US"/>
          </a:p>
        </p:txBody>
      </p:sp>
      <p:grpSp>
        <p:nvGrpSpPr>
          <p:cNvPr id="1328133" name="Group 5"/>
          <p:cNvGrpSpPr>
            <a:grpSpLocks noChangeAspect="1"/>
          </p:cNvGrpSpPr>
          <p:nvPr/>
        </p:nvGrpSpPr>
        <p:grpSpPr bwMode="auto">
          <a:xfrm>
            <a:off x="152400" y="990600"/>
            <a:ext cx="8382000" cy="2925763"/>
            <a:chOff x="96" y="624"/>
            <a:chExt cx="5280" cy="1843"/>
          </a:xfrm>
        </p:grpSpPr>
        <p:sp>
          <p:nvSpPr>
            <p:cNvPr id="1328134" name="AutoShape 6"/>
            <p:cNvSpPr>
              <a:spLocks noChangeAspect="1" noChangeArrowheads="1" noTextEdit="1"/>
            </p:cNvSpPr>
            <p:nvPr/>
          </p:nvSpPr>
          <p:spPr bwMode="auto">
            <a:xfrm>
              <a:off x="96" y="624"/>
              <a:ext cx="5280" cy="1843"/>
            </a:xfrm>
            <a:prstGeom prst="rect">
              <a:avLst/>
            </a:prstGeom>
            <a:solidFill>
              <a:schemeClr val="accent1"/>
            </a:solidFill>
            <a:ln w="9525">
              <a:noFill/>
              <a:miter lim="800000"/>
              <a:headEnd/>
              <a:tailEnd/>
            </a:ln>
          </p:spPr>
          <p:txBody>
            <a:bodyPr/>
            <a:lstStyle/>
            <a:p>
              <a:endParaRPr lang="en-US"/>
            </a:p>
          </p:txBody>
        </p:sp>
        <p:pic>
          <p:nvPicPr>
            <p:cNvPr id="1328135" name="Picture 7"/>
            <p:cNvPicPr>
              <a:picLocks noChangeAspect="1" noChangeArrowheads="1"/>
            </p:cNvPicPr>
            <p:nvPr/>
          </p:nvPicPr>
          <p:blipFill>
            <a:blip r:embed="rId4" cstate="print"/>
            <a:srcRect/>
            <a:stretch>
              <a:fillRect/>
            </a:stretch>
          </p:blipFill>
          <p:spPr bwMode="auto">
            <a:xfrm>
              <a:off x="96" y="624"/>
              <a:ext cx="5294" cy="1857"/>
            </a:xfrm>
            <a:prstGeom prst="rect">
              <a:avLst/>
            </a:prstGeom>
            <a:noFill/>
            <a:ln w="9525">
              <a:noFill/>
              <a:miter lim="800000"/>
              <a:headEnd/>
              <a:tailEnd/>
            </a:ln>
          </p:spPr>
        </p:pic>
      </p:grpSp>
      <p:sp>
        <p:nvSpPr>
          <p:cNvPr id="1328136" name="PubOvalCallout"/>
          <p:cNvSpPr>
            <a:spLocks noEditPoints="1" noChangeArrowheads="1"/>
          </p:cNvSpPr>
          <p:nvPr/>
        </p:nvSpPr>
        <p:spPr bwMode="auto">
          <a:xfrm rot="11141956">
            <a:off x="3352800" y="3128963"/>
            <a:ext cx="4568825" cy="33528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28137" name="Text Box 9"/>
          <p:cNvSpPr txBox="1">
            <a:spLocks noChangeArrowheads="1"/>
          </p:cNvSpPr>
          <p:nvPr/>
        </p:nvSpPr>
        <p:spPr bwMode="auto">
          <a:xfrm>
            <a:off x="4038600" y="4191000"/>
            <a:ext cx="3657600" cy="1920875"/>
          </a:xfrm>
          <a:prstGeom prst="rect">
            <a:avLst/>
          </a:prstGeom>
          <a:noFill/>
          <a:ln w="9525">
            <a:noFill/>
            <a:miter lim="800000"/>
            <a:headEnd/>
            <a:tailEnd/>
          </a:ln>
          <a:effectLst/>
        </p:spPr>
        <p:txBody>
          <a:bodyPr>
            <a:spAutoFit/>
          </a:bodyPr>
          <a:lstStyle/>
          <a:p>
            <a:pPr>
              <a:spcBef>
                <a:spcPct val="50000"/>
              </a:spcBef>
            </a:pPr>
            <a:r>
              <a:rPr lang="en-US" sz="2000">
                <a:solidFill>
                  <a:srgbClr val="CC0066"/>
                </a:solidFill>
              </a:rPr>
              <a:t>Purpose of the field</a:t>
            </a:r>
          </a:p>
          <a:p>
            <a:pPr>
              <a:spcBef>
                <a:spcPct val="50000"/>
              </a:spcBef>
            </a:pPr>
            <a:r>
              <a:rPr lang="en-US" sz="2000">
                <a:solidFill>
                  <a:srgbClr val="CC0066"/>
                </a:solidFill>
              </a:rPr>
              <a:t>May or may not mirror the text in the SDTMIG </a:t>
            </a:r>
          </a:p>
          <a:p>
            <a:pPr>
              <a:spcBef>
                <a:spcPct val="50000"/>
              </a:spcBef>
            </a:pPr>
            <a:r>
              <a:rPr lang="en-US" sz="2000">
                <a:solidFill>
                  <a:srgbClr val="CC0066"/>
                </a:solidFill>
              </a:rPr>
              <a:t>CRF text examples are presented in italics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88C62E28-5B83-4D3F-96B2-E6B5D08597FE}" type="slidenum">
              <a:rPr lang="en-US"/>
              <a:pPr/>
              <a:t>12</a:t>
            </a:fld>
            <a:endParaRPr lang="en-US"/>
          </a:p>
        </p:txBody>
      </p:sp>
      <p:sp>
        <p:nvSpPr>
          <p:cNvPr id="1336322" name="Rectangle 2"/>
          <p:cNvSpPr>
            <a:spLocks noGrp="1" noChangeArrowheads="1"/>
          </p:cNvSpPr>
          <p:nvPr>
            <p:ph type="title"/>
          </p:nvPr>
        </p:nvSpPr>
        <p:spPr>
          <a:xfrm>
            <a:off x="457200" y="0"/>
            <a:ext cx="8229600" cy="1143000"/>
          </a:xfrm>
        </p:spPr>
        <p:txBody>
          <a:bodyPr/>
          <a:lstStyle/>
          <a:p>
            <a:r>
              <a:rPr lang="en-US"/>
              <a:t>Example</a:t>
            </a:r>
            <a:endParaRPr lang="en-US" sz="2800"/>
          </a:p>
        </p:txBody>
      </p:sp>
      <p:pic>
        <p:nvPicPr>
          <p:cNvPr id="1336323" name="Picture 3"/>
          <p:cNvPicPr>
            <a:picLocks noChangeAspect="1" noChangeArrowheads="1"/>
          </p:cNvPicPr>
          <p:nvPr/>
        </p:nvPicPr>
        <p:blipFill>
          <a:blip r:embed="rId3" cstate="print"/>
          <a:srcRect/>
          <a:stretch>
            <a:fillRect/>
          </a:stretch>
        </p:blipFill>
        <p:spPr bwMode="auto">
          <a:xfrm>
            <a:off x="152400" y="3962400"/>
            <a:ext cx="8991600" cy="2252663"/>
          </a:xfrm>
          <a:prstGeom prst="rect">
            <a:avLst/>
          </a:prstGeom>
          <a:noFill/>
          <a:ln w="9525">
            <a:noFill/>
            <a:miter lim="800000"/>
            <a:headEnd/>
            <a:tailEnd/>
          </a:ln>
          <a:effectLst/>
        </p:spPr>
      </p:pic>
      <p:sp>
        <p:nvSpPr>
          <p:cNvPr id="1336324" name="PubOvalCallout"/>
          <p:cNvSpPr>
            <a:spLocks noEditPoints="1" noChangeArrowheads="1"/>
          </p:cNvSpPr>
          <p:nvPr/>
        </p:nvSpPr>
        <p:spPr bwMode="auto">
          <a:xfrm rot="9204482">
            <a:off x="1676400" y="2133600"/>
            <a:ext cx="1828800" cy="16383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noFill/>
          <a:ln w="9525">
            <a:solidFill>
              <a:srgbClr val="000000"/>
            </a:solidFill>
            <a:miter lim="800000"/>
            <a:headEnd/>
            <a:tailEnd/>
          </a:ln>
          <a:effectLst>
            <a:outerShdw dist="107763" dir="2700000" algn="ctr" rotWithShape="0">
              <a:srgbClr val="808080"/>
            </a:outerShdw>
          </a:effectLst>
        </p:spPr>
        <p:txBody>
          <a:bodyPr/>
          <a:lstStyle/>
          <a:p>
            <a:endParaRPr lang="en-US"/>
          </a:p>
        </p:txBody>
      </p:sp>
      <p:grpSp>
        <p:nvGrpSpPr>
          <p:cNvPr id="1336325" name="Group 5"/>
          <p:cNvGrpSpPr>
            <a:grpSpLocks noChangeAspect="1"/>
          </p:cNvGrpSpPr>
          <p:nvPr/>
        </p:nvGrpSpPr>
        <p:grpSpPr bwMode="auto">
          <a:xfrm>
            <a:off x="152400" y="990600"/>
            <a:ext cx="8382000" cy="2925763"/>
            <a:chOff x="96" y="624"/>
            <a:chExt cx="5280" cy="1843"/>
          </a:xfrm>
        </p:grpSpPr>
        <p:sp>
          <p:nvSpPr>
            <p:cNvPr id="1336326" name="AutoShape 6"/>
            <p:cNvSpPr>
              <a:spLocks noChangeAspect="1" noChangeArrowheads="1" noTextEdit="1"/>
            </p:cNvSpPr>
            <p:nvPr/>
          </p:nvSpPr>
          <p:spPr bwMode="auto">
            <a:xfrm>
              <a:off x="96" y="624"/>
              <a:ext cx="5280" cy="1843"/>
            </a:xfrm>
            <a:prstGeom prst="rect">
              <a:avLst/>
            </a:prstGeom>
            <a:solidFill>
              <a:schemeClr val="accent1"/>
            </a:solidFill>
            <a:ln w="9525">
              <a:noFill/>
              <a:miter lim="800000"/>
              <a:headEnd/>
              <a:tailEnd/>
            </a:ln>
          </p:spPr>
          <p:txBody>
            <a:bodyPr/>
            <a:lstStyle/>
            <a:p>
              <a:endParaRPr lang="en-US"/>
            </a:p>
          </p:txBody>
        </p:sp>
        <p:pic>
          <p:nvPicPr>
            <p:cNvPr id="1336327" name="Picture 7"/>
            <p:cNvPicPr>
              <a:picLocks noChangeAspect="1" noChangeArrowheads="1"/>
            </p:cNvPicPr>
            <p:nvPr/>
          </p:nvPicPr>
          <p:blipFill>
            <a:blip r:embed="rId4" cstate="print"/>
            <a:srcRect/>
            <a:stretch>
              <a:fillRect/>
            </a:stretch>
          </p:blipFill>
          <p:spPr bwMode="auto">
            <a:xfrm>
              <a:off x="96" y="624"/>
              <a:ext cx="5294" cy="1857"/>
            </a:xfrm>
            <a:prstGeom prst="rect">
              <a:avLst/>
            </a:prstGeom>
            <a:noFill/>
            <a:ln w="9525">
              <a:noFill/>
              <a:miter lim="800000"/>
              <a:headEnd/>
              <a:tailEnd/>
            </a:ln>
          </p:spPr>
        </p:pic>
      </p:grpSp>
      <p:sp>
        <p:nvSpPr>
          <p:cNvPr id="1336328" name="PubOvalCallout"/>
          <p:cNvSpPr>
            <a:spLocks noEditPoints="1" noChangeArrowheads="1"/>
          </p:cNvSpPr>
          <p:nvPr/>
        </p:nvSpPr>
        <p:spPr bwMode="auto">
          <a:xfrm rot="11141956">
            <a:off x="3200400" y="3810000"/>
            <a:ext cx="3352800" cy="25908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36329" name="Text Box 9"/>
          <p:cNvSpPr txBox="1">
            <a:spLocks noChangeArrowheads="1"/>
          </p:cNvSpPr>
          <p:nvPr/>
        </p:nvSpPr>
        <p:spPr bwMode="auto">
          <a:xfrm>
            <a:off x="3352800" y="4876800"/>
            <a:ext cx="3048000" cy="1006475"/>
          </a:xfrm>
          <a:prstGeom prst="rect">
            <a:avLst/>
          </a:prstGeom>
          <a:noFill/>
          <a:ln w="9525">
            <a:noFill/>
            <a:miter lim="800000"/>
            <a:headEnd/>
            <a:tailEnd/>
          </a:ln>
          <a:effectLst/>
        </p:spPr>
        <p:txBody>
          <a:bodyPr>
            <a:spAutoFit/>
          </a:bodyPr>
          <a:lstStyle/>
          <a:p>
            <a:pPr>
              <a:spcBef>
                <a:spcPct val="50000"/>
              </a:spcBef>
            </a:pPr>
            <a:r>
              <a:rPr lang="en-US" sz="2000">
                <a:solidFill>
                  <a:srgbClr val="CC0066"/>
                </a:solidFill>
              </a:rPr>
              <a:t>Reference to the code list:</a:t>
            </a:r>
            <a:br>
              <a:rPr lang="en-US" sz="2000">
                <a:solidFill>
                  <a:srgbClr val="CC0066"/>
                </a:solidFill>
              </a:rPr>
            </a:br>
            <a:r>
              <a:rPr lang="en-US" sz="2000">
                <a:solidFill>
                  <a:srgbClr val="CC0066"/>
                </a:solidFill>
              </a:rPr>
              <a:t>{code list name}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C86DEF69-9023-42E8-A020-05855CF61349}" type="slidenum">
              <a:rPr lang="en-US"/>
              <a:pPr/>
              <a:t>13</a:t>
            </a:fld>
            <a:endParaRPr lang="en-US"/>
          </a:p>
        </p:txBody>
      </p:sp>
      <p:sp>
        <p:nvSpPr>
          <p:cNvPr id="1330178" name="Rectangle 2"/>
          <p:cNvSpPr>
            <a:spLocks noGrp="1" noChangeArrowheads="1"/>
          </p:cNvSpPr>
          <p:nvPr>
            <p:ph type="title"/>
          </p:nvPr>
        </p:nvSpPr>
        <p:spPr>
          <a:xfrm>
            <a:off x="457200" y="0"/>
            <a:ext cx="8229600" cy="1143000"/>
          </a:xfrm>
        </p:spPr>
        <p:txBody>
          <a:bodyPr/>
          <a:lstStyle/>
          <a:p>
            <a:r>
              <a:rPr lang="en-US"/>
              <a:t>Example</a:t>
            </a:r>
            <a:endParaRPr lang="en-US" sz="2800"/>
          </a:p>
        </p:txBody>
      </p:sp>
      <p:pic>
        <p:nvPicPr>
          <p:cNvPr id="1330179" name="Picture 3"/>
          <p:cNvPicPr>
            <a:picLocks noChangeAspect="1" noChangeArrowheads="1"/>
          </p:cNvPicPr>
          <p:nvPr/>
        </p:nvPicPr>
        <p:blipFill>
          <a:blip r:embed="rId3" cstate="print"/>
          <a:srcRect/>
          <a:stretch>
            <a:fillRect/>
          </a:stretch>
        </p:blipFill>
        <p:spPr bwMode="auto">
          <a:xfrm>
            <a:off x="152400" y="3962400"/>
            <a:ext cx="8991600" cy="2252663"/>
          </a:xfrm>
          <a:prstGeom prst="rect">
            <a:avLst/>
          </a:prstGeom>
          <a:noFill/>
          <a:ln w="9525">
            <a:noFill/>
            <a:miter lim="800000"/>
            <a:headEnd/>
            <a:tailEnd/>
          </a:ln>
          <a:effectLst/>
        </p:spPr>
      </p:pic>
      <p:sp>
        <p:nvSpPr>
          <p:cNvPr id="1330180" name="PubOvalCallout"/>
          <p:cNvSpPr>
            <a:spLocks noEditPoints="1" noChangeArrowheads="1"/>
          </p:cNvSpPr>
          <p:nvPr/>
        </p:nvSpPr>
        <p:spPr bwMode="auto">
          <a:xfrm rot="9204482">
            <a:off x="1676400" y="2133600"/>
            <a:ext cx="1828800" cy="16383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noFill/>
          <a:ln w="9525">
            <a:solidFill>
              <a:srgbClr val="000000"/>
            </a:solidFill>
            <a:miter lim="800000"/>
            <a:headEnd/>
            <a:tailEnd/>
          </a:ln>
          <a:effectLst>
            <a:outerShdw dist="107763" dir="2700000" algn="ctr" rotWithShape="0">
              <a:srgbClr val="808080"/>
            </a:outerShdw>
          </a:effectLst>
        </p:spPr>
        <p:txBody>
          <a:bodyPr/>
          <a:lstStyle/>
          <a:p>
            <a:endParaRPr lang="en-US"/>
          </a:p>
        </p:txBody>
      </p:sp>
      <p:grpSp>
        <p:nvGrpSpPr>
          <p:cNvPr id="1330181" name="Group 5"/>
          <p:cNvGrpSpPr>
            <a:grpSpLocks noChangeAspect="1"/>
          </p:cNvGrpSpPr>
          <p:nvPr/>
        </p:nvGrpSpPr>
        <p:grpSpPr bwMode="auto">
          <a:xfrm>
            <a:off x="152400" y="990600"/>
            <a:ext cx="8382000" cy="2925763"/>
            <a:chOff x="96" y="624"/>
            <a:chExt cx="5280" cy="1843"/>
          </a:xfrm>
        </p:grpSpPr>
        <p:sp>
          <p:nvSpPr>
            <p:cNvPr id="1330182" name="AutoShape 6"/>
            <p:cNvSpPr>
              <a:spLocks noChangeAspect="1" noChangeArrowheads="1" noTextEdit="1"/>
            </p:cNvSpPr>
            <p:nvPr/>
          </p:nvSpPr>
          <p:spPr bwMode="auto">
            <a:xfrm>
              <a:off x="96" y="624"/>
              <a:ext cx="5280" cy="1843"/>
            </a:xfrm>
            <a:prstGeom prst="rect">
              <a:avLst/>
            </a:prstGeom>
            <a:solidFill>
              <a:schemeClr val="accent1"/>
            </a:solidFill>
            <a:ln w="9525">
              <a:noFill/>
              <a:miter lim="800000"/>
              <a:headEnd/>
              <a:tailEnd/>
            </a:ln>
          </p:spPr>
          <p:txBody>
            <a:bodyPr/>
            <a:lstStyle/>
            <a:p>
              <a:endParaRPr lang="en-US"/>
            </a:p>
          </p:txBody>
        </p:sp>
        <p:pic>
          <p:nvPicPr>
            <p:cNvPr id="1330183" name="Picture 7"/>
            <p:cNvPicPr>
              <a:picLocks noChangeAspect="1" noChangeArrowheads="1"/>
            </p:cNvPicPr>
            <p:nvPr/>
          </p:nvPicPr>
          <p:blipFill>
            <a:blip r:embed="rId4" cstate="print"/>
            <a:srcRect/>
            <a:stretch>
              <a:fillRect/>
            </a:stretch>
          </p:blipFill>
          <p:spPr bwMode="auto">
            <a:xfrm>
              <a:off x="96" y="624"/>
              <a:ext cx="5294" cy="1857"/>
            </a:xfrm>
            <a:prstGeom prst="rect">
              <a:avLst/>
            </a:prstGeom>
            <a:noFill/>
            <a:ln w="9525">
              <a:noFill/>
              <a:miter lim="800000"/>
              <a:headEnd/>
              <a:tailEnd/>
            </a:ln>
          </p:spPr>
        </p:pic>
      </p:grpSp>
      <p:sp>
        <p:nvSpPr>
          <p:cNvPr id="1330184" name="PubOvalCallout"/>
          <p:cNvSpPr>
            <a:spLocks noEditPoints="1" noChangeArrowheads="1"/>
          </p:cNvSpPr>
          <p:nvPr/>
        </p:nvSpPr>
        <p:spPr bwMode="auto">
          <a:xfrm rot="3109170">
            <a:off x="3830638" y="927100"/>
            <a:ext cx="3216275" cy="4987925"/>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30185" name="Text Box 9"/>
          <p:cNvSpPr txBox="1">
            <a:spLocks noChangeArrowheads="1"/>
          </p:cNvSpPr>
          <p:nvPr/>
        </p:nvSpPr>
        <p:spPr bwMode="auto">
          <a:xfrm>
            <a:off x="4419600" y="2286000"/>
            <a:ext cx="3276600" cy="1768475"/>
          </a:xfrm>
          <a:prstGeom prst="rect">
            <a:avLst/>
          </a:prstGeom>
          <a:noFill/>
          <a:ln w="9525">
            <a:noFill/>
            <a:miter lim="800000"/>
            <a:headEnd/>
            <a:tailEnd/>
          </a:ln>
          <a:effectLst/>
        </p:spPr>
        <p:txBody>
          <a:bodyPr>
            <a:spAutoFit/>
          </a:bodyPr>
          <a:lstStyle/>
          <a:p>
            <a:pPr>
              <a:spcBef>
                <a:spcPct val="50000"/>
              </a:spcBef>
            </a:pPr>
            <a:r>
              <a:rPr lang="en-US" sz="2000">
                <a:solidFill>
                  <a:srgbClr val="CC0066"/>
                </a:solidFill>
              </a:rPr>
              <a:t>Suggested instructions to give to the sites for completing the CRF</a:t>
            </a:r>
          </a:p>
          <a:p>
            <a:pPr>
              <a:spcBef>
                <a:spcPct val="50000"/>
              </a:spcBef>
            </a:pPr>
            <a:r>
              <a:rPr lang="en-US" sz="2000">
                <a:solidFill>
                  <a:srgbClr val="CC0066"/>
                </a:solidFill>
              </a:rPr>
              <a:t>These will vary depending upon the protocol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D8C71C23-74A3-4FE0-A41E-4EB5CC4393E2}" type="slidenum">
              <a:rPr lang="en-US"/>
              <a:pPr/>
              <a:t>14</a:t>
            </a:fld>
            <a:endParaRPr lang="en-US"/>
          </a:p>
        </p:txBody>
      </p:sp>
      <p:sp>
        <p:nvSpPr>
          <p:cNvPr id="1338370" name="Rectangle 2"/>
          <p:cNvSpPr>
            <a:spLocks noGrp="1" noChangeArrowheads="1"/>
          </p:cNvSpPr>
          <p:nvPr>
            <p:ph type="title"/>
          </p:nvPr>
        </p:nvSpPr>
        <p:spPr>
          <a:xfrm>
            <a:off x="457200" y="0"/>
            <a:ext cx="8229600" cy="1143000"/>
          </a:xfrm>
        </p:spPr>
        <p:txBody>
          <a:bodyPr/>
          <a:lstStyle/>
          <a:p>
            <a:r>
              <a:rPr lang="en-US"/>
              <a:t>Example</a:t>
            </a:r>
            <a:endParaRPr lang="en-US" sz="2800"/>
          </a:p>
        </p:txBody>
      </p:sp>
      <p:pic>
        <p:nvPicPr>
          <p:cNvPr id="1338371" name="Picture 3"/>
          <p:cNvPicPr>
            <a:picLocks noChangeAspect="1" noChangeArrowheads="1"/>
          </p:cNvPicPr>
          <p:nvPr/>
        </p:nvPicPr>
        <p:blipFill>
          <a:blip r:embed="rId3" cstate="print"/>
          <a:srcRect/>
          <a:stretch>
            <a:fillRect/>
          </a:stretch>
        </p:blipFill>
        <p:spPr bwMode="auto">
          <a:xfrm>
            <a:off x="152400" y="3962400"/>
            <a:ext cx="8991600" cy="2252663"/>
          </a:xfrm>
          <a:prstGeom prst="rect">
            <a:avLst/>
          </a:prstGeom>
          <a:noFill/>
          <a:ln w="9525">
            <a:noFill/>
            <a:miter lim="800000"/>
            <a:headEnd/>
            <a:tailEnd/>
          </a:ln>
          <a:effectLst/>
        </p:spPr>
      </p:pic>
      <p:sp>
        <p:nvSpPr>
          <p:cNvPr id="1338372" name="PubOvalCallout"/>
          <p:cNvSpPr>
            <a:spLocks noEditPoints="1" noChangeArrowheads="1"/>
          </p:cNvSpPr>
          <p:nvPr/>
        </p:nvSpPr>
        <p:spPr bwMode="auto">
          <a:xfrm rot="9204482">
            <a:off x="1676400" y="2133600"/>
            <a:ext cx="1828800" cy="16383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noFill/>
          <a:ln w="9525">
            <a:solidFill>
              <a:srgbClr val="000000"/>
            </a:solidFill>
            <a:miter lim="800000"/>
            <a:headEnd/>
            <a:tailEnd/>
          </a:ln>
          <a:effectLst>
            <a:outerShdw dist="107763" dir="2700000" algn="ctr" rotWithShape="0">
              <a:srgbClr val="808080"/>
            </a:outerShdw>
          </a:effectLst>
        </p:spPr>
        <p:txBody>
          <a:bodyPr/>
          <a:lstStyle/>
          <a:p>
            <a:endParaRPr lang="en-US"/>
          </a:p>
        </p:txBody>
      </p:sp>
      <p:grpSp>
        <p:nvGrpSpPr>
          <p:cNvPr id="1338373" name="Group 5"/>
          <p:cNvGrpSpPr>
            <a:grpSpLocks noChangeAspect="1"/>
          </p:cNvGrpSpPr>
          <p:nvPr/>
        </p:nvGrpSpPr>
        <p:grpSpPr bwMode="auto">
          <a:xfrm>
            <a:off x="152400" y="990600"/>
            <a:ext cx="8382000" cy="2925763"/>
            <a:chOff x="96" y="624"/>
            <a:chExt cx="5280" cy="1843"/>
          </a:xfrm>
        </p:grpSpPr>
        <p:sp>
          <p:nvSpPr>
            <p:cNvPr id="1338374" name="AutoShape 6"/>
            <p:cNvSpPr>
              <a:spLocks noChangeAspect="1" noChangeArrowheads="1" noTextEdit="1"/>
            </p:cNvSpPr>
            <p:nvPr/>
          </p:nvSpPr>
          <p:spPr bwMode="auto">
            <a:xfrm>
              <a:off x="96" y="624"/>
              <a:ext cx="5280" cy="1843"/>
            </a:xfrm>
            <a:prstGeom prst="rect">
              <a:avLst/>
            </a:prstGeom>
            <a:solidFill>
              <a:schemeClr val="accent1"/>
            </a:solidFill>
            <a:ln w="9525">
              <a:noFill/>
              <a:miter lim="800000"/>
              <a:headEnd/>
              <a:tailEnd/>
            </a:ln>
          </p:spPr>
          <p:txBody>
            <a:bodyPr/>
            <a:lstStyle/>
            <a:p>
              <a:endParaRPr lang="en-US"/>
            </a:p>
          </p:txBody>
        </p:sp>
        <p:pic>
          <p:nvPicPr>
            <p:cNvPr id="1338375" name="Picture 7"/>
            <p:cNvPicPr>
              <a:picLocks noChangeAspect="1" noChangeArrowheads="1"/>
            </p:cNvPicPr>
            <p:nvPr/>
          </p:nvPicPr>
          <p:blipFill>
            <a:blip r:embed="rId4" cstate="print"/>
            <a:srcRect/>
            <a:stretch>
              <a:fillRect/>
            </a:stretch>
          </p:blipFill>
          <p:spPr bwMode="auto">
            <a:xfrm>
              <a:off x="96" y="624"/>
              <a:ext cx="5294" cy="1857"/>
            </a:xfrm>
            <a:prstGeom prst="rect">
              <a:avLst/>
            </a:prstGeom>
            <a:noFill/>
            <a:ln w="9525">
              <a:noFill/>
              <a:miter lim="800000"/>
              <a:headEnd/>
              <a:tailEnd/>
            </a:ln>
          </p:spPr>
        </p:pic>
      </p:grpSp>
      <p:sp>
        <p:nvSpPr>
          <p:cNvPr id="1338376" name="PubOvalCallout"/>
          <p:cNvSpPr>
            <a:spLocks noEditPoints="1" noChangeArrowheads="1"/>
          </p:cNvSpPr>
          <p:nvPr/>
        </p:nvSpPr>
        <p:spPr bwMode="auto">
          <a:xfrm rot="-1161206">
            <a:off x="990600" y="304800"/>
            <a:ext cx="4143375" cy="4987925"/>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38377" name="Text Box 9"/>
          <p:cNvSpPr txBox="1">
            <a:spLocks noChangeArrowheads="1"/>
          </p:cNvSpPr>
          <p:nvPr/>
        </p:nvSpPr>
        <p:spPr bwMode="auto">
          <a:xfrm>
            <a:off x="1295400" y="1050925"/>
            <a:ext cx="3276600" cy="2378075"/>
          </a:xfrm>
          <a:prstGeom prst="rect">
            <a:avLst/>
          </a:prstGeom>
          <a:noFill/>
          <a:ln w="9525">
            <a:noFill/>
            <a:miter lim="800000"/>
            <a:headEnd/>
            <a:tailEnd/>
          </a:ln>
          <a:effectLst/>
        </p:spPr>
        <p:txBody>
          <a:bodyPr>
            <a:spAutoFit/>
          </a:bodyPr>
          <a:lstStyle/>
          <a:p>
            <a:pPr>
              <a:spcBef>
                <a:spcPct val="50000"/>
              </a:spcBef>
            </a:pPr>
            <a:r>
              <a:rPr lang="en-US" sz="2000">
                <a:solidFill>
                  <a:srgbClr val="CC0066"/>
                </a:solidFill>
              </a:rPr>
              <a:t>More information that explains the field, helps with implementation or clarifies intent</a:t>
            </a:r>
          </a:p>
          <a:p>
            <a:pPr>
              <a:spcBef>
                <a:spcPct val="50000"/>
              </a:spcBef>
            </a:pPr>
            <a:r>
              <a:rPr lang="en-US" sz="2000">
                <a:solidFill>
                  <a:srgbClr val="CC0066"/>
                </a:solidFill>
              </a:rPr>
              <a:t>Not only for sponsors but for anyone who is using the standard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4901BC3B-1B88-4FA4-8EA3-CC58ACDCA64B}" type="slidenum">
              <a:rPr lang="en-US"/>
              <a:pPr/>
              <a:t>15</a:t>
            </a:fld>
            <a:endParaRPr lang="en-US"/>
          </a:p>
        </p:txBody>
      </p:sp>
      <p:sp>
        <p:nvSpPr>
          <p:cNvPr id="1340418" name="Rectangle 2"/>
          <p:cNvSpPr>
            <a:spLocks noGrp="1" noChangeArrowheads="1"/>
          </p:cNvSpPr>
          <p:nvPr>
            <p:ph type="title"/>
          </p:nvPr>
        </p:nvSpPr>
        <p:spPr>
          <a:xfrm>
            <a:off x="457200" y="0"/>
            <a:ext cx="8229600" cy="1143000"/>
          </a:xfrm>
        </p:spPr>
        <p:txBody>
          <a:bodyPr/>
          <a:lstStyle/>
          <a:p>
            <a:r>
              <a:rPr lang="en-US"/>
              <a:t>Example</a:t>
            </a:r>
            <a:endParaRPr lang="en-US" sz="2800"/>
          </a:p>
        </p:txBody>
      </p:sp>
      <p:pic>
        <p:nvPicPr>
          <p:cNvPr id="1340419" name="Picture 3"/>
          <p:cNvPicPr>
            <a:picLocks noChangeAspect="1" noChangeArrowheads="1"/>
          </p:cNvPicPr>
          <p:nvPr/>
        </p:nvPicPr>
        <p:blipFill>
          <a:blip r:embed="rId3" cstate="print"/>
          <a:srcRect/>
          <a:stretch>
            <a:fillRect/>
          </a:stretch>
        </p:blipFill>
        <p:spPr bwMode="auto">
          <a:xfrm>
            <a:off x="152400" y="3962400"/>
            <a:ext cx="8991600" cy="2252663"/>
          </a:xfrm>
          <a:prstGeom prst="rect">
            <a:avLst/>
          </a:prstGeom>
          <a:noFill/>
          <a:ln w="9525">
            <a:noFill/>
            <a:miter lim="800000"/>
            <a:headEnd/>
            <a:tailEnd/>
          </a:ln>
          <a:effectLst/>
        </p:spPr>
      </p:pic>
      <p:sp>
        <p:nvSpPr>
          <p:cNvPr id="1340420" name="PubOvalCallout"/>
          <p:cNvSpPr>
            <a:spLocks noEditPoints="1" noChangeArrowheads="1"/>
          </p:cNvSpPr>
          <p:nvPr/>
        </p:nvSpPr>
        <p:spPr bwMode="auto">
          <a:xfrm rot="9204482">
            <a:off x="1676400" y="2133600"/>
            <a:ext cx="1828800" cy="16383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noFill/>
          <a:ln w="9525">
            <a:solidFill>
              <a:srgbClr val="000000"/>
            </a:solidFill>
            <a:miter lim="800000"/>
            <a:headEnd/>
            <a:tailEnd/>
          </a:ln>
          <a:effectLst>
            <a:outerShdw dist="107763" dir="2700000" algn="ctr" rotWithShape="0">
              <a:srgbClr val="808080"/>
            </a:outerShdw>
          </a:effectLst>
        </p:spPr>
        <p:txBody>
          <a:bodyPr/>
          <a:lstStyle/>
          <a:p>
            <a:endParaRPr lang="en-US"/>
          </a:p>
        </p:txBody>
      </p:sp>
      <p:grpSp>
        <p:nvGrpSpPr>
          <p:cNvPr id="1340421" name="Group 5"/>
          <p:cNvGrpSpPr>
            <a:grpSpLocks noChangeAspect="1"/>
          </p:cNvGrpSpPr>
          <p:nvPr/>
        </p:nvGrpSpPr>
        <p:grpSpPr bwMode="auto">
          <a:xfrm>
            <a:off x="152400" y="990600"/>
            <a:ext cx="8382000" cy="2925763"/>
            <a:chOff x="96" y="624"/>
            <a:chExt cx="5280" cy="1843"/>
          </a:xfrm>
        </p:grpSpPr>
        <p:sp>
          <p:nvSpPr>
            <p:cNvPr id="1340422" name="AutoShape 6"/>
            <p:cNvSpPr>
              <a:spLocks noChangeAspect="1" noChangeArrowheads="1" noTextEdit="1"/>
            </p:cNvSpPr>
            <p:nvPr/>
          </p:nvSpPr>
          <p:spPr bwMode="auto">
            <a:xfrm>
              <a:off x="96" y="624"/>
              <a:ext cx="5280" cy="1843"/>
            </a:xfrm>
            <a:prstGeom prst="rect">
              <a:avLst/>
            </a:prstGeom>
            <a:solidFill>
              <a:schemeClr val="accent1"/>
            </a:solidFill>
            <a:ln w="9525">
              <a:noFill/>
              <a:miter lim="800000"/>
              <a:headEnd/>
              <a:tailEnd/>
            </a:ln>
          </p:spPr>
          <p:txBody>
            <a:bodyPr/>
            <a:lstStyle/>
            <a:p>
              <a:endParaRPr lang="en-US"/>
            </a:p>
          </p:txBody>
        </p:sp>
        <p:pic>
          <p:nvPicPr>
            <p:cNvPr id="1340423" name="Picture 7"/>
            <p:cNvPicPr>
              <a:picLocks noChangeAspect="1" noChangeArrowheads="1"/>
            </p:cNvPicPr>
            <p:nvPr/>
          </p:nvPicPr>
          <p:blipFill>
            <a:blip r:embed="rId4" cstate="print"/>
            <a:srcRect/>
            <a:stretch>
              <a:fillRect/>
            </a:stretch>
          </p:blipFill>
          <p:spPr bwMode="auto">
            <a:xfrm>
              <a:off x="96" y="624"/>
              <a:ext cx="5294" cy="1857"/>
            </a:xfrm>
            <a:prstGeom prst="rect">
              <a:avLst/>
            </a:prstGeom>
            <a:solidFill>
              <a:schemeClr val="accent1"/>
            </a:solidFill>
            <a:ln w="9525">
              <a:noFill/>
              <a:miter lim="800000"/>
              <a:headEnd/>
              <a:tailEnd/>
            </a:ln>
          </p:spPr>
        </p:pic>
      </p:grpSp>
      <p:sp>
        <p:nvSpPr>
          <p:cNvPr id="1340424" name="PubOvalCallout"/>
          <p:cNvSpPr>
            <a:spLocks noEditPoints="1" noChangeArrowheads="1"/>
          </p:cNvSpPr>
          <p:nvPr/>
        </p:nvSpPr>
        <p:spPr bwMode="auto">
          <a:xfrm rot="-3496544">
            <a:off x="3903663" y="1201737"/>
            <a:ext cx="3581400" cy="4987925"/>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chemeClr val="accent1"/>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40425" name="Text Box 9"/>
          <p:cNvSpPr txBox="1">
            <a:spLocks noChangeArrowheads="1"/>
          </p:cNvSpPr>
          <p:nvPr/>
        </p:nvSpPr>
        <p:spPr bwMode="auto">
          <a:xfrm>
            <a:off x="3505200" y="2362200"/>
            <a:ext cx="3810000" cy="1768475"/>
          </a:xfrm>
          <a:prstGeom prst="rect">
            <a:avLst/>
          </a:prstGeom>
          <a:noFill/>
          <a:ln w="9525">
            <a:noFill/>
            <a:miter lim="800000"/>
            <a:headEnd/>
            <a:tailEnd/>
          </a:ln>
          <a:effectLst/>
        </p:spPr>
        <p:txBody>
          <a:bodyPr>
            <a:spAutoFit/>
          </a:bodyPr>
          <a:lstStyle/>
          <a:p>
            <a:pPr>
              <a:spcBef>
                <a:spcPct val="50000"/>
              </a:spcBef>
            </a:pPr>
            <a:r>
              <a:rPr lang="en-US" sz="2000">
                <a:solidFill>
                  <a:srgbClr val="CC0066"/>
                </a:solidFill>
              </a:rPr>
              <a:t>Degree of ‘required-ness’</a:t>
            </a:r>
          </a:p>
          <a:p>
            <a:pPr>
              <a:spcBef>
                <a:spcPct val="50000"/>
              </a:spcBef>
              <a:buFontTx/>
              <a:buChar char="-"/>
            </a:pPr>
            <a:r>
              <a:rPr lang="en-US" sz="2000">
                <a:solidFill>
                  <a:srgbClr val="FF0000"/>
                </a:solidFill>
              </a:rPr>
              <a:t> Highly recommended</a:t>
            </a:r>
          </a:p>
          <a:p>
            <a:pPr>
              <a:spcBef>
                <a:spcPct val="50000"/>
              </a:spcBef>
              <a:buFontTx/>
              <a:buChar char="-"/>
            </a:pPr>
            <a:r>
              <a:rPr lang="en-US" sz="2000">
                <a:solidFill>
                  <a:srgbClr val="FF0000"/>
                </a:solidFill>
              </a:rPr>
              <a:t> </a:t>
            </a:r>
            <a:r>
              <a:rPr lang="en-US" sz="2000"/>
              <a:t>Recommended / Conditional</a:t>
            </a:r>
          </a:p>
          <a:p>
            <a:pPr>
              <a:spcBef>
                <a:spcPct val="50000"/>
              </a:spcBef>
              <a:buFontTx/>
              <a:buChar char="-"/>
            </a:pPr>
            <a:r>
              <a:rPr lang="en-US" sz="2000">
                <a:solidFill>
                  <a:srgbClr val="FF0000"/>
                </a:solidFill>
              </a:rPr>
              <a:t> </a:t>
            </a:r>
            <a:r>
              <a:rPr lang="en-US" sz="2000">
                <a:solidFill>
                  <a:schemeClr val="folHlink"/>
                </a:solidFill>
              </a:rPr>
              <a:t>Optional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59D5877-19D8-4924-B2FD-0E584438757C}" type="slidenum">
              <a:rPr lang="en-US"/>
              <a:pPr/>
              <a:t>16</a:t>
            </a:fld>
            <a:endParaRPr lang="en-US"/>
          </a:p>
        </p:txBody>
      </p:sp>
      <p:sp>
        <p:nvSpPr>
          <p:cNvPr id="1305602" name="Rectangle 2"/>
          <p:cNvSpPr>
            <a:spLocks noGrp="1" noChangeArrowheads="1"/>
          </p:cNvSpPr>
          <p:nvPr>
            <p:ph type="title"/>
          </p:nvPr>
        </p:nvSpPr>
        <p:spPr/>
        <p:txBody>
          <a:bodyPr/>
          <a:lstStyle/>
          <a:p>
            <a:r>
              <a:rPr lang="en-US"/>
              <a:t>Core Domains</a:t>
            </a:r>
            <a:endParaRPr lang="en-US" sz="2800"/>
          </a:p>
        </p:txBody>
      </p:sp>
      <p:sp>
        <p:nvSpPr>
          <p:cNvPr id="1305603" name="Rectangle 3"/>
          <p:cNvSpPr>
            <a:spLocks noGrp="1" noChangeArrowheads="1"/>
          </p:cNvSpPr>
          <p:nvPr>
            <p:ph type="body" idx="1"/>
          </p:nvPr>
        </p:nvSpPr>
        <p:spPr/>
        <p:txBody>
          <a:bodyPr/>
          <a:lstStyle/>
          <a:p>
            <a:pPr>
              <a:spcBef>
                <a:spcPct val="50000"/>
              </a:spcBef>
            </a:pPr>
            <a:r>
              <a:rPr lang="en-US" b="1"/>
              <a:t>Common Identifier Variables</a:t>
            </a:r>
          </a:p>
          <a:p>
            <a:pPr>
              <a:spcBef>
                <a:spcPct val="50000"/>
              </a:spcBef>
            </a:pPr>
            <a:r>
              <a:rPr lang="en-US" b="1"/>
              <a:t>Common Timing Variables</a:t>
            </a:r>
          </a:p>
          <a:p>
            <a:pPr>
              <a:spcBef>
                <a:spcPct val="50000"/>
              </a:spcBef>
            </a:pPr>
            <a:r>
              <a:rPr lang="en-US"/>
              <a:t>Adverse Events (AE) 	</a:t>
            </a:r>
          </a:p>
          <a:p>
            <a:pPr>
              <a:spcBef>
                <a:spcPct val="50000"/>
              </a:spcBef>
            </a:pPr>
            <a:r>
              <a:rPr lang="en-US"/>
              <a:t>Comments (CO) 	 </a:t>
            </a:r>
          </a:p>
          <a:p>
            <a:pPr>
              <a:spcBef>
                <a:spcPct val="50000"/>
              </a:spcBef>
            </a:pPr>
            <a:r>
              <a:rPr lang="en-US" i="1"/>
              <a:t>Prior and </a:t>
            </a:r>
            <a:r>
              <a:rPr lang="en-US"/>
              <a:t>Conc. Med. (CM) </a:t>
            </a:r>
          </a:p>
          <a:p>
            <a:pPr>
              <a:spcBef>
                <a:spcPct val="50000"/>
              </a:spcBef>
            </a:pPr>
            <a:r>
              <a:rPr lang="en-US"/>
              <a:t>Demographics (DM)	</a:t>
            </a:r>
          </a:p>
          <a:p>
            <a:pPr>
              <a:spcBef>
                <a:spcPct val="50000"/>
              </a:spcBef>
            </a:pPr>
            <a:r>
              <a:rPr lang="en-US"/>
              <a:t>Disposition (DS) 	</a:t>
            </a:r>
          </a:p>
          <a:p>
            <a:pPr>
              <a:spcBef>
                <a:spcPct val="50000"/>
              </a:spcBef>
            </a:pPr>
            <a:r>
              <a:rPr lang="en-US"/>
              <a:t>Drug Accountability (DA) </a:t>
            </a:r>
          </a:p>
          <a:p>
            <a:pPr>
              <a:spcBef>
                <a:spcPct val="50000"/>
              </a:spcBef>
            </a:pPr>
            <a:r>
              <a:rPr lang="en-US"/>
              <a:t>ECG Test Results (EG) </a:t>
            </a:r>
          </a:p>
          <a:p>
            <a:pPr>
              <a:buFontTx/>
              <a:buNone/>
            </a:pPr>
            <a:endParaRPr lang="en-US"/>
          </a:p>
        </p:txBody>
      </p:sp>
      <p:sp>
        <p:nvSpPr>
          <p:cNvPr id="1305605" name="Text Box 5"/>
          <p:cNvSpPr txBox="1">
            <a:spLocks noChangeArrowheads="1"/>
          </p:cNvSpPr>
          <p:nvPr/>
        </p:nvSpPr>
        <p:spPr bwMode="auto">
          <a:xfrm>
            <a:off x="4343400" y="1600200"/>
            <a:ext cx="4572000" cy="4968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t>Exposure (EX) </a:t>
            </a:r>
          </a:p>
          <a:p>
            <a:pPr>
              <a:spcBef>
                <a:spcPct val="50000"/>
              </a:spcBef>
              <a:buFontTx/>
              <a:buChar char="•"/>
            </a:pPr>
            <a:r>
              <a:rPr lang="en-US" sz="2000"/>
              <a:t>   Inclusion and Exclusion Criteria (IE)</a:t>
            </a:r>
          </a:p>
          <a:p>
            <a:pPr>
              <a:spcBef>
                <a:spcPct val="50000"/>
              </a:spcBef>
              <a:buFontTx/>
              <a:buChar char="•"/>
            </a:pPr>
            <a:r>
              <a:rPr lang="en-US" sz="2000"/>
              <a:t>    Laboratory Test Results (LB)</a:t>
            </a:r>
          </a:p>
          <a:p>
            <a:pPr>
              <a:spcBef>
                <a:spcPct val="50000"/>
              </a:spcBef>
              <a:buFontTx/>
              <a:buChar char="•"/>
            </a:pPr>
            <a:r>
              <a:rPr lang="en-US" sz="2000"/>
              <a:t>    Medical History (MH)</a:t>
            </a:r>
          </a:p>
          <a:p>
            <a:pPr>
              <a:spcBef>
                <a:spcPct val="50000"/>
              </a:spcBef>
              <a:buFontTx/>
              <a:buChar char="•"/>
            </a:pPr>
            <a:r>
              <a:rPr lang="en-US" sz="2000"/>
              <a:t>    Physical Examination (PE)</a:t>
            </a:r>
          </a:p>
          <a:p>
            <a:pPr>
              <a:spcBef>
                <a:spcPct val="50000"/>
              </a:spcBef>
              <a:buFontTx/>
              <a:buChar char="•"/>
            </a:pPr>
            <a:r>
              <a:rPr lang="en-US" sz="2000"/>
              <a:t>    Protocol Deviations (DV)</a:t>
            </a:r>
          </a:p>
          <a:p>
            <a:pPr>
              <a:spcBef>
                <a:spcPct val="50000"/>
              </a:spcBef>
              <a:buFontTx/>
              <a:buChar char="•"/>
            </a:pPr>
            <a:r>
              <a:rPr lang="en-US" sz="2000"/>
              <a:t>    Vital signs (VS)</a:t>
            </a:r>
          </a:p>
          <a:p>
            <a:pPr>
              <a:spcBef>
                <a:spcPct val="50000"/>
              </a:spcBef>
              <a:buFontTx/>
              <a:buChar char="•"/>
            </a:pPr>
            <a:r>
              <a:rPr lang="en-US" sz="2000"/>
              <a:t>    Subject Characteristics (SC)</a:t>
            </a:r>
          </a:p>
          <a:p>
            <a:pPr>
              <a:spcBef>
                <a:spcPct val="50000"/>
              </a:spcBef>
              <a:buFontTx/>
              <a:buChar char="•"/>
            </a:pPr>
            <a:r>
              <a:rPr lang="en-US" sz="2000"/>
              <a:t>    Substance Use (SU)</a:t>
            </a:r>
          </a:p>
          <a:p>
            <a:pPr>
              <a:spcBef>
                <a:spcPct val="50000"/>
              </a:spcBef>
              <a:buFontTx/>
              <a:buChar char="•"/>
            </a:pPr>
            <a:endParaRPr lang="en-US" sz="2000"/>
          </a:p>
          <a:p>
            <a:pPr>
              <a:spcBef>
                <a:spcPct val="50000"/>
              </a:spcBef>
            </a:pPr>
            <a:endParaRPr lang="de-DE" sz="20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08A1975-E923-45F0-B44D-C5137D259C10}" type="slidenum">
              <a:rPr lang="en-US"/>
              <a:pPr/>
              <a:t>17</a:t>
            </a:fld>
            <a:endParaRPr lang="en-US"/>
          </a:p>
        </p:txBody>
      </p:sp>
      <p:sp>
        <p:nvSpPr>
          <p:cNvPr id="1350658" name="Rectangle 2"/>
          <p:cNvSpPr>
            <a:spLocks noGrp="1" noChangeArrowheads="1"/>
          </p:cNvSpPr>
          <p:nvPr>
            <p:ph type="title"/>
          </p:nvPr>
        </p:nvSpPr>
        <p:spPr/>
        <p:txBody>
          <a:bodyPr/>
          <a:lstStyle/>
          <a:p>
            <a:r>
              <a:rPr lang="en-US" sz="3600"/>
              <a:t>Domain Review: AE</a:t>
            </a:r>
          </a:p>
        </p:txBody>
      </p:sp>
      <p:sp>
        <p:nvSpPr>
          <p:cNvPr id="1350659" name="Rectangle 3"/>
          <p:cNvSpPr>
            <a:spLocks noGrp="1" noChangeArrowheads="1"/>
          </p:cNvSpPr>
          <p:nvPr>
            <p:ph type="body" idx="1"/>
          </p:nvPr>
        </p:nvSpPr>
        <p:spPr/>
        <p:txBody>
          <a:bodyPr/>
          <a:lstStyle/>
          <a:p>
            <a:pPr>
              <a:spcBef>
                <a:spcPct val="50000"/>
              </a:spcBef>
              <a:buClr>
                <a:schemeClr val="tx1"/>
              </a:buClr>
            </a:pPr>
            <a:r>
              <a:rPr lang="en-US">
                <a:solidFill>
                  <a:schemeClr val="folHlink"/>
                </a:solidFill>
              </a:rPr>
              <a:t>Where any AEs experienced?</a:t>
            </a:r>
          </a:p>
          <a:p>
            <a:pPr>
              <a:spcBef>
                <a:spcPct val="50000"/>
              </a:spcBef>
              <a:buClr>
                <a:schemeClr val="tx1"/>
              </a:buClr>
            </a:pPr>
            <a:r>
              <a:rPr lang="en-US">
                <a:solidFill>
                  <a:schemeClr val="folHlink"/>
                </a:solidFill>
              </a:rPr>
              <a:t>Line #</a:t>
            </a:r>
          </a:p>
          <a:p>
            <a:pPr>
              <a:spcBef>
                <a:spcPct val="50000"/>
              </a:spcBef>
              <a:buClr>
                <a:schemeClr val="tx1"/>
              </a:buClr>
            </a:pPr>
            <a:r>
              <a:rPr lang="en-US">
                <a:solidFill>
                  <a:srgbClr val="FF0000"/>
                </a:solidFill>
              </a:rPr>
              <a:t>Adverse Events Text</a:t>
            </a:r>
            <a:r>
              <a:rPr lang="en-US"/>
              <a:t> 	</a:t>
            </a:r>
          </a:p>
          <a:p>
            <a:pPr>
              <a:spcBef>
                <a:spcPct val="50000"/>
              </a:spcBef>
              <a:buClr>
                <a:schemeClr val="tx1"/>
              </a:buClr>
            </a:pPr>
            <a:r>
              <a:rPr lang="en-US">
                <a:solidFill>
                  <a:srgbClr val="FF0000"/>
                </a:solidFill>
              </a:rPr>
              <a:t>Start Date</a:t>
            </a:r>
            <a:r>
              <a:rPr lang="en-US"/>
              <a:t> / Start Time 	 </a:t>
            </a:r>
          </a:p>
          <a:p>
            <a:pPr>
              <a:spcBef>
                <a:spcPct val="50000"/>
              </a:spcBef>
              <a:buClr>
                <a:schemeClr val="tx1"/>
              </a:buClr>
            </a:pPr>
            <a:r>
              <a:rPr lang="en-US">
                <a:solidFill>
                  <a:srgbClr val="FF0000"/>
                </a:solidFill>
              </a:rPr>
              <a:t>End Date</a:t>
            </a:r>
            <a:r>
              <a:rPr lang="en-US"/>
              <a:t> / End Time</a:t>
            </a:r>
          </a:p>
          <a:p>
            <a:pPr>
              <a:spcBef>
                <a:spcPct val="50000"/>
              </a:spcBef>
              <a:buClr>
                <a:schemeClr val="tx1"/>
              </a:buClr>
            </a:pPr>
            <a:r>
              <a:rPr lang="en-US">
                <a:solidFill>
                  <a:schemeClr val="folHlink"/>
                </a:solidFill>
              </a:rPr>
              <a:t>Ongoing</a:t>
            </a:r>
            <a:r>
              <a:rPr lang="en-US"/>
              <a:t>		</a:t>
            </a:r>
          </a:p>
          <a:p>
            <a:pPr>
              <a:spcBef>
                <a:spcPct val="50000"/>
              </a:spcBef>
              <a:buClr>
                <a:schemeClr val="tx1"/>
              </a:buClr>
            </a:pPr>
            <a:r>
              <a:rPr lang="en-US">
                <a:solidFill>
                  <a:srgbClr val="FF0000"/>
                </a:solidFill>
              </a:rPr>
              <a:t>Severity</a:t>
            </a:r>
            <a:r>
              <a:rPr lang="en-US"/>
              <a:t> </a:t>
            </a:r>
          </a:p>
          <a:p>
            <a:pPr>
              <a:buFontTx/>
              <a:buNone/>
            </a:pPr>
            <a:endParaRPr lang="en-US"/>
          </a:p>
        </p:txBody>
      </p:sp>
      <p:sp>
        <p:nvSpPr>
          <p:cNvPr id="1350660" name="Text Box 4"/>
          <p:cNvSpPr txBox="1">
            <a:spLocks noChangeArrowheads="1"/>
          </p:cNvSpPr>
          <p:nvPr/>
        </p:nvSpPr>
        <p:spPr bwMode="auto">
          <a:xfrm>
            <a:off x="4572000" y="1600200"/>
            <a:ext cx="4572000" cy="3444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solidFill>
                  <a:srgbClr val="FF0000"/>
                </a:solidFill>
              </a:rPr>
              <a:t>Serious Event</a:t>
            </a:r>
            <a:r>
              <a:rPr lang="en-US" sz="2000"/>
              <a:t> </a:t>
            </a:r>
          </a:p>
          <a:p>
            <a:pPr>
              <a:spcBef>
                <a:spcPct val="50000"/>
              </a:spcBef>
              <a:buFontTx/>
              <a:buChar char="•"/>
            </a:pPr>
            <a:r>
              <a:rPr lang="en-US" sz="2000"/>
              <a:t>    Serious Event Type</a:t>
            </a:r>
          </a:p>
          <a:p>
            <a:pPr>
              <a:spcBef>
                <a:spcPct val="50000"/>
              </a:spcBef>
              <a:buFontTx/>
              <a:buChar char="•"/>
            </a:pPr>
            <a:r>
              <a:rPr lang="en-US" sz="2000"/>
              <a:t>    </a:t>
            </a:r>
            <a:r>
              <a:rPr lang="en-US" sz="2000">
                <a:solidFill>
                  <a:srgbClr val="FF0000"/>
                </a:solidFill>
              </a:rPr>
              <a:t>Relationship to Study Treatment</a:t>
            </a:r>
          </a:p>
          <a:p>
            <a:pPr>
              <a:spcBef>
                <a:spcPct val="50000"/>
              </a:spcBef>
              <a:buFontTx/>
              <a:buChar char="•"/>
            </a:pPr>
            <a:r>
              <a:rPr lang="en-US" sz="2000"/>
              <a:t>    </a:t>
            </a:r>
            <a:r>
              <a:rPr lang="en-US" sz="2000">
                <a:solidFill>
                  <a:srgbClr val="FF0000"/>
                </a:solidFill>
              </a:rPr>
              <a:t>Action Taken with Study Treatment</a:t>
            </a:r>
          </a:p>
          <a:p>
            <a:pPr>
              <a:spcBef>
                <a:spcPct val="50000"/>
              </a:spcBef>
              <a:buFontTx/>
              <a:buChar char="•"/>
            </a:pPr>
            <a:r>
              <a:rPr lang="en-US" sz="2000"/>
              <a:t>    </a:t>
            </a:r>
            <a:r>
              <a:rPr lang="en-US" sz="2000">
                <a:solidFill>
                  <a:schemeClr val="folHlink"/>
                </a:solidFill>
              </a:rPr>
              <a:t>Other Action Taken</a:t>
            </a:r>
          </a:p>
          <a:p>
            <a:pPr>
              <a:spcBef>
                <a:spcPct val="50000"/>
              </a:spcBef>
              <a:buFontTx/>
              <a:buChar char="•"/>
            </a:pPr>
            <a:r>
              <a:rPr lang="en-US" sz="2000"/>
              <a:t>    </a:t>
            </a:r>
            <a:r>
              <a:rPr lang="en-US" sz="2000">
                <a:solidFill>
                  <a:srgbClr val="FF0000"/>
                </a:solidFill>
              </a:rPr>
              <a:t>Outcome</a:t>
            </a:r>
          </a:p>
          <a:p>
            <a:pPr>
              <a:spcBef>
                <a:spcPct val="50000"/>
              </a:spcBef>
              <a:buFontTx/>
              <a:buChar char="•"/>
            </a:pPr>
            <a:r>
              <a:rPr lang="en-US" sz="2000"/>
              <a:t>    </a:t>
            </a:r>
            <a:r>
              <a:rPr lang="en-US" sz="2000">
                <a:solidFill>
                  <a:schemeClr val="folHlink"/>
                </a:solidFill>
              </a:rPr>
              <a:t>Adverse Event that Caused Study</a:t>
            </a:r>
            <a:br>
              <a:rPr lang="en-US" sz="2000">
                <a:solidFill>
                  <a:schemeClr val="folHlink"/>
                </a:solidFill>
              </a:rPr>
            </a:br>
            <a:r>
              <a:rPr lang="en-US" sz="2000">
                <a:solidFill>
                  <a:schemeClr val="folHlink"/>
                </a:solidFill>
              </a:rPr>
              <a:t>     Discontinuation</a:t>
            </a:r>
            <a:endParaRPr lang="de-DE" sz="2000">
              <a:solidFill>
                <a:schemeClr val="folHlink"/>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9ED70F35-668C-427B-B1A5-8244E83961D7}" type="slidenum">
              <a:rPr lang="en-US"/>
              <a:pPr/>
              <a:t>18</a:t>
            </a:fld>
            <a:endParaRPr lang="en-US"/>
          </a:p>
        </p:txBody>
      </p:sp>
      <p:sp>
        <p:nvSpPr>
          <p:cNvPr id="1342466" name="Rectangle 2"/>
          <p:cNvSpPr>
            <a:spLocks noGrp="1" noChangeArrowheads="1"/>
          </p:cNvSpPr>
          <p:nvPr>
            <p:ph type="title"/>
          </p:nvPr>
        </p:nvSpPr>
        <p:spPr/>
        <p:txBody>
          <a:bodyPr/>
          <a:lstStyle/>
          <a:p>
            <a:r>
              <a:rPr lang="en-US"/>
              <a:t>Domain Review: AE</a:t>
            </a:r>
          </a:p>
        </p:txBody>
      </p:sp>
      <p:sp>
        <p:nvSpPr>
          <p:cNvPr id="1342467" name="Rectangle 3"/>
          <p:cNvSpPr>
            <a:spLocks noGrp="1" noChangeArrowheads="1"/>
          </p:cNvSpPr>
          <p:nvPr>
            <p:ph type="body" idx="1"/>
          </p:nvPr>
        </p:nvSpPr>
        <p:spPr/>
        <p:txBody>
          <a:bodyPr/>
          <a:lstStyle/>
          <a:p>
            <a:pPr>
              <a:spcBef>
                <a:spcPct val="50000"/>
              </a:spcBef>
            </a:pPr>
            <a:r>
              <a:rPr lang="en-US" b="1">
                <a:solidFill>
                  <a:schemeClr val="folHlink"/>
                </a:solidFill>
              </a:rPr>
              <a:t>Where any AEs experienced?</a:t>
            </a:r>
          </a:p>
          <a:p>
            <a:pPr>
              <a:spcBef>
                <a:spcPct val="50000"/>
              </a:spcBef>
            </a:pPr>
            <a:r>
              <a:rPr lang="en-US"/>
              <a:t>Line #</a:t>
            </a:r>
          </a:p>
          <a:p>
            <a:pPr>
              <a:spcBef>
                <a:spcPct val="50000"/>
              </a:spcBef>
            </a:pPr>
            <a:r>
              <a:rPr lang="en-US"/>
              <a:t>Adverse Events Text 	</a:t>
            </a:r>
          </a:p>
          <a:p>
            <a:pPr>
              <a:spcBef>
                <a:spcPct val="50000"/>
              </a:spcBef>
            </a:pPr>
            <a:r>
              <a:rPr lang="en-US"/>
              <a:t>Start Date / Start Time 	 </a:t>
            </a:r>
          </a:p>
          <a:p>
            <a:pPr>
              <a:spcBef>
                <a:spcPct val="50000"/>
              </a:spcBef>
            </a:pPr>
            <a:r>
              <a:rPr lang="en-US"/>
              <a:t>End Date / End Time</a:t>
            </a:r>
          </a:p>
          <a:p>
            <a:pPr>
              <a:spcBef>
                <a:spcPct val="50000"/>
              </a:spcBef>
            </a:pPr>
            <a:r>
              <a:rPr lang="en-US"/>
              <a:t>Ongoing	</a:t>
            </a:r>
          </a:p>
          <a:p>
            <a:pPr>
              <a:spcBef>
                <a:spcPct val="50000"/>
              </a:spcBef>
            </a:pPr>
            <a:r>
              <a:rPr lang="en-US"/>
              <a:t>Disposition (DS) 	</a:t>
            </a:r>
          </a:p>
          <a:p>
            <a:pPr>
              <a:spcBef>
                <a:spcPct val="50000"/>
              </a:spcBef>
            </a:pPr>
            <a:r>
              <a:rPr lang="en-US"/>
              <a:t>Severity </a:t>
            </a:r>
          </a:p>
          <a:p>
            <a:pPr>
              <a:buFontTx/>
              <a:buNone/>
            </a:pPr>
            <a:endParaRPr lang="en-US"/>
          </a:p>
        </p:txBody>
      </p:sp>
      <p:sp>
        <p:nvSpPr>
          <p:cNvPr id="1342468" name="Text Box 4"/>
          <p:cNvSpPr txBox="1">
            <a:spLocks noChangeArrowheads="1"/>
          </p:cNvSpPr>
          <p:nvPr/>
        </p:nvSpPr>
        <p:spPr bwMode="auto">
          <a:xfrm>
            <a:off x="4572000" y="1600200"/>
            <a:ext cx="4572000" cy="3444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t>Serious Event </a:t>
            </a:r>
          </a:p>
          <a:p>
            <a:pPr>
              <a:spcBef>
                <a:spcPct val="50000"/>
              </a:spcBef>
              <a:buFontTx/>
              <a:buChar char="•"/>
            </a:pPr>
            <a:r>
              <a:rPr lang="en-US" sz="2000"/>
              <a:t>    Serious Event Type</a:t>
            </a:r>
          </a:p>
          <a:p>
            <a:pPr>
              <a:spcBef>
                <a:spcPct val="50000"/>
              </a:spcBef>
              <a:buFontTx/>
              <a:buChar char="•"/>
            </a:pPr>
            <a:r>
              <a:rPr lang="en-US" sz="2000"/>
              <a:t>    Relationship to Study Treatment</a:t>
            </a:r>
          </a:p>
          <a:p>
            <a:pPr>
              <a:spcBef>
                <a:spcPct val="50000"/>
              </a:spcBef>
              <a:buFontTx/>
              <a:buChar char="•"/>
            </a:pPr>
            <a:r>
              <a:rPr lang="en-US" sz="2000"/>
              <a:t>    Action Taken with Study Treatment</a:t>
            </a:r>
          </a:p>
          <a:p>
            <a:pPr>
              <a:spcBef>
                <a:spcPct val="50000"/>
              </a:spcBef>
              <a:buFontTx/>
              <a:buChar char="•"/>
            </a:pPr>
            <a:r>
              <a:rPr lang="en-US" sz="2000"/>
              <a:t>    Other Action Taken</a:t>
            </a:r>
          </a:p>
          <a:p>
            <a:pPr>
              <a:spcBef>
                <a:spcPct val="50000"/>
              </a:spcBef>
              <a:buFontTx/>
              <a:buChar char="•"/>
            </a:pPr>
            <a:r>
              <a:rPr lang="en-US" sz="2000"/>
              <a:t>    Outcome</a:t>
            </a:r>
          </a:p>
          <a:p>
            <a:pPr>
              <a:spcBef>
                <a:spcPct val="50000"/>
              </a:spcBef>
              <a:buFontTx/>
              <a:buChar char="•"/>
            </a:pPr>
            <a:r>
              <a:rPr lang="en-US" sz="2000"/>
              <a:t>    Adverse Event that Caused Study</a:t>
            </a:r>
            <a:br>
              <a:rPr lang="en-US" sz="2000"/>
            </a:br>
            <a:r>
              <a:rPr lang="en-US" sz="2000"/>
              <a:t>     Discontinuation</a:t>
            </a:r>
            <a:endParaRPr lang="de-DE" sz="2000"/>
          </a:p>
        </p:txBody>
      </p:sp>
      <p:sp>
        <p:nvSpPr>
          <p:cNvPr id="1342469" name="PubOvalCallout"/>
          <p:cNvSpPr>
            <a:spLocks noEditPoints="1" noChangeArrowheads="1"/>
          </p:cNvSpPr>
          <p:nvPr/>
        </p:nvSpPr>
        <p:spPr bwMode="auto">
          <a:xfrm rot="11141956">
            <a:off x="1371600" y="1828800"/>
            <a:ext cx="5715000" cy="43434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42470" name="Text Box 6"/>
          <p:cNvSpPr txBox="1">
            <a:spLocks noChangeArrowheads="1"/>
          </p:cNvSpPr>
          <p:nvPr/>
        </p:nvSpPr>
        <p:spPr bwMode="auto">
          <a:xfrm>
            <a:off x="1676400" y="3429000"/>
            <a:ext cx="4876800" cy="1739900"/>
          </a:xfrm>
          <a:prstGeom prst="rect">
            <a:avLst/>
          </a:prstGeom>
          <a:noFill/>
          <a:ln w="9525">
            <a:noFill/>
            <a:miter lim="800000"/>
            <a:headEnd/>
            <a:tailEnd/>
          </a:ln>
          <a:effectLst/>
        </p:spPr>
        <p:txBody>
          <a:bodyPr>
            <a:spAutoFit/>
          </a:bodyPr>
          <a:lstStyle/>
          <a:p>
            <a:r>
              <a:rPr lang="en-US" b="1">
                <a:solidFill>
                  <a:srgbClr val="CC0066"/>
                </a:solidFill>
              </a:rPr>
              <a:t>   The intent/purpose is to help with</a:t>
            </a:r>
          </a:p>
          <a:p>
            <a:r>
              <a:rPr lang="en-US" b="1">
                <a:solidFill>
                  <a:srgbClr val="CC0066"/>
                </a:solidFill>
              </a:rPr>
              <a:t>data cleaning and monitoring. It provides verification that all other fields on the CRF were deliberately left blank.</a:t>
            </a:r>
          </a:p>
          <a:p>
            <a:r>
              <a:rPr lang="en-US" b="1" u="sng">
                <a:solidFill>
                  <a:srgbClr val="CC0066"/>
                </a:solidFill>
              </a:rPr>
              <a:t>Note:</a:t>
            </a:r>
            <a:r>
              <a:rPr lang="en-US" b="1">
                <a:solidFill>
                  <a:srgbClr val="CC0066"/>
                </a:solidFill>
              </a:rPr>
              <a:t> AEYN will not be included as part of </a:t>
            </a:r>
          </a:p>
          <a:p>
            <a:r>
              <a:rPr lang="en-US" b="1">
                <a:solidFill>
                  <a:srgbClr val="CC0066"/>
                </a:solidFill>
              </a:rPr>
              <a:t>  the SDTMIG AE Domain for submission.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30482F82-6408-4A5B-BB7F-BD0F86D2DCB1}" type="slidenum">
              <a:rPr lang="en-US"/>
              <a:pPr/>
              <a:t>19</a:t>
            </a:fld>
            <a:endParaRPr lang="en-US"/>
          </a:p>
        </p:txBody>
      </p:sp>
      <p:sp>
        <p:nvSpPr>
          <p:cNvPr id="1346562" name="Rectangle 2"/>
          <p:cNvSpPr>
            <a:spLocks noGrp="1" noChangeArrowheads="1"/>
          </p:cNvSpPr>
          <p:nvPr>
            <p:ph type="title"/>
          </p:nvPr>
        </p:nvSpPr>
        <p:spPr/>
        <p:txBody>
          <a:bodyPr/>
          <a:lstStyle/>
          <a:p>
            <a:r>
              <a:rPr lang="en-US" sz="3600"/>
              <a:t>Domain Review: AE</a:t>
            </a:r>
          </a:p>
        </p:txBody>
      </p:sp>
      <p:sp>
        <p:nvSpPr>
          <p:cNvPr id="1346563" name="Rectangle 3"/>
          <p:cNvSpPr>
            <a:spLocks noGrp="1" noChangeArrowheads="1"/>
          </p:cNvSpPr>
          <p:nvPr>
            <p:ph type="body" idx="1"/>
          </p:nvPr>
        </p:nvSpPr>
        <p:spPr/>
        <p:txBody>
          <a:bodyPr/>
          <a:lstStyle/>
          <a:p>
            <a:pPr>
              <a:spcBef>
                <a:spcPct val="50000"/>
              </a:spcBef>
            </a:pPr>
            <a:r>
              <a:rPr lang="en-US"/>
              <a:t>Where any AEs experienced?</a:t>
            </a:r>
          </a:p>
          <a:p>
            <a:pPr>
              <a:spcBef>
                <a:spcPct val="50000"/>
              </a:spcBef>
            </a:pPr>
            <a:r>
              <a:rPr lang="en-US" b="1">
                <a:solidFill>
                  <a:schemeClr val="folHlink"/>
                </a:solidFill>
              </a:rPr>
              <a:t>Line #</a:t>
            </a:r>
          </a:p>
          <a:p>
            <a:pPr>
              <a:spcBef>
                <a:spcPct val="50000"/>
              </a:spcBef>
            </a:pPr>
            <a:r>
              <a:rPr lang="en-US"/>
              <a:t>Adverse Events Text 	</a:t>
            </a:r>
          </a:p>
          <a:p>
            <a:pPr>
              <a:spcBef>
                <a:spcPct val="50000"/>
              </a:spcBef>
            </a:pPr>
            <a:r>
              <a:rPr lang="en-US"/>
              <a:t>Start Date / Start Time 	 </a:t>
            </a:r>
          </a:p>
          <a:p>
            <a:pPr>
              <a:spcBef>
                <a:spcPct val="50000"/>
              </a:spcBef>
            </a:pPr>
            <a:r>
              <a:rPr lang="en-US"/>
              <a:t>End Date / End Time</a:t>
            </a:r>
          </a:p>
          <a:p>
            <a:pPr>
              <a:spcBef>
                <a:spcPct val="50000"/>
              </a:spcBef>
            </a:pPr>
            <a:r>
              <a:rPr lang="en-US"/>
              <a:t>Ongoing	</a:t>
            </a:r>
          </a:p>
          <a:p>
            <a:pPr>
              <a:spcBef>
                <a:spcPct val="50000"/>
              </a:spcBef>
            </a:pPr>
            <a:r>
              <a:rPr lang="en-US"/>
              <a:t>Disposition (DS) 	</a:t>
            </a:r>
          </a:p>
          <a:p>
            <a:pPr>
              <a:spcBef>
                <a:spcPct val="50000"/>
              </a:spcBef>
            </a:pPr>
            <a:r>
              <a:rPr lang="en-US"/>
              <a:t>Severity </a:t>
            </a:r>
          </a:p>
          <a:p>
            <a:pPr>
              <a:buFontTx/>
              <a:buNone/>
            </a:pPr>
            <a:endParaRPr lang="en-US"/>
          </a:p>
        </p:txBody>
      </p:sp>
      <p:sp>
        <p:nvSpPr>
          <p:cNvPr id="1346564" name="Text Box 4"/>
          <p:cNvSpPr txBox="1">
            <a:spLocks noChangeArrowheads="1"/>
          </p:cNvSpPr>
          <p:nvPr/>
        </p:nvSpPr>
        <p:spPr bwMode="auto">
          <a:xfrm>
            <a:off x="4572000" y="1600200"/>
            <a:ext cx="4572000" cy="3444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t>Serious Event </a:t>
            </a:r>
          </a:p>
          <a:p>
            <a:pPr>
              <a:spcBef>
                <a:spcPct val="50000"/>
              </a:spcBef>
              <a:buFontTx/>
              <a:buChar char="•"/>
            </a:pPr>
            <a:r>
              <a:rPr lang="en-US" sz="2000"/>
              <a:t>    Serious Event Type</a:t>
            </a:r>
          </a:p>
          <a:p>
            <a:pPr>
              <a:spcBef>
                <a:spcPct val="50000"/>
              </a:spcBef>
              <a:buFontTx/>
              <a:buChar char="•"/>
            </a:pPr>
            <a:r>
              <a:rPr lang="en-US" sz="2000"/>
              <a:t>    Relationship to Study Treatment</a:t>
            </a:r>
          </a:p>
          <a:p>
            <a:pPr>
              <a:spcBef>
                <a:spcPct val="50000"/>
              </a:spcBef>
              <a:buFontTx/>
              <a:buChar char="•"/>
            </a:pPr>
            <a:r>
              <a:rPr lang="en-US" sz="2000"/>
              <a:t>    Action Taken with Study Treatment</a:t>
            </a:r>
          </a:p>
          <a:p>
            <a:pPr>
              <a:spcBef>
                <a:spcPct val="50000"/>
              </a:spcBef>
              <a:buFontTx/>
              <a:buChar char="•"/>
            </a:pPr>
            <a:r>
              <a:rPr lang="en-US" sz="2000"/>
              <a:t>    Other Action Taken</a:t>
            </a:r>
          </a:p>
          <a:p>
            <a:pPr>
              <a:spcBef>
                <a:spcPct val="50000"/>
              </a:spcBef>
              <a:buFontTx/>
              <a:buChar char="•"/>
            </a:pPr>
            <a:r>
              <a:rPr lang="en-US" sz="2000"/>
              <a:t>    Outcome</a:t>
            </a:r>
          </a:p>
          <a:p>
            <a:pPr>
              <a:spcBef>
                <a:spcPct val="50000"/>
              </a:spcBef>
              <a:buFontTx/>
              <a:buChar char="•"/>
            </a:pPr>
            <a:r>
              <a:rPr lang="en-US" sz="2000"/>
              <a:t>    Adverse Event that Caused Study</a:t>
            </a:r>
            <a:br>
              <a:rPr lang="en-US" sz="2000"/>
            </a:br>
            <a:r>
              <a:rPr lang="en-US" sz="2000"/>
              <a:t>     Discontinuation</a:t>
            </a:r>
            <a:endParaRPr lang="de-DE" sz="2000"/>
          </a:p>
        </p:txBody>
      </p:sp>
      <p:sp>
        <p:nvSpPr>
          <p:cNvPr id="1346565" name="PubOvalCallout"/>
          <p:cNvSpPr>
            <a:spLocks noEditPoints="1" noChangeArrowheads="1"/>
          </p:cNvSpPr>
          <p:nvPr/>
        </p:nvSpPr>
        <p:spPr bwMode="auto">
          <a:xfrm rot="8539744">
            <a:off x="762000" y="1752600"/>
            <a:ext cx="4743450" cy="4440238"/>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46566" name="Text Box 6"/>
          <p:cNvSpPr txBox="1">
            <a:spLocks noChangeArrowheads="1"/>
          </p:cNvSpPr>
          <p:nvPr/>
        </p:nvSpPr>
        <p:spPr bwMode="auto">
          <a:xfrm>
            <a:off x="2133600" y="3429000"/>
            <a:ext cx="2895600" cy="2289175"/>
          </a:xfrm>
          <a:prstGeom prst="rect">
            <a:avLst/>
          </a:prstGeom>
          <a:noFill/>
          <a:ln w="9525">
            <a:noFill/>
            <a:miter lim="800000"/>
            <a:headEnd/>
            <a:tailEnd/>
          </a:ln>
          <a:effectLst/>
        </p:spPr>
        <p:txBody>
          <a:bodyPr>
            <a:spAutoFit/>
          </a:bodyPr>
          <a:lstStyle/>
          <a:p>
            <a:r>
              <a:rPr lang="en-US" b="1">
                <a:solidFill>
                  <a:srgbClr val="CC0066"/>
                </a:solidFill>
              </a:rPr>
              <a:t>Sponsor-defined reference number. Perhaps pre-printed on the CRF as an explicit line identifier or defined in the sponsor’s</a:t>
            </a:r>
          </a:p>
          <a:p>
            <a:r>
              <a:rPr lang="en-US" b="1">
                <a:solidFill>
                  <a:srgbClr val="CC0066"/>
                </a:solidFill>
              </a:rPr>
              <a:t>operational database (derived)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ACF1D265-FC79-468E-8931-5044DBC961D7}" type="slidenum">
              <a:rPr lang="en-US"/>
              <a:pPr/>
              <a:t>2</a:t>
            </a:fld>
            <a:endParaRPr lang="en-US"/>
          </a:p>
        </p:txBody>
      </p:sp>
      <p:sp>
        <p:nvSpPr>
          <p:cNvPr id="1250306" name="Rectangle 2"/>
          <p:cNvSpPr>
            <a:spLocks noGrp="1" noChangeArrowheads="1"/>
          </p:cNvSpPr>
          <p:nvPr>
            <p:ph type="title"/>
          </p:nvPr>
        </p:nvSpPr>
        <p:spPr/>
        <p:txBody>
          <a:bodyPr/>
          <a:lstStyle/>
          <a:p>
            <a:r>
              <a:rPr lang="en-US"/>
              <a:t>Learning Objectives</a:t>
            </a:r>
            <a:endParaRPr lang="en-US" sz="2800"/>
          </a:p>
        </p:txBody>
      </p:sp>
      <p:sp>
        <p:nvSpPr>
          <p:cNvPr id="1250307" name="Rectangle 3"/>
          <p:cNvSpPr>
            <a:spLocks noGrp="1" noChangeArrowheads="1"/>
          </p:cNvSpPr>
          <p:nvPr>
            <p:ph type="body" idx="1"/>
          </p:nvPr>
        </p:nvSpPr>
        <p:spPr/>
        <p:txBody>
          <a:bodyPr/>
          <a:lstStyle/>
          <a:p>
            <a:endParaRPr lang="en-US"/>
          </a:p>
          <a:p>
            <a:pPr>
              <a:spcBef>
                <a:spcPct val="50000"/>
              </a:spcBef>
            </a:pPr>
            <a:r>
              <a:rPr lang="en-US"/>
              <a:t>Learn more about CDASH V1.0</a:t>
            </a:r>
          </a:p>
          <a:p>
            <a:pPr>
              <a:spcBef>
                <a:spcPct val="50000"/>
              </a:spcBef>
            </a:pPr>
            <a:r>
              <a:rPr lang="en-US"/>
              <a:t>Identify the domains addressed</a:t>
            </a:r>
          </a:p>
          <a:p>
            <a:pPr>
              <a:spcBef>
                <a:spcPct val="50000"/>
              </a:spcBef>
            </a:pPr>
            <a:r>
              <a:rPr lang="en-US"/>
              <a:t>Understand the content of domains</a:t>
            </a:r>
          </a:p>
          <a:p>
            <a:pPr>
              <a:spcBef>
                <a:spcPct val="50000"/>
              </a:spcBef>
            </a:pPr>
            <a:r>
              <a:rPr lang="en-US"/>
              <a:t>Get insight into design decisions</a:t>
            </a:r>
          </a:p>
          <a:p>
            <a:pPr>
              <a:spcBef>
                <a:spcPct val="50000"/>
              </a:spcBef>
            </a:pPr>
            <a:r>
              <a:rPr lang="en-US"/>
              <a:t>Understand CDASH team recommendations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1F5B7910-9982-4B14-BE81-6466654E3793}" type="slidenum">
              <a:rPr lang="en-US"/>
              <a:pPr/>
              <a:t>20</a:t>
            </a:fld>
            <a:endParaRPr lang="en-US"/>
          </a:p>
        </p:txBody>
      </p:sp>
      <p:sp>
        <p:nvSpPr>
          <p:cNvPr id="1348610" name="Rectangle 2"/>
          <p:cNvSpPr>
            <a:spLocks noGrp="1" noChangeArrowheads="1"/>
          </p:cNvSpPr>
          <p:nvPr>
            <p:ph type="title"/>
          </p:nvPr>
        </p:nvSpPr>
        <p:spPr/>
        <p:txBody>
          <a:bodyPr/>
          <a:lstStyle/>
          <a:p>
            <a:r>
              <a:rPr lang="en-US" sz="3600"/>
              <a:t>Domain Review: AE</a:t>
            </a:r>
          </a:p>
        </p:txBody>
      </p:sp>
      <p:sp>
        <p:nvSpPr>
          <p:cNvPr id="1348611" name="Rectangle 3"/>
          <p:cNvSpPr>
            <a:spLocks noGrp="1" noChangeArrowheads="1"/>
          </p:cNvSpPr>
          <p:nvPr>
            <p:ph type="body" idx="1"/>
          </p:nvPr>
        </p:nvSpPr>
        <p:spPr/>
        <p:txBody>
          <a:bodyPr/>
          <a:lstStyle/>
          <a:p>
            <a:pPr>
              <a:spcBef>
                <a:spcPct val="50000"/>
              </a:spcBef>
            </a:pPr>
            <a:r>
              <a:rPr lang="en-US"/>
              <a:t>Where any AEs experienced?</a:t>
            </a:r>
          </a:p>
          <a:p>
            <a:pPr>
              <a:spcBef>
                <a:spcPct val="50000"/>
              </a:spcBef>
            </a:pPr>
            <a:r>
              <a:rPr lang="en-US"/>
              <a:t>Line #</a:t>
            </a:r>
          </a:p>
          <a:p>
            <a:pPr>
              <a:spcBef>
                <a:spcPct val="50000"/>
              </a:spcBef>
            </a:pPr>
            <a:r>
              <a:rPr lang="en-US"/>
              <a:t>Adverse Events Text 	</a:t>
            </a:r>
          </a:p>
          <a:p>
            <a:pPr>
              <a:spcBef>
                <a:spcPct val="50000"/>
              </a:spcBef>
            </a:pPr>
            <a:r>
              <a:rPr lang="en-US"/>
              <a:t>Start Date / Start Time 	 </a:t>
            </a:r>
          </a:p>
          <a:p>
            <a:pPr>
              <a:spcBef>
                <a:spcPct val="50000"/>
              </a:spcBef>
            </a:pPr>
            <a:r>
              <a:rPr lang="en-US" b="1">
                <a:solidFill>
                  <a:srgbClr val="FF0000"/>
                </a:solidFill>
              </a:rPr>
              <a:t>End Date</a:t>
            </a:r>
            <a:r>
              <a:rPr lang="en-US" b="1"/>
              <a:t> / End Time</a:t>
            </a:r>
          </a:p>
          <a:p>
            <a:pPr>
              <a:spcBef>
                <a:spcPct val="50000"/>
              </a:spcBef>
            </a:pPr>
            <a:r>
              <a:rPr lang="en-US" b="1">
                <a:solidFill>
                  <a:schemeClr val="folHlink"/>
                </a:solidFill>
              </a:rPr>
              <a:t>Ongoing</a:t>
            </a:r>
            <a:r>
              <a:rPr lang="en-US"/>
              <a:t>	</a:t>
            </a:r>
          </a:p>
          <a:p>
            <a:pPr>
              <a:spcBef>
                <a:spcPct val="50000"/>
              </a:spcBef>
            </a:pPr>
            <a:r>
              <a:rPr lang="en-US"/>
              <a:t>Disposition (DS) 	</a:t>
            </a:r>
          </a:p>
          <a:p>
            <a:pPr>
              <a:spcBef>
                <a:spcPct val="50000"/>
              </a:spcBef>
            </a:pPr>
            <a:r>
              <a:rPr lang="en-US"/>
              <a:t>Severity </a:t>
            </a:r>
          </a:p>
          <a:p>
            <a:pPr>
              <a:buFontTx/>
              <a:buNone/>
            </a:pPr>
            <a:endParaRPr lang="en-US"/>
          </a:p>
        </p:txBody>
      </p:sp>
      <p:sp>
        <p:nvSpPr>
          <p:cNvPr id="1348612" name="Text Box 4"/>
          <p:cNvSpPr txBox="1">
            <a:spLocks noChangeArrowheads="1"/>
          </p:cNvSpPr>
          <p:nvPr/>
        </p:nvSpPr>
        <p:spPr bwMode="auto">
          <a:xfrm>
            <a:off x="4572000" y="1600200"/>
            <a:ext cx="4572000" cy="3444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t>Serious Event </a:t>
            </a:r>
          </a:p>
          <a:p>
            <a:pPr>
              <a:spcBef>
                <a:spcPct val="50000"/>
              </a:spcBef>
              <a:buFontTx/>
              <a:buChar char="•"/>
            </a:pPr>
            <a:r>
              <a:rPr lang="en-US" sz="2000"/>
              <a:t>    Serious Event Type</a:t>
            </a:r>
          </a:p>
          <a:p>
            <a:pPr>
              <a:spcBef>
                <a:spcPct val="50000"/>
              </a:spcBef>
              <a:buFontTx/>
              <a:buChar char="•"/>
            </a:pPr>
            <a:r>
              <a:rPr lang="en-US" sz="2000"/>
              <a:t>    Relationship to Study Treatment</a:t>
            </a:r>
          </a:p>
          <a:p>
            <a:pPr>
              <a:spcBef>
                <a:spcPct val="50000"/>
              </a:spcBef>
              <a:buFontTx/>
              <a:buChar char="•"/>
            </a:pPr>
            <a:r>
              <a:rPr lang="en-US" sz="2000"/>
              <a:t>    Action Taken with Study Treatment</a:t>
            </a:r>
          </a:p>
          <a:p>
            <a:pPr>
              <a:spcBef>
                <a:spcPct val="50000"/>
              </a:spcBef>
              <a:buFontTx/>
              <a:buChar char="•"/>
            </a:pPr>
            <a:r>
              <a:rPr lang="en-US" sz="2000"/>
              <a:t>    Other Action Taken</a:t>
            </a:r>
          </a:p>
          <a:p>
            <a:pPr>
              <a:spcBef>
                <a:spcPct val="50000"/>
              </a:spcBef>
              <a:buFontTx/>
              <a:buChar char="•"/>
            </a:pPr>
            <a:r>
              <a:rPr lang="en-US" sz="2000"/>
              <a:t>    Outcome</a:t>
            </a:r>
          </a:p>
          <a:p>
            <a:pPr>
              <a:spcBef>
                <a:spcPct val="50000"/>
              </a:spcBef>
              <a:buFontTx/>
              <a:buChar char="•"/>
            </a:pPr>
            <a:r>
              <a:rPr lang="en-US" sz="2000"/>
              <a:t>    Adverse Event that Caused Study</a:t>
            </a:r>
            <a:br>
              <a:rPr lang="en-US" sz="2000"/>
            </a:br>
            <a:r>
              <a:rPr lang="en-US" sz="2000"/>
              <a:t>     Discontinuation</a:t>
            </a:r>
            <a:endParaRPr lang="de-DE" sz="2000"/>
          </a:p>
        </p:txBody>
      </p:sp>
      <p:sp>
        <p:nvSpPr>
          <p:cNvPr id="1348613" name="PubOvalCallout"/>
          <p:cNvSpPr>
            <a:spLocks noEditPoints="1" noChangeArrowheads="1"/>
          </p:cNvSpPr>
          <p:nvPr/>
        </p:nvSpPr>
        <p:spPr bwMode="auto">
          <a:xfrm rot="5664130">
            <a:off x="4107657" y="1531143"/>
            <a:ext cx="3733800" cy="5395913"/>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48614" name="Text Box 6"/>
          <p:cNvSpPr txBox="1">
            <a:spLocks noChangeArrowheads="1"/>
          </p:cNvSpPr>
          <p:nvPr/>
        </p:nvSpPr>
        <p:spPr bwMode="auto">
          <a:xfrm>
            <a:off x="4800600" y="3429000"/>
            <a:ext cx="3657600" cy="1739900"/>
          </a:xfrm>
          <a:prstGeom prst="rect">
            <a:avLst/>
          </a:prstGeom>
          <a:noFill/>
          <a:ln w="9525">
            <a:noFill/>
            <a:miter lim="800000"/>
            <a:headEnd/>
            <a:tailEnd/>
          </a:ln>
          <a:effectLst/>
        </p:spPr>
        <p:txBody>
          <a:bodyPr>
            <a:spAutoFit/>
          </a:bodyPr>
          <a:lstStyle/>
          <a:p>
            <a:r>
              <a:rPr lang="en-US" b="1">
                <a:solidFill>
                  <a:srgbClr val="CC0066"/>
                </a:solidFill>
              </a:rPr>
              <a:t>The date of data collection in conjunction with End Date and the Ongoing CDASH fields would determine how the SDTMIG variable AEENRF will be populated.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CACC7C9D-D89A-4D2E-BAA6-9199A7E3AD5F}" type="slidenum">
              <a:rPr lang="en-US"/>
              <a:pPr/>
              <a:t>21</a:t>
            </a:fld>
            <a:endParaRPr lang="en-US"/>
          </a:p>
        </p:txBody>
      </p:sp>
      <p:sp>
        <p:nvSpPr>
          <p:cNvPr id="1352706" name="Rectangle 2"/>
          <p:cNvSpPr>
            <a:spLocks noGrp="1" noChangeArrowheads="1"/>
          </p:cNvSpPr>
          <p:nvPr>
            <p:ph type="title"/>
          </p:nvPr>
        </p:nvSpPr>
        <p:spPr/>
        <p:txBody>
          <a:bodyPr/>
          <a:lstStyle/>
          <a:p>
            <a:r>
              <a:rPr lang="en-US" sz="3600"/>
              <a:t>Domain Review: AE</a:t>
            </a:r>
          </a:p>
        </p:txBody>
      </p:sp>
      <p:sp>
        <p:nvSpPr>
          <p:cNvPr id="1352707" name="Rectangle 3"/>
          <p:cNvSpPr>
            <a:spLocks noGrp="1" noChangeArrowheads="1"/>
          </p:cNvSpPr>
          <p:nvPr>
            <p:ph type="body" idx="1"/>
          </p:nvPr>
        </p:nvSpPr>
        <p:spPr/>
        <p:txBody>
          <a:bodyPr/>
          <a:lstStyle/>
          <a:p>
            <a:pPr>
              <a:spcBef>
                <a:spcPct val="50000"/>
              </a:spcBef>
            </a:pPr>
            <a:r>
              <a:rPr lang="en-US"/>
              <a:t>Where any AEs experienced?</a:t>
            </a:r>
          </a:p>
          <a:p>
            <a:pPr>
              <a:spcBef>
                <a:spcPct val="50000"/>
              </a:spcBef>
            </a:pPr>
            <a:r>
              <a:rPr lang="en-US"/>
              <a:t>Line #</a:t>
            </a:r>
          </a:p>
          <a:p>
            <a:pPr>
              <a:spcBef>
                <a:spcPct val="50000"/>
              </a:spcBef>
            </a:pPr>
            <a:r>
              <a:rPr lang="en-US"/>
              <a:t>Adverse Events Text 	</a:t>
            </a:r>
          </a:p>
          <a:p>
            <a:pPr>
              <a:spcBef>
                <a:spcPct val="50000"/>
              </a:spcBef>
            </a:pPr>
            <a:r>
              <a:rPr lang="en-US"/>
              <a:t>Start Date / Start Time 	 </a:t>
            </a:r>
          </a:p>
          <a:p>
            <a:pPr>
              <a:spcBef>
                <a:spcPct val="50000"/>
              </a:spcBef>
            </a:pPr>
            <a:r>
              <a:rPr lang="en-US"/>
              <a:t>End Date / End Time</a:t>
            </a:r>
          </a:p>
          <a:p>
            <a:pPr>
              <a:spcBef>
                <a:spcPct val="50000"/>
              </a:spcBef>
            </a:pPr>
            <a:r>
              <a:rPr lang="en-US"/>
              <a:t>Ongoing	</a:t>
            </a:r>
          </a:p>
          <a:p>
            <a:pPr>
              <a:spcBef>
                <a:spcPct val="50000"/>
              </a:spcBef>
            </a:pPr>
            <a:r>
              <a:rPr lang="en-US"/>
              <a:t>Disposition (DS) 	</a:t>
            </a:r>
          </a:p>
          <a:p>
            <a:pPr>
              <a:spcBef>
                <a:spcPct val="50000"/>
              </a:spcBef>
            </a:pPr>
            <a:r>
              <a:rPr lang="en-US"/>
              <a:t>Severity </a:t>
            </a:r>
          </a:p>
          <a:p>
            <a:pPr>
              <a:buFontTx/>
              <a:buNone/>
            </a:pPr>
            <a:endParaRPr lang="en-US"/>
          </a:p>
        </p:txBody>
      </p:sp>
      <p:sp>
        <p:nvSpPr>
          <p:cNvPr id="1352708" name="Text Box 4"/>
          <p:cNvSpPr txBox="1">
            <a:spLocks noChangeArrowheads="1"/>
          </p:cNvSpPr>
          <p:nvPr/>
        </p:nvSpPr>
        <p:spPr bwMode="auto">
          <a:xfrm>
            <a:off x="4572000" y="1600200"/>
            <a:ext cx="4572000" cy="3444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b="1">
                <a:solidFill>
                  <a:srgbClr val="FF0000"/>
                </a:solidFill>
              </a:rPr>
              <a:t>Serious Event</a:t>
            </a:r>
            <a:r>
              <a:rPr lang="en-US" sz="2000"/>
              <a:t> </a:t>
            </a:r>
          </a:p>
          <a:p>
            <a:pPr>
              <a:spcBef>
                <a:spcPct val="50000"/>
              </a:spcBef>
              <a:buFontTx/>
              <a:buChar char="•"/>
            </a:pPr>
            <a:r>
              <a:rPr lang="en-US" sz="2000"/>
              <a:t>    </a:t>
            </a:r>
            <a:r>
              <a:rPr lang="en-US" sz="2000" b="1"/>
              <a:t>Serious Event Type</a:t>
            </a:r>
          </a:p>
          <a:p>
            <a:pPr>
              <a:spcBef>
                <a:spcPct val="50000"/>
              </a:spcBef>
              <a:buFontTx/>
              <a:buChar char="•"/>
            </a:pPr>
            <a:r>
              <a:rPr lang="en-US" sz="2000"/>
              <a:t>    Relationship to Study Treatment</a:t>
            </a:r>
          </a:p>
          <a:p>
            <a:pPr>
              <a:spcBef>
                <a:spcPct val="50000"/>
              </a:spcBef>
              <a:buFontTx/>
              <a:buChar char="•"/>
            </a:pPr>
            <a:r>
              <a:rPr lang="en-US" sz="2000"/>
              <a:t>    Action Taken with Study Treatment</a:t>
            </a:r>
          </a:p>
          <a:p>
            <a:pPr>
              <a:spcBef>
                <a:spcPct val="50000"/>
              </a:spcBef>
              <a:buFontTx/>
              <a:buChar char="•"/>
            </a:pPr>
            <a:r>
              <a:rPr lang="en-US" sz="2000"/>
              <a:t>    Other Action Taken</a:t>
            </a:r>
          </a:p>
          <a:p>
            <a:pPr>
              <a:spcBef>
                <a:spcPct val="50000"/>
              </a:spcBef>
              <a:buFontTx/>
              <a:buChar char="•"/>
            </a:pPr>
            <a:r>
              <a:rPr lang="en-US" sz="2000"/>
              <a:t>    Outcome</a:t>
            </a:r>
          </a:p>
          <a:p>
            <a:pPr>
              <a:spcBef>
                <a:spcPct val="50000"/>
              </a:spcBef>
              <a:buFontTx/>
              <a:buChar char="•"/>
            </a:pPr>
            <a:r>
              <a:rPr lang="en-US" sz="2000"/>
              <a:t>    Adverse Event that Caused Study</a:t>
            </a:r>
            <a:br>
              <a:rPr lang="en-US" sz="2000"/>
            </a:br>
            <a:r>
              <a:rPr lang="en-US" sz="2000"/>
              <a:t>     Discontinuation</a:t>
            </a:r>
            <a:endParaRPr lang="de-DE" sz="2000"/>
          </a:p>
        </p:txBody>
      </p:sp>
      <p:sp>
        <p:nvSpPr>
          <p:cNvPr id="1352709" name="PubOvalCallout"/>
          <p:cNvSpPr>
            <a:spLocks noEditPoints="1" noChangeArrowheads="1"/>
          </p:cNvSpPr>
          <p:nvPr/>
        </p:nvSpPr>
        <p:spPr bwMode="auto">
          <a:xfrm rot="14283561">
            <a:off x="677069" y="843756"/>
            <a:ext cx="3962400" cy="5351463"/>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52710" name="Text Box 6"/>
          <p:cNvSpPr txBox="1">
            <a:spLocks noChangeArrowheads="1"/>
          </p:cNvSpPr>
          <p:nvPr/>
        </p:nvSpPr>
        <p:spPr bwMode="auto">
          <a:xfrm>
            <a:off x="609600" y="2590800"/>
            <a:ext cx="2895600" cy="366713"/>
          </a:xfrm>
          <a:prstGeom prst="rect">
            <a:avLst/>
          </a:prstGeom>
          <a:noFill/>
          <a:ln w="9525">
            <a:noFill/>
            <a:miter lim="800000"/>
            <a:headEnd/>
            <a:tailEnd/>
          </a:ln>
          <a:effectLst/>
        </p:spPr>
        <p:txBody>
          <a:bodyPr>
            <a:spAutoFit/>
          </a:bodyPr>
          <a:lstStyle/>
          <a:p>
            <a:endParaRPr lang="en-GB" b="1">
              <a:solidFill>
                <a:srgbClr val="FF0000"/>
              </a:solidFill>
            </a:endParaRPr>
          </a:p>
        </p:txBody>
      </p:sp>
      <p:sp>
        <p:nvSpPr>
          <p:cNvPr id="1352711" name="Text Box 7"/>
          <p:cNvSpPr txBox="1">
            <a:spLocks noChangeArrowheads="1"/>
          </p:cNvSpPr>
          <p:nvPr/>
        </p:nvSpPr>
        <p:spPr bwMode="auto">
          <a:xfrm>
            <a:off x="457200" y="2819400"/>
            <a:ext cx="3810000" cy="3649663"/>
          </a:xfrm>
          <a:prstGeom prst="rect">
            <a:avLst/>
          </a:prstGeom>
          <a:noFill/>
          <a:ln w="9525">
            <a:noFill/>
            <a:miter lim="800000"/>
            <a:headEnd/>
            <a:tailEnd/>
          </a:ln>
          <a:effectLst/>
        </p:spPr>
        <p:txBody>
          <a:bodyPr>
            <a:spAutoFit/>
          </a:bodyPr>
          <a:lstStyle/>
          <a:p>
            <a:r>
              <a:rPr lang="en-US" b="1">
                <a:solidFill>
                  <a:srgbClr val="CC0066"/>
                </a:solidFill>
              </a:rPr>
              <a:t>If the details regarding a Serious AE need to be collected in the clinical database, then it is recommended that a separate Yes/No variable be defined for each Serious AE type, e.g.:</a:t>
            </a:r>
          </a:p>
          <a:p>
            <a:r>
              <a:rPr lang="en-US" sz="1600"/>
              <a:t>Congenital Anomaly or Birth Defect</a:t>
            </a:r>
          </a:p>
          <a:p>
            <a:r>
              <a:rPr lang="en-US" sz="1600"/>
              <a:t>Initial or Prolonged Hospitalization</a:t>
            </a:r>
          </a:p>
          <a:p>
            <a:r>
              <a:rPr lang="en-US" sz="1600"/>
              <a:t>     Life Threatening</a:t>
            </a:r>
          </a:p>
          <a:p>
            <a:r>
              <a:rPr lang="en-US" sz="1600"/>
              <a:t>          Death</a:t>
            </a:r>
          </a:p>
          <a:p>
            <a:endParaRPr lang="en-US" sz="1600"/>
          </a:p>
          <a:p>
            <a:endParaRPr lang="en-US" b="1">
              <a:solidFill>
                <a:srgbClr val="FF0000"/>
              </a:solidFill>
            </a:endParaRPr>
          </a:p>
          <a:p>
            <a:pPr>
              <a:spcBef>
                <a:spcPct val="50000"/>
              </a:spcBef>
            </a:pPr>
            <a:endParaRPr lang="en-US" b="1">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9FDA810C-CD5D-4818-AD10-BA1722319B3B}" type="slidenum">
              <a:rPr lang="en-US"/>
              <a:pPr/>
              <a:t>22</a:t>
            </a:fld>
            <a:endParaRPr lang="en-US"/>
          </a:p>
        </p:txBody>
      </p:sp>
      <p:sp>
        <p:nvSpPr>
          <p:cNvPr id="1354754" name="Rectangle 2"/>
          <p:cNvSpPr>
            <a:spLocks noGrp="1" noChangeArrowheads="1"/>
          </p:cNvSpPr>
          <p:nvPr>
            <p:ph type="title"/>
          </p:nvPr>
        </p:nvSpPr>
        <p:spPr/>
        <p:txBody>
          <a:bodyPr/>
          <a:lstStyle/>
          <a:p>
            <a:r>
              <a:rPr lang="en-US" sz="3600"/>
              <a:t>Domain Review: AE</a:t>
            </a:r>
          </a:p>
        </p:txBody>
      </p:sp>
      <p:sp>
        <p:nvSpPr>
          <p:cNvPr id="1354755" name="Rectangle 3"/>
          <p:cNvSpPr>
            <a:spLocks noGrp="1" noChangeArrowheads="1"/>
          </p:cNvSpPr>
          <p:nvPr>
            <p:ph type="body" idx="1"/>
          </p:nvPr>
        </p:nvSpPr>
        <p:spPr/>
        <p:txBody>
          <a:bodyPr/>
          <a:lstStyle/>
          <a:p>
            <a:pPr>
              <a:spcBef>
                <a:spcPct val="50000"/>
              </a:spcBef>
            </a:pPr>
            <a:r>
              <a:rPr lang="en-US"/>
              <a:t>Where any AEs experienced?</a:t>
            </a:r>
          </a:p>
          <a:p>
            <a:pPr>
              <a:spcBef>
                <a:spcPct val="50000"/>
              </a:spcBef>
            </a:pPr>
            <a:r>
              <a:rPr lang="en-US"/>
              <a:t>Line #</a:t>
            </a:r>
          </a:p>
          <a:p>
            <a:pPr>
              <a:spcBef>
                <a:spcPct val="50000"/>
              </a:spcBef>
            </a:pPr>
            <a:r>
              <a:rPr lang="en-US"/>
              <a:t>Adverse Events Text 	</a:t>
            </a:r>
          </a:p>
          <a:p>
            <a:pPr>
              <a:spcBef>
                <a:spcPct val="50000"/>
              </a:spcBef>
            </a:pPr>
            <a:r>
              <a:rPr lang="en-US"/>
              <a:t>Start Date / Start Time 	 </a:t>
            </a:r>
          </a:p>
          <a:p>
            <a:pPr>
              <a:spcBef>
                <a:spcPct val="50000"/>
              </a:spcBef>
            </a:pPr>
            <a:r>
              <a:rPr lang="en-US"/>
              <a:t>End Date / End Time</a:t>
            </a:r>
          </a:p>
          <a:p>
            <a:pPr>
              <a:spcBef>
                <a:spcPct val="50000"/>
              </a:spcBef>
            </a:pPr>
            <a:r>
              <a:rPr lang="en-US"/>
              <a:t>Ongoing	</a:t>
            </a:r>
          </a:p>
          <a:p>
            <a:pPr>
              <a:spcBef>
                <a:spcPct val="50000"/>
              </a:spcBef>
            </a:pPr>
            <a:r>
              <a:rPr lang="en-US"/>
              <a:t>Disposition (DS) 	</a:t>
            </a:r>
          </a:p>
          <a:p>
            <a:pPr>
              <a:spcBef>
                <a:spcPct val="50000"/>
              </a:spcBef>
            </a:pPr>
            <a:r>
              <a:rPr lang="en-US"/>
              <a:t>Severity </a:t>
            </a:r>
          </a:p>
          <a:p>
            <a:pPr>
              <a:buFontTx/>
              <a:buNone/>
            </a:pPr>
            <a:endParaRPr lang="en-US"/>
          </a:p>
        </p:txBody>
      </p:sp>
      <p:sp>
        <p:nvSpPr>
          <p:cNvPr id="1354756" name="Text Box 4"/>
          <p:cNvSpPr txBox="1">
            <a:spLocks noChangeArrowheads="1"/>
          </p:cNvSpPr>
          <p:nvPr/>
        </p:nvSpPr>
        <p:spPr bwMode="auto">
          <a:xfrm>
            <a:off x="4343400" y="1706563"/>
            <a:ext cx="4800600" cy="3444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t>Serious Event </a:t>
            </a:r>
          </a:p>
          <a:p>
            <a:pPr>
              <a:spcBef>
                <a:spcPct val="50000"/>
              </a:spcBef>
              <a:buFontTx/>
              <a:buChar char="•"/>
            </a:pPr>
            <a:r>
              <a:rPr lang="en-US" sz="2000"/>
              <a:t>    Serious Event Type</a:t>
            </a:r>
          </a:p>
          <a:p>
            <a:pPr>
              <a:spcBef>
                <a:spcPct val="50000"/>
              </a:spcBef>
              <a:buFontTx/>
              <a:buChar char="•"/>
            </a:pPr>
            <a:r>
              <a:rPr lang="en-US" sz="2000"/>
              <a:t>    Relationship to Study Treatment</a:t>
            </a:r>
          </a:p>
          <a:p>
            <a:pPr>
              <a:spcBef>
                <a:spcPct val="50000"/>
              </a:spcBef>
              <a:buFontTx/>
              <a:buChar char="•"/>
            </a:pPr>
            <a:r>
              <a:rPr lang="en-US" sz="2000"/>
              <a:t>    </a:t>
            </a:r>
            <a:r>
              <a:rPr lang="en-US" sz="2000" b="1">
                <a:solidFill>
                  <a:srgbClr val="FF0000"/>
                </a:solidFill>
              </a:rPr>
              <a:t>Action Taken with Study Treatment</a:t>
            </a:r>
          </a:p>
          <a:p>
            <a:pPr>
              <a:spcBef>
                <a:spcPct val="50000"/>
              </a:spcBef>
              <a:buFontTx/>
              <a:buChar char="•"/>
            </a:pPr>
            <a:r>
              <a:rPr lang="en-US" sz="2000" b="1"/>
              <a:t>    </a:t>
            </a:r>
            <a:r>
              <a:rPr lang="en-US" sz="2000" b="1">
                <a:solidFill>
                  <a:schemeClr val="folHlink"/>
                </a:solidFill>
              </a:rPr>
              <a:t>Other Action Taken</a:t>
            </a:r>
          </a:p>
          <a:p>
            <a:pPr>
              <a:spcBef>
                <a:spcPct val="50000"/>
              </a:spcBef>
              <a:buFontTx/>
              <a:buChar char="•"/>
            </a:pPr>
            <a:r>
              <a:rPr lang="en-US" sz="2000"/>
              <a:t>    Outcome</a:t>
            </a:r>
          </a:p>
          <a:p>
            <a:pPr>
              <a:spcBef>
                <a:spcPct val="50000"/>
              </a:spcBef>
              <a:buFontTx/>
              <a:buChar char="•"/>
            </a:pPr>
            <a:r>
              <a:rPr lang="en-US" sz="2000"/>
              <a:t>    Adverse Event that Caused Study</a:t>
            </a:r>
            <a:br>
              <a:rPr lang="en-US" sz="2000"/>
            </a:br>
            <a:r>
              <a:rPr lang="en-US" sz="2000"/>
              <a:t>     Discontinuation</a:t>
            </a:r>
            <a:endParaRPr lang="de-DE" sz="2000"/>
          </a:p>
        </p:txBody>
      </p:sp>
      <p:sp>
        <p:nvSpPr>
          <p:cNvPr id="1354757" name="PubOvalCallout"/>
          <p:cNvSpPr>
            <a:spLocks noEditPoints="1" noChangeArrowheads="1"/>
          </p:cNvSpPr>
          <p:nvPr/>
        </p:nvSpPr>
        <p:spPr bwMode="auto">
          <a:xfrm rot="-5559304">
            <a:off x="445294" y="1124743"/>
            <a:ext cx="4038600" cy="4970463"/>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54758" name="Text Box 6"/>
          <p:cNvSpPr txBox="1">
            <a:spLocks noChangeArrowheads="1"/>
          </p:cNvSpPr>
          <p:nvPr/>
        </p:nvSpPr>
        <p:spPr bwMode="auto">
          <a:xfrm>
            <a:off x="609600" y="2590800"/>
            <a:ext cx="2895600" cy="366713"/>
          </a:xfrm>
          <a:prstGeom prst="rect">
            <a:avLst/>
          </a:prstGeom>
          <a:noFill/>
          <a:ln w="9525">
            <a:noFill/>
            <a:miter lim="800000"/>
            <a:headEnd/>
            <a:tailEnd/>
          </a:ln>
          <a:effectLst/>
        </p:spPr>
        <p:txBody>
          <a:bodyPr>
            <a:spAutoFit/>
          </a:bodyPr>
          <a:lstStyle/>
          <a:p>
            <a:endParaRPr lang="en-GB" b="1">
              <a:solidFill>
                <a:srgbClr val="FF0000"/>
              </a:solidFill>
            </a:endParaRPr>
          </a:p>
        </p:txBody>
      </p:sp>
      <p:sp>
        <p:nvSpPr>
          <p:cNvPr id="1354759" name="Text Box 7"/>
          <p:cNvSpPr txBox="1">
            <a:spLocks noChangeArrowheads="1"/>
          </p:cNvSpPr>
          <p:nvPr/>
        </p:nvSpPr>
        <p:spPr bwMode="auto">
          <a:xfrm>
            <a:off x="152400" y="2286000"/>
            <a:ext cx="3429000" cy="3770313"/>
          </a:xfrm>
          <a:prstGeom prst="rect">
            <a:avLst/>
          </a:prstGeom>
          <a:noFill/>
          <a:ln w="9525">
            <a:noFill/>
            <a:miter lim="800000"/>
            <a:headEnd/>
            <a:tailEnd/>
          </a:ln>
          <a:effectLst/>
        </p:spPr>
        <p:txBody>
          <a:bodyPr>
            <a:spAutoFit/>
          </a:bodyPr>
          <a:lstStyle/>
          <a:p>
            <a:r>
              <a:rPr lang="en-US" b="1">
                <a:solidFill>
                  <a:srgbClr val="FFFF00"/>
                </a:solidFill>
              </a:rPr>
              <a:t>  </a:t>
            </a:r>
            <a:r>
              <a:rPr lang="en-US" b="1">
                <a:solidFill>
                  <a:srgbClr val="CC0066"/>
                </a:solidFill>
              </a:rPr>
              <a:t>CDISC controlled  </a:t>
            </a:r>
            <a:br>
              <a:rPr lang="en-US" b="1">
                <a:solidFill>
                  <a:srgbClr val="CC0066"/>
                </a:solidFill>
              </a:rPr>
            </a:br>
            <a:r>
              <a:rPr lang="en-US" b="1">
                <a:solidFill>
                  <a:srgbClr val="CC0066"/>
                </a:solidFill>
              </a:rPr>
              <a:t> terminology should be used to indicate the action taken with the study treatment in response to the AE.</a:t>
            </a:r>
          </a:p>
          <a:p>
            <a:r>
              <a:rPr lang="en-US" b="1">
                <a:solidFill>
                  <a:srgbClr val="CC0066"/>
                </a:solidFill>
              </a:rPr>
              <a:t>Other Action: Free text field. Example: Treatment Unblinded, Primary Care </a:t>
            </a:r>
          </a:p>
          <a:p>
            <a:r>
              <a:rPr lang="en-US" b="1">
                <a:solidFill>
                  <a:srgbClr val="CC0066"/>
                </a:solidFill>
              </a:rPr>
              <a:t>   Physician Notified.</a:t>
            </a:r>
          </a:p>
          <a:p>
            <a:endParaRPr lang="en-US" b="1">
              <a:solidFill>
                <a:srgbClr val="FF9900"/>
              </a:solidFill>
            </a:endParaRPr>
          </a:p>
          <a:p>
            <a:endParaRPr lang="en-US" sz="1600"/>
          </a:p>
          <a:p>
            <a:endParaRPr lang="en-US" b="1">
              <a:solidFill>
                <a:srgbClr val="FF0000"/>
              </a:solidFill>
            </a:endParaRPr>
          </a:p>
          <a:p>
            <a:pPr>
              <a:spcBef>
                <a:spcPct val="50000"/>
              </a:spcBef>
            </a:pPr>
            <a:endParaRPr lang="en-US" b="1">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8BCE783-6253-4639-933F-C2BEC20AFB3E}" type="slidenum">
              <a:rPr lang="en-US"/>
              <a:pPr/>
              <a:t>23</a:t>
            </a:fld>
            <a:endParaRPr lang="en-US"/>
          </a:p>
        </p:txBody>
      </p:sp>
      <p:sp>
        <p:nvSpPr>
          <p:cNvPr id="1307650" name="Rectangle 2"/>
          <p:cNvSpPr>
            <a:spLocks noGrp="1" noChangeArrowheads="1"/>
          </p:cNvSpPr>
          <p:nvPr>
            <p:ph type="title"/>
          </p:nvPr>
        </p:nvSpPr>
        <p:spPr/>
        <p:txBody>
          <a:bodyPr/>
          <a:lstStyle/>
          <a:p>
            <a:r>
              <a:rPr lang="en-US"/>
              <a:t>Domain Review: Comment</a:t>
            </a:r>
            <a:endParaRPr lang="en-US" sz="2800"/>
          </a:p>
        </p:txBody>
      </p:sp>
      <p:sp>
        <p:nvSpPr>
          <p:cNvPr id="1307651" name="Rectangle 3"/>
          <p:cNvSpPr>
            <a:spLocks noGrp="1" noChangeArrowheads="1"/>
          </p:cNvSpPr>
          <p:nvPr>
            <p:ph type="body" idx="1"/>
          </p:nvPr>
        </p:nvSpPr>
        <p:spPr/>
        <p:txBody>
          <a:bodyPr/>
          <a:lstStyle/>
          <a:p>
            <a:pPr marL="0" indent="0">
              <a:buFontTx/>
              <a:buNone/>
            </a:pPr>
            <a:endParaRPr lang="en-US"/>
          </a:p>
          <a:p>
            <a:pPr marL="0" indent="0" algn="ctr">
              <a:buFontTx/>
              <a:buNone/>
            </a:pPr>
            <a:r>
              <a:rPr lang="en-US" sz="3200"/>
              <a:t>Just say no</a:t>
            </a:r>
          </a:p>
          <a:p>
            <a:pPr marL="0" indent="0">
              <a:buFontTx/>
              <a:buNone/>
            </a:pPr>
            <a:endParaRPr lang="en-US" sz="3200"/>
          </a:p>
          <a:p>
            <a:pPr marL="0" indent="0">
              <a:buFontTx/>
              <a:buNone/>
            </a:pPr>
            <a:endParaRPr lang="en-US"/>
          </a:p>
          <a:p>
            <a:pPr marL="0" indent="0">
              <a:buFontTx/>
              <a:buNone/>
            </a:pPr>
            <a:r>
              <a:rPr lang="en-US"/>
              <a:t>ICH E3 &amp; E6: no requirement that indicate unsolicited comments should be included in a submission dataset. </a:t>
            </a:r>
          </a:p>
          <a:p>
            <a:pPr marL="0" indent="0">
              <a:buFontTx/>
              <a:buNone/>
            </a:pPr>
            <a:r>
              <a:rPr lang="en-US"/>
              <a:t>Recommendation: only the parameters captured in appropriate CRF data collection fields are considered clinical study data that is submitted to regulatory parties in datasets; all other comments are considered unsolicited comments.</a:t>
            </a:r>
          </a:p>
          <a:p>
            <a:pPr marL="0" indent="0"/>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9FC1F4F-9E7D-4162-B6B6-72EFF2882FB5}" type="slidenum">
              <a:rPr lang="en-US"/>
              <a:pPr/>
              <a:t>24</a:t>
            </a:fld>
            <a:endParaRPr lang="en-US"/>
          </a:p>
        </p:txBody>
      </p:sp>
      <p:sp>
        <p:nvSpPr>
          <p:cNvPr id="1356802" name="Rectangle 2"/>
          <p:cNvSpPr>
            <a:spLocks noGrp="1" noChangeArrowheads="1"/>
          </p:cNvSpPr>
          <p:nvPr>
            <p:ph type="title"/>
          </p:nvPr>
        </p:nvSpPr>
        <p:spPr/>
        <p:txBody>
          <a:bodyPr/>
          <a:lstStyle/>
          <a:p>
            <a:r>
              <a:rPr lang="en-US" sz="3600"/>
              <a:t>Domain Review: Prior &amp; Conc. Med.</a:t>
            </a:r>
          </a:p>
        </p:txBody>
      </p:sp>
      <p:sp>
        <p:nvSpPr>
          <p:cNvPr id="1356803" name="Rectangle 3"/>
          <p:cNvSpPr>
            <a:spLocks noGrp="1" noChangeArrowheads="1"/>
          </p:cNvSpPr>
          <p:nvPr>
            <p:ph type="body" idx="1"/>
          </p:nvPr>
        </p:nvSpPr>
        <p:spPr/>
        <p:txBody>
          <a:bodyPr/>
          <a:lstStyle/>
          <a:p>
            <a:pPr>
              <a:spcBef>
                <a:spcPct val="50000"/>
              </a:spcBef>
              <a:buClr>
                <a:schemeClr val="tx1"/>
              </a:buClr>
            </a:pPr>
            <a:r>
              <a:rPr lang="en-US">
                <a:solidFill>
                  <a:schemeClr val="folHlink"/>
                </a:solidFill>
              </a:rPr>
              <a:t>Where any medications taken?</a:t>
            </a:r>
          </a:p>
          <a:p>
            <a:pPr>
              <a:spcBef>
                <a:spcPct val="50000"/>
              </a:spcBef>
              <a:buClr>
                <a:schemeClr val="tx1"/>
              </a:buClr>
            </a:pPr>
            <a:r>
              <a:rPr lang="en-US">
                <a:solidFill>
                  <a:schemeClr val="folHlink"/>
                </a:solidFill>
              </a:rPr>
              <a:t>Line #</a:t>
            </a:r>
          </a:p>
          <a:p>
            <a:pPr>
              <a:spcBef>
                <a:spcPct val="50000"/>
              </a:spcBef>
              <a:buClr>
                <a:schemeClr val="tx1"/>
              </a:buClr>
            </a:pPr>
            <a:r>
              <a:rPr lang="en-US">
                <a:solidFill>
                  <a:srgbClr val="FF3300"/>
                </a:solidFill>
              </a:rPr>
              <a:t>Medication Name</a:t>
            </a:r>
          </a:p>
          <a:p>
            <a:pPr>
              <a:spcBef>
                <a:spcPct val="50000"/>
              </a:spcBef>
              <a:buClr>
                <a:schemeClr val="tx1"/>
              </a:buClr>
            </a:pPr>
            <a:r>
              <a:rPr lang="en-US">
                <a:solidFill>
                  <a:schemeClr val="folHlink"/>
                </a:solidFill>
              </a:rPr>
              <a:t>Active Ingredient(s)</a:t>
            </a:r>
            <a:r>
              <a:rPr lang="en-US"/>
              <a:t> 	</a:t>
            </a:r>
          </a:p>
          <a:p>
            <a:pPr>
              <a:spcBef>
                <a:spcPct val="50000"/>
              </a:spcBef>
              <a:buClr>
                <a:schemeClr val="tx1"/>
              </a:buClr>
            </a:pPr>
            <a:r>
              <a:rPr lang="en-US"/>
              <a:t>Indication</a:t>
            </a:r>
          </a:p>
          <a:p>
            <a:pPr>
              <a:spcBef>
                <a:spcPct val="50000"/>
              </a:spcBef>
              <a:buClr>
                <a:schemeClr val="tx1"/>
              </a:buClr>
            </a:pPr>
            <a:r>
              <a:rPr lang="en-US">
                <a:solidFill>
                  <a:schemeClr val="folHlink"/>
                </a:solidFill>
              </a:rPr>
              <a:t>AE Line #</a:t>
            </a:r>
          </a:p>
          <a:p>
            <a:pPr>
              <a:spcBef>
                <a:spcPct val="50000"/>
              </a:spcBef>
              <a:buClr>
                <a:schemeClr val="tx1"/>
              </a:buClr>
            </a:pPr>
            <a:r>
              <a:rPr lang="en-US">
                <a:solidFill>
                  <a:schemeClr val="folHlink"/>
                </a:solidFill>
              </a:rPr>
              <a:t>MH Line #</a:t>
            </a:r>
          </a:p>
          <a:p>
            <a:pPr>
              <a:spcBef>
                <a:spcPct val="50000"/>
              </a:spcBef>
              <a:buClr>
                <a:schemeClr val="tx1"/>
              </a:buClr>
            </a:pPr>
            <a:r>
              <a:rPr lang="en-US">
                <a:solidFill>
                  <a:schemeClr val="folHlink"/>
                </a:solidFill>
              </a:rPr>
              <a:t>Dose</a:t>
            </a:r>
          </a:p>
          <a:p>
            <a:pPr>
              <a:spcBef>
                <a:spcPct val="50000"/>
              </a:spcBef>
              <a:buClr>
                <a:schemeClr val="tx1"/>
              </a:buClr>
            </a:pPr>
            <a:r>
              <a:rPr lang="en-US">
                <a:solidFill>
                  <a:schemeClr val="folHlink"/>
                </a:solidFill>
              </a:rPr>
              <a:t>Total Daily Dose</a:t>
            </a:r>
            <a:r>
              <a:rPr lang="en-US"/>
              <a:t> </a:t>
            </a:r>
          </a:p>
          <a:p>
            <a:pPr>
              <a:buFontTx/>
              <a:buNone/>
            </a:pPr>
            <a:endParaRPr lang="en-US"/>
          </a:p>
        </p:txBody>
      </p:sp>
      <p:sp>
        <p:nvSpPr>
          <p:cNvPr id="1356804" name="Text Box 4"/>
          <p:cNvSpPr txBox="1">
            <a:spLocks noChangeArrowheads="1"/>
          </p:cNvSpPr>
          <p:nvPr/>
        </p:nvSpPr>
        <p:spPr bwMode="auto">
          <a:xfrm>
            <a:off x="4572000" y="1600200"/>
            <a:ext cx="4572000" cy="35972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solidFill>
                  <a:schemeClr val="folHlink"/>
                </a:solidFill>
              </a:rPr>
              <a:t>Unit</a:t>
            </a:r>
            <a:r>
              <a:rPr lang="en-US" sz="2000"/>
              <a:t> </a:t>
            </a:r>
          </a:p>
          <a:p>
            <a:pPr>
              <a:spcBef>
                <a:spcPct val="50000"/>
              </a:spcBef>
              <a:buFontTx/>
              <a:buChar char="•"/>
            </a:pPr>
            <a:r>
              <a:rPr lang="en-US" sz="2000"/>
              <a:t>    </a:t>
            </a:r>
            <a:r>
              <a:rPr lang="en-US" sz="2000">
                <a:solidFill>
                  <a:schemeClr val="folHlink"/>
                </a:solidFill>
              </a:rPr>
              <a:t>Dose Form</a:t>
            </a:r>
          </a:p>
          <a:p>
            <a:pPr>
              <a:spcBef>
                <a:spcPct val="50000"/>
              </a:spcBef>
              <a:buFontTx/>
              <a:buChar char="•"/>
            </a:pPr>
            <a:r>
              <a:rPr lang="en-US" sz="2000"/>
              <a:t>    </a:t>
            </a:r>
            <a:r>
              <a:rPr lang="en-US" sz="2000">
                <a:solidFill>
                  <a:schemeClr val="folHlink"/>
                </a:solidFill>
              </a:rPr>
              <a:t>Frequency</a:t>
            </a:r>
          </a:p>
          <a:p>
            <a:pPr>
              <a:spcBef>
                <a:spcPct val="50000"/>
              </a:spcBef>
              <a:buFontTx/>
              <a:buChar char="•"/>
            </a:pPr>
            <a:r>
              <a:rPr lang="en-US" sz="2000"/>
              <a:t>    </a:t>
            </a:r>
            <a:r>
              <a:rPr lang="en-US" sz="2000">
                <a:solidFill>
                  <a:schemeClr val="folHlink"/>
                </a:solidFill>
              </a:rPr>
              <a:t>Route</a:t>
            </a:r>
          </a:p>
          <a:p>
            <a:pPr>
              <a:spcBef>
                <a:spcPct val="50000"/>
              </a:spcBef>
              <a:buFontTx/>
              <a:buChar char="•"/>
            </a:pPr>
            <a:r>
              <a:rPr lang="en-US" sz="2000"/>
              <a:t>    </a:t>
            </a:r>
            <a:r>
              <a:rPr lang="en-US" sz="2000">
                <a:solidFill>
                  <a:srgbClr val="FF3300"/>
                </a:solidFill>
              </a:rPr>
              <a:t>Start Date </a:t>
            </a:r>
            <a:r>
              <a:rPr lang="en-US" sz="2000"/>
              <a:t>/ Start Time</a:t>
            </a:r>
          </a:p>
          <a:p>
            <a:pPr>
              <a:spcBef>
                <a:spcPct val="50000"/>
              </a:spcBef>
              <a:buFontTx/>
              <a:buChar char="•"/>
            </a:pPr>
            <a:r>
              <a:rPr lang="en-US" sz="2000"/>
              <a:t>    Mark if taken prior to study</a:t>
            </a:r>
          </a:p>
          <a:p>
            <a:pPr>
              <a:spcBef>
                <a:spcPct val="50000"/>
              </a:spcBef>
              <a:buFontTx/>
              <a:buChar char="•"/>
            </a:pPr>
            <a:r>
              <a:rPr lang="en-US" sz="2000"/>
              <a:t>    </a:t>
            </a:r>
            <a:r>
              <a:rPr lang="en-US" sz="2000">
                <a:solidFill>
                  <a:srgbClr val="FF3300"/>
                </a:solidFill>
              </a:rPr>
              <a:t>End Date</a:t>
            </a:r>
          </a:p>
          <a:p>
            <a:pPr>
              <a:spcBef>
                <a:spcPct val="50000"/>
              </a:spcBef>
              <a:buFontTx/>
              <a:buChar char="•"/>
            </a:pPr>
            <a:r>
              <a:rPr lang="en-US" sz="2000">
                <a:solidFill>
                  <a:schemeClr val="folHlink"/>
                </a:solidFill>
              </a:rPr>
              <a:t>    Mark if Ongoing</a:t>
            </a:r>
            <a:endParaRPr lang="de-DE" sz="2000">
              <a:solidFill>
                <a:schemeClr val="folHlink"/>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E5324A8C-EE61-4195-9A47-631F8F924BFB}" type="slidenum">
              <a:rPr lang="en-US"/>
              <a:pPr/>
              <a:t>25</a:t>
            </a:fld>
            <a:endParaRPr lang="en-US"/>
          </a:p>
        </p:txBody>
      </p:sp>
      <p:sp>
        <p:nvSpPr>
          <p:cNvPr id="1358850" name="Rectangle 2"/>
          <p:cNvSpPr>
            <a:spLocks noGrp="1" noChangeArrowheads="1"/>
          </p:cNvSpPr>
          <p:nvPr>
            <p:ph type="title"/>
          </p:nvPr>
        </p:nvSpPr>
        <p:spPr/>
        <p:txBody>
          <a:bodyPr/>
          <a:lstStyle/>
          <a:p>
            <a:r>
              <a:rPr lang="en-US" sz="3600"/>
              <a:t>Domain Review: Prior &amp; Conc. Med.</a:t>
            </a:r>
          </a:p>
        </p:txBody>
      </p:sp>
      <p:sp>
        <p:nvSpPr>
          <p:cNvPr id="1358851" name="Rectangle 3"/>
          <p:cNvSpPr>
            <a:spLocks noGrp="1" noChangeArrowheads="1"/>
          </p:cNvSpPr>
          <p:nvPr>
            <p:ph type="body" idx="1"/>
          </p:nvPr>
        </p:nvSpPr>
        <p:spPr/>
        <p:txBody>
          <a:bodyPr/>
          <a:lstStyle/>
          <a:p>
            <a:pPr>
              <a:spcBef>
                <a:spcPct val="50000"/>
              </a:spcBef>
              <a:buClr>
                <a:schemeClr val="tx1"/>
              </a:buClr>
            </a:pPr>
            <a:r>
              <a:rPr lang="en-US"/>
              <a:t>Where any medications taken?</a:t>
            </a:r>
          </a:p>
          <a:p>
            <a:pPr>
              <a:spcBef>
                <a:spcPct val="50000"/>
              </a:spcBef>
              <a:buClr>
                <a:schemeClr val="tx1"/>
              </a:buClr>
            </a:pPr>
            <a:r>
              <a:rPr lang="en-US"/>
              <a:t>Line #</a:t>
            </a:r>
          </a:p>
          <a:p>
            <a:pPr>
              <a:spcBef>
                <a:spcPct val="50000"/>
              </a:spcBef>
              <a:buClr>
                <a:schemeClr val="tx1"/>
              </a:buClr>
            </a:pPr>
            <a:r>
              <a:rPr lang="en-US"/>
              <a:t>Medication Name</a:t>
            </a:r>
          </a:p>
          <a:p>
            <a:pPr>
              <a:spcBef>
                <a:spcPct val="50000"/>
              </a:spcBef>
              <a:buClr>
                <a:schemeClr val="tx1"/>
              </a:buClr>
            </a:pPr>
            <a:r>
              <a:rPr lang="en-US"/>
              <a:t>Active Ingredient(s) 	</a:t>
            </a:r>
          </a:p>
          <a:p>
            <a:pPr>
              <a:spcBef>
                <a:spcPct val="50000"/>
              </a:spcBef>
              <a:buClr>
                <a:schemeClr val="tx1"/>
              </a:buClr>
            </a:pPr>
            <a:r>
              <a:rPr lang="en-US"/>
              <a:t>Indication</a:t>
            </a:r>
          </a:p>
          <a:p>
            <a:pPr>
              <a:spcBef>
                <a:spcPct val="50000"/>
              </a:spcBef>
              <a:buClr>
                <a:schemeClr val="tx1"/>
              </a:buClr>
            </a:pPr>
            <a:r>
              <a:rPr lang="en-US" b="1">
                <a:solidFill>
                  <a:schemeClr val="folHlink"/>
                </a:solidFill>
              </a:rPr>
              <a:t>AE Line #</a:t>
            </a:r>
          </a:p>
          <a:p>
            <a:pPr>
              <a:spcBef>
                <a:spcPct val="50000"/>
              </a:spcBef>
              <a:buClr>
                <a:schemeClr val="tx1"/>
              </a:buClr>
            </a:pPr>
            <a:r>
              <a:rPr lang="en-US" b="1">
                <a:solidFill>
                  <a:schemeClr val="folHlink"/>
                </a:solidFill>
              </a:rPr>
              <a:t>MH Line #</a:t>
            </a:r>
          </a:p>
          <a:p>
            <a:pPr>
              <a:spcBef>
                <a:spcPct val="50000"/>
              </a:spcBef>
              <a:buClr>
                <a:schemeClr val="tx1"/>
              </a:buClr>
            </a:pPr>
            <a:r>
              <a:rPr lang="en-US"/>
              <a:t>Dose</a:t>
            </a:r>
          </a:p>
          <a:p>
            <a:pPr>
              <a:spcBef>
                <a:spcPct val="50000"/>
              </a:spcBef>
              <a:buClr>
                <a:schemeClr val="tx1"/>
              </a:buClr>
            </a:pPr>
            <a:r>
              <a:rPr lang="en-US"/>
              <a:t>Total Daily Dose </a:t>
            </a:r>
          </a:p>
          <a:p>
            <a:pPr>
              <a:buFontTx/>
              <a:buNone/>
            </a:pPr>
            <a:endParaRPr lang="en-US"/>
          </a:p>
        </p:txBody>
      </p:sp>
      <p:sp>
        <p:nvSpPr>
          <p:cNvPr id="1358852" name="Text Box 4"/>
          <p:cNvSpPr txBox="1">
            <a:spLocks noChangeArrowheads="1"/>
          </p:cNvSpPr>
          <p:nvPr/>
        </p:nvSpPr>
        <p:spPr bwMode="auto">
          <a:xfrm>
            <a:off x="4572000" y="1600200"/>
            <a:ext cx="4572000" cy="35972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t>Unit </a:t>
            </a:r>
          </a:p>
          <a:p>
            <a:pPr>
              <a:spcBef>
                <a:spcPct val="50000"/>
              </a:spcBef>
              <a:buFontTx/>
              <a:buChar char="•"/>
            </a:pPr>
            <a:r>
              <a:rPr lang="en-US" sz="2000"/>
              <a:t>    Dose Form</a:t>
            </a:r>
          </a:p>
          <a:p>
            <a:pPr>
              <a:spcBef>
                <a:spcPct val="50000"/>
              </a:spcBef>
              <a:buFontTx/>
              <a:buChar char="•"/>
            </a:pPr>
            <a:r>
              <a:rPr lang="en-US" sz="2000"/>
              <a:t>    Frequency</a:t>
            </a:r>
          </a:p>
          <a:p>
            <a:pPr>
              <a:spcBef>
                <a:spcPct val="50000"/>
              </a:spcBef>
              <a:buFontTx/>
              <a:buChar char="•"/>
            </a:pPr>
            <a:r>
              <a:rPr lang="en-US" sz="2000"/>
              <a:t>    Route</a:t>
            </a:r>
          </a:p>
          <a:p>
            <a:pPr>
              <a:spcBef>
                <a:spcPct val="50000"/>
              </a:spcBef>
              <a:buFontTx/>
              <a:buChar char="•"/>
            </a:pPr>
            <a:r>
              <a:rPr lang="en-US" sz="2000"/>
              <a:t>    Start Date / Start Time</a:t>
            </a:r>
          </a:p>
          <a:p>
            <a:pPr>
              <a:spcBef>
                <a:spcPct val="50000"/>
              </a:spcBef>
              <a:buFontTx/>
              <a:buChar char="•"/>
            </a:pPr>
            <a:r>
              <a:rPr lang="en-US" sz="2000"/>
              <a:t>    Mark if taken prior to study</a:t>
            </a:r>
          </a:p>
          <a:p>
            <a:pPr>
              <a:spcBef>
                <a:spcPct val="50000"/>
              </a:spcBef>
              <a:buFontTx/>
              <a:buChar char="•"/>
            </a:pPr>
            <a:r>
              <a:rPr lang="en-US" sz="2000"/>
              <a:t>    End Date</a:t>
            </a:r>
          </a:p>
          <a:p>
            <a:pPr>
              <a:spcBef>
                <a:spcPct val="50000"/>
              </a:spcBef>
              <a:buFontTx/>
              <a:buChar char="•"/>
            </a:pPr>
            <a:r>
              <a:rPr lang="en-US" sz="2000"/>
              <a:t>    Mark if Ongoing</a:t>
            </a:r>
            <a:endParaRPr lang="de-DE" sz="2000"/>
          </a:p>
        </p:txBody>
      </p:sp>
      <p:sp>
        <p:nvSpPr>
          <p:cNvPr id="1358853" name="PubOvalCallout"/>
          <p:cNvSpPr>
            <a:spLocks noEditPoints="1" noChangeArrowheads="1"/>
          </p:cNvSpPr>
          <p:nvPr/>
        </p:nvSpPr>
        <p:spPr bwMode="auto">
          <a:xfrm rot="4600914">
            <a:off x="3245644" y="716756"/>
            <a:ext cx="4267200" cy="6034088"/>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58854" name="Text Box 6"/>
          <p:cNvSpPr txBox="1">
            <a:spLocks noChangeArrowheads="1"/>
          </p:cNvSpPr>
          <p:nvPr/>
        </p:nvSpPr>
        <p:spPr bwMode="auto">
          <a:xfrm>
            <a:off x="4114800" y="1828800"/>
            <a:ext cx="4038600" cy="3387725"/>
          </a:xfrm>
          <a:prstGeom prst="rect">
            <a:avLst/>
          </a:prstGeom>
          <a:noFill/>
          <a:ln w="9525">
            <a:noFill/>
            <a:miter lim="800000"/>
            <a:headEnd/>
            <a:tailEnd/>
          </a:ln>
          <a:effectLst/>
        </p:spPr>
        <p:txBody>
          <a:bodyPr>
            <a:spAutoFit/>
          </a:bodyPr>
          <a:lstStyle/>
          <a:p>
            <a:r>
              <a:rPr lang="de-DE"/>
              <a:t>             </a:t>
            </a:r>
            <a:r>
              <a:rPr lang="en-US" b="1">
                <a:solidFill>
                  <a:srgbClr val="CC0066"/>
                </a:solidFill>
              </a:rPr>
              <a:t>Intent is to establish </a:t>
            </a:r>
          </a:p>
          <a:p>
            <a:r>
              <a:rPr lang="en-US" b="1">
                <a:solidFill>
                  <a:srgbClr val="CC0066"/>
                </a:solidFill>
              </a:rPr>
              <a:t>         a link between the adverse</a:t>
            </a:r>
          </a:p>
          <a:p>
            <a:r>
              <a:rPr lang="en-US" b="1">
                <a:solidFill>
                  <a:srgbClr val="CC0066"/>
                </a:solidFill>
              </a:rPr>
              <a:t>   event / medical history condition</a:t>
            </a:r>
          </a:p>
          <a:p>
            <a:r>
              <a:rPr lang="en-US" b="1">
                <a:solidFill>
                  <a:srgbClr val="CC0066"/>
                </a:solidFill>
              </a:rPr>
              <a:t> and the medication taken for the adverse event.</a:t>
            </a:r>
          </a:p>
          <a:p>
            <a:r>
              <a:rPr lang="en-US" b="1">
                <a:solidFill>
                  <a:srgbClr val="CC0066"/>
                </a:solidFill>
              </a:rPr>
              <a:t>May result in unnecessary data cleaning work.</a:t>
            </a:r>
            <a:br>
              <a:rPr lang="en-US" b="1">
                <a:solidFill>
                  <a:srgbClr val="CC0066"/>
                </a:solidFill>
              </a:rPr>
            </a:br>
            <a:endParaRPr lang="en-US" b="1">
              <a:solidFill>
                <a:srgbClr val="CC0066"/>
              </a:solidFill>
            </a:endParaRPr>
          </a:p>
          <a:p>
            <a:r>
              <a:rPr lang="en-US" b="1" i="1">
                <a:solidFill>
                  <a:srgbClr val="CC0066"/>
                </a:solidFill>
              </a:rPr>
              <a:t>Note: will not be included in the</a:t>
            </a:r>
          </a:p>
          <a:p>
            <a:r>
              <a:rPr lang="en-US" b="1" i="1">
                <a:solidFill>
                  <a:srgbClr val="CC0066"/>
                </a:solidFill>
              </a:rPr>
              <a:t>  SDTMIG CM domain in</a:t>
            </a:r>
          </a:p>
          <a:p>
            <a:r>
              <a:rPr lang="en-US" b="1" i="1">
                <a:solidFill>
                  <a:srgbClr val="CC0066"/>
                </a:solidFill>
              </a:rPr>
              <a:t>        submissions.</a:t>
            </a:r>
            <a:endParaRPr lang="en-US" b="1">
              <a:solidFill>
                <a:srgbClr val="CC0066"/>
              </a:solidFill>
            </a:endParaRPr>
          </a:p>
          <a:p>
            <a:endParaRPr lang="en-US" b="1">
              <a:solidFill>
                <a:srgbClr val="CC0066"/>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9A5D9CA-0B1A-4D08-B536-81BACEB95835}" type="slidenum">
              <a:rPr lang="en-US"/>
              <a:pPr/>
              <a:t>26</a:t>
            </a:fld>
            <a:endParaRPr lang="en-US"/>
          </a:p>
        </p:txBody>
      </p:sp>
      <p:sp>
        <p:nvSpPr>
          <p:cNvPr id="1360898" name="Rectangle 2"/>
          <p:cNvSpPr>
            <a:spLocks noGrp="1" noChangeArrowheads="1"/>
          </p:cNvSpPr>
          <p:nvPr>
            <p:ph type="title"/>
          </p:nvPr>
        </p:nvSpPr>
        <p:spPr/>
        <p:txBody>
          <a:bodyPr/>
          <a:lstStyle/>
          <a:p>
            <a:r>
              <a:rPr lang="en-US" sz="3600"/>
              <a:t>Domain Review: Prior &amp; Conc. Med.</a:t>
            </a:r>
          </a:p>
        </p:txBody>
      </p:sp>
      <p:sp>
        <p:nvSpPr>
          <p:cNvPr id="1360899" name="Rectangle 3"/>
          <p:cNvSpPr>
            <a:spLocks noGrp="1" noChangeArrowheads="1"/>
          </p:cNvSpPr>
          <p:nvPr>
            <p:ph type="body" idx="1"/>
          </p:nvPr>
        </p:nvSpPr>
        <p:spPr/>
        <p:txBody>
          <a:bodyPr/>
          <a:lstStyle/>
          <a:p>
            <a:pPr>
              <a:spcBef>
                <a:spcPct val="50000"/>
              </a:spcBef>
              <a:buClr>
                <a:schemeClr val="tx1"/>
              </a:buClr>
            </a:pPr>
            <a:r>
              <a:rPr lang="en-US" b="1">
                <a:solidFill>
                  <a:schemeClr val="folHlink"/>
                </a:solidFill>
              </a:rPr>
              <a:t>Where any medications taken?</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Line #</a:t>
            </a:r>
          </a:p>
          <a:p>
            <a:pPr>
              <a:spcBef>
                <a:spcPct val="50000"/>
              </a:spcBef>
              <a:buClr>
                <a:schemeClr val="tx1"/>
              </a:buClr>
            </a:pPr>
            <a:r>
              <a:rPr lang="en-US" b="1">
                <a:solidFill>
                  <a:srgbClr val="FF3300"/>
                </a:solidFill>
              </a:rPr>
              <a:t>Medication Name</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Active Ingredient(s) 	</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Indication</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AE Line #</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MH Line #</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Dose</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Total Daily Dose </a:t>
            </a:r>
          </a:p>
          <a:p>
            <a:pPr>
              <a:buFontTx/>
              <a:buNone/>
            </a:pPr>
            <a:endPar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360900" name="Text Box 4"/>
          <p:cNvSpPr txBox="1">
            <a:spLocks noChangeArrowheads="1"/>
          </p:cNvSpPr>
          <p:nvPr/>
        </p:nvSpPr>
        <p:spPr bwMode="auto">
          <a:xfrm>
            <a:off x="4572000" y="1600200"/>
            <a:ext cx="4572000" cy="35972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Unit </a:t>
            </a:r>
          </a:p>
          <a:p>
            <a:pPr>
              <a:spcBef>
                <a:spcPct val="50000"/>
              </a:spcBef>
              <a:buFontTx/>
              <a:buChar char="•"/>
            </a:pP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Dose Form</a:t>
            </a:r>
          </a:p>
          <a:p>
            <a:pPr>
              <a:spcBef>
                <a:spcPct val="50000"/>
              </a:spcBef>
              <a:buFontTx/>
              <a:buChar char="•"/>
            </a:pP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Frequency</a:t>
            </a:r>
          </a:p>
          <a:p>
            <a:pPr>
              <a:spcBef>
                <a:spcPct val="50000"/>
              </a:spcBef>
              <a:buFontTx/>
              <a:buChar char="•"/>
            </a:pP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Route</a:t>
            </a:r>
          </a:p>
          <a:p>
            <a:pPr>
              <a:spcBef>
                <a:spcPct val="50000"/>
              </a:spcBef>
              <a:buFontTx/>
              <a:buChar char="•"/>
            </a:pP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Start Date / Start Time</a:t>
            </a:r>
          </a:p>
          <a:p>
            <a:pPr>
              <a:spcBef>
                <a:spcPct val="50000"/>
              </a:spcBef>
              <a:buFontTx/>
              <a:buChar char="•"/>
            </a:pPr>
            <a:r>
              <a:rPr lang="en-US" sz="2000"/>
              <a:t>    </a:t>
            </a:r>
            <a:r>
              <a:rPr lang="en-US" sz="2000" b="1"/>
              <a:t>Mark if taken prior to study</a:t>
            </a:r>
          </a:p>
          <a:p>
            <a:pPr>
              <a:spcBef>
                <a:spcPct val="50000"/>
              </a:spcBef>
              <a:buFontTx/>
              <a:buChar char="•"/>
            </a:pPr>
            <a:r>
              <a:rPr lang="en-US" sz="2000"/>
              <a:t>    </a:t>
            </a: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End Date</a:t>
            </a:r>
          </a:p>
          <a:p>
            <a:pPr>
              <a:spcBef>
                <a:spcPct val="50000"/>
              </a:spcBef>
              <a:buFontTx/>
              <a:buChar char="•"/>
            </a:pPr>
            <a:r>
              <a:rPr lang="en-US" sz="2000">
                <a:solidFill>
                  <a:schemeClr val="folHlink"/>
                </a:solidFill>
              </a:rPr>
              <a:t>    </a:t>
            </a:r>
            <a:r>
              <a:rPr lang="en-US" sz="2000" b="1">
                <a:solidFill>
                  <a:schemeClr val="folHlink"/>
                </a:solidFill>
              </a:rPr>
              <a:t>Mark if Ongoing</a:t>
            </a:r>
            <a:endParaRPr lang="de-DE" sz="2000" b="1">
              <a:solidFill>
                <a:schemeClr val="folHlink"/>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D0BAF6E-1147-43EA-B4B4-8EC136DCD37A}" type="slidenum">
              <a:rPr lang="en-US"/>
              <a:pPr/>
              <a:t>27</a:t>
            </a:fld>
            <a:endParaRPr lang="en-US"/>
          </a:p>
        </p:txBody>
      </p:sp>
      <p:sp>
        <p:nvSpPr>
          <p:cNvPr id="1367042" name="Rectangle 2"/>
          <p:cNvSpPr>
            <a:spLocks noGrp="1" noChangeArrowheads="1"/>
          </p:cNvSpPr>
          <p:nvPr>
            <p:ph type="title"/>
          </p:nvPr>
        </p:nvSpPr>
        <p:spPr/>
        <p:txBody>
          <a:bodyPr/>
          <a:lstStyle/>
          <a:p>
            <a:r>
              <a:rPr lang="en-US" sz="3600"/>
              <a:t>Domain Review: Prior &amp; Conc. Med.</a:t>
            </a:r>
          </a:p>
        </p:txBody>
      </p:sp>
      <p:sp>
        <p:nvSpPr>
          <p:cNvPr id="1367043" name="Rectangle 3"/>
          <p:cNvSpPr>
            <a:spLocks noGrp="1" noChangeArrowheads="1"/>
          </p:cNvSpPr>
          <p:nvPr>
            <p:ph type="body" idx="1"/>
          </p:nvPr>
        </p:nvSpPr>
        <p:spPr/>
        <p:txBody>
          <a:bodyPr/>
          <a:lstStyle/>
          <a:p>
            <a:pPr>
              <a:spcBef>
                <a:spcPct val="50000"/>
              </a:spcBef>
              <a:buClr>
                <a:schemeClr val="tx1"/>
              </a:buClr>
            </a:pPr>
            <a:r>
              <a:rPr lang="en-US" b="1">
                <a:solidFill>
                  <a:schemeClr val="folHlink"/>
                </a:solidFill>
              </a:rPr>
              <a:t>Where any medications taken?</a:t>
            </a:r>
          </a:p>
          <a:p>
            <a:pPr>
              <a:spcBef>
                <a:spcPct val="50000"/>
              </a:spcBef>
              <a:buClr>
                <a:schemeClr val="tx1"/>
              </a:buClr>
            </a:pPr>
            <a:r>
              <a:rPr lang="en-US" b="1">
                <a:solidFill>
                  <a:srgbClr val="FF3300"/>
                </a:solidFill>
              </a:rPr>
              <a:t>Line #</a:t>
            </a:r>
          </a:p>
          <a:p>
            <a:pPr>
              <a:spcBef>
                <a:spcPct val="50000"/>
              </a:spcBef>
              <a:buClr>
                <a:schemeClr val="tx1"/>
              </a:buClr>
            </a:pPr>
            <a:r>
              <a:rPr lang="en-US" b="1">
                <a:solidFill>
                  <a:srgbClr val="FF3300"/>
                </a:solidFill>
              </a:rPr>
              <a:t>Medication Name</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Active Ingredient(s) 	</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Indication</a:t>
            </a:r>
          </a:p>
          <a:p>
            <a:pPr>
              <a:spcBef>
                <a:spcPct val="50000"/>
              </a:spcBef>
              <a:buClr>
                <a:schemeClr val="tx1"/>
              </a:buClr>
            </a:pPr>
            <a:r>
              <a:rPr lang="en-US" b="1">
                <a:solidFill>
                  <a:schemeClr val="folHlink"/>
                </a:solidFill>
              </a:rPr>
              <a:t>AE Line #</a:t>
            </a:r>
          </a:p>
          <a:p>
            <a:pPr>
              <a:spcBef>
                <a:spcPct val="50000"/>
              </a:spcBef>
              <a:buClr>
                <a:schemeClr val="tx1"/>
              </a:buClr>
            </a:pPr>
            <a:r>
              <a:rPr lang="en-US" b="1">
                <a:solidFill>
                  <a:schemeClr val="folHlink"/>
                </a:solidFill>
              </a:rPr>
              <a:t>MH Line #</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Dose</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Total Daily Dose </a:t>
            </a:r>
          </a:p>
          <a:p>
            <a:pPr>
              <a:buFontTx/>
              <a:buNone/>
            </a:pPr>
            <a:endPar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367044" name="Text Box 4"/>
          <p:cNvSpPr txBox="1">
            <a:spLocks noChangeArrowheads="1"/>
          </p:cNvSpPr>
          <p:nvPr/>
        </p:nvSpPr>
        <p:spPr bwMode="auto">
          <a:xfrm>
            <a:off x="4572000" y="1600200"/>
            <a:ext cx="4572000" cy="35972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Unit </a:t>
            </a:r>
          </a:p>
          <a:p>
            <a:pPr>
              <a:spcBef>
                <a:spcPct val="50000"/>
              </a:spcBef>
              <a:buFontTx/>
              <a:buChar char="•"/>
            </a:pP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Dose Form</a:t>
            </a:r>
          </a:p>
          <a:p>
            <a:pPr>
              <a:spcBef>
                <a:spcPct val="50000"/>
              </a:spcBef>
              <a:buFontTx/>
              <a:buChar char="•"/>
            </a:pP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Frequency</a:t>
            </a:r>
          </a:p>
          <a:p>
            <a:pPr>
              <a:spcBef>
                <a:spcPct val="50000"/>
              </a:spcBef>
              <a:buFontTx/>
              <a:buChar char="•"/>
            </a:pP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Route</a:t>
            </a:r>
          </a:p>
          <a:p>
            <a:pPr>
              <a:spcBef>
                <a:spcPct val="50000"/>
              </a:spcBef>
              <a:buFontTx/>
              <a:buChar char="•"/>
            </a:pPr>
            <a:r>
              <a:rPr lang="en-US" sz="20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r>
              <a:rPr lang="en-US" sz="2000" b="1">
                <a:solidFill>
                  <a:srgbClr val="FF3300"/>
                </a:solidFill>
              </a:rPr>
              <a:t>Start Date </a:t>
            </a:r>
            <a:r>
              <a:rPr lang="en-US" sz="2000" b="1"/>
              <a:t>/ Start Time</a:t>
            </a:r>
          </a:p>
          <a:p>
            <a:pPr>
              <a:spcBef>
                <a:spcPct val="50000"/>
              </a:spcBef>
              <a:buFontTx/>
              <a:buChar char="•"/>
            </a:pPr>
            <a:r>
              <a:rPr lang="en-US" sz="2000"/>
              <a:t>    </a:t>
            </a:r>
            <a:r>
              <a:rPr lang="en-US" sz="2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Mark if taken prior to study</a:t>
            </a:r>
          </a:p>
          <a:p>
            <a:pPr>
              <a:spcBef>
                <a:spcPct val="50000"/>
              </a:spcBef>
              <a:buFontTx/>
              <a:buChar char="•"/>
            </a:pPr>
            <a:r>
              <a:rPr lang="en-US" sz="2000"/>
              <a:t>    </a:t>
            </a:r>
            <a:r>
              <a:rPr lang="en-US" sz="2000" b="1">
                <a:solidFill>
                  <a:srgbClr val="FF3300"/>
                </a:solidFill>
              </a:rPr>
              <a:t>End Date</a:t>
            </a:r>
          </a:p>
          <a:p>
            <a:pPr>
              <a:spcBef>
                <a:spcPct val="50000"/>
              </a:spcBef>
              <a:buFontTx/>
              <a:buChar char="•"/>
            </a:pPr>
            <a:r>
              <a:rPr lang="en-US" sz="2000">
                <a:solidFill>
                  <a:schemeClr val="folHlink"/>
                </a:solidFill>
              </a:rPr>
              <a:t>    </a:t>
            </a:r>
            <a:r>
              <a:rPr lang="en-US" sz="2000" b="1">
                <a:solidFill>
                  <a:schemeClr val="folHlink"/>
                </a:solidFill>
              </a:rPr>
              <a:t>Mark if Ongoing</a:t>
            </a:r>
            <a:endParaRPr lang="de-DE" sz="2000" b="1">
              <a:solidFill>
                <a:schemeClr val="folHlink"/>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A47C1FE-436B-4D21-9EEB-D94D3236AC2C}" type="slidenum">
              <a:rPr lang="en-US"/>
              <a:pPr/>
              <a:t>28</a:t>
            </a:fld>
            <a:endParaRPr lang="en-US"/>
          </a:p>
        </p:txBody>
      </p:sp>
      <p:sp>
        <p:nvSpPr>
          <p:cNvPr id="1369090" name="Rectangle 2"/>
          <p:cNvSpPr>
            <a:spLocks noGrp="1" noChangeArrowheads="1"/>
          </p:cNvSpPr>
          <p:nvPr>
            <p:ph type="title"/>
          </p:nvPr>
        </p:nvSpPr>
        <p:spPr/>
        <p:txBody>
          <a:bodyPr/>
          <a:lstStyle/>
          <a:p>
            <a:r>
              <a:rPr lang="en-US" sz="3600"/>
              <a:t>Domain Review: Prior &amp; Conc. Med.</a:t>
            </a:r>
          </a:p>
        </p:txBody>
      </p:sp>
      <p:sp>
        <p:nvSpPr>
          <p:cNvPr id="1369091" name="Rectangle 3"/>
          <p:cNvSpPr>
            <a:spLocks noGrp="1" noChangeArrowheads="1"/>
          </p:cNvSpPr>
          <p:nvPr>
            <p:ph type="body" idx="1"/>
          </p:nvPr>
        </p:nvSpPr>
        <p:spPr/>
        <p:txBody>
          <a:bodyPr/>
          <a:lstStyle/>
          <a:p>
            <a:pPr>
              <a:spcBef>
                <a:spcPct val="50000"/>
              </a:spcBef>
              <a:buClr>
                <a:schemeClr val="tx1"/>
              </a:buClr>
            </a:pPr>
            <a:r>
              <a:rPr lang="en-US" b="1">
                <a:solidFill>
                  <a:schemeClr val="folHlink"/>
                </a:solidFill>
              </a:rPr>
              <a:t>Where any medications taken?</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Line #</a:t>
            </a:r>
          </a:p>
          <a:p>
            <a:pPr>
              <a:spcBef>
                <a:spcPct val="50000"/>
              </a:spcBef>
              <a:buClr>
                <a:schemeClr val="tx1"/>
              </a:buClr>
            </a:pPr>
            <a:r>
              <a:rPr lang="en-US" b="1">
                <a:solidFill>
                  <a:srgbClr val="FF3300"/>
                </a:solidFill>
              </a:rPr>
              <a:t>Medication Name</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Active Ingredient(s) 	</a:t>
            </a:r>
          </a:p>
          <a:p>
            <a:pPr>
              <a:spcBef>
                <a:spcPct val="50000"/>
              </a:spcBef>
              <a:buClr>
                <a:schemeClr val="tx1"/>
              </a:buClr>
            </a:pPr>
            <a:r>
              <a:rPr lang="en-US" b="1"/>
              <a:t>Indication</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AE Line #</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MH Line #</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Dose</a:t>
            </a:r>
          </a:p>
          <a:p>
            <a:pPr>
              <a:spcBef>
                <a:spcPct val="50000"/>
              </a:spcBef>
              <a:buClr>
                <a:schemeClr val="tx1"/>
              </a:buClr>
            </a:pPr>
            <a:r>
              <a:rPr lang="en-US" b="1">
                <a:solidFill>
                  <a:schemeClr val="folHlink"/>
                </a:solidFill>
              </a:rPr>
              <a:t>Total Daily Dose</a:t>
            </a: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 </a:t>
            </a:r>
          </a:p>
          <a:p>
            <a:pPr>
              <a:buFontTx/>
              <a:buNone/>
            </a:pPr>
            <a:endPar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369092" name="Text Box 4"/>
          <p:cNvSpPr txBox="1">
            <a:spLocks noChangeArrowheads="1"/>
          </p:cNvSpPr>
          <p:nvPr/>
        </p:nvSpPr>
        <p:spPr bwMode="auto">
          <a:xfrm>
            <a:off x="4572000" y="1600200"/>
            <a:ext cx="4572000" cy="35972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b="1">
                <a:solidFill>
                  <a:schemeClr val="folHlink"/>
                </a:solidFill>
              </a:rPr>
              <a:t>Unit</a:t>
            </a:r>
            <a:r>
              <a:rPr lang="en-US" sz="2000" b="1"/>
              <a:t> </a:t>
            </a:r>
          </a:p>
          <a:p>
            <a:pPr>
              <a:spcBef>
                <a:spcPct val="50000"/>
              </a:spcBef>
              <a:buFontTx/>
              <a:buChar char="•"/>
            </a:pPr>
            <a:r>
              <a:rPr lang="en-US" sz="2000" b="1"/>
              <a:t>    </a:t>
            </a:r>
            <a:r>
              <a:rPr lang="en-US" sz="2000" b="1">
                <a:solidFill>
                  <a:schemeClr val="folHlink"/>
                </a:solidFill>
              </a:rPr>
              <a:t>Dose Form</a:t>
            </a:r>
          </a:p>
          <a:p>
            <a:pPr>
              <a:spcBef>
                <a:spcPct val="50000"/>
              </a:spcBef>
              <a:buFontTx/>
              <a:buChar char="•"/>
            </a:pPr>
            <a:r>
              <a:rPr lang="en-US" sz="2000" b="1"/>
              <a:t>    </a:t>
            </a:r>
            <a:r>
              <a:rPr lang="en-US" sz="2000" b="1">
                <a:solidFill>
                  <a:schemeClr val="folHlink"/>
                </a:solidFill>
              </a:rPr>
              <a:t>Frequency</a:t>
            </a:r>
          </a:p>
          <a:p>
            <a:pPr>
              <a:spcBef>
                <a:spcPct val="50000"/>
              </a:spcBef>
              <a:buFontTx/>
              <a:buChar char="•"/>
            </a:pPr>
            <a:r>
              <a:rPr lang="en-US" sz="2000" b="1"/>
              <a:t>    </a:t>
            </a:r>
            <a:r>
              <a:rPr lang="en-US" sz="2000" b="1">
                <a:solidFill>
                  <a:schemeClr val="folHlink"/>
                </a:solidFill>
              </a:rPr>
              <a:t>Route</a:t>
            </a:r>
          </a:p>
          <a:p>
            <a:pPr>
              <a:spcBef>
                <a:spcPct val="50000"/>
              </a:spcBef>
              <a:buFontTx/>
              <a:buChar char="•"/>
            </a:pPr>
            <a:r>
              <a:rPr lang="en-US" sz="2000" b="1"/>
              <a:t>    </a:t>
            </a:r>
            <a:r>
              <a:rPr lang="en-US" sz="2000" b="1">
                <a:solidFill>
                  <a:srgbClr val="FF3300"/>
                </a:solidFill>
              </a:rPr>
              <a:t>Start Date </a:t>
            </a:r>
            <a:r>
              <a:rPr lang="en-US" sz="2000" b="1"/>
              <a:t>/ Start Time</a:t>
            </a:r>
          </a:p>
          <a:p>
            <a:pPr>
              <a:spcBef>
                <a:spcPct val="50000"/>
              </a:spcBef>
              <a:buFontTx/>
              <a:buChar char="•"/>
            </a:pPr>
            <a:r>
              <a:rPr lang="en-US" sz="2000"/>
              <a:t>    </a:t>
            </a:r>
            <a:r>
              <a:rPr lang="en-US" sz="2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Mark if taken prior to study</a:t>
            </a:r>
          </a:p>
          <a:p>
            <a:pPr>
              <a:spcBef>
                <a:spcPct val="50000"/>
              </a:spcBef>
              <a:buFontTx/>
              <a:buChar char="•"/>
            </a:pPr>
            <a:r>
              <a:rPr lang="en-US" sz="2000"/>
              <a:t>    </a:t>
            </a:r>
            <a:r>
              <a:rPr lang="en-US" sz="2000" b="1">
                <a:solidFill>
                  <a:srgbClr val="FF3300"/>
                </a:solidFill>
              </a:rPr>
              <a:t>End Date</a:t>
            </a:r>
          </a:p>
          <a:p>
            <a:pPr>
              <a:spcBef>
                <a:spcPct val="50000"/>
              </a:spcBef>
              <a:buFontTx/>
              <a:buChar char="•"/>
            </a:pPr>
            <a:r>
              <a:rPr lang="en-US" sz="2000">
                <a:solidFill>
                  <a:schemeClr val="folHlink"/>
                </a:solidFill>
              </a:rPr>
              <a:t>    </a:t>
            </a:r>
            <a:r>
              <a:rPr lang="en-US" sz="2000" b="1">
                <a:solidFill>
                  <a:schemeClr val="folHlink"/>
                </a:solidFill>
              </a:rPr>
              <a:t>Mark if Ongoing</a:t>
            </a:r>
            <a:endParaRPr lang="de-DE" sz="2000" b="1">
              <a:solidFill>
                <a:schemeClr val="folHlink"/>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9E81147-D050-41A8-BED2-03A7DCCFBB41}" type="slidenum">
              <a:rPr lang="en-US"/>
              <a:pPr/>
              <a:t>29</a:t>
            </a:fld>
            <a:endParaRPr lang="en-US"/>
          </a:p>
        </p:txBody>
      </p:sp>
      <p:sp>
        <p:nvSpPr>
          <p:cNvPr id="1371138" name="Rectangle 2"/>
          <p:cNvSpPr>
            <a:spLocks noGrp="1" noChangeArrowheads="1"/>
          </p:cNvSpPr>
          <p:nvPr>
            <p:ph type="title"/>
          </p:nvPr>
        </p:nvSpPr>
        <p:spPr/>
        <p:txBody>
          <a:bodyPr/>
          <a:lstStyle/>
          <a:p>
            <a:r>
              <a:rPr lang="en-US" sz="3600"/>
              <a:t>Domain Review: Demographics</a:t>
            </a:r>
          </a:p>
        </p:txBody>
      </p:sp>
      <p:sp>
        <p:nvSpPr>
          <p:cNvPr id="1371139" name="Rectangle 3"/>
          <p:cNvSpPr>
            <a:spLocks noGrp="1" noChangeArrowheads="1"/>
          </p:cNvSpPr>
          <p:nvPr>
            <p:ph type="body" idx="1"/>
          </p:nvPr>
        </p:nvSpPr>
        <p:spPr/>
        <p:txBody>
          <a:bodyPr/>
          <a:lstStyle/>
          <a:p>
            <a:pPr>
              <a:spcBef>
                <a:spcPct val="50000"/>
              </a:spcBef>
              <a:buClr>
                <a:schemeClr val="tx1"/>
              </a:buClr>
            </a:pPr>
            <a:r>
              <a:rPr lang="en-US">
                <a:solidFill>
                  <a:srgbClr val="FF3300"/>
                </a:solidFill>
              </a:rPr>
              <a:t>Date of Birth (and time)</a:t>
            </a:r>
          </a:p>
          <a:p>
            <a:pPr lvl="1">
              <a:spcBef>
                <a:spcPct val="50000"/>
              </a:spcBef>
              <a:buClr>
                <a:schemeClr val="tx1"/>
              </a:buClr>
            </a:pPr>
            <a:r>
              <a:rPr lang="en-US">
                <a:solidFill>
                  <a:srgbClr val="FF3300"/>
                </a:solidFill>
              </a:rPr>
              <a:t>Year of Birth</a:t>
            </a:r>
            <a:endParaRPr lang="en-US">
              <a:solidFill>
                <a:schemeClr val="folHlink"/>
              </a:solidFill>
            </a:endParaRPr>
          </a:p>
          <a:p>
            <a:pPr lvl="1">
              <a:spcBef>
                <a:spcPct val="50000"/>
              </a:spcBef>
              <a:buClr>
                <a:schemeClr val="tx1"/>
              </a:buClr>
            </a:pPr>
            <a:r>
              <a:rPr lang="en-US"/>
              <a:t>Month of Birth</a:t>
            </a:r>
          </a:p>
          <a:p>
            <a:pPr lvl="1">
              <a:spcBef>
                <a:spcPct val="50000"/>
              </a:spcBef>
              <a:buClr>
                <a:schemeClr val="tx1"/>
              </a:buClr>
            </a:pPr>
            <a:r>
              <a:rPr lang="en-US"/>
              <a:t>Day of Birth 	</a:t>
            </a:r>
          </a:p>
          <a:p>
            <a:pPr lvl="1">
              <a:spcBef>
                <a:spcPct val="50000"/>
              </a:spcBef>
              <a:buClr>
                <a:schemeClr val="tx1"/>
              </a:buClr>
            </a:pPr>
            <a:r>
              <a:rPr lang="en-US">
                <a:solidFill>
                  <a:schemeClr val="folHlink"/>
                </a:solidFill>
              </a:rPr>
              <a:t>Time of Birth</a:t>
            </a:r>
          </a:p>
          <a:p>
            <a:pPr>
              <a:buFontTx/>
              <a:buNone/>
            </a:pPr>
            <a:endParaRPr lang="en-US"/>
          </a:p>
        </p:txBody>
      </p:sp>
      <p:sp>
        <p:nvSpPr>
          <p:cNvPr id="1371140" name="Text Box 4"/>
          <p:cNvSpPr txBox="1">
            <a:spLocks noChangeArrowheads="1"/>
          </p:cNvSpPr>
          <p:nvPr/>
        </p:nvSpPr>
        <p:spPr bwMode="auto">
          <a:xfrm>
            <a:off x="4572000" y="1600200"/>
            <a:ext cx="4572000" cy="2682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solidFill>
                  <a:schemeClr val="folHlink"/>
                </a:solidFill>
              </a:rPr>
              <a:t>Age</a:t>
            </a:r>
            <a:r>
              <a:rPr lang="en-US" sz="2000"/>
              <a:t> </a:t>
            </a:r>
          </a:p>
          <a:p>
            <a:pPr>
              <a:spcBef>
                <a:spcPct val="50000"/>
              </a:spcBef>
              <a:buFontTx/>
              <a:buChar char="•"/>
            </a:pPr>
            <a:r>
              <a:rPr lang="en-US" sz="2000"/>
              <a:t>    </a:t>
            </a:r>
            <a:r>
              <a:rPr lang="en-US" sz="2000">
                <a:solidFill>
                  <a:schemeClr val="folHlink"/>
                </a:solidFill>
              </a:rPr>
              <a:t>Age Units</a:t>
            </a:r>
          </a:p>
          <a:p>
            <a:pPr>
              <a:spcBef>
                <a:spcPct val="50000"/>
              </a:spcBef>
              <a:buFontTx/>
              <a:buChar char="•"/>
            </a:pPr>
            <a:r>
              <a:rPr lang="en-US" sz="2000"/>
              <a:t>    Today’s date</a:t>
            </a:r>
          </a:p>
          <a:p>
            <a:pPr>
              <a:spcBef>
                <a:spcPct val="50000"/>
              </a:spcBef>
              <a:buFontTx/>
              <a:buChar char="•"/>
            </a:pPr>
            <a:r>
              <a:rPr lang="en-US" sz="2000"/>
              <a:t>    </a:t>
            </a:r>
            <a:r>
              <a:rPr lang="en-US" sz="2000">
                <a:solidFill>
                  <a:srgbClr val="FF3300"/>
                </a:solidFill>
              </a:rPr>
              <a:t>Sex</a:t>
            </a:r>
          </a:p>
          <a:p>
            <a:pPr>
              <a:spcBef>
                <a:spcPct val="50000"/>
              </a:spcBef>
              <a:buFontTx/>
              <a:buChar char="•"/>
            </a:pPr>
            <a:r>
              <a:rPr lang="en-US" sz="2000"/>
              <a:t>    Ethnicity</a:t>
            </a:r>
          </a:p>
          <a:p>
            <a:pPr>
              <a:spcBef>
                <a:spcPct val="50000"/>
              </a:spcBef>
              <a:buFontTx/>
              <a:buChar char="•"/>
            </a:pPr>
            <a:r>
              <a:rPr lang="en-US" sz="2000"/>
              <a:t>    Race</a:t>
            </a:r>
            <a:endParaRPr lang="de-DE" sz="2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2749032-E8CC-4026-BF27-36DEF573408C}" type="slidenum">
              <a:rPr lang="en-US"/>
              <a:pPr/>
              <a:t>3</a:t>
            </a:fld>
            <a:endParaRPr lang="en-US"/>
          </a:p>
        </p:txBody>
      </p:sp>
      <p:sp>
        <p:nvSpPr>
          <p:cNvPr id="1293314" name="Rectangle 2"/>
          <p:cNvSpPr>
            <a:spLocks noGrp="1" noChangeArrowheads="1"/>
          </p:cNvSpPr>
          <p:nvPr>
            <p:ph type="title"/>
          </p:nvPr>
        </p:nvSpPr>
        <p:spPr/>
        <p:txBody>
          <a:bodyPr/>
          <a:lstStyle/>
          <a:p>
            <a:r>
              <a:rPr lang="en-US"/>
              <a:t>General Remarks</a:t>
            </a:r>
            <a:endParaRPr lang="en-US" sz="2800"/>
          </a:p>
        </p:txBody>
      </p:sp>
      <p:sp>
        <p:nvSpPr>
          <p:cNvPr id="1293315" name="Rectangle 3"/>
          <p:cNvSpPr>
            <a:spLocks noGrp="1" noChangeArrowheads="1"/>
          </p:cNvSpPr>
          <p:nvPr>
            <p:ph type="body" idx="1"/>
          </p:nvPr>
        </p:nvSpPr>
        <p:spPr/>
        <p:txBody>
          <a:bodyPr/>
          <a:lstStyle/>
          <a:p>
            <a:r>
              <a:rPr lang="en-US"/>
              <a:t>CDASH: A set of ‘content standards’</a:t>
            </a:r>
          </a:p>
          <a:p>
            <a:r>
              <a:rPr lang="en-US"/>
              <a:t>Initial scope: 16 core safety domains</a:t>
            </a:r>
          </a:p>
          <a:p>
            <a:r>
              <a:rPr lang="en-US"/>
              <a:t>The term “CRF” used throughout this document refers to both paper and electronic formats, unless otherwise specified</a:t>
            </a:r>
          </a:p>
          <a:p>
            <a:r>
              <a:rPr lang="en-US"/>
              <a:t>Not CRF layouts</a:t>
            </a:r>
          </a:p>
          <a:p>
            <a:r>
              <a:rPr lang="en-US"/>
              <a:t>“Fields” refers to fields that are commonly seen on the CRF.</a:t>
            </a:r>
          </a:p>
          <a:p>
            <a:r>
              <a:rPr lang="en-US"/>
              <a:t>“Variables” refers to what is seen in a clinical database.</a:t>
            </a:r>
          </a:p>
          <a:p>
            <a:r>
              <a:rPr lang="en-US"/>
              <a:t>“Study treatment” has been used in order to include all types of study designs and products.</a:t>
            </a:r>
          </a:p>
          <a:p>
            <a:r>
              <a:rPr lang="en-US"/>
              <a:t>Different data collection mechanisms can be used to control how data are collected, e.g., tick boxes, check boxes, radio buttons, drop-down lists, etc. These terms will be used interchangeably.</a:t>
            </a:r>
          </a:p>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E481A31E-C81C-4892-A17A-4CBCDC90C4B8}" type="slidenum">
              <a:rPr lang="en-US"/>
              <a:pPr/>
              <a:t>30</a:t>
            </a:fld>
            <a:endParaRPr lang="en-US"/>
          </a:p>
        </p:txBody>
      </p:sp>
      <p:sp>
        <p:nvSpPr>
          <p:cNvPr id="1373186" name="Rectangle 2"/>
          <p:cNvSpPr>
            <a:spLocks noGrp="1" noChangeArrowheads="1"/>
          </p:cNvSpPr>
          <p:nvPr>
            <p:ph type="title"/>
          </p:nvPr>
        </p:nvSpPr>
        <p:spPr/>
        <p:txBody>
          <a:bodyPr/>
          <a:lstStyle/>
          <a:p>
            <a:r>
              <a:rPr lang="en-US" sz="3600"/>
              <a:t>Domain Review: Demographics</a:t>
            </a:r>
          </a:p>
        </p:txBody>
      </p:sp>
      <p:sp>
        <p:nvSpPr>
          <p:cNvPr id="1373187" name="Rectangle 3"/>
          <p:cNvSpPr>
            <a:spLocks noGrp="1" noChangeArrowheads="1"/>
          </p:cNvSpPr>
          <p:nvPr>
            <p:ph type="body" idx="1"/>
          </p:nvPr>
        </p:nvSpPr>
        <p:spPr/>
        <p:txBody>
          <a:bodyPr/>
          <a:lstStyle/>
          <a:p>
            <a:pPr>
              <a:spcBef>
                <a:spcPct val="50000"/>
              </a:spcBef>
              <a:buClr>
                <a:schemeClr val="tx1"/>
              </a:buClr>
            </a:pPr>
            <a:r>
              <a:rPr lang="en-US"/>
              <a:t>Date of Birth (and time)</a:t>
            </a:r>
          </a:p>
          <a:p>
            <a:pPr lvl="1">
              <a:spcBef>
                <a:spcPct val="50000"/>
              </a:spcBef>
              <a:buClr>
                <a:schemeClr val="tx1"/>
              </a:buClr>
            </a:pPr>
            <a:r>
              <a:rPr lang="en-US" b="1">
                <a:solidFill>
                  <a:srgbClr val="FF3300"/>
                </a:solidFill>
              </a:rPr>
              <a:t>Year of Birth</a:t>
            </a:r>
            <a:endParaRPr lang="en-US" b="1">
              <a:solidFill>
                <a:schemeClr val="folHlink"/>
              </a:solidFill>
            </a:endParaRPr>
          </a:p>
          <a:p>
            <a:pPr lvl="1">
              <a:spcBef>
                <a:spcPct val="50000"/>
              </a:spcBef>
              <a:buClr>
                <a:schemeClr val="tx1"/>
              </a:buClr>
            </a:pPr>
            <a:r>
              <a:rPr lang="en-US" b="1"/>
              <a:t>Month of Birth</a:t>
            </a:r>
          </a:p>
          <a:p>
            <a:pPr lvl="1">
              <a:spcBef>
                <a:spcPct val="50000"/>
              </a:spcBef>
              <a:buClr>
                <a:schemeClr val="tx1"/>
              </a:buClr>
            </a:pPr>
            <a:r>
              <a:rPr lang="en-US" b="1"/>
              <a:t>Day of Birth</a:t>
            </a:r>
            <a:r>
              <a:rPr lang="en-US"/>
              <a:t> 	</a:t>
            </a:r>
          </a:p>
          <a:p>
            <a:pPr lvl="1">
              <a:spcBef>
                <a:spcPct val="50000"/>
              </a:spcBef>
              <a:buClr>
                <a:schemeClr val="tx1"/>
              </a:buClr>
            </a:pPr>
            <a:r>
              <a:rPr lang="en-US"/>
              <a:t>Time of Birth</a:t>
            </a:r>
          </a:p>
          <a:p>
            <a:pPr>
              <a:buFontTx/>
              <a:buNone/>
            </a:pPr>
            <a:endParaRPr lang="en-US"/>
          </a:p>
        </p:txBody>
      </p:sp>
      <p:sp>
        <p:nvSpPr>
          <p:cNvPr id="1373188" name="Text Box 4"/>
          <p:cNvSpPr txBox="1">
            <a:spLocks noChangeArrowheads="1"/>
          </p:cNvSpPr>
          <p:nvPr/>
        </p:nvSpPr>
        <p:spPr bwMode="auto">
          <a:xfrm>
            <a:off x="4572000" y="1600200"/>
            <a:ext cx="4572000" cy="2682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t>Age </a:t>
            </a:r>
          </a:p>
          <a:p>
            <a:pPr>
              <a:spcBef>
                <a:spcPct val="50000"/>
              </a:spcBef>
              <a:buFontTx/>
              <a:buChar char="•"/>
            </a:pPr>
            <a:r>
              <a:rPr lang="en-US" sz="2000"/>
              <a:t>    Age Units</a:t>
            </a:r>
          </a:p>
          <a:p>
            <a:pPr>
              <a:spcBef>
                <a:spcPct val="50000"/>
              </a:spcBef>
              <a:buFontTx/>
              <a:buChar char="•"/>
            </a:pPr>
            <a:r>
              <a:rPr lang="en-US" sz="2000"/>
              <a:t>    Today’s date</a:t>
            </a:r>
          </a:p>
          <a:p>
            <a:pPr>
              <a:spcBef>
                <a:spcPct val="50000"/>
              </a:spcBef>
              <a:buFontTx/>
              <a:buChar char="•"/>
            </a:pPr>
            <a:r>
              <a:rPr lang="en-US" sz="2000"/>
              <a:t>    Sex</a:t>
            </a:r>
          </a:p>
          <a:p>
            <a:pPr>
              <a:spcBef>
                <a:spcPct val="50000"/>
              </a:spcBef>
              <a:buFontTx/>
              <a:buChar char="•"/>
            </a:pPr>
            <a:r>
              <a:rPr lang="en-US" sz="2000"/>
              <a:t>    Ethnicity</a:t>
            </a:r>
          </a:p>
          <a:p>
            <a:pPr>
              <a:spcBef>
                <a:spcPct val="50000"/>
              </a:spcBef>
              <a:buFontTx/>
              <a:buChar char="•"/>
            </a:pPr>
            <a:r>
              <a:rPr lang="en-US" sz="2000"/>
              <a:t>    Race</a:t>
            </a:r>
            <a:endParaRPr lang="de-DE" sz="2000"/>
          </a:p>
        </p:txBody>
      </p:sp>
      <p:sp>
        <p:nvSpPr>
          <p:cNvPr id="1373189" name="PubOvalCallout"/>
          <p:cNvSpPr>
            <a:spLocks noEditPoints="1" noChangeArrowheads="1"/>
          </p:cNvSpPr>
          <p:nvPr/>
        </p:nvSpPr>
        <p:spPr bwMode="auto">
          <a:xfrm rot="6003822">
            <a:off x="3474244" y="411956"/>
            <a:ext cx="4267200" cy="6034088"/>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73190" name="Text Box 6"/>
          <p:cNvSpPr txBox="1">
            <a:spLocks noChangeArrowheads="1"/>
          </p:cNvSpPr>
          <p:nvPr/>
        </p:nvSpPr>
        <p:spPr bwMode="auto">
          <a:xfrm>
            <a:off x="3962400" y="1981200"/>
            <a:ext cx="4495800" cy="3636963"/>
          </a:xfrm>
          <a:prstGeom prst="rect">
            <a:avLst/>
          </a:prstGeom>
          <a:noFill/>
          <a:ln w="9525">
            <a:noFill/>
            <a:miter lim="800000"/>
            <a:headEnd/>
            <a:tailEnd/>
          </a:ln>
          <a:effectLst/>
        </p:spPr>
        <p:txBody>
          <a:bodyPr>
            <a:spAutoFit/>
          </a:bodyPr>
          <a:lstStyle/>
          <a:p>
            <a:r>
              <a:rPr lang="en-US" sz="1600" b="1">
                <a:solidFill>
                  <a:srgbClr val="CC0066"/>
                </a:solidFill>
              </a:rPr>
              <a:t>             Subjects in countries where </a:t>
            </a:r>
          </a:p>
          <a:p>
            <a:r>
              <a:rPr lang="en-US" sz="1600" b="1">
                <a:solidFill>
                  <a:srgbClr val="CC0066"/>
                </a:solidFill>
              </a:rPr>
              <a:t>    privacy rules preclude the collection of personal data containing more detail than   </a:t>
            </a:r>
          </a:p>
          <a:p>
            <a:r>
              <a:rPr lang="en-US" sz="1600" b="1">
                <a:solidFill>
                  <a:srgbClr val="CC0066"/>
                </a:solidFill>
              </a:rPr>
              <a:t>   the year of birth might only provide date of            </a:t>
            </a:r>
          </a:p>
          <a:p>
            <a:r>
              <a:rPr lang="en-US" sz="1600" b="1">
                <a:solidFill>
                  <a:srgbClr val="CC0066"/>
                </a:solidFill>
              </a:rPr>
              <a:t>      birth data to the year level.</a:t>
            </a:r>
          </a:p>
          <a:p>
            <a:r>
              <a:rPr lang="en-US" sz="1600" b="1">
                <a:solidFill>
                  <a:srgbClr val="CC0066"/>
                </a:solidFill>
              </a:rPr>
              <a:t>        Note: It is recommended that the CRF</a:t>
            </a:r>
          </a:p>
          <a:p>
            <a:r>
              <a:rPr lang="en-US" sz="1600" b="1">
                <a:solidFill>
                  <a:srgbClr val="CC0066"/>
                </a:solidFill>
              </a:rPr>
              <a:t>     should be modified for sites in these</a:t>
            </a:r>
          </a:p>
          <a:p>
            <a:r>
              <a:rPr lang="en-US" sz="1600" b="1">
                <a:solidFill>
                  <a:srgbClr val="CC0066"/>
                </a:solidFill>
              </a:rPr>
              <a:t>      counties to prevent the clinician from</a:t>
            </a:r>
          </a:p>
          <a:p>
            <a:r>
              <a:rPr lang="en-US" sz="1600" b="1">
                <a:solidFill>
                  <a:srgbClr val="CC0066"/>
                </a:solidFill>
              </a:rPr>
              <a:t>        entering the data that would violate the</a:t>
            </a:r>
          </a:p>
          <a:p>
            <a:r>
              <a:rPr lang="en-US" sz="1600" b="1">
                <a:solidFill>
                  <a:srgbClr val="CC0066"/>
                </a:solidFill>
              </a:rPr>
              <a:t>         privacy rule </a:t>
            </a:r>
            <a:r>
              <a:rPr lang="en-US" sz="1600" b="1" i="1">
                <a:solidFill>
                  <a:srgbClr val="CC0066"/>
                </a:solidFill>
              </a:rPr>
              <a:t>(i.e., gray out the month </a:t>
            </a:r>
          </a:p>
          <a:p>
            <a:r>
              <a:rPr lang="en-US" sz="1600" b="1" i="1">
                <a:solidFill>
                  <a:srgbClr val="CC0066"/>
                </a:solidFill>
              </a:rPr>
              <a:t>           and day fields on paper or make </a:t>
            </a:r>
          </a:p>
          <a:p>
            <a:r>
              <a:rPr lang="en-US" sz="1600" b="1" i="1">
                <a:solidFill>
                  <a:srgbClr val="CC0066"/>
                </a:solidFill>
              </a:rPr>
              <a:t>                    them inaccessible for entry </a:t>
            </a:r>
          </a:p>
          <a:p>
            <a:r>
              <a:rPr lang="en-US" sz="1600" b="1" i="1">
                <a:solidFill>
                  <a:srgbClr val="CC0066"/>
                </a:solidFill>
              </a:rPr>
              <a:t>                         in an EDC system)</a:t>
            </a:r>
            <a:r>
              <a:rPr lang="en-US" sz="1600" b="1">
                <a:solidFill>
                  <a:srgbClr val="CC0066"/>
                </a:solidFill>
              </a:rPr>
              <a:t>.</a:t>
            </a:r>
          </a:p>
          <a:p>
            <a:pPr>
              <a:spcBef>
                <a:spcPct val="50000"/>
              </a:spcBef>
            </a:pPr>
            <a:endParaRPr lang="en-US" sz="1600" b="1">
              <a:solidFill>
                <a:srgbClr val="CC0066"/>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DADECA6-8C84-42EF-A8BA-007CB3E7D197}" type="slidenum">
              <a:rPr lang="en-US"/>
              <a:pPr/>
              <a:t>31</a:t>
            </a:fld>
            <a:endParaRPr lang="en-US"/>
          </a:p>
        </p:txBody>
      </p:sp>
      <p:sp>
        <p:nvSpPr>
          <p:cNvPr id="1375234" name="Rectangle 2"/>
          <p:cNvSpPr>
            <a:spLocks noGrp="1" noChangeArrowheads="1"/>
          </p:cNvSpPr>
          <p:nvPr>
            <p:ph type="title"/>
          </p:nvPr>
        </p:nvSpPr>
        <p:spPr/>
        <p:txBody>
          <a:bodyPr/>
          <a:lstStyle/>
          <a:p>
            <a:r>
              <a:rPr lang="en-US" sz="3600"/>
              <a:t>Domain Review: Disposition</a:t>
            </a:r>
          </a:p>
        </p:txBody>
      </p:sp>
      <p:sp>
        <p:nvSpPr>
          <p:cNvPr id="1375235" name="Rectangle 3"/>
          <p:cNvSpPr>
            <a:spLocks noGrp="1" noChangeArrowheads="1"/>
          </p:cNvSpPr>
          <p:nvPr>
            <p:ph type="body" idx="1"/>
          </p:nvPr>
        </p:nvSpPr>
        <p:spPr/>
        <p:txBody>
          <a:bodyPr/>
          <a:lstStyle/>
          <a:p>
            <a:pPr>
              <a:spcBef>
                <a:spcPct val="50000"/>
              </a:spcBef>
              <a:buClr>
                <a:schemeClr val="tx1"/>
              </a:buClr>
            </a:pPr>
            <a:r>
              <a:rPr lang="en-US"/>
              <a:t>Trial Epoch</a:t>
            </a:r>
          </a:p>
          <a:p>
            <a:pPr>
              <a:spcBef>
                <a:spcPct val="50000"/>
              </a:spcBef>
              <a:buClr>
                <a:schemeClr val="tx1"/>
              </a:buClr>
            </a:pPr>
            <a:r>
              <a:rPr lang="en-US">
                <a:solidFill>
                  <a:srgbClr val="FF3300"/>
                </a:solidFill>
              </a:rPr>
              <a:t>Subject Status</a:t>
            </a:r>
            <a:endParaRPr lang="en-US">
              <a:solidFill>
                <a:schemeClr val="folHlink"/>
              </a:solidFill>
            </a:endParaRPr>
          </a:p>
          <a:p>
            <a:pPr>
              <a:spcBef>
                <a:spcPct val="50000"/>
              </a:spcBef>
              <a:buClr>
                <a:schemeClr val="tx1"/>
              </a:buClr>
            </a:pPr>
            <a:r>
              <a:rPr lang="en-US"/>
              <a:t>Date of Completion or </a:t>
            </a:r>
            <a:br>
              <a:rPr lang="en-US"/>
            </a:br>
            <a:r>
              <a:rPr lang="en-US"/>
              <a:t>Discontinuation</a:t>
            </a:r>
          </a:p>
          <a:p>
            <a:pPr>
              <a:spcBef>
                <a:spcPct val="50000"/>
              </a:spcBef>
              <a:buClr>
                <a:schemeClr val="tx1"/>
              </a:buClr>
            </a:pPr>
            <a:r>
              <a:rPr lang="en-US">
                <a:solidFill>
                  <a:schemeClr val="folHlink"/>
                </a:solidFill>
              </a:rPr>
              <a:t>Time of Completion or </a:t>
            </a:r>
            <a:br>
              <a:rPr lang="en-US">
                <a:solidFill>
                  <a:schemeClr val="folHlink"/>
                </a:solidFill>
              </a:rPr>
            </a:br>
            <a:r>
              <a:rPr lang="en-US">
                <a:solidFill>
                  <a:schemeClr val="folHlink"/>
                </a:solidFill>
              </a:rPr>
              <a:t>Discontinuation</a:t>
            </a:r>
          </a:p>
          <a:p>
            <a:pPr>
              <a:spcBef>
                <a:spcPct val="50000"/>
              </a:spcBef>
              <a:buClr>
                <a:schemeClr val="tx1"/>
              </a:buClr>
            </a:pPr>
            <a:r>
              <a:rPr lang="en-US">
                <a:solidFill>
                  <a:schemeClr val="folHlink"/>
                </a:solidFill>
              </a:rPr>
              <a:t>Was treatment unblinded </a:t>
            </a:r>
            <a:br>
              <a:rPr lang="en-US">
                <a:solidFill>
                  <a:schemeClr val="folHlink"/>
                </a:solidFill>
              </a:rPr>
            </a:br>
            <a:r>
              <a:rPr lang="en-US">
                <a:solidFill>
                  <a:schemeClr val="folHlink"/>
                </a:solidFill>
              </a:rPr>
              <a:t>by the site</a:t>
            </a:r>
            <a:r>
              <a:rPr lang="en-US"/>
              <a:t>	</a:t>
            </a:r>
          </a:p>
          <a:p>
            <a:pPr>
              <a:buFontTx/>
              <a:buNone/>
            </a:pPr>
            <a:endParaRPr lang="en-US"/>
          </a:p>
        </p:txBody>
      </p:sp>
      <p:sp>
        <p:nvSpPr>
          <p:cNvPr id="1375236" name="Text Box 4"/>
          <p:cNvSpPr txBox="1">
            <a:spLocks noChangeArrowheads="1"/>
          </p:cNvSpPr>
          <p:nvPr/>
        </p:nvSpPr>
        <p:spPr bwMode="auto">
          <a:xfrm>
            <a:off x="4572000" y="1600200"/>
            <a:ext cx="4572000" cy="1158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solidFill>
                  <a:schemeClr val="folHlink"/>
                </a:solidFill>
              </a:rPr>
              <a:t>Will the subject continue?</a:t>
            </a:r>
          </a:p>
          <a:p>
            <a:pPr>
              <a:spcBef>
                <a:spcPct val="50000"/>
              </a:spcBef>
              <a:buFontTx/>
              <a:buChar char="•"/>
            </a:pPr>
            <a:r>
              <a:rPr lang="en-US" sz="2000"/>
              <a:t>    </a:t>
            </a:r>
            <a:r>
              <a:rPr lang="en-US" sz="2000">
                <a:solidFill>
                  <a:schemeClr val="folHlink"/>
                </a:solidFill>
              </a:rPr>
              <a:t>Next trial epoch or new trial </a:t>
            </a:r>
            <a:br>
              <a:rPr lang="en-US" sz="2000">
                <a:solidFill>
                  <a:schemeClr val="folHlink"/>
                </a:solidFill>
              </a:rPr>
            </a:br>
            <a:r>
              <a:rPr lang="en-US" sz="2000">
                <a:solidFill>
                  <a:schemeClr val="folHlink"/>
                </a:solidFill>
              </a:rPr>
              <a:t>      subject will be entering</a:t>
            </a:r>
            <a:r>
              <a:rPr lang="en-US" sz="2000"/>
              <a:t>  </a:t>
            </a:r>
            <a:endParaRPr lang="de-DE" sz="20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A3216329-E37D-4E25-88EF-78CDB991D26F}" type="slidenum">
              <a:rPr lang="en-US"/>
              <a:pPr/>
              <a:t>32</a:t>
            </a:fld>
            <a:endParaRPr lang="en-US"/>
          </a:p>
        </p:txBody>
      </p:sp>
      <p:sp>
        <p:nvSpPr>
          <p:cNvPr id="1377282" name="Rectangle 2"/>
          <p:cNvSpPr>
            <a:spLocks noGrp="1" noChangeArrowheads="1"/>
          </p:cNvSpPr>
          <p:nvPr>
            <p:ph type="title"/>
          </p:nvPr>
        </p:nvSpPr>
        <p:spPr/>
        <p:txBody>
          <a:bodyPr/>
          <a:lstStyle/>
          <a:p>
            <a:r>
              <a:rPr lang="en-US" sz="3600"/>
              <a:t>Domain Review: Disposition</a:t>
            </a:r>
          </a:p>
        </p:txBody>
      </p:sp>
      <p:sp>
        <p:nvSpPr>
          <p:cNvPr id="1377283" name="Rectangle 3"/>
          <p:cNvSpPr>
            <a:spLocks noGrp="1" noChangeArrowheads="1"/>
          </p:cNvSpPr>
          <p:nvPr>
            <p:ph type="body" idx="1"/>
          </p:nvPr>
        </p:nvSpPr>
        <p:spPr/>
        <p:txBody>
          <a:bodyPr/>
          <a:lstStyle/>
          <a:p>
            <a:pPr>
              <a:spcBef>
                <a:spcPct val="50000"/>
              </a:spcBef>
              <a:buClr>
                <a:schemeClr val="tx1"/>
              </a:buClr>
            </a:pPr>
            <a:r>
              <a:rPr lang="en-US" b="1"/>
              <a:t>Trial Epoch</a:t>
            </a:r>
          </a:p>
          <a:p>
            <a:pPr>
              <a:spcBef>
                <a:spcPct val="50000"/>
              </a:spcBef>
              <a:buClr>
                <a:schemeClr val="tx1"/>
              </a:buClr>
            </a:pPr>
            <a:r>
              <a:rPr lang="en-US" b="1">
                <a:solidFill>
                  <a:srgbClr val="FF3300"/>
                </a:solidFill>
              </a:rPr>
              <a:t>Subject Status</a:t>
            </a:r>
            <a:endParaRPr lang="en-US" b="1">
              <a:solidFill>
                <a:schemeClr val="folHlink"/>
              </a:solidFill>
            </a:endParaRPr>
          </a:p>
          <a:p>
            <a:pPr>
              <a:spcBef>
                <a:spcPct val="50000"/>
              </a:spcBef>
              <a:buClr>
                <a:schemeClr val="tx1"/>
              </a:buClr>
            </a:pPr>
            <a:r>
              <a:rPr lang="en-US" b="1"/>
              <a:t>Date of Completion or </a:t>
            </a:r>
            <a:br>
              <a:rPr lang="en-US" b="1"/>
            </a:br>
            <a:r>
              <a:rPr lang="en-US" b="1"/>
              <a:t>Discontinuation</a:t>
            </a:r>
          </a:p>
          <a:p>
            <a:pPr>
              <a:spcBef>
                <a:spcPct val="50000"/>
              </a:spcBef>
              <a:buClr>
                <a:schemeClr val="tx1"/>
              </a:buClr>
            </a:pPr>
            <a:r>
              <a:rPr lang="en-US"/>
              <a:t>Time of Completion or </a:t>
            </a:r>
            <a:br>
              <a:rPr lang="en-US"/>
            </a:br>
            <a:r>
              <a:rPr lang="en-US"/>
              <a:t>Discontinuation</a:t>
            </a:r>
          </a:p>
          <a:p>
            <a:pPr>
              <a:spcBef>
                <a:spcPct val="50000"/>
              </a:spcBef>
              <a:buClr>
                <a:schemeClr val="tx1"/>
              </a:buClr>
            </a:pPr>
            <a:r>
              <a:rPr lang="en-US"/>
              <a:t>Was treatment unblinded </a:t>
            </a:r>
            <a:br>
              <a:rPr lang="en-US"/>
            </a:br>
            <a:r>
              <a:rPr lang="en-US"/>
              <a:t>by the site	</a:t>
            </a:r>
          </a:p>
          <a:p>
            <a:pPr>
              <a:buFontTx/>
              <a:buNone/>
            </a:pPr>
            <a:endParaRPr lang="en-US"/>
          </a:p>
        </p:txBody>
      </p:sp>
      <p:sp>
        <p:nvSpPr>
          <p:cNvPr id="1377284" name="Text Box 4"/>
          <p:cNvSpPr txBox="1">
            <a:spLocks noChangeArrowheads="1"/>
          </p:cNvSpPr>
          <p:nvPr/>
        </p:nvSpPr>
        <p:spPr bwMode="auto">
          <a:xfrm>
            <a:off x="4572000" y="1600200"/>
            <a:ext cx="4572000" cy="11588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t>Will the subject continue?</a:t>
            </a:r>
          </a:p>
          <a:p>
            <a:pPr>
              <a:spcBef>
                <a:spcPct val="50000"/>
              </a:spcBef>
              <a:buFontTx/>
              <a:buChar char="•"/>
            </a:pPr>
            <a:r>
              <a:rPr lang="en-US" sz="2000"/>
              <a:t>    Next trial epoch or new trial </a:t>
            </a:r>
            <a:br>
              <a:rPr lang="en-US" sz="2000"/>
            </a:br>
            <a:r>
              <a:rPr lang="en-US" sz="2000"/>
              <a:t>      subject will be entering  </a:t>
            </a:r>
            <a:endParaRPr lang="de-DE" sz="2000"/>
          </a:p>
        </p:txBody>
      </p:sp>
      <p:sp>
        <p:nvSpPr>
          <p:cNvPr id="1377285" name="PubOvalCallout"/>
          <p:cNvSpPr>
            <a:spLocks noEditPoints="1" noChangeArrowheads="1"/>
          </p:cNvSpPr>
          <p:nvPr/>
        </p:nvSpPr>
        <p:spPr bwMode="auto">
          <a:xfrm rot="6003822">
            <a:off x="3779044" y="30956"/>
            <a:ext cx="4267200" cy="6034088"/>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77286" name="Text Box 6"/>
          <p:cNvSpPr txBox="1">
            <a:spLocks noChangeArrowheads="1"/>
          </p:cNvSpPr>
          <p:nvPr/>
        </p:nvSpPr>
        <p:spPr bwMode="auto">
          <a:xfrm>
            <a:off x="4572000" y="1219200"/>
            <a:ext cx="5029200" cy="3387725"/>
          </a:xfrm>
          <a:prstGeom prst="rect">
            <a:avLst/>
          </a:prstGeom>
          <a:noFill/>
          <a:ln w="9525">
            <a:noFill/>
            <a:miter lim="800000"/>
            <a:headEnd/>
            <a:tailEnd/>
          </a:ln>
          <a:effectLst/>
        </p:spPr>
        <p:txBody>
          <a:bodyPr>
            <a:spAutoFit/>
          </a:bodyPr>
          <a:lstStyle/>
          <a:p>
            <a:r>
              <a:rPr lang="en-US"/>
              <a:t>.</a:t>
            </a:r>
          </a:p>
          <a:p>
            <a:r>
              <a:rPr lang="en-US"/>
              <a:t>              </a:t>
            </a:r>
            <a:r>
              <a:rPr lang="en-US">
                <a:solidFill>
                  <a:srgbClr val="CC0066"/>
                </a:solidFill>
              </a:rPr>
              <a:t>Subject Status data </a:t>
            </a:r>
          </a:p>
          <a:p>
            <a:r>
              <a:rPr lang="en-US">
                <a:solidFill>
                  <a:srgbClr val="CC0066"/>
                </a:solidFill>
              </a:rPr>
              <a:t>collection field should be presented </a:t>
            </a:r>
          </a:p>
          <a:p>
            <a:r>
              <a:rPr lang="en-US">
                <a:solidFill>
                  <a:srgbClr val="CC0066"/>
                </a:solidFill>
              </a:rPr>
              <a:t>on the CRF as a check box linked to </a:t>
            </a:r>
          </a:p>
          <a:p>
            <a:r>
              <a:rPr lang="en-US">
                <a:solidFill>
                  <a:srgbClr val="CC0066"/>
                </a:solidFill>
              </a:rPr>
              <a:t>an item from the approved controlled terminology list (DSDECOD).</a:t>
            </a:r>
          </a:p>
          <a:p>
            <a:r>
              <a:rPr lang="en-US">
                <a:solidFill>
                  <a:srgbClr val="CC0066"/>
                </a:solidFill>
              </a:rPr>
              <a:t>  </a:t>
            </a:r>
          </a:p>
          <a:p>
            <a:r>
              <a:rPr lang="en-US">
                <a:solidFill>
                  <a:srgbClr val="CC0066"/>
                </a:solidFill>
              </a:rPr>
              <a:t>Only collect the date of completion or discontinuation on the disposition CRF </a:t>
            </a:r>
          </a:p>
          <a:p>
            <a:r>
              <a:rPr lang="en-US">
                <a:solidFill>
                  <a:srgbClr val="CC0066"/>
                </a:solidFill>
              </a:rPr>
              <a:t>  module if the same information is </a:t>
            </a:r>
          </a:p>
          <a:p>
            <a:r>
              <a:rPr lang="en-US">
                <a:solidFill>
                  <a:srgbClr val="CC0066"/>
                </a:solidFill>
              </a:rPr>
              <a:t>    not being collected on another </a:t>
            </a:r>
          </a:p>
          <a:p>
            <a:r>
              <a:rPr lang="en-US">
                <a:solidFill>
                  <a:srgbClr val="CC0066"/>
                </a:solidFill>
              </a:rPr>
              <a:t>         CRF module.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78241D7-C834-4314-8D38-D414B70BC34C}" type="slidenum">
              <a:rPr lang="en-US"/>
              <a:pPr/>
              <a:t>33</a:t>
            </a:fld>
            <a:endParaRPr lang="en-US"/>
          </a:p>
        </p:txBody>
      </p:sp>
      <p:sp>
        <p:nvSpPr>
          <p:cNvPr id="1379330" name="Rectangle 2"/>
          <p:cNvSpPr>
            <a:spLocks noGrp="1" noChangeArrowheads="1"/>
          </p:cNvSpPr>
          <p:nvPr>
            <p:ph type="title"/>
          </p:nvPr>
        </p:nvSpPr>
        <p:spPr/>
        <p:txBody>
          <a:bodyPr/>
          <a:lstStyle/>
          <a:p>
            <a:r>
              <a:rPr lang="en-US" sz="3600"/>
              <a:t>Domain Review: Drug Accountability</a:t>
            </a:r>
          </a:p>
        </p:txBody>
      </p:sp>
      <p:sp>
        <p:nvSpPr>
          <p:cNvPr id="1379331" name="Rectangle 3"/>
          <p:cNvSpPr>
            <a:spLocks noGrp="1" noChangeArrowheads="1"/>
          </p:cNvSpPr>
          <p:nvPr>
            <p:ph type="body" idx="1"/>
          </p:nvPr>
        </p:nvSpPr>
        <p:spPr/>
        <p:txBody>
          <a:bodyPr/>
          <a:lstStyle/>
          <a:p>
            <a:pPr>
              <a:spcBef>
                <a:spcPct val="50000"/>
              </a:spcBef>
            </a:pPr>
            <a:r>
              <a:rPr lang="en-US"/>
              <a:t>Date Study Treatment </a:t>
            </a:r>
            <a:br>
              <a:rPr lang="en-US"/>
            </a:br>
            <a:r>
              <a:rPr lang="en-US"/>
              <a:t>Dispensed</a:t>
            </a:r>
          </a:p>
          <a:p>
            <a:pPr>
              <a:spcBef>
                <a:spcPct val="50000"/>
              </a:spcBef>
              <a:buClr>
                <a:schemeClr val="tx1"/>
              </a:buClr>
            </a:pPr>
            <a:r>
              <a:rPr lang="en-US">
                <a:solidFill>
                  <a:srgbClr val="FF3300"/>
                </a:solidFill>
              </a:rPr>
              <a:t>Study Treatment Dispensed </a:t>
            </a:r>
            <a:br>
              <a:rPr lang="en-US">
                <a:solidFill>
                  <a:srgbClr val="FF3300"/>
                </a:solidFill>
              </a:rPr>
            </a:br>
            <a:r>
              <a:rPr lang="en-US">
                <a:solidFill>
                  <a:srgbClr val="FF3300"/>
                </a:solidFill>
              </a:rPr>
              <a:t>or Returned</a:t>
            </a:r>
          </a:p>
          <a:p>
            <a:pPr>
              <a:spcBef>
                <a:spcPct val="50000"/>
              </a:spcBef>
              <a:buClr>
                <a:schemeClr val="tx1"/>
              </a:buClr>
            </a:pPr>
            <a:r>
              <a:rPr lang="en-US">
                <a:solidFill>
                  <a:srgbClr val="FF3300"/>
                </a:solidFill>
              </a:rPr>
              <a:t>Results of Study Treatment </a:t>
            </a:r>
            <a:br>
              <a:rPr lang="en-US">
                <a:solidFill>
                  <a:srgbClr val="FF3300"/>
                </a:solidFill>
              </a:rPr>
            </a:br>
            <a:r>
              <a:rPr lang="en-US">
                <a:solidFill>
                  <a:srgbClr val="FF3300"/>
                </a:solidFill>
              </a:rPr>
              <a:t>Dispensed or Returned</a:t>
            </a:r>
          </a:p>
          <a:p>
            <a:pPr>
              <a:spcBef>
                <a:spcPct val="50000"/>
              </a:spcBef>
              <a:buClr>
                <a:schemeClr val="tx1"/>
              </a:buClr>
            </a:pPr>
            <a:r>
              <a:rPr lang="en-US">
                <a:solidFill>
                  <a:srgbClr val="FF3300"/>
                </a:solidFill>
              </a:rPr>
              <a:t>Units of Study Treatment </a:t>
            </a:r>
            <a:br>
              <a:rPr lang="en-US">
                <a:solidFill>
                  <a:srgbClr val="FF3300"/>
                </a:solidFill>
              </a:rPr>
            </a:br>
            <a:r>
              <a:rPr lang="en-US">
                <a:solidFill>
                  <a:srgbClr val="FF3300"/>
                </a:solidFill>
              </a:rPr>
              <a:t>Dispensed or Returned</a:t>
            </a:r>
          </a:p>
        </p:txBody>
      </p:sp>
      <p:sp>
        <p:nvSpPr>
          <p:cNvPr id="1379332" name="Text Box 4"/>
          <p:cNvSpPr txBox="1">
            <a:spLocks noChangeArrowheads="1"/>
          </p:cNvSpPr>
          <p:nvPr/>
        </p:nvSpPr>
        <p:spPr bwMode="auto">
          <a:xfrm>
            <a:off x="4572000" y="1600200"/>
            <a:ext cx="4572000" cy="1768475"/>
          </a:xfrm>
          <a:prstGeom prst="rect">
            <a:avLst/>
          </a:prstGeom>
          <a:noFill/>
          <a:ln w="9525">
            <a:noFill/>
            <a:miter lim="800000"/>
            <a:headEnd/>
            <a:tailEnd/>
          </a:ln>
          <a:effectLst/>
        </p:spPr>
        <p:txBody>
          <a:bodyPr>
            <a:spAutoFit/>
          </a:bodyPr>
          <a:lstStyle/>
          <a:p>
            <a:pPr>
              <a:spcBef>
                <a:spcPct val="50000"/>
              </a:spcBef>
              <a:buFontTx/>
              <a:buChar char="•"/>
            </a:pPr>
            <a:r>
              <a:rPr lang="en-US"/>
              <a:t>    </a:t>
            </a:r>
            <a:r>
              <a:rPr lang="en-US" sz="2000"/>
              <a:t>Date Study Treatment Returned</a:t>
            </a:r>
          </a:p>
          <a:p>
            <a:pPr>
              <a:spcBef>
                <a:spcPct val="50000"/>
              </a:spcBef>
              <a:buFontTx/>
              <a:buChar char="•"/>
            </a:pPr>
            <a:r>
              <a:rPr lang="en-US" sz="2000"/>
              <a:t>    </a:t>
            </a:r>
            <a:r>
              <a:rPr lang="en-US" sz="2000">
                <a:solidFill>
                  <a:schemeClr val="folHlink"/>
                </a:solidFill>
              </a:rPr>
              <a:t>Study Treatment Category</a:t>
            </a:r>
          </a:p>
          <a:p>
            <a:pPr>
              <a:spcBef>
                <a:spcPct val="50000"/>
              </a:spcBef>
              <a:buClr>
                <a:schemeClr val="tx1"/>
              </a:buClr>
              <a:buFontTx/>
              <a:buChar char="•"/>
            </a:pPr>
            <a:r>
              <a:rPr lang="en-US" sz="2000">
                <a:solidFill>
                  <a:schemeClr val="folHlink"/>
                </a:solidFill>
              </a:rPr>
              <a:t>    Study Treatment Subcategory</a:t>
            </a:r>
          </a:p>
          <a:p>
            <a:pPr>
              <a:spcBef>
                <a:spcPct val="50000"/>
              </a:spcBef>
              <a:buFontTx/>
              <a:buChar char="•"/>
            </a:pPr>
            <a:endParaRPr lang="en-US" sz="20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6FC7BD7-0944-45EC-AA3F-225650797E20}" type="slidenum">
              <a:rPr lang="en-US"/>
              <a:pPr/>
              <a:t>34</a:t>
            </a:fld>
            <a:endParaRPr lang="en-US"/>
          </a:p>
        </p:txBody>
      </p:sp>
      <p:sp>
        <p:nvSpPr>
          <p:cNvPr id="1311746" name="Rectangle 2"/>
          <p:cNvSpPr>
            <a:spLocks noGrp="1" noChangeArrowheads="1"/>
          </p:cNvSpPr>
          <p:nvPr>
            <p:ph type="title"/>
          </p:nvPr>
        </p:nvSpPr>
        <p:spPr/>
        <p:txBody>
          <a:bodyPr/>
          <a:lstStyle/>
          <a:p>
            <a:r>
              <a:rPr lang="en-US"/>
              <a:t>Domain Review: ECG</a:t>
            </a:r>
            <a:endParaRPr lang="en-US" sz="2800"/>
          </a:p>
        </p:txBody>
      </p:sp>
      <p:sp>
        <p:nvSpPr>
          <p:cNvPr id="1311747" name="Rectangle 3"/>
          <p:cNvSpPr>
            <a:spLocks noGrp="1" noChangeArrowheads="1"/>
          </p:cNvSpPr>
          <p:nvPr>
            <p:ph type="body" idx="1"/>
          </p:nvPr>
        </p:nvSpPr>
        <p:spPr/>
        <p:txBody>
          <a:bodyPr/>
          <a:lstStyle/>
          <a:p>
            <a:pPr>
              <a:spcBef>
                <a:spcPct val="50000"/>
              </a:spcBef>
              <a:tabLst>
                <a:tab pos="2146300" algn="l"/>
              </a:tabLst>
            </a:pPr>
            <a:endParaRPr lang="en-US" sz="2400"/>
          </a:p>
          <a:p>
            <a:pPr>
              <a:spcBef>
                <a:spcPct val="50000"/>
              </a:spcBef>
              <a:tabLst>
                <a:tab pos="2146300" algn="l"/>
              </a:tabLst>
            </a:pPr>
            <a:r>
              <a:rPr lang="en-US" sz="2400"/>
              <a:t>Scenario 1: 	Central reading </a:t>
            </a:r>
          </a:p>
          <a:p>
            <a:pPr>
              <a:spcBef>
                <a:spcPct val="50000"/>
              </a:spcBef>
              <a:tabLst>
                <a:tab pos="2146300" algn="l"/>
              </a:tabLst>
            </a:pPr>
            <a:r>
              <a:rPr lang="en-US" sz="2400"/>
              <a:t>Scenario 2: 	Local reading</a:t>
            </a:r>
          </a:p>
          <a:p>
            <a:pPr>
              <a:spcBef>
                <a:spcPct val="50000"/>
              </a:spcBef>
              <a:tabLst>
                <a:tab pos="2146300" algn="l"/>
              </a:tabLst>
            </a:pPr>
            <a:r>
              <a:rPr lang="en-US" sz="2400"/>
              <a:t>Scenario 3: 	Central reading with Clinical Significance</a:t>
            </a:r>
            <a:br>
              <a:rPr lang="en-US" sz="2400"/>
            </a:br>
            <a:r>
              <a:rPr lang="en-US" sz="2400"/>
              <a:t>                   	Assessment and/or Overall Interpretation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5AD52FD-A824-4E8B-B45A-40CEDB381284}" type="slidenum">
              <a:rPr lang="en-US"/>
              <a:pPr/>
              <a:t>35</a:t>
            </a:fld>
            <a:endParaRPr lang="en-US"/>
          </a:p>
        </p:txBody>
      </p:sp>
      <p:sp>
        <p:nvSpPr>
          <p:cNvPr id="1381378" name="Rectangle 2"/>
          <p:cNvSpPr>
            <a:spLocks noGrp="1" noChangeArrowheads="1"/>
          </p:cNvSpPr>
          <p:nvPr>
            <p:ph type="title"/>
          </p:nvPr>
        </p:nvSpPr>
        <p:spPr/>
        <p:txBody>
          <a:bodyPr/>
          <a:lstStyle/>
          <a:p>
            <a:r>
              <a:rPr lang="en-US"/>
              <a:t>Domain Review: ECG (Central Reading)</a:t>
            </a:r>
          </a:p>
        </p:txBody>
      </p:sp>
      <p:sp>
        <p:nvSpPr>
          <p:cNvPr id="1381379" name="Rectangle 3"/>
          <p:cNvSpPr>
            <a:spLocks noGrp="1" noChangeArrowheads="1"/>
          </p:cNvSpPr>
          <p:nvPr>
            <p:ph type="body" idx="1"/>
          </p:nvPr>
        </p:nvSpPr>
        <p:spPr/>
        <p:txBody>
          <a:bodyPr/>
          <a:lstStyle/>
          <a:p>
            <a:pPr>
              <a:buClr>
                <a:schemeClr val="tx1"/>
              </a:buClr>
              <a:tabLst>
                <a:tab pos="2146300" algn="l"/>
              </a:tabLst>
            </a:pPr>
            <a:r>
              <a:rPr lang="en-US">
                <a:solidFill>
                  <a:srgbClr val="FF3300"/>
                </a:solidFill>
              </a:rPr>
              <a:t>Indicate if ECG was performed</a:t>
            </a:r>
          </a:p>
          <a:p>
            <a:pPr>
              <a:spcBef>
                <a:spcPct val="50000"/>
              </a:spcBef>
              <a:buClr>
                <a:schemeClr val="tx1"/>
              </a:buClr>
              <a:tabLst>
                <a:tab pos="2146300" algn="l"/>
              </a:tabLst>
            </a:pPr>
            <a:r>
              <a:rPr lang="en-US">
                <a:solidFill>
                  <a:schemeClr val="folHlink"/>
                </a:solidFill>
              </a:rPr>
              <a:t>ECG Reference ID</a:t>
            </a:r>
          </a:p>
          <a:p>
            <a:pPr>
              <a:spcBef>
                <a:spcPct val="50000"/>
              </a:spcBef>
              <a:buClr>
                <a:schemeClr val="tx1"/>
              </a:buClr>
              <a:tabLst>
                <a:tab pos="2146300" algn="l"/>
              </a:tabLst>
            </a:pPr>
            <a:r>
              <a:rPr lang="en-US">
                <a:solidFill>
                  <a:schemeClr val="folHlink"/>
                </a:solidFill>
              </a:rPr>
              <a:t>Method of ECG</a:t>
            </a:r>
          </a:p>
          <a:p>
            <a:pPr>
              <a:spcBef>
                <a:spcPct val="50000"/>
              </a:spcBef>
              <a:buClr>
                <a:schemeClr val="tx1"/>
              </a:buClr>
              <a:tabLst>
                <a:tab pos="2146300" algn="l"/>
              </a:tabLst>
            </a:pPr>
            <a:r>
              <a:rPr lang="en-US">
                <a:solidFill>
                  <a:schemeClr val="folHlink"/>
                </a:solidFill>
              </a:rPr>
              <a:t>Position of the Subject</a:t>
            </a:r>
          </a:p>
          <a:p>
            <a:pPr>
              <a:spcBef>
                <a:spcPct val="50000"/>
              </a:spcBef>
              <a:buClr>
                <a:schemeClr val="tx1"/>
              </a:buClr>
              <a:tabLst>
                <a:tab pos="2146300" algn="l"/>
              </a:tabLst>
            </a:pPr>
            <a:r>
              <a:rPr lang="en-US"/>
              <a:t>Date of ECG</a:t>
            </a:r>
          </a:p>
          <a:p>
            <a:pPr>
              <a:spcBef>
                <a:spcPct val="50000"/>
              </a:spcBef>
              <a:buClr>
                <a:schemeClr val="tx1"/>
              </a:buClr>
              <a:tabLst>
                <a:tab pos="2146300" algn="l"/>
              </a:tabLst>
            </a:pPr>
            <a:r>
              <a:rPr lang="en-US"/>
              <a:t>Planned Time Point</a:t>
            </a:r>
          </a:p>
          <a:p>
            <a:pPr>
              <a:spcBef>
                <a:spcPct val="50000"/>
              </a:spcBef>
              <a:buClr>
                <a:schemeClr val="tx1"/>
              </a:buClr>
              <a:tabLst>
                <a:tab pos="2146300" algn="l"/>
              </a:tabLst>
            </a:pPr>
            <a:r>
              <a:rPr lang="en-US"/>
              <a:t>Time of ECG</a:t>
            </a:r>
          </a:p>
          <a:p>
            <a:pPr>
              <a:tabLst>
                <a:tab pos="2146300" algn="l"/>
              </a:tabLst>
            </a:pPr>
            <a:endParaRPr lang="en-US"/>
          </a:p>
          <a:p>
            <a:pPr>
              <a:tabLst>
                <a:tab pos="2146300" algn="l"/>
              </a:tabLst>
            </a:pPr>
            <a:endParaRPr lang="en-US"/>
          </a:p>
          <a:p>
            <a:pPr>
              <a:tabLst>
                <a:tab pos="2146300" algn="l"/>
              </a:tabLst>
            </a:pPr>
            <a:endParaRPr lang="en-US">
              <a:solidFill>
                <a:srgbClr val="FF3300"/>
              </a:solidFill>
            </a:endParaRPr>
          </a:p>
          <a:p>
            <a:pPr>
              <a:spcBef>
                <a:spcPct val="50000"/>
              </a:spcBef>
              <a:tabLst>
                <a:tab pos="2146300" algn="l"/>
              </a:tabLst>
            </a:pPr>
            <a:endParaRPr lang="en-US" sz="2400">
              <a:solidFill>
                <a:srgbClr val="FF330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440A629-4A09-4820-86F9-D2F03B4C6C86}" type="slidenum">
              <a:rPr lang="en-US"/>
              <a:pPr/>
              <a:t>36</a:t>
            </a:fld>
            <a:endParaRPr lang="en-US"/>
          </a:p>
        </p:txBody>
      </p:sp>
      <p:sp>
        <p:nvSpPr>
          <p:cNvPr id="1383426" name="Rectangle 2"/>
          <p:cNvSpPr>
            <a:spLocks noGrp="1" noChangeArrowheads="1"/>
          </p:cNvSpPr>
          <p:nvPr>
            <p:ph type="title"/>
          </p:nvPr>
        </p:nvSpPr>
        <p:spPr/>
        <p:txBody>
          <a:bodyPr/>
          <a:lstStyle/>
          <a:p>
            <a:r>
              <a:rPr lang="en-US"/>
              <a:t>Domain Review: ECG (Local Reading)</a:t>
            </a:r>
          </a:p>
        </p:txBody>
      </p:sp>
      <p:sp>
        <p:nvSpPr>
          <p:cNvPr id="1383427" name="Rectangle 3"/>
          <p:cNvSpPr>
            <a:spLocks noGrp="1" noChangeArrowheads="1"/>
          </p:cNvSpPr>
          <p:nvPr>
            <p:ph type="body" idx="1"/>
          </p:nvPr>
        </p:nvSpPr>
        <p:spPr/>
        <p:txBody>
          <a:bodyPr/>
          <a:lstStyle/>
          <a:p>
            <a:pPr>
              <a:spcBef>
                <a:spcPct val="35000"/>
              </a:spcBef>
              <a:buClr>
                <a:schemeClr val="tx1"/>
              </a:buClr>
            </a:pPr>
            <a:r>
              <a:rPr lang="en-US">
                <a:solidFill>
                  <a:srgbClr val="FF3300"/>
                </a:solidFill>
              </a:rPr>
              <a:t>Indicate if ECG was performed</a:t>
            </a:r>
          </a:p>
          <a:p>
            <a:pPr>
              <a:spcBef>
                <a:spcPct val="35000"/>
              </a:spcBef>
              <a:buClr>
                <a:schemeClr val="tx1"/>
              </a:buClr>
            </a:pPr>
            <a:r>
              <a:rPr lang="en-US">
                <a:solidFill>
                  <a:schemeClr val="folHlink"/>
                </a:solidFill>
              </a:rPr>
              <a:t>Method of ECG</a:t>
            </a:r>
          </a:p>
          <a:p>
            <a:pPr>
              <a:spcBef>
                <a:spcPct val="35000"/>
              </a:spcBef>
              <a:buClr>
                <a:schemeClr val="tx1"/>
              </a:buClr>
            </a:pPr>
            <a:r>
              <a:rPr lang="en-US">
                <a:solidFill>
                  <a:schemeClr val="folHlink"/>
                </a:solidFill>
              </a:rPr>
              <a:t>Position of the Subject</a:t>
            </a:r>
          </a:p>
          <a:p>
            <a:pPr>
              <a:spcBef>
                <a:spcPct val="35000"/>
              </a:spcBef>
              <a:buClr>
                <a:schemeClr val="tx1"/>
              </a:buClr>
            </a:pPr>
            <a:r>
              <a:rPr lang="en-US">
                <a:solidFill>
                  <a:srgbClr val="FF3300"/>
                </a:solidFill>
              </a:rPr>
              <a:t>Date of ECG</a:t>
            </a:r>
          </a:p>
          <a:p>
            <a:pPr>
              <a:spcBef>
                <a:spcPct val="35000"/>
              </a:spcBef>
              <a:buClr>
                <a:schemeClr val="tx1"/>
              </a:buClr>
            </a:pPr>
            <a:r>
              <a:rPr lang="en-US"/>
              <a:t>Planned Time Point</a:t>
            </a:r>
          </a:p>
          <a:p>
            <a:pPr>
              <a:spcBef>
                <a:spcPct val="35000"/>
              </a:spcBef>
              <a:buClr>
                <a:schemeClr val="tx1"/>
              </a:buClr>
            </a:pPr>
            <a:r>
              <a:rPr lang="en-US"/>
              <a:t>Time of ECG</a:t>
            </a:r>
          </a:p>
          <a:p>
            <a:pPr>
              <a:spcBef>
                <a:spcPct val="35000"/>
              </a:spcBef>
              <a:buClr>
                <a:schemeClr val="tx1"/>
              </a:buClr>
            </a:pPr>
            <a:r>
              <a:rPr lang="en-US">
                <a:solidFill>
                  <a:srgbClr val="FF3300"/>
                </a:solidFill>
              </a:rPr>
              <a:t>Test Name</a:t>
            </a:r>
          </a:p>
          <a:p>
            <a:pPr>
              <a:spcBef>
                <a:spcPct val="35000"/>
              </a:spcBef>
              <a:buClr>
                <a:schemeClr val="tx1"/>
              </a:buClr>
            </a:pPr>
            <a:r>
              <a:rPr lang="en-US">
                <a:solidFill>
                  <a:srgbClr val="FF3300"/>
                </a:solidFill>
              </a:rPr>
              <a:t>Test Result</a:t>
            </a:r>
          </a:p>
          <a:p>
            <a:pPr>
              <a:spcBef>
                <a:spcPct val="35000"/>
              </a:spcBef>
              <a:buClr>
                <a:schemeClr val="tx1"/>
              </a:buClr>
            </a:pPr>
            <a:r>
              <a:rPr lang="en-US"/>
              <a:t>Units</a:t>
            </a:r>
          </a:p>
          <a:p>
            <a:pPr>
              <a:spcBef>
                <a:spcPct val="35000"/>
              </a:spcBef>
              <a:buClr>
                <a:schemeClr val="tx1"/>
              </a:buClr>
            </a:pPr>
            <a:r>
              <a:rPr lang="en-US">
                <a:solidFill>
                  <a:schemeClr val="folHlink"/>
                </a:solidFill>
              </a:rPr>
              <a:t>Clinical Significance</a:t>
            </a:r>
          </a:p>
          <a:p>
            <a:pPr>
              <a:spcBef>
                <a:spcPct val="50000"/>
              </a:spcBef>
              <a:buClr>
                <a:schemeClr val="tx1"/>
              </a:buClr>
            </a:pPr>
            <a:endParaRPr lang="en-US">
              <a:solidFill>
                <a:srgbClr val="FF33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DCCDDFB-DC7B-42FF-B078-806F6D8004A3}" type="slidenum">
              <a:rPr lang="en-US"/>
              <a:pPr/>
              <a:t>37</a:t>
            </a:fld>
            <a:endParaRPr lang="en-US"/>
          </a:p>
        </p:txBody>
      </p:sp>
      <p:sp>
        <p:nvSpPr>
          <p:cNvPr id="1385474" name="Rectangle 2"/>
          <p:cNvSpPr>
            <a:spLocks noGrp="1" noChangeArrowheads="1"/>
          </p:cNvSpPr>
          <p:nvPr>
            <p:ph type="title"/>
          </p:nvPr>
        </p:nvSpPr>
        <p:spPr>
          <a:xfrm>
            <a:off x="457200" y="533400"/>
            <a:ext cx="8229600" cy="1143000"/>
          </a:xfrm>
        </p:spPr>
        <p:txBody>
          <a:bodyPr/>
          <a:lstStyle/>
          <a:p>
            <a:r>
              <a:rPr lang="en-US" sz="3600"/>
              <a:t>Domain Review: ECG</a:t>
            </a:r>
            <a:br>
              <a:rPr lang="en-US" sz="3600"/>
            </a:br>
            <a:r>
              <a:rPr lang="en-US" sz="2000"/>
              <a:t>Central processing but CRF includes site assessment of clinical significance and/or overall interpretation</a:t>
            </a:r>
            <a:r>
              <a:rPr lang="en-US"/>
              <a:t/>
            </a:r>
            <a:br>
              <a:rPr lang="en-US"/>
            </a:br>
            <a:endParaRPr lang="en-US"/>
          </a:p>
        </p:txBody>
      </p:sp>
      <p:sp>
        <p:nvSpPr>
          <p:cNvPr id="1385475" name="Rectangle 3"/>
          <p:cNvSpPr>
            <a:spLocks noGrp="1" noChangeArrowheads="1"/>
          </p:cNvSpPr>
          <p:nvPr>
            <p:ph type="body" idx="1"/>
          </p:nvPr>
        </p:nvSpPr>
        <p:spPr/>
        <p:txBody>
          <a:bodyPr/>
          <a:lstStyle/>
          <a:p>
            <a:pPr>
              <a:spcBef>
                <a:spcPct val="35000"/>
              </a:spcBef>
              <a:buClr>
                <a:schemeClr val="tx1"/>
              </a:buClr>
            </a:pPr>
            <a:endParaRPr lang="en-US">
              <a:solidFill>
                <a:srgbClr val="FF3300"/>
              </a:solidFill>
            </a:endParaRPr>
          </a:p>
          <a:p>
            <a:pPr>
              <a:spcBef>
                <a:spcPct val="50000"/>
              </a:spcBef>
              <a:buClr>
                <a:schemeClr val="tx1"/>
              </a:buClr>
            </a:pPr>
            <a:r>
              <a:rPr lang="en-US">
                <a:solidFill>
                  <a:srgbClr val="FF3300"/>
                </a:solidFill>
              </a:rPr>
              <a:t>Indicate if ECG was performed</a:t>
            </a:r>
          </a:p>
          <a:p>
            <a:pPr>
              <a:spcBef>
                <a:spcPct val="50000"/>
              </a:spcBef>
              <a:buClr>
                <a:schemeClr val="tx1"/>
              </a:buClr>
            </a:pPr>
            <a:r>
              <a:rPr lang="en-US">
                <a:solidFill>
                  <a:schemeClr val="folHlink"/>
                </a:solidFill>
              </a:rPr>
              <a:t>ECG Reference ID</a:t>
            </a:r>
          </a:p>
          <a:p>
            <a:pPr>
              <a:spcBef>
                <a:spcPct val="50000"/>
              </a:spcBef>
              <a:buClr>
                <a:schemeClr val="tx1"/>
              </a:buClr>
            </a:pPr>
            <a:r>
              <a:rPr lang="en-US">
                <a:solidFill>
                  <a:schemeClr val="folHlink"/>
                </a:solidFill>
              </a:rPr>
              <a:t>Method of ECG</a:t>
            </a:r>
          </a:p>
          <a:p>
            <a:pPr>
              <a:spcBef>
                <a:spcPct val="50000"/>
              </a:spcBef>
              <a:buClr>
                <a:schemeClr val="tx1"/>
              </a:buClr>
            </a:pPr>
            <a:r>
              <a:rPr lang="en-US">
                <a:solidFill>
                  <a:schemeClr val="folHlink"/>
                </a:solidFill>
              </a:rPr>
              <a:t>Position of the Subject</a:t>
            </a:r>
          </a:p>
          <a:p>
            <a:pPr>
              <a:spcBef>
                <a:spcPct val="50000"/>
              </a:spcBef>
              <a:buClr>
                <a:schemeClr val="tx1"/>
              </a:buClr>
            </a:pPr>
            <a:r>
              <a:rPr lang="en-US">
                <a:solidFill>
                  <a:srgbClr val="FF3300"/>
                </a:solidFill>
              </a:rPr>
              <a:t>Date of ECG</a:t>
            </a:r>
          </a:p>
          <a:p>
            <a:pPr>
              <a:spcBef>
                <a:spcPct val="50000"/>
              </a:spcBef>
              <a:buClr>
                <a:schemeClr val="tx1"/>
              </a:buClr>
            </a:pPr>
            <a:r>
              <a:rPr lang="en-US"/>
              <a:t>Planned Time Point</a:t>
            </a:r>
          </a:p>
        </p:txBody>
      </p:sp>
      <p:sp>
        <p:nvSpPr>
          <p:cNvPr id="1385476" name="Text Box 4"/>
          <p:cNvSpPr txBox="1">
            <a:spLocks noChangeArrowheads="1"/>
          </p:cNvSpPr>
          <p:nvPr/>
        </p:nvSpPr>
        <p:spPr bwMode="auto">
          <a:xfrm>
            <a:off x="4572000" y="1600200"/>
            <a:ext cx="4572000" cy="3109913"/>
          </a:xfrm>
          <a:prstGeom prst="rect">
            <a:avLst/>
          </a:prstGeom>
          <a:noFill/>
          <a:ln w="9525">
            <a:noFill/>
            <a:miter lim="800000"/>
            <a:headEnd/>
            <a:tailEnd/>
          </a:ln>
          <a:effectLst/>
        </p:spPr>
        <p:txBody>
          <a:bodyPr>
            <a:spAutoFit/>
          </a:bodyPr>
          <a:lstStyle/>
          <a:p>
            <a:pPr>
              <a:spcBef>
                <a:spcPct val="50000"/>
              </a:spcBef>
            </a:pPr>
            <a:r>
              <a:rPr lang="en-US"/>
              <a:t>   </a:t>
            </a:r>
          </a:p>
          <a:p>
            <a:pPr>
              <a:spcBef>
                <a:spcPct val="50000"/>
              </a:spcBef>
              <a:buFontTx/>
              <a:buChar char="•"/>
            </a:pPr>
            <a:r>
              <a:rPr lang="en-US"/>
              <a:t>    </a:t>
            </a:r>
            <a:r>
              <a:rPr lang="en-US" sz="2000"/>
              <a:t>Time of ECG</a:t>
            </a:r>
          </a:p>
          <a:p>
            <a:pPr>
              <a:spcBef>
                <a:spcPct val="50000"/>
              </a:spcBef>
              <a:buFontTx/>
              <a:buChar char="•"/>
            </a:pPr>
            <a:r>
              <a:rPr lang="en-US" sz="2000"/>
              <a:t>    </a:t>
            </a:r>
            <a:r>
              <a:rPr lang="en-US" sz="2000">
                <a:solidFill>
                  <a:srgbClr val="FF3300"/>
                </a:solidFill>
              </a:rPr>
              <a:t>Test Name</a:t>
            </a:r>
          </a:p>
          <a:p>
            <a:pPr>
              <a:spcBef>
                <a:spcPct val="50000"/>
              </a:spcBef>
              <a:buFontTx/>
              <a:buChar char="•"/>
            </a:pPr>
            <a:r>
              <a:rPr lang="en-US" sz="2000"/>
              <a:t>    Test Result</a:t>
            </a:r>
          </a:p>
          <a:p>
            <a:pPr>
              <a:spcBef>
                <a:spcPct val="50000"/>
              </a:spcBef>
              <a:buFontTx/>
              <a:buChar char="•"/>
            </a:pPr>
            <a:r>
              <a:rPr lang="en-US" sz="2000">
                <a:solidFill>
                  <a:schemeClr val="folHlink"/>
                </a:solidFill>
              </a:rPr>
              <a:t>    Units</a:t>
            </a:r>
          </a:p>
          <a:p>
            <a:pPr>
              <a:spcBef>
                <a:spcPct val="50000"/>
              </a:spcBef>
              <a:buClr>
                <a:schemeClr val="tx1"/>
              </a:buClr>
              <a:buFontTx/>
              <a:buChar char="•"/>
            </a:pPr>
            <a:r>
              <a:rPr lang="en-US" sz="2000">
                <a:solidFill>
                  <a:schemeClr val="folHlink"/>
                </a:solidFill>
              </a:rPr>
              <a:t>    </a:t>
            </a:r>
            <a:r>
              <a:rPr lang="en-US" sz="2000">
                <a:solidFill>
                  <a:srgbClr val="FF3300"/>
                </a:solidFill>
              </a:rPr>
              <a:t>Clinical Significance</a:t>
            </a:r>
          </a:p>
          <a:p>
            <a:pPr>
              <a:spcBef>
                <a:spcPct val="50000"/>
              </a:spcBef>
              <a:buFontTx/>
              <a:buChar char="•"/>
            </a:pPr>
            <a:endParaRPr lang="en-US" sz="20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02D76AF-4516-4F85-8738-E557472E5703}" type="slidenum">
              <a:rPr lang="en-US"/>
              <a:pPr/>
              <a:t>38</a:t>
            </a:fld>
            <a:endParaRPr lang="en-US"/>
          </a:p>
        </p:txBody>
      </p:sp>
      <p:sp>
        <p:nvSpPr>
          <p:cNvPr id="1387522" name="Rectangle 2"/>
          <p:cNvSpPr>
            <a:spLocks noGrp="1" noChangeArrowheads="1"/>
          </p:cNvSpPr>
          <p:nvPr>
            <p:ph type="title"/>
          </p:nvPr>
        </p:nvSpPr>
        <p:spPr>
          <a:xfrm>
            <a:off x="457200" y="228600"/>
            <a:ext cx="8229600" cy="1143000"/>
          </a:xfrm>
        </p:spPr>
        <p:txBody>
          <a:bodyPr/>
          <a:lstStyle/>
          <a:p>
            <a:r>
              <a:rPr lang="en-US" sz="3600"/>
              <a:t>Domain Review: Exposure</a:t>
            </a:r>
            <a:endParaRPr lang="en-US"/>
          </a:p>
        </p:txBody>
      </p:sp>
      <p:sp>
        <p:nvSpPr>
          <p:cNvPr id="1387523" name="Rectangle 3"/>
          <p:cNvSpPr>
            <a:spLocks noGrp="1" noChangeArrowheads="1"/>
          </p:cNvSpPr>
          <p:nvPr>
            <p:ph type="body" idx="1"/>
          </p:nvPr>
        </p:nvSpPr>
        <p:spPr/>
        <p:txBody>
          <a:bodyPr/>
          <a:lstStyle/>
          <a:p>
            <a:pPr>
              <a:buClr>
                <a:schemeClr val="tx1"/>
              </a:buClr>
            </a:pPr>
            <a:r>
              <a:rPr lang="en-US"/>
              <a:t>Start Date / Start Time</a:t>
            </a:r>
          </a:p>
          <a:p>
            <a:pPr>
              <a:buClr>
                <a:schemeClr val="tx1"/>
              </a:buClr>
            </a:pPr>
            <a:r>
              <a:rPr lang="en-US"/>
              <a:t>End Date / End Time</a:t>
            </a:r>
          </a:p>
          <a:p>
            <a:pPr>
              <a:buClr>
                <a:schemeClr val="tx1"/>
              </a:buClr>
            </a:pPr>
            <a:r>
              <a:rPr lang="en-US"/>
              <a:t>Dose Amount</a:t>
            </a:r>
          </a:p>
          <a:p>
            <a:pPr>
              <a:buClr>
                <a:schemeClr val="tx1"/>
              </a:buClr>
            </a:pPr>
            <a:r>
              <a:rPr lang="en-US"/>
              <a:t>Dose Unit</a:t>
            </a:r>
          </a:p>
          <a:p>
            <a:r>
              <a:rPr lang="en-US">
                <a:solidFill>
                  <a:schemeClr val="folHlink"/>
                </a:solidFill>
              </a:rPr>
              <a:t>Study Treatment Identification </a:t>
            </a:r>
            <a:br>
              <a:rPr lang="en-US">
                <a:solidFill>
                  <a:schemeClr val="folHlink"/>
                </a:solidFill>
              </a:rPr>
            </a:br>
            <a:r>
              <a:rPr lang="en-US">
                <a:solidFill>
                  <a:schemeClr val="folHlink"/>
                </a:solidFill>
              </a:rPr>
              <a:t>Number</a:t>
            </a:r>
          </a:p>
          <a:p>
            <a:r>
              <a:rPr lang="en-US"/>
              <a:t>Study Treatment Name</a:t>
            </a:r>
          </a:p>
          <a:p>
            <a:pPr>
              <a:buClr>
                <a:schemeClr val="tx1"/>
              </a:buClr>
            </a:pPr>
            <a:r>
              <a:rPr lang="en-US">
                <a:solidFill>
                  <a:schemeClr val="folHlink"/>
                </a:solidFill>
              </a:rPr>
              <a:t>Dose Adjusted?</a:t>
            </a:r>
          </a:p>
          <a:p>
            <a:r>
              <a:rPr lang="en-US">
                <a:solidFill>
                  <a:schemeClr val="folHlink"/>
                </a:solidFill>
              </a:rPr>
              <a:t>Reason for Dose Adjustment</a:t>
            </a:r>
          </a:p>
          <a:p>
            <a:pPr>
              <a:buClr>
                <a:schemeClr val="tx1"/>
              </a:buClr>
            </a:pPr>
            <a:r>
              <a:rPr lang="en-US">
                <a:solidFill>
                  <a:schemeClr val="folHlink"/>
                </a:solidFill>
              </a:rPr>
              <a:t>Frequency</a:t>
            </a:r>
          </a:p>
          <a:p>
            <a:pPr>
              <a:buClr>
                <a:schemeClr val="tx1"/>
              </a:buClr>
            </a:pPr>
            <a:r>
              <a:rPr lang="en-US"/>
              <a:t>Route</a:t>
            </a:r>
          </a:p>
          <a:p>
            <a:pPr>
              <a:buClr>
                <a:schemeClr val="tx1"/>
              </a:buClr>
            </a:pPr>
            <a:r>
              <a:rPr lang="en-US"/>
              <a:t>Formulation</a:t>
            </a:r>
          </a:p>
          <a:p>
            <a:pPr>
              <a:buClr>
                <a:schemeClr val="tx1"/>
              </a:buClr>
            </a:pPr>
            <a:endParaRPr lang="en-US"/>
          </a:p>
          <a:p>
            <a:pPr>
              <a:buClr>
                <a:schemeClr val="tx1"/>
              </a:buClr>
            </a:pPr>
            <a:endParaRPr lang="en-US"/>
          </a:p>
          <a:p>
            <a:pPr>
              <a:spcBef>
                <a:spcPct val="35000"/>
              </a:spcBef>
              <a:buClr>
                <a:schemeClr val="tx1"/>
              </a:buClr>
            </a:pPr>
            <a:endParaRPr lang="en-US"/>
          </a:p>
        </p:txBody>
      </p:sp>
      <p:sp>
        <p:nvSpPr>
          <p:cNvPr id="1387524" name="Text Box 4"/>
          <p:cNvSpPr txBox="1">
            <a:spLocks noChangeArrowheads="1"/>
          </p:cNvSpPr>
          <p:nvPr/>
        </p:nvSpPr>
        <p:spPr bwMode="auto">
          <a:xfrm>
            <a:off x="4572000" y="1600200"/>
            <a:ext cx="4572000" cy="4629150"/>
          </a:xfrm>
          <a:prstGeom prst="rect">
            <a:avLst/>
          </a:prstGeom>
          <a:noFill/>
          <a:ln w="9525">
            <a:noFill/>
            <a:miter lim="800000"/>
            <a:headEnd/>
            <a:tailEnd/>
          </a:ln>
          <a:effectLst/>
        </p:spPr>
        <p:txBody>
          <a:bodyPr>
            <a:spAutoFit/>
          </a:bodyPr>
          <a:lstStyle/>
          <a:p>
            <a:pPr>
              <a:spcBef>
                <a:spcPct val="20000"/>
              </a:spcBef>
              <a:buClr>
                <a:schemeClr val="tx1"/>
              </a:buClr>
              <a:buFontTx/>
              <a:buChar char="•"/>
            </a:pPr>
            <a:r>
              <a:rPr lang="en-US"/>
              <a:t>    </a:t>
            </a:r>
            <a:r>
              <a:rPr lang="en-US" sz="2000">
                <a:solidFill>
                  <a:schemeClr val="folHlink"/>
                </a:solidFill>
              </a:rPr>
              <a:t>Duration of Optional Interruption</a:t>
            </a:r>
            <a:br>
              <a:rPr lang="en-US" sz="2000">
                <a:solidFill>
                  <a:schemeClr val="folHlink"/>
                </a:solidFill>
              </a:rPr>
            </a:br>
            <a:r>
              <a:rPr lang="en-US" sz="2000">
                <a:solidFill>
                  <a:schemeClr val="folHlink"/>
                </a:solidFill>
              </a:rPr>
              <a:t>     (including units)</a:t>
            </a:r>
          </a:p>
          <a:p>
            <a:pPr>
              <a:spcBef>
                <a:spcPct val="20000"/>
              </a:spcBef>
              <a:buClr>
                <a:schemeClr val="tx1"/>
              </a:buClr>
              <a:buFontTx/>
              <a:buChar char="•"/>
            </a:pPr>
            <a:r>
              <a:rPr lang="en-US" sz="2000">
                <a:solidFill>
                  <a:schemeClr val="folHlink"/>
                </a:solidFill>
              </a:rPr>
              <a:t>    Body Location</a:t>
            </a:r>
          </a:p>
          <a:p>
            <a:pPr>
              <a:spcBef>
                <a:spcPct val="20000"/>
              </a:spcBef>
              <a:buClr>
                <a:schemeClr val="tx1"/>
              </a:buClr>
              <a:buFontTx/>
              <a:buChar char="•"/>
            </a:pPr>
            <a:r>
              <a:rPr lang="en-US" sz="2000">
                <a:solidFill>
                  <a:schemeClr val="folHlink"/>
                </a:solidFill>
              </a:rPr>
              <a:t>    Total Volume Administered</a:t>
            </a:r>
          </a:p>
          <a:p>
            <a:pPr>
              <a:buClr>
                <a:schemeClr val="tx1"/>
              </a:buClr>
              <a:buFontTx/>
              <a:buChar char="•"/>
            </a:pPr>
            <a:r>
              <a:rPr lang="en-US" sz="2000">
                <a:solidFill>
                  <a:schemeClr val="folHlink"/>
                </a:solidFill>
              </a:rPr>
              <a:t>    Total Volume Administered Unit</a:t>
            </a:r>
          </a:p>
          <a:p>
            <a:pPr>
              <a:spcBef>
                <a:spcPct val="20000"/>
              </a:spcBef>
              <a:buClr>
                <a:schemeClr val="tx1"/>
              </a:buClr>
              <a:buFontTx/>
              <a:buChar char="•"/>
            </a:pPr>
            <a:r>
              <a:rPr lang="en-US" sz="2000">
                <a:solidFill>
                  <a:schemeClr val="folHlink"/>
                </a:solidFill>
              </a:rPr>
              <a:t>    Flow Rate</a:t>
            </a:r>
          </a:p>
          <a:p>
            <a:pPr>
              <a:spcBef>
                <a:spcPct val="20000"/>
              </a:spcBef>
              <a:buClr>
                <a:schemeClr val="tx1"/>
              </a:buClr>
              <a:buFontTx/>
              <a:buChar char="•"/>
            </a:pPr>
            <a:r>
              <a:rPr lang="en-US" sz="2000">
                <a:solidFill>
                  <a:schemeClr val="folHlink"/>
                </a:solidFill>
              </a:rPr>
              <a:t>    Flow Rate Unit</a:t>
            </a:r>
          </a:p>
          <a:p>
            <a:pPr>
              <a:spcBef>
                <a:spcPct val="20000"/>
              </a:spcBef>
              <a:buClr>
                <a:schemeClr val="tx1"/>
              </a:buClr>
              <a:buFontTx/>
              <a:buChar char="•"/>
            </a:pPr>
            <a:r>
              <a:rPr lang="en-US" sz="2000">
                <a:solidFill>
                  <a:schemeClr val="folHlink"/>
                </a:solidFill>
              </a:rPr>
              <a:t>    Planned Time Point</a:t>
            </a:r>
          </a:p>
          <a:p>
            <a:pPr>
              <a:buClr>
                <a:schemeClr val="tx1"/>
              </a:buClr>
              <a:buFontTx/>
              <a:buChar char="•"/>
            </a:pPr>
            <a:r>
              <a:rPr lang="en-US" sz="2000">
                <a:solidFill>
                  <a:schemeClr val="folHlink"/>
                </a:solidFill>
              </a:rPr>
              <a:t>    Did subject complete full course of</a:t>
            </a:r>
            <a:br>
              <a:rPr lang="en-US" sz="2000">
                <a:solidFill>
                  <a:schemeClr val="folHlink"/>
                </a:solidFill>
              </a:rPr>
            </a:br>
            <a:r>
              <a:rPr lang="en-US" sz="2000">
                <a:solidFill>
                  <a:schemeClr val="folHlink"/>
                </a:solidFill>
              </a:rPr>
              <a:t>     study med</a:t>
            </a:r>
          </a:p>
          <a:p>
            <a:pPr>
              <a:spcBef>
                <a:spcPct val="20000"/>
              </a:spcBef>
              <a:buClr>
                <a:schemeClr val="tx1"/>
              </a:buClr>
              <a:buFontTx/>
              <a:buChar char="•"/>
            </a:pPr>
            <a:r>
              <a:rPr lang="en-US" sz="2000">
                <a:solidFill>
                  <a:schemeClr val="folHlink"/>
                </a:solidFill>
              </a:rPr>
              <a:t>    Planned Dose</a:t>
            </a:r>
          </a:p>
          <a:p>
            <a:pPr>
              <a:spcBef>
                <a:spcPct val="20000"/>
              </a:spcBef>
              <a:buClr>
                <a:schemeClr val="tx1"/>
              </a:buClr>
              <a:buFontTx/>
              <a:buChar char="•"/>
            </a:pPr>
            <a:r>
              <a:rPr lang="en-US" sz="2000">
                <a:solidFill>
                  <a:schemeClr val="folHlink"/>
                </a:solidFill>
              </a:rPr>
              <a:t>    Planned Dose Units</a:t>
            </a:r>
          </a:p>
          <a:p>
            <a:pPr>
              <a:spcBef>
                <a:spcPct val="50000"/>
              </a:spcBef>
              <a:buFontTx/>
              <a:buChar char="•"/>
            </a:pPr>
            <a:endParaRPr lang="en-US" sz="20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76053B9-E0B1-4581-812E-C45AF0F76FE3}" type="slidenum">
              <a:rPr lang="en-US"/>
              <a:pPr/>
              <a:t>39</a:t>
            </a:fld>
            <a:endParaRPr lang="en-US"/>
          </a:p>
        </p:txBody>
      </p:sp>
      <p:sp>
        <p:nvSpPr>
          <p:cNvPr id="1313794" name="Rectangle 2"/>
          <p:cNvSpPr>
            <a:spLocks noGrp="1" noChangeArrowheads="1"/>
          </p:cNvSpPr>
          <p:nvPr>
            <p:ph type="title"/>
          </p:nvPr>
        </p:nvSpPr>
        <p:spPr/>
        <p:txBody>
          <a:bodyPr/>
          <a:lstStyle/>
          <a:p>
            <a:r>
              <a:rPr lang="en-US" sz="3600"/>
              <a:t>Domain Review: Inclusion/Exclusion</a:t>
            </a:r>
          </a:p>
        </p:txBody>
      </p:sp>
      <p:sp>
        <p:nvSpPr>
          <p:cNvPr id="1313795" name="Rectangle 3"/>
          <p:cNvSpPr>
            <a:spLocks noGrp="1" noChangeArrowheads="1"/>
          </p:cNvSpPr>
          <p:nvPr>
            <p:ph type="body" idx="1"/>
          </p:nvPr>
        </p:nvSpPr>
        <p:spPr/>
        <p:txBody>
          <a:bodyPr/>
          <a:lstStyle/>
          <a:p>
            <a:pPr>
              <a:spcBef>
                <a:spcPct val="50000"/>
              </a:spcBef>
              <a:buClr>
                <a:schemeClr val="tx1"/>
              </a:buClr>
            </a:pPr>
            <a:r>
              <a:rPr lang="en-US">
                <a:solidFill>
                  <a:srgbClr val="FF3300"/>
                </a:solidFill>
              </a:rPr>
              <a:t>Met All Eligibility Criteria?</a:t>
            </a:r>
          </a:p>
          <a:p>
            <a:pPr>
              <a:spcBef>
                <a:spcPct val="50000"/>
              </a:spcBef>
              <a:buClr>
                <a:schemeClr val="tx1"/>
              </a:buClr>
            </a:pPr>
            <a:r>
              <a:rPr lang="en-US">
                <a:solidFill>
                  <a:srgbClr val="FF3300"/>
                </a:solidFill>
              </a:rPr>
              <a:t>Criterion Identifier *</a:t>
            </a:r>
          </a:p>
          <a:p>
            <a:pPr>
              <a:spcBef>
                <a:spcPct val="50000"/>
              </a:spcBef>
              <a:buClr>
                <a:schemeClr val="tx1"/>
              </a:buClr>
            </a:pPr>
            <a:r>
              <a:rPr lang="en-US">
                <a:solidFill>
                  <a:schemeClr val="folHlink"/>
                </a:solidFill>
              </a:rPr>
              <a:t>Criterion</a:t>
            </a:r>
          </a:p>
          <a:p>
            <a:pPr>
              <a:spcBef>
                <a:spcPct val="50000"/>
              </a:spcBef>
              <a:buClr>
                <a:schemeClr val="tx1"/>
              </a:buClr>
            </a:pPr>
            <a:r>
              <a:rPr lang="en-US">
                <a:solidFill>
                  <a:schemeClr val="folHlink"/>
                </a:solidFill>
              </a:rPr>
              <a:t>Inclusion or Exclusion?</a:t>
            </a:r>
          </a:p>
          <a:p>
            <a:pPr>
              <a:buClr>
                <a:schemeClr val="tx1"/>
              </a:buClr>
            </a:pPr>
            <a:endParaRPr lang="en-US"/>
          </a:p>
          <a:p>
            <a:pPr>
              <a:buClr>
                <a:schemeClr val="tx1"/>
              </a:buClr>
              <a:buFontTx/>
              <a:buNone/>
            </a:pPr>
            <a:r>
              <a:rPr lang="en-US"/>
              <a:t>     * This variable is only populated in SDTM for those criteria that are not met, and it will only be recorded on the CRF for those criteria that are not met.</a:t>
            </a:r>
          </a:p>
          <a:p>
            <a:pPr>
              <a:buClr>
                <a:schemeClr val="tx1"/>
              </a:buClr>
            </a:pPr>
            <a:endParaRPr lang="en-US">
              <a:solidFill>
                <a:schemeClr val="folHlink"/>
              </a:solidFill>
            </a:endParaRPr>
          </a:p>
          <a:p>
            <a:pPr>
              <a:spcBef>
                <a:spcPct val="50000"/>
              </a:spcBef>
              <a:buClr>
                <a:schemeClr val="tx1"/>
              </a:buClr>
            </a:pPr>
            <a:endParaRPr lang="en-US"/>
          </a:p>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474ECF9-F3CB-4202-800F-CE752545A8D3}" type="slidenum">
              <a:rPr lang="en-US"/>
              <a:pPr/>
              <a:t>4</a:t>
            </a:fld>
            <a:endParaRPr lang="en-US"/>
          </a:p>
        </p:txBody>
      </p:sp>
      <p:sp>
        <p:nvSpPr>
          <p:cNvPr id="1324034" name="Rectangle 2"/>
          <p:cNvSpPr>
            <a:spLocks noGrp="1" noChangeArrowheads="1"/>
          </p:cNvSpPr>
          <p:nvPr>
            <p:ph type="title"/>
          </p:nvPr>
        </p:nvSpPr>
        <p:spPr/>
        <p:txBody>
          <a:bodyPr/>
          <a:lstStyle/>
          <a:p>
            <a:r>
              <a:rPr lang="en-US"/>
              <a:t>Contents Sections</a:t>
            </a:r>
            <a:r>
              <a:rPr lang="en-US" b="1"/>
              <a:t> </a:t>
            </a:r>
            <a:r>
              <a:rPr lang="en-US"/>
              <a:t>1 to 4</a:t>
            </a:r>
          </a:p>
        </p:txBody>
      </p:sp>
      <p:sp>
        <p:nvSpPr>
          <p:cNvPr id="1324035" name="Rectangle 3"/>
          <p:cNvSpPr>
            <a:spLocks noGrp="1" noChangeArrowheads="1"/>
          </p:cNvSpPr>
          <p:nvPr>
            <p:ph type="body" idx="1"/>
          </p:nvPr>
        </p:nvSpPr>
        <p:spPr/>
        <p:txBody>
          <a:bodyPr/>
          <a:lstStyle/>
          <a:p>
            <a:r>
              <a:rPr lang="en-US" sz="1800"/>
              <a:t>Section 1: Orientation </a:t>
            </a:r>
          </a:p>
          <a:p>
            <a:pPr lvl="1"/>
            <a:r>
              <a:rPr lang="en-US" sz="1600"/>
              <a:t>purpose and goals of the CDASH project as well as </a:t>
            </a:r>
          </a:p>
          <a:p>
            <a:pPr lvl="1"/>
            <a:r>
              <a:rPr lang="en-US" sz="1600"/>
              <a:t>organization of CDASH Standard Version 1.0.</a:t>
            </a:r>
          </a:p>
          <a:p>
            <a:r>
              <a:rPr lang="en-US" sz="1800"/>
              <a:t>Section 2: CDASH Alignment with Other Standards </a:t>
            </a:r>
          </a:p>
          <a:p>
            <a:pPr lvl="1"/>
            <a:r>
              <a:rPr lang="en-US" sz="1600"/>
              <a:t>relationship of CDASH Standard Version 1.0 to the Study Data Tabulation Model Implementation Guide (SDTMIG), controlled terminology and other non-CDISC standards.</a:t>
            </a:r>
          </a:p>
          <a:p>
            <a:r>
              <a:rPr lang="en-US" sz="1800"/>
              <a:t>Section 3: Best Practice Recommendations </a:t>
            </a:r>
          </a:p>
          <a:p>
            <a:pPr lvl="1"/>
            <a:r>
              <a:rPr lang="en-US" sz="1600"/>
              <a:t>for creating data collection instruments </a:t>
            </a:r>
          </a:p>
          <a:p>
            <a:pPr lvl="1"/>
            <a:r>
              <a:rPr lang="en-US" sz="1600"/>
              <a:t>Frequently Asked Questions (FAQs) section </a:t>
            </a:r>
          </a:p>
          <a:p>
            <a:r>
              <a:rPr lang="en-US" sz="1800"/>
              <a:t>Section 4: Overview of CDASH Domain Tables </a:t>
            </a:r>
          </a:p>
          <a:p>
            <a:pPr lvl="1"/>
            <a:r>
              <a:rPr lang="en-US" sz="1600"/>
              <a:t>new ideas and approaches recommended by the CDASH Domain Teams</a:t>
            </a:r>
          </a:p>
          <a:p>
            <a:pPr lvl="1"/>
            <a:r>
              <a:rPr lang="en-US" sz="1600"/>
              <a:t>data collection fields noted not necessary to collect</a:t>
            </a:r>
          </a:p>
          <a:p>
            <a:pPr lvl="1"/>
            <a:r>
              <a:rPr lang="en-US" sz="1600"/>
              <a:t>core designations used throughout CDASH Standard Version 1.0 </a:t>
            </a:r>
          </a:p>
          <a:p>
            <a:pPr lvl="1"/>
            <a:r>
              <a:rPr lang="en-US" sz="1600"/>
              <a:t>explains the table headers used in the domain tables.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AA686C1-B0E2-4DA7-B536-A1C09DA9974E}" type="slidenum">
              <a:rPr lang="en-US"/>
              <a:pPr/>
              <a:t>40</a:t>
            </a:fld>
            <a:endParaRPr lang="en-US"/>
          </a:p>
        </p:txBody>
      </p:sp>
      <p:sp>
        <p:nvSpPr>
          <p:cNvPr id="1389570" name="Rectangle 2"/>
          <p:cNvSpPr>
            <a:spLocks noGrp="1" noChangeArrowheads="1"/>
          </p:cNvSpPr>
          <p:nvPr>
            <p:ph type="title"/>
          </p:nvPr>
        </p:nvSpPr>
        <p:spPr/>
        <p:txBody>
          <a:bodyPr/>
          <a:lstStyle/>
          <a:p>
            <a:r>
              <a:rPr lang="en-US" sz="3600"/>
              <a:t>Domain Review: Lab Test Results</a:t>
            </a:r>
          </a:p>
        </p:txBody>
      </p:sp>
      <p:sp>
        <p:nvSpPr>
          <p:cNvPr id="1389571" name="Rectangle 3"/>
          <p:cNvSpPr>
            <a:spLocks noGrp="1" noChangeArrowheads="1"/>
          </p:cNvSpPr>
          <p:nvPr>
            <p:ph type="body" idx="1"/>
          </p:nvPr>
        </p:nvSpPr>
        <p:spPr/>
        <p:txBody>
          <a:bodyPr/>
          <a:lstStyle/>
          <a:p>
            <a:pPr>
              <a:spcBef>
                <a:spcPct val="50000"/>
              </a:spcBef>
              <a:tabLst>
                <a:tab pos="2146300" algn="l"/>
              </a:tabLst>
            </a:pPr>
            <a:endParaRPr lang="en-US" sz="2400"/>
          </a:p>
          <a:p>
            <a:pPr>
              <a:spcBef>
                <a:spcPct val="50000"/>
              </a:spcBef>
              <a:tabLst>
                <a:tab pos="2146300" algn="l"/>
              </a:tabLst>
            </a:pPr>
            <a:r>
              <a:rPr lang="en-US" sz="2400"/>
              <a:t>Scenario 1: 	Central processing </a:t>
            </a:r>
          </a:p>
          <a:p>
            <a:pPr>
              <a:spcBef>
                <a:spcPct val="50000"/>
              </a:spcBef>
              <a:tabLst>
                <a:tab pos="2146300" algn="l"/>
              </a:tabLst>
            </a:pPr>
            <a:r>
              <a:rPr lang="en-US" sz="2400"/>
              <a:t>Scenario 2: 	Local processing </a:t>
            </a:r>
          </a:p>
          <a:p>
            <a:pPr>
              <a:spcBef>
                <a:spcPct val="50000"/>
              </a:spcBef>
              <a:tabLst>
                <a:tab pos="2146300" algn="l"/>
              </a:tabLst>
            </a:pPr>
            <a:r>
              <a:rPr lang="en-US" sz="2400"/>
              <a:t>Scenario 3: 	Central processing with Clinical 	Significance Assessment for abnormal 	values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795F6B2A-D630-420F-8A92-80A571ED8367}" type="slidenum">
              <a:rPr lang="en-US"/>
              <a:pPr/>
              <a:t>41</a:t>
            </a:fld>
            <a:endParaRPr lang="en-US"/>
          </a:p>
        </p:txBody>
      </p:sp>
      <p:sp>
        <p:nvSpPr>
          <p:cNvPr id="1315842" name="Rectangle 2"/>
          <p:cNvSpPr>
            <a:spLocks noGrp="1" noChangeArrowheads="1"/>
          </p:cNvSpPr>
          <p:nvPr>
            <p:ph type="title"/>
          </p:nvPr>
        </p:nvSpPr>
        <p:spPr/>
        <p:txBody>
          <a:bodyPr/>
          <a:lstStyle/>
          <a:p>
            <a:r>
              <a:rPr lang="en-US" sz="3600"/>
              <a:t>Domain Review: LB – Central</a:t>
            </a:r>
          </a:p>
        </p:txBody>
      </p:sp>
      <p:sp>
        <p:nvSpPr>
          <p:cNvPr id="1315843" name="Rectangle 3"/>
          <p:cNvSpPr>
            <a:spLocks noGrp="1" noChangeArrowheads="1"/>
          </p:cNvSpPr>
          <p:nvPr>
            <p:ph type="body" idx="1"/>
          </p:nvPr>
        </p:nvSpPr>
        <p:spPr/>
        <p:txBody>
          <a:bodyPr/>
          <a:lstStyle/>
          <a:p>
            <a:pPr>
              <a:spcBef>
                <a:spcPct val="50000"/>
              </a:spcBef>
              <a:buClr>
                <a:schemeClr val="tx1"/>
              </a:buClr>
            </a:pPr>
            <a:r>
              <a:rPr lang="en-US">
                <a:solidFill>
                  <a:srgbClr val="FF3300"/>
                </a:solidFill>
              </a:rPr>
              <a:t>Lab Status</a:t>
            </a:r>
          </a:p>
          <a:p>
            <a:pPr>
              <a:spcBef>
                <a:spcPct val="50000"/>
              </a:spcBef>
              <a:buClr>
                <a:schemeClr val="tx1"/>
              </a:buClr>
            </a:pPr>
            <a:r>
              <a:rPr lang="en-US">
                <a:solidFill>
                  <a:srgbClr val="FF3300"/>
                </a:solidFill>
              </a:rPr>
              <a:t>Date of Collection</a:t>
            </a:r>
          </a:p>
          <a:p>
            <a:pPr>
              <a:spcBef>
                <a:spcPct val="50000"/>
              </a:spcBef>
              <a:buClr>
                <a:schemeClr val="tx1"/>
              </a:buClr>
            </a:pPr>
            <a:r>
              <a:rPr lang="en-US"/>
              <a:t>Time of Collection</a:t>
            </a:r>
          </a:p>
          <a:p>
            <a:pPr>
              <a:spcBef>
                <a:spcPct val="50000"/>
              </a:spcBef>
              <a:buClr>
                <a:schemeClr val="tx1"/>
              </a:buClr>
            </a:pPr>
            <a:r>
              <a:rPr lang="en-US"/>
              <a:t>Panel Name</a:t>
            </a:r>
          </a:p>
          <a:p>
            <a:pPr>
              <a:spcBef>
                <a:spcPct val="50000"/>
              </a:spcBef>
              <a:buClr>
                <a:schemeClr val="tx1"/>
              </a:buClr>
            </a:pPr>
            <a:r>
              <a:rPr lang="en-US"/>
              <a:t>Planned Time Point</a:t>
            </a:r>
          </a:p>
          <a:p>
            <a:pPr>
              <a:spcBef>
                <a:spcPct val="50000"/>
              </a:spcBef>
            </a:pPr>
            <a:r>
              <a:rPr lang="en-US"/>
              <a:t>Protocol-defined testing conditions met</a:t>
            </a:r>
          </a:p>
          <a:p>
            <a:pPr>
              <a:spcBef>
                <a:spcPct val="50000"/>
              </a:spcBef>
              <a:buClr>
                <a:schemeClr val="tx1"/>
              </a:buClr>
            </a:pPr>
            <a:r>
              <a:rPr lang="en-US"/>
              <a:t>Accession Number</a:t>
            </a:r>
          </a:p>
          <a:p>
            <a:pPr>
              <a:buFontTx/>
              <a:buNone/>
            </a:pP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FDC7695-F6D8-41B0-956C-34D14A524FB2}" type="slidenum">
              <a:rPr lang="en-US"/>
              <a:pPr/>
              <a:t>42</a:t>
            </a:fld>
            <a:endParaRPr lang="en-US"/>
          </a:p>
        </p:txBody>
      </p:sp>
      <p:sp>
        <p:nvSpPr>
          <p:cNvPr id="1391618" name="Rectangle 2"/>
          <p:cNvSpPr>
            <a:spLocks noGrp="1" noChangeArrowheads="1"/>
          </p:cNvSpPr>
          <p:nvPr>
            <p:ph type="title"/>
          </p:nvPr>
        </p:nvSpPr>
        <p:spPr/>
        <p:txBody>
          <a:bodyPr/>
          <a:lstStyle/>
          <a:p>
            <a:r>
              <a:rPr lang="en-US" sz="3600"/>
              <a:t>Domain Review: LB – Local Processing</a:t>
            </a:r>
          </a:p>
        </p:txBody>
      </p:sp>
      <p:sp>
        <p:nvSpPr>
          <p:cNvPr id="1391619" name="Rectangle 3"/>
          <p:cNvSpPr>
            <a:spLocks noGrp="1" noChangeArrowheads="1"/>
          </p:cNvSpPr>
          <p:nvPr>
            <p:ph type="body" idx="1"/>
          </p:nvPr>
        </p:nvSpPr>
        <p:spPr>
          <a:xfrm>
            <a:off x="457200" y="1600200"/>
            <a:ext cx="4114800" cy="4495800"/>
          </a:xfrm>
        </p:spPr>
        <p:txBody>
          <a:bodyPr/>
          <a:lstStyle/>
          <a:p>
            <a:pPr>
              <a:spcBef>
                <a:spcPct val="35000"/>
              </a:spcBef>
              <a:buClr>
                <a:schemeClr val="tx1"/>
              </a:buClr>
            </a:pPr>
            <a:r>
              <a:rPr lang="en-US">
                <a:solidFill>
                  <a:srgbClr val="FF3300"/>
                </a:solidFill>
              </a:rPr>
              <a:t>Lab Status</a:t>
            </a:r>
          </a:p>
          <a:p>
            <a:pPr>
              <a:spcBef>
                <a:spcPct val="35000"/>
              </a:spcBef>
              <a:buClr>
                <a:schemeClr val="tx1"/>
              </a:buClr>
            </a:pPr>
            <a:r>
              <a:rPr lang="en-US">
                <a:solidFill>
                  <a:srgbClr val="FF3300"/>
                </a:solidFill>
              </a:rPr>
              <a:t>Date of Collection</a:t>
            </a:r>
          </a:p>
          <a:p>
            <a:pPr>
              <a:spcBef>
                <a:spcPct val="35000"/>
              </a:spcBef>
              <a:buClr>
                <a:schemeClr val="tx1"/>
              </a:buClr>
            </a:pPr>
            <a:r>
              <a:rPr lang="en-US"/>
              <a:t>Time of Collection</a:t>
            </a:r>
          </a:p>
          <a:p>
            <a:pPr>
              <a:spcBef>
                <a:spcPct val="35000"/>
              </a:spcBef>
              <a:buClr>
                <a:schemeClr val="tx1"/>
              </a:buClr>
            </a:pPr>
            <a:r>
              <a:rPr lang="en-US"/>
              <a:t>Panel Name</a:t>
            </a:r>
          </a:p>
          <a:p>
            <a:pPr>
              <a:spcBef>
                <a:spcPct val="35000"/>
              </a:spcBef>
              <a:buClr>
                <a:schemeClr val="tx1"/>
              </a:buClr>
            </a:pPr>
            <a:r>
              <a:rPr lang="en-US"/>
              <a:t>Planned Time Point</a:t>
            </a:r>
          </a:p>
          <a:p>
            <a:pPr>
              <a:spcBef>
                <a:spcPct val="35000"/>
              </a:spcBef>
            </a:pPr>
            <a:r>
              <a:rPr lang="en-US"/>
              <a:t>Protocol-defined testing conditions met</a:t>
            </a:r>
          </a:p>
          <a:p>
            <a:pPr>
              <a:spcBef>
                <a:spcPct val="35000"/>
              </a:spcBef>
            </a:pPr>
            <a:r>
              <a:rPr lang="en-US"/>
              <a:t>Sample Status</a:t>
            </a:r>
          </a:p>
          <a:p>
            <a:pPr>
              <a:spcBef>
                <a:spcPct val="35000"/>
              </a:spcBef>
              <a:buClr>
                <a:schemeClr val="tx1"/>
              </a:buClr>
            </a:pPr>
            <a:r>
              <a:rPr lang="en-US">
                <a:solidFill>
                  <a:srgbClr val="FF3300"/>
                </a:solidFill>
              </a:rPr>
              <a:t>Test Name</a:t>
            </a:r>
          </a:p>
          <a:p>
            <a:pPr>
              <a:spcBef>
                <a:spcPct val="35000"/>
              </a:spcBef>
              <a:buClr>
                <a:schemeClr val="tx1"/>
              </a:buClr>
            </a:pPr>
            <a:r>
              <a:rPr lang="en-US">
                <a:solidFill>
                  <a:srgbClr val="FF3300"/>
                </a:solidFill>
              </a:rPr>
              <a:t>Test Result</a:t>
            </a:r>
          </a:p>
          <a:p>
            <a:pPr>
              <a:spcBef>
                <a:spcPct val="35000"/>
              </a:spcBef>
              <a:buClr>
                <a:schemeClr val="tx1"/>
              </a:buClr>
            </a:pPr>
            <a:endParaRPr lang="en-US"/>
          </a:p>
          <a:p>
            <a:pPr>
              <a:buFontTx/>
              <a:buNone/>
            </a:pPr>
            <a:endParaRPr lang="en-US"/>
          </a:p>
        </p:txBody>
      </p:sp>
      <p:sp>
        <p:nvSpPr>
          <p:cNvPr id="1391620" name="Text Box 4"/>
          <p:cNvSpPr txBox="1">
            <a:spLocks noChangeArrowheads="1"/>
          </p:cNvSpPr>
          <p:nvPr/>
        </p:nvSpPr>
        <p:spPr bwMode="auto">
          <a:xfrm>
            <a:off x="4572000" y="1600200"/>
            <a:ext cx="4191000" cy="4646613"/>
          </a:xfrm>
          <a:prstGeom prst="rect">
            <a:avLst/>
          </a:prstGeom>
          <a:noFill/>
          <a:ln w="9525">
            <a:noFill/>
            <a:miter lim="800000"/>
            <a:headEnd/>
            <a:tailEnd/>
          </a:ln>
          <a:effectLst/>
        </p:spPr>
        <p:txBody>
          <a:bodyPr>
            <a:spAutoFit/>
          </a:bodyPr>
          <a:lstStyle/>
          <a:p>
            <a:pPr marL="357188" indent="-357188">
              <a:spcBef>
                <a:spcPct val="35000"/>
              </a:spcBef>
              <a:buFontTx/>
              <a:buChar char="•"/>
            </a:pPr>
            <a:r>
              <a:rPr lang="en-US" sz="2000">
                <a:solidFill>
                  <a:srgbClr val="FF3300"/>
                </a:solidFill>
              </a:rPr>
              <a:t>Units</a:t>
            </a:r>
          </a:p>
          <a:p>
            <a:pPr marL="357188" indent="-357188">
              <a:spcBef>
                <a:spcPct val="35000"/>
              </a:spcBef>
              <a:buFontTx/>
              <a:buChar char="•"/>
            </a:pPr>
            <a:r>
              <a:rPr lang="en-US" sz="2000"/>
              <a:t>Reference Range Lower Limit Numeric Value</a:t>
            </a:r>
          </a:p>
          <a:p>
            <a:pPr marL="357188" indent="-357188">
              <a:spcBef>
                <a:spcPct val="35000"/>
              </a:spcBef>
              <a:buFontTx/>
              <a:buChar char="•"/>
            </a:pPr>
            <a:r>
              <a:rPr lang="en-US" sz="2000"/>
              <a:t>Reference Range Upper Limit Numeric Value</a:t>
            </a:r>
          </a:p>
          <a:p>
            <a:pPr marL="357188" indent="-357188">
              <a:spcBef>
                <a:spcPct val="35000"/>
              </a:spcBef>
              <a:buFontTx/>
              <a:buChar char="•"/>
            </a:pPr>
            <a:r>
              <a:rPr lang="en-US" sz="2000"/>
              <a:t>Reference Range for Character Results in Standard Units</a:t>
            </a:r>
          </a:p>
          <a:p>
            <a:pPr marL="357188" indent="-357188">
              <a:spcBef>
                <a:spcPct val="35000"/>
              </a:spcBef>
              <a:buFontTx/>
              <a:buChar char="•"/>
            </a:pPr>
            <a:r>
              <a:rPr lang="en-US" sz="2000"/>
              <a:t>Abnormal Flag</a:t>
            </a:r>
          </a:p>
          <a:p>
            <a:pPr marL="357188" indent="-357188">
              <a:spcBef>
                <a:spcPct val="35000"/>
              </a:spcBef>
              <a:buFontTx/>
              <a:buChar char="•"/>
            </a:pPr>
            <a:r>
              <a:rPr lang="en-US" sz="2000"/>
              <a:t>Clinical Significance</a:t>
            </a:r>
          </a:p>
          <a:p>
            <a:pPr marL="357188" indent="-357188">
              <a:spcBef>
                <a:spcPct val="35000"/>
              </a:spcBef>
              <a:buFontTx/>
              <a:buChar char="•"/>
            </a:pPr>
            <a:r>
              <a:rPr lang="en-US" sz="2000"/>
              <a:t>Lab Name</a:t>
            </a:r>
          </a:p>
          <a:p>
            <a:pPr marL="357188" indent="-357188">
              <a:spcBef>
                <a:spcPct val="35000"/>
              </a:spcBef>
              <a:buFontTx/>
              <a:buChar char="•"/>
            </a:pPr>
            <a:r>
              <a:rPr lang="en-US" sz="2000"/>
              <a:t>Accession Number</a:t>
            </a:r>
            <a:r>
              <a:rPr lang="en-US"/>
              <a:t> </a:t>
            </a:r>
            <a:endParaRPr lang="en-US" sz="2000">
              <a:solidFill>
                <a:schemeClr val="folHlink"/>
              </a:solidFill>
            </a:endParaRPr>
          </a:p>
          <a:p>
            <a:pPr marL="357188" indent="-357188">
              <a:spcBef>
                <a:spcPct val="50000"/>
              </a:spcBef>
              <a:buFontTx/>
              <a:buChar char="•"/>
            </a:pPr>
            <a:endParaRPr lang="en-US" sz="20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7FAF996B-5F61-49F6-BC86-7D2A3E793E79}" type="slidenum">
              <a:rPr lang="en-US"/>
              <a:pPr/>
              <a:t>43</a:t>
            </a:fld>
            <a:endParaRPr lang="en-US"/>
          </a:p>
        </p:txBody>
      </p:sp>
      <p:sp>
        <p:nvSpPr>
          <p:cNvPr id="1393666" name="Rectangle 2"/>
          <p:cNvSpPr>
            <a:spLocks noGrp="1" noChangeArrowheads="1"/>
          </p:cNvSpPr>
          <p:nvPr>
            <p:ph type="title"/>
          </p:nvPr>
        </p:nvSpPr>
        <p:spPr/>
        <p:txBody>
          <a:bodyPr/>
          <a:lstStyle/>
          <a:p>
            <a:r>
              <a:rPr lang="en-US"/>
              <a:t>Domain Review: LB – Central Processing &amp; CRF with Site Assessment</a:t>
            </a:r>
          </a:p>
        </p:txBody>
      </p:sp>
      <p:sp>
        <p:nvSpPr>
          <p:cNvPr id="1393667" name="Rectangle 3"/>
          <p:cNvSpPr>
            <a:spLocks noGrp="1" noChangeArrowheads="1"/>
          </p:cNvSpPr>
          <p:nvPr>
            <p:ph type="body" idx="1"/>
          </p:nvPr>
        </p:nvSpPr>
        <p:spPr>
          <a:xfrm>
            <a:off x="457200" y="1600200"/>
            <a:ext cx="8153400" cy="4495800"/>
          </a:xfrm>
        </p:spPr>
        <p:txBody>
          <a:bodyPr/>
          <a:lstStyle/>
          <a:p>
            <a:pPr>
              <a:lnSpc>
                <a:spcPct val="90000"/>
              </a:lnSpc>
              <a:spcBef>
                <a:spcPct val="35000"/>
              </a:spcBef>
              <a:buClr>
                <a:schemeClr val="tx1"/>
              </a:buClr>
            </a:pPr>
            <a:r>
              <a:rPr lang="en-US">
                <a:solidFill>
                  <a:srgbClr val="FF3300"/>
                </a:solidFill>
              </a:rPr>
              <a:t>Lab Status</a:t>
            </a:r>
          </a:p>
          <a:p>
            <a:pPr>
              <a:lnSpc>
                <a:spcPct val="90000"/>
              </a:lnSpc>
              <a:spcBef>
                <a:spcPct val="35000"/>
              </a:spcBef>
              <a:buClr>
                <a:schemeClr val="tx1"/>
              </a:buClr>
            </a:pPr>
            <a:r>
              <a:rPr lang="en-US">
                <a:solidFill>
                  <a:srgbClr val="FF3300"/>
                </a:solidFill>
              </a:rPr>
              <a:t>Date of Collection</a:t>
            </a:r>
          </a:p>
          <a:p>
            <a:pPr>
              <a:lnSpc>
                <a:spcPct val="90000"/>
              </a:lnSpc>
              <a:spcBef>
                <a:spcPct val="35000"/>
              </a:spcBef>
              <a:buClr>
                <a:schemeClr val="tx1"/>
              </a:buClr>
            </a:pPr>
            <a:r>
              <a:rPr lang="en-US"/>
              <a:t>Time of Collection</a:t>
            </a:r>
          </a:p>
          <a:p>
            <a:pPr>
              <a:lnSpc>
                <a:spcPct val="90000"/>
              </a:lnSpc>
              <a:spcBef>
                <a:spcPct val="35000"/>
              </a:spcBef>
              <a:buClr>
                <a:schemeClr val="tx1"/>
              </a:buClr>
            </a:pPr>
            <a:r>
              <a:rPr lang="en-US"/>
              <a:t>Panel Name</a:t>
            </a:r>
          </a:p>
          <a:p>
            <a:pPr>
              <a:lnSpc>
                <a:spcPct val="90000"/>
              </a:lnSpc>
              <a:spcBef>
                <a:spcPct val="35000"/>
              </a:spcBef>
              <a:buClr>
                <a:schemeClr val="tx1"/>
              </a:buClr>
            </a:pPr>
            <a:r>
              <a:rPr lang="en-US"/>
              <a:t>Planned Time Point</a:t>
            </a:r>
          </a:p>
          <a:p>
            <a:pPr>
              <a:lnSpc>
                <a:spcPct val="90000"/>
              </a:lnSpc>
              <a:spcBef>
                <a:spcPct val="35000"/>
              </a:spcBef>
            </a:pPr>
            <a:r>
              <a:rPr lang="en-US"/>
              <a:t>Protocol-defined testing conditions met</a:t>
            </a:r>
          </a:p>
          <a:p>
            <a:pPr>
              <a:lnSpc>
                <a:spcPct val="90000"/>
              </a:lnSpc>
              <a:spcBef>
                <a:spcPct val="35000"/>
              </a:spcBef>
            </a:pPr>
            <a:r>
              <a:rPr lang="en-US"/>
              <a:t>Sample Status</a:t>
            </a:r>
          </a:p>
          <a:p>
            <a:pPr>
              <a:lnSpc>
                <a:spcPct val="90000"/>
              </a:lnSpc>
              <a:spcBef>
                <a:spcPct val="35000"/>
              </a:spcBef>
              <a:buClr>
                <a:schemeClr val="tx1"/>
              </a:buClr>
            </a:pPr>
            <a:r>
              <a:rPr lang="en-US">
                <a:solidFill>
                  <a:srgbClr val="FF3300"/>
                </a:solidFill>
              </a:rPr>
              <a:t>Test Name</a:t>
            </a:r>
          </a:p>
          <a:p>
            <a:pPr>
              <a:lnSpc>
                <a:spcPct val="90000"/>
              </a:lnSpc>
              <a:spcBef>
                <a:spcPct val="35000"/>
              </a:spcBef>
              <a:buClr>
                <a:schemeClr val="tx1"/>
              </a:buClr>
            </a:pPr>
            <a:r>
              <a:rPr lang="en-US"/>
              <a:t>Test Result</a:t>
            </a:r>
          </a:p>
          <a:p>
            <a:pPr>
              <a:lnSpc>
                <a:spcPct val="90000"/>
              </a:lnSpc>
              <a:spcBef>
                <a:spcPct val="35000"/>
              </a:spcBef>
              <a:buClr>
                <a:schemeClr val="tx1"/>
              </a:buClr>
            </a:pPr>
            <a:r>
              <a:rPr lang="en-US">
                <a:solidFill>
                  <a:srgbClr val="FF3300"/>
                </a:solidFill>
              </a:rPr>
              <a:t>Clinical Significance</a:t>
            </a:r>
          </a:p>
          <a:p>
            <a:pPr>
              <a:lnSpc>
                <a:spcPct val="90000"/>
              </a:lnSpc>
              <a:spcBef>
                <a:spcPct val="35000"/>
              </a:spcBef>
              <a:buClr>
                <a:schemeClr val="tx1"/>
              </a:buClr>
            </a:pPr>
            <a:r>
              <a:rPr lang="en-US"/>
              <a:t>Accession Number</a:t>
            </a:r>
          </a:p>
          <a:p>
            <a:pPr>
              <a:lnSpc>
                <a:spcPct val="90000"/>
              </a:lnSpc>
              <a:buFontTx/>
              <a:buNone/>
            </a:pP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175FCC9-BA4C-4C03-B8FF-0115245B0793}" type="slidenum">
              <a:rPr lang="en-US"/>
              <a:pPr/>
              <a:t>44</a:t>
            </a:fld>
            <a:endParaRPr lang="en-US"/>
          </a:p>
        </p:txBody>
      </p:sp>
      <p:sp>
        <p:nvSpPr>
          <p:cNvPr id="1395714" name="Rectangle 2"/>
          <p:cNvSpPr>
            <a:spLocks noGrp="1" noChangeArrowheads="1"/>
          </p:cNvSpPr>
          <p:nvPr>
            <p:ph type="title"/>
          </p:nvPr>
        </p:nvSpPr>
        <p:spPr/>
        <p:txBody>
          <a:bodyPr/>
          <a:lstStyle/>
          <a:p>
            <a:r>
              <a:rPr lang="en-US" sz="3600"/>
              <a:t>Domain Review: Medical History</a:t>
            </a:r>
          </a:p>
        </p:txBody>
      </p:sp>
      <p:sp>
        <p:nvSpPr>
          <p:cNvPr id="1395715" name="Rectangle 3"/>
          <p:cNvSpPr>
            <a:spLocks noGrp="1" noChangeArrowheads="1"/>
          </p:cNvSpPr>
          <p:nvPr>
            <p:ph type="body" idx="1"/>
          </p:nvPr>
        </p:nvSpPr>
        <p:spPr>
          <a:xfrm>
            <a:off x="457200" y="1600200"/>
            <a:ext cx="4114800" cy="4495800"/>
          </a:xfrm>
        </p:spPr>
        <p:txBody>
          <a:bodyPr/>
          <a:lstStyle/>
          <a:p>
            <a:pPr>
              <a:spcBef>
                <a:spcPct val="50000"/>
              </a:spcBef>
              <a:buClr>
                <a:schemeClr val="tx1"/>
              </a:buClr>
            </a:pPr>
            <a:r>
              <a:rPr lang="en-US">
                <a:solidFill>
                  <a:schemeClr val="folHlink"/>
                </a:solidFill>
              </a:rPr>
              <a:t>Has the subject experienced any past and / or concomitant diseases or past surgeries?</a:t>
            </a:r>
          </a:p>
          <a:p>
            <a:pPr>
              <a:spcBef>
                <a:spcPct val="50000"/>
              </a:spcBef>
              <a:buClr>
                <a:schemeClr val="tx1"/>
              </a:buClr>
            </a:pPr>
            <a:r>
              <a:rPr lang="en-US">
                <a:solidFill>
                  <a:schemeClr val="folHlink"/>
                </a:solidFill>
              </a:rPr>
              <a:t>Pre-printed row number </a:t>
            </a:r>
            <a:br>
              <a:rPr lang="en-US">
                <a:solidFill>
                  <a:schemeClr val="folHlink"/>
                </a:solidFill>
              </a:rPr>
            </a:br>
            <a:r>
              <a:rPr lang="en-US" sz="1400" i="1">
                <a:solidFill>
                  <a:schemeClr val="folHlink"/>
                </a:solidFill>
              </a:rPr>
              <a:t>(e.g., 1, 2, 3)</a:t>
            </a:r>
            <a:endParaRPr lang="en-US" sz="1400">
              <a:solidFill>
                <a:schemeClr val="folHlink"/>
              </a:solidFill>
            </a:endParaRPr>
          </a:p>
          <a:p>
            <a:pPr>
              <a:spcBef>
                <a:spcPct val="50000"/>
              </a:spcBef>
            </a:pPr>
            <a:r>
              <a:rPr lang="en-US"/>
              <a:t>Type of Medical History being collected</a:t>
            </a:r>
          </a:p>
          <a:p>
            <a:pPr>
              <a:spcBef>
                <a:spcPct val="50000"/>
              </a:spcBef>
            </a:pPr>
            <a:r>
              <a:rPr lang="en-US"/>
              <a:t>Category of Medical History being collected</a:t>
            </a:r>
          </a:p>
          <a:p>
            <a:pPr>
              <a:spcBef>
                <a:spcPct val="50000"/>
              </a:spcBef>
              <a:buClr>
                <a:schemeClr val="tx1"/>
              </a:buClr>
            </a:pPr>
            <a:r>
              <a:rPr lang="en-US">
                <a:solidFill>
                  <a:srgbClr val="FF3300"/>
                </a:solidFill>
              </a:rPr>
              <a:t>Reported Term</a:t>
            </a:r>
          </a:p>
          <a:p>
            <a:pPr>
              <a:spcBef>
                <a:spcPct val="35000"/>
              </a:spcBef>
              <a:buClr>
                <a:schemeClr val="tx1"/>
              </a:buClr>
            </a:pPr>
            <a:endParaRPr lang="en-US"/>
          </a:p>
          <a:p>
            <a:pPr>
              <a:spcBef>
                <a:spcPct val="35000"/>
              </a:spcBef>
              <a:buClr>
                <a:schemeClr val="tx1"/>
              </a:buClr>
            </a:pPr>
            <a:endParaRPr lang="en-US"/>
          </a:p>
          <a:p>
            <a:pPr>
              <a:spcBef>
                <a:spcPct val="35000"/>
              </a:spcBef>
              <a:buClr>
                <a:schemeClr val="tx1"/>
              </a:buClr>
            </a:pPr>
            <a:endParaRPr lang="en-US">
              <a:solidFill>
                <a:srgbClr val="FF3300"/>
              </a:solidFill>
            </a:endParaRPr>
          </a:p>
          <a:p>
            <a:pPr>
              <a:spcBef>
                <a:spcPct val="35000"/>
              </a:spcBef>
              <a:buClr>
                <a:schemeClr val="tx1"/>
              </a:buClr>
            </a:pPr>
            <a:endParaRPr lang="en-US"/>
          </a:p>
          <a:p>
            <a:pPr>
              <a:buFontTx/>
              <a:buNone/>
            </a:pPr>
            <a:endParaRPr lang="en-US"/>
          </a:p>
        </p:txBody>
      </p:sp>
      <p:sp>
        <p:nvSpPr>
          <p:cNvPr id="1395716" name="Text Box 4"/>
          <p:cNvSpPr txBox="1">
            <a:spLocks noChangeArrowheads="1"/>
          </p:cNvSpPr>
          <p:nvPr/>
        </p:nvSpPr>
        <p:spPr bwMode="auto">
          <a:xfrm>
            <a:off x="4572000" y="1600200"/>
            <a:ext cx="4191000" cy="4008438"/>
          </a:xfrm>
          <a:prstGeom prst="rect">
            <a:avLst/>
          </a:prstGeom>
          <a:noFill/>
          <a:ln w="9525">
            <a:noFill/>
            <a:miter lim="800000"/>
            <a:headEnd/>
            <a:tailEnd/>
          </a:ln>
          <a:effectLst/>
        </p:spPr>
        <p:txBody>
          <a:bodyPr>
            <a:spAutoFit/>
          </a:bodyPr>
          <a:lstStyle/>
          <a:p>
            <a:pPr marL="357188" indent="-357188">
              <a:spcBef>
                <a:spcPct val="50000"/>
              </a:spcBef>
              <a:buClr>
                <a:schemeClr val="tx1"/>
              </a:buClr>
              <a:buFontTx/>
              <a:buChar char="•"/>
            </a:pPr>
            <a:r>
              <a:rPr lang="en-US"/>
              <a:t>    </a:t>
            </a:r>
            <a:r>
              <a:rPr lang="en-US" sz="2000">
                <a:solidFill>
                  <a:schemeClr val="folHlink"/>
                </a:solidFill>
              </a:rPr>
              <a:t>Ongoing?</a:t>
            </a:r>
          </a:p>
          <a:p>
            <a:pPr marL="357188" indent="-357188">
              <a:spcBef>
                <a:spcPct val="50000"/>
              </a:spcBef>
              <a:buClr>
                <a:schemeClr val="tx1"/>
              </a:buClr>
              <a:buFontTx/>
              <a:buChar char="•"/>
            </a:pPr>
            <a:r>
              <a:rPr lang="en-US" sz="2000">
                <a:solidFill>
                  <a:schemeClr val="folHlink"/>
                </a:solidFill>
              </a:rPr>
              <a:t>    Disease controlled?</a:t>
            </a:r>
          </a:p>
          <a:p>
            <a:pPr marL="357188" indent="-357188">
              <a:spcBef>
                <a:spcPct val="50000"/>
              </a:spcBef>
              <a:buClr>
                <a:schemeClr val="tx1"/>
              </a:buClr>
              <a:buFontTx/>
              <a:buChar char="•"/>
            </a:pPr>
            <a:r>
              <a:rPr lang="en-US" sz="2000">
                <a:solidFill>
                  <a:schemeClr val="folHlink"/>
                </a:solidFill>
              </a:rPr>
              <a:t>Pre-printed prompt for a specific condition/surgery </a:t>
            </a:r>
            <a:r>
              <a:rPr lang="en-US" sz="2000" i="1">
                <a:solidFill>
                  <a:schemeClr val="folHlink"/>
                </a:solidFill>
              </a:rPr>
              <a:t>(e.g., Does the subject have high blood pressure?)</a:t>
            </a:r>
            <a:endParaRPr lang="en-US" sz="2000">
              <a:solidFill>
                <a:schemeClr val="folHlink"/>
              </a:solidFill>
            </a:endParaRPr>
          </a:p>
          <a:p>
            <a:pPr marL="357188" indent="-357188">
              <a:spcBef>
                <a:spcPct val="50000"/>
              </a:spcBef>
              <a:buClr>
                <a:schemeClr val="tx1"/>
              </a:buClr>
              <a:buFontTx/>
              <a:buChar char="•"/>
            </a:pPr>
            <a:r>
              <a:rPr lang="en-US" sz="2000">
                <a:solidFill>
                  <a:schemeClr val="folHlink"/>
                </a:solidFill>
              </a:rPr>
              <a:t>Onset Date</a:t>
            </a:r>
          </a:p>
          <a:p>
            <a:pPr marL="357188" indent="-357188">
              <a:spcBef>
                <a:spcPct val="50000"/>
              </a:spcBef>
              <a:buClr>
                <a:schemeClr val="tx1"/>
              </a:buClr>
              <a:buFontTx/>
              <a:buChar char="•"/>
            </a:pPr>
            <a:r>
              <a:rPr lang="en-US" sz="2000">
                <a:solidFill>
                  <a:schemeClr val="folHlink"/>
                </a:solidFill>
              </a:rPr>
              <a:t>End Date</a:t>
            </a:r>
          </a:p>
          <a:p>
            <a:pPr marL="357188" indent="-357188">
              <a:spcBef>
                <a:spcPct val="50000"/>
              </a:spcBef>
              <a:buClr>
                <a:schemeClr val="tx1"/>
              </a:buClr>
              <a:buFontTx/>
              <a:buChar char="•"/>
            </a:pPr>
            <a:r>
              <a:rPr lang="en-US" sz="2000">
                <a:solidFill>
                  <a:schemeClr val="folHlink"/>
                </a:solidFill>
              </a:rPr>
              <a:t>Completion Date</a:t>
            </a:r>
          </a:p>
          <a:p>
            <a:pPr marL="357188" indent="-357188">
              <a:spcBef>
                <a:spcPct val="35000"/>
              </a:spcBef>
              <a:buClr>
                <a:schemeClr val="tx1"/>
              </a:buClr>
              <a:buFontTx/>
              <a:buChar char="•"/>
            </a:pPr>
            <a:endParaRPr lang="en-US" sz="20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29B39C6-FDE3-43BD-8A6A-7804ED8DD083}" type="slidenum">
              <a:rPr lang="en-US"/>
              <a:pPr/>
              <a:t>45</a:t>
            </a:fld>
            <a:endParaRPr lang="en-US"/>
          </a:p>
        </p:txBody>
      </p:sp>
      <p:sp>
        <p:nvSpPr>
          <p:cNvPr id="1399810" name="Rectangle 2"/>
          <p:cNvSpPr>
            <a:spLocks noGrp="1" noChangeArrowheads="1"/>
          </p:cNvSpPr>
          <p:nvPr>
            <p:ph type="title"/>
          </p:nvPr>
        </p:nvSpPr>
        <p:spPr/>
        <p:txBody>
          <a:bodyPr/>
          <a:lstStyle/>
          <a:p>
            <a:r>
              <a:rPr lang="en-US" sz="3600"/>
              <a:t>Domain Review: Physical Examination</a:t>
            </a:r>
          </a:p>
        </p:txBody>
      </p:sp>
      <p:sp>
        <p:nvSpPr>
          <p:cNvPr id="1399811" name="Rectangle 3"/>
          <p:cNvSpPr>
            <a:spLocks noGrp="1" noChangeArrowheads="1"/>
          </p:cNvSpPr>
          <p:nvPr>
            <p:ph type="body" idx="1"/>
          </p:nvPr>
        </p:nvSpPr>
        <p:spPr>
          <a:xfrm>
            <a:off x="457200" y="1600200"/>
            <a:ext cx="8153400" cy="4495800"/>
          </a:xfrm>
        </p:spPr>
        <p:txBody>
          <a:bodyPr/>
          <a:lstStyle/>
          <a:p>
            <a:pPr>
              <a:spcBef>
                <a:spcPct val="35000"/>
              </a:spcBef>
              <a:buClr>
                <a:schemeClr val="tx1"/>
              </a:buClr>
            </a:pPr>
            <a:r>
              <a:rPr lang="en-US" b="1"/>
              <a:t>Traditional:</a:t>
            </a:r>
            <a:br>
              <a:rPr lang="en-US" b="1"/>
            </a:br>
            <a:r>
              <a:rPr lang="en-US"/>
              <a:t>Use PE form at baseline and post-baseline visits. Record abnormalities for each listed body system.</a:t>
            </a:r>
          </a:p>
          <a:p>
            <a:pPr>
              <a:spcBef>
                <a:spcPct val="35000"/>
              </a:spcBef>
              <a:buClr>
                <a:schemeClr val="tx1"/>
              </a:buClr>
            </a:pPr>
            <a:r>
              <a:rPr lang="en-US" b="1"/>
              <a:t>Intermediate:</a:t>
            </a:r>
            <a:r>
              <a:rPr lang="en-US"/>
              <a:t/>
            </a:r>
            <a:br>
              <a:rPr lang="en-US"/>
            </a:br>
            <a:r>
              <a:rPr lang="en-US"/>
              <a:t>Use PE form at baseline but not post-baseline visits. Record any post-baseline abnormalities or conditions that worsened post baseline on the AE page.</a:t>
            </a:r>
          </a:p>
          <a:p>
            <a:pPr>
              <a:spcBef>
                <a:spcPct val="35000"/>
              </a:spcBef>
              <a:buClr>
                <a:schemeClr val="tx1"/>
              </a:buClr>
            </a:pPr>
            <a:r>
              <a:rPr lang="en-US" b="1"/>
              <a:t>Best Practice:</a:t>
            </a:r>
            <a:r>
              <a:rPr lang="en-US"/>
              <a:t/>
            </a:r>
            <a:br>
              <a:rPr lang="en-US"/>
            </a:br>
            <a:r>
              <a:rPr lang="en-US"/>
              <a:t>Use PE CRF only to record whether PE was performed, and if so, the date of the examination. Record any baseline abnormalities on Medical History CRF and any post-baseline abnormalities or conditions that worsened post baseline on the AE page.</a:t>
            </a:r>
          </a:p>
          <a:p>
            <a:pPr>
              <a:spcBef>
                <a:spcPct val="35000"/>
              </a:spcBef>
              <a:buClr>
                <a:schemeClr val="tx1"/>
              </a:buClr>
            </a:pPr>
            <a:endParaRPr lang="en-US"/>
          </a:p>
          <a:p>
            <a:pPr>
              <a:spcBef>
                <a:spcPct val="35000"/>
              </a:spcBef>
              <a:buClr>
                <a:schemeClr val="tx1"/>
              </a:buClr>
            </a:pPr>
            <a:endParaRPr lang="en-US"/>
          </a:p>
          <a:p>
            <a:pPr>
              <a:buFontTx/>
              <a:buNone/>
            </a:pP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06EE71-9AD0-4D13-A4CA-5565EF809EFC}" type="slidenum">
              <a:rPr lang="en-US"/>
              <a:pPr/>
              <a:t>46</a:t>
            </a:fld>
            <a:endParaRPr lang="en-US"/>
          </a:p>
        </p:txBody>
      </p:sp>
      <p:sp>
        <p:nvSpPr>
          <p:cNvPr id="1397762" name="Rectangle 2"/>
          <p:cNvSpPr>
            <a:spLocks noGrp="1" noChangeArrowheads="1"/>
          </p:cNvSpPr>
          <p:nvPr>
            <p:ph type="title"/>
          </p:nvPr>
        </p:nvSpPr>
        <p:spPr/>
        <p:txBody>
          <a:bodyPr/>
          <a:lstStyle/>
          <a:p>
            <a:r>
              <a:rPr lang="en-US" sz="3600"/>
              <a:t>Domain Review: Physical Examination</a:t>
            </a:r>
            <a:br>
              <a:rPr lang="en-US" sz="3600"/>
            </a:br>
            <a:r>
              <a:rPr lang="en-US"/>
              <a:t>Traditional Approach</a:t>
            </a:r>
          </a:p>
        </p:txBody>
      </p:sp>
      <p:sp>
        <p:nvSpPr>
          <p:cNvPr id="1397763" name="Rectangle 3"/>
          <p:cNvSpPr>
            <a:spLocks noGrp="1" noChangeArrowheads="1"/>
          </p:cNvSpPr>
          <p:nvPr>
            <p:ph type="body" idx="1"/>
          </p:nvPr>
        </p:nvSpPr>
        <p:spPr>
          <a:xfrm>
            <a:off x="457200" y="1600200"/>
            <a:ext cx="8153400" cy="4495800"/>
          </a:xfrm>
        </p:spPr>
        <p:txBody>
          <a:bodyPr/>
          <a:lstStyle/>
          <a:p>
            <a:pPr>
              <a:spcBef>
                <a:spcPct val="50000"/>
              </a:spcBef>
              <a:buClr>
                <a:schemeClr val="tx1"/>
              </a:buClr>
            </a:pPr>
            <a:r>
              <a:rPr lang="en-US">
                <a:solidFill>
                  <a:schemeClr val="folHlink"/>
                </a:solidFill>
              </a:rPr>
              <a:t>Was the Physical Examination Performed?</a:t>
            </a:r>
          </a:p>
          <a:p>
            <a:pPr>
              <a:spcBef>
                <a:spcPct val="50000"/>
              </a:spcBef>
              <a:buClr>
                <a:schemeClr val="tx1"/>
              </a:buClr>
            </a:pPr>
            <a:r>
              <a:rPr lang="en-US"/>
              <a:t>Date of Examination</a:t>
            </a:r>
            <a:endParaRPr lang="en-US">
              <a:solidFill>
                <a:srgbClr val="FF3300"/>
              </a:solidFill>
            </a:endParaRPr>
          </a:p>
          <a:p>
            <a:pPr>
              <a:spcBef>
                <a:spcPct val="50000"/>
              </a:spcBef>
              <a:buClr>
                <a:schemeClr val="tx1"/>
              </a:buClr>
            </a:pPr>
            <a:r>
              <a:rPr lang="en-US">
                <a:solidFill>
                  <a:schemeClr val="folHlink"/>
                </a:solidFill>
              </a:rPr>
              <a:t>Time of Examination</a:t>
            </a:r>
          </a:p>
          <a:p>
            <a:pPr>
              <a:spcBef>
                <a:spcPct val="50000"/>
              </a:spcBef>
              <a:buClr>
                <a:schemeClr val="tx1"/>
              </a:buClr>
            </a:pPr>
            <a:r>
              <a:rPr lang="en-US">
                <a:solidFill>
                  <a:schemeClr val="folHlink"/>
                </a:solidFill>
              </a:rPr>
              <a:t>Sponsor-Defined Identifier</a:t>
            </a:r>
          </a:p>
          <a:p>
            <a:pPr>
              <a:spcBef>
                <a:spcPct val="50000"/>
              </a:spcBef>
              <a:buClr>
                <a:schemeClr val="tx1"/>
              </a:buClr>
            </a:pPr>
            <a:r>
              <a:rPr lang="en-US">
                <a:solidFill>
                  <a:srgbClr val="FF3300"/>
                </a:solidFill>
              </a:rPr>
              <a:t>Body System Examined</a:t>
            </a:r>
          </a:p>
          <a:p>
            <a:pPr>
              <a:spcBef>
                <a:spcPct val="50000"/>
              </a:spcBef>
              <a:buClr>
                <a:schemeClr val="tx1"/>
              </a:buClr>
            </a:pPr>
            <a:r>
              <a:rPr lang="en-US">
                <a:solidFill>
                  <a:srgbClr val="FF3300"/>
                </a:solidFill>
              </a:rPr>
              <a:t>Examination Result</a:t>
            </a:r>
          </a:p>
          <a:p>
            <a:pPr>
              <a:spcBef>
                <a:spcPct val="50000"/>
              </a:spcBef>
              <a:buClr>
                <a:schemeClr val="tx1"/>
              </a:buClr>
            </a:pPr>
            <a:r>
              <a:rPr lang="en-US">
                <a:solidFill>
                  <a:srgbClr val="FF3300"/>
                </a:solidFill>
              </a:rPr>
              <a:t>Abnormal Findings</a:t>
            </a:r>
          </a:p>
          <a:p>
            <a:pPr>
              <a:spcBef>
                <a:spcPct val="50000"/>
              </a:spcBef>
              <a:buClr>
                <a:schemeClr val="tx1"/>
              </a:buClr>
            </a:pPr>
            <a:r>
              <a:rPr lang="en-US">
                <a:solidFill>
                  <a:schemeClr val="folHlink"/>
                </a:solidFill>
              </a:rPr>
              <a:t>Clinical Significance</a:t>
            </a:r>
          </a:p>
          <a:p>
            <a:pPr>
              <a:spcBef>
                <a:spcPct val="50000"/>
              </a:spcBef>
              <a:buClr>
                <a:schemeClr val="tx1"/>
              </a:buClr>
            </a:pPr>
            <a:r>
              <a:rPr lang="en-US">
                <a:solidFill>
                  <a:schemeClr val="folHlink"/>
                </a:solidFill>
              </a:rPr>
              <a:t>Evaluator</a:t>
            </a:r>
          </a:p>
          <a:p>
            <a:pPr>
              <a:buFontTx/>
              <a:buNone/>
            </a:pP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2C36088-A92B-4779-8744-5BBEB3A66A7A}" type="slidenum">
              <a:rPr lang="en-US"/>
              <a:pPr/>
              <a:t>47</a:t>
            </a:fld>
            <a:endParaRPr lang="en-US"/>
          </a:p>
        </p:txBody>
      </p:sp>
      <p:sp>
        <p:nvSpPr>
          <p:cNvPr id="1401858" name="Rectangle 2"/>
          <p:cNvSpPr>
            <a:spLocks noGrp="1" noChangeArrowheads="1"/>
          </p:cNvSpPr>
          <p:nvPr>
            <p:ph type="title"/>
          </p:nvPr>
        </p:nvSpPr>
        <p:spPr/>
        <p:txBody>
          <a:bodyPr/>
          <a:lstStyle/>
          <a:p>
            <a:r>
              <a:rPr lang="en-US" sz="3600"/>
              <a:t>Domain Review: Physical Examination</a:t>
            </a:r>
            <a:br>
              <a:rPr lang="en-US" sz="3600"/>
            </a:br>
            <a:r>
              <a:rPr lang="en-US"/>
              <a:t>Best Practice Approach</a:t>
            </a:r>
          </a:p>
        </p:txBody>
      </p:sp>
      <p:sp>
        <p:nvSpPr>
          <p:cNvPr id="1401859" name="Rectangle 3"/>
          <p:cNvSpPr>
            <a:spLocks noGrp="1" noChangeArrowheads="1"/>
          </p:cNvSpPr>
          <p:nvPr>
            <p:ph type="body" idx="1"/>
          </p:nvPr>
        </p:nvSpPr>
        <p:spPr>
          <a:xfrm>
            <a:off x="457200" y="1600200"/>
            <a:ext cx="8153400" cy="4495800"/>
          </a:xfrm>
        </p:spPr>
        <p:txBody>
          <a:bodyPr/>
          <a:lstStyle/>
          <a:p>
            <a:pPr>
              <a:spcBef>
                <a:spcPct val="50000"/>
              </a:spcBef>
              <a:buClr>
                <a:schemeClr val="tx1"/>
              </a:buClr>
            </a:pPr>
            <a:r>
              <a:rPr lang="en-US">
                <a:solidFill>
                  <a:schemeClr val="folHlink"/>
                </a:solidFill>
              </a:rPr>
              <a:t>Was the Physical Examination Performed?</a:t>
            </a:r>
          </a:p>
          <a:p>
            <a:pPr>
              <a:spcBef>
                <a:spcPct val="50000"/>
              </a:spcBef>
              <a:buClr>
                <a:schemeClr val="tx1"/>
              </a:buClr>
            </a:pPr>
            <a:r>
              <a:rPr lang="en-US">
                <a:solidFill>
                  <a:schemeClr val="folHlink"/>
                </a:solidFill>
              </a:rPr>
              <a:t>Date of Examination</a:t>
            </a:r>
          </a:p>
          <a:p>
            <a:pPr>
              <a:spcBef>
                <a:spcPct val="50000"/>
              </a:spcBef>
              <a:buClr>
                <a:schemeClr val="tx1"/>
              </a:buClr>
            </a:pPr>
            <a:r>
              <a:rPr lang="en-US">
                <a:solidFill>
                  <a:schemeClr val="folHlink"/>
                </a:solidFill>
              </a:rPr>
              <a:t>Time of Examination</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Sponsor-Defined Identifier</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Body System Examined</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Examination Result</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Abnormal Findings</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Clinical Significance</a:t>
            </a:r>
          </a:p>
          <a:p>
            <a:pPr>
              <a:spcBef>
                <a:spcPct val="50000"/>
              </a:spcBef>
              <a:buClr>
                <a:schemeClr val="tx1"/>
              </a:buClr>
            </a:pPr>
            <a:r>
              <a:rPr lang="en-US">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Evaluator</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AEFE9C3-2236-4AE9-9424-6DAAFAD2378B}" type="slidenum">
              <a:rPr lang="en-US"/>
              <a:pPr/>
              <a:t>48</a:t>
            </a:fld>
            <a:endParaRPr lang="en-US"/>
          </a:p>
        </p:txBody>
      </p:sp>
      <p:sp>
        <p:nvSpPr>
          <p:cNvPr id="1403906" name="Rectangle 2"/>
          <p:cNvSpPr>
            <a:spLocks noGrp="1" noChangeArrowheads="1"/>
          </p:cNvSpPr>
          <p:nvPr>
            <p:ph type="title"/>
          </p:nvPr>
        </p:nvSpPr>
        <p:spPr/>
        <p:txBody>
          <a:bodyPr/>
          <a:lstStyle/>
          <a:p>
            <a:r>
              <a:rPr lang="en-US" sz="3600"/>
              <a:t>Domain Review: Protocol Deviations</a:t>
            </a:r>
            <a:endParaRPr lang="en-US"/>
          </a:p>
        </p:txBody>
      </p:sp>
      <p:sp>
        <p:nvSpPr>
          <p:cNvPr id="1403907" name="Rectangle 3"/>
          <p:cNvSpPr>
            <a:spLocks noGrp="1" noChangeArrowheads="1"/>
          </p:cNvSpPr>
          <p:nvPr>
            <p:ph type="body" idx="1"/>
          </p:nvPr>
        </p:nvSpPr>
        <p:spPr>
          <a:xfrm>
            <a:off x="457200" y="1600200"/>
            <a:ext cx="8153400" cy="4495800"/>
          </a:xfrm>
        </p:spPr>
        <p:txBody>
          <a:bodyPr/>
          <a:lstStyle/>
          <a:p>
            <a:pPr>
              <a:spcBef>
                <a:spcPct val="50000"/>
              </a:spcBef>
              <a:buClr>
                <a:schemeClr val="tx1"/>
              </a:buClr>
              <a:buFontTx/>
              <a:buNone/>
            </a:pPr>
            <a:r>
              <a:rPr lang="en-US" sz="2400"/>
              <a:t>Generally form is discouraged</a:t>
            </a:r>
            <a:br>
              <a:rPr lang="en-US" sz="2400"/>
            </a:br>
            <a:endParaRPr lang="en-US" sz="2400"/>
          </a:p>
          <a:p>
            <a:pPr>
              <a:buClr>
                <a:schemeClr val="tx1"/>
              </a:buClr>
            </a:pPr>
            <a:r>
              <a:rPr lang="en-US">
                <a:solidFill>
                  <a:schemeClr val="folHlink"/>
                </a:solidFill>
              </a:rPr>
              <a:t>Were there any protocol deviations?</a:t>
            </a:r>
          </a:p>
          <a:p>
            <a:pPr>
              <a:buClr>
                <a:schemeClr val="tx1"/>
              </a:buClr>
            </a:pPr>
            <a:r>
              <a:rPr lang="en-US">
                <a:solidFill>
                  <a:srgbClr val="FF3300"/>
                </a:solidFill>
              </a:rPr>
              <a:t>Protocol Deviation Term (text) and or Protocol Deviation Coded Term</a:t>
            </a:r>
          </a:p>
          <a:p>
            <a:pPr>
              <a:spcBef>
                <a:spcPct val="50000"/>
              </a:spcBef>
              <a:buClr>
                <a:schemeClr val="tx1"/>
              </a:buClr>
            </a:pPr>
            <a:r>
              <a:rPr lang="en-US">
                <a:solidFill>
                  <a:schemeClr val="folHlink"/>
                </a:solidFill>
              </a:rPr>
              <a:t>Start Date</a:t>
            </a:r>
          </a:p>
          <a:p>
            <a:pPr>
              <a:spcBef>
                <a:spcPct val="50000"/>
              </a:spcBef>
              <a:buClr>
                <a:schemeClr val="tx1"/>
              </a:buClr>
            </a:pPr>
            <a:r>
              <a:rPr lang="en-US">
                <a:solidFill>
                  <a:schemeClr val="folHlink"/>
                </a:solidFill>
              </a:rPr>
              <a:t>Start Time</a:t>
            </a:r>
          </a:p>
          <a:p>
            <a:pPr>
              <a:spcBef>
                <a:spcPct val="50000"/>
              </a:spcBef>
              <a:buClr>
                <a:schemeClr val="tx1"/>
              </a:buClr>
            </a:pPr>
            <a:r>
              <a:rPr lang="en-US">
                <a:solidFill>
                  <a:schemeClr val="folHlink"/>
                </a:solidFill>
              </a:rPr>
              <a:t>End Date</a:t>
            </a:r>
          </a:p>
          <a:p>
            <a:pPr>
              <a:spcBef>
                <a:spcPct val="50000"/>
              </a:spcBef>
              <a:buClr>
                <a:schemeClr val="tx1"/>
              </a:buClr>
            </a:pPr>
            <a:r>
              <a:rPr lang="en-US">
                <a:solidFill>
                  <a:schemeClr val="folHlink"/>
                </a:solidFill>
              </a:rPr>
              <a:t>End Time</a:t>
            </a:r>
          </a:p>
          <a:p>
            <a:pPr>
              <a:spcBef>
                <a:spcPct val="50000"/>
              </a:spcBef>
              <a:buClr>
                <a:schemeClr val="tx1"/>
              </a:buClr>
            </a:pPr>
            <a:r>
              <a:rPr lang="en-US">
                <a:solidFill>
                  <a:schemeClr val="folHlink"/>
                </a:solidFill>
              </a:rPr>
              <a:t>Sponsor-Defined Identifier</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EA00E0A-96C2-4AF8-B6B7-0EB48A3110FC}" type="slidenum">
              <a:rPr lang="en-US"/>
              <a:pPr/>
              <a:t>49</a:t>
            </a:fld>
            <a:endParaRPr lang="en-US"/>
          </a:p>
        </p:txBody>
      </p:sp>
      <p:sp>
        <p:nvSpPr>
          <p:cNvPr id="1405954" name="Rectangle 2"/>
          <p:cNvSpPr>
            <a:spLocks noGrp="1" noChangeArrowheads="1"/>
          </p:cNvSpPr>
          <p:nvPr>
            <p:ph type="title"/>
          </p:nvPr>
        </p:nvSpPr>
        <p:spPr/>
        <p:txBody>
          <a:bodyPr/>
          <a:lstStyle/>
          <a:p>
            <a:r>
              <a:rPr lang="en-US"/>
              <a:t>Domain Review: Subject Characteristics</a:t>
            </a:r>
          </a:p>
        </p:txBody>
      </p:sp>
      <p:sp>
        <p:nvSpPr>
          <p:cNvPr id="1405955" name="Rectangle 3"/>
          <p:cNvSpPr>
            <a:spLocks noGrp="1" noChangeArrowheads="1"/>
          </p:cNvSpPr>
          <p:nvPr>
            <p:ph type="body" idx="1"/>
          </p:nvPr>
        </p:nvSpPr>
        <p:spPr>
          <a:xfrm>
            <a:off x="457200" y="1600200"/>
            <a:ext cx="8153400" cy="4495800"/>
          </a:xfrm>
        </p:spPr>
        <p:txBody>
          <a:bodyPr/>
          <a:lstStyle/>
          <a:p>
            <a:endParaRPr lang="en-US">
              <a:solidFill>
                <a:srgbClr val="FF3300"/>
              </a:solidFill>
            </a:endParaRPr>
          </a:p>
          <a:p>
            <a:r>
              <a:rPr lang="en-US">
                <a:solidFill>
                  <a:srgbClr val="FF3300"/>
                </a:solidFill>
              </a:rPr>
              <a:t>Subject Characteristic Question</a:t>
            </a:r>
          </a:p>
          <a:p>
            <a:r>
              <a:rPr lang="en-US">
                <a:solidFill>
                  <a:srgbClr val="FF3300"/>
                </a:solidFill>
              </a:rPr>
              <a:t>Subject Characteristic Answer/Result</a:t>
            </a:r>
          </a:p>
          <a:p>
            <a:endParaRPr lang="en-US">
              <a:solidFill>
                <a:srgbClr val="FF3300"/>
              </a:solidFill>
            </a:endParaRPr>
          </a:p>
          <a:p>
            <a:endParaRPr lang="en-US">
              <a:solidFill>
                <a:srgbClr val="FF3300"/>
              </a:solidFill>
            </a:endParaRPr>
          </a:p>
          <a:p>
            <a:r>
              <a:rPr lang="en-US" b="1" i="1"/>
              <a:t>Examples of Subject Characteristics Questions</a:t>
            </a:r>
          </a:p>
          <a:p>
            <a:pPr lvl="1"/>
            <a:r>
              <a:rPr lang="en-US"/>
              <a:t>Gestational Age at Birth</a:t>
            </a:r>
          </a:p>
          <a:p>
            <a:pPr lvl="1"/>
            <a:r>
              <a:rPr lang="en-US"/>
              <a:t>Childbearing Potential</a:t>
            </a:r>
          </a:p>
          <a:p>
            <a:pPr lvl="1"/>
            <a:r>
              <a:rPr lang="en-US"/>
              <a:t>Education</a:t>
            </a:r>
          </a:p>
          <a:p>
            <a:pPr lvl="1"/>
            <a:r>
              <a:rPr lang="en-US"/>
              <a:t>Sub-study Participation</a:t>
            </a:r>
          </a:p>
          <a:p>
            <a:pPr>
              <a:buFontTx/>
              <a:buNone/>
            </a:pPr>
            <a:endParaRPr lang="en-US" b="1" i="1"/>
          </a:p>
          <a:p>
            <a:pPr>
              <a:buFontTx/>
              <a:buNone/>
            </a:pPr>
            <a:endParaRPr lang="en-US"/>
          </a:p>
          <a:p>
            <a:endParaRPr lang="en-US">
              <a:solidFill>
                <a:srgbClr val="FF33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55338ED-BA6A-42C5-B8E9-66A60539452C}" type="slidenum">
              <a:rPr lang="en-US"/>
              <a:pPr/>
              <a:t>5</a:t>
            </a:fld>
            <a:endParaRPr lang="en-US"/>
          </a:p>
        </p:txBody>
      </p:sp>
      <p:sp>
        <p:nvSpPr>
          <p:cNvPr id="1252354" name="Rectangle 2"/>
          <p:cNvSpPr>
            <a:spLocks noGrp="1" noChangeArrowheads="1"/>
          </p:cNvSpPr>
          <p:nvPr>
            <p:ph type="title"/>
          </p:nvPr>
        </p:nvSpPr>
        <p:spPr/>
        <p:txBody>
          <a:bodyPr/>
          <a:lstStyle/>
          <a:p>
            <a:r>
              <a:rPr lang="en-US"/>
              <a:t>Contents Section</a:t>
            </a:r>
            <a:r>
              <a:rPr lang="en-US" b="1"/>
              <a:t> </a:t>
            </a:r>
            <a:r>
              <a:rPr lang="en-US"/>
              <a:t>5: CDASH Domain Tables</a:t>
            </a:r>
          </a:p>
        </p:txBody>
      </p:sp>
      <p:sp>
        <p:nvSpPr>
          <p:cNvPr id="1252355" name="Rectangle 3"/>
          <p:cNvSpPr>
            <a:spLocks noGrp="1" noChangeArrowheads="1"/>
          </p:cNvSpPr>
          <p:nvPr>
            <p:ph type="body" idx="1"/>
          </p:nvPr>
        </p:nvSpPr>
        <p:spPr/>
        <p:txBody>
          <a:bodyPr/>
          <a:lstStyle/>
          <a:p>
            <a:r>
              <a:rPr lang="en-US"/>
              <a:t>Approach taken regarding common identifier and timing variables </a:t>
            </a:r>
          </a:p>
          <a:p>
            <a:r>
              <a:rPr lang="en-US"/>
              <a:t>Metadata tables and/or recommendations for the following domains:</a:t>
            </a:r>
          </a:p>
          <a:p>
            <a:endParaRPr lang="en-US"/>
          </a:p>
          <a:p>
            <a:pPr>
              <a:buFontTx/>
              <a:buNone/>
            </a:pPr>
            <a:r>
              <a:rPr lang="en-US"/>
              <a:t>- Adverse Events (AE) 		- Inclusion and Exclusion Criteria (IE)</a:t>
            </a:r>
          </a:p>
          <a:p>
            <a:pPr>
              <a:buFontTx/>
              <a:buNone/>
            </a:pPr>
            <a:r>
              <a:rPr lang="en-US"/>
              <a:t>- Comments (CO) 		- Laboratory Test Results (LB)</a:t>
            </a:r>
          </a:p>
          <a:p>
            <a:pPr>
              <a:buFontTx/>
              <a:buNone/>
            </a:pPr>
            <a:r>
              <a:rPr lang="en-US"/>
              <a:t>- </a:t>
            </a:r>
            <a:r>
              <a:rPr lang="en-US" i="1"/>
              <a:t>Prior and </a:t>
            </a:r>
            <a:r>
              <a:rPr lang="en-US"/>
              <a:t>Conc. Med. (CM) 	- Medical History (MH)</a:t>
            </a:r>
          </a:p>
          <a:p>
            <a:pPr>
              <a:buFontTx/>
              <a:buNone/>
            </a:pPr>
            <a:r>
              <a:rPr lang="en-US"/>
              <a:t>- Demographics (DM)		- Physical Examination (PE)</a:t>
            </a:r>
          </a:p>
          <a:p>
            <a:pPr>
              <a:buFontTx/>
              <a:buNone/>
            </a:pPr>
            <a:r>
              <a:rPr lang="en-US"/>
              <a:t>- Disposition (DS) 		- Protocol Deviations (DV)</a:t>
            </a:r>
          </a:p>
          <a:p>
            <a:pPr>
              <a:buFontTx/>
              <a:buNone/>
            </a:pPr>
            <a:r>
              <a:rPr lang="en-US"/>
              <a:t>- Drug Accountability (DA) 	- Subject Characteristics (SC)</a:t>
            </a:r>
          </a:p>
          <a:p>
            <a:pPr>
              <a:buFontTx/>
              <a:buNone/>
            </a:pPr>
            <a:r>
              <a:rPr lang="en-US"/>
              <a:t>- ECG Test Results (EG) 	- Substance Use (SU)</a:t>
            </a:r>
          </a:p>
          <a:p>
            <a:pPr>
              <a:buFontTx/>
              <a:buNone/>
            </a:pPr>
            <a:r>
              <a:rPr lang="en-US"/>
              <a:t>- Exposure (EX) 		- Vital Signs (VS)</a:t>
            </a:r>
          </a:p>
          <a:p>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85F5572-214F-49CD-8C2B-9DE2F8230AD0}" type="slidenum">
              <a:rPr lang="en-US"/>
              <a:pPr/>
              <a:t>50</a:t>
            </a:fld>
            <a:endParaRPr lang="en-US"/>
          </a:p>
        </p:txBody>
      </p:sp>
      <p:sp>
        <p:nvSpPr>
          <p:cNvPr id="1408002" name="Rectangle 2"/>
          <p:cNvSpPr>
            <a:spLocks noGrp="1" noChangeArrowheads="1"/>
          </p:cNvSpPr>
          <p:nvPr>
            <p:ph type="title"/>
          </p:nvPr>
        </p:nvSpPr>
        <p:spPr/>
        <p:txBody>
          <a:bodyPr/>
          <a:lstStyle/>
          <a:p>
            <a:r>
              <a:rPr lang="en-US" sz="3600"/>
              <a:t>Domain Review: Substance Use</a:t>
            </a:r>
            <a:endParaRPr lang="en-US"/>
          </a:p>
        </p:txBody>
      </p:sp>
      <p:sp>
        <p:nvSpPr>
          <p:cNvPr id="1408003" name="Rectangle 3"/>
          <p:cNvSpPr>
            <a:spLocks noGrp="1" noChangeArrowheads="1"/>
          </p:cNvSpPr>
          <p:nvPr>
            <p:ph type="body" idx="1"/>
          </p:nvPr>
        </p:nvSpPr>
        <p:spPr>
          <a:xfrm>
            <a:off x="457200" y="1600200"/>
            <a:ext cx="8153400" cy="4495800"/>
          </a:xfrm>
        </p:spPr>
        <p:txBody>
          <a:bodyPr/>
          <a:lstStyle/>
          <a:p>
            <a:r>
              <a:rPr lang="en-US">
                <a:solidFill>
                  <a:srgbClr val="FF3300"/>
                </a:solidFill>
              </a:rPr>
              <a:t>Type of substance used?</a:t>
            </a:r>
          </a:p>
          <a:p>
            <a:pPr>
              <a:buClr>
                <a:schemeClr val="tx1"/>
              </a:buClr>
            </a:pPr>
            <a:r>
              <a:rPr lang="en-US">
                <a:solidFill>
                  <a:srgbClr val="FF3300"/>
                </a:solidFill>
              </a:rPr>
              <a:t>Substance use?</a:t>
            </a:r>
          </a:p>
          <a:p>
            <a:r>
              <a:rPr lang="en-US">
                <a:solidFill>
                  <a:schemeClr val="folHlink"/>
                </a:solidFill>
              </a:rPr>
              <a:t>Category of substance used</a:t>
            </a:r>
          </a:p>
          <a:p>
            <a:pPr>
              <a:spcBef>
                <a:spcPct val="50000"/>
              </a:spcBef>
              <a:buClr>
                <a:schemeClr val="tx1"/>
              </a:buClr>
            </a:pPr>
            <a:r>
              <a:rPr lang="en-US">
                <a:solidFill>
                  <a:schemeClr val="folHlink"/>
                </a:solidFill>
              </a:rPr>
              <a:t>Amount</a:t>
            </a:r>
          </a:p>
          <a:p>
            <a:pPr>
              <a:spcBef>
                <a:spcPct val="50000"/>
              </a:spcBef>
              <a:buClr>
                <a:schemeClr val="tx1"/>
              </a:buClr>
            </a:pPr>
            <a:r>
              <a:rPr lang="en-US">
                <a:solidFill>
                  <a:schemeClr val="folHlink"/>
                </a:solidFill>
              </a:rPr>
              <a:t>Unit</a:t>
            </a:r>
          </a:p>
          <a:p>
            <a:pPr>
              <a:spcBef>
                <a:spcPct val="50000"/>
              </a:spcBef>
              <a:buClr>
                <a:schemeClr val="tx1"/>
              </a:buClr>
            </a:pPr>
            <a:r>
              <a:rPr lang="en-US">
                <a:solidFill>
                  <a:schemeClr val="folHlink"/>
                </a:solidFill>
              </a:rPr>
              <a:t>Frequency</a:t>
            </a:r>
          </a:p>
          <a:p>
            <a:pPr>
              <a:spcBef>
                <a:spcPct val="50000"/>
              </a:spcBef>
              <a:buClr>
                <a:schemeClr val="tx1"/>
              </a:buClr>
            </a:pPr>
            <a:r>
              <a:rPr lang="en-US">
                <a:solidFill>
                  <a:schemeClr val="folHlink"/>
                </a:solidFill>
              </a:rPr>
              <a:t>Start Date</a:t>
            </a:r>
          </a:p>
          <a:p>
            <a:pPr>
              <a:spcBef>
                <a:spcPct val="50000"/>
              </a:spcBef>
              <a:buClr>
                <a:schemeClr val="tx1"/>
              </a:buClr>
            </a:pPr>
            <a:r>
              <a:rPr lang="en-US">
                <a:solidFill>
                  <a:schemeClr val="folHlink"/>
                </a:solidFill>
              </a:rPr>
              <a:t>End Date</a:t>
            </a:r>
          </a:p>
          <a:p>
            <a:pPr>
              <a:spcBef>
                <a:spcPct val="50000"/>
              </a:spcBef>
              <a:buClr>
                <a:schemeClr val="tx1"/>
              </a:buClr>
            </a:pPr>
            <a:r>
              <a:rPr lang="en-US">
                <a:solidFill>
                  <a:schemeClr val="folHlink"/>
                </a:solidFill>
              </a:rPr>
              <a:t>Duration</a:t>
            </a:r>
          </a:p>
          <a:p>
            <a:pPr>
              <a:spcBef>
                <a:spcPct val="50000"/>
              </a:spcBef>
              <a:buClr>
                <a:schemeClr val="tx1"/>
              </a:buClr>
            </a:pPr>
            <a:r>
              <a:rPr lang="en-US">
                <a:solidFill>
                  <a:schemeClr val="folHlink"/>
                </a:solidFill>
              </a:rPr>
              <a:t>Unit for Duration</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E250741-FC44-4000-9453-3A876270A052}" type="slidenum">
              <a:rPr lang="en-US"/>
              <a:pPr/>
              <a:t>51</a:t>
            </a:fld>
            <a:endParaRPr lang="en-US"/>
          </a:p>
        </p:txBody>
      </p:sp>
      <p:sp>
        <p:nvSpPr>
          <p:cNvPr id="1410050" name="Rectangle 2"/>
          <p:cNvSpPr>
            <a:spLocks noGrp="1" noChangeArrowheads="1"/>
          </p:cNvSpPr>
          <p:nvPr>
            <p:ph type="title"/>
          </p:nvPr>
        </p:nvSpPr>
        <p:spPr/>
        <p:txBody>
          <a:bodyPr/>
          <a:lstStyle/>
          <a:p>
            <a:r>
              <a:rPr lang="en-US" sz="3600"/>
              <a:t>Domain Review: Vital Signs</a:t>
            </a:r>
          </a:p>
        </p:txBody>
      </p:sp>
      <p:sp>
        <p:nvSpPr>
          <p:cNvPr id="1410051" name="Rectangle 3"/>
          <p:cNvSpPr>
            <a:spLocks noGrp="1" noChangeArrowheads="1"/>
          </p:cNvSpPr>
          <p:nvPr>
            <p:ph type="body" idx="1"/>
          </p:nvPr>
        </p:nvSpPr>
        <p:spPr>
          <a:xfrm>
            <a:off x="457200" y="1600200"/>
            <a:ext cx="4114800" cy="4495800"/>
          </a:xfrm>
        </p:spPr>
        <p:txBody>
          <a:bodyPr/>
          <a:lstStyle/>
          <a:p>
            <a:pPr>
              <a:spcBef>
                <a:spcPct val="50000"/>
              </a:spcBef>
              <a:buClr>
                <a:schemeClr val="tx1"/>
              </a:buClr>
            </a:pPr>
            <a:r>
              <a:rPr lang="en-US"/>
              <a:t>Date of Measurements</a:t>
            </a:r>
          </a:p>
          <a:p>
            <a:pPr>
              <a:buClr>
                <a:schemeClr val="tx1"/>
              </a:buClr>
            </a:pPr>
            <a:r>
              <a:rPr lang="en-US"/>
              <a:t>Time of Vital Sign Measurements</a:t>
            </a:r>
          </a:p>
          <a:p>
            <a:pPr>
              <a:buClr>
                <a:schemeClr val="tx1"/>
              </a:buClr>
            </a:pPr>
            <a:r>
              <a:rPr lang="en-US">
                <a:solidFill>
                  <a:schemeClr val="folHlink"/>
                </a:solidFill>
              </a:rPr>
              <a:t>Sponsor-Defined Identifier</a:t>
            </a:r>
          </a:p>
          <a:p>
            <a:pPr>
              <a:spcBef>
                <a:spcPct val="50000"/>
              </a:spcBef>
              <a:buClr>
                <a:schemeClr val="tx1"/>
              </a:buClr>
            </a:pPr>
            <a:r>
              <a:rPr lang="en-US"/>
              <a:t>Planned Time Point</a:t>
            </a:r>
            <a:endParaRPr lang="en-US" sz="1400">
              <a:solidFill>
                <a:schemeClr val="folHlink"/>
              </a:solidFill>
            </a:endParaRPr>
          </a:p>
          <a:p>
            <a:pPr>
              <a:spcBef>
                <a:spcPct val="50000"/>
              </a:spcBef>
              <a:buClr>
                <a:schemeClr val="tx1"/>
              </a:buClr>
            </a:pPr>
            <a:r>
              <a:rPr lang="en-US">
                <a:solidFill>
                  <a:srgbClr val="FF3300"/>
                </a:solidFill>
              </a:rPr>
              <a:t>Vital Sign Test Name</a:t>
            </a:r>
          </a:p>
          <a:p>
            <a:pPr>
              <a:spcBef>
                <a:spcPct val="50000"/>
              </a:spcBef>
              <a:buClr>
                <a:schemeClr val="tx1"/>
              </a:buClr>
            </a:pPr>
            <a:r>
              <a:rPr lang="en-US"/>
              <a:t>Vitals Status</a:t>
            </a:r>
          </a:p>
          <a:p>
            <a:endParaRPr lang="en-US"/>
          </a:p>
          <a:p>
            <a:pPr>
              <a:spcBef>
                <a:spcPct val="50000"/>
              </a:spcBef>
              <a:buClr>
                <a:schemeClr val="tx1"/>
              </a:buClr>
            </a:pPr>
            <a:endParaRPr lang="en-US">
              <a:solidFill>
                <a:srgbClr val="FF3300"/>
              </a:solidFill>
            </a:endParaRPr>
          </a:p>
          <a:p>
            <a:pPr>
              <a:spcBef>
                <a:spcPct val="35000"/>
              </a:spcBef>
              <a:buClr>
                <a:schemeClr val="tx1"/>
              </a:buClr>
            </a:pPr>
            <a:endParaRPr lang="en-US"/>
          </a:p>
          <a:p>
            <a:pPr>
              <a:spcBef>
                <a:spcPct val="35000"/>
              </a:spcBef>
              <a:buClr>
                <a:schemeClr val="tx1"/>
              </a:buClr>
            </a:pPr>
            <a:endParaRPr lang="en-US"/>
          </a:p>
          <a:p>
            <a:pPr>
              <a:spcBef>
                <a:spcPct val="35000"/>
              </a:spcBef>
              <a:buClr>
                <a:schemeClr val="tx1"/>
              </a:buClr>
            </a:pPr>
            <a:endParaRPr lang="en-US">
              <a:solidFill>
                <a:srgbClr val="FF3300"/>
              </a:solidFill>
            </a:endParaRPr>
          </a:p>
          <a:p>
            <a:pPr>
              <a:spcBef>
                <a:spcPct val="35000"/>
              </a:spcBef>
              <a:buClr>
                <a:schemeClr val="tx1"/>
              </a:buClr>
            </a:pPr>
            <a:endParaRPr lang="en-US"/>
          </a:p>
          <a:p>
            <a:pPr>
              <a:buFontTx/>
              <a:buNone/>
            </a:pPr>
            <a:endParaRPr lang="en-US"/>
          </a:p>
        </p:txBody>
      </p:sp>
      <p:sp>
        <p:nvSpPr>
          <p:cNvPr id="1410052" name="Text Box 4"/>
          <p:cNvSpPr txBox="1">
            <a:spLocks noChangeArrowheads="1"/>
          </p:cNvSpPr>
          <p:nvPr/>
        </p:nvSpPr>
        <p:spPr bwMode="auto">
          <a:xfrm>
            <a:off x="4572000" y="1600200"/>
            <a:ext cx="4191000" cy="2554545"/>
          </a:xfrm>
          <a:prstGeom prst="rect">
            <a:avLst/>
          </a:prstGeom>
          <a:noFill/>
          <a:ln w="9525">
            <a:noFill/>
            <a:miter lim="800000"/>
            <a:headEnd/>
            <a:tailEnd/>
          </a:ln>
          <a:effectLst/>
        </p:spPr>
        <p:txBody>
          <a:bodyPr>
            <a:spAutoFit/>
          </a:bodyPr>
          <a:lstStyle/>
          <a:p>
            <a:pPr marL="357188" indent="-357188">
              <a:spcBef>
                <a:spcPct val="50000"/>
              </a:spcBef>
              <a:buClr>
                <a:schemeClr val="tx1"/>
              </a:buClr>
              <a:buFontTx/>
              <a:buChar char="•"/>
            </a:pPr>
            <a:r>
              <a:rPr lang="en-US" sz="2000" dirty="0" smtClean="0">
                <a:solidFill>
                  <a:srgbClr val="FF3300"/>
                </a:solidFill>
              </a:rPr>
              <a:t>Vital </a:t>
            </a:r>
            <a:r>
              <a:rPr lang="en-US" sz="2000" dirty="0">
                <a:solidFill>
                  <a:srgbClr val="FF3300"/>
                </a:solidFill>
              </a:rPr>
              <a:t>Sign Test Result or Finding</a:t>
            </a:r>
          </a:p>
          <a:p>
            <a:pPr marL="357188" indent="-357188">
              <a:spcBef>
                <a:spcPct val="50000"/>
              </a:spcBef>
              <a:buClr>
                <a:schemeClr val="tx1"/>
              </a:buClr>
              <a:buFontTx/>
              <a:buChar char="•"/>
            </a:pPr>
            <a:r>
              <a:rPr lang="en-US" sz="2000" dirty="0">
                <a:solidFill>
                  <a:srgbClr val="FF3300"/>
                </a:solidFill>
              </a:rPr>
              <a:t>Original Units</a:t>
            </a:r>
          </a:p>
          <a:p>
            <a:pPr marL="357188" indent="-357188">
              <a:spcBef>
                <a:spcPct val="50000"/>
              </a:spcBef>
              <a:buClr>
                <a:schemeClr val="tx1"/>
              </a:buClr>
              <a:buFontTx/>
              <a:buChar char="•"/>
            </a:pPr>
            <a:r>
              <a:rPr lang="en-US" sz="2000" dirty="0">
                <a:solidFill>
                  <a:schemeClr val="folHlink"/>
                </a:solidFill>
              </a:rPr>
              <a:t>Clinical Significance</a:t>
            </a:r>
          </a:p>
          <a:p>
            <a:pPr marL="357188" indent="-357188">
              <a:spcBef>
                <a:spcPct val="50000"/>
              </a:spcBef>
              <a:buClr>
                <a:schemeClr val="tx1"/>
              </a:buClr>
              <a:buFontTx/>
              <a:buChar char="•"/>
            </a:pPr>
            <a:r>
              <a:rPr lang="en-US" sz="2000" dirty="0">
                <a:solidFill>
                  <a:schemeClr val="folHlink"/>
                </a:solidFill>
              </a:rPr>
              <a:t>Location of Vital Signs Measurement</a:t>
            </a:r>
          </a:p>
          <a:p>
            <a:pPr marL="357188" indent="-357188">
              <a:spcBef>
                <a:spcPct val="50000"/>
              </a:spcBef>
              <a:buClr>
                <a:schemeClr val="tx1"/>
              </a:buClr>
              <a:buFontTx/>
              <a:buChar char="•"/>
            </a:pPr>
            <a:r>
              <a:rPr lang="en-US" sz="2000" dirty="0"/>
              <a:t>Position of Subject</a:t>
            </a:r>
            <a:endParaRPr lang="en-US" sz="2000" dirty="0">
              <a:solidFill>
                <a:schemeClr val="folHlink"/>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05B472C-9153-40DF-8614-DCAC25E3E6D1}" type="slidenum">
              <a:rPr lang="en-US"/>
              <a:pPr/>
              <a:t>52</a:t>
            </a:fld>
            <a:endParaRPr lang="en-US"/>
          </a:p>
        </p:txBody>
      </p:sp>
      <p:sp>
        <p:nvSpPr>
          <p:cNvPr id="1412098" name="Rectangle 2"/>
          <p:cNvSpPr>
            <a:spLocks noGrp="1" noChangeArrowheads="1"/>
          </p:cNvSpPr>
          <p:nvPr>
            <p:ph type="title"/>
          </p:nvPr>
        </p:nvSpPr>
        <p:spPr/>
        <p:txBody>
          <a:bodyPr/>
          <a:lstStyle/>
          <a:p>
            <a:r>
              <a:rPr lang="en-US"/>
              <a:t>Recommendations for CDASH Domains</a:t>
            </a:r>
            <a:endParaRPr lang="en-US" sz="2800"/>
          </a:p>
        </p:txBody>
      </p:sp>
      <p:sp>
        <p:nvSpPr>
          <p:cNvPr id="1412099" name="Rectangle 3"/>
          <p:cNvSpPr>
            <a:spLocks noGrp="1" noChangeArrowheads="1"/>
          </p:cNvSpPr>
          <p:nvPr>
            <p:ph type="body" idx="1"/>
          </p:nvPr>
        </p:nvSpPr>
        <p:spPr/>
        <p:txBody>
          <a:bodyPr/>
          <a:lstStyle/>
          <a:p>
            <a:r>
              <a:rPr lang="en-US" sz="1800" b="1"/>
              <a:t>Comments: </a:t>
            </a:r>
            <a:r>
              <a:rPr lang="en-US" sz="1800"/>
              <a:t>Avoid the creation of a General Comments CRF to collect unsolicited comments. Solicited comments linked to specific data collection fields is the recommended approach.</a:t>
            </a:r>
            <a:br>
              <a:rPr lang="en-US" sz="1800"/>
            </a:br>
            <a:endParaRPr lang="en-US" sz="1800"/>
          </a:p>
          <a:p>
            <a:r>
              <a:rPr lang="en-US" sz="1800" b="1"/>
              <a:t>Inclusion/Exclusion Criteria: </a:t>
            </a:r>
            <a:r>
              <a:rPr lang="en-US" sz="1800"/>
              <a:t>Use the IE form to collect only the criterion or criteria NOT MET.</a:t>
            </a:r>
            <a:br>
              <a:rPr lang="en-US" sz="1800"/>
            </a:br>
            <a:endParaRPr lang="en-US" sz="1800"/>
          </a:p>
          <a:p>
            <a:r>
              <a:rPr lang="en-US" sz="1800" b="1"/>
              <a:t>Physical Examination: </a:t>
            </a:r>
            <a:r>
              <a:rPr lang="en-US" sz="1800"/>
              <a:t>Record only whether or not an exam was done on the PE form. Clinical sites are asked to record baseline abnormalities on a Medical History, Targeted Medical History or Baseline Conditions CRF. Post baseline abnormalities or baseline conditions that worsened during the clinical study are to be recorded on the Adverse Event CRF.</a:t>
            </a:r>
            <a:br>
              <a:rPr lang="en-US" sz="1800"/>
            </a:br>
            <a:endParaRPr lang="en-US" sz="1800"/>
          </a:p>
          <a:p>
            <a:r>
              <a:rPr lang="en-US" sz="1800" b="1"/>
              <a:t>Protocol Deviations: </a:t>
            </a:r>
            <a:r>
              <a:rPr lang="en-US" sz="1800"/>
              <a:t>Avoid creating a Protocol Deviations CRF if this information can be derived from other domains or system functionalities</a:t>
            </a:r>
          </a:p>
          <a:p>
            <a:endParaRPr lang="en-US" sz="18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1C95A746-1AC8-4BE0-8A6B-F5E48A47140D}" type="slidenum">
              <a:rPr lang="en-US"/>
              <a:pPr/>
              <a:t>53</a:t>
            </a:fld>
            <a:endParaRPr lang="en-US"/>
          </a:p>
        </p:txBody>
      </p:sp>
      <p:sp>
        <p:nvSpPr>
          <p:cNvPr id="1418242" name="Rectangle 2"/>
          <p:cNvSpPr>
            <a:spLocks noGrp="1" noChangeArrowheads="1"/>
          </p:cNvSpPr>
          <p:nvPr>
            <p:ph type="title"/>
          </p:nvPr>
        </p:nvSpPr>
        <p:spPr/>
        <p:txBody>
          <a:bodyPr/>
          <a:lstStyle/>
          <a:p>
            <a:r>
              <a:rPr lang="en-US"/>
              <a:t>Answers to FAQs on Best Practices</a:t>
            </a:r>
            <a:endParaRPr lang="en-US" sz="2800"/>
          </a:p>
        </p:txBody>
      </p:sp>
      <p:sp>
        <p:nvSpPr>
          <p:cNvPr id="1418243" name="Rectangle 3"/>
          <p:cNvSpPr>
            <a:spLocks noGrp="1" noChangeArrowheads="1"/>
          </p:cNvSpPr>
          <p:nvPr>
            <p:ph type="body" idx="1"/>
          </p:nvPr>
        </p:nvSpPr>
        <p:spPr/>
        <p:txBody>
          <a:bodyPr/>
          <a:lstStyle/>
          <a:p>
            <a:r>
              <a:rPr lang="en-US"/>
              <a:t>“Yes/No” questions should be preferred over “Check all that apply” questions</a:t>
            </a:r>
          </a:p>
          <a:p>
            <a:r>
              <a:rPr lang="en-US"/>
              <a:t>Standard order for “Yes/No” response</a:t>
            </a:r>
          </a:p>
          <a:p>
            <a:r>
              <a:rPr lang="en-US"/>
              <a:t>unambiguous date format DD-MMM-YYYY</a:t>
            </a:r>
          </a:p>
          <a:p>
            <a:r>
              <a:rPr lang="en-US"/>
              <a:t>24-hour clock using the HH:MM:SS format</a:t>
            </a:r>
          </a:p>
          <a:p>
            <a:r>
              <a:rPr lang="en-US"/>
              <a:t>Manually-calculated fields should not typically be recorded</a:t>
            </a:r>
          </a:p>
          <a:p>
            <a:r>
              <a:rPr lang="en-US"/>
              <a:t>Data that are collected on CRFs should usually be databased</a:t>
            </a:r>
          </a:p>
          <a:p>
            <a:r>
              <a:rPr lang="en-US"/>
              <a:t>“Yes/No” exam completed is preferred over “Check if not done”</a:t>
            </a:r>
          </a:p>
          <a:p>
            <a:r>
              <a:rPr lang="en-US"/>
              <a:t>Data should not be pre-populated in the CRF</a:t>
            </a:r>
          </a:p>
          <a:p>
            <a:r>
              <a:rPr lang="en-US"/>
              <a:t>CDASH recommends not providing actual coding dictionaries to the site for adverse events, concomitant medications or medical history reported terms, as this may bias responses.</a:t>
            </a:r>
          </a:p>
          <a:p>
            <a:endParaRPr lang="en-US"/>
          </a:p>
          <a:p>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1AEFCE1-AF9B-4BDB-BC99-7FEC8CE9F408}" type="slidenum">
              <a:rPr lang="en-US"/>
              <a:pPr/>
              <a:t>54</a:t>
            </a:fld>
            <a:endParaRPr lang="en-US"/>
          </a:p>
        </p:txBody>
      </p:sp>
      <p:sp>
        <p:nvSpPr>
          <p:cNvPr id="1414146" name="Rectangle 2"/>
          <p:cNvSpPr>
            <a:spLocks noGrp="1" noChangeArrowheads="1"/>
          </p:cNvSpPr>
          <p:nvPr>
            <p:ph type="title"/>
          </p:nvPr>
        </p:nvSpPr>
        <p:spPr/>
        <p:txBody>
          <a:bodyPr/>
          <a:lstStyle/>
          <a:p>
            <a:r>
              <a:rPr lang="en-US" sz="3600"/>
              <a:t>Best Practice Recommendations</a:t>
            </a:r>
          </a:p>
        </p:txBody>
      </p:sp>
      <p:sp>
        <p:nvSpPr>
          <p:cNvPr id="1414147" name="Rectangle 3"/>
          <p:cNvSpPr>
            <a:spLocks noGrp="1" noChangeArrowheads="1"/>
          </p:cNvSpPr>
          <p:nvPr>
            <p:ph type="body" idx="1"/>
          </p:nvPr>
        </p:nvSpPr>
        <p:spPr/>
        <p:txBody>
          <a:bodyPr/>
          <a:lstStyle/>
          <a:p>
            <a:r>
              <a:rPr lang="en-US"/>
              <a:t>Necessary data only</a:t>
            </a:r>
          </a:p>
          <a:p>
            <a:r>
              <a:rPr lang="en-US"/>
              <a:t>Control</a:t>
            </a:r>
          </a:p>
          <a:p>
            <a:r>
              <a:rPr lang="en-US"/>
              <a:t>Adequate review</a:t>
            </a:r>
          </a:p>
          <a:p>
            <a:r>
              <a:rPr lang="en-US"/>
              <a:t>Site workflow</a:t>
            </a:r>
          </a:p>
          <a:p>
            <a:r>
              <a:rPr lang="en-US"/>
              <a:t>Employ standards</a:t>
            </a:r>
          </a:p>
          <a:p>
            <a:r>
              <a:rPr lang="en-US"/>
              <a:t>Clarity</a:t>
            </a:r>
          </a:p>
          <a:p>
            <a:r>
              <a:rPr lang="en-US"/>
              <a:t>Translations</a:t>
            </a:r>
          </a:p>
          <a:p>
            <a:r>
              <a:rPr lang="en-US"/>
              <a:t>CRF completion guidelines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2F1153CD-2F72-40FE-AC9A-7422652B2BE4}" type="slidenum">
              <a:rPr lang="en-US"/>
              <a:pPr/>
              <a:t>55</a:t>
            </a:fld>
            <a:endParaRPr lang="en-US"/>
          </a:p>
        </p:txBody>
      </p:sp>
      <p:sp>
        <p:nvSpPr>
          <p:cNvPr id="1416194" name="Rectangle 2"/>
          <p:cNvSpPr>
            <a:spLocks noGrp="1" noChangeArrowheads="1"/>
          </p:cNvSpPr>
          <p:nvPr>
            <p:ph type="body" idx="1"/>
          </p:nvPr>
        </p:nvSpPr>
        <p:spPr/>
        <p:txBody>
          <a:bodyPr/>
          <a:lstStyle/>
          <a:p>
            <a:endParaRPr lang="en-GB"/>
          </a:p>
        </p:txBody>
      </p:sp>
      <p:pic>
        <p:nvPicPr>
          <p:cNvPr id="1416195" name="Picture 3"/>
          <p:cNvPicPr>
            <a:picLocks noChangeAspect="1" noChangeArrowheads="1"/>
          </p:cNvPicPr>
          <p:nvPr/>
        </p:nvPicPr>
        <p:blipFill>
          <a:blip r:embed="rId3" cstate="print"/>
          <a:srcRect/>
          <a:stretch>
            <a:fillRect/>
          </a:stretch>
        </p:blipFill>
        <p:spPr bwMode="auto">
          <a:xfrm>
            <a:off x="307975" y="381000"/>
            <a:ext cx="8526463" cy="56149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A4142A94-5EDA-4120-A89A-B023259320F0}" type="slidenum">
              <a:rPr lang="en-US"/>
              <a:pPr/>
              <a:t>56</a:t>
            </a:fld>
            <a:endParaRPr lang="en-US"/>
          </a:p>
        </p:txBody>
      </p:sp>
      <p:sp>
        <p:nvSpPr>
          <p:cNvPr id="1317890" name="Rectangle 2"/>
          <p:cNvSpPr>
            <a:spLocks noGrp="1" noChangeArrowheads="1"/>
          </p:cNvSpPr>
          <p:nvPr>
            <p:ph type="title"/>
          </p:nvPr>
        </p:nvSpPr>
        <p:spPr/>
        <p:txBody>
          <a:bodyPr/>
          <a:lstStyle/>
          <a:p>
            <a:r>
              <a:rPr lang="en-US"/>
              <a:t>Challenges</a:t>
            </a:r>
            <a:endParaRPr lang="en-US" sz="2800"/>
          </a:p>
        </p:txBody>
      </p:sp>
      <p:sp>
        <p:nvSpPr>
          <p:cNvPr id="1317891" name="Rectangle 3"/>
          <p:cNvSpPr>
            <a:spLocks noGrp="1" noChangeArrowheads="1"/>
          </p:cNvSpPr>
          <p:nvPr>
            <p:ph type="body" idx="1"/>
          </p:nvPr>
        </p:nvSpPr>
        <p:spPr/>
        <p:txBody>
          <a:bodyPr/>
          <a:lstStyle/>
          <a:p>
            <a:pPr>
              <a:spcBef>
                <a:spcPct val="40000"/>
              </a:spcBef>
            </a:pPr>
            <a:r>
              <a:rPr lang="en-US"/>
              <a:t>There are many ways to implement CDASH domains</a:t>
            </a:r>
          </a:p>
          <a:p>
            <a:pPr>
              <a:spcBef>
                <a:spcPct val="40000"/>
              </a:spcBef>
            </a:pPr>
            <a:r>
              <a:rPr lang="en-US"/>
              <a:t>There are still some unresolved issues</a:t>
            </a:r>
          </a:p>
          <a:p>
            <a:pPr>
              <a:spcBef>
                <a:spcPct val="40000"/>
              </a:spcBef>
            </a:pPr>
            <a:r>
              <a:rPr lang="en-US"/>
              <a:t>There are pieces missing</a:t>
            </a:r>
          </a:p>
          <a:p>
            <a:pPr>
              <a:spcBef>
                <a:spcPct val="40000"/>
              </a:spcBef>
            </a:pPr>
            <a:r>
              <a:rPr lang="en-US"/>
              <a:t>It requires giving up favorite practice</a:t>
            </a:r>
          </a:p>
          <a:p>
            <a:pPr>
              <a:spcBef>
                <a:spcPct val="40000"/>
              </a:spcBef>
            </a:pPr>
            <a:r>
              <a:rPr lang="en-US"/>
              <a:t>Change is hard, especially across departments</a:t>
            </a:r>
          </a:p>
          <a:p>
            <a:pPr>
              <a:spcBef>
                <a:spcPct val="40000"/>
              </a:spcBef>
            </a:pPr>
            <a:r>
              <a:rPr lang="en-US"/>
              <a:t>Requires learning about parts of clinical studies that are “not our job”</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3A08154-F39B-47DA-A50C-30167D486548}" type="slidenum">
              <a:rPr lang="en-US"/>
              <a:pPr/>
              <a:t>57</a:t>
            </a:fld>
            <a:endParaRPr lang="en-US"/>
          </a:p>
        </p:txBody>
      </p:sp>
      <p:sp>
        <p:nvSpPr>
          <p:cNvPr id="1422338" name="Rectangle 2"/>
          <p:cNvSpPr>
            <a:spLocks noGrp="1" noChangeArrowheads="1"/>
          </p:cNvSpPr>
          <p:nvPr>
            <p:ph type="title"/>
          </p:nvPr>
        </p:nvSpPr>
        <p:spPr/>
        <p:txBody>
          <a:bodyPr/>
          <a:lstStyle/>
          <a:p>
            <a:r>
              <a:rPr lang="en-GB"/>
              <a:t>CDASH and SDTM Terminology</a:t>
            </a:r>
          </a:p>
        </p:txBody>
      </p:sp>
      <p:sp>
        <p:nvSpPr>
          <p:cNvPr id="1422339" name="Rectangle 3"/>
          <p:cNvSpPr>
            <a:spLocks noGrp="1" noChangeArrowheads="1"/>
          </p:cNvSpPr>
          <p:nvPr>
            <p:ph type="body" idx="1"/>
          </p:nvPr>
        </p:nvSpPr>
        <p:spPr/>
        <p:txBody>
          <a:bodyPr/>
          <a:lstStyle/>
          <a:p>
            <a:r>
              <a:rPr lang="en-GB"/>
              <a:t>Answers to CDASH questions need to comply with SDTM terminology</a:t>
            </a:r>
          </a:p>
          <a:p>
            <a:pPr lvl="1"/>
            <a:r>
              <a:rPr lang="en-GB"/>
              <a:t>Need to define which code lists will be applied to which questions</a:t>
            </a:r>
          </a:p>
          <a:p>
            <a:pPr lvl="1"/>
            <a:r>
              <a:rPr lang="en-GB"/>
              <a:t>Some SDTM terminology code lists are huge, e.g. “units” which covers all potential units for all potential tests</a:t>
            </a:r>
          </a:p>
          <a:p>
            <a:pPr lvl="1"/>
            <a:r>
              <a:rPr lang="en-GB"/>
              <a:t>An efficient data entry system requires a concise list of potential terms per variable</a:t>
            </a:r>
          </a:p>
          <a:p>
            <a:pPr lvl="1"/>
            <a:r>
              <a:rPr lang="en-GB"/>
              <a:t>Necessitates some customisation of the SDTM terminology list to divide into question specific lists</a:t>
            </a:r>
          </a:p>
          <a:p>
            <a:pPr lvl="1"/>
            <a:r>
              <a:rPr lang="en-GB"/>
              <a:t>In turn, this means a stringent cross check of further SDTM terminology developments is required to ensure updates are implemented </a:t>
            </a:r>
          </a:p>
          <a:p>
            <a:endParaRPr lang="en-GB"/>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0"/>
          </p:nvPr>
        </p:nvSpPr>
        <p:spPr>
          <a:ln/>
        </p:spPr>
        <p:txBody>
          <a:bodyPr/>
          <a:lstStyle/>
          <a:p>
            <a:pPr>
              <a:defRPr/>
            </a:pPr>
            <a:fld id="{CA449288-F00C-47F3-A688-EDAECE07EB8D}" type="slidenum">
              <a:rPr lang="en-US"/>
              <a:pPr>
                <a:defRPr/>
              </a:pPr>
              <a:t>58</a:t>
            </a:fld>
            <a:endParaRPr lang="en-US"/>
          </a:p>
        </p:txBody>
      </p:sp>
      <p:sp>
        <p:nvSpPr>
          <p:cNvPr id="70658" name="Rectangle 2"/>
          <p:cNvSpPr>
            <a:spLocks noGrp="1" noChangeArrowheads="1"/>
          </p:cNvSpPr>
          <p:nvPr>
            <p:ph type="title" idx="4294967295"/>
          </p:nvPr>
        </p:nvSpPr>
        <p:spPr/>
        <p:txBody>
          <a:bodyPr/>
          <a:lstStyle/>
          <a:p>
            <a:r>
              <a:rPr lang="en-US" smtClean="0"/>
              <a:t>CDASH-ODM Initiative: </a:t>
            </a:r>
            <a:br>
              <a:rPr lang="en-US" smtClean="0"/>
            </a:br>
            <a:r>
              <a:rPr lang="en-US" smtClean="0"/>
              <a:t>Started May 2008</a:t>
            </a:r>
          </a:p>
        </p:txBody>
      </p:sp>
      <p:sp>
        <p:nvSpPr>
          <p:cNvPr id="70659" name="Rectangle 3"/>
          <p:cNvSpPr>
            <a:spLocks noGrp="1" noChangeArrowheads="1"/>
          </p:cNvSpPr>
          <p:nvPr>
            <p:ph idx="4294967295"/>
          </p:nvPr>
        </p:nvSpPr>
        <p:spPr/>
        <p:txBody>
          <a:bodyPr/>
          <a:lstStyle/>
          <a:p>
            <a:r>
              <a:rPr lang="en-US" sz="2400" b="1" smtClean="0"/>
              <a:t>Participating Companies</a:t>
            </a:r>
          </a:p>
          <a:p>
            <a:pPr lvl="1"/>
            <a:r>
              <a:rPr lang="en-US" sz="2000" smtClean="0"/>
              <a:t>InterMune, Formedix, Quintiles, Shire, Schwartz Pharma, Outcome, AstraZeneca, eLilly, Medidata, ERT, XClinical, IPL, Octagon Solutions, CDISC, Cerner, Greenway, PRA Intl., GSK, Forrest Laboratories, Genzyme - ODM/Core</a:t>
            </a:r>
          </a:p>
          <a:p>
            <a:r>
              <a:rPr lang="en-US" sz="2400" b="1" smtClean="0"/>
              <a:t>Initial Scope: CDASH DOMAINS</a:t>
            </a:r>
          </a:p>
          <a:p>
            <a:pPr lvl="1"/>
            <a:r>
              <a:rPr lang="en-US" sz="2000" smtClean="0"/>
              <a:t>AE, Prior &amp; Concomitant Meds, Demography, Common Identifiers.</a:t>
            </a:r>
          </a:p>
          <a:p>
            <a:r>
              <a:rPr lang="en-US" sz="2400" b="1" smtClean="0"/>
              <a:t>Initial Deliverables: March 2009</a:t>
            </a:r>
            <a:endParaRPr lang="en-US" sz="2000" b="1" smtClean="0"/>
          </a:p>
          <a:p>
            <a:pPr lvl="1"/>
            <a:r>
              <a:rPr lang="en-US" sz="2000" smtClean="0"/>
              <a:t>Metadata tables </a:t>
            </a:r>
          </a:p>
          <a:p>
            <a:pPr lvl="1"/>
            <a:r>
              <a:rPr lang="en-US" sz="2000" smtClean="0"/>
              <a:t>CRF representations </a:t>
            </a:r>
          </a:p>
          <a:p>
            <a:pPr lvl="1"/>
            <a:r>
              <a:rPr lang="en-US" sz="2000" smtClean="0"/>
              <a:t>CRF with database annotations and CDASH alias</a:t>
            </a:r>
          </a:p>
          <a:p>
            <a:pPr lvl="1"/>
            <a:r>
              <a:rPr lang="en-US" sz="2000" smtClean="0"/>
              <a:t>ODM files</a:t>
            </a:r>
          </a:p>
          <a:p>
            <a:pPr>
              <a:lnSpc>
                <a:spcPct val="90000"/>
              </a:lnSpc>
            </a:pPr>
            <a:endParaRPr lang="en-US" sz="2400" b="1" smtClean="0"/>
          </a:p>
        </p:txBody>
      </p:sp>
      <p:pic>
        <p:nvPicPr>
          <p:cNvPr id="70660" name="Picture 4" descr="CDASH_color_small"/>
          <p:cNvPicPr>
            <a:picLocks noChangeAspect="1" noChangeArrowheads="1"/>
          </p:cNvPicPr>
          <p:nvPr/>
        </p:nvPicPr>
        <p:blipFill>
          <a:blip r:embed="rId3" cstate="print"/>
          <a:srcRect/>
          <a:stretch>
            <a:fillRect/>
          </a:stretch>
        </p:blipFill>
        <p:spPr bwMode="auto">
          <a:xfrm>
            <a:off x="6269038" y="0"/>
            <a:ext cx="2874962" cy="971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0"/>
          </p:nvPr>
        </p:nvSpPr>
        <p:spPr>
          <a:ln/>
        </p:spPr>
        <p:txBody>
          <a:bodyPr/>
          <a:lstStyle/>
          <a:p>
            <a:pPr>
              <a:defRPr/>
            </a:pPr>
            <a:fld id="{01C979CC-E20C-4E21-912E-AC4A661771B7}" type="slidenum">
              <a:rPr lang="en-US"/>
              <a:pPr>
                <a:defRPr/>
              </a:pPr>
              <a:t>59</a:t>
            </a:fld>
            <a:endParaRPr lang="en-US"/>
          </a:p>
        </p:txBody>
      </p:sp>
      <p:sp>
        <p:nvSpPr>
          <p:cNvPr id="76802" name="Rectangle 2"/>
          <p:cNvSpPr>
            <a:spLocks noGrp="1" noChangeArrowheads="1"/>
          </p:cNvSpPr>
          <p:nvPr>
            <p:ph type="title" idx="4294967295"/>
          </p:nvPr>
        </p:nvSpPr>
        <p:spPr/>
        <p:txBody>
          <a:bodyPr/>
          <a:lstStyle/>
          <a:p>
            <a:r>
              <a:rPr lang="en-GB" smtClean="0"/>
              <a:t>A CDASH-ODM Form Contains: </a:t>
            </a:r>
            <a:endParaRPr lang="en-US" smtClean="0"/>
          </a:p>
        </p:txBody>
      </p:sp>
      <p:graphicFrame>
        <p:nvGraphicFramePr>
          <p:cNvPr id="76803" name="Object 2"/>
          <p:cNvGraphicFramePr>
            <a:graphicFrameLocks noGrp="1" noChangeAspect="1"/>
          </p:cNvGraphicFramePr>
          <p:nvPr>
            <p:ph idx="4294967295"/>
          </p:nvPr>
        </p:nvGraphicFramePr>
        <p:xfrm>
          <a:off x="1638300" y="1333500"/>
          <a:ext cx="5981700" cy="5000625"/>
        </p:xfrm>
        <a:graphic>
          <a:graphicData uri="http://schemas.openxmlformats.org/presentationml/2006/ole">
            <p:oleObj spid="_x0000_s1426434" name="Visio" r:id="rId4" imgW="8236458" imgH="7267337" progId="">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74A35CEF-720B-4C25-AB64-12532A9F76F6}" type="slidenum">
              <a:rPr lang="en-US"/>
              <a:pPr/>
              <a:t>6</a:t>
            </a:fld>
            <a:endParaRPr lang="en-US"/>
          </a:p>
        </p:txBody>
      </p:sp>
      <p:sp>
        <p:nvSpPr>
          <p:cNvPr id="1321986" name="Rectangle 2"/>
          <p:cNvSpPr>
            <a:spLocks noGrp="1" noChangeArrowheads="1"/>
          </p:cNvSpPr>
          <p:nvPr>
            <p:ph type="title"/>
          </p:nvPr>
        </p:nvSpPr>
        <p:spPr/>
        <p:txBody>
          <a:bodyPr/>
          <a:lstStyle/>
          <a:p>
            <a:r>
              <a:rPr lang="en-US"/>
              <a:t>Contents Sections 6 and 7</a:t>
            </a:r>
          </a:p>
        </p:txBody>
      </p:sp>
      <p:sp>
        <p:nvSpPr>
          <p:cNvPr id="1321987" name="Rectangle 3"/>
          <p:cNvSpPr>
            <a:spLocks noGrp="1" noChangeArrowheads="1"/>
          </p:cNvSpPr>
          <p:nvPr>
            <p:ph type="body" idx="1"/>
          </p:nvPr>
        </p:nvSpPr>
        <p:spPr/>
        <p:txBody>
          <a:bodyPr/>
          <a:lstStyle/>
          <a:p>
            <a:r>
              <a:rPr lang="en-US"/>
              <a:t>Section 6: Change Control and the Process for Creating New CDASH Domains</a:t>
            </a:r>
          </a:p>
          <a:p>
            <a:pPr lvl="1"/>
            <a:r>
              <a:rPr lang="en-US"/>
              <a:t>describes the procedure for change control and maintenance of CDASH Standard Version 1.0 as well as the</a:t>
            </a:r>
          </a:p>
          <a:p>
            <a:pPr lvl="1"/>
            <a:r>
              <a:rPr lang="en-US"/>
              <a:t>procedure for creating new CDASH domains.</a:t>
            </a:r>
          </a:p>
          <a:p>
            <a:pPr lvl="1"/>
            <a:endParaRPr lang="en-US"/>
          </a:p>
          <a:p>
            <a:r>
              <a:rPr lang="en-US"/>
              <a:t>Section 7: Appendices</a:t>
            </a:r>
          </a:p>
          <a:p>
            <a:pPr lvl="1"/>
            <a:r>
              <a:rPr lang="en-US"/>
              <a:t>provides additional background material regarding the CDASH project as well as </a:t>
            </a:r>
          </a:p>
          <a:p>
            <a:pPr lvl="1"/>
            <a:r>
              <a:rPr lang="en-US"/>
              <a:t>references and supplemental information relevant to implementation of CDASH Standard Version 1.0</a:t>
            </a:r>
          </a:p>
          <a:p>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F7B40136-9FA6-42A8-BB10-EA0A2CF98878}" type="slidenum">
              <a:rPr lang="en-US"/>
              <a:pPr/>
              <a:t>60</a:t>
            </a:fld>
            <a:endParaRPr lang="en-US"/>
          </a:p>
        </p:txBody>
      </p:sp>
      <p:sp>
        <p:nvSpPr>
          <p:cNvPr id="1420291" name="Rectangle 3"/>
          <p:cNvSpPr>
            <a:spLocks noGrp="1" noChangeArrowheads="1"/>
          </p:cNvSpPr>
          <p:nvPr>
            <p:ph type="body" idx="1"/>
          </p:nvPr>
        </p:nvSpPr>
        <p:spPr/>
        <p:txBody>
          <a:bodyPr/>
          <a:lstStyle/>
          <a:p>
            <a:endParaRPr lang="de-DE"/>
          </a:p>
          <a:p>
            <a:endParaRPr lang="de-DE"/>
          </a:p>
          <a:p>
            <a:pPr algn="ctr">
              <a:buFontTx/>
              <a:buNone/>
            </a:pPr>
            <a:r>
              <a:rPr lang="de-DE" sz="6600"/>
              <a:t>Questions?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4C4BC6C-FE80-4FF2-B5C6-81FF01BDFE01}" type="slidenum">
              <a:rPr lang="en-US"/>
              <a:pPr/>
              <a:t>7</a:t>
            </a:fld>
            <a:endParaRPr lang="en-US"/>
          </a:p>
        </p:txBody>
      </p:sp>
      <p:sp>
        <p:nvSpPr>
          <p:cNvPr id="1299458" name="Rectangle 2"/>
          <p:cNvSpPr>
            <a:spLocks noGrp="1" noChangeArrowheads="1"/>
          </p:cNvSpPr>
          <p:nvPr>
            <p:ph type="title"/>
          </p:nvPr>
        </p:nvSpPr>
        <p:spPr/>
        <p:txBody>
          <a:bodyPr/>
          <a:lstStyle/>
          <a:p>
            <a:r>
              <a:rPr lang="en-US" b="1"/>
              <a:t>Core Designations for Basic Data Collection Fields</a:t>
            </a:r>
            <a:endParaRPr lang="en-US" sz="2800"/>
          </a:p>
        </p:txBody>
      </p:sp>
      <p:sp>
        <p:nvSpPr>
          <p:cNvPr id="1299459" name="Rectangle 3"/>
          <p:cNvSpPr>
            <a:spLocks noGrp="1" noChangeArrowheads="1"/>
          </p:cNvSpPr>
          <p:nvPr>
            <p:ph type="body" idx="1"/>
          </p:nvPr>
        </p:nvSpPr>
        <p:spPr/>
        <p:txBody>
          <a:bodyPr/>
          <a:lstStyle/>
          <a:p>
            <a:r>
              <a:rPr lang="en-US" b="1">
                <a:solidFill>
                  <a:srgbClr val="FF3300"/>
                </a:solidFill>
              </a:rPr>
              <a:t>Highly Recommended: </a:t>
            </a:r>
            <a:r>
              <a:rPr lang="en-US">
                <a:solidFill>
                  <a:srgbClr val="FF3300"/>
                </a:solidFill>
              </a:rPr>
              <a:t>A data collection field that should be on the CRF (e.g., a regulatory requirement).</a:t>
            </a:r>
          </a:p>
          <a:p>
            <a:endParaRPr lang="en-US"/>
          </a:p>
          <a:p>
            <a:r>
              <a:rPr lang="en-US" b="1"/>
              <a:t>Recommended/Conditional: </a:t>
            </a:r>
            <a:r>
              <a:rPr lang="en-US"/>
              <a:t>A data collection field that should be collected on the CRF for specific cases or to address TA requirements (may be recorded elsewhere in the CRF or from other data collection sources).</a:t>
            </a:r>
          </a:p>
          <a:p>
            <a:endParaRPr lang="en-US"/>
          </a:p>
          <a:p>
            <a:r>
              <a:rPr lang="en-US" b="1">
                <a:solidFill>
                  <a:schemeClr val="folHlink"/>
                </a:solidFill>
              </a:rPr>
              <a:t>Optional: </a:t>
            </a:r>
            <a:r>
              <a:rPr lang="en-US">
                <a:solidFill>
                  <a:schemeClr val="folHlink"/>
                </a:solidFill>
              </a:rPr>
              <a:t>A data collection field that is available for use if needed.</a:t>
            </a:r>
          </a:p>
          <a:p>
            <a:endParaRPr lang="en-US">
              <a:solidFill>
                <a:schemeClr val="folHlink"/>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6"/>
          <p:cNvSpPr>
            <a:spLocks noGrp="1" noChangeArrowheads="1"/>
          </p:cNvSpPr>
          <p:nvPr>
            <p:ph type="sldNum" sz="quarter" idx="10"/>
          </p:nvPr>
        </p:nvSpPr>
        <p:spPr>
          <a:ln/>
        </p:spPr>
        <p:txBody>
          <a:bodyPr/>
          <a:lstStyle/>
          <a:p>
            <a:pPr>
              <a:defRPr/>
            </a:pPr>
            <a:fld id="{988AF8AF-5544-42AE-8E19-3F521A7D527D}" type="slidenum">
              <a:rPr lang="en-US"/>
              <a:pPr>
                <a:defRPr/>
              </a:pPr>
              <a:t>8</a:t>
            </a:fld>
            <a:endParaRPr lang="en-US"/>
          </a:p>
        </p:txBody>
      </p:sp>
      <p:graphicFrame>
        <p:nvGraphicFramePr>
          <p:cNvPr id="17" name="Table 16"/>
          <p:cNvGraphicFramePr>
            <a:graphicFrameLocks noGrp="1"/>
          </p:cNvGraphicFramePr>
          <p:nvPr/>
        </p:nvGraphicFramePr>
        <p:xfrm>
          <a:off x="242552" y="1257300"/>
          <a:ext cx="8686801" cy="1539245"/>
        </p:xfrm>
        <a:graphic>
          <a:graphicData uri="http://schemas.openxmlformats.org/drawingml/2006/table">
            <a:tbl>
              <a:tblPr/>
              <a:tblGrid>
                <a:gridCol w="1563467"/>
                <a:gridCol w="1719814"/>
                <a:gridCol w="1250774"/>
                <a:gridCol w="1225586"/>
                <a:gridCol w="1745004"/>
                <a:gridCol w="1182156"/>
              </a:tblGrid>
              <a:tr h="346659">
                <a:tc>
                  <a:txBody>
                    <a:bodyPr/>
                    <a:lstStyle/>
                    <a:p>
                      <a:pPr marL="0" marR="0" indent="0" algn="ctr">
                        <a:lnSpc>
                          <a:spcPct val="115000"/>
                        </a:lnSpc>
                        <a:spcBef>
                          <a:spcPts val="600"/>
                        </a:spcBef>
                        <a:spcAft>
                          <a:spcPts val="600"/>
                        </a:spcAft>
                      </a:pPr>
                      <a:r>
                        <a:rPr lang="en-US" sz="1400" b="1" dirty="0">
                          <a:solidFill>
                            <a:srgbClr val="000066"/>
                          </a:solidFill>
                          <a:latin typeface="Times New Roman"/>
                          <a:ea typeface="Times New Roman"/>
                        </a:rPr>
                        <a:t>1</a:t>
                      </a:r>
                      <a:endParaRPr lang="en-US" sz="20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228600" marR="0" indent="0" algn="ctr">
                        <a:lnSpc>
                          <a:spcPct val="115000"/>
                        </a:lnSpc>
                        <a:spcBef>
                          <a:spcPts val="600"/>
                        </a:spcBef>
                        <a:spcAft>
                          <a:spcPts val="600"/>
                        </a:spcAft>
                      </a:pPr>
                      <a:r>
                        <a:rPr lang="en-US" sz="1400" b="1" dirty="0">
                          <a:solidFill>
                            <a:srgbClr val="000066"/>
                          </a:solidFill>
                          <a:latin typeface="Times New Roman"/>
                          <a:ea typeface="Times New Roman"/>
                        </a:rPr>
                        <a:t>2</a:t>
                      </a:r>
                      <a:endParaRPr lang="en-US" sz="20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a:lnSpc>
                          <a:spcPct val="115000"/>
                        </a:lnSpc>
                        <a:spcBef>
                          <a:spcPts val="600"/>
                        </a:spcBef>
                        <a:spcAft>
                          <a:spcPts val="600"/>
                        </a:spcAft>
                      </a:pPr>
                      <a:r>
                        <a:rPr lang="en-US" sz="1400" b="1" dirty="0">
                          <a:solidFill>
                            <a:srgbClr val="000066"/>
                          </a:solidFill>
                          <a:latin typeface="Times New Roman"/>
                          <a:ea typeface="Times New Roman"/>
                        </a:rPr>
                        <a:t>3</a:t>
                      </a:r>
                      <a:endParaRPr lang="en-US" sz="20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234950" marR="0" indent="0" algn="ctr">
                        <a:lnSpc>
                          <a:spcPct val="115000"/>
                        </a:lnSpc>
                        <a:spcBef>
                          <a:spcPts val="600"/>
                        </a:spcBef>
                        <a:spcAft>
                          <a:spcPts val="600"/>
                        </a:spcAft>
                      </a:pPr>
                      <a:r>
                        <a:rPr lang="en-US" sz="1400" b="1" dirty="0">
                          <a:solidFill>
                            <a:srgbClr val="000066"/>
                          </a:solidFill>
                          <a:latin typeface="Times New Roman"/>
                          <a:ea typeface="Times New Roman"/>
                        </a:rPr>
                        <a:t>4</a:t>
                      </a:r>
                      <a:endParaRPr lang="en-US" sz="20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234950" marR="0" indent="0" algn="ctr">
                        <a:lnSpc>
                          <a:spcPct val="115000"/>
                        </a:lnSpc>
                        <a:spcBef>
                          <a:spcPts val="600"/>
                        </a:spcBef>
                        <a:spcAft>
                          <a:spcPts val="600"/>
                        </a:spcAft>
                      </a:pPr>
                      <a:r>
                        <a:rPr lang="en-US" sz="1400" b="1" dirty="0">
                          <a:solidFill>
                            <a:srgbClr val="000066"/>
                          </a:solidFill>
                          <a:latin typeface="Times New Roman"/>
                          <a:ea typeface="Times New Roman"/>
                        </a:rPr>
                        <a:t>5</a:t>
                      </a:r>
                      <a:endParaRPr lang="en-US" sz="20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234950" marR="0" indent="0" algn="ctr">
                        <a:lnSpc>
                          <a:spcPct val="115000"/>
                        </a:lnSpc>
                        <a:spcBef>
                          <a:spcPts val="600"/>
                        </a:spcBef>
                        <a:spcAft>
                          <a:spcPts val="600"/>
                        </a:spcAft>
                      </a:pPr>
                      <a:r>
                        <a:rPr lang="en-US" sz="1400" b="1" dirty="0">
                          <a:solidFill>
                            <a:srgbClr val="000066"/>
                          </a:solidFill>
                          <a:latin typeface="Times New Roman"/>
                          <a:ea typeface="Times New Roman"/>
                        </a:rPr>
                        <a:t>6</a:t>
                      </a:r>
                      <a:endParaRPr lang="en-US" sz="20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92586">
                <a:tc>
                  <a:txBody>
                    <a:bodyPr/>
                    <a:lstStyle/>
                    <a:p>
                      <a:pPr marL="0" marR="0" algn="ctr">
                        <a:lnSpc>
                          <a:spcPct val="115000"/>
                        </a:lnSpc>
                        <a:spcBef>
                          <a:spcPts val="400"/>
                        </a:spcBef>
                        <a:spcAft>
                          <a:spcPts val="400"/>
                        </a:spcAft>
                      </a:pPr>
                      <a:r>
                        <a:rPr lang="en-US" sz="1400" b="1" dirty="0" smtClean="0">
                          <a:solidFill>
                            <a:srgbClr val="000066"/>
                          </a:solidFill>
                          <a:latin typeface="Times New Roman"/>
                          <a:ea typeface="Times New Roman"/>
                        </a:rPr>
                        <a:t>Data Collection</a:t>
                      </a:r>
                      <a:r>
                        <a:rPr lang="en-US" sz="1400" b="1" baseline="0" dirty="0" smtClean="0">
                          <a:solidFill>
                            <a:srgbClr val="000066"/>
                          </a:solidFill>
                          <a:latin typeface="Times New Roman"/>
                          <a:ea typeface="Times New Roman"/>
                        </a:rPr>
                        <a:t> Field</a:t>
                      </a:r>
                      <a:endParaRPr lang="en-US" sz="24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600"/>
                        </a:spcBef>
                        <a:spcAft>
                          <a:spcPts val="600"/>
                        </a:spcAft>
                      </a:pPr>
                      <a:r>
                        <a:rPr lang="en-US" sz="1400" b="1" dirty="0" smtClean="0">
                          <a:solidFill>
                            <a:srgbClr val="000066"/>
                          </a:solidFill>
                          <a:latin typeface="Times New Roman"/>
                          <a:ea typeface="Times New Roman"/>
                        </a:rPr>
                        <a:t>Variable </a:t>
                      </a:r>
                      <a:r>
                        <a:rPr lang="en-US" sz="1400" b="1" dirty="0">
                          <a:solidFill>
                            <a:srgbClr val="000066"/>
                          </a:solidFill>
                          <a:latin typeface="Times New Roman"/>
                          <a:ea typeface="Times New Roman"/>
                        </a:rPr>
                        <a:t>Name</a:t>
                      </a:r>
                      <a:br>
                        <a:rPr lang="en-US" sz="1400" b="1" dirty="0">
                          <a:solidFill>
                            <a:srgbClr val="000066"/>
                          </a:solidFill>
                          <a:latin typeface="Times New Roman"/>
                          <a:ea typeface="Times New Roman"/>
                        </a:rPr>
                      </a:br>
                      <a:r>
                        <a:rPr lang="en-US" sz="1400" b="1" dirty="0">
                          <a:solidFill>
                            <a:srgbClr val="000066"/>
                          </a:solidFill>
                          <a:latin typeface="Times New Roman"/>
                          <a:ea typeface="Times New Roman"/>
                        </a:rPr>
                        <a:t>(</a:t>
                      </a:r>
                      <a:r>
                        <a:rPr lang="en-US" sz="1400" b="1" dirty="0">
                          <a:solidFill>
                            <a:srgbClr val="000066"/>
                          </a:solidFill>
                          <a:highlight>
                            <a:srgbClr val="C0C0C0"/>
                          </a:highlight>
                          <a:latin typeface="Times New Roman"/>
                          <a:ea typeface="Times New Roman"/>
                        </a:rPr>
                        <a:t>CDASH </a:t>
                      </a:r>
                      <a:r>
                        <a:rPr lang="en-US" sz="1400" b="1" dirty="0" smtClean="0">
                          <a:solidFill>
                            <a:srgbClr val="000066"/>
                          </a:solidFill>
                          <a:highlight>
                            <a:srgbClr val="C0C0C0"/>
                          </a:highlight>
                          <a:latin typeface="Times New Roman"/>
                          <a:ea typeface="Times New Roman"/>
                        </a:rPr>
                        <a:t>variable</a:t>
                      </a:r>
                      <a:r>
                        <a:rPr lang="en-US" sz="1400" b="1" baseline="0" dirty="0" smtClean="0">
                          <a:solidFill>
                            <a:srgbClr val="000066"/>
                          </a:solidFill>
                          <a:highlight>
                            <a:srgbClr val="C0C0C0"/>
                          </a:highlight>
                          <a:latin typeface="Times New Roman"/>
                          <a:ea typeface="Times New Roman"/>
                        </a:rPr>
                        <a:t> </a:t>
                      </a:r>
                      <a:r>
                        <a:rPr lang="en-US" sz="1400" b="1" dirty="0" smtClean="0">
                          <a:solidFill>
                            <a:srgbClr val="000066"/>
                          </a:solidFill>
                          <a:highlight>
                            <a:srgbClr val="C0C0C0"/>
                          </a:highlight>
                          <a:latin typeface="Times New Roman"/>
                          <a:ea typeface="Times New Roman"/>
                        </a:rPr>
                        <a:t>name</a:t>
                      </a:r>
                      <a:r>
                        <a:rPr lang="en-US" sz="1400" b="1" baseline="0" dirty="0" smtClean="0">
                          <a:solidFill>
                            <a:srgbClr val="000066"/>
                          </a:solidFill>
                          <a:highlight>
                            <a:srgbClr val="C0C0C0"/>
                          </a:highlight>
                          <a:latin typeface="Times New Roman"/>
                          <a:ea typeface="Times New Roman"/>
                        </a:rPr>
                        <a:t> </a:t>
                      </a:r>
                      <a:r>
                        <a:rPr lang="en-US" sz="1400" b="1" dirty="0" smtClean="0">
                          <a:solidFill>
                            <a:srgbClr val="000066"/>
                          </a:solidFill>
                          <a:highlight>
                            <a:srgbClr val="C0C0C0"/>
                          </a:highlight>
                          <a:latin typeface="Times New Roman"/>
                          <a:ea typeface="Times New Roman"/>
                        </a:rPr>
                        <a:t>shaded</a:t>
                      </a:r>
                      <a:r>
                        <a:rPr lang="en-US" sz="1400" b="1" dirty="0">
                          <a:solidFill>
                            <a:srgbClr val="000066"/>
                          </a:solidFill>
                          <a:latin typeface="Times New Roman"/>
                          <a:ea typeface="Times New Roman"/>
                        </a:rPr>
                        <a:t>)</a:t>
                      </a:r>
                      <a:endParaRPr lang="en-US" sz="24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400"/>
                        </a:spcBef>
                        <a:spcAft>
                          <a:spcPts val="400"/>
                        </a:spcAft>
                      </a:pPr>
                      <a:r>
                        <a:rPr lang="en-US" sz="1400" b="1" dirty="0">
                          <a:solidFill>
                            <a:srgbClr val="000066"/>
                          </a:solidFill>
                          <a:latin typeface="Times New Roman"/>
                          <a:ea typeface="Times New Roman"/>
                        </a:rPr>
                        <a:t>Definition</a:t>
                      </a:r>
                      <a:endParaRPr lang="en-US" sz="24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400"/>
                        </a:spcBef>
                        <a:spcAft>
                          <a:spcPts val="400"/>
                        </a:spcAft>
                      </a:pPr>
                      <a:r>
                        <a:rPr lang="en-US" sz="1400" b="1" dirty="0">
                          <a:solidFill>
                            <a:srgbClr val="000066"/>
                          </a:solidFill>
                          <a:latin typeface="Times New Roman"/>
                          <a:ea typeface="Times New Roman"/>
                        </a:rPr>
                        <a:t>Case Report </a:t>
                      </a:r>
                      <a:r>
                        <a:rPr lang="en-US" sz="1400" b="1" dirty="0" smtClean="0">
                          <a:solidFill>
                            <a:srgbClr val="000066"/>
                          </a:solidFill>
                          <a:latin typeface="Times New Roman"/>
                          <a:ea typeface="Times New Roman"/>
                        </a:rPr>
                        <a:t>Form </a:t>
                      </a:r>
                      <a:r>
                        <a:rPr lang="en-US" sz="1400" b="1" dirty="0">
                          <a:solidFill>
                            <a:srgbClr val="000066"/>
                          </a:solidFill>
                          <a:latin typeface="Times New Roman"/>
                          <a:ea typeface="Times New Roman"/>
                        </a:rPr>
                        <a:t>Completion Instructions</a:t>
                      </a:r>
                      <a:endParaRPr lang="en-US" sz="24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400"/>
                        </a:spcBef>
                        <a:spcAft>
                          <a:spcPts val="400"/>
                        </a:spcAft>
                      </a:pPr>
                      <a:r>
                        <a:rPr lang="en-US" sz="1400" b="1" dirty="0" smtClean="0">
                          <a:solidFill>
                            <a:srgbClr val="000066"/>
                          </a:solidFill>
                          <a:latin typeface="Times New Roman"/>
                          <a:ea typeface="Times New Roman"/>
                        </a:rPr>
                        <a:t>Additional Information for </a:t>
                      </a:r>
                      <a:r>
                        <a:rPr lang="en-US" sz="1400" b="1" dirty="0">
                          <a:solidFill>
                            <a:srgbClr val="000066"/>
                          </a:solidFill>
                          <a:latin typeface="Times New Roman"/>
                          <a:ea typeface="Times New Roman"/>
                        </a:rPr>
                        <a:t>Sponsors</a:t>
                      </a:r>
                      <a:endParaRPr lang="en-US" sz="24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400"/>
                        </a:spcBef>
                        <a:spcAft>
                          <a:spcPts val="400"/>
                        </a:spcAft>
                      </a:pPr>
                      <a:r>
                        <a:rPr lang="en-US" sz="1400" b="1" dirty="0">
                          <a:solidFill>
                            <a:srgbClr val="000066"/>
                          </a:solidFill>
                          <a:latin typeface="Times New Roman"/>
                          <a:ea typeface="Times New Roman"/>
                        </a:rPr>
                        <a:t>CDASH Core</a:t>
                      </a:r>
                      <a:endParaRPr lang="en-US" sz="2400" dirty="0">
                        <a:solidFill>
                          <a:srgbClr val="000066"/>
                        </a:solidFill>
                        <a:latin typeface="Times New Roman"/>
                        <a:ea typeface="Times New Roman"/>
                      </a:endParaRPr>
                    </a:p>
                  </a:txBody>
                  <a:tcPr marL="65830" marR="65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68611" name="Rectangle 2"/>
          <p:cNvSpPr>
            <a:spLocks noGrp="1" noChangeArrowheads="1"/>
          </p:cNvSpPr>
          <p:nvPr>
            <p:ph type="title" idx="4294967295"/>
          </p:nvPr>
        </p:nvSpPr>
        <p:spPr>
          <a:xfrm>
            <a:off x="419100" y="336550"/>
            <a:ext cx="6134100" cy="819150"/>
          </a:xfrm>
        </p:spPr>
        <p:txBody>
          <a:bodyPr/>
          <a:lstStyle/>
          <a:p>
            <a:r>
              <a:rPr lang="en-GB" smtClean="0"/>
              <a:t>CDASH Delivers Content</a:t>
            </a:r>
            <a:br>
              <a:rPr lang="en-GB" smtClean="0"/>
            </a:br>
            <a:r>
              <a:rPr lang="en-GB" smtClean="0"/>
              <a:t>NOT CRF Layout</a:t>
            </a:r>
            <a:endParaRPr lang="en-US" smtClean="0"/>
          </a:p>
        </p:txBody>
      </p:sp>
      <p:sp>
        <p:nvSpPr>
          <p:cNvPr id="2" name="Text Box 4"/>
          <p:cNvSpPr txBox="1">
            <a:spLocks noChangeArrowheads="1"/>
          </p:cNvSpPr>
          <p:nvPr/>
        </p:nvSpPr>
        <p:spPr bwMode="auto">
          <a:xfrm>
            <a:off x="100013" y="3586163"/>
            <a:ext cx="1727200" cy="647700"/>
          </a:xfrm>
          <a:prstGeom prst="rect">
            <a:avLst/>
          </a:prstGeom>
          <a:noFill/>
          <a:ln w="9525" algn="ctr">
            <a:noFill/>
            <a:miter lim="800000"/>
            <a:headEnd/>
            <a:tailEnd/>
          </a:ln>
        </p:spPr>
        <p:txBody>
          <a:bodyPr>
            <a:spAutoFit/>
          </a:bodyPr>
          <a:lstStyle/>
          <a:p>
            <a:pPr algn="ctr">
              <a:spcBef>
                <a:spcPts val="600"/>
              </a:spcBef>
              <a:defRPr/>
            </a:pPr>
            <a:r>
              <a:rPr lang="en-US" dirty="0">
                <a:solidFill>
                  <a:srgbClr val="000066"/>
                </a:solidFill>
                <a:latin typeface="+mn-lt"/>
                <a:cs typeface="+mn-cs"/>
              </a:rPr>
              <a:t>Basic data to be collected..</a:t>
            </a:r>
          </a:p>
        </p:txBody>
      </p:sp>
      <p:sp>
        <p:nvSpPr>
          <p:cNvPr id="19460" name="Text Box 5"/>
          <p:cNvSpPr txBox="1">
            <a:spLocks noChangeArrowheads="1"/>
          </p:cNvSpPr>
          <p:nvPr/>
        </p:nvSpPr>
        <p:spPr bwMode="auto">
          <a:xfrm>
            <a:off x="1562100" y="4686300"/>
            <a:ext cx="2160587" cy="1477328"/>
          </a:xfrm>
          <a:prstGeom prst="rect">
            <a:avLst/>
          </a:prstGeom>
          <a:noFill/>
          <a:ln w="9525" algn="ctr">
            <a:noFill/>
            <a:miter lim="800000"/>
            <a:headEnd/>
            <a:tailEnd/>
          </a:ln>
        </p:spPr>
        <p:txBody>
          <a:bodyPr>
            <a:spAutoFit/>
          </a:bodyPr>
          <a:lstStyle/>
          <a:p>
            <a:pPr algn="ctr">
              <a:spcBef>
                <a:spcPts val="600"/>
              </a:spcBef>
              <a:defRPr/>
            </a:pPr>
            <a:r>
              <a:rPr lang="en-US" dirty="0">
                <a:solidFill>
                  <a:srgbClr val="000066"/>
                </a:solidFill>
                <a:latin typeface="+mn-lt"/>
                <a:cs typeface="+mn-cs"/>
              </a:rPr>
              <a:t>SDTM-IG based variable name</a:t>
            </a:r>
            <a:br>
              <a:rPr lang="en-US" dirty="0">
                <a:solidFill>
                  <a:srgbClr val="000066"/>
                </a:solidFill>
                <a:latin typeface="+mn-lt"/>
                <a:cs typeface="+mn-cs"/>
              </a:rPr>
            </a:br>
            <a:r>
              <a:rPr lang="en-US" u="sng" dirty="0">
                <a:solidFill>
                  <a:srgbClr val="000066"/>
                </a:solidFill>
                <a:latin typeface="+mn-lt"/>
                <a:cs typeface="+mn-cs"/>
              </a:rPr>
              <a:t>(</a:t>
            </a:r>
            <a:r>
              <a:rPr lang="en-US" b="1" dirty="0">
                <a:solidFill>
                  <a:srgbClr val="000066"/>
                </a:solidFill>
                <a:highlight>
                  <a:srgbClr val="C0C0C0"/>
                </a:highlight>
                <a:latin typeface="+mn-lt"/>
                <a:ea typeface="Times New Roman"/>
                <a:cs typeface="+mn-cs"/>
              </a:rPr>
              <a:t>CDASH</a:t>
            </a:r>
            <a:r>
              <a:rPr lang="en-US" u="sng" dirty="0">
                <a:solidFill>
                  <a:srgbClr val="000066"/>
                </a:solidFill>
                <a:latin typeface="+mn-lt"/>
                <a:cs typeface="+mn-cs"/>
              </a:rPr>
              <a:t>)</a:t>
            </a:r>
            <a:br>
              <a:rPr lang="en-US" u="sng" dirty="0">
                <a:solidFill>
                  <a:srgbClr val="000066"/>
                </a:solidFill>
                <a:latin typeface="+mn-lt"/>
                <a:cs typeface="+mn-cs"/>
              </a:rPr>
            </a:br>
            <a:r>
              <a:rPr lang="en-US" u="sng" dirty="0">
                <a:solidFill>
                  <a:srgbClr val="000066"/>
                </a:solidFill>
                <a:latin typeface="+mn-lt"/>
                <a:cs typeface="+mn-cs"/>
              </a:rPr>
              <a:t>(Variable name shaded)</a:t>
            </a:r>
            <a:r>
              <a:rPr lang="en-US" dirty="0">
                <a:solidFill>
                  <a:srgbClr val="000066"/>
                </a:solidFill>
                <a:latin typeface="+mn-lt"/>
                <a:cs typeface="+mn-cs"/>
              </a:rPr>
              <a:t>  </a:t>
            </a:r>
          </a:p>
        </p:txBody>
      </p:sp>
      <p:sp>
        <p:nvSpPr>
          <p:cNvPr id="43013" name="Rectangle 6"/>
          <p:cNvSpPr>
            <a:spLocks noChangeArrowheads="1"/>
          </p:cNvSpPr>
          <p:nvPr/>
        </p:nvSpPr>
        <p:spPr bwMode="auto">
          <a:xfrm>
            <a:off x="3271838" y="3689350"/>
            <a:ext cx="1800225" cy="1200150"/>
          </a:xfrm>
          <a:prstGeom prst="rect">
            <a:avLst/>
          </a:prstGeom>
          <a:noFill/>
          <a:ln w="9525" algn="ctr">
            <a:noFill/>
            <a:miter lim="800000"/>
            <a:headEnd/>
            <a:tailEnd/>
          </a:ln>
        </p:spPr>
        <p:txBody>
          <a:bodyPr anchor="ctr">
            <a:spAutoFit/>
          </a:bodyPr>
          <a:lstStyle/>
          <a:p>
            <a:pPr algn="ctr">
              <a:spcBef>
                <a:spcPts val="600"/>
              </a:spcBef>
              <a:defRPr/>
            </a:pPr>
            <a:r>
              <a:rPr lang="en-US" dirty="0">
                <a:solidFill>
                  <a:srgbClr val="000066"/>
                </a:solidFill>
                <a:latin typeface="+mn-lt"/>
                <a:cs typeface="+mn-cs"/>
              </a:rPr>
              <a:t>Describes the purpose of the data collection field </a:t>
            </a:r>
          </a:p>
        </p:txBody>
      </p:sp>
      <p:sp>
        <p:nvSpPr>
          <p:cNvPr id="43014" name="Rectangle 7"/>
          <p:cNvSpPr>
            <a:spLocks noChangeArrowheads="1"/>
          </p:cNvSpPr>
          <p:nvPr/>
        </p:nvSpPr>
        <p:spPr bwMode="auto">
          <a:xfrm>
            <a:off x="4686300" y="5087938"/>
            <a:ext cx="1524000" cy="1200150"/>
          </a:xfrm>
          <a:prstGeom prst="rect">
            <a:avLst/>
          </a:prstGeom>
          <a:noFill/>
          <a:ln w="9525" algn="ctr">
            <a:noFill/>
            <a:miter lim="800000"/>
            <a:headEnd/>
            <a:tailEnd/>
          </a:ln>
        </p:spPr>
        <p:txBody>
          <a:bodyPr anchor="ctr">
            <a:spAutoFit/>
          </a:bodyPr>
          <a:lstStyle/>
          <a:p>
            <a:pPr algn="ctr">
              <a:defRPr/>
            </a:pPr>
            <a:r>
              <a:rPr lang="en-US" dirty="0">
                <a:solidFill>
                  <a:srgbClr val="000066"/>
                </a:solidFill>
                <a:latin typeface="+mn-lt"/>
                <a:cs typeface="+mn-cs"/>
              </a:rPr>
              <a:t>CRF</a:t>
            </a:r>
          </a:p>
          <a:p>
            <a:pPr algn="ctr">
              <a:defRPr/>
            </a:pPr>
            <a:r>
              <a:rPr lang="en-US" dirty="0">
                <a:solidFill>
                  <a:srgbClr val="000066"/>
                </a:solidFill>
                <a:latin typeface="+mn-lt"/>
                <a:cs typeface="+mn-cs"/>
              </a:rPr>
              <a:t> Completion Instructions  </a:t>
            </a:r>
          </a:p>
          <a:p>
            <a:pPr algn="ctr">
              <a:defRPr/>
            </a:pPr>
            <a:r>
              <a:rPr lang="en-US" dirty="0">
                <a:solidFill>
                  <a:srgbClr val="000066"/>
                </a:solidFill>
                <a:latin typeface="+mn-lt"/>
                <a:cs typeface="+mn-cs"/>
              </a:rPr>
              <a:t>for Sites</a:t>
            </a:r>
          </a:p>
        </p:txBody>
      </p:sp>
      <p:sp>
        <p:nvSpPr>
          <p:cNvPr id="43015" name="Text Box 8"/>
          <p:cNvSpPr txBox="1">
            <a:spLocks noChangeArrowheads="1"/>
          </p:cNvSpPr>
          <p:nvPr/>
        </p:nvSpPr>
        <p:spPr bwMode="auto">
          <a:xfrm>
            <a:off x="5864225" y="3595688"/>
            <a:ext cx="2089150" cy="1477962"/>
          </a:xfrm>
          <a:prstGeom prst="rect">
            <a:avLst/>
          </a:prstGeom>
          <a:noFill/>
          <a:ln w="9525" algn="ctr">
            <a:noFill/>
            <a:miter lim="800000"/>
            <a:headEnd/>
            <a:tailEnd/>
          </a:ln>
        </p:spPr>
        <p:txBody>
          <a:bodyPr>
            <a:spAutoFit/>
          </a:bodyPr>
          <a:lstStyle/>
          <a:p>
            <a:pPr algn="ctr">
              <a:defRPr/>
            </a:pPr>
            <a:r>
              <a:rPr lang="en-US" dirty="0">
                <a:solidFill>
                  <a:srgbClr val="000066"/>
                </a:solidFill>
                <a:latin typeface="+mn-lt"/>
                <a:cs typeface="+mn-cs"/>
              </a:rPr>
              <a:t>How to</a:t>
            </a:r>
          </a:p>
          <a:p>
            <a:pPr algn="ctr">
              <a:defRPr/>
            </a:pPr>
            <a:r>
              <a:rPr lang="en-US" dirty="0">
                <a:solidFill>
                  <a:srgbClr val="000066"/>
                </a:solidFill>
                <a:latin typeface="+mn-lt"/>
                <a:cs typeface="+mn-cs"/>
              </a:rPr>
              <a:t> implement</a:t>
            </a:r>
          </a:p>
          <a:p>
            <a:pPr algn="ctr">
              <a:defRPr/>
            </a:pPr>
            <a:r>
              <a:rPr lang="en-US" dirty="0">
                <a:solidFill>
                  <a:srgbClr val="000066"/>
                </a:solidFill>
                <a:latin typeface="+mn-lt"/>
                <a:cs typeface="+mn-cs"/>
              </a:rPr>
              <a:t> the CRF</a:t>
            </a:r>
          </a:p>
          <a:p>
            <a:pPr algn="ctr">
              <a:defRPr/>
            </a:pPr>
            <a:r>
              <a:rPr lang="en-US" dirty="0">
                <a:solidFill>
                  <a:srgbClr val="000066"/>
                </a:solidFill>
                <a:latin typeface="+mn-lt"/>
                <a:cs typeface="+mn-cs"/>
              </a:rPr>
              <a:t>data collection variable </a:t>
            </a:r>
          </a:p>
        </p:txBody>
      </p:sp>
      <p:sp>
        <p:nvSpPr>
          <p:cNvPr id="43016" name="Text Box 9"/>
          <p:cNvSpPr txBox="1">
            <a:spLocks noChangeArrowheads="1"/>
          </p:cNvSpPr>
          <p:nvPr/>
        </p:nvSpPr>
        <p:spPr bwMode="auto">
          <a:xfrm>
            <a:off x="7616825" y="5108575"/>
            <a:ext cx="1527175" cy="923925"/>
          </a:xfrm>
          <a:prstGeom prst="rect">
            <a:avLst/>
          </a:prstGeom>
          <a:noFill/>
          <a:ln w="9525" algn="ctr">
            <a:noFill/>
            <a:miter lim="800000"/>
            <a:headEnd/>
            <a:tailEnd/>
          </a:ln>
        </p:spPr>
        <p:txBody>
          <a:bodyPr>
            <a:spAutoFit/>
          </a:bodyPr>
          <a:lstStyle/>
          <a:p>
            <a:pPr algn="ctr">
              <a:defRPr/>
            </a:pPr>
            <a:r>
              <a:rPr lang="en-US" dirty="0">
                <a:solidFill>
                  <a:srgbClr val="000066"/>
                </a:solidFill>
                <a:latin typeface="+mn-lt"/>
                <a:cs typeface="+mn-cs"/>
              </a:rPr>
              <a:t>CDASH Core Designations</a:t>
            </a:r>
          </a:p>
        </p:txBody>
      </p:sp>
      <p:sp>
        <p:nvSpPr>
          <p:cNvPr id="43018" name="AutoShape 11"/>
          <p:cNvSpPr>
            <a:spLocks noChangeArrowheads="1"/>
          </p:cNvSpPr>
          <p:nvPr/>
        </p:nvSpPr>
        <p:spPr bwMode="auto">
          <a:xfrm>
            <a:off x="3846513" y="2671763"/>
            <a:ext cx="649287" cy="936625"/>
          </a:xfrm>
          <a:prstGeom prst="upArrow">
            <a:avLst>
              <a:gd name="adj1" fmla="val 50000"/>
              <a:gd name="adj2" fmla="val 36064"/>
            </a:avLst>
          </a:prstGeom>
          <a:solidFill>
            <a:srgbClr val="0099FF"/>
          </a:solidFill>
          <a:ln w="9525" algn="ctr">
            <a:solidFill>
              <a:schemeClr val="tx1"/>
            </a:solidFill>
            <a:miter lim="800000"/>
            <a:headEnd/>
            <a:tailEnd/>
          </a:ln>
        </p:spPr>
        <p:txBody>
          <a:bodyPr wrap="none" anchor="ctr"/>
          <a:lstStyle/>
          <a:p>
            <a:pPr>
              <a:defRPr/>
            </a:pPr>
            <a:endParaRPr lang="en-US" dirty="0">
              <a:solidFill>
                <a:srgbClr val="000066"/>
              </a:solidFill>
              <a:latin typeface="+mn-lt"/>
              <a:cs typeface="+mn-cs"/>
            </a:endParaRPr>
          </a:p>
        </p:txBody>
      </p:sp>
      <p:sp>
        <p:nvSpPr>
          <p:cNvPr id="43019" name="AutoShape 13"/>
          <p:cNvSpPr>
            <a:spLocks noChangeArrowheads="1"/>
          </p:cNvSpPr>
          <p:nvPr/>
        </p:nvSpPr>
        <p:spPr bwMode="auto">
          <a:xfrm>
            <a:off x="6583363" y="2670175"/>
            <a:ext cx="649287" cy="936625"/>
          </a:xfrm>
          <a:prstGeom prst="upArrow">
            <a:avLst>
              <a:gd name="adj1" fmla="val 50000"/>
              <a:gd name="adj2" fmla="val 36064"/>
            </a:avLst>
          </a:prstGeom>
          <a:solidFill>
            <a:srgbClr val="0099FF"/>
          </a:solidFill>
          <a:ln w="9525" algn="ctr">
            <a:solidFill>
              <a:schemeClr val="tx1"/>
            </a:solidFill>
            <a:miter lim="800000"/>
            <a:headEnd/>
            <a:tailEnd/>
          </a:ln>
        </p:spPr>
        <p:txBody>
          <a:bodyPr wrap="none" anchor="ctr"/>
          <a:lstStyle/>
          <a:p>
            <a:pPr>
              <a:defRPr/>
            </a:pPr>
            <a:endParaRPr lang="en-US" dirty="0">
              <a:solidFill>
                <a:srgbClr val="000066"/>
              </a:solidFill>
              <a:latin typeface="+mn-lt"/>
              <a:cs typeface="+mn-cs"/>
            </a:endParaRPr>
          </a:p>
        </p:txBody>
      </p:sp>
      <p:sp>
        <p:nvSpPr>
          <p:cNvPr id="43020" name="AutoShape 14"/>
          <p:cNvSpPr>
            <a:spLocks noChangeArrowheads="1"/>
          </p:cNvSpPr>
          <p:nvPr/>
        </p:nvSpPr>
        <p:spPr bwMode="auto">
          <a:xfrm>
            <a:off x="2286000" y="2705100"/>
            <a:ext cx="649288" cy="1939925"/>
          </a:xfrm>
          <a:prstGeom prst="upArrow">
            <a:avLst>
              <a:gd name="adj1" fmla="val 50000"/>
              <a:gd name="adj2" fmla="val 74694"/>
            </a:avLst>
          </a:prstGeom>
          <a:solidFill>
            <a:srgbClr val="0099FF"/>
          </a:solidFill>
          <a:ln w="9525" algn="ctr">
            <a:solidFill>
              <a:schemeClr val="tx1"/>
            </a:solidFill>
            <a:miter lim="800000"/>
            <a:headEnd/>
            <a:tailEnd/>
          </a:ln>
        </p:spPr>
        <p:txBody>
          <a:bodyPr wrap="none" anchor="ctr"/>
          <a:lstStyle/>
          <a:p>
            <a:pPr>
              <a:defRPr/>
            </a:pPr>
            <a:endParaRPr lang="en-US" dirty="0">
              <a:solidFill>
                <a:srgbClr val="000066"/>
              </a:solidFill>
              <a:latin typeface="+mn-lt"/>
              <a:cs typeface="+mn-cs"/>
            </a:endParaRPr>
          </a:p>
        </p:txBody>
      </p:sp>
      <p:sp>
        <p:nvSpPr>
          <p:cNvPr id="43021" name="AutoShape 17"/>
          <p:cNvSpPr>
            <a:spLocks noChangeArrowheads="1"/>
          </p:cNvSpPr>
          <p:nvPr/>
        </p:nvSpPr>
        <p:spPr bwMode="auto">
          <a:xfrm>
            <a:off x="8113713" y="2517775"/>
            <a:ext cx="649287" cy="2419350"/>
          </a:xfrm>
          <a:prstGeom prst="upArrow">
            <a:avLst>
              <a:gd name="adj1" fmla="val 50000"/>
              <a:gd name="adj2" fmla="val 93154"/>
            </a:avLst>
          </a:prstGeom>
          <a:solidFill>
            <a:srgbClr val="0099FF"/>
          </a:solidFill>
          <a:ln w="9525" algn="ctr">
            <a:solidFill>
              <a:schemeClr val="tx1"/>
            </a:solidFill>
            <a:miter lim="800000"/>
            <a:headEnd/>
            <a:tailEnd/>
          </a:ln>
        </p:spPr>
        <p:txBody>
          <a:bodyPr wrap="none" anchor="ctr"/>
          <a:lstStyle/>
          <a:p>
            <a:pPr>
              <a:defRPr/>
            </a:pPr>
            <a:endParaRPr lang="en-US" dirty="0">
              <a:solidFill>
                <a:srgbClr val="000066"/>
              </a:solidFill>
              <a:latin typeface="+mn-lt"/>
              <a:cs typeface="+mn-cs"/>
            </a:endParaRPr>
          </a:p>
        </p:txBody>
      </p:sp>
      <p:sp>
        <p:nvSpPr>
          <p:cNvPr id="43022" name="AutoShape 18"/>
          <p:cNvSpPr>
            <a:spLocks noChangeArrowheads="1"/>
          </p:cNvSpPr>
          <p:nvPr/>
        </p:nvSpPr>
        <p:spPr bwMode="auto">
          <a:xfrm>
            <a:off x="5105400" y="2628900"/>
            <a:ext cx="649288" cy="2308225"/>
          </a:xfrm>
          <a:prstGeom prst="upArrow">
            <a:avLst>
              <a:gd name="adj1" fmla="val 50000"/>
              <a:gd name="adj2" fmla="val 93154"/>
            </a:avLst>
          </a:prstGeom>
          <a:solidFill>
            <a:srgbClr val="0099FF"/>
          </a:solidFill>
          <a:ln w="9525" algn="ctr">
            <a:solidFill>
              <a:schemeClr val="tx1"/>
            </a:solidFill>
            <a:miter lim="800000"/>
            <a:headEnd/>
            <a:tailEnd/>
          </a:ln>
        </p:spPr>
        <p:txBody>
          <a:bodyPr wrap="none" anchor="ctr"/>
          <a:lstStyle/>
          <a:p>
            <a:pPr>
              <a:defRPr/>
            </a:pPr>
            <a:endParaRPr lang="en-US" dirty="0">
              <a:solidFill>
                <a:srgbClr val="000066"/>
              </a:solidFill>
              <a:latin typeface="+mn-lt"/>
              <a:cs typeface="+mn-cs"/>
            </a:endParaRPr>
          </a:p>
        </p:txBody>
      </p:sp>
      <p:sp>
        <p:nvSpPr>
          <p:cNvPr id="43017" name="AutoShape 10"/>
          <p:cNvSpPr>
            <a:spLocks noChangeArrowheads="1"/>
          </p:cNvSpPr>
          <p:nvPr/>
        </p:nvSpPr>
        <p:spPr bwMode="auto">
          <a:xfrm>
            <a:off x="687388" y="2671763"/>
            <a:ext cx="649287" cy="936625"/>
          </a:xfrm>
          <a:prstGeom prst="upArrow">
            <a:avLst>
              <a:gd name="adj1" fmla="val 50000"/>
              <a:gd name="adj2" fmla="val 36064"/>
            </a:avLst>
          </a:prstGeom>
          <a:solidFill>
            <a:srgbClr val="0099FF"/>
          </a:solidFill>
          <a:ln w="9525" algn="ctr">
            <a:solidFill>
              <a:schemeClr val="tx1"/>
            </a:solidFill>
            <a:miter lim="800000"/>
            <a:headEnd/>
            <a:tailEnd/>
          </a:ln>
        </p:spPr>
        <p:txBody>
          <a:bodyPr wrap="none" anchor="ctr"/>
          <a:lstStyle/>
          <a:p>
            <a:pPr>
              <a:defRPr/>
            </a:pPr>
            <a:endParaRPr lang="en-US" dirty="0">
              <a:solidFill>
                <a:srgbClr val="000066"/>
              </a:solidFill>
              <a:latin typeface="+mn-lt"/>
              <a:cs typeface="+mn-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4A366703-1167-4276-99F2-92FE4D3EA1FE}" type="slidenum">
              <a:rPr lang="en-US"/>
              <a:pPr/>
              <a:t>9</a:t>
            </a:fld>
            <a:endParaRPr lang="en-US"/>
          </a:p>
        </p:txBody>
      </p:sp>
      <p:sp>
        <p:nvSpPr>
          <p:cNvPr id="1303554" name="Rectangle 2"/>
          <p:cNvSpPr>
            <a:spLocks noGrp="1" noChangeArrowheads="1"/>
          </p:cNvSpPr>
          <p:nvPr>
            <p:ph type="title"/>
          </p:nvPr>
        </p:nvSpPr>
        <p:spPr>
          <a:xfrm>
            <a:off x="457200" y="0"/>
            <a:ext cx="8229600" cy="1143000"/>
          </a:xfrm>
        </p:spPr>
        <p:txBody>
          <a:bodyPr/>
          <a:lstStyle/>
          <a:p>
            <a:r>
              <a:rPr lang="en-US"/>
              <a:t>Example</a:t>
            </a:r>
            <a:endParaRPr lang="en-US" sz="2800"/>
          </a:p>
        </p:txBody>
      </p:sp>
      <p:pic>
        <p:nvPicPr>
          <p:cNvPr id="1303561" name="Picture 9"/>
          <p:cNvPicPr>
            <a:picLocks noChangeAspect="1" noChangeArrowheads="1"/>
          </p:cNvPicPr>
          <p:nvPr/>
        </p:nvPicPr>
        <p:blipFill>
          <a:blip r:embed="rId3" cstate="print"/>
          <a:srcRect/>
          <a:stretch>
            <a:fillRect/>
          </a:stretch>
        </p:blipFill>
        <p:spPr bwMode="auto">
          <a:xfrm>
            <a:off x="152400" y="3962400"/>
            <a:ext cx="8991600" cy="2252663"/>
          </a:xfrm>
          <a:prstGeom prst="rect">
            <a:avLst/>
          </a:prstGeom>
          <a:noFill/>
          <a:ln w="9525">
            <a:noFill/>
            <a:miter lim="800000"/>
            <a:headEnd/>
            <a:tailEnd/>
          </a:ln>
          <a:effectLst/>
        </p:spPr>
      </p:pic>
      <p:sp>
        <p:nvSpPr>
          <p:cNvPr id="1303562" name="PubOvalCallout"/>
          <p:cNvSpPr>
            <a:spLocks noEditPoints="1" noChangeArrowheads="1"/>
          </p:cNvSpPr>
          <p:nvPr/>
        </p:nvSpPr>
        <p:spPr bwMode="auto">
          <a:xfrm rot="9204482">
            <a:off x="1676400" y="2133600"/>
            <a:ext cx="1828800" cy="16383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noFill/>
          <a:ln w="9525">
            <a:solidFill>
              <a:srgbClr val="000000"/>
            </a:solidFill>
            <a:miter lim="800000"/>
            <a:headEnd/>
            <a:tailEnd/>
          </a:ln>
          <a:effectLst>
            <a:outerShdw dist="107763" dir="2700000" algn="ctr" rotWithShape="0">
              <a:srgbClr val="808080"/>
            </a:outerShdw>
          </a:effectLst>
        </p:spPr>
        <p:txBody>
          <a:bodyPr/>
          <a:lstStyle/>
          <a:p>
            <a:endParaRPr lang="en-US"/>
          </a:p>
        </p:txBody>
      </p:sp>
      <p:grpSp>
        <p:nvGrpSpPr>
          <p:cNvPr id="1303564" name="Group 12"/>
          <p:cNvGrpSpPr>
            <a:grpSpLocks noChangeAspect="1"/>
          </p:cNvGrpSpPr>
          <p:nvPr/>
        </p:nvGrpSpPr>
        <p:grpSpPr bwMode="auto">
          <a:xfrm>
            <a:off x="152400" y="990600"/>
            <a:ext cx="8382000" cy="2925763"/>
            <a:chOff x="96" y="624"/>
            <a:chExt cx="5280" cy="1843"/>
          </a:xfrm>
        </p:grpSpPr>
        <p:sp>
          <p:nvSpPr>
            <p:cNvPr id="1303563" name="AutoShape 11"/>
            <p:cNvSpPr>
              <a:spLocks noChangeAspect="1" noChangeArrowheads="1" noTextEdit="1"/>
            </p:cNvSpPr>
            <p:nvPr/>
          </p:nvSpPr>
          <p:spPr bwMode="auto">
            <a:xfrm>
              <a:off x="96" y="624"/>
              <a:ext cx="5280" cy="1843"/>
            </a:xfrm>
            <a:prstGeom prst="rect">
              <a:avLst/>
            </a:prstGeom>
            <a:solidFill>
              <a:schemeClr val="accent1"/>
            </a:solidFill>
            <a:ln w="9525">
              <a:noFill/>
              <a:miter lim="800000"/>
              <a:headEnd/>
              <a:tailEnd/>
            </a:ln>
          </p:spPr>
          <p:txBody>
            <a:bodyPr/>
            <a:lstStyle/>
            <a:p>
              <a:endParaRPr lang="en-US"/>
            </a:p>
          </p:txBody>
        </p:sp>
        <p:pic>
          <p:nvPicPr>
            <p:cNvPr id="1303565" name="Picture 13"/>
            <p:cNvPicPr>
              <a:picLocks noChangeAspect="1" noChangeArrowheads="1"/>
            </p:cNvPicPr>
            <p:nvPr/>
          </p:nvPicPr>
          <p:blipFill>
            <a:blip r:embed="rId4" cstate="print"/>
            <a:srcRect/>
            <a:stretch>
              <a:fillRect/>
            </a:stretch>
          </p:blipFill>
          <p:spPr bwMode="auto">
            <a:xfrm>
              <a:off x="96" y="624"/>
              <a:ext cx="5294" cy="1857"/>
            </a:xfrm>
            <a:prstGeom prst="rect">
              <a:avLst/>
            </a:prstGeom>
            <a:noFill/>
            <a:ln w="9525">
              <a:noFill/>
              <a:miter lim="800000"/>
              <a:headEnd/>
              <a:tailEnd/>
            </a:ln>
          </p:spPr>
        </p:pic>
      </p:grpSp>
      <p:sp>
        <p:nvSpPr>
          <p:cNvPr id="1303566" name="PubOvalCallout"/>
          <p:cNvSpPr>
            <a:spLocks noEditPoints="1" noChangeArrowheads="1"/>
          </p:cNvSpPr>
          <p:nvPr/>
        </p:nvSpPr>
        <p:spPr bwMode="auto">
          <a:xfrm rot="11141956">
            <a:off x="304800" y="2514600"/>
            <a:ext cx="2895600" cy="25908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1303567" name="Text Box 15"/>
          <p:cNvSpPr txBox="1">
            <a:spLocks noChangeArrowheads="1"/>
          </p:cNvSpPr>
          <p:nvPr/>
        </p:nvSpPr>
        <p:spPr bwMode="auto">
          <a:xfrm>
            <a:off x="609600" y="3733800"/>
            <a:ext cx="2209800" cy="701675"/>
          </a:xfrm>
          <a:prstGeom prst="rect">
            <a:avLst/>
          </a:prstGeom>
          <a:noFill/>
          <a:ln w="9525">
            <a:noFill/>
            <a:miter lim="800000"/>
            <a:headEnd/>
            <a:tailEnd/>
          </a:ln>
          <a:effectLst/>
        </p:spPr>
        <p:txBody>
          <a:bodyPr>
            <a:spAutoFit/>
          </a:bodyPr>
          <a:lstStyle/>
          <a:p>
            <a:pPr>
              <a:spcBef>
                <a:spcPct val="50000"/>
              </a:spcBef>
            </a:pPr>
            <a:r>
              <a:rPr lang="en-US" sz="2000">
                <a:solidFill>
                  <a:srgbClr val="CC0066"/>
                </a:solidFill>
              </a:rPr>
              <a:t>Question or data being collected</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VARPPTCOMPATIBLE4" val="RXP"/>
  <p:tag name="VARPPTCOMPATIBLERD03" val="RXP"/>
  <p:tag name="VARPPTTYPE" val="RXP"/>
  <p:tag name="VARPPTSLIDEFORMAT" val="RXP"/>
  <p:tag name="VARSAVEMESSAGETIMESTAMP" val="RXP20.11.2008"/>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5F58CC6EAE3484095BC273B015E7FBC" ma:contentTypeVersion="1" ma:contentTypeDescription="Create a new document." ma:contentTypeScope="" ma:versionID="03bc976311aec3370eb8a9b10db360f1">
  <xsd:schema xmlns:xsd="http://www.w3.org/2001/XMLSchema" xmlns:xs="http://www.w3.org/2001/XMLSchema" xmlns:p="http://schemas.microsoft.com/office/2006/metadata/properties" xmlns:ns2="c4fe3dec-3014-48aa-815c-3c516fc51f90" xmlns:ns3="cc9af988-dd0b-489a-8207-cf5186c6ed97" targetNamespace="http://schemas.microsoft.com/office/2006/metadata/properties" ma:root="true" ma:fieldsID="6f39291f8e854b019eacf52fd276c435" ns2:_="" ns3:_="">
    <xsd:import namespace="c4fe3dec-3014-48aa-815c-3c516fc51f90"/>
    <xsd:import namespace="cc9af988-dd0b-489a-8207-cf5186c6ed97"/>
    <xsd:element name="properties">
      <xsd:complexType>
        <xsd:sequence>
          <xsd:element name="documentManagement">
            <xsd:complexType>
              <xsd:all>
                <xsd:element ref="ns2:Key_x0020_Topics"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fe3dec-3014-48aa-815c-3c516fc51f90" elementFormDefault="qualified">
    <xsd:import namespace="http://schemas.microsoft.com/office/2006/documentManagement/types"/>
    <xsd:import namespace="http://schemas.microsoft.com/office/infopath/2007/PartnerControls"/>
    <xsd:element name="Key_x0020_Topics" ma:index="2" nillable="true" ma:displayName="Key Topics" ma:internalName="Key_x0020_Topics">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9" nillable="true" ma:displayName="Document ID Value" ma:description="The value of the document ID assigned to this item." ma:internalName="_dlc_DocId" ma:readOnly="true">
      <xsd:simpleType>
        <xsd:restriction base="dms:Text"/>
      </xsd:simpleType>
    </xsd:element>
    <xsd:element name="_dlc_DocIdUrl" ma:index="1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Key_x0020_Topics xmlns="c4fe3dec-3014-48aa-815c-3c516fc51f90" xsi:nil="true"/>
    <_dlc_DocId xmlns="cc9af988-dd0b-489a-8207-cf5186c6ed97">NYRUUDRVYRWM-98-91</_dlc_DocId>
    <_dlc_DocIdUrl xmlns="cc9af988-dd0b-489a-8207-cf5186c6ed97">
      <Url>http://cd-prod-web1/CDISC%20User%20Networks/Europe/German%20Language/_layouts/DocIdRedir.aspx?ID=NYRUUDRVYRWM-98-91</Url>
      <Description>NYRUUDRVYRWM-98-91</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55098541-3AEC-4384-9FC7-44117DBE9D72}"/>
</file>

<file path=customXml/itemProps2.xml><?xml version="1.0" encoding="utf-8"?>
<ds:datastoreItem xmlns:ds="http://schemas.openxmlformats.org/officeDocument/2006/customXml" ds:itemID="{282DAA3B-A65C-4AFB-B4D6-C3168E297386}"/>
</file>

<file path=customXml/itemProps3.xml><?xml version="1.0" encoding="utf-8"?>
<ds:datastoreItem xmlns:ds="http://schemas.openxmlformats.org/officeDocument/2006/customXml" ds:itemID="{CF17F7A0-04BE-4D8E-A862-FF8B46394A7D}"/>
</file>

<file path=customXml/itemProps4.xml><?xml version="1.0" encoding="utf-8"?>
<ds:datastoreItem xmlns:ds="http://schemas.openxmlformats.org/officeDocument/2006/customXml" ds:itemID="{D4F5A89B-3407-42C6-91D4-86AF63521954}"/>
</file>

<file path=docProps/app.xml><?xml version="1.0" encoding="utf-8"?>
<Properties xmlns="http://schemas.openxmlformats.org/officeDocument/2006/extended-properties" xmlns:vt="http://schemas.openxmlformats.org/officeDocument/2006/docPropsVTypes">
  <Template/>
  <TotalTime>37</TotalTime>
  <Words>10189</Words>
  <Application>Microsoft Office PowerPoint</Application>
  <PresentationFormat>On-screen Show (4:3)</PresentationFormat>
  <Paragraphs>901</Paragraphs>
  <Slides>60</Slides>
  <Notes>58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Default Design</vt:lpstr>
      <vt:lpstr>Visio</vt:lpstr>
      <vt:lpstr>Slide 1</vt:lpstr>
      <vt:lpstr>Learning Objectives</vt:lpstr>
      <vt:lpstr>General Remarks</vt:lpstr>
      <vt:lpstr>Contents Sections 1 to 4</vt:lpstr>
      <vt:lpstr>Contents Section 5: CDASH Domain Tables</vt:lpstr>
      <vt:lpstr>Contents Sections 6 and 7</vt:lpstr>
      <vt:lpstr>Core Designations for Basic Data Collection Fields</vt:lpstr>
      <vt:lpstr>CDASH Delivers Content NOT CRF Layout</vt:lpstr>
      <vt:lpstr>Example</vt:lpstr>
      <vt:lpstr>Example</vt:lpstr>
      <vt:lpstr>Example</vt:lpstr>
      <vt:lpstr>Example</vt:lpstr>
      <vt:lpstr>Example</vt:lpstr>
      <vt:lpstr>Example</vt:lpstr>
      <vt:lpstr>Example</vt:lpstr>
      <vt:lpstr>Core Domains</vt:lpstr>
      <vt:lpstr>Domain Review: AE</vt:lpstr>
      <vt:lpstr>Domain Review: AE</vt:lpstr>
      <vt:lpstr>Domain Review: AE</vt:lpstr>
      <vt:lpstr>Domain Review: AE</vt:lpstr>
      <vt:lpstr>Domain Review: AE</vt:lpstr>
      <vt:lpstr>Domain Review: AE</vt:lpstr>
      <vt:lpstr>Domain Review: Comment</vt:lpstr>
      <vt:lpstr>Domain Review: Prior &amp; Conc. Med.</vt:lpstr>
      <vt:lpstr>Domain Review: Prior &amp; Conc. Med.</vt:lpstr>
      <vt:lpstr>Domain Review: Prior &amp; Conc. Med.</vt:lpstr>
      <vt:lpstr>Domain Review: Prior &amp; Conc. Med.</vt:lpstr>
      <vt:lpstr>Domain Review: Prior &amp; Conc. Med.</vt:lpstr>
      <vt:lpstr>Domain Review: Demographics</vt:lpstr>
      <vt:lpstr>Domain Review: Demographics</vt:lpstr>
      <vt:lpstr>Domain Review: Disposition</vt:lpstr>
      <vt:lpstr>Domain Review: Disposition</vt:lpstr>
      <vt:lpstr>Domain Review: Drug Accountability</vt:lpstr>
      <vt:lpstr>Domain Review: ECG</vt:lpstr>
      <vt:lpstr>Domain Review: ECG (Central Reading)</vt:lpstr>
      <vt:lpstr>Domain Review: ECG (Local Reading)</vt:lpstr>
      <vt:lpstr>Domain Review: ECG Central processing but CRF includes site assessment of clinical significance and/or overall interpretation </vt:lpstr>
      <vt:lpstr>Domain Review: Exposure</vt:lpstr>
      <vt:lpstr>Domain Review: Inclusion/Exclusion</vt:lpstr>
      <vt:lpstr>Domain Review: Lab Test Results</vt:lpstr>
      <vt:lpstr>Domain Review: LB – Central</vt:lpstr>
      <vt:lpstr>Domain Review: LB – Local Processing</vt:lpstr>
      <vt:lpstr>Domain Review: LB – Central Processing &amp; CRF with Site Assessment</vt:lpstr>
      <vt:lpstr>Domain Review: Medical History</vt:lpstr>
      <vt:lpstr>Domain Review: Physical Examination</vt:lpstr>
      <vt:lpstr>Domain Review: Physical Examination Traditional Approach</vt:lpstr>
      <vt:lpstr>Domain Review: Physical Examination Best Practice Approach</vt:lpstr>
      <vt:lpstr>Domain Review: Protocol Deviations</vt:lpstr>
      <vt:lpstr>Domain Review: Subject Characteristics</vt:lpstr>
      <vt:lpstr>Domain Review: Substance Use</vt:lpstr>
      <vt:lpstr>Domain Review: Vital Signs</vt:lpstr>
      <vt:lpstr>Recommendations for CDASH Domains</vt:lpstr>
      <vt:lpstr>Answers to FAQs on Best Practices</vt:lpstr>
      <vt:lpstr>Best Practice Recommendations</vt:lpstr>
      <vt:lpstr>Slide 55</vt:lpstr>
      <vt:lpstr>Challenges</vt:lpstr>
      <vt:lpstr>CDASH and SDTM Terminology</vt:lpstr>
      <vt:lpstr>CDASH-ODM Initiative:  Started May 2008</vt:lpstr>
      <vt:lpstr>A CDASH-ODM Form Contains: </vt:lpstr>
      <vt:lpstr>Slide 60</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CDASH Tutorial</dc:title>
  <dc:creator>Carol Cain</dc:creator>
  <cp:lastModifiedBy>Elke Sennewald</cp:lastModifiedBy>
  <cp:revision>210</cp:revision>
  <dcterms:created xsi:type="dcterms:W3CDTF">2003-09-23T15:46:16Z</dcterms:created>
  <dcterms:modified xsi:type="dcterms:W3CDTF">2010-09-28T05:57:42Z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0x01010015F58CC6EAE3484095BC273B015E7FBC</vt:lpwstr>
  </property>
  <property fmtid="{D5CDD505-2E9C-101B-9397-08002B2CF9AE}" pid="3" name="_dlc_DocIdItemGuid">
    <vt:lpwstr>c3f324eb-fd1e-471f-a5cf-6e452a24bdb3</vt:lpwstr>
  </property>
</Properties>
</file>