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4"/>
  </p:notesMasterIdLst>
  <p:handoutMasterIdLst>
    <p:handoutMasterId r:id="rId45"/>
  </p:handoutMasterIdLst>
  <p:sldIdLst>
    <p:sldId id="256" r:id="rId5"/>
    <p:sldId id="257" r:id="rId6"/>
    <p:sldId id="263" r:id="rId7"/>
    <p:sldId id="264" r:id="rId8"/>
    <p:sldId id="275" r:id="rId9"/>
    <p:sldId id="276" r:id="rId10"/>
    <p:sldId id="277" r:id="rId11"/>
    <p:sldId id="278" r:id="rId12"/>
    <p:sldId id="293" r:id="rId13"/>
    <p:sldId id="307" r:id="rId14"/>
    <p:sldId id="308" r:id="rId15"/>
    <p:sldId id="309" r:id="rId16"/>
    <p:sldId id="279" r:id="rId17"/>
    <p:sldId id="294" r:id="rId18"/>
    <p:sldId id="295" r:id="rId19"/>
    <p:sldId id="296" r:id="rId20"/>
    <p:sldId id="280" r:id="rId21"/>
    <p:sldId id="282" r:id="rId22"/>
    <p:sldId id="283" r:id="rId23"/>
    <p:sldId id="284" r:id="rId24"/>
    <p:sldId id="285" r:id="rId25"/>
    <p:sldId id="286" r:id="rId26"/>
    <p:sldId id="287" r:id="rId27"/>
    <p:sldId id="288" r:id="rId28"/>
    <p:sldId id="289" r:id="rId29"/>
    <p:sldId id="290" r:id="rId30"/>
    <p:sldId id="291" r:id="rId31"/>
    <p:sldId id="292" r:id="rId32"/>
    <p:sldId id="281" r:id="rId33"/>
    <p:sldId id="297" r:id="rId34"/>
    <p:sldId id="300" r:id="rId35"/>
    <p:sldId id="299" r:id="rId36"/>
    <p:sldId id="298" r:id="rId37"/>
    <p:sldId id="302" r:id="rId38"/>
    <p:sldId id="303" r:id="rId39"/>
    <p:sldId id="304" r:id="rId40"/>
    <p:sldId id="305" r:id="rId41"/>
    <p:sldId id="306" r:id="rId42"/>
    <p:sldId id="274" r:id="rId4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9B5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52"/>
    <p:restoredTop sz="94667"/>
  </p:normalViewPr>
  <p:slideViewPr>
    <p:cSldViewPr snapToGrid="0" snapToObjects="1" showGuides="1">
      <p:cViewPr varScale="1">
        <p:scale>
          <a:sx n="56" d="100"/>
          <a:sy n="56" d="100"/>
        </p:scale>
        <p:origin x="43" y="13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8917E4C2-1321-4724-8A30-03DCA1A4036F}" type="datetimeFigureOut">
              <a:rPr lang="fr-FR" smtClean="0"/>
              <a:t>28/11/2018</a:t>
            </a:fld>
            <a:endParaRPr lang="fr-FR"/>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78631BD6-3F55-4539-989D-387E815B3BD9}" type="slidenum">
              <a:rPr lang="fr-FR" smtClean="0"/>
              <a:t>‹#›</a:t>
            </a:fld>
            <a:endParaRPr lang="fr-FR"/>
          </a:p>
        </p:txBody>
      </p:sp>
    </p:spTree>
    <p:extLst>
      <p:ext uri="{BB962C8B-B14F-4D97-AF65-F5344CB8AC3E}">
        <p14:creationId xmlns:p14="http://schemas.microsoft.com/office/powerpoint/2010/main" val="1377336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19EE1A3E-C737-584E-86B0-F484DE311626}" type="datetimeFigureOut">
              <a:rPr lang="en-US" smtClean="0"/>
              <a:t>11/28/2018</a:t>
            </a:fld>
            <a:endParaRPr lang="en-US"/>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84E17163-B04C-C34A-8000-FDF58C3633A6}" type="slidenum">
              <a:rPr lang="en-US" smtClean="0"/>
              <a:t>‹#›</a:t>
            </a:fld>
            <a:endParaRPr lang="en-US"/>
          </a:p>
        </p:txBody>
      </p:sp>
    </p:spTree>
    <p:extLst>
      <p:ext uri="{BB962C8B-B14F-4D97-AF65-F5344CB8AC3E}">
        <p14:creationId xmlns:p14="http://schemas.microsoft.com/office/powerpoint/2010/main" val="1599733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E3C2F7B-963E-1D4E-AE13-663896B4B650}"/>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9" name="Rectangle 8">
            <a:extLst>
              <a:ext uri="{FF2B5EF4-FFF2-40B4-BE49-F238E27FC236}">
                <a16:creationId xmlns:a16="http://schemas.microsoft.com/office/drawing/2014/main" id="{5EFAC7A4-5FCB-E04A-B3DF-05BE38564E95}"/>
              </a:ext>
            </a:extLst>
          </p:cNvPr>
          <p:cNvSpPr/>
          <p:nvPr userDrawn="1"/>
        </p:nvSpPr>
        <p:spPr>
          <a:xfrm>
            <a:off x="2171700" y="1519518"/>
            <a:ext cx="6972300" cy="30995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642346" y="1701053"/>
            <a:ext cx="6044454" cy="1701053"/>
          </a:xfrm>
        </p:spPr>
        <p:txBody>
          <a:bodyPr anchor="ctr">
            <a:normAutofit/>
          </a:bodyPr>
          <a:lstStyle>
            <a:lvl1pPr algn="l">
              <a:defRPr sz="2700" b="1">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642346" y="3402106"/>
            <a:ext cx="6044454" cy="1136276"/>
          </a:xfrm>
        </p:spPr>
        <p:txBody>
          <a:bodyPr>
            <a:normAutofit/>
          </a:bodyPr>
          <a:lstStyle>
            <a:lvl1pPr marL="0" indent="0" algn="l">
              <a:buNone/>
              <a:defRPr sz="135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E7A1DEF-801A-4A47-AAA2-0EE00B3F7B82}" type="datetime1">
              <a:rPr lang="en-US" smtClean="0"/>
              <a:t>11/28/2018</a:t>
            </a:fld>
            <a:endParaRPr lang="en-US"/>
          </a:p>
        </p:txBody>
      </p:sp>
      <p:sp>
        <p:nvSpPr>
          <p:cNvPr id="4" name="Footer Placeholder 3"/>
          <p:cNvSpPr>
            <a:spLocks noGrp="1"/>
          </p:cNvSpPr>
          <p:nvPr>
            <p:ph type="ftr" sz="quarter" idx="11"/>
          </p:nvPr>
        </p:nvSpPr>
        <p:spPr/>
        <p:txBody>
          <a:bodyPr/>
          <a:lstStyle/>
          <a:p>
            <a:r>
              <a:rPr lang="en-US"/>
              <a:t>Footer Text</a:t>
            </a:r>
          </a:p>
        </p:txBody>
      </p:sp>
      <p:sp>
        <p:nvSpPr>
          <p:cNvPr id="5" name="Slide Number Placeholder 4"/>
          <p:cNvSpPr>
            <a:spLocks noGrp="1"/>
          </p:cNvSpPr>
          <p:nvPr>
            <p:ph type="sldNum" sz="quarter" idx="12"/>
          </p:nvPr>
        </p:nvSpPr>
        <p:spPr/>
        <p:txBody>
          <a:bodyPr/>
          <a:lstStyle/>
          <a:p>
            <a:fld id="{EB4FF9C4-EEBF-D24D-8A4E-C0B9CCE3F97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1219A4-F3BB-9C43-8D7A-AA5FCB1970EC}" type="datetime1">
              <a:rPr lang="en-US" smtClean="0"/>
              <a:t>11/28/2018</a:t>
            </a:fld>
            <a:endParaRPr lang="en-US"/>
          </a:p>
        </p:txBody>
      </p:sp>
      <p:sp>
        <p:nvSpPr>
          <p:cNvPr id="3" name="Footer Placeholder 2"/>
          <p:cNvSpPr>
            <a:spLocks noGrp="1"/>
          </p:cNvSpPr>
          <p:nvPr>
            <p:ph type="ftr" sz="quarter" idx="11"/>
          </p:nvPr>
        </p:nvSpPr>
        <p:spPr/>
        <p:txBody>
          <a:bodyPr/>
          <a:lstStyle/>
          <a:p>
            <a:r>
              <a:rPr lang="en-US"/>
              <a:t>Footer Text</a:t>
            </a:r>
          </a:p>
        </p:txBody>
      </p:sp>
      <p:sp>
        <p:nvSpPr>
          <p:cNvPr id="4" name="Slide Number Placeholder 3"/>
          <p:cNvSpPr>
            <a:spLocks noGrp="1"/>
          </p:cNvSpPr>
          <p:nvPr>
            <p:ph type="sldNum" sz="quarter" idx="12"/>
          </p:nvPr>
        </p:nvSpPr>
        <p:spPr/>
        <p:txBody>
          <a:bodyPr/>
          <a:lstStyle/>
          <a:p>
            <a:fld id="{EB4FF9C4-EEBF-D24D-8A4E-C0B9CCE3F97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2">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FDA9DDB-6DCA-784B-8023-24A051DE8904}"/>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2642346" y="3018864"/>
            <a:ext cx="6044454" cy="1516157"/>
          </a:xfrm>
        </p:spPr>
        <p:txBody>
          <a:bodyPr anchor="ctr">
            <a:normAutofit/>
          </a:bodyPr>
          <a:lstStyle>
            <a:lvl1pPr algn="l">
              <a:defRPr sz="2700" b="1">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2642346" y="4535021"/>
            <a:ext cx="3886201" cy="1136276"/>
          </a:xfrm>
        </p:spPr>
        <p:txBody>
          <a:bodyPr>
            <a:normAutofit/>
          </a:bodyPr>
          <a:lstStyle>
            <a:lvl1pPr marL="0" indent="0" algn="l">
              <a:buNone/>
              <a:defRPr sz="135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Picture Placeholder 9">
            <a:extLst>
              <a:ext uri="{FF2B5EF4-FFF2-40B4-BE49-F238E27FC236}">
                <a16:creationId xmlns:a16="http://schemas.microsoft.com/office/drawing/2014/main" id="{DF0C7A7B-A730-C343-94F8-87C77708A9B8}"/>
              </a:ext>
            </a:extLst>
          </p:cNvPr>
          <p:cNvSpPr>
            <a:spLocks noGrp="1"/>
          </p:cNvSpPr>
          <p:nvPr>
            <p:ph type="pic" sz="quarter" idx="10"/>
          </p:nvPr>
        </p:nvSpPr>
        <p:spPr>
          <a:xfrm>
            <a:off x="2184400" y="914400"/>
            <a:ext cx="6959600" cy="2057400"/>
          </a:xfrm>
        </p:spPr>
        <p:txBody>
          <a:bodyPr/>
          <a:lstStyle/>
          <a:p>
            <a:endParaRPr lang="en-US"/>
          </a:p>
        </p:txBody>
      </p:sp>
    </p:spTree>
    <p:extLst>
      <p:ext uri="{BB962C8B-B14F-4D97-AF65-F5344CB8AC3E}">
        <p14:creationId xmlns:p14="http://schemas.microsoft.com/office/powerpoint/2010/main" val="2373465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B945C7-C8AD-634B-AA33-2BA3EBA65C7F}"/>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2178424" y="0"/>
            <a:ext cx="6965576"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608729" y="365126"/>
            <a:ext cx="6078070"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608729" y="3402106"/>
            <a:ext cx="6078070" cy="2774857"/>
          </a:xfrm>
        </p:spPr>
        <p:txBody>
          <a:bodyPr/>
          <a:lstStyle>
            <a:lvl1pPr marL="300038" indent="-300038">
              <a:buFont typeface="+mj-lt"/>
              <a:buAutoNum type="arabicPeriod"/>
              <a:tabLst/>
              <a:defRPr>
                <a:solidFill>
                  <a:schemeClr val="bg1"/>
                </a:solidFill>
              </a:defRPr>
            </a:lvl1pPr>
            <a:lvl2pPr marL="514350" indent="-201613">
              <a:buFont typeface="+mj-lt"/>
              <a:buAutoNum type="arabicPeriod"/>
              <a:tabLst/>
              <a:defRPr>
                <a:solidFill>
                  <a:schemeClr val="bg1"/>
                </a:solidFill>
              </a:defRPr>
            </a:lvl2pPr>
            <a:lvl3pPr marL="747713" indent="-233363">
              <a:buFont typeface="+mj-lt"/>
              <a:buAutoNum type="arabicPeriod"/>
              <a:tabLst/>
              <a:defRPr>
                <a:solidFill>
                  <a:schemeClr val="bg1"/>
                </a:solidFill>
              </a:defRPr>
            </a:lvl3pPr>
            <a:lvl4pPr marL="974725" indent="-233363">
              <a:buFont typeface="+mj-lt"/>
              <a:buAutoNum type="arabicPeriod"/>
              <a:tabLst/>
              <a:defRPr>
                <a:solidFill>
                  <a:schemeClr val="bg1"/>
                </a:solidFill>
              </a:defRPr>
            </a:lvl4pPr>
            <a:lvl5pPr marL="1201738" indent="-227013">
              <a:buFont typeface="+mj-lt"/>
              <a:buAutoNum type="arabicPeriod"/>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973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07F8D0-7524-D448-A94D-C7E1F01CAED9}" type="datetime1">
              <a:rPr lang="en-US" smtClean="0"/>
              <a:t>11/28/2018</a:t>
            </a:fld>
            <a:endParaRPr lang="en-US"/>
          </a:p>
        </p:txBody>
      </p:sp>
      <p:sp>
        <p:nvSpPr>
          <p:cNvPr id="5" name="Footer Placeholder 4"/>
          <p:cNvSpPr>
            <a:spLocks noGrp="1"/>
          </p:cNvSpPr>
          <p:nvPr>
            <p:ph type="ftr" sz="quarter" idx="11"/>
          </p:nvPr>
        </p:nvSpPr>
        <p:spPr/>
        <p:txBody>
          <a:bodyPr/>
          <a:lstStyle/>
          <a:p>
            <a:r>
              <a:rPr lang="en-US"/>
              <a:t>Footer Text</a:t>
            </a:r>
          </a:p>
        </p:txBody>
      </p:sp>
      <p:sp>
        <p:nvSpPr>
          <p:cNvPr id="6" name="Slide Number Placeholder 5"/>
          <p:cNvSpPr>
            <a:spLocks noGrp="1"/>
          </p:cNvSpPr>
          <p:nvPr>
            <p:ph type="sldNum" sz="quarter" idx="12"/>
          </p:nvPr>
        </p:nvSpPr>
        <p:spPr/>
        <p:txBody>
          <a:bodyPr/>
          <a:lstStyle/>
          <a:p>
            <a:fld id="{EB4FF9C4-EEBF-D24D-8A4E-C0B9CCE3F97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Section Header">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B945C7-C8AD-634B-AA33-2BA3EBA65C7F}"/>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1" name="Rectangle 10">
            <a:extLst>
              <a:ext uri="{FF2B5EF4-FFF2-40B4-BE49-F238E27FC236}">
                <a16:creationId xmlns:a16="http://schemas.microsoft.com/office/drawing/2014/main" id="{2409DADF-D9E6-A04F-8A80-7622E2E18903}"/>
              </a:ext>
            </a:extLst>
          </p:cNvPr>
          <p:cNvSpPr/>
          <p:nvPr userDrawn="1"/>
        </p:nvSpPr>
        <p:spPr>
          <a:xfrm>
            <a:off x="2178424" y="0"/>
            <a:ext cx="696557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608729" y="365126"/>
            <a:ext cx="6078070" cy="2801656"/>
          </a:xfrm>
        </p:spPr>
        <p:txBody>
          <a:bodyPr anchor="b"/>
          <a:lstStyle>
            <a:lvl1pPr>
              <a:defRPr b="1">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2608729" y="3402106"/>
            <a:ext cx="6078070" cy="2774857"/>
          </a:xfrm>
        </p:spPr>
        <p:txBody>
          <a:bodyPr/>
          <a:lstStyle>
            <a:lvl1pPr marL="0" indent="0">
              <a:buFont typeface="+mj-lt"/>
              <a:buNone/>
              <a:tabLst/>
              <a:defRPr sz="2400">
                <a:solidFill>
                  <a:schemeClr val="bg1"/>
                </a:solidFill>
              </a:defRPr>
            </a:lvl1pPr>
            <a:lvl2pPr marL="6350" indent="0">
              <a:buFont typeface="+mj-lt"/>
              <a:buNone/>
              <a:tabLst/>
              <a:defRPr>
                <a:solidFill>
                  <a:schemeClr val="bg1"/>
                </a:solidFill>
              </a:defRPr>
            </a:lvl2pPr>
            <a:lvl3pPr marL="6350" indent="0">
              <a:buFont typeface="+mj-lt"/>
              <a:buNone/>
              <a:tabLst/>
              <a:defRPr>
                <a:solidFill>
                  <a:schemeClr val="bg1"/>
                </a:solidFill>
              </a:defRPr>
            </a:lvl3pPr>
            <a:lvl4pPr marL="6350" indent="0">
              <a:buFont typeface="+mj-lt"/>
              <a:buNone/>
              <a:tabLst/>
              <a:defRPr>
                <a:solidFill>
                  <a:schemeClr val="bg1"/>
                </a:solidFill>
              </a:defRPr>
            </a:lvl4pPr>
            <a:lvl5pPr marL="6350" indent="0">
              <a:buFont typeface="+mj-lt"/>
              <a:buNone/>
              <a:tabLst/>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9906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obj" preserve="1">
  <p:cSld name="Closing S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B945C7-C8AD-634B-AA33-2BA3EBA65C7F}"/>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2608729" y="365126"/>
            <a:ext cx="6078070" cy="2801656"/>
          </a:xfrm>
        </p:spPr>
        <p:txBody>
          <a:bodyPr anchor="b"/>
          <a:lstStyle>
            <a:lvl1pPr>
              <a:defRPr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2608729" y="3402106"/>
            <a:ext cx="6078070" cy="2336221"/>
          </a:xfrm>
        </p:spPr>
        <p:txBody>
          <a:bodyPr>
            <a:normAutofit/>
          </a:bodyPr>
          <a:lstStyle>
            <a:lvl1pPr marL="0" indent="0">
              <a:buFont typeface="+mj-lt"/>
              <a:buNone/>
              <a:tabLst/>
              <a:defRPr sz="1200">
                <a:solidFill>
                  <a:schemeClr val="tx1"/>
                </a:solidFill>
              </a:defRPr>
            </a:lvl1pPr>
            <a:lvl2pPr marL="177800" indent="-171450">
              <a:buFont typeface="Arial" panose="020B0604020202020204" pitchFamily="34" charset="0"/>
              <a:buChar char="•"/>
              <a:tabLst/>
              <a:defRPr sz="1200">
                <a:solidFill>
                  <a:schemeClr val="tx1"/>
                </a:solidFill>
              </a:defRPr>
            </a:lvl2pPr>
            <a:lvl3pPr marL="177800" indent="-171450">
              <a:buFont typeface="Arial" panose="020B0604020202020204" pitchFamily="34" charset="0"/>
              <a:buChar char="•"/>
              <a:tabLst/>
              <a:defRPr sz="1200">
                <a:solidFill>
                  <a:schemeClr val="tx1"/>
                </a:solidFill>
              </a:defRPr>
            </a:lvl3pPr>
            <a:lvl4pPr marL="177800" indent="-171450">
              <a:buFont typeface="Arial" panose="020B0604020202020204" pitchFamily="34" charset="0"/>
              <a:buChar char="•"/>
              <a:tabLst/>
              <a:defRPr sz="1200">
                <a:solidFill>
                  <a:schemeClr val="tx1"/>
                </a:solidFill>
              </a:defRPr>
            </a:lvl4pPr>
            <a:lvl5pPr marL="177800" indent="-171450">
              <a:buFont typeface="Arial" panose="020B0604020202020204" pitchFamily="34" charset="0"/>
              <a:buChar char="•"/>
              <a:tabLst/>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1271A794-C745-1542-AC4C-A0D07A44D2E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2608729" y="5943600"/>
            <a:ext cx="1444752" cy="456000"/>
          </a:xfrm>
          <a:prstGeom prst="rect">
            <a:avLst/>
          </a:prstGeom>
        </p:spPr>
      </p:pic>
    </p:spTree>
    <p:extLst>
      <p:ext uri="{BB962C8B-B14F-4D97-AF65-F5344CB8AC3E}">
        <p14:creationId xmlns:p14="http://schemas.microsoft.com/office/powerpoint/2010/main" val="1473651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22349" y="1752600"/>
            <a:ext cx="3597275" cy="4424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076824" y="1752600"/>
            <a:ext cx="3609975"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7B10EDD-8A69-4447-976A-74A236ED3C33}" type="datetime1">
              <a:rPr lang="en-US" smtClean="0"/>
              <a:t>11/28/2018</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Content-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22349" y="1752600"/>
            <a:ext cx="3597275" cy="44243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7B10EDD-8A69-4447-976A-74A236ED3C33}" type="datetime1">
              <a:rPr lang="en-US" smtClean="0"/>
              <a:t>11/28/2018</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5076825" y="1752600"/>
            <a:ext cx="3609975" cy="4424363"/>
          </a:xfrm>
        </p:spPr>
        <p:txBody>
          <a:bodyPr/>
          <a:lstStyle/>
          <a:p>
            <a:endParaRPr lang="en-US"/>
          </a:p>
        </p:txBody>
      </p:sp>
    </p:spTree>
    <p:extLst>
      <p:ext uri="{BB962C8B-B14F-4D97-AF65-F5344CB8AC3E}">
        <p14:creationId xmlns:p14="http://schemas.microsoft.com/office/powerpoint/2010/main" val="34312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Content-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22349" y="1752600"/>
            <a:ext cx="7664450" cy="160916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7B10EDD-8A69-4447-976A-74A236ED3C33}" type="datetime1">
              <a:rPr lang="en-US" smtClean="0"/>
              <a:t>11/28/2018</a:t>
            </a:fld>
            <a:endParaRPr lang="en-US"/>
          </a:p>
        </p:txBody>
      </p:sp>
      <p:sp>
        <p:nvSpPr>
          <p:cNvPr id="6" name="Footer Placeholder 5"/>
          <p:cNvSpPr>
            <a:spLocks noGrp="1"/>
          </p:cNvSpPr>
          <p:nvPr>
            <p:ph type="ftr" sz="quarter" idx="11"/>
          </p:nvPr>
        </p:nvSpPr>
        <p:spPr/>
        <p:txBody>
          <a:bodyPr/>
          <a:lstStyle/>
          <a:p>
            <a:r>
              <a:rPr lang="en-US"/>
              <a:t>Footer Text</a:t>
            </a:r>
          </a:p>
        </p:txBody>
      </p:sp>
      <p:sp>
        <p:nvSpPr>
          <p:cNvPr id="7" name="Slide Number Placeholder 6"/>
          <p:cNvSpPr>
            <a:spLocks noGrp="1"/>
          </p:cNvSpPr>
          <p:nvPr>
            <p:ph type="sldNum" sz="quarter" idx="12"/>
          </p:nvPr>
        </p:nvSpPr>
        <p:spPr/>
        <p:txBody>
          <a:bodyPr/>
          <a:lstStyle/>
          <a:p>
            <a:fld id="{EB4FF9C4-EEBF-D24D-8A4E-C0B9CCE3F975}" type="slidenum">
              <a:rPr lang="en-US" smtClean="0"/>
              <a:t>‹#›</a:t>
            </a:fld>
            <a:endParaRPr lang="en-US"/>
          </a:p>
        </p:txBody>
      </p:sp>
      <p:sp>
        <p:nvSpPr>
          <p:cNvPr id="9" name="Picture Placeholder 8">
            <a:extLst>
              <a:ext uri="{FF2B5EF4-FFF2-40B4-BE49-F238E27FC236}">
                <a16:creationId xmlns:a16="http://schemas.microsoft.com/office/drawing/2014/main" id="{EBAEBCE6-AA93-4D42-8917-B9241C3EF633}"/>
              </a:ext>
            </a:extLst>
          </p:cNvPr>
          <p:cNvSpPr>
            <a:spLocks noGrp="1"/>
          </p:cNvSpPr>
          <p:nvPr>
            <p:ph type="pic" sz="quarter" idx="13"/>
          </p:nvPr>
        </p:nvSpPr>
        <p:spPr>
          <a:xfrm>
            <a:off x="6273053" y="3435725"/>
            <a:ext cx="2413747" cy="2501152"/>
          </a:xfrm>
        </p:spPr>
        <p:txBody>
          <a:bodyPr/>
          <a:lstStyle/>
          <a:p>
            <a:endParaRPr lang="en-US"/>
          </a:p>
        </p:txBody>
      </p:sp>
      <p:sp>
        <p:nvSpPr>
          <p:cNvPr id="10" name="Content Placeholder 2">
            <a:extLst>
              <a:ext uri="{FF2B5EF4-FFF2-40B4-BE49-F238E27FC236}">
                <a16:creationId xmlns:a16="http://schemas.microsoft.com/office/drawing/2014/main" id="{639C0675-53BD-004E-9C2E-1C9D24D3896F}"/>
              </a:ext>
            </a:extLst>
          </p:cNvPr>
          <p:cNvSpPr>
            <a:spLocks noGrp="1"/>
          </p:cNvSpPr>
          <p:nvPr>
            <p:ph sz="half" idx="14" hasCustomPrompt="1"/>
          </p:nvPr>
        </p:nvSpPr>
        <p:spPr>
          <a:xfrm>
            <a:off x="800100" y="3435725"/>
            <a:ext cx="5472953" cy="2501151"/>
          </a:xfrm>
          <a:solidFill>
            <a:schemeClr val="accent4"/>
          </a:solidFill>
        </p:spPr>
        <p:txBody>
          <a:bodyPr lIns="457200" tIns="274320" rIns="274320" bIns="274320">
            <a:noAutofit/>
          </a:bodyPr>
          <a:lstStyle>
            <a:lvl1pPr>
              <a:defRPr sz="16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1681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33219764-C327-354A-9E76-6EF27D57E194}"/>
              </a:ext>
            </a:extLst>
          </p:cNvPr>
          <p:cNvPicPr>
            <a:picLocks noChangeAspect="1"/>
          </p:cNvPicPr>
          <p:nvPr userDrawn="1"/>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022350" y="365126"/>
            <a:ext cx="7664449" cy="878727"/>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1022350" y="1768288"/>
            <a:ext cx="7664449" cy="440867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315200" y="6373905"/>
            <a:ext cx="1021976" cy="166035"/>
          </a:xfrm>
          <a:prstGeom prst="rect">
            <a:avLst/>
          </a:prstGeom>
        </p:spPr>
        <p:txBody>
          <a:bodyPr vert="horz" lIns="0" tIns="0" rIns="0" bIns="0" rtlCol="0" anchor="b"/>
          <a:lstStyle>
            <a:lvl1pPr algn="r">
              <a:defRPr sz="800" b="1">
                <a:solidFill>
                  <a:schemeClr val="tx1"/>
                </a:solidFill>
              </a:defRPr>
            </a:lvl1pPr>
          </a:lstStyle>
          <a:p>
            <a:fld id="{A39D7527-A277-E24D-9A56-20081ADC979C}" type="datetime1">
              <a:rPr lang="en-US" smtClean="0"/>
              <a:pPr/>
              <a:t>11/28/2018</a:t>
            </a:fld>
            <a:endParaRPr lang="en-US" dirty="0"/>
          </a:p>
        </p:txBody>
      </p:sp>
      <p:sp>
        <p:nvSpPr>
          <p:cNvPr id="5" name="Footer Placeholder 4"/>
          <p:cNvSpPr>
            <a:spLocks noGrp="1"/>
          </p:cNvSpPr>
          <p:nvPr>
            <p:ph type="ftr" sz="quarter" idx="3"/>
          </p:nvPr>
        </p:nvSpPr>
        <p:spPr>
          <a:xfrm>
            <a:off x="2323165" y="6373905"/>
            <a:ext cx="4978588" cy="166035"/>
          </a:xfrm>
          <a:prstGeom prst="rect">
            <a:avLst/>
          </a:prstGeom>
        </p:spPr>
        <p:txBody>
          <a:bodyPr vert="horz" lIns="0" tIns="0" rIns="0" bIns="0" rtlCol="0" anchor="b"/>
          <a:lstStyle>
            <a:lvl1pPr algn="ctr">
              <a:defRPr sz="800" b="1">
                <a:solidFill>
                  <a:schemeClr val="tx1"/>
                </a:solidFill>
              </a:defRPr>
            </a:lvl1pPr>
          </a:lstStyle>
          <a:p>
            <a:r>
              <a:rPr lang="en-US"/>
              <a:t>Footer Text</a:t>
            </a:r>
            <a:endParaRPr lang="en-US" dirty="0"/>
          </a:p>
        </p:txBody>
      </p:sp>
      <p:sp>
        <p:nvSpPr>
          <p:cNvPr id="6" name="Slide Number Placeholder 5"/>
          <p:cNvSpPr>
            <a:spLocks noGrp="1"/>
          </p:cNvSpPr>
          <p:nvPr>
            <p:ph type="sldNum" sz="quarter" idx="4"/>
          </p:nvPr>
        </p:nvSpPr>
        <p:spPr>
          <a:xfrm>
            <a:off x="8337176" y="6373905"/>
            <a:ext cx="349624" cy="166035"/>
          </a:xfrm>
          <a:prstGeom prst="rect">
            <a:avLst/>
          </a:prstGeom>
        </p:spPr>
        <p:txBody>
          <a:bodyPr vert="horz" lIns="0" tIns="0" rIns="0" bIns="0" rtlCol="0" anchor="b"/>
          <a:lstStyle>
            <a:lvl1pPr algn="r">
              <a:defRPr sz="800" b="1">
                <a:solidFill>
                  <a:schemeClr val="tx1"/>
                </a:solidFill>
              </a:defRPr>
            </a:lvl1pPr>
          </a:lstStyle>
          <a:p>
            <a:fld id="{EB4FF9C4-EEBF-D24D-8A4E-C0B9CCE3F975}" type="slidenum">
              <a:rPr lang="en-US" smtClean="0"/>
              <a:pPr/>
              <a:t>‹#›</a:t>
            </a:fld>
            <a:endParaRPr lang="en-US" dirty="0"/>
          </a:p>
        </p:txBody>
      </p:sp>
    </p:spTree>
    <p:extLst>
      <p:ext uri="{BB962C8B-B14F-4D97-AF65-F5344CB8AC3E}">
        <p14:creationId xmlns:p14="http://schemas.microsoft.com/office/powerpoint/2010/main" val="1950415241"/>
      </p:ext>
    </p:extLst>
  </p:cSld>
  <p:clrMap bg1="lt1" tx1="dk1" bg2="lt2" tx2="dk2" accent1="accent1" accent2="accent2" accent3="accent3" accent4="accent4" accent5="accent5" accent6="accent6" hlink="hlink" folHlink="folHlink"/>
  <p:sldLayoutIdLst>
    <p:sldLayoutId id="2147483661" r:id="rId1"/>
    <p:sldLayoutId id="2147483668" r:id="rId2"/>
    <p:sldLayoutId id="2147483669" r:id="rId3"/>
    <p:sldLayoutId id="2147483662" r:id="rId4"/>
    <p:sldLayoutId id="2147483670" r:id="rId5"/>
    <p:sldLayoutId id="2147483673" r:id="rId6"/>
    <p:sldLayoutId id="2147483664" r:id="rId7"/>
    <p:sldLayoutId id="2147483671" r:id="rId8"/>
    <p:sldLayoutId id="2147483672" r:id="rId9"/>
    <p:sldLayoutId id="2147483666" r:id="rId10"/>
    <p:sldLayoutId id="2147483667" r:id="rId11"/>
  </p:sldLayoutIdLst>
  <p:hf hdr="0"/>
  <p:txStyles>
    <p:titleStyle>
      <a:lvl1pPr algn="l" defTabSz="914400" rtl="0" eaLnBrk="1" latinLnBrk="0" hangingPunct="1">
        <a:lnSpc>
          <a:spcPct val="90000"/>
        </a:lnSpc>
        <a:spcBef>
          <a:spcPct val="0"/>
        </a:spcBef>
        <a:buNone/>
        <a:defRPr sz="2700" b="0" kern="1200">
          <a:solidFill>
            <a:schemeClr val="tx1"/>
          </a:solidFill>
          <a:latin typeface="+mj-lt"/>
          <a:ea typeface="+mj-ea"/>
          <a:cs typeface="+mj-cs"/>
        </a:defRPr>
      </a:lvl1pPr>
    </p:titleStyle>
    <p:bodyStyle>
      <a:lvl1pPr marL="173038" indent="-166688" algn="l" defTabSz="914400" rtl="0" eaLnBrk="1" latinLnBrk="0" hangingPunct="1">
        <a:lnSpc>
          <a:spcPct val="90000"/>
        </a:lnSpc>
        <a:spcBef>
          <a:spcPts val="1000"/>
        </a:spcBef>
        <a:buFont typeface="Arial" panose="020B0604020202020204" pitchFamily="34" charset="0"/>
        <a:buChar char="•"/>
        <a:tabLst/>
        <a:defRPr sz="2000" kern="1200">
          <a:solidFill>
            <a:schemeClr val="tx1"/>
          </a:solidFill>
          <a:latin typeface="+mn-lt"/>
          <a:ea typeface="+mn-ea"/>
          <a:cs typeface="+mn-cs"/>
        </a:defRPr>
      </a:lvl1pPr>
      <a:lvl2pPr marL="400050" indent="-200025" algn="l" defTabSz="914400" rtl="0" eaLnBrk="1" latinLnBrk="0" hangingPunct="1">
        <a:lnSpc>
          <a:spcPct val="90000"/>
        </a:lnSpc>
        <a:spcBef>
          <a:spcPts val="500"/>
        </a:spcBef>
        <a:buFont typeface="Arial" panose="020B0604020202020204" pitchFamily="34" charset="0"/>
        <a:buChar char="•"/>
        <a:tabLst/>
        <a:defRPr sz="1400" kern="1200">
          <a:solidFill>
            <a:schemeClr val="tx1"/>
          </a:solidFill>
          <a:latin typeface="+mn-lt"/>
          <a:ea typeface="+mn-ea"/>
          <a:cs typeface="+mn-cs"/>
        </a:defRPr>
      </a:lvl2pPr>
      <a:lvl3pPr marL="635000" indent="-180975"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n-lt"/>
          <a:ea typeface="+mn-ea"/>
          <a:cs typeface="+mn-cs"/>
        </a:defRPr>
      </a:lvl3pPr>
      <a:lvl4pPr marL="862013" indent="-174625"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n-lt"/>
          <a:ea typeface="+mn-ea"/>
          <a:cs typeface="+mn-cs"/>
        </a:defRPr>
      </a:lvl4pPr>
      <a:lvl5pPr marL="1028700" indent="-174625" algn="l" defTabSz="914400" rtl="0" eaLnBrk="1" latinLnBrk="0" hangingPunct="1">
        <a:lnSpc>
          <a:spcPct val="90000"/>
        </a:lnSpc>
        <a:spcBef>
          <a:spcPts val="500"/>
        </a:spcBef>
        <a:buFont typeface="Arial" panose="020B0604020202020204" pitchFamily="34" charset="0"/>
        <a:buChar char="•"/>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2910" userDrawn="1">
          <p15:clr>
            <a:srgbClr val="F26B43"/>
          </p15:clr>
        </p15:guide>
        <p15:guide id="4" pos="5472" userDrawn="1">
          <p15:clr>
            <a:srgbClr val="F26B43"/>
          </p15:clr>
        </p15:guide>
        <p15:guide id="5" pos="644" userDrawn="1">
          <p15:clr>
            <a:srgbClr val="F26B43"/>
          </p15:clr>
        </p15:guide>
        <p15:guide id="15" pos="3054" userDrawn="1">
          <p15:clr>
            <a:srgbClr val="F26B43"/>
          </p15:clr>
        </p15:guide>
        <p15:guide id="16" pos="3198" userDrawn="1">
          <p15:clr>
            <a:srgbClr val="F26B43"/>
          </p15:clr>
        </p15:guide>
        <p15:guide id="27" pos="288" userDrawn="1">
          <p15:clr>
            <a:srgbClr val="F26B43"/>
          </p15:clr>
        </p15:guide>
        <p15:guide id="28" orient="horz" pos="110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cdisc.org/standards/in-development"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disc.org/standards/in-development" TargetMode="Externa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cdisc.org/standards/in-development"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hyperlink" Target="https://www.phuse.eu/euconnect18-presentations"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s://www.phusewiki.org/wiki/index.php?title=SDTM_ADaM_Implementation_FAQ"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wiki.cdisc.org/display/ITAUG/Italian+User+Network+Home"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mailto:angelo.tinazzi@Cytel.com" TargetMode="External"/><Relationship Id="rId2" Type="http://schemas.openxmlformats.org/officeDocument/2006/relationships/hyperlink" Target="mailto:Silvia.Faini@livanova.com"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s://www.cdisc.org/2019-cdisc-europe-interchange-call-abstracts"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hyperlink" Target="https://www.cdisc.org/standards/in-development" TargetMode="Externa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s://www.cdisc.org/standards/in-developmen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6DC82CE-642B-8E4E-8CF8-63B2F0D43C9C}"/>
              </a:ext>
            </a:extLst>
          </p:cNvPr>
          <p:cNvSpPr>
            <a:spLocks noGrp="1"/>
          </p:cNvSpPr>
          <p:nvPr>
            <p:ph type="ctrTitle"/>
          </p:nvPr>
        </p:nvSpPr>
        <p:spPr/>
        <p:txBody>
          <a:bodyPr/>
          <a:lstStyle/>
          <a:p>
            <a:r>
              <a:rPr lang="en-US" sz="2800" dirty="0"/>
              <a:t>CDISC Italian User Network TC</a:t>
            </a:r>
            <a:endParaRPr lang="en-US" dirty="0"/>
          </a:p>
        </p:txBody>
      </p:sp>
      <p:sp>
        <p:nvSpPr>
          <p:cNvPr id="8" name="Subtitle 7">
            <a:extLst>
              <a:ext uri="{FF2B5EF4-FFF2-40B4-BE49-F238E27FC236}">
                <a16:creationId xmlns:a16="http://schemas.microsoft.com/office/drawing/2014/main" id="{A2D55D41-A80F-8245-B072-3685FA039380}"/>
              </a:ext>
            </a:extLst>
          </p:cNvPr>
          <p:cNvSpPr>
            <a:spLocks noGrp="1"/>
          </p:cNvSpPr>
          <p:nvPr>
            <p:ph type="subTitle" idx="1"/>
          </p:nvPr>
        </p:nvSpPr>
        <p:spPr/>
        <p:txBody>
          <a:bodyPr/>
          <a:lstStyle/>
          <a:p>
            <a:r>
              <a:rPr lang="en-US" dirty="0"/>
              <a:t>Presented by </a:t>
            </a:r>
            <a:r>
              <a:rPr lang="en-US" dirty="0" smtClean="0"/>
              <a:t>Silvia </a:t>
            </a:r>
            <a:r>
              <a:rPr lang="en-US" dirty="0" err="1" smtClean="0"/>
              <a:t>Faini</a:t>
            </a:r>
            <a:r>
              <a:rPr lang="en-US" dirty="0" smtClean="0"/>
              <a:t> (</a:t>
            </a:r>
            <a:r>
              <a:rPr lang="en-US" dirty="0" err="1" smtClean="0"/>
              <a:t>LivaNova</a:t>
            </a:r>
            <a:r>
              <a:rPr lang="en-US" dirty="0" smtClean="0"/>
              <a:t>) Angelo Tinazzi (Cytel)</a:t>
            </a:r>
            <a:r>
              <a:rPr lang="en-US" dirty="0"/>
              <a:t/>
            </a:r>
            <a:br>
              <a:rPr lang="en-US" dirty="0"/>
            </a:br>
            <a:endParaRPr lang="en-US" dirty="0" smtClean="0"/>
          </a:p>
          <a:p>
            <a:r>
              <a:rPr lang="en-US" dirty="0" smtClean="0"/>
              <a:t>28.11.2018</a:t>
            </a:r>
            <a:endParaRPr lang="en-US" dirty="0"/>
          </a:p>
          <a:p>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2285" y="2170140"/>
            <a:ext cx="1146402" cy="762878"/>
          </a:xfrm>
          <a:prstGeom prst="rect">
            <a:avLst/>
          </a:prstGeom>
        </p:spPr>
      </p:pic>
    </p:spTree>
    <p:extLst>
      <p:ext uri="{BB962C8B-B14F-4D97-AF65-F5344CB8AC3E}">
        <p14:creationId xmlns:p14="http://schemas.microsoft.com/office/powerpoint/2010/main" val="1846562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Standards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240394"/>
            <a:ext cx="7664449" cy="4690754"/>
          </a:xfrm>
        </p:spPr>
        <p:txBody>
          <a:bodyPr>
            <a:normAutofit/>
          </a:bodyPr>
          <a:lstStyle/>
          <a:p>
            <a:pPr marL="6350" indent="0">
              <a:buNone/>
            </a:pPr>
            <a:r>
              <a:rPr lang="it-IT" sz="2400" dirty="0" smtClean="0"/>
              <a:t>FDA BIMO Requirements</a:t>
            </a:r>
            <a:endParaRPr lang="it-IT" sz="2400" dirty="0" smtClean="0"/>
          </a:p>
          <a:p>
            <a:pPr marL="520700" indent="-514350">
              <a:buFont typeface="+mj-lt"/>
              <a:buAutoNum type="romanUcPeriod"/>
            </a:pPr>
            <a:r>
              <a:rPr lang="it-IT" sz="2400" dirty="0" smtClean="0"/>
              <a:t>Clinical Study-Level Information</a:t>
            </a:r>
          </a:p>
          <a:p>
            <a:pPr marL="520700" indent="-514350">
              <a:buFont typeface="+mj-lt"/>
              <a:buAutoNum type="romanUcPeriod"/>
            </a:pPr>
            <a:r>
              <a:rPr lang="it-IT" sz="2400" dirty="0" smtClean="0"/>
              <a:t>Subject-Level Data Line Listings by Clinical Site</a:t>
            </a:r>
          </a:p>
          <a:p>
            <a:pPr marL="520700" indent="-514350">
              <a:buFont typeface="+mj-lt"/>
              <a:buAutoNum type="romanUcPeriod"/>
            </a:pPr>
            <a:r>
              <a:rPr lang="it-IT" sz="2400" dirty="0" smtClean="0"/>
              <a:t>Summary Level Clinical Site Dataset</a:t>
            </a:r>
            <a:endParaRPr lang="it-IT" sz="2400" dirty="0" smtClean="0"/>
          </a:p>
          <a:p>
            <a:endParaRPr lang="it-IT" sz="2400" dirty="0">
              <a:hlinkClick r:id="rId2"/>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10</a:t>
            </a:fld>
            <a:endParaRPr lang="en-US"/>
          </a:p>
        </p:txBody>
      </p:sp>
    </p:spTree>
    <p:extLst>
      <p:ext uri="{BB962C8B-B14F-4D97-AF65-F5344CB8AC3E}">
        <p14:creationId xmlns:p14="http://schemas.microsoft.com/office/powerpoint/2010/main" val="7098270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Standards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240394"/>
            <a:ext cx="7664449" cy="4690754"/>
          </a:xfrm>
        </p:spPr>
        <p:txBody>
          <a:bodyPr>
            <a:normAutofit/>
          </a:bodyPr>
          <a:lstStyle/>
          <a:p>
            <a:pPr marL="6350" indent="0">
              <a:buNone/>
            </a:pPr>
            <a:r>
              <a:rPr lang="it-IT" sz="2400" dirty="0" smtClean="0"/>
              <a:t>FDA BIMO Requirements (cont)</a:t>
            </a:r>
            <a:endParaRPr lang="it-IT" sz="2400" dirty="0" smtClean="0"/>
          </a:p>
          <a:p>
            <a:pPr marL="6350" indent="0">
              <a:buNone/>
            </a:pPr>
            <a:r>
              <a:rPr lang="it-IT" sz="2400" dirty="0" smtClean="0"/>
              <a:t>Clinical Study-Level Information</a:t>
            </a:r>
          </a:p>
          <a:p>
            <a:pPr marL="520700" indent="-514350">
              <a:buFont typeface="+mj-lt"/>
              <a:buAutoNum type="romanUcPeriod" startAt="2"/>
            </a:pPr>
            <a:r>
              <a:rPr lang="it-IT" sz="2400" u="sng" dirty="0" smtClean="0"/>
              <a:t>Subject-Level Data Line Listings by Clinical Site</a:t>
            </a:r>
          </a:p>
          <a:p>
            <a:endParaRPr lang="it-IT" sz="2400" dirty="0">
              <a:hlinkClick r:id="rId2"/>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11</a:t>
            </a:fld>
            <a:endParaRPr lang="en-US"/>
          </a:p>
        </p:txBody>
      </p:sp>
      <p:pic>
        <p:nvPicPr>
          <p:cNvPr id="5" name="Picture 4"/>
          <p:cNvPicPr>
            <a:picLocks noChangeAspect="1"/>
          </p:cNvPicPr>
          <p:nvPr/>
        </p:nvPicPr>
        <p:blipFill>
          <a:blip r:embed="rId3"/>
          <a:stretch>
            <a:fillRect/>
          </a:stretch>
        </p:blipFill>
        <p:spPr>
          <a:xfrm>
            <a:off x="895776" y="2587602"/>
            <a:ext cx="2028393" cy="3622130"/>
          </a:xfrm>
          <a:prstGeom prst="rect">
            <a:avLst/>
          </a:prstGeom>
        </p:spPr>
      </p:pic>
      <p:pic>
        <p:nvPicPr>
          <p:cNvPr id="7" name="Picture 6"/>
          <p:cNvPicPr>
            <a:picLocks noChangeAspect="1"/>
          </p:cNvPicPr>
          <p:nvPr/>
        </p:nvPicPr>
        <p:blipFill>
          <a:blip r:embed="rId4"/>
          <a:stretch>
            <a:fillRect/>
          </a:stretch>
        </p:blipFill>
        <p:spPr>
          <a:xfrm>
            <a:off x="3138149" y="2587602"/>
            <a:ext cx="5736285" cy="1892504"/>
          </a:xfrm>
          <a:prstGeom prst="rect">
            <a:avLst/>
          </a:prstGeom>
        </p:spPr>
      </p:pic>
      <p:sp>
        <p:nvSpPr>
          <p:cNvPr id="8" name="Oval 7"/>
          <p:cNvSpPr/>
          <p:nvPr/>
        </p:nvSpPr>
        <p:spPr>
          <a:xfrm>
            <a:off x="895776" y="3892731"/>
            <a:ext cx="1860487" cy="4602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0" name="Straight Arrow Connector 9"/>
          <p:cNvCxnSpPr/>
          <p:nvPr/>
        </p:nvCxnSpPr>
        <p:spPr>
          <a:xfrm flipV="1">
            <a:off x="2756263" y="2886891"/>
            <a:ext cx="381886" cy="120831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17432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Standards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240394"/>
            <a:ext cx="7664449" cy="4690754"/>
          </a:xfrm>
        </p:spPr>
        <p:txBody>
          <a:bodyPr>
            <a:normAutofit/>
          </a:bodyPr>
          <a:lstStyle/>
          <a:p>
            <a:pPr marL="6350" indent="0">
              <a:buNone/>
            </a:pPr>
            <a:r>
              <a:rPr lang="it-IT" sz="2400" dirty="0" smtClean="0"/>
              <a:t>FDA BIMO Requirements (cont)</a:t>
            </a:r>
            <a:endParaRPr lang="it-IT" sz="2400" dirty="0" smtClean="0"/>
          </a:p>
          <a:p>
            <a:pPr marL="6350" indent="0">
              <a:buNone/>
            </a:pPr>
            <a:r>
              <a:rPr lang="it-IT" sz="2400" dirty="0" smtClean="0"/>
              <a:t>Clinical Study-Level Information</a:t>
            </a:r>
          </a:p>
          <a:p>
            <a:pPr marL="520700" indent="-514350">
              <a:buFont typeface="+mj-lt"/>
              <a:buAutoNum type="romanUcPeriod" startAt="3"/>
            </a:pPr>
            <a:r>
              <a:rPr lang="it-IT" sz="2400" u="sng" dirty="0"/>
              <a:t>Summary Level Clinical Site Dataset</a:t>
            </a:r>
          </a:p>
          <a:p>
            <a:pPr marL="520700" indent="-514350">
              <a:buFont typeface="+mj-lt"/>
              <a:buAutoNum type="romanUcPeriod" startAt="3"/>
            </a:pPr>
            <a:endParaRPr lang="it-IT" sz="2400" dirty="0" smtClean="0"/>
          </a:p>
          <a:p>
            <a:endParaRPr lang="it-IT" sz="2400" dirty="0">
              <a:hlinkClick r:id="rId2"/>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12</a:t>
            </a:fld>
            <a:endParaRPr lang="en-US"/>
          </a:p>
        </p:txBody>
      </p:sp>
      <p:pic>
        <p:nvPicPr>
          <p:cNvPr id="11" name="Picture 10"/>
          <p:cNvPicPr>
            <a:picLocks noChangeAspect="1"/>
          </p:cNvPicPr>
          <p:nvPr/>
        </p:nvPicPr>
        <p:blipFill>
          <a:blip r:embed="rId3"/>
          <a:stretch>
            <a:fillRect/>
          </a:stretch>
        </p:blipFill>
        <p:spPr>
          <a:xfrm>
            <a:off x="1022350" y="2667000"/>
            <a:ext cx="7612200" cy="1245350"/>
          </a:xfrm>
          <a:prstGeom prst="rect">
            <a:avLst/>
          </a:prstGeom>
        </p:spPr>
      </p:pic>
    </p:spTree>
    <p:extLst>
      <p:ext uri="{BB962C8B-B14F-4D97-AF65-F5344CB8AC3E}">
        <p14:creationId xmlns:p14="http://schemas.microsoft.com/office/powerpoint/2010/main" val="9027591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sz="2400" dirty="0"/>
              <a:t>CDISC </a:t>
            </a:r>
            <a:r>
              <a:rPr lang="en-US" sz="2400" dirty="0" smtClean="0"/>
              <a:t>and </a:t>
            </a:r>
            <a:r>
              <a:rPr lang="en-US" sz="2400" dirty="0"/>
              <a:t>Data </a:t>
            </a:r>
            <a:r>
              <a:rPr lang="en-US" sz="2400" dirty="0" smtClean="0"/>
              <a:t>Submission</a:t>
            </a:r>
            <a:endParaRPr lang="en-US" dirty="0"/>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r>
              <a:rPr lang="en-US" dirty="0" smtClean="0"/>
              <a:t>Topics </a:t>
            </a:r>
            <a:r>
              <a:rPr lang="en-US" dirty="0"/>
              <a:t>from PhUSE </a:t>
            </a:r>
            <a:r>
              <a:rPr lang="en-US" dirty="0" smtClean="0"/>
              <a:t>2019</a:t>
            </a:r>
          </a:p>
          <a:p>
            <a:endParaRPr lang="en-US" dirty="0"/>
          </a:p>
          <a:p>
            <a:r>
              <a:rPr lang="en-US" sz="2000" dirty="0">
                <a:hlinkClick r:id="rId2"/>
              </a:rPr>
              <a:t>https://</a:t>
            </a:r>
            <a:r>
              <a:rPr lang="en-US" sz="2000" dirty="0" smtClean="0">
                <a:hlinkClick r:id="rId2"/>
              </a:rPr>
              <a:t>www.phuse.eu/euconnect18-presentations</a:t>
            </a:r>
            <a:r>
              <a:rPr lang="en-US" sz="2000" dirty="0" smtClean="0"/>
              <a:t> </a:t>
            </a:r>
            <a:endParaRPr lang="en-US" dirty="0"/>
          </a:p>
          <a:p>
            <a:endParaRPr lang="en-US" dirty="0"/>
          </a:p>
        </p:txBody>
      </p:sp>
    </p:spTree>
    <p:extLst>
      <p:ext uri="{BB962C8B-B14F-4D97-AF65-F5344CB8AC3E}">
        <p14:creationId xmlns:p14="http://schemas.microsoft.com/office/powerpoint/2010/main" val="3676634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Submission</a:t>
            </a:r>
            <a:br>
              <a:rPr lang="en-US" dirty="0" smtClean="0"/>
            </a:br>
            <a:r>
              <a:rPr lang="en-US" dirty="0" smtClean="0"/>
              <a:t>Topics from PhUSE 2019</a:t>
            </a:r>
            <a:endParaRPr lang="en-US"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14</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946452340"/>
              </p:ext>
            </p:extLst>
          </p:nvPr>
        </p:nvGraphicFramePr>
        <p:xfrm>
          <a:off x="1022350" y="1397000"/>
          <a:ext cx="7806339" cy="4243070"/>
        </p:xfrm>
        <a:graphic>
          <a:graphicData uri="http://schemas.openxmlformats.org/drawingml/2006/table">
            <a:tbl>
              <a:tblPr firstRow="1" bandRow="1">
                <a:tableStyleId>{5C22544A-7EE6-4342-B048-85BDC9FD1C3A}</a:tableStyleId>
              </a:tblPr>
              <a:tblGrid>
                <a:gridCol w="1673553">
                  <a:extLst>
                    <a:ext uri="{9D8B030D-6E8A-4147-A177-3AD203B41FA5}">
                      <a16:colId xmlns:a16="http://schemas.microsoft.com/office/drawing/2014/main" val="3772034425"/>
                    </a:ext>
                  </a:extLst>
                </a:gridCol>
                <a:gridCol w="1813035">
                  <a:extLst>
                    <a:ext uri="{9D8B030D-6E8A-4147-A177-3AD203B41FA5}">
                      <a16:colId xmlns:a16="http://schemas.microsoft.com/office/drawing/2014/main" val="2554373276"/>
                    </a:ext>
                  </a:extLst>
                </a:gridCol>
                <a:gridCol w="4319751">
                  <a:extLst>
                    <a:ext uri="{9D8B030D-6E8A-4147-A177-3AD203B41FA5}">
                      <a16:colId xmlns:a16="http://schemas.microsoft.com/office/drawing/2014/main" val="351315511"/>
                    </a:ext>
                  </a:extLst>
                </a:gridCol>
              </a:tblGrid>
              <a:tr h="768350">
                <a:tc>
                  <a:txBody>
                    <a:bodyPr/>
                    <a:lstStyle/>
                    <a:p>
                      <a:r>
                        <a:rPr lang="fr-FR" dirty="0" smtClean="0"/>
                        <a:t>Paper</a:t>
                      </a:r>
                      <a:endParaRPr lang="fr-FR" dirty="0"/>
                    </a:p>
                  </a:txBody>
                  <a:tcPr/>
                </a:tc>
                <a:tc>
                  <a:txBody>
                    <a:bodyPr/>
                    <a:lstStyle/>
                    <a:p>
                      <a:r>
                        <a:rPr lang="fr-FR" dirty="0" err="1" smtClean="0"/>
                        <a:t>Author</a:t>
                      </a:r>
                      <a:endParaRPr lang="fr-FR" dirty="0"/>
                    </a:p>
                  </a:txBody>
                  <a:tcPr/>
                </a:tc>
                <a:tc>
                  <a:txBody>
                    <a:bodyPr/>
                    <a:lstStyle/>
                    <a:p>
                      <a:r>
                        <a:rPr lang="fr-FR" dirty="0" smtClean="0"/>
                        <a:t>Content</a:t>
                      </a:r>
                      <a:endParaRPr lang="fr-FR" dirty="0"/>
                    </a:p>
                  </a:txBody>
                  <a:tcPr/>
                </a:tc>
                <a:extLst>
                  <a:ext uri="{0D108BD9-81ED-4DB2-BD59-A6C34878D82A}">
                    <a16:rowId xmlns:a16="http://schemas.microsoft.com/office/drawing/2014/main" val="2612924289"/>
                  </a:ext>
                </a:extLst>
              </a:tr>
              <a:tr h="768350">
                <a:tc>
                  <a:txBody>
                    <a:bodyPr/>
                    <a:lstStyle/>
                    <a:p>
                      <a:r>
                        <a:rPr lang="en-US" sz="1600" kern="1200" dirty="0" smtClean="0">
                          <a:solidFill>
                            <a:srgbClr val="FF0000"/>
                          </a:solidFill>
                          <a:effectLst/>
                          <a:latin typeface="+mn-lt"/>
                          <a:ea typeface="+mn-ea"/>
                          <a:cs typeface="+mn-cs"/>
                        </a:rPr>
                        <a:t>Do's and Don'ts of Define.xml (SA04)</a:t>
                      </a:r>
                      <a:endParaRPr lang="fr-FR" sz="1600" dirty="0">
                        <a:solidFill>
                          <a:srgbClr val="FF0000"/>
                        </a:solidFill>
                      </a:endParaRPr>
                    </a:p>
                  </a:txBody>
                  <a:tcPr/>
                </a:tc>
                <a:tc>
                  <a:txBody>
                    <a:bodyPr/>
                    <a:lstStyle/>
                    <a:p>
                      <a:r>
                        <a:rPr lang="en-US" sz="1600" kern="1200" dirty="0" smtClean="0">
                          <a:solidFill>
                            <a:schemeClr val="dk1"/>
                          </a:solidFill>
                          <a:effectLst/>
                          <a:latin typeface="+mn-lt"/>
                          <a:ea typeface="+mn-ea"/>
                          <a:cs typeface="+mn-cs"/>
                        </a:rPr>
                        <a:t>David </a:t>
                      </a:r>
                      <a:r>
                        <a:rPr lang="en-US" sz="1600" kern="1200" dirty="0" err="1" smtClean="0">
                          <a:solidFill>
                            <a:schemeClr val="dk1"/>
                          </a:solidFill>
                          <a:effectLst/>
                          <a:latin typeface="+mn-lt"/>
                          <a:ea typeface="+mn-ea"/>
                          <a:cs typeface="+mn-cs"/>
                        </a:rPr>
                        <a:t>Roulstone</a:t>
                      </a:r>
                      <a:r>
                        <a:rPr lang="en-US" sz="1600" kern="1200" dirty="0" smtClean="0">
                          <a:solidFill>
                            <a:schemeClr val="dk1"/>
                          </a:solidFill>
                          <a:effectLst/>
                          <a:latin typeface="+mn-lt"/>
                          <a:ea typeface="+mn-ea"/>
                          <a:cs typeface="+mn-cs"/>
                        </a:rPr>
                        <a:t> / Pinnacle 21</a:t>
                      </a:r>
                      <a:endParaRPr lang="fr-FR" sz="1600" dirty="0"/>
                    </a:p>
                  </a:txBody>
                  <a:tcPr/>
                </a:tc>
                <a:tc>
                  <a:txBody>
                    <a:bodyPr/>
                    <a:lstStyle/>
                    <a:p>
                      <a:r>
                        <a:rPr lang="en-US" sz="1800" kern="1200" dirty="0" smtClean="0">
                          <a:solidFill>
                            <a:schemeClr val="dk1"/>
                          </a:solidFill>
                          <a:effectLst/>
                          <a:latin typeface="+mn-lt"/>
                          <a:ea typeface="+mn-ea"/>
                          <a:cs typeface="+mn-cs"/>
                        </a:rPr>
                        <a:t>Best practices for creating define.xml that is clear and</a:t>
                      </a:r>
                      <a:endParaRPr lang="fr-FR"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useful in a regulatory review</a:t>
                      </a:r>
                      <a:endParaRPr lang="fr-FR" dirty="0"/>
                    </a:p>
                  </a:txBody>
                  <a:tcPr/>
                </a:tc>
                <a:extLst>
                  <a:ext uri="{0D108BD9-81ED-4DB2-BD59-A6C34878D82A}">
                    <a16:rowId xmlns:a16="http://schemas.microsoft.com/office/drawing/2014/main" val="1879006094"/>
                  </a:ext>
                </a:extLst>
              </a:tr>
              <a:tr h="768350">
                <a:tc>
                  <a:txBody>
                    <a:bodyPr/>
                    <a:lstStyle/>
                    <a:p>
                      <a:r>
                        <a:rPr lang="en-US" sz="1600" kern="1200" dirty="0" smtClean="0">
                          <a:solidFill>
                            <a:srgbClr val="FF0000"/>
                          </a:solidFill>
                          <a:effectLst/>
                          <a:latin typeface="+mn-lt"/>
                          <a:ea typeface="+mn-ea"/>
                          <a:cs typeface="+mn-cs"/>
                        </a:rPr>
                        <a:t>From Machine-readable CDISC Standard Specifications to the e-Protocol (SI09)</a:t>
                      </a:r>
                      <a:endParaRPr lang="fr-FR" sz="1600" dirty="0">
                        <a:solidFill>
                          <a:srgbClr val="FF0000"/>
                        </a:solidFill>
                      </a:endParaRPr>
                    </a:p>
                  </a:txBody>
                  <a:tcPr/>
                </a:tc>
                <a:tc>
                  <a:txBody>
                    <a:bodyPr/>
                    <a:lstStyle/>
                    <a:p>
                      <a:r>
                        <a:rPr lang="en-US" sz="1600" kern="1200" dirty="0" err="1" smtClean="0">
                          <a:solidFill>
                            <a:schemeClr val="dk1"/>
                          </a:solidFill>
                          <a:effectLst/>
                          <a:latin typeface="+mn-lt"/>
                          <a:ea typeface="+mn-ea"/>
                          <a:cs typeface="+mn-cs"/>
                        </a:rPr>
                        <a:t>Jozef</a:t>
                      </a:r>
                      <a:r>
                        <a:rPr lang="en-US" sz="1600" kern="1200" dirty="0" smtClean="0">
                          <a:solidFill>
                            <a:schemeClr val="dk1"/>
                          </a:solidFill>
                          <a:effectLst/>
                          <a:latin typeface="+mn-lt"/>
                          <a:ea typeface="+mn-ea"/>
                          <a:cs typeface="+mn-cs"/>
                        </a:rPr>
                        <a:t> </a:t>
                      </a:r>
                      <a:r>
                        <a:rPr lang="en-US" sz="1600" kern="1200" dirty="0" err="1" smtClean="0">
                          <a:solidFill>
                            <a:schemeClr val="dk1"/>
                          </a:solidFill>
                          <a:effectLst/>
                          <a:latin typeface="+mn-lt"/>
                          <a:ea typeface="+mn-ea"/>
                          <a:cs typeface="+mn-cs"/>
                        </a:rPr>
                        <a:t>Aerts</a:t>
                      </a:r>
                      <a:r>
                        <a:rPr lang="en-US" sz="1600" kern="1200" dirty="0" smtClean="0">
                          <a:solidFill>
                            <a:schemeClr val="dk1"/>
                          </a:solidFill>
                          <a:effectLst/>
                          <a:latin typeface="+mn-lt"/>
                          <a:ea typeface="+mn-ea"/>
                          <a:cs typeface="+mn-cs"/>
                        </a:rPr>
                        <a:t> / University of Applied Sciences FH </a:t>
                      </a:r>
                      <a:r>
                        <a:rPr lang="en-US" sz="1600" kern="1200" dirty="0" err="1" smtClean="0">
                          <a:solidFill>
                            <a:schemeClr val="dk1"/>
                          </a:solidFill>
                          <a:effectLst/>
                          <a:latin typeface="+mn-lt"/>
                          <a:ea typeface="+mn-ea"/>
                          <a:cs typeface="+mn-cs"/>
                        </a:rPr>
                        <a:t>Joanneum</a:t>
                      </a:r>
                      <a:r>
                        <a:rPr lang="en-US" sz="1600" kern="1200" dirty="0" smtClean="0">
                          <a:solidFill>
                            <a:schemeClr val="dk1"/>
                          </a:solidFill>
                          <a:effectLst/>
                          <a:latin typeface="+mn-lt"/>
                          <a:ea typeface="+mn-ea"/>
                          <a:cs typeface="+mn-cs"/>
                        </a:rPr>
                        <a:t> </a:t>
                      </a:r>
                      <a:endParaRPr lang="fr-FR" sz="1600" dirty="0"/>
                    </a:p>
                  </a:txBody>
                  <a:tcPr/>
                </a:tc>
                <a:tc>
                  <a:txBody>
                    <a:bodyPr/>
                    <a:lstStyle/>
                    <a:p>
                      <a:r>
                        <a:rPr lang="en-US" sz="1800" kern="1200" dirty="0" smtClean="0">
                          <a:solidFill>
                            <a:schemeClr val="dk1"/>
                          </a:solidFill>
                          <a:effectLst/>
                          <a:latin typeface="+mn-lt"/>
                          <a:ea typeface="+mn-ea"/>
                          <a:cs typeface="+mn-cs"/>
                        </a:rPr>
                        <a:t>He presented projects where he is currently involved; all these projects have the objectives of improving the way we use standards and how by better using standards and available technology we can have may be one day Alexia for SDTM. </a:t>
                      </a:r>
                    </a:p>
                    <a:p>
                      <a:r>
                        <a:rPr lang="en-US" sz="1800" kern="1200" dirty="0" smtClean="0">
                          <a:solidFill>
                            <a:schemeClr val="dk1"/>
                          </a:solidFill>
                          <a:effectLst/>
                          <a:latin typeface="+mn-lt"/>
                          <a:ea typeface="+mn-ea"/>
                          <a:cs typeface="+mn-cs"/>
                        </a:rPr>
                        <a:t>Ongoing project at PhUSE such as </a:t>
                      </a:r>
                      <a:r>
                        <a:rPr lang="en-US" sz="1800" kern="1200" dirty="0" err="1" smtClean="0">
                          <a:solidFill>
                            <a:schemeClr val="dk1"/>
                          </a:solidFill>
                          <a:effectLst/>
                          <a:latin typeface="+mn-lt"/>
                          <a:ea typeface="+mn-ea"/>
                          <a:cs typeface="+mn-cs"/>
                        </a:rPr>
                        <a:t>sdrg</a:t>
                      </a:r>
                      <a:r>
                        <a:rPr lang="en-US" sz="1800" kern="1200" baseline="0" dirty="0" smtClean="0">
                          <a:solidFill>
                            <a:schemeClr val="dk1"/>
                          </a:solidFill>
                          <a:effectLst/>
                          <a:latin typeface="+mn-lt"/>
                          <a:ea typeface="+mn-ea"/>
                          <a:cs typeface="+mn-cs"/>
                        </a:rPr>
                        <a:t> in .xml</a:t>
                      </a:r>
                      <a:endParaRPr lang="fr-FR" dirty="0"/>
                    </a:p>
                  </a:txBody>
                  <a:tcPr/>
                </a:tc>
                <a:extLst>
                  <a:ext uri="{0D108BD9-81ED-4DB2-BD59-A6C34878D82A}">
                    <a16:rowId xmlns:a16="http://schemas.microsoft.com/office/drawing/2014/main" val="139778924"/>
                  </a:ext>
                </a:extLst>
              </a:tr>
            </a:tbl>
          </a:graphicData>
        </a:graphic>
      </p:graphicFrame>
    </p:spTree>
    <p:extLst>
      <p:ext uri="{BB962C8B-B14F-4D97-AF65-F5344CB8AC3E}">
        <p14:creationId xmlns:p14="http://schemas.microsoft.com/office/powerpoint/2010/main" val="7984393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Submission</a:t>
            </a:r>
            <a:br>
              <a:rPr lang="en-US" dirty="0" smtClean="0"/>
            </a:br>
            <a:r>
              <a:rPr lang="en-US" dirty="0" smtClean="0"/>
              <a:t>Topics from PhUSE 2019 (</a:t>
            </a:r>
            <a:r>
              <a:rPr lang="en-US" dirty="0" err="1" smtClean="0"/>
              <a:t>cont</a:t>
            </a:r>
            <a:r>
              <a:rPr lang="en-US" dirty="0" smtClean="0"/>
              <a:t>)</a:t>
            </a:r>
            <a:endParaRPr lang="en-US"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435141943"/>
              </p:ext>
            </p:extLst>
          </p:nvPr>
        </p:nvGraphicFramePr>
        <p:xfrm>
          <a:off x="1022350" y="1176276"/>
          <a:ext cx="7806339" cy="5066030"/>
        </p:xfrm>
        <a:graphic>
          <a:graphicData uri="http://schemas.openxmlformats.org/drawingml/2006/table">
            <a:tbl>
              <a:tblPr firstRow="1" bandRow="1">
                <a:tableStyleId>{5C22544A-7EE6-4342-B048-85BDC9FD1C3A}</a:tableStyleId>
              </a:tblPr>
              <a:tblGrid>
                <a:gridCol w="1500133">
                  <a:extLst>
                    <a:ext uri="{9D8B030D-6E8A-4147-A177-3AD203B41FA5}">
                      <a16:colId xmlns:a16="http://schemas.microsoft.com/office/drawing/2014/main" val="3772034425"/>
                    </a:ext>
                  </a:extLst>
                </a:gridCol>
                <a:gridCol w="1513489">
                  <a:extLst>
                    <a:ext uri="{9D8B030D-6E8A-4147-A177-3AD203B41FA5}">
                      <a16:colId xmlns:a16="http://schemas.microsoft.com/office/drawing/2014/main" val="2554373276"/>
                    </a:ext>
                  </a:extLst>
                </a:gridCol>
                <a:gridCol w="4792717">
                  <a:extLst>
                    <a:ext uri="{9D8B030D-6E8A-4147-A177-3AD203B41FA5}">
                      <a16:colId xmlns:a16="http://schemas.microsoft.com/office/drawing/2014/main" val="351315511"/>
                    </a:ext>
                  </a:extLst>
                </a:gridCol>
              </a:tblGrid>
              <a:tr h="768350">
                <a:tc>
                  <a:txBody>
                    <a:bodyPr/>
                    <a:lstStyle/>
                    <a:p>
                      <a:r>
                        <a:rPr lang="fr-FR" sz="1800" dirty="0" smtClean="0"/>
                        <a:t>Paper</a:t>
                      </a:r>
                      <a:endParaRPr lang="fr-FR" sz="1400" dirty="0"/>
                    </a:p>
                  </a:txBody>
                  <a:tcPr/>
                </a:tc>
                <a:tc>
                  <a:txBody>
                    <a:bodyPr/>
                    <a:lstStyle/>
                    <a:p>
                      <a:r>
                        <a:rPr lang="fr-FR" sz="1800" dirty="0" err="1" smtClean="0"/>
                        <a:t>Author</a:t>
                      </a:r>
                      <a:endParaRPr lang="fr-FR" sz="1400" dirty="0"/>
                    </a:p>
                  </a:txBody>
                  <a:tcPr/>
                </a:tc>
                <a:tc>
                  <a:txBody>
                    <a:bodyPr/>
                    <a:lstStyle/>
                    <a:p>
                      <a:r>
                        <a:rPr lang="fr-FR" dirty="0" smtClean="0"/>
                        <a:t>Content</a:t>
                      </a:r>
                      <a:endParaRPr lang="fr-FR" dirty="0"/>
                    </a:p>
                  </a:txBody>
                  <a:tcPr/>
                </a:tc>
                <a:extLst>
                  <a:ext uri="{0D108BD9-81ED-4DB2-BD59-A6C34878D82A}">
                    <a16:rowId xmlns:a16="http://schemas.microsoft.com/office/drawing/2014/main" val="2612924289"/>
                  </a:ext>
                </a:extLst>
              </a:tr>
              <a:tr h="768350">
                <a:tc>
                  <a:txBody>
                    <a:bodyPr/>
                    <a:lstStyle/>
                    <a:p>
                      <a:r>
                        <a:rPr lang="en-US" sz="1400" kern="1200" dirty="0" smtClean="0">
                          <a:solidFill>
                            <a:srgbClr val="FF0000"/>
                          </a:solidFill>
                          <a:effectLst/>
                          <a:latin typeface="+mn-lt"/>
                          <a:ea typeface="+mn-ea"/>
                          <a:cs typeface="+mn-cs"/>
                        </a:rPr>
                        <a:t>Into the Fire Linking CDISC &amp; FHIR (SI12)</a:t>
                      </a:r>
                      <a:endParaRPr lang="fr-FR" sz="1400" dirty="0">
                        <a:solidFill>
                          <a:srgbClr val="FF0000"/>
                        </a:solidFill>
                      </a:endParaRPr>
                    </a:p>
                  </a:txBody>
                  <a:tcPr/>
                </a:tc>
                <a:tc>
                  <a:txBody>
                    <a:bodyPr/>
                    <a:lstStyle/>
                    <a:p>
                      <a:r>
                        <a:rPr lang="en-US" sz="1400" kern="1200" dirty="0" smtClean="0">
                          <a:solidFill>
                            <a:schemeClr val="dk1"/>
                          </a:solidFill>
                          <a:effectLst/>
                          <a:latin typeface="+mn-lt"/>
                          <a:ea typeface="+mn-ea"/>
                          <a:cs typeface="+mn-cs"/>
                        </a:rPr>
                        <a:t>Dave </a:t>
                      </a:r>
                      <a:r>
                        <a:rPr lang="en-US" sz="1400" kern="1200" dirty="0" err="1" smtClean="0">
                          <a:solidFill>
                            <a:schemeClr val="dk1"/>
                          </a:solidFill>
                          <a:effectLst/>
                          <a:latin typeface="+mn-lt"/>
                          <a:ea typeface="+mn-ea"/>
                          <a:cs typeface="+mn-cs"/>
                        </a:rPr>
                        <a:t>Iberson</a:t>
                      </a:r>
                      <a:r>
                        <a:rPr lang="en-US" sz="1400" kern="1200" dirty="0" smtClean="0">
                          <a:solidFill>
                            <a:schemeClr val="dk1"/>
                          </a:solidFill>
                          <a:effectLst/>
                          <a:latin typeface="+mn-lt"/>
                          <a:ea typeface="+mn-ea"/>
                          <a:cs typeface="+mn-cs"/>
                        </a:rPr>
                        <a:t>-Hurst /  </a:t>
                      </a:r>
                      <a:r>
                        <a:rPr lang="en-US" sz="1400" kern="1200" dirty="0" err="1" smtClean="0">
                          <a:solidFill>
                            <a:schemeClr val="dk1"/>
                          </a:solidFill>
                          <a:effectLst/>
                          <a:latin typeface="+mn-lt"/>
                          <a:ea typeface="+mn-ea"/>
                          <a:cs typeface="+mn-cs"/>
                        </a:rPr>
                        <a:t>Assero</a:t>
                      </a:r>
                      <a:endParaRPr lang="fr-FR" sz="1400" dirty="0"/>
                    </a:p>
                  </a:txBody>
                  <a:tcPr/>
                </a:tc>
                <a:tc>
                  <a:txBody>
                    <a:bodyPr/>
                    <a:lstStyle/>
                    <a:p>
                      <a:r>
                        <a:rPr lang="en-US" sz="1800" kern="1200" dirty="0" smtClean="0">
                          <a:solidFill>
                            <a:schemeClr val="dk1"/>
                          </a:solidFill>
                          <a:effectLst/>
                          <a:latin typeface="+mn-lt"/>
                          <a:ea typeface="+mn-ea"/>
                          <a:cs typeface="+mn-cs"/>
                        </a:rPr>
                        <a:t>Dave is also a very well-known CDISC and standards in general guru. In his presentation Dave showed, by taking the example of LOINC that will be soon required by the FDA, how it is possible to integrate Electronic Health Record (HER) into SDTM via Fast Healthcare Interoperability</a:t>
                      </a:r>
                      <a:endParaRPr lang="fr-FR"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Resources (FHIR)</a:t>
                      </a:r>
                      <a:endParaRPr lang="fr-FR" dirty="0"/>
                    </a:p>
                  </a:txBody>
                  <a:tcPr/>
                </a:tc>
                <a:extLst>
                  <a:ext uri="{0D108BD9-81ED-4DB2-BD59-A6C34878D82A}">
                    <a16:rowId xmlns:a16="http://schemas.microsoft.com/office/drawing/2014/main" val="1879006094"/>
                  </a:ext>
                </a:extLst>
              </a:tr>
              <a:tr h="768350">
                <a:tc>
                  <a:txBody>
                    <a:bodyPr/>
                    <a:lstStyle/>
                    <a:p>
                      <a:r>
                        <a:rPr lang="en-US" sz="1400" kern="1200" dirty="0" smtClean="0">
                          <a:solidFill>
                            <a:srgbClr val="FF0000"/>
                          </a:solidFill>
                          <a:effectLst/>
                          <a:latin typeface="+mn-lt"/>
                          <a:ea typeface="+mn-ea"/>
                          <a:cs typeface="+mn-cs"/>
                        </a:rPr>
                        <a:t>Easing Your Pain with Biomedical Concepts (SI13)</a:t>
                      </a:r>
                      <a:endParaRPr lang="fr-FR" sz="1400" dirty="0">
                        <a:solidFill>
                          <a:srgbClr val="FF0000"/>
                        </a:solidFill>
                      </a:endParaRPr>
                    </a:p>
                  </a:txBody>
                  <a:tcPr/>
                </a:tc>
                <a:tc>
                  <a:txBody>
                    <a:bodyPr/>
                    <a:lstStyle/>
                    <a:p>
                      <a:r>
                        <a:rPr lang="en-US" sz="1400" kern="1200" dirty="0" smtClean="0">
                          <a:solidFill>
                            <a:schemeClr val="dk1"/>
                          </a:solidFill>
                          <a:effectLst/>
                          <a:latin typeface="+mn-lt"/>
                          <a:ea typeface="+mn-ea"/>
                          <a:cs typeface="+mn-cs"/>
                        </a:rPr>
                        <a:t>Kirsten Walther </a:t>
                      </a:r>
                      <a:r>
                        <a:rPr lang="en-US" sz="1400" kern="1200" dirty="0" err="1" smtClean="0">
                          <a:solidFill>
                            <a:schemeClr val="dk1"/>
                          </a:solidFill>
                          <a:effectLst/>
                          <a:latin typeface="+mn-lt"/>
                          <a:ea typeface="+mn-ea"/>
                          <a:cs typeface="+mn-cs"/>
                        </a:rPr>
                        <a:t>Langendorf</a:t>
                      </a:r>
                      <a:r>
                        <a:rPr lang="en-US" sz="1400" kern="1200" dirty="0" smtClean="0">
                          <a:solidFill>
                            <a:schemeClr val="dk1"/>
                          </a:solidFill>
                          <a:effectLst/>
                          <a:latin typeface="+mn-lt"/>
                          <a:ea typeface="+mn-ea"/>
                          <a:cs typeface="+mn-cs"/>
                        </a:rPr>
                        <a:t> / S-CUBED &amp; A3 Informatics</a:t>
                      </a:r>
                      <a:endParaRPr lang="fr-FR" sz="1400" dirty="0"/>
                    </a:p>
                  </a:txBody>
                  <a:tcPr/>
                </a:tc>
                <a:tc>
                  <a:txBody>
                    <a:bodyPr/>
                    <a:lstStyle/>
                    <a:p>
                      <a:r>
                        <a:rPr lang="en-US" dirty="0" smtClean="0"/>
                        <a:t>Biomedical concepts provides a detailed metadata definition that allows a clear definition and links of all elements defining the concept e.g. the example of blood pressure, a concept defined by type of pressure e.g. diastolic, a results with its unit, measurement position, etc.</a:t>
                      </a:r>
                      <a:endParaRPr lang="fr-FR" dirty="0"/>
                    </a:p>
                  </a:txBody>
                  <a:tcPr/>
                </a:tc>
                <a:extLst>
                  <a:ext uri="{0D108BD9-81ED-4DB2-BD59-A6C34878D82A}">
                    <a16:rowId xmlns:a16="http://schemas.microsoft.com/office/drawing/2014/main" val="139778924"/>
                  </a:ext>
                </a:extLst>
              </a:tr>
            </a:tbl>
          </a:graphicData>
        </a:graphic>
      </p:graphicFrame>
    </p:spTree>
    <p:extLst>
      <p:ext uri="{BB962C8B-B14F-4D97-AF65-F5344CB8AC3E}">
        <p14:creationId xmlns:p14="http://schemas.microsoft.com/office/powerpoint/2010/main" val="1265010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Submission</a:t>
            </a:r>
            <a:br>
              <a:rPr lang="en-US" dirty="0" smtClean="0"/>
            </a:br>
            <a:r>
              <a:rPr lang="en-US" dirty="0" smtClean="0"/>
              <a:t>Topics from PhUSE 2019 (</a:t>
            </a:r>
            <a:r>
              <a:rPr lang="en-US" dirty="0" err="1" smtClean="0"/>
              <a:t>cont</a:t>
            </a:r>
            <a:r>
              <a:rPr lang="en-US" dirty="0" smtClean="0"/>
              <a:t>)</a:t>
            </a:r>
            <a:endParaRPr lang="en-US"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16</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266489575"/>
              </p:ext>
            </p:extLst>
          </p:nvPr>
        </p:nvGraphicFramePr>
        <p:xfrm>
          <a:off x="1022350" y="1176276"/>
          <a:ext cx="7806339" cy="5096510"/>
        </p:xfrm>
        <a:graphic>
          <a:graphicData uri="http://schemas.openxmlformats.org/drawingml/2006/table">
            <a:tbl>
              <a:tblPr firstRow="1" bandRow="1">
                <a:tableStyleId>{5C22544A-7EE6-4342-B048-85BDC9FD1C3A}</a:tableStyleId>
              </a:tblPr>
              <a:tblGrid>
                <a:gridCol w="1500133">
                  <a:extLst>
                    <a:ext uri="{9D8B030D-6E8A-4147-A177-3AD203B41FA5}">
                      <a16:colId xmlns:a16="http://schemas.microsoft.com/office/drawing/2014/main" val="3772034425"/>
                    </a:ext>
                  </a:extLst>
                </a:gridCol>
                <a:gridCol w="1513489">
                  <a:extLst>
                    <a:ext uri="{9D8B030D-6E8A-4147-A177-3AD203B41FA5}">
                      <a16:colId xmlns:a16="http://schemas.microsoft.com/office/drawing/2014/main" val="2554373276"/>
                    </a:ext>
                  </a:extLst>
                </a:gridCol>
                <a:gridCol w="4792717">
                  <a:extLst>
                    <a:ext uri="{9D8B030D-6E8A-4147-A177-3AD203B41FA5}">
                      <a16:colId xmlns:a16="http://schemas.microsoft.com/office/drawing/2014/main" val="351315511"/>
                    </a:ext>
                  </a:extLst>
                </a:gridCol>
              </a:tblGrid>
              <a:tr h="768350">
                <a:tc>
                  <a:txBody>
                    <a:bodyPr/>
                    <a:lstStyle/>
                    <a:p>
                      <a:r>
                        <a:rPr lang="fr-FR" sz="1800" dirty="0" smtClean="0"/>
                        <a:t>Paper</a:t>
                      </a:r>
                      <a:endParaRPr lang="fr-FR" sz="1400" dirty="0"/>
                    </a:p>
                  </a:txBody>
                  <a:tcPr/>
                </a:tc>
                <a:tc>
                  <a:txBody>
                    <a:bodyPr/>
                    <a:lstStyle/>
                    <a:p>
                      <a:r>
                        <a:rPr lang="fr-FR" sz="1800" dirty="0" err="1" smtClean="0"/>
                        <a:t>Author</a:t>
                      </a:r>
                      <a:endParaRPr lang="fr-FR" sz="1400" dirty="0"/>
                    </a:p>
                  </a:txBody>
                  <a:tcPr/>
                </a:tc>
                <a:tc>
                  <a:txBody>
                    <a:bodyPr/>
                    <a:lstStyle/>
                    <a:p>
                      <a:r>
                        <a:rPr lang="fr-FR" dirty="0" smtClean="0"/>
                        <a:t>Content</a:t>
                      </a:r>
                      <a:endParaRPr lang="fr-FR" dirty="0"/>
                    </a:p>
                  </a:txBody>
                  <a:tcPr/>
                </a:tc>
                <a:extLst>
                  <a:ext uri="{0D108BD9-81ED-4DB2-BD59-A6C34878D82A}">
                    <a16:rowId xmlns:a16="http://schemas.microsoft.com/office/drawing/2014/main" val="2612924289"/>
                  </a:ext>
                </a:extLst>
              </a:tr>
              <a:tr h="768350">
                <a:tc>
                  <a:txBody>
                    <a:bodyPr/>
                    <a:lstStyle/>
                    <a:p>
                      <a:r>
                        <a:rPr lang="en-US" sz="1400" kern="1200" dirty="0" smtClean="0">
                          <a:solidFill>
                            <a:srgbClr val="FF0000"/>
                          </a:solidFill>
                          <a:effectLst/>
                          <a:latin typeface="+mn-lt"/>
                          <a:ea typeface="+mn-ea"/>
                          <a:cs typeface="+mn-cs"/>
                        </a:rPr>
                        <a:t>Guideline for submission ready </a:t>
                      </a:r>
                      <a:r>
                        <a:rPr lang="en-US" sz="1400" kern="1200" dirty="0" err="1" smtClean="0">
                          <a:solidFill>
                            <a:srgbClr val="FF0000"/>
                          </a:solidFill>
                          <a:effectLst/>
                          <a:latin typeface="+mn-lt"/>
                          <a:ea typeface="+mn-ea"/>
                          <a:cs typeface="+mn-cs"/>
                        </a:rPr>
                        <a:t>aCRF</a:t>
                      </a:r>
                      <a:r>
                        <a:rPr lang="en-US" sz="1400" kern="1200" dirty="0" smtClean="0">
                          <a:solidFill>
                            <a:srgbClr val="FF0000"/>
                          </a:solidFill>
                          <a:effectLst/>
                          <a:latin typeface="+mn-lt"/>
                          <a:ea typeface="+mn-ea"/>
                          <a:cs typeface="+mn-cs"/>
                        </a:rPr>
                        <a:t> (PP02)</a:t>
                      </a:r>
                      <a:endParaRPr lang="fr-FR" sz="1400" dirty="0">
                        <a:solidFill>
                          <a:srgbClr val="FF0000"/>
                        </a:solidFill>
                      </a:endParaRPr>
                    </a:p>
                  </a:txBody>
                  <a:tcPr/>
                </a:tc>
                <a:tc>
                  <a:txBody>
                    <a:bodyPr/>
                    <a:lstStyle/>
                    <a:p>
                      <a:r>
                        <a:rPr lang="en-US" sz="1400" kern="1200" dirty="0" smtClean="0">
                          <a:solidFill>
                            <a:schemeClr val="dk1"/>
                          </a:solidFill>
                          <a:effectLst/>
                          <a:latin typeface="+mn-lt"/>
                          <a:ea typeface="+mn-ea"/>
                          <a:cs typeface="+mn-cs"/>
                        </a:rPr>
                        <a:t>Christina Paul / </a:t>
                      </a:r>
                      <a:r>
                        <a:rPr lang="en-US" sz="1400" kern="1200" dirty="0" err="1" smtClean="0">
                          <a:solidFill>
                            <a:schemeClr val="dk1"/>
                          </a:solidFill>
                          <a:effectLst/>
                          <a:latin typeface="+mn-lt"/>
                          <a:ea typeface="+mn-ea"/>
                          <a:cs typeface="+mn-cs"/>
                        </a:rPr>
                        <a:t>Grunenthal</a:t>
                      </a:r>
                      <a:r>
                        <a:rPr lang="en-US" sz="1400" kern="1200" dirty="0" smtClean="0">
                          <a:solidFill>
                            <a:schemeClr val="dk1"/>
                          </a:solidFill>
                          <a:effectLst/>
                          <a:latin typeface="+mn-lt"/>
                          <a:ea typeface="+mn-ea"/>
                          <a:cs typeface="+mn-cs"/>
                        </a:rPr>
                        <a:t>, Stefanie Sturm / HMS</a:t>
                      </a:r>
                      <a:endParaRPr lang="fr-FR" sz="1400" dirty="0"/>
                    </a:p>
                  </a:txBody>
                  <a:tcPr/>
                </a:tc>
                <a:tc>
                  <a:txBody>
                    <a:bodyPr/>
                    <a:lstStyle/>
                    <a:p>
                      <a:r>
                        <a:rPr lang="en-US" sz="1600" kern="1200" dirty="0" smtClean="0">
                          <a:solidFill>
                            <a:schemeClr val="dk1"/>
                          </a:solidFill>
                          <a:effectLst/>
                          <a:latin typeface="+mn-lt"/>
                          <a:ea typeface="+mn-ea"/>
                          <a:cs typeface="+mn-cs"/>
                        </a:rPr>
                        <a:t>The poster was a preview of an industry guideline that will be soon published by the CDISC German User Network. The guideline is about how to best create </a:t>
                      </a:r>
                      <a:r>
                        <a:rPr lang="en-US" sz="1600" kern="1200" dirty="0" err="1" smtClean="0">
                          <a:solidFill>
                            <a:schemeClr val="dk1"/>
                          </a:solidFill>
                          <a:effectLst/>
                          <a:latin typeface="+mn-lt"/>
                          <a:ea typeface="+mn-ea"/>
                          <a:cs typeface="+mn-cs"/>
                        </a:rPr>
                        <a:t>acrf</a:t>
                      </a:r>
                      <a:r>
                        <a:rPr lang="en-US" sz="1600" kern="1200" dirty="0" smtClean="0">
                          <a:solidFill>
                            <a:schemeClr val="dk1"/>
                          </a:solidFill>
                          <a:effectLst/>
                          <a:latin typeface="+mn-lt"/>
                          <a:ea typeface="+mn-ea"/>
                          <a:cs typeface="+mn-cs"/>
                        </a:rPr>
                        <a:t> submission ready</a:t>
                      </a:r>
                      <a:endParaRPr lang="fr-FR" sz="1600" dirty="0"/>
                    </a:p>
                  </a:txBody>
                  <a:tcPr/>
                </a:tc>
                <a:extLst>
                  <a:ext uri="{0D108BD9-81ED-4DB2-BD59-A6C34878D82A}">
                    <a16:rowId xmlns:a16="http://schemas.microsoft.com/office/drawing/2014/main" val="1879006094"/>
                  </a:ext>
                </a:extLst>
              </a:tr>
              <a:tr h="768350">
                <a:tc>
                  <a:txBody>
                    <a:bodyPr/>
                    <a:lstStyle/>
                    <a:p>
                      <a:r>
                        <a:rPr lang="en-US" sz="1400" kern="1200" dirty="0" smtClean="0">
                          <a:solidFill>
                            <a:srgbClr val="FF0000"/>
                          </a:solidFill>
                          <a:effectLst/>
                          <a:latin typeface="+mn-lt"/>
                          <a:ea typeface="+mn-ea"/>
                          <a:cs typeface="+mn-cs"/>
                        </a:rPr>
                        <a:t>SDTM and </a:t>
                      </a:r>
                      <a:r>
                        <a:rPr lang="en-US" sz="1400" kern="1200" dirty="0" err="1" smtClean="0">
                          <a:solidFill>
                            <a:srgbClr val="FF0000"/>
                          </a:solidFill>
                          <a:effectLst/>
                          <a:latin typeface="+mn-lt"/>
                          <a:ea typeface="+mn-ea"/>
                          <a:cs typeface="+mn-cs"/>
                        </a:rPr>
                        <a:t>ADaM</a:t>
                      </a:r>
                      <a:endParaRPr lang="en-US" sz="1400" kern="1200" dirty="0" smtClean="0">
                        <a:solidFill>
                          <a:srgbClr val="FF0000"/>
                        </a:solidFill>
                        <a:effectLst/>
                        <a:latin typeface="+mn-lt"/>
                        <a:ea typeface="+mn-ea"/>
                        <a:cs typeface="+mn-cs"/>
                      </a:endParaRPr>
                    </a:p>
                    <a:p>
                      <a:r>
                        <a:rPr lang="en-US" sz="1400" kern="1200" dirty="0" smtClean="0">
                          <a:solidFill>
                            <a:srgbClr val="FF0000"/>
                          </a:solidFill>
                          <a:effectLst/>
                          <a:latin typeface="+mn-lt"/>
                          <a:ea typeface="+mn-ea"/>
                          <a:cs typeface="+mn-cs"/>
                        </a:rPr>
                        <a:t>Implementation</a:t>
                      </a:r>
                    </a:p>
                    <a:p>
                      <a:r>
                        <a:rPr lang="en-US" sz="1400" kern="1200" dirty="0" smtClean="0">
                          <a:solidFill>
                            <a:srgbClr val="FF0000"/>
                          </a:solidFill>
                          <a:effectLst/>
                          <a:latin typeface="+mn-lt"/>
                          <a:ea typeface="+mn-ea"/>
                          <a:cs typeface="+mn-cs"/>
                        </a:rPr>
                        <a:t>FAQ (Workshop)</a:t>
                      </a:r>
                    </a:p>
                  </a:txBody>
                  <a:tcPr/>
                </a:tc>
                <a:tc>
                  <a:txBody>
                    <a:bodyPr/>
                    <a:lstStyle/>
                    <a:p>
                      <a:r>
                        <a:rPr lang="en-US" sz="1400" kern="1200" dirty="0" smtClean="0">
                          <a:solidFill>
                            <a:schemeClr val="dk1"/>
                          </a:solidFill>
                          <a:effectLst/>
                          <a:latin typeface="+mn-lt"/>
                          <a:ea typeface="+mn-ea"/>
                          <a:cs typeface="+mn-cs"/>
                        </a:rPr>
                        <a:t>Amy Palmer &amp;</a:t>
                      </a:r>
                    </a:p>
                    <a:p>
                      <a:r>
                        <a:rPr lang="en-US" sz="1400" kern="1200" dirty="0" smtClean="0">
                          <a:solidFill>
                            <a:schemeClr val="dk1"/>
                          </a:solidFill>
                          <a:effectLst/>
                          <a:latin typeface="+mn-lt"/>
                          <a:ea typeface="+mn-ea"/>
                          <a:cs typeface="+mn-cs"/>
                        </a:rPr>
                        <a:t>Peter Van </a:t>
                      </a:r>
                      <a:r>
                        <a:rPr lang="en-US" sz="1400" kern="1200" dirty="0" err="1" smtClean="0">
                          <a:solidFill>
                            <a:schemeClr val="dk1"/>
                          </a:solidFill>
                          <a:effectLst/>
                          <a:latin typeface="+mn-lt"/>
                          <a:ea typeface="+mn-ea"/>
                          <a:cs typeface="+mn-cs"/>
                        </a:rPr>
                        <a:t>Reusel</a:t>
                      </a:r>
                      <a:endParaRPr lang="en-US" sz="1400" kern="1200" dirty="0" smtClean="0">
                        <a:solidFill>
                          <a:schemeClr val="dk1"/>
                        </a:solidFill>
                        <a:effectLst/>
                        <a:latin typeface="+mn-lt"/>
                        <a:ea typeface="+mn-ea"/>
                        <a:cs typeface="+mn-cs"/>
                      </a:endParaRPr>
                    </a:p>
                    <a:p>
                      <a:r>
                        <a:rPr lang="en-US" sz="1400" kern="1200" dirty="0" smtClean="0">
                          <a:solidFill>
                            <a:schemeClr val="dk1"/>
                          </a:solidFill>
                          <a:effectLst/>
                          <a:latin typeface="+mn-lt"/>
                          <a:ea typeface="+mn-ea"/>
                          <a:cs typeface="+mn-cs"/>
                        </a:rPr>
                        <a:t>/ CDISC</a:t>
                      </a:r>
                    </a:p>
                  </a:txBody>
                  <a:tcPr/>
                </a:tc>
                <a:tc>
                  <a:txBody>
                    <a:bodyPr/>
                    <a:lstStyle/>
                    <a:p>
                      <a:r>
                        <a:rPr lang="en-US" sz="1600" dirty="0" smtClean="0"/>
                        <a:t>SDTM and </a:t>
                      </a:r>
                      <a:r>
                        <a:rPr lang="en-US" sz="1600" dirty="0" err="1" smtClean="0"/>
                        <a:t>ADaM</a:t>
                      </a:r>
                      <a:r>
                        <a:rPr lang="en-US" sz="1600" dirty="0" smtClean="0"/>
                        <a:t> Implementation FAQ is a PhUSE working group led by Peter and Amy from CDISC. The aim of this working group is to collect questions from data standards implemented, mainly SDTM and </a:t>
                      </a:r>
                      <a:r>
                        <a:rPr lang="en-US" sz="1600" dirty="0" err="1" smtClean="0"/>
                        <a:t>ADaM</a:t>
                      </a:r>
                      <a:r>
                        <a:rPr lang="en-US" sz="1600" dirty="0" smtClean="0"/>
                        <a:t>, and provide answers to these questions from a pool of expert belonging to the working group. The FAQs are currently maintained and made public available at the following address: </a:t>
                      </a:r>
                      <a:r>
                        <a:rPr lang="en-US" sz="1600" dirty="0" smtClean="0">
                          <a:hlinkClick r:id="rId2"/>
                        </a:rPr>
                        <a:t>https://www.phusewiki.org/wiki/index.php?title=SDTM_ADaM_Implementation_FAQ</a:t>
                      </a:r>
                      <a:r>
                        <a:rPr lang="en-US" sz="1600" dirty="0" smtClean="0"/>
                        <a:t>  </a:t>
                      </a:r>
                    </a:p>
                    <a:p>
                      <a:r>
                        <a:rPr lang="en-US" sz="1600" dirty="0" smtClean="0"/>
                        <a:t>Also introduced new CDISC</a:t>
                      </a:r>
                      <a:r>
                        <a:rPr lang="en-US" sz="1600" baseline="0" dirty="0" smtClean="0"/>
                        <a:t> 2.0 (new era) and a new proof of concept from data collection to TFLs</a:t>
                      </a:r>
                      <a:endParaRPr lang="fr-FR" sz="1600" dirty="0"/>
                    </a:p>
                  </a:txBody>
                  <a:tcPr/>
                </a:tc>
                <a:extLst>
                  <a:ext uri="{0D108BD9-81ED-4DB2-BD59-A6C34878D82A}">
                    <a16:rowId xmlns:a16="http://schemas.microsoft.com/office/drawing/2014/main" val="139778924"/>
                  </a:ext>
                </a:extLst>
              </a:tr>
            </a:tbl>
          </a:graphicData>
        </a:graphic>
      </p:graphicFrame>
    </p:spTree>
    <p:extLst>
      <p:ext uri="{BB962C8B-B14F-4D97-AF65-F5344CB8AC3E}">
        <p14:creationId xmlns:p14="http://schemas.microsoft.com/office/powerpoint/2010/main" val="27197777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sz="2400" dirty="0" smtClean="0"/>
              <a:t>Machine Learning and CDISC</a:t>
            </a:r>
            <a:endParaRPr lang="en-US" dirty="0"/>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r>
              <a:rPr lang="en-US" dirty="0"/>
              <a:t>“State of the Art” from CDISC EU Interchange and PhUSE 2019</a:t>
            </a:r>
            <a:endParaRPr lang="fr-FR" dirty="0"/>
          </a:p>
          <a:p>
            <a:endParaRPr lang="en-US" dirty="0"/>
          </a:p>
          <a:p>
            <a:endParaRPr lang="en-US" dirty="0"/>
          </a:p>
        </p:txBody>
      </p:sp>
    </p:spTree>
    <p:extLst>
      <p:ext uri="{BB962C8B-B14F-4D97-AF65-F5344CB8AC3E}">
        <p14:creationId xmlns:p14="http://schemas.microsoft.com/office/powerpoint/2010/main" val="16821320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Machine Learning (ML) and CDISC Focus</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p:txBody>
          <a:bodyPr>
            <a:normAutofit/>
          </a:bodyPr>
          <a:lstStyle/>
          <a:p>
            <a:pPr marL="6350" indent="0">
              <a:buNone/>
            </a:pPr>
            <a:r>
              <a:rPr lang="it-IT" sz="2800" dirty="0"/>
              <a:t>L’interesse per il Machine Learning sta aumentando anche nel campo della ricerca clinica, quest’anno sia al CDISC Interchange che al PhUSE ci sono stati delle sessioni dedicate. Di seguito un focus su queste tematiche.</a:t>
            </a:r>
            <a:endParaRPr lang="en-GB" sz="28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18</a:t>
            </a:fld>
            <a:endParaRPr lang="en-US"/>
          </a:p>
        </p:txBody>
      </p:sp>
    </p:spTree>
    <p:extLst>
      <p:ext uri="{BB962C8B-B14F-4D97-AF65-F5344CB8AC3E}">
        <p14:creationId xmlns:p14="http://schemas.microsoft.com/office/powerpoint/2010/main" val="9591603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CDISC Interchange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r>
              <a:rPr lang="en-US" sz="2400" dirty="0"/>
              <a:t>“Machine Learning Applications for Clinical Data Scientists” - Mike Collinson, Oracle </a:t>
            </a:r>
            <a:r>
              <a:rPr lang="en-US" sz="2400" dirty="0">
                <a:sym typeface="Wingdings" panose="05000000000000000000" pitchFamily="2" charset="2"/>
              </a:rPr>
              <a:t> </a:t>
            </a:r>
            <a:r>
              <a:rPr lang="en-US" sz="2400" dirty="0" err="1">
                <a:sym typeface="Wingdings" panose="05000000000000000000" pitchFamily="2" charset="2"/>
              </a:rPr>
              <a:t>inquadra</a:t>
            </a:r>
            <a:r>
              <a:rPr lang="en-US" sz="2400" dirty="0">
                <a:sym typeface="Wingdings" panose="05000000000000000000" pitchFamily="2" charset="2"/>
              </a:rPr>
              <a:t> </a:t>
            </a:r>
            <a:r>
              <a:rPr lang="en-US" sz="2400" dirty="0" err="1">
                <a:sym typeface="Wingdings" panose="05000000000000000000" pitchFamily="2" charset="2"/>
              </a:rPr>
              <a:t>cosa</a:t>
            </a:r>
            <a:r>
              <a:rPr lang="en-US" sz="2400" dirty="0">
                <a:sym typeface="Wingdings" panose="05000000000000000000" pitchFamily="2" charset="2"/>
              </a:rPr>
              <a:t> è </a:t>
            </a:r>
            <a:r>
              <a:rPr lang="en-US" sz="2400" dirty="0" err="1">
                <a:sym typeface="Wingdings" panose="05000000000000000000" pitchFamily="2" charset="2"/>
              </a:rPr>
              <a:t>il</a:t>
            </a:r>
            <a:r>
              <a:rPr lang="en-US" sz="2400" dirty="0">
                <a:sym typeface="Wingdings" panose="05000000000000000000" pitchFamily="2" charset="2"/>
              </a:rPr>
              <a:t> ML </a:t>
            </a:r>
            <a:r>
              <a:rPr lang="en-US" sz="2400" dirty="0" err="1">
                <a:sym typeface="Wingdings" panose="05000000000000000000" pitchFamily="2" charset="2"/>
              </a:rPr>
              <a:t>all’interno</a:t>
            </a:r>
            <a:r>
              <a:rPr lang="en-US" sz="2400" dirty="0">
                <a:sym typeface="Wingdings" panose="05000000000000000000" pitchFamily="2" charset="2"/>
              </a:rPr>
              <a:t> del </a:t>
            </a:r>
            <a:r>
              <a:rPr lang="en-US" sz="2400" dirty="0" err="1">
                <a:sym typeface="Wingdings" panose="05000000000000000000" pitchFamily="2" charset="2"/>
              </a:rPr>
              <a:t>vasto</a:t>
            </a:r>
            <a:r>
              <a:rPr lang="en-US" sz="2400" dirty="0">
                <a:sym typeface="Wingdings" panose="05000000000000000000" pitchFamily="2" charset="2"/>
              </a:rPr>
              <a:t> campo </a:t>
            </a:r>
            <a:r>
              <a:rPr lang="en-US" sz="2400" dirty="0" err="1">
                <a:sym typeface="Wingdings" panose="05000000000000000000" pitchFamily="2" charset="2"/>
              </a:rPr>
              <a:t>dell’Artificial</a:t>
            </a:r>
            <a:r>
              <a:rPr lang="en-US" sz="2400" dirty="0">
                <a:sym typeface="Wingdings" panose="05000000000000000000" pitchFamily="2" charset="2"/>
              </a:rPr>
              <a:t> </a:t>
            </a:r>
            <a:r>
              <a:rPr lang="en-US" sz="2400" dirty="0" err="1">
                <a:sym typeface="Wingdings" panose="05000000000000000000" pitchFamily="2" charset="2"/>
              </a:rPr>
              <a:t>Intenlligence</a:t>
            </a:r>
            <a:r>
              <a:rPr lang="en-US" sz="2400" dirty="0">
                <a:sym typeface="Wingdings" panose="05000000000000000000" pitchFamily="2" charset="2"/>
              </a:rPr>
              <a:t> e </a:t>
            </a:r>
            <a:r>
              <a:rPr lang="en-US" sz="2400" dirty="0" err="1">
                <a:sym typeface="Wingdings" panose="05000000000000000000" pitchFamily="2" charset="2"/>
              </a:rPr>
              <a:t>il</a:t>
            </a:r>
            <a:r>
              <a:rPr lang="en-US" sz="2400" dirty="0">
                <a:sym typeface="Wingdings" panose="05000000000000000000" pitchFamily="2" charset="2"/>
              </a:rPr>
              <a:t> </a:t>
            </a:r>
            <a:r>
              <a:rPr lang="en-US" sz="2400" dirty="0" err="1">
                <a:sym typeface="Wingdings" panose="05000000000000000000" pitchFamily="2" charset="2"/>
              </a:rPr>
              <a:t>ruolo</a:t>
            </a:r>
            <a:r>
              <a:rPr lang="en-US" sz="2400" dirty="0">
                <a:sym typeface="Wingdings" panose="05000000000000000000" pitchFamily="2" charset="2"/>
              </a:rPr>
              <a:t> del Data Scientist.</a:t>
            </a:r>
          </a:p>
          <a:p>
            <a:r>
              <a:rPr lang="en-US" sz="2400" dirty="0"/>
              <a:t>“Data Mapping Using Machine Learning” - Nathan Asselstine, SAS </a:t>
            </a:r>
            <a:r>
              <a:rPr lang="en-US" sz="2400" dirty="0">
                <a:sym typeface="Wingdings" panose="05000000000000000000" pitchFamily="2" charset="2"/>
              </a:rPr>
              <a:t> </a:t>
            </a:r>
            <a:r>
              <a:rPr lang="en-US" sz="2400" dirty="0" err="1">
                <a:sym typeface="Wingdings" panose="05000000000000000000" pitchFamily="2" charset="2"/>
              </a:rPr>
              <a:t>Esempio</a:t>
            </a:r>
            <a:r>
              <a:rPr lang="en-US" sz="2400" dirty="0">
                <a:sym typeface="Wingdings" panose="05000000000000000000" pitchFamily="2" charset="2"/>
              </a:rPr>
              <a:t> di data mapping </a:t>
            </a:r>
            <a:r>
              <a:rPr lang="en-US" sz="2400" dirty="0" err="1">
                <a:sym typeface="Wingdings" panose="05000000000000000000" pitchFamily="2" charset="2"/>
              </a:rPr>
              <a:t>tramite</a:t>
            </a:r>
            <a:r>
              <a:rPr lang="en-US" sz="2400" dirty="0">
                <a:sym typeface="Wingdings" panose="05000000000000000000" pitchFamily="2" charset="2"/>
              </a:rPr>
              <a:t> </a:t>
            </a:r>
            <a:r>
              <a:rPr lang="en-US" sz="2400" dirty="0" err="1">
                <a:sym typeface="Wingdings" panose="05000000000000000000" pitchFamily="2" charset="2"/>
              </a:rPr>
              <a:t>linguaggio</a:t>
            </a:r>
            <a:r>
              <a:rPr lang="en-US" sz="2400" dirty="0">
                <a:sym typeface="Wingdings" panose="05000000000000000000" pitchFamily="2" charset="2"/>
              </a:rPr>
              <a:t> SAS: software </a:t>
            </a:r>
            <a:r>
              <a:rPr lang="en-US" sz="2400" dirty="0" err="1">
                <a:sym typeface="Wingdings" panose="05000000000000000000" pitchFamily="2" charset="2"/>
              </a:rPr>
              <a:t>tipicamente</a:t>
            </a:r>
            <a:r>
              <a:rPr lang="en-US" sz="2400" dirty="0">
                <a:sym typeface="Wingdings" panose="05000000000000000000" pitchFamily="2" charset="2"/>
              </a:rPr>
              <a:t> </a:t>
            </a:r>
            <a:r>
              <a:rPr lang="en-US" sz="2400" dirty="0" err="1">
                <a:sym typeface="Wingdings" panose="05000000000000000000" pitchFamily="2" charset="2"/>
              </a:rPr>
              <a:t>usati</a:t>
            </a:r>
            <a:r>
              <a:rPr lang="en-US" sz="2400" dirty="0">
                <a:sym typeface="Wingdings" panose="05000000000000000000" pitchFamily="2" charset="2"/>
              </a:rPr>
              <a:t> per ML </a:t>
            </a:r>
            <a:r>
              <a:rPr lang="en-US" sz="2400" dirty="0" err="1">
                <a:sym typeface="Wingdings" panose="05000000000000000000" pitchFamily="2" charset="2"/>
              </a:rPr>
              <a:t>sono</a:t>
            </a:r>
            <a:r>
              <a:rPr lang="en-US" sz="2400" dirty="0">
                <a:sym typeface="Wingdings" panose="05000000000000000000" pitchFamily="2" charset="2"/>
              </a:rPr>
              <a:t> Python, R, SAS.</a:t>
            </a:r>
            <a:endParaRPr lang="en-US" sz="24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19</a:t>
            </a:fld>
            <a:endParaRPr lang="en-US"/>
          </a:p>
        </p:txBody>
      </p:sp>
    </p:spTree>
    <p:extLst>
      <p:ext uri="{BB962C8B-B14F-4D97-AF65-F5344CB8AC3E}">
        <p14:creationId xmlns:p14="http://schemas.microsoft.com/office/powerpoint/2010/main" val="3387776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A879D90-4E5A-B24E-BCE1-A85BA18A722E}"/>
              </a:ext>
            </a:extLst>
          </p:cNvPr>
          <p:cNvSpPr>
            <a:spLocks noGrp="1"/>
          </p:cNvSpPr>
          <p:nvPr>
            <p:ph type="title"/>
          </p:nvPr>
        </p:nvSpPr>
        <p:spPr>
          <a:xfrm>
            <a:off x="2608729" y="400050"/>
            <a:ext cx="6078070" cy="823632"/>
          </a:xfrm>
        </p:spPr>
        <p:txBody>
          <a:bodyPr/>
          <a:lstStyle/>
          <a:p>
            <a:r>
              <a:rPr lang="en-US" dirty="0"/>
              <a:t>Agenda</a:t>
            </a:r>
          </a:p>
        </p:txBody>
      </p:sp>
      <p:sp>
        <p:nvSpPr>
          <p:cNvPr id="8" name="Content Placeholder 7">
            <a:extLst>
              <a:ext uri="{FF2B5EF4-FFF2-40B4-BE49-F238E27FC236}">
                <a16:creationId xmlns:a16="http://schemas.microsoft.com/office/drawing/2014/main" id="{5B7D71CD-9C0C-FE4C-87FD-8BC3AEF85624}"/>
              </a:ext>
            </a:extLst>
          </p:cNvPr>
          <p:cNvSpPr>
            <a:spLocks noGrp="1"/>
          </p:cNvSpPr>
          <p:nvPr>
            <p:ph idx="1"/>
          </p:nvPr>
        </p:nvSpPr>
        <p:spPr>
          <a:xfrm>
            <a:off x="2608729" y="1459006"/>
            <a:ext cx="6078070" cy="3570194"/>
          </a:xfrm>
        </p:spPr>
        <p:txBody>
          <a:bodyPr>
            <a:normAutofit fontScale="85000" lnSpcReduction="10000"/>
          </a:bodyPr>
          <a:lstStyle/>
          <a:p>
            <a:pPr lvl="0"/>
            <a:r>
              <a:rPr lang="en-US" dirty="0"/>
              <a:t>CDISC </a:t>
            </a:r>
            <a:r>
              <a:rPr lang="en-US" dirty="0" smtClean="0"/>
              <a:t>and </a:t>
            </a:r>
            <a:r>
              <a:rPr lang="en-US" dirty="0"/>
              <a:t>Data Submission What’s New</a:t>
            </a:r>
            <a:endParaRPr lang="fr-FR" dirty="0"/>
          </a:p>
          <a:p>
            <a:pPr lvl="0"/>
            <a:r>
              <a:rPr lang="en-US" dirty="0"/>
              <a:t>CDISC </a:t>
            </a:r>
            <a:r>
              <a:rPr lang="en-US" dirty="0" smtClean="0"/>
              <a:t>and </a:t>
            </a:r>
            <a:r>
              <a:rPr lang="en-US" dirty="0"/>
              <a:t>Data Submission </a:t>
            </a:r>
            <a:r>
              <a:rPr lang="en-US" dirty="0" smtClean="0"/>
              <a:t>topics from PhUSE 2019</a:t>
            </a:r>
            <a:endParaRPr lang="fr-FR" dirty="0"/>
          </a:p>
          <a:p>
            <a:r>
              <a:rPr lang="en-US" dirty="0"/>
              <a:t>CDISC </a:t>
            </a:r>
            <a:r>
              <a:rPr lang="en-US" dirty="0" smtClean="0"/>
              <a:t>and </a:t>
            </a:r>
            <a:r>
              <a:rPr lang="en-US" dirty="0"/>
              <a:t>Machine Learning. </a:t>
            </a:r>
            <a:r>
              <a:rPr lang="en-US" dirty="0" smtClean="0"/>
              <a:t>“State of the Art” from CDISC EU Interchange and PhUSE 2019</a:t>
            </a:r>
            <a:endParaRPr lang="fr-FR" dirty="0"/>
          </a:p>
          <a:p>
            <a:pPr lvl="0"/>
            <a:r>
              <a:rPr lang="en-US" dirty="0" smtClean="0"/>
              <a:t>How to handle ‘</a:t>
            </a:r>
            <a:r>
              <a:rPr lang="en-US" dirty="0"/>
              <a:t>Multiple Enrolment’ </a:t>
            </a:r>
            <a:r>
              <a:rPr lang="en-US" dirty="0" smtClean="0"/>
              <a:t>and </a:t>
            </a:r>
            <a:r>
              <a:rPr lang="en-US" dirty="0"/>
              <a:t>‘Multiple screen Failure’ in SDTM e.g. USUBJID. “State of the Art” </a:t>
            </a:r>
            <a:r>
              <a:rPr lang="en-US" dirty="0" smtClean="0"/>
              <a:t>from CDISC</a:t>
            </a:r>
            <a:r>
              <a:rPr lang="en-US" dirty="0"/>
              <a:t>, PhUSE Working Group </a:t>
            </a:r>
            <a:r>
              <a:rPr lang="en-US" dirty="0" smtClean="0"/>
              <a:t>and  FDA Guidance</a:t>
            </a:r>
            <a:endParaRPr lang="fr-FR" dirty="0"/>
          </a:p>
          <a:p>
            <a:r>
              <a:rPr lang="en-US" dirty="0" smtClean="0"/>
              <a:t>Other Topics</a:t>
            </a:r>
          </a:p>
          <a:p>
            <a:endParaRPr lang="en-US" dirty="0"/>
          </a:p>
          <a:p>
            <a:endParaRPr lang="en-US" dirty="0" smtClean="0"/>
          </a:p>
          <a:p>
            <a:endParaRPr lang="en-US" dirty="0"/>
          </a:p>
          <a:p>
            <a:pPr marL="0" indent="0">
              <a:buNone/>
            </a:pPr>
            <a:r>
              <a:rPr lang="en-US" sz="1600" b="1" dirty="0">
                <a:hlinkClick r:id="rId2"/>
              </a:rPr>
              <a:t>https://</a:t>
            </a:r>
            <a:r>
              <a:rPr lang="en-US" sz="1600" b="1" dirty="0" smtClean="0">
                <a:hlinkClick r:id="rId2"/>
              </a:rPr>
              <a:t>wiki.cdisc.org/display/ITAUG/Italian+User+Network+Home</a:t>
            </a:r>
            <a:r>
              <a:rPr lang="en-US" sz="1600" b="1" dirty="0" smtClean="0"/>
              <a:t> </a:t>
            </a:r>
            <a:endParaRPr lang="en-US" b="1" dirty="0"/>
          </a:p>
        </p:txBody>
      </p:sp>
    </p:spTree>
    <p:extLst>
      <p:ext uri="{BB962C8B-B14F-4D97-AF65-F5344CB8AC3E}">
        <p14:creationId xmlns:p14="http://schemas.microsoft.com/office/powerpoint/2010/main" val="11290894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CDISC Interchange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304191"/>
            <a:ext cx="7664449" cy="1843744"/>
          </a:xfrm>
        </p:spPr>
        <p:txBody>
          <a:bodyPr>
            <a:normAutofit/>
          </a:bodyPr>
          <a:lstStyle/>
          <a:p>
            <a:r>
              <a:rPr lang="en-US" sz="2400" dirty="0"/>
              <a:t>“How Machine Learning can be Empowered by Using Data Standards in Digital Biomarker Space” - Farhan Hameed, Pfizer </a:t>
            </a:r>
            <a:r>
              <a:rPr lang="en-US" sz="2400" dirty="0">
                <a:sym typeface="Wingdings" panose="05000000000000000000" pitchFamily="2" charset="2"/>
              </a:rPr>
              <a:t> </a:t>
            </a:r>
            <a:r>
              <a:rPr lang="en-US" sz="2400" dirty="0" err="1">
                <a:sym typeface="Wingdings" panose="05000000000000000000" pitchFamily="2" charset="2"/>
              </a:rPr>
              <a:t>descrive</a:t>
            </a:r>
            <a:r>
              <a:rPr lang="en-US" sz="2400" dirty="0">
                <a:sym typeface="Wingdings" panose="05000000000000000000" pitchFamily="2" charset="2"/>
              </a:rPr>
              <a:t> </a:t>
            </a:r>
            <a:r>
              <a:rPr lang="en-US" sz="2400" dirty="0" err="1">
                <a:sym typeface="Wingdings" panose="05000000000000000000" pitchFamily="2" charset="2"/>
              </a:rPr>
              <a:t>l’approccio</a:t>
            </a:r>
            <a:r>
              <a:rPr lang="en-US" sz="2400" dirty="0">
                <a:sym typeface="Wingdings" panose="05000000000000000000" pitchFamily="2" charset="2"/>
              </a:rPr>
              <a:t> del ML </a:t>
            </a:r>
            <a:r>
              <a:rPr lang="en-US" sz="2400" dirty="0" err="1">
                <a:sym typeface="Wingdings" panose="05000000000000000000" pitchFamily="2" charset="2"/>
              </a:rPr>
              <a:t>nella</a:t>
            </a:r>
            <a:r>
              <a:rPr lang="en-US" sz="2400" dirty="0">
                <a:sym typeface="Wingdings" panose="05000000000000000000" pitchFamily="2" charset="2"/>
              </a:rPr>
              <a:t> </a:t>
            </a:r>
            <a:r>
              <a:rPr lang="en-US" sz="2400" dirty="0" err="1">
                <a:sym typeface="Wingdings" panose="05000000000000000000" pitchFamily="2" charset="2"/>
              </a:rPr>
              <a:t>soluzione</a:t>
            </a:r>
            <a:r>
              <a:rPr lang="en-US" sz="2400" dirty="0">
                <a:sym typeface="Wingdings" panose="05000000000000000000" pitchFamily="2" charset="2"/>
              </a:rPr>
              <a:t> di </a:t>
            </a:r>
            <a:r>
              <a:rPr lang="en-US" sz="2400" dirty="0" err="1">
                <a:sym typeface="Wingdings" panose="05000000000000000000" pitchFamily="2" charset="2"/>
              </a:rPr>
              <a:t>alcuni</a:t>
            </a:r>
            <a:r>
              <a:rPr lang="en-US" sz="2400" dirty="0">
                <a:sym typeface="Wingdings" panose="05000000000000000000" pitchFamily="2" charset="2"/>
              </a:rPr>
              <a:t> </a:t>
            </a:r>
            <a:r>
              <a:rPr lang="en-US" sz="2400" dirty="0" err="1">
                <a:sym typeface="Wingdings" panose="05000000000000000000" pitchFamily="2" charset="2"/>
              </a:rPr>
              <a:t>problemi</a:t>
            </a:r>
            <a:r>
              <a:rPr lang="en-US" sz="2400" dirty="0">
                <a:sym typeface="Wingdings" panose="05000000000000000000" pitchFamily="2" charset="2"/>
              </a:rPr>
              <a:t>, </a:t>
            </a:r>
            <a:r>
              <a:rPr lang="en-US" sz="2400" dirty="0" err="1">
                <a:sym typeface="Wingdings" panose="05000000000000000000" pitchFamily="2" charset="2"/>
              </a:rPr>
              <a:t>tra</a:t>
            </a:r>
            <a:r>
              <a:rPr lang="en-US" sz="2400" dirty="0">
                <a:sym typeface="Wingdings" panose="05000000000000000000" pitchFamily="2" charset="2"/>
              </a:rPr>
              <a:t> cui Study Data Collection &amp; Alignment for ML.</a:t>
            </a:r>
            <a:endParaRPr lang="en-US" sz="24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20</a:t>
            </a:fld>
            <a:endParaRPr lang="en-US"/>
          </a:p>
        </p:txBody>
      </p:sp>
      <p:pic>
        <p:nvPicPr>
          <p:cNvPr id="7" name="Picture 6">
            <a:extLst>
              <a:ext uri="{FF2B5EF4-FFF2-40B4-BE49-F238E27FC236}">
                <a16:creationId xmlns:a16="http://schemas.microsoft.com/office/drawing/2014/main" id="{5B6828CC-52B3-4FDF-9AC7-FBD816A9B035}"/>
              </a:ext>
            </a:extLst>
          </p:cNvPr>
          <p:cNvPicPr>
            <a:picLocks noChangeAspect="1"/>
          </p:cNvPicPr>
          <p:nvPr/>
        </p:nvPicPr>
        <p:blipFill>
          <a:blip r:embed="rId2"/>
          <a:stretch>
            <a:fillRect/>
          </a:stretch>
        </p:blipFill>
        <p:spPr>
          <a:xfrm>
            <a:off x="1059814" y="2952303"/>
            <a:ext cx="7277362" cy="3171059"/>
          </a:xfrm>
          <a:prstGeom prst="rect">
            <a:avLst/>
          </a:prstGeom>
        </p:spPr>
      </p:pic>
    </p:spTree>
    <p:extLst>
      <p:ext uri="{BB962C8B-B14F-4D97-AF65-F5344CB8AC3E}">
        <p14:creationId xmlns:p14="http://schemas.microsoft.com/office/powerpoint/2010/main" val="20777682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CDISC Interchange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r>
              <a:rPr lang="en-US" sz="2400" dirty="0"/>
              <a:t>“CDISC Standards in the Age of Artificial Intelligence” - </a:t>
            </a:r>
            <a:r>
              <a:rPr lang="en-US" sz="2400" dirty="0" err="1"/>
              <a:t>Jozef</a:t>
            </a:r>
            <a:r>
              <a:rPr lang="en-US" sz="2400" dirty="0"/>
              <a:t> </a:t>
            </a:r>
            <a:r>
              <a:rPr lang="en-US" sz="2400" dirty="0" err="1"/>
              <a:t>Aerts</a:t>
            </a:r>
            <a:r>
              <a:rPr lang="en-US" sz="2400" dirty="0"/>
              <a:t>, University of Applied Sciences FH </a:t>
            </a:r>
            <a:r>
              <a:rPr lang="en-US" sz="2400" dirty="0" err="1"/>
              <a:t>Joanneum</a:t>
            </a:r>
            <a:r>
              <a:rPr lang="en-US" sz="2400" dirty="0"/>
              <a:t> </a:t>
            </a:r>
            <a:r>
              <a:rPr lang="en-US" sz="2400" dirty="0">
                <a:sym typeface="Wingdings" panose="05000000000000000000" pitchFamily="2" charset="2"/>
              </a:rPr>
              <a:t> </a:t>
            </a:r>
            <a:r>
              <a:rPr lang="en-US" sz="2400" dirty="0" err="1">
                <a:sym typeface="Wingdings" panose="05000000000000000000" pitchFamily="2" charset="2"/>
              </a:rPr>
              <a:t>cosa</a:t>
            </a:r>
            <a:r>
              <a:rPr lang="en-US" sz="2400" dirty="0">
                <a:sym typeface="Wingdings" panose="05000000000000000000" pitchFamily="2" charset="2"/>
              </a:rPr>
              <a:t> è </a:t>
            </a:r>
            <a:r>
              <a:rPr lang="en-US" sz="2400" dirty="0" err="1">
                <a:sym typeface="Wingdings" panose="05000000000000000000" pitchFamily="2" charset="2"/>
              </a:rPr>
              <a:t>necessario</a:t>
            </a:r>
            <a:r>
              <a:rPr lang="en-US" sz="2400" dirty="0">
                <a:sym typeface="Wingdings" panose="05000000000000000000" pitchFamily="2" charset="2"/>
              </a:rPr>
              <a:t> per </a:t>
            </a:r>
            <a:r>
              <a:rPr lang="en-US" sz="2400" dirty="0" err="1">
                <a:sym typeface="Wingdings" panose="05000000000000000000" pitchFamily="2" charset="2"/>
              </a:rPr>
              <a:t>poter</a:t>
            </a:r>
            <a:r>
              <a:rPr lang="en-US" sz="2400" dirty="0">
                <a:sym typeface="Wingdings" panose="05000000000000000000" pitchFamily="2" charset="2"/>
              </a:rPr>
              <a:t> </a:t>
            </a:r>
            <a:r>
              <a:rPr lang="en-US" sz="2400" dirty="0" err="1">
                <a:sym typeface="Wingdings" panose="05000000000000000000" pitchFamily="2" charset="2"/>
              </a:rPr>
              <a:t>avere</a:t>
            </a:r>
            <a:r>
              <a:rPr lang="en-US" sz="2400" dirty="0">
                <a:sym typeface="Wingdings" panose="05000000000000000000" pitchFamily="2" charset="2"/>
              </a:rPr>
              <a:t> </a:t>
            </a:r>
            <a:r>
              <a:rPr lang="en-US" sz="2400" dirty="0" err="1">
                <a:sym typeface="Wingdings" panose="05000000000000000000" pitchFamily="2" charset="2"/>
              </a:rPr>
              <a:t>supporto</a:t>
            </a:r>
            <a:r>
              <a:rPr lang="en-US" sz="2400" dirty="0">
                <a:sym typeface="Wingdings" panose="05000000000000000000" pitchFamily="2" charset="2"/>
              </a:rPr>
              <a:t> da AI/ML </a:t>
            </a:r>
            <a:r>
              <a:rPr lang="en-US" sz="2400" dirty="0" err="1">
                <a:sym typeface="Wingdings" panose="05000000000000000000" pitchFamily="2" charset="2"/>
              </a:rPr>
              <a:t>nell’implementazione</a:t>
            </a:r>
            <a:r>
              <a:rPr lang="en-US" sz="2400" dirty="0">
                <a:sym typeface="Wingdings" panose="05000000000000000000" pitchFamily="2" charset="2"/>
              </a:rPr>
              <a:t> </a:t>
            </a:r>
            <a:r>
              <a:rPr lang="en-US" sz="2400" dirty="0" err="1">
                <a:sym typeface="Wingdings" panose="05000000000000000000" pitchFamily="2" charset="2"/>
              </a:rPr>
              <a:t>degli</a:t>
            </a:r>
            <a:r>
              <a:rPr lang="en-US" sz="2400" dirty="0">
                <a:sym typeface="Wingdings" panose="05000000000000000000" pitchFamily="2" charset="2"/>
              </a:rPr>
              <a:t> standard CDISC?</a:t>
            </a:r>
          </a:p>
          <a:p>
            <a:pPr lvl="1"/>
            <a:r>
              <a:rPr lang="en-US" sz="1600" dirty="0">
                <a:sym typeface="Wingdings" panose="05000000000000000000" pitchFamily="2" charset="2"/>
              </a:rPr>
              <a:t>input machine-readable: p</a:t>
            </a:r>
            <a:r>
              <a:rPr lang="it-IT" sz="1600" dirty="0">
                <a:sym typeface="Wingdings" panose="05000000000000000000" pitchFamily="2" charset="2"/>
              </a:rPr>
              <a:t>rotocolli e specifiche degli standard CDISC;</a:t>
            </a:r>
          </a:p>
          <a:p>
            <a:pPr lvl="1"/>
            <a:r>
              <a:rPr lang="it-IT" sz="1600" dirty="0">
                <a:sym typeface="Wingdings" panose="05000000000000000000" pitchFamily="2" charset="2"/>
              </a:rPr>
              <a:t>regole chiare che siano machine-readable e machine-executable.</a:t>
            </a:r>
          </a:p>
          <a:p>
            <a:pPr marL="457200" lvl="1" indent="0">
              <a:buNone/>
            </a:pPr>
            <a:r>
              <a:rPr lang="it-IT" sz="1600" dirty="0">
                <a:sym typeface="Wingdings" panose="05000000000000000000" pitchFamily="2" charset="2"/>
              </a:rPr>
              <a:t>Iniziative spontanee XML4PHarma e università, ma servirebbe una visione comune per fare passi in avanti, verso «Alexa for SDTM».</a:t>
            </a:r>
          </a:p>
          <a:p>
            <a:pPr lvl="1"/>
            <a:endParaRPr lang="en-US" sz="16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21</a:t>
            </a:fld>
            <a:endParaRPr lang="en-US"/>
          </a:p>
        </p:txBody>
      </p:sp>
    </p:spTree>
    <p:extLst>
      <p:ext uri="{BB962C8B-B14F-4D97-AF65-F5344CB8AC3E}">
        <p14:creationId xmlns:p14="http://schemas.microsoft.com/office/powerpoint/2010/main" val="41431661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pPr marL="6350" indent="0">
              <a:buNone/>
            </a:pPr>
            <a:r>
              <a:rPr lang="en-US" sz="2400" dirty="0" smtClean="0"/>
              <a:t>ML01 - Introduction to Machine Learning</a:t>
            </a:r>
          </a:p>
          <a:p>
            <a:pPr marL="6350" indent="0">
              <a:buNone/>
            </a:pPr>
            <a:r>
              <a:rPr lang="en-US" sz="2400" dirty="0" smtClean="0"/>
              <a:t>“THE ECOSYSTEMS” </a:t>
            </a:r>
            <a:endParaRPr lang="en-US" sz="2400" dirty="0"/>
          </a:p>
          <a:p>
            <a:pPr marL="0" indent="0">
              <a:buNone/>
            </a:pPr>
            <a:r>
              <a:rPr lang="en-US" sz="2400" dirty="0"/>
              <a:t>There are several ecosystems to implement ML, open source or commercials. Here are 4 interesting ones:  </a:t>
            </a:r>
          </a:p>
          <a:p>
            <a:pPr lvl="1"/>
            <a:r>
              <a:rPr lang="en-US" sz="2000" dirty="0"/>
              <a:t>The </a:t>
            </a:r>
            <a:r>
              <a:rPr lang="en-US" sz="2000" b="1" dirty="0"/>
              <a:t>Python</a:t>
            </a:r>
            <a:r>
              <a:rPr lang="en-US" sz="2000" dirty="0"/>
              <a:t> programing language and the </a:t>
            </a:r>
            <a:r>
              <a:rPr lang="en-US" sz="2000" dirty="0" err="1"/>
              <a:t>Scikit</a:t>
            </a:r>
            <a:r>
              <a:rPr lang="en-US" sz="2000" dirty="0"/>
              <a:t>-Learn library have become the most popular solution for ML implementation. Many books or MOOCs available for Python. </a:t>
            </a:r>
            <a:r>
              <a:rPr lang="en-US" sz="2000" dirty="0" err="1"/>
              <a:t>Scikit</a:t>
            </a:r>
            <a:r>
              <a:rPr lang="en-US" sz="2000" dirty="0"/>
              <a:t>-learn has plenty algorithms available: Classification, Regression, SVM, Clustering, Dimensionality Reduction, Decision Trees, Random Forests. It’s usually the starting point when learning ML. </a:t>
            </a:r>
          </a:p>
          <a:p>
            <a:pPr lvl="1"/>
            <a:endParaRPr lang="en-US" sz="18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22</a:t>
            </a:fld>
            <a:endParaRPr lang="en-US"/>
          </a:p>
        </p:txBody>
      </p:sp>
    </p:spTree>
    <p:extLst>
      <p:ext uri="{BB962C8B-B14F-4D97-AF65-F5344CB8AC3E}">
        <p14:creationId xmlns:p14="http://schemas.microsoft.com/office/powerpoint/2010/main" val="25048150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pPr marL="6350" indent="0">
              <a:buNone/>
            </a:pPr>
            <a:r>
              <a:rPr lang="en-US" sz="2400" dirty="0" smtClean="0"/>
              <a:t>ML01 - Introduction to Machine Learning (</a:t>
            </a:r>
            <a:r>
              <a:rPr lang="en-US" sz="2400" dirty="0" err="1" smtClean="0"/>
              <a:t>cont</a:t>
            </a:r>
            <a:r>
              <a:rPr lang="en-US" sz="2400" dirty="0" smtClean="0"/>
              <a:t>)</a:t>
            </a:r>
          </a:p>
          <a:p>
            <a:pPr lvl="1"/>
            <a:r>
              <a:rPr lang="en-US" sz="2000" dirty="0" smtClean="0"/>
              <a:t>The </a:t>
            </a:r>
            <a:r>
              <a:rPr lang="en-US" sz="2000" b="1" dirty="0"/>
              <a:t>R</a:t>
            </a:r>
            <a:r>
              <a:rPr lang="en-US" sz="2000" dirty="0"/>
              <a:t> programming language also offers some libraries for ML implementation. It seems that R is more used for data manipulation and wrapping Python libraries.</a:t>
            </a:r>
          </a:p>
          <a:p>
            <a:pPr lvl="1"/>
            <a:r>
              <a:rPr lang="en-US" sz="2000" b="1" dirty="0" err="1"/>
              <a:t>TensorFlow</a:t>
            </a:r>
            <a:r>
              <a:rPr lang="en-US" sz="2000" dirty="0"/>
              <a:t> is an open source Python framework developed by Google. It offers more recent and powerful techniques, especially neural networks.</a:t>
            </a:r>
          </a:p>
          <a:p>
            <a:pPr lvl="1"/>
            <a:r>
              <a:rPr lang="en-US" sz="2000" b="1" dirty="0"/>
              <a:t>SAS</a:t>
            </a:r>
            <a:r>
              <a:rPr lang="en-US" sz="2000" dirty="0"/>
              <a:t> has a module called “SAS Visual Data Mining and Machine Learning”. It’s not free and therefore has limited players. It offers several algorithms for regression and classification.</a:t>
            </a:r>
          </a:p>
          <a:p>
            <a:pPr lvl="1"/>
            <a:endParaRPr lang="en-US" sz="18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23</a:t>
            </a:fld>
            <a:endParaRPr lang="en-US"/>
          </a:p>
        </p:txBody>
      </p:sp>
    </p:spTree>
    <p:extLst>
      <p:ext uri="{BB962C8B-B14F-4D97-AF65-F5344CB8AC3E}">
        <p14:creationId xmlns:p14="http://schemas.microsoft.com/office/powerpoint/2010/main" val="29245908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pPr marL="6350" indent="0">
              <a:buNone/>
            </a:pPr>
            <a:r>
              <a:rPr lang="en-US" sz="2400" dirty="0" smtClean="0"/>
              <a:t>ML01 - Introduction to Machine Learning (</a:t>
            </a:r>
            <a:r>
              <a:rPr lang="en-US" sz="2400" dirty="0" err="1" smtClean="0"/>
              <a:t>cont</a:t>
            </a:r>
            <a:r>
              <a:rPr lang="en-US" sz="2400" dirty="0" smtClean="0"/>
              <a:t>)</a:t>
            </a:r>
          </a:p>
          <a:p>
            <a:pPr marL="6350" indent="0">
              <a:buNone/>
            </a:pPr>
            <a:r>
              <a:rPr lang="en-US" sz="2400" dirty="0" smtClean="0"/>
              <a:t>“CONCRETE APPLICATIONS”</a:t>
            </a:r>
          </a:p>
          <a:p>
            <a:pPr marL="0" indent="0">
              <a:buNone/>
            </a:pPr>
            <a:r>
              <a:rPr lang="en-US" dirty="0"/>
              <a:t>ML is a transformative technology in many fields. The number of applications is exploding.</a:t>
            </a:r>
          </a:p>
          <a:p>
            <a:pPr marL="469900" lvl="1" indent="0">
              <a:buNone/>
            </a:pPr>
            <a:r>
              <a:rPr lang="en-US" sz="2000" dirty="0"/>
              <a:t>- Handwriting recognition, like reading </a:t>
            </a:r>
            <a:r>
              <a:rPr lang="en-US" sz="2000" dirty="0" err="1"/>
              <a:t>cheques</a:t>
            </a:r>
            <a:endParaRPr lang="en-US" sz="2000" dirty="0"/>
          </a:p>
          <a:p>
            <a:pPr marL="469900" lvl="1" indent="0">
              <a:buNone/>
            </a:pPr>
            <a:r>
              <a:rPr lang="en-US" sz="2000" dirty="0"/>
              <a:t>- Interface with humans: </a:t>
            </a:r>
            <a:r>
              <a:rPr lang="en-US" sz="2000" dirty="0" err="1"/>
              <a:t>chatbots</a:t>
            </a:r>
            <a:r>
              <a:rPr lang="en-US" sz="2000" dirty="0"/>
              <a:t>, Siri, Alexa etc.</a:t>
            </a:r>
          </a:p>
          <a:p>
            <a:pPr marL="469900" lvl="1" indent="0">
              <a:buNone/>
            </a:pPr>
            <a:r>
              <a:rPr lang="en-US" sz="2000" dirty="0"/>
              <a:t>- SPAM detection</a:t>
            </a:r>
          </a:p>
          <a:p>
            <a:pPr marL="469900" lvl="1" indent="0">
              <a:buNone/>
            </a:pPr>
            <a:r>
              <a:rPr lang="en-US" sz="2000" dirty="0"/>
              <a:t>- Customers recommendation: Amazon, Netflix, Spotify etc.</a:t>
            </a:r>
          </a:p>
          <a:p>
            <a:pPr marL="469900" lvl="1" indent="0">
              <a:buNone/>
            </a:pPr>
            <a:r>
              <a:rPr lang="en-US" sz="2000" dirty="0"/>
              <a:t>- Sentiment analysis using Natural Language Processing: Amazon, Facebook</a:t>
            </a:r>
          </a:p>
          <a:p>
            <a:pPr marL="469900" lvl="1" indent="0">
              <a:buNone/>
            </a:pPr>
            <a:r>
              <a:rPr lang="en-US" sz="2000" dirty="0"/>
              <a:t>- Alpha Go was the first AI program to have beaten a Go world champion. There’s an interesting movie about this story which I </a:t>
            </a:r>
            <a:r>
              <a:rPr lang="en-US" sz="2000" dirty="0" smtClean="0"/>
              <a:t>recommend</a:t>
            </a:r>
            <a:endParaRPr lang="en-US" sz="20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24</a:t>
            </a:fld>
            <a:endParaRPr lang="en-US"/>
          </a:p>
        </p:txBody>
      </p:sp>
    </p:spTree>
    <p:extLst>
      <p:ext uri="{BB962C8B-B14F-4D97-AF65-F5344CB8AC3E}">
        <p14:creationId xmlns:p14="http://schemas.microsoft.com/office/powerpoint/2010/main" val="23866161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pPr marL="6350" indent="0">
              <a:buNone/>
            </a:pPr>
            <a:r>
              <a:rPr lang="en-US" sz="2400" dirty="0" smtClean="0"/>
              <a:t>ML01 - Introduction to Machine Learning (</a:t>
            </a:r>
            <a:r>
              <a:rPr lang="en-US" sz="2400" dirty="0" err="1" smtClean="0"/>
              <a:t>cont</a:t>
            </a:r>
            <a:r>
              <a:rPr lang="en-US" sz="2400" dirty="0" smtClean="0"/>
              <a:t>)</a:t>
            </a:r>
          </a:p>
          <a:p>
            <a:pPr marL="6350" indent="0">
              <a:buNone/>
            </a:pPr>
            <a:r>
              <a:rPr lang="en-US" sz="2400" dirty="0"/>
              <a:t>More and more in the pharmaceutical industry:</a:t>
            </a:r>
          </a:p>
          <a:p>
            <a:pPr marL="469900" lvl="1" indent="0">
              <a:buNone/>
            </a:pPr>
            <a:r>
              <a:rPr lang="en-US" sz="2000" dirty="0"/>
              <a:t>- Drug discovery and candidate selection</a:t>
            </a:r>
          </a:p>
          <a:p>
            <a:pPr marL="469900" lvl="1" indent="0">
              <a:buNone/>
            </a:pPr>
            <a:r>
              <a:rPr lang="en-US" sz="2000" dirty="0"/>
              <a:t>- Medical image recognition (Scan, MRI etc.)</a:t>
            </a:r>
          </a:p>
          <a:p>
            <a:pPr marL="469900" lvl="1" indent="0">
              <a:buNone/>
            </a:pPr>
            <a:r>
              <a:rPr lang="en-US" sz="2000" dirty="0"/>
              <a:t>- Medical diagnosis, sometimes saving lives where doctors couldn’t reach a diagnosis</a:t>
            </a:r>
          </a:p>
          <a:p>
            <a:pPr marL="469900" lvl="1" indent="0">
              <a:buNone/>
            </a:pPr>
            <a:r>
              <a:rPr lang="en-US" sz="2000" dirty="0"/>
              <a:t>- Optimum site selection and recruitment</a:t>
            </a:r>
          </a:p>
          <a:p>
            <a:pPr marL="469900" lvl="1" indent="0">
              <a:buNone/>
            </a:pPr>
            <a:r>
              <a:rPr lang="en-US" sz="2000" dirty="0"/>
              <a:t>- Data </a:t>
            </a:r>
            <a:r>
              <a:rPr lang="en-US" sz="2000" dirty="0" err="1"/>
              <a:t>anomality</a:t>
            </a:r>
            <a:r>
              <a:rPr lang="en-US" sz="2000" dirty="0"/>
              <a:t> detection</a:t>
            </a:r>
          </a:p>
          <a:p>
            <a:pPr marL="469900" lvl="1" indent="0">
              <a:buNone/>
            </a:pPr>
            <a:r>
              <a:rPr lang="en-US" sz="2000" dirty="0"/>
              <a:t>- Personalized medicine</a:t>
            </a:r>
          </a:p>
          <a:p>
            <a:pPr marL="469900" lvl="1" indent="0">
              <a:buNone/>
            </a:pPr>
            <a:r>
              <a:rPr lang="en-US" sz="2000" dirty="0"/>
              <a:t>- Operational data about clinical trials</a:t>
            </a:r>
          </a:p>
          <a:p>
            <a:pPr marL="469900" lvl="1" indent="0">
              <a:buNone/>
            </a:pPr>
            <a:r>
              <a:rPr lang="en-US" sz="2000" dirty="0"/>
              <a:t>- And maybe one day soon, SDTM, </a:t>
            </a:r>
            <a:r>
              <a:rPr lang="en-US" sz="2000" dirty="0" err="1"/>
              <a:t>ADaM</a:t>
            </a:r>
            <a:r>
              <a:rPr lang="en-US" sz="2000" dirty="0"/>
              <a:t> and TFL?</a:t>
            </a:r>
            <a:endParaRPr lang="en-US" sz="32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25</a:t>
            </a:fld>
            <a:endParaRPr lang="en-US"/>
          </a:p>
        </p:txBody>
      </p:sp>
    </p:spTree>
    <p:extLst>
      <p:ext uri="{BB962C8B-B14F-4D97-AF65-F5344CB8AC3E}">
        <p14:creationId xmlns:p14="http://schemas.microsoft.com/office/powerpoint/2010/main" val="22712126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pPr marL="6350" indent="0">
              <a:buNone/>
            </a:pPr>
            <a:r>
              <a:rPr lang="en-US" sz="2400" dirty="0" smtClean="0"/>
              <a:t>ML01 - Introduction to Machine Learning (</a:t>
            </a:r>
            <a:r>
              <a:rPr lang="en-US" sz="2400" dirty="0" err="1" smtClean="0"/>
              <a:t>cont</a:t>
            </a:r>
            <a:r>
              <a:rPr lang="en-US" sz="2400" dirty="0" smtClean="0"/>
              <a:t>)</a:t>
            </a:r>
          </a:p>
          <a:p>
            <a:pPr marL="0" indent="0">
              <a:buNone/>
            </a:pPr>
            <a:r>
              <a:rPr lang="en-US" dirty="0"/>
              <a:t>The adoption is slow in Pharma compared to other industries. It’s probably due to regulatory constraints. ML operates as a black box and we need to prove and validate models to explain the outcome. There are big investments in Healthcare and more and more AI startups are coming the Pharma industry.</a:t>
            </a:r>
            <a:endParaRPr lang="en-GB"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26</a:t>
            </a:fld>
            <a:endParaRPr lang="en-US"/>
          </a:p>
        </p:txBody>
      </p:sp>
    </p:spTree>
    <p:extLst>
      <p:ext uri="{BB962C8B-B14F-4D97-AF65-F5344CB8AC3E}">
        <p14:creationId xmlns:p14="http://schemas.microsoft.com/office/powerpoint/2010/main" val="18989722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1139211"/>
          </a:xfrm>
        </p:spPr>
        <p:txBody>
          <a:bodyPr>
            <a:normAutofit/>
          </a:bodyPr>
          <a:lstStyle/>
          <a:p>
            <a:pPr marL="6350" indent="0">
              <a:buNone/>
            </a:pPr>
            <a:r>
              <a:rPr lang="en-US" sz="2400" dirty="0" smtClean="0"/>
              <a:t>ML04 - </a:t>
            </a:r>
            <a:r>
              <a:rPr lang="en-GB" sz="2400" dirty="0"/>
              <a:t>Automate Data Standardization in Clinical Trials</a:t>
            </a:r>
            <a:endParaRPr lang="en-US" sz="2400" dirty="0" smtClean="0"/>
          </a:p>
          <a:p>
            <a:pPr marL="6350" indent="0">
              <a:buNone/>
            </a:pPr>
            <a:r>
              <a:rPr lang="it-IT" dirty="0"/>
              <a:t>Medidata Enterprise Data Store (MEDS) </a:t>
            </a:r>
            <a:r>
              <a:rPr lang="en-US" dirty="0"/>
              <a:t>One of the Industry’s Largest Give to Get Clinical and Operational Data</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27</a:t>
            </a:fld>
            <a:endParaRPr lang="en-US"/>
          </a:p>
        </p:txBody>
      </p:sp>
      <p:pic>
        <p:nvPicPr>
          <p:cNvPr id="7" name="Picture 6">
            <a:extLst>
              <a:ext uri="{FF2B5EF4-FFF2-40B4-BE49-F238E27FC236}">
                <a16:creationId xmlns:a16="http://schemas.microsoft.com/office/drawing/2014/main" id="{AADA8C42-E4F7-46AD-A5CC-B7F4262C7C81}"/>
              </a:ext>
            </a:extLst>
          </p:cNvPr>
          <p:cNvPicPr>
            <a:picLocks noChangeAspect="1"/>
          </p:cNvPicPr>
          <p:nvPr/>
        </p:nvPicPr>
        <p:blipFill>
          <a:blip r:embed="rId2"/>
          <a:stretch>
            <a:fillRect/>
          </a:stretch>
        </p:blipFill>
        <p:spPr>
          <a:xfrm>
            <a:off x="1022350" y="2728210"/>
            <a:ext cx="7788136" cy="2339499"/>
          </a:xfrm>
          <a:prstGeom prst="rect">
            <a:avLst/>
          </a:prstGeom>
        </p:spPr>
      </p:pic>
    </p:spTree>
    <p:extLst>
      <p:ext uri="{BB962C8B-B14F-4D97-AF65-F5344CB8AC3E}">
        <p14:creationId xmlns:p14="http://schemas.microsoft.com/office/powerpoint/2010/main" val="2530608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ML from EU PHUSE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926778" cy="1139211"/>
          </a:xfrm>
        </p:spPr>
        <p:txBody>
          <a:bodyPr>
            <a:normAutofit/>
          </a:bodyPr>
          <a:lstStyle/>
          <a:p>
            <a:pPr marL="6350" indent="0">
              <a:buNone/>
            </a:pPr>
            <a:r>
              <a:rPr lang="en-US" sz="2400" dirty="0" smtClean="0"/>
              <a:t>ML04 - </a:t>
            </a:r>
            <a:r>
              <a:rPr lang="en-GB" sz="2400" dirty="0"/>
              <a:t>Automate Data Standardization in Clinical </a:t>
            </a:r>
            <a:r>
              <a:rPr lang="en-GB" sz="2400" dirty="0" smtClean="0"/>
              <a:t>Trials (</a:t>
            </a:r>
            <a:r>
              <a:rPr lang="en-GB" sz="2400" dirty="0" err="1" smtClean="0"/>
              <a:t>Cont</a:t>
            </a:r>
            <a:r>
              <a:rPr lang="en-GB" sz="2400" dirty="0" smtClean="0"/>
              <a:t>)</a:t>
            </a:r>
            <a:endParaRPr lang="en-US" sz="2400" dirty="0" smtClean="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28</a:t>
            </a:fld>
            <a:endParaRPr lang="en-US"/>
          </a:p>
        </p:txBody>
      </p:sp>
      <p:pic>
        <p:nvPicPr>
          <p:cNvPr id="8" name="Content Placeholder 6">
            <a:extLst>
              <a:ext uri="{FF2B5EF4-FFF2-40B4-BE49-F238E27FC236}">
                <a16:creationId xmlns:a16="http://schemas.microsoft.com/office/drawing/2014/main" id="{D606CF69-A711-45EC-BF2C-7F51DC51EFD6}"/>
              </a:ext>
            </a:extLst>
          </p:cNvPr>
          <p:cNvPicPr>
            <a:picLocks noChangeAspect="1"/>
          </p:cNvPicPr>
          <p:nvPr/>
        </p:nvPicPr>
        <p:blipFill>
          <a:blip r:embed="rId2"/>
          <a:stretch>
            <a:fillRect/>
          </a:stretch>
        </p:blipFill>
        <p:spPr>
          <a:xfrm>
            <a:off x="1588227" y="2363756"/>
            <a:ext cx="6532693" cy="3728820"/>
          </a:xfrm>
          <a:prstGeom prst="rect">
            <a:avLst/>
          </a:prstGeom>
        </p:spPr>
      </p:pic>
    </p:spTree>
    <p:extLst>
      <p:ext uri="{BB962C8B-B14F-4D97-AF65-F5344CB8AC3E}">
        <p14:creationId xmlns:p14="http://schemas.microsoft.com/office/powerpoint/2010/main" val="18788256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sz="2400" dirty="0"/>
              <a:t>How to handle ‘Multiple Enrolment’ and ‘Multiple screen Failure’ in </a:t>
            </a:r>
            <a:r>
              <a:rPr lang="en-US" sz="2400" dirty="0" smtClean="0"/>
              <a:t>SDTM</a:t>
            </a:r>
            <a:endParaRPr lang="en-US" dirty="0"/>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r>
              <a:rPr lang="en-US" dirty="0"/>
              <a:t>e.g. USUBJID. “State of the Art” from CDISC, PhUSE Working Group and  FDA Guidance</a:t>
            </a:r>
          </a:p>
          <a:p>
            <a:endParaRPr lang="en-US" dirty="0"/>
          </a:p>
        </p:txBody>
      </p:sp>
    </p:spTree>
    <p:extLst>
      <p:ext uri="{BB962C8B-B14F-4D97-AF65-F5344CB8AC3E}">
        <p14:creationId xmlns:p14="http://schemas.microsoft.com/office/powerpoint/2010/main" val="21654639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D9AE8-0E1B-2740-A95B-81DDAC2FCFA7}"/>
              </a:ext>
            </a:extLst>
          </p:cNvPr>
          <p:cNvSpPr>
            <a:spLocks noGrp="1"/>
          </p:cNvSpPr>
          <p:nvPr>
            <p:ph type="title"/>
          </p:nvPr>
        </p:nvSpPr>
        <p:spPr/>
        <p:txBody>
          <a:bodyPr/>
          <a:lstStyle/>
          <a:p>
            <a:r>
              <a:rPr lang="en-US" sz="2400" dirty="0"/>
              <a:t>CDISC e Data Submission What’s New</a:t>
            </a:r>
            <a:endParaRPr lang="en-US" dirty="0"/>
          </a:p>
        </p:txBody>
      </p:sp>
      <p:sp>
        <p:nvSpPr>
          <p:cNvPr id="3" name="Content Placeholder 2">
            <a:extLst>
              <a:ext uri="{FF2B5EF4-FFF2-40B4-BE49-F238E27FC236}">
                <a16:creationId xmlns:a16="http://schemas.microsoft.com/office/drawing/2014/main" id="{8A19AC96-36D4-5E48-A3EC-AAD817F3E04E}"/>
              </a:ext>
            </a:extLst>
          </p:cNvPr>
          <p:cNvSpPr>
            <a:spLocks noGrp="1"/>
          </p:cNvSpPr>
          <p:nvPr>
            <p:ph idx="1"/>
          </p:nvPr>
        </p:nvSpPr>
        <p:spPr/>
        <p:txBody>
          <a:bodyPr/>
          <a:lstStyle/>
          <a:p>
            <a:r>
              <a:rPr lang="en-US" dirty="0" smtClean="0"/>
              <a:t>Upcoming Webinars, Trainings, New Standards and Working Progress</a:t>
            </a:r>
            <a:endParaRPr lang="en-US" dirty="0"/>
          </a:p>
          <a:p>
            <a:endParaRPr lang="en-US" dirty="0"/>
          </a:p>
        </p:txBody>
      </p:sp>
    </p:spTree>
    <p:extLst>
      <p:ext uri="{BB962C8B-B14F-4D97-AF65-F5344CB8AC3E}">
        <p14:creationId xmlns:p14="http://schemas.microsoft.com/office/powerpoint/2010/main" val="13560507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4408675"/>
          </a:xfrm>
        </p:spPr>
        <p:txBody>
          <a:bodyPr>
            <a:normAutofit/>
          </a:bodyPr>
          <a:lstStyle/>
          <a:p>
            <a:pPr marL="0" indent="0">
              <a:buNone/>
            </a:pPr>
            <a:r>
              <a:rPr lang="it-IT" sz="2800" b="1" dirty="0" smtClean="0"/>
              <a:t>Possible Scenario Within Study</a:t>
            </a:r>
          </a:p>
          <a:p>
            <a:pPr marL="268288" indent="-268288"/>
            <a:r>
              <a:rPr lang="it-IT" sz="2800" dirty="0" smtClean="0"/>
              <a:t>Multiple Screen Failures</a:t>
            </a:r>
          </a:p>
          <a:p>
            <a:pPr marL="268288" indent="-268288"/>
            <a:r>
              <a:rPr lang="it-IT" sz="2800" dirty="0" smtClean="0"/>
              <a:t>Screen Failures / Re-screen Successfull</a:t>
            </a:r>
          </a:p>
          <a:p>
            <a:pPr marL="268288" indent="-268288"/>
            <a:r>
              <a:rPr lang="it-IT" sz="2800" dirty="0" smtClean="0"/>
              <a:t>Multiple </a:t>
            </a:r>
            <a:r>
              <a:rPr lang="it-IT" sz="2800" dirty="0" smtClean="0"/>
              <a:t>Enrolments</a:t>
            </a:r>
          </a:p>
          <a:p>
            <a:pPr marL="0" indent="0">
              <a:buNone/>
            </a:pPr>
            <a:r>
              <a:rPr lang="it-IT" sz="2800" b="1" dirty="0"/>
              <a:t>Possible Scenario </a:t>
            </a:r>
            <a:r>
              <a:rPr lang="it-IT" sz="2800" b="1" dirty="0" smtClean="0"/>
              <a:t>Across Studies</a:t>
            </a:r>
            <a:endParaRPr lang="it-IT" sz="2800" b="1" dirty="0"/>
          </a:p>
          <a:p>
            <a:pPr marL="268288" indent="-268288"/>
            <a:r>
              <a:rPr lang="it-IT" sz="2800" dirty="0" smtClean="0"/>
              <a:t>Multiple Enrolments / Participation in different studies</a:t>
            </a:r>
          </a:p>
          <a:p>
            <a:pPr marL="268288" indent="-268288"/>
            <a:r>
              <a:rPr lang="it-IT" sz="2800" dirty="0" smtClean="0"/>
              <a:t>Extension Studies</a:t>
            </a:r>
            <a:endParaRPr lang="it-IT" sz="2800" dirty="0"/>
          </a:p>
          <a:p>
            <a:pPr marL="268288" indent="-268288"/>
            <a:endParaRPr lang="it-IT" sz="2800" dirty="0" smtClean="0"/>
          </a:p>
          <a:p>
            <a:pPr marL="268288" indent="-268288"/>
            <a:endParaRPr lang="it-IT" sz="2800" dirty="0" smtClean="0"/>
          </a:p>
          <a:p>
            <a:pPr marL="268288" indent="-268288"/>
            <a:endParaRPr lang="it-IT" sz="2800" dirty="0" smtClean="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30</a:t>
            </a:fld>
            <a:endParaRPr lang="en-US"/>
          </a:p>
        </p:txBody>
      </p:sp>
    </p:spTree>
    <p:extLst>
      <p:ext uri="{BB962C8B-B14F-4D97-AF65-F5344CB8AC3E}">
        <p14:creationId xmlns:p14="http://schemas.microsoft.com/office/powerpoint/2010/main" val="38867904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4408675"/>
          </a:xfrm>
        </p:spPr>
        <p:txBody>
          <a:bodyPr>
            <a:normAutofit/>
          </a:bodyPr>
          <a:lstStyle/>
          <a:p>
            <a:pPr marL="268288" indent="-268288"/>
            <a:r>
              <a:rPr lang="it-IT" sz="2800" b="1" dirty="0" smtClean="0"/>
              <a:t>SDTM Ig &gt;v=3.2</a:t>
            </a:r>
            <a:r>
              <a:rPr lang="it-IT" sz="2800" dirty="0" smtClean="0"/>
              <a:t> Discuss Subject (same) Enrolled in Multiple Studies</a:t>
            </a:r>
          </a:p>
          <a:p>
            <a:pPr marL="268288" indent="-268288"/>
            <a:r>
              <a:rPr lang="it-IT" sz="2800" b="1" dirty="0" smtClean="0"/>
              <a:t>FDA SDTCG (v October 2018)</a:t>
            </a:r>
            <a:r>
              <a:rPr lang="it-IT" sz="2800" dirty="0" smtClean="0"/>
              <a:t> Discuss Multiple Enrolment within the same study and re-screening and multiple failures</a:t>
            </a:r>
          </a:p>
          <a:p>
            <a:pPr marL="268288" indent="-268288"/>
            <a:r>
              <a:rPr lang="it-IT" sz="2800" b="1" dirty="0" smtClean="0"/>
              <a:t>«Decomissioned» PhUSE WG</a:t>
            </a:r>
          </a:p>
          <a:p>
            <a:pPr marL="569912" lvl="1" indent="-342900">
              <a:buFont typeface="Wingdings" panose="05000000000000000000" pitchFamily="2" charset="2"/>
              <a:buChar char="à"/>
            </a:pPr>
            <a:r>
              <a:rPr lang="it-IT" sz="2200" b="1" dirty="0" smtClean="0">
                <a:sym typeface="Wingdings" panose="05000000000000000000" pitchFamily="2" charset="2"/>
              </a:rPr>
              <a:t>CDISC / PhUSE Webinar 12FEB2015</a:t>
            </a:r>
            <a:endParaRPr lang="it-IT" sz="2000" b="1" dirty="0" smtClean="0"/>
          </a:p>
          <a:p>
            <a:pPr marL="268288" indent="-268288"/>
            <a:endParaRPr lang="it-IT" sz="2800" dirty="0" smtClean="0"/>
          </a:p>
          <a:p>
            <a:pPr marL="268288" indent="-268288"/>
            <a:endParaRPr lang="it-IT" sz="2800" dirty="0" smtClean="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31</a:t>
            </a:fld>
            <a:endParaRPr lang="en-US"/>
          </a:p>
        </p:txBody>
      </p:sp>
    </p:spTree>
    <p:extLst>
      <p:ext uri="{BB962C8B-B14F-4D97-AF65-F5344CB8AC3E}">
        <p14:creationId xmlns:p14="http://schemas.microsoft.com/office/powerpoint/2010/main" val="9362440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4408675"/>
          </a:xfrm>
        </p:spPr>
        <p:txBody>
          <a:bodyPr>
            <a:normAutofit/>
          </a:bodyPr>
          <a:lstStyle/>
          <a:p>
            <a:pPr marL="6350" indent="0">
              <a:buNone/>
            </a:pPr>
            <a:r>
              <a:rPr lang="it-IT" sz="2800" dirty="0" smtClean="0"/>
              <a:t>SDTM Ig Requirement</a:t>
            </a:r>
          </a:p>
          <a:p>
            <a:pPr marL="6350" indent="0">
              <a:buNone/>
            </a:pPr>
            <a:r>
              <a:rPr lang="en-US" i="1" dirty="0" smtClean="0"/>
              <a:t>The </a:t>
            </a:r>
            <a:r>
              <a:rPr lang="en-US" i="1" dirty="0"/>
              <a:t>unique subject </a:t>
            </a:r>
            <a:r>
              <a:rPr lang="en-US" i="1" dirty="0" smtClean="0"/>
              <a:t>identifier </a:t>
            </a:r>
            <a:r>
              <a:rPr lang="en-US" i="1" dirty="0"/>
              <a:t>(USUBJID) is required in all datasets containing subject-level data. </a:t>
            </a:r>
            <a:r>
              <a:rPr lang="en-US" b="1" i="1" dirty="0"/>
              <a:t>USUBJID values must be unique </a:t>
            </a:r>
            <a:r>
              <a:rPr lang="en-US" b="1" i="1" dirty="0" smtClean="0"/>
              <a:t>for each </a:t>
            </a:r>
            <a:r>
              <a:rPr lang="en-US" b="1" i="1" dirty="0"/>
              <a:t>trial participant (subject) across all trials in the submission</a:t>
            </a:r>
            <a:r>
              <a:rPr lang="en-US" i="1" dirty="0"/>
              <a:t>. This means that no two (or more) subjects, across all trials in </a:t>
            </a:r>
            <a:r>
              <a:rPr lang="en-US" i="1" dirty="0" smtClean="0"/>
              <a:t>the submission</a:t>
            </a:r>
            <a:r>
              <a:rPr lang="en-US" i="1" dirty="0"/>
              <a:t>, may have the same USUBJID. Additionally, </a:t>
            </a:r>
            <a:r>
              <a:rPr lang="en-US" b="1" i="1" dirty="0">
                <a:solidFill>
                  <a:srgbClr val="FF0000"/>
                </a:solidFill>
              </a:rPr>
              <a:t>the same person who participates in multiple clinical trials (when this </a:t>
            </a:r>
            <a:r>
              <a:rPr lang="en-US" b="1" i="1" dirty="0" smtClean="0">
                <a:solidFill>
                  <a:srgbClr val="FF0000"/>
                </a:solidFill>
              </a:rPr>
              <a:t>is known</a:t>
            </a:r>
            <a:r>
              <a:rPr lang="en-US" b="1" i="1" dirty="0">
                <a:solidFill>
                  <a:srgbClr val="FF0000"/>
                </a:solidFill>
              </a:rPr>
              <a:t>) must be assigned the same USUBJID value in all trials</a:t>
            </a:r>
            <a:endParaRPr lang="en-GB" sz="2800" b="1" i="1" dirty="0">
              <a:solidFill>
                <a:srgbClr val="FF0000"/>
              </a:solidFill>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32</a:t>
            </a:fld>
            <a:endParaRPr lang="en-US"/>
          </a:p>
        </p:txBody>
      </p:sp>
    </p:spTree>
    <p:extLst>
      <p:ext uri="{BB962C8B-B14F-4D97-AF65-F5344CB8AC3E}">
        <p14:creationId xmlns:p14="http://schemas.microsoft.com/office/powerpoint/2010/main" val="37045382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33</a:t>
            </a:fld>
            <a:endParaRPr lang="en-US"/>
          </a:p>
        </p:txBody>
      </p:sp>
      <p:pic>
        <p:nvPicPr>
          <p:cNvPr id="5" name="Picture 4"/>
          <p:cNvPicPr>
            <a:picLocks noChangeAspect="1"/>
          </p:cNvPicPr>
          <p:nvPr/>
        </p:nvPicPr>
        <p:blipFill>
          <a:blip r:embed="rId2"/>
          <a:stretch>
            <a:fillRect/>
          </a:stretch>
        </p:blipFill>
        <p:spPr>
          <a:xfrm>
            <a:off x="1022350" y="1871019"/>
            <a:ext cx="5975514" cy="1384236"/>
          </a:xfrm>
          <a:prstGeom prst="rect">
            <a:avLst/>
          </a:prstGeom>
        </p:spPr>
      </p:pic>
      <p:pic>
        <p:nvPicPr>
          <p:cNvPr id="7" name="Picture 6"/>
          <p:cNvPicPr>
            <a:picLocks noChangeAspect="1"/>
          </p:cNvPicPr>
          <p:nvPr/>
        </p:nvPicPr>
        <p:blipFill>
          <a:blip r:embed="rId3"/>
          <a:stretch>
            <a:fillRect/>
          </a:stretch>
        </p:blipFill>
        <p:spPr>
          <a:xfrm>
            <a:off x="2944384" y="3267557"/>
            <a:ext cx="5899708" cy="1399036"/>
          </a:xfrm>
          <a:prstGeom prst="rect">
            <a:avLst/>
          </a:prstGeom>
        </p:spPr>
      </p:pic>
      <p:sp>
        <p:nvSpPr>
          <p:cNvPr id="9" name="Rectangle 8"/>
          <p:cNvSpPr/>
          <p:nvPr/>
        </p:nvSpPr>
        <p:spPr>
          <a:xfrm>
            <a:off x="968188" y="4819363"/>
            <a:ext cx="7875904" cy="1200329"/>
          </a:xfrm>
          <a:prstGeom prst="rect">
            <a:avLst/>
          </a:prstGeom>
        </p:spPr>
        <p:txBody>
          <a:bodyPr wrap="square">
            <a:spAutoFit/>
          </a:bodyPr>
          <a:lstStyle/>
          <a:p>
            <a:r>
              <a:rPr lang="en-US" dirty="0">
                <a:latin typeface="T3Font_3"/>
              </a:rPr>
              <a:t>Many sponsors concatenate values for the Study, Site and Subject into USUBJID, but this is not </a:t>
            </a:r>
            <a:r>
              <a:rPr lang="en-US" dirty="0" smtClean="0">
                <a:latin typeface="T3Font_3"/>
              </a:rPr>
              <a:t>a requirement</a:t>
            </a:r>
            <a:r>
              <a:rPr lang="en-US" dirty="0">
                <a:latin typeface="T3Font_3"/>
              </a:rPr>
              <a:t>. </a:t>
            </a:r>
            <a:r>
              <a:rPr lang="en-US" b="1" dirty="0">
                <a:latin typeface="T3Font_3"/>
              </a:rPr>
              <a:t>It is acceptable to use any format for USUBJID</a:t>
            </a:r>
            <a:r>
              <a:rPr lang="en-US" dirty="0">
                <a:latin typeface="T3Font_3"/>
              </a:rPr>
              <a:t>, as long as the values are unique across all subjects per FDA guidance</a:t>
            </a:r>
            <a:endParaRPr lang="fr-FR" dirty="0"/>
          </a:p>
        </p:txBody>
      </p:sp>
      <p:sp>
        <p:nvSpPr>
          <p:cNvPr id="11"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301124"/>
            <a:ext cx="7664449" cy="555335"/>
          </a:xfrm>
        </p:spPr>
        <p:txBody>
          <a:bodyPr>
            <a:normAutofit/>
          </a:bodyPr>
          <a:lstStyle/>
          <a:p>
            <a:pPr marL="6350" indent="0">
              <a:buNone/>
            </a:pPr>
            <a:r>
              <a:rPr lang="it-IT" sz="2800" dirty="0" smtClean="0"/>
              <a:t>SDTM Ig Requirement (cont)</a:t>
            </a:r>
          </a:p>
        </p:txBody>
      </p:sp>
      <p:sp>
        <p:nvSpPr>
          <p:cNvPr id="12" name="Rectangle 11"/>
          <p:cNvSpPr/>
          <p:nvPr/>
        </p:nvSpPr>
        <p:spPr>
          <a:xfrm>
            <a:off x="3324225" y="2943225"/>
            <a:ext cx="1362075" cy="209550"/>
          </a:xfrm>
          <a:prstGeom prst="rect">
            <a:avLst/>
          </a:prstGeom>
          <a:solidFill>
            <a:srgbClr val="FF00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a:off x="5133975" y="4360375"/>
            <a:ext cx="1362075" cy="209550"/>
          </a:xfrm>
          <a:prstGeom prst="rect">
            <a:avLst/>
          </a:prstGeom>
          <a:solidFill>
            <a:srgbClr val="FF00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p:cNvSpPr/>
          <p:nvPr/>
        </p:nvSpPr>
        <p:spPr>
          <a:xfrm>
            <a:off x="1582309" y="2943225"/>
            <a:ext cx="894191" cy="209550"/>
          </a:xfrm>
          <a:prstGeom prst="rect">
            <a:avLst/>
          </a:prstGeom>
          <a:solidFill>
            <a:srgbClr val="FFFF0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3449209" y="4345204"/>
            <a:ext cx="894191" cy="209550"/>
          </a:xfrm>
          <a:prstGeom prst="rect">
            <a:avLst/>
          </a:prstGeom>
          <a:solidFill>
            <a:srgbClr val="00B05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p:cNvSpPr/>
          <p:nvPr/>
        </p:nvSpPr>
        <p:spPr>
          <a:xfrm>
            <a:off x="4702065" y="2957470"/>
            <a:ext cx="1384410" cy="213419"/>
          </a:xfrm>
          <a:prstGeom prst="rect">
            <a:avLst/>
          </a:prstGeom>
          <a:solidFill>
            <a:srgbClr val="00206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p:cNvSpPr/>
          <p:nvPr/>
        </p:nvSpPr>
        <p:spPr>
          <a:xfrm>
            <a:off x="6441778" y="4341335"/>
            <a:ext cx="1384410" cy="213419"/>
          </a:xfrm>
          <a:prstGeom prst="rect">
            <a:avLst/>
          </a:prstGeom>
          <a:solidFill>
            <a:srgbClr val="7030A0">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639583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4408675"/>
          </a:xfrm>
        </p:spPr>
        <p:txBody>
          <a:bodyPr>
            <a:normAutofit/>
          </a:bodyPr>
          <a:lstStyle/>
          <a:p>
            <a:pPr marL="6350" indent="0">
              <a:buNone/>
            </a:pPr>
            <a:r>
              <a:rPr lang="it-IT" sz="2800" b="1" dirty="0"/>
              <a:t>FDA SDTCG</a:t>
            </a:r>
            <a:endParaRPr lang="it-IT" sz="2800" dirty="0" smtClean="0"/>
          </a:p>
          <a:p>
            <a:pPr marL="441325" indent="-434975"/>
            <a:r>
              <a:rPr lang="en-US" dirty="0"/>
              <a:t>For subjects with </a:t>
            </a:r>
            <a:r>
              <a:rPr lang="en-US" b="1" dirty="0"/>
              <a:t>multiple enrollments within a single study</a:t>
            </a:r>
            <a:r>
              <a:rPr lang="en-US" dirty="0"/>
              <a:t>, the </a:t>
            </a:r>
            <a:r>
              <a:rPr lang="en-US" b="1" dirty="0"/>
              <a:t>primary enrollment should be submitted in DM</a:t>
            </a:r>
            <a:r>
              <a:rPr lang="en-US" dirty="0"/>
              <a:t>. Additional enrollments should be included in </a:t>
            </a:r>
            <a:r>
              <a:rPr lang="en-US" b="1" dirty="0"/>
              <a:t>a custom domain with a similar structure to DM</a:t>
            </a:r>
            <a:r>
              <a:rPr lang="en-US" dirty="0"/>
              <a:t>. Clarifying statements in the RG would be helpful </a:t>
            </a:r>
          </a:p>
          <a:p>
            <a:pPr marL="441325" indent="-434975"/>
            <a:r>
              <a:rPr lang="en-US" dirty="0" smtClean="0"/>
              <a:t>For </a:t>
            </a:r>
            <a:r>
              <a:rPr lang="en-US" dirty="0"/>
              <a:t>subjects with </a:t>
            </a:r>
            <a:r>
              <a:rPr lang="en-US" b="1" dirty="0"/>
              <a:t>multiple screenings and no subsequent</a:t>
            </a:r>
            <a:r>
              <a:rPr lang="en-US" dirty="0"/>
              <a:t> enrollment, </a:t>
            </a:r>
            <a:r>
              <a:rPr lang="en-US" b="1" dirty="0"/>
              <a:t>include the primary screening in DM with additional screenings in a custom domain with a structure similar to DM</a:t>
            </a:r>
            <a:r>
              <a:rPr lang="en-US" dirty="0"/>
              <a:t>. </a:t>
            </a:r>
            <a:endParaRPr lang="en-US" dirty="0" smtClean="0"/>
          </a:p>
          <a:p>
            <a:pPr marL="441325" indent="-434975"/>
            <a:r>
              <a:rPr lang="en-US" dirty="0"/>
              <a:t>For subjects </a:t>
            </a:r>
            <a:r>
              <a:rPr lang="en-US" b="1" dirty="0"/>
              <a:t>with multiple screenings and subsequent enrollment</a:t>
            </a:r>
            <a:r>
              <a:rPr lang="en-US" dirty="0"/>
              <a:t>, include the enrollment in </a:t>
            </a:r>
            <a:r>
              <a:rPr lang="en-US" b="1" dirty="0"/>
              <a:t>DM with screenings in a custom domain with a structure similar to DM</a:t>
            </a:r>
            <a:r>
              <a:rPr lang="en-US" dirty="0"/>
              <a:t>. </a:t>
            </a:r>
            <a:endParaRPr lang="en-GB" sz="2800" i="1" u="sng" dirty="0">
              <a:solidFill>
                <a:srgbClr val="FF0000"/>
              </a:solidFill>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34</a:t>
            </a:fld>
            <a:endParaRPr lang="en-US"/>
          </a:p>
        </p:txBody>
      </p:sp>
    </p:spTree>
    <p:extLst>
      <p:ext uri="{BB962C8B-B14F-4D97-AF65-F5344CB8AC3E}">
        <p14:creationId xmlns:p14="http://schemas.microsoft.com/office/powerpoint/2010/main" val="28231484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2"/>
            <a:ext cx="7314825" cy="1769280"/>
          </a:xfrm>
        </p:spPr>
        <p:txBody>
          <a:bodyPr>
            <a:normAutofit/>
          </a:bodyPr>
          <a:lstStyle/>
          <a:p>
            <a:pPr marL="6350" indent="0">
              <a:buNone/>
            </a:pPr>
            <a:r>
              <a:rPr lang="it-IT" sz="2800" b="1" dirty="0" smtClean="0"/>
              <a:t>PhUSE WG / CDISC Webinar</a:t>
            </a:r>
          </a:p>
          <a:p>
            <a:pPr marL="361950" indent="-361950"/>
            <a:r>
              <a:rPr lang="it-IT" sz="2800" dirty="0" smtClean="0"/>
              <a:t>Good Recommendations on prospectic multiple enrolment / screen failures data collection </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35</a:t>
            </a:fld>
            <a:endParaRPr lang="en-US"/>
          </a:p>
        </p:txBody>
      </p:sp>
      <p:pic>
        <p:nvPicPr>
          <p:cNvPr id="5" name="Picture 4"/>
          <p:cNvPicPr>
            <a:picLocks noChangeAspect="1"/>
          </p:cNvPicPr>
          <p:nvPr/>
        </p:nvPicPr>
        <p:blipFill>
          <a:blip r:embed="rId2"/>
          <a:stretch>
            <a:fillRect/>
          </a:stretch>
        </p:blipFill>
        <p:spPr>
          <a:xfrm>
            <a:off x="2988252" y="2897944"/>
            <a:ext cx="4074699" cy="3410809"/>
          </a:xfrm>
          <a:prstGeom prst="rect">
            <a:avLst/>
          </a:prstGeom>
        </p:spPr>
      </p:pic>
    </p:spTree>
    <p:extLst>
      <p:ext uri="{BB962C8B-B14F-4D97-AF65-F5344CB8AC3E}">
        <p14:creationId xmlns:p14="http://schemas.microsoft.com/office/powerpoint/2010/main" val="21969500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314825" cy="4449417"/>
          </a:xfrm>
        </p:spPr>
        <p:txBody>
          <a:bodyPr>
            <a:normAutofit lnSpcReduction="10000"/>
          </a:bodyPr>
          <a:lstStyle/>
          <a:p>
            <a:pPr marL="6350" indent="0">
              <a:buNone/>
            </a:pPr>
            <a:r>
              <a:rPr lang="it-IT" sz="2800" b="1" dirty="0" smtClean="0"/>
              <a:t>PhUSE WG / CDISC Webinar (cont)</a:t>
            </a:r>
          </a:p>
          <a:p>
            <a:pPr marL="361950" indent="-361950"/>
            <a:r>
              <a:rPr lang="it-IT" sz="2800" dirty="0" smtClean="0"/>
              <a:t>Recommend to make DM one record per USUBJD per SUBJID</a:t>
            </a:r>
          </a:p>
          <a:p>
            <a:pPr marL="361950" indent="-361950"/>
            <a:endParaRPr lang="it-IT" sz="2800" dirty="0"/>
          </a:p>
          <a:p>
            <a:pPr marL="361950" indent="-361950"/>
            <a:endParaRPr lang="it-IT" sz="2800" dirty="0" smtClean="0"/>
          </a:p>
          <a:p>
            <a:pPr marL="361950" indent="-361950"/>
            <a:endParaRPr lang="it-IT" sz="2800" dirty="0"/>
          </a:p>
          <a:p>
            <a:pPr marL="361950" indent="-361950"/>
            <a:endParaRPr lang="it-IT" sz="2800" dirty="0" smtClean="0"/>
          </a:p>
          <a:p>
            <a:pPr marL="361950" indent="-361950"/>
            <a:endParaRPr lang="it-IT" sz="2800" dirty="0"/>
          </a:p>
          <a:p>
            <a:pPr marL="361950" indent="-361950"/>
            <a:r>
              <a:rPr lang="it-IT" sz="2800" dirty="0" smtClean="0">
                <a:solidFill>
                  <a:srgbClr val="FF0000"/>
                </a:solidFill>
              </a:rPr>
              <a:t>SDTM Ig 3.3 just released is still one record per USUBJID</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36</a:t>
            </a:fld>
            <a:endParaRPr lang="en-US"/>
          </a:p>
        </p:txBody>
      </p:sp>
      <p:pic>
        <p:nvPicPr>
          <p:cNvPr id="7" name="Picture 6"/>
          <p:cNvPicPr>
            <a:picLocks noChangeAspect="1"/>
          </p:cNvPicPr>
          <p:nvPr/>
        </p:nvPicPr>
        <p:blipFill>
          <a:blip r:embed="rId2"/>
          <a:stretch>
            <a:fillRect/>
          </a:stretch>
        </p:blipFill>
        <p:spPr>
          <a:xfrm>
            <a:off x="835574" y="2790493"/>
            <a:ext cx="8071944" cy="2321748"/>
          </a:xfrm>
          <a:prstGeom prst="rect">
            <a:avLst/>
          </a:prstGeom>
        </p:spPr>
      </p:pic>
    </p:spTree>
    <p:extLst>
      <p:ext uri="{BB962C8B-B14F-4D97-AF65-F5344CB8AC3E}">
        <p14:creationId xmlns:p14="http://schemas.microsoft.com/office/powerpoint/2010/main" val="16234394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4408675"/>
          </a:xfrm>
        </p:spPr>
        <p:txBody>
          <a:bodyPr>
            <a:normAutofit/>
          </a:bodyPr>
          <a:lstStyle/>
          <a:p>
            <a:pPr marL="6350" indent="0">
              <a:buNone/>
            </a:pPr>
            <a:r>
              <a:rPr lang="it-IT" sz="2800" b="1" dirty="0" smtClean="0"/>
              <a:t>Conclusions</a:t>
            </a:r>
            <a:endParaRPr lang="it-IT" sz="2800" dirty="0" smtClean="0"/>
          </a:p>
          <a:p>
            <a:pPr marL="441325" indent="-434975"/>
            <a:r>
              <a:rPr lang="en-US" dirty="0" smtClean="0"/>
              <a:t>No clear how to handle </a:t>
            </a:r>
            <a:r>
              <a:rPr lang="en-US" dirty="0" smtClean="0"/>
              <a:t>situations </a:t>
            </a:r>
            <a:r>
              <a:rPr lang="en-US" dirty="0" smtClean="0"/>
              <a:t>when multiple failures / enrolments within same study </a:t>
            </a:r>
            <a:r>
              <a:rPr lang="en-US" dirty="0" smtClean="0"/>
              <a:t>occur</a:t>
            </a:r>
            <a:endParaRPr lang="en-US" dirty="0" smtClean="0"/>
          </a:p>
          <a:p>
            <a:pPr marL="441325" indent="-434975"/>
            <a:r>
              <a:rPr lang="en-US" dirty="0" smtClean="0"/>
              <a:t>Even </a:t>
            </a:r>
            <a:r>
              <a:rPr lang="en-US" dirty="0" smtClean="0"/>
              <a:t>the recent released SDTM Ig 3.3 doesn’t cover this scenario</a:t>
            </a:r>
          </a:p>
          <a:p>
            <a:pPr marL="441325" indent="-434975"/>
            <a:r>
              <a:rPr lang="en-US" dirty="0" smtClean="0"/>
              <a:t>What to do in </a:t>
            </a:r>
            <a:r>
              <a:rPr lang="en-US" dirty="0" err="1" smtClean="0"/>
              <a:t>ADaM</a:t>
            </a:r>
            <a:r>
              <a:rPr lang="en-US" dirty="0" smtClean="0"/>
              <a:t> when pooling from different studies subject with multiple participations? Waiting for any indication from the </a:t>
            </a:r>
            <a:r>
              <a:rPr lang="en-US" dirty="0" err="1" smtClean="0"/>
              <a:t>ADaM</a:t>
            </a:r>
            <a:r>
              <a:rPr lang="en-US" dirty="0" smtClean="0"/>
              <a:t> Integration Sub-team</a:t>
            </a:r>
          </a:p>
          <a:p>
            <a:pPr marL="441325" indent="-434975"/>
            <a:r>
              <a:rPr lang="en-US" dirty="0" smtClean="0"/>
              <a:t>It does seem (Angelo opinion) any solution will </a:t>
            </a:r>
            <a:r>
              <a:rPr lang="en-US" dirty="0" smtClean="0"/>
              <a:t>require </a:t>
            </a:r>
            <a:r>
              <a:rPr lang="en-US" dirty="0" smtClean="0"/>
              <a:t>changes in the models, both SDTM and </a:t>
            </a:r>
            <a:r>
              <a:rPr lang="en-US" dirty="0" err="1" smtClean="0"/>
              <a:t>ADaM</a:t>
            </a:r>
            <a:endParaRPr lang="en-US" dirty="0" smtClean="0"/>
          </a:p>
          <a:p>
            <a:pPr marL="441325" indent="-434975"/>
            <a:endParaRPr lang="en-GB" sz="2800" i="1" u="sng" dirty="0">
              <a:solidFill>
                <a:srgbClr val="FF0000"/>
              </a:solidFill>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37</a:t>
            </a:fld>
            <a:endParaRPr lang="en-US"/>
          </a:p>
        </p:txBody>
      </p:sp>
    </p:spTree>
    <p:extLst>
      <p:ext uri="{BB962C8B-B14F-4D97-AF65-F5344CB8AC3E}">
        <p14:creationId xmlns:p14="http://schemas.microsoft.com/office/powerpoint/2010/main" val="14441319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sz="2800" dirty="0"/>
              <a:t>How to handle ‘Multiple Enrolment’ and ‘Multiple screen Failure’ in SDTM</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1" y="1604541"/>
            <a:ext cx="7664449" cy="1674687"/>
          </a:xfrm>
        </p:spPr>
        <p:txBody>
          <a:bodyPr>
            <a:normAutofit/>
          </a:bodyPr>
          <a:lstStyle/>
          <a:p>
            <a:pPr marL="6350" indent="0">
              <a:buNone/>
            </a:pPr>
            <a:r>
              <a:rPr lang="it-IT" sz="2800" b="1" dirty="0" smtClean="0"/>
              <a:t>Conclusions (cont)</a:t>
            </a:r>
            <a:endParaRPr lang="it-IT" sz="2800" dirty="0" smtClean="0"/>
          </a:p>
          <a:p>
            <a:pPr marL="441325" indent="-434975"/>
            <a:r>
              <a:rPr lang="en-US" dirty="0" smtClean="0"/>
              <a:t>Extension Studies e.g. open-label extension study of a double blind study, seems the only scenario of easy solution in pooled </a:t>
            </a:r>
            <a:r>
              <a:rPr lang="en-US" dirty="0" err="1" smtClean="0"/>
              <a:t>ADaM</a:t>
            </a:r>
            <a:r>
              <a:rPr lang="en-US" dirty="0" smtClean="0"/>
              <a:t> when pooling is done from individual SDTM</a:t>
            </a:r>
          </a:p>
          <a:p>
            <a:pPr marL="441325" indent="-434975"/>
            <a:endParaRPr lang="en-GB" sz="2800" i="1" u="sng" dirty="0">
              <a:solidFill>
                <a:srgbClr val="FF0000"/>
              </a:solidFill>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38</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907961559"/>
              </p:ext>
            </p:extLst>
          </p:nvPr>
        </p:nvGraphicFramePr>
        <p:xfrm>
          <a:off x="1022352" y="3639916"/>
          <a:ext cx="2559048" cy="616774"/>
        </p:xfrm>
        <a:graphic>
          <a:graphicData uri="http://schemas.openxmlformats.org/drawingml/2006/table">
            <a:tbl>
              <a:tblPr firstRow="1" bandRow="1">
                <a:tableStyleId>{5C22544A-7EE6-4342-B048-85BDC9FD1C3A}</a:tableStyleId>
              </a:tblPr>
              <a:tblGrid>
                <a:gridCol w="1035141">
                  <a:extLst>
                    <a:ext uri="{9D8B030D-6E8A-4147-A177-3AD203B41FA5}">
                      <a16:colId xmlns:a16="http://schemas.microsoft.com/office/drawing/2014/main" val="1432441217"/>
                    </a:ext>
                  </a:extLst>
                </a:gridCol>
                <a:gridCol w="1523907">
                  <a:extLst>
                    <a:ext uri="{9D8B030D-6E8A-4147-A177-3AD203B41FA5}">
                      <a16:colId xmlns:a16="http://schemas.microsoft.com/office/drawing/2014/main" val="2489392843"/>
                    </a:ext>
                  </a:extLst>
                </a:gridCol>
              </a:tblGrid>
              <a:tr h="308387">
                <a:tc>
                  <a:txBody>
                    <a:bodyPr/>
                    <a:lstStyle/>
                    <a:p>
                      <a:r>
                        <a:rPr lang="fr-FR" sz="1100" dirty="0" smtClean="0"/>
                        <a:t>STUDYID</a:t>
                      </a:r>
                      <a:endParaRPr lang="fr-FR" sz="1100" dirty="0"/>
                    </a:p>
                  </a:txBody>
                  <a:tcPr/>
                </a:tc>
                <a:tc>
                  <a:txBody>
                    <a:bodyPr/>
                    <a:lstStyle/>
                    <a:p>
                      <a:r>
                        <a:rPr lang="fr-FR" sz="1100" dirty="0" smtClean="0"/>
                        <a:t>USUBJID</a:t>
                      </a:r>
                      <a:endParaRPr lang="fr-FR" sz="1100" dirty="0"/>
                    </a:p>
                  </a:txBody>
                  <a:tcPr/>
                </a:tc>
                <a:extLst>
                  <a:ext uri="{0D108BD9-81ED-4DB2-BD59-A6C34878D82A}">
                    <a16:rowId xmlns:a16="http://schemas.microsoft.com/office/drawing/2014/main" val="2627002362"/>
                  </a:ext>
                </a:extLst>
              </a:tr>
              <a:tr h="308387">
                <a:tc>
                  <a:txBody>
                    <a:bodyPr/>
                    <a:lstStyle/>
                    <a:p>
                      <a:r>
                        <a:rPr lang="fr-FR" sz="1100" dirty="0" smtClean="0"/>
                        <a:t>STUDY1</a:t>
                      </a:r>
                      <a:endParaRPr lang="fr-FR" sz="1100" dirty="0"/>
                    </a:p>
                  </a:txBody>
                  <a:tcPr/>
                </a:tc>
                <a:tc>
                  <a:txBody>
                    <a:bodyPr/>
                    <a:lstStyle/>
                    <a:p>
                      <a:r>
                        <a:rPr lang="fr-FR" sz="1100" dirty="0" smtClean="0"/>
                        <a:t>STUDY1-001-001</a:t>
                      </a:r>
                      <a:endParaRPr lang="fr-FR" sz="1100" dirty="0"/>
                    </a:p>
                  </a:txBody>
                  <a:tcPr/>
                </a:tc>
                <a:extLst>
                  <a:ext uri="{0D108BD9-81ED-4DB2-BD59-A6C34878D82A}">
                    <a16:rowId xmlns:a16="http://schemas.microsoft.com/office/drawing/2014/main" val="2087325028"/>
                  </a:ext>
                </a:extLst>
              </a:tr>
            </a:tbl>
          </a:graphicData>
        </a:graphic>
      </p:graphicFrame>
      <p:sp>
        <p:nvSpPr>
          <p:cNvPr id="7" name="TextBox 6"/>
          <p:cNvSpPr txBox="1"/>
          <p:nvPr/>
        </p:nvSpPr>
        <p:spPr>
          <a:xfrm>
            <a:off x="1022351" y="3342290"/>
            <a:ext cx="914400" cy="914400"/>
          </a:xfrm>
          <a:prstGeom prst="rect">
            <a:avLst/>
          </a:prstGeom>
          <a:noFill/>
        </p:spPr>
        <p:txBody>
          <a:bodyPr wrap="none" lIns="0" tIns="0" rIns="0" bIns="0" rtlCol="0">
            <a:noAutofit/>
          </a:bodyPr>
          <a:lstStyle/>
          <a:p>
            <a:pPr algn="l"/>
            <a:r>
              <a:rPr lang="fr-FR" dirty="0" smtClean="0"/>
              <a:t>ADSL</a:t>
            </a:r>
          </a:p>
        </p:txBody>
      </p:sp>
      <p:graphicFrame>
        <p:nvGraphicFramePr>
          <p:cNvPr id="8" name="Table 7"/>
          <p:cNvGraphicFramePr>
            <a:graphicFrameLocks noGrp="1"/>
          </p:cNvGraphicFramePr>
          <p:nvPr>
            <p:extLst>
              <p:ext uri="{D42A27DB-BD31-4B8C-83A1-F6EECF244321}">
                <p14:modId xmlns:p14="http://schemas.microsoft.com/office/powerpoint/2010/main" val="720940343"/>
              </p:ext>
            </p:extLst>
          </p:nvPr>
        </p:nvGraphicFramePr>
        <p:xfrm>
          <a:off x="1022350" y="4904335"/>
          <a:ext cx="4635500" cy="966792"/>
        </p:xfrm>
        <a:graphic>
          <a:graphicData uri="http://schemas.openxmlformats.org/drawingml/2006/table">
            <a:tbl>
              <a:tblPr firstRow="1" bandRow="1">
                <a:tableStyleId>{5C22544A-7EE6-4342-B048-85BDC9FD1C3A}</a:tableStyleId>
              </a:tblPr>
              <a:tblGrid>
                <a:gridCol w="873125">
                  <a:extLst>
                    <a:ext uri="{9D8B030D-6E8A-4147-A177-3AD203B41FA5}">
                      <a16:colId xmlns:a16="http://schemas.microsoft.com/office/drawing/2014/main" val="1432441217"/>
                    </a:ext>
                  </a:extLst>
                </a:gridCol>
                <a:gridCol w="781050">
                  <a:extLst>
                    <a:ext uri="{9D8B030D-6E8A-4147-A177-3AD203B41FA5}">
                      <a16:colId xmlns:a16="http://schemas.microsoft.com/office/drawing/2014/main" val="3422947209"/>
                    </a:ext>
                  </a:extLst>
                </a:gridCol>
                <a:gridCol w="1381125">
                  <a:extLst>
                    <a:ext uri="{9D8B030D-6E8A-4147-A177-3AD203B41FA5}">
                      <a16:colId xmlns:a16="http://schemas.microsoft.com/office/drawing/2014/main" val="2489392843"/>
                    </a:ext>
                  </a:extLst>
                </a:gridCol>
                <a:gridCol w="990600">
                  <a:extLst>
                    <a:ext uri="{9D8B030D-6E8A-4147-A177-3AD203B41FA5}">
                      <a16:colId xmlns:a16="http://schemas.microsoft.com/office/drawing/2014/main" val="2183927840"/>
                    </a:ext>
                  </a:extLst>
                </a:gridCol>
                <a:gridCol w="609600">
                  <a:extLst>
                    <a:ext uri="{9D8B030D-6E8A-4147-A177-3AD203B41FA5}">
                      <a16:colId xmlns:a16="http://schemas.microsoft.com/office/drawing/2014/main" val="659592092"/>
                    </a:ext>
                  </a:extLst>
                </a:gridCol>
              </a:tblGrid>
              <a:tr h="322264">
                <a:tc>
                  <a:txBody>
                    <a:bodyPr/>
                    <a:lstStyle/>
                    <a:p>
                      <a:r>
                        <a:rPr lang="fr-FR" sz="1100" dirty="0" smtClean="0"/>
                        <a:t>STUDYID</a:t>
                      </a:r>
                      <a:endParaRPr lang="fr-FR" sz="1100" dirty="0"/>
                    </a:p>
                  </a:txBody>
                  <a:tcPr/>
                </a:tc>
                <a:tc>
                  <a:txBody>
                    <a:bodyPr/>
                    <a:lstStyle/>
                    <a:p>
                      <a:r>
                        <a:rPr lang="fr-FR" sz="1100" dirty="0" smtClean="0"/>
                        <a:t>ASTUDY</a:t>
                      </a:r>
                      <a:endParaRPr lang="fr-FR" sz="1100" dirty="0"/>
                    </a:p>
                  </a:txBody>
                  <a:tcPr/>
                </a:tc>
                <a:tc>
                  <a:txBody>
                    <a:bodyPr/>
                    <a:lstStyle/>
                    <a:p>
                      <a:r>
                        <a:rPr lang="fr-FR" sz="1100" dirty="0" smtClean="0"/>
                        <a:t>USUBJID</a:t>
                      </a:r>
                      <a:endParaRPr lang="fr-FR" sz="1100" dirty="0"/>
                    </a:p>
                  </a:txBody>
                  <a:tcPr/>
                </a:tc>
                <a:tc>
                  <a:txBody>
                    <a:bodyPr/>
                    <a:lstStyle/>
                    <a:p>
                      <a:r>
                        <a:rPr lang="fr-FR" sz="1100" dirty="0" smtClean="0"/>
                        <a:t>ADT</a:t>
                      </a:r>
                      <a:endParaRPr lang="fr-FR" sz="1100" dirty="0"/>
                    </a:p>
                  </a:txBody>
                  <a:tcPr/>
                </a:tc>
                <a:tc>
                  <a:txBody>
                    <a:bodyPr/>
                    <a:lstStyle/>
                    <a:p>
                      <a:r>
                        <a:rPr lang="fr-FR" sz="1100" dirty="0" smtClean="0"/>
                        <a:t>AVAL</a:t>
                      </a:r>
                      <a:endParaRPr lang="fr-FR" sz="1100" dirty="0"/>
                    </a:p>
                  </a:txBody>
                  <a:tcPr/>
                </a:tc>
                <a:extLst>
                  <a:ext uri="{0D108BD9-81ED-4DB2-BD59-A6C34878D82A}">
                    <a16:rowId xmlns:a16="http://schemas.microsoft.com/office/drawing/2014/main" val="2627002362"/>
                  </a:ext>
                </a:extLst>
              </a:tr>
              <a:tr h="322264">
                <a:tc>
                  <a:txBody>
                    <a:bodyPr/>
                    <a:lstStyle/>
                    <a:p>
                      <a:r>
                        <a:rPr lang="fr-FR" sz="1100" dirty="0" smtClean="0"/>
                        <a:t>STUDY1</a:t>
                      </a:r>
                      <a:endParaRPr lang="fr-FR" sz="1100" dirty="0"/>
                    </a:p>
                  </a:txBody>
                  <a:tcPr/>
                </a:tc>
                <a:tc>
                  <a:txBody>
                    <a:bodyPr/>
                    <a:lstStyle/>
                    <a:p>
                      <a:r>
                        <a:rPr lang="fr-FR" sz="1100" b="1" dirty="0" smtClean="0">
                          <a:solidFill>
                            <a:srgbClr val="FF0000"/>
                          </a:solidFill>
                        </a:rPr>
                        <a:t>STUDY1</a:t>
                      </a:r>
                      <a:endParaRPr lang="fr-FR" sz="1100" b="1" dirty="0">
                        <a:solidFill>
                          <a:srgbClr val="FF0000"/>
                        </a:solidFill>
                      </a:endParaRPr>
                    </a:p>
                  </a:txBody>
                  <a:tcPr/>
                </a:tc>
                <a:tc>
                  <a:txBody>
                    <a:bodyPr/>
                    <a:lstStyle/>
                    <a:p>
                      <a:r>
                        <a:rPr lang="fr-FR" sz="1100" dirty="0" smtClean="0"/>
                        <a:t>STUDY1-001-001</a:t>
                      </a:r>
                      <a:endParaRPr lang="fr-FR" sz="1100" dirty="0"/>
                    </a:p>
                  </a:txBody>
                  <a:tcPr/>
                </a:tc>
                <a:tc>
                  <a:txBody>
                    <a:bodyPr/>
                    <a:lstStyle/>
                    <a:p>
                      <a:r>
                        <a:rPr lang="fr-FR" sz="1100" dirty="0" smtClean="0"/>
                        <a:t>20DEC2017</a:t>
                      </a:r>
                      <a:endParaRPr lang="fr-FR" sz="1100" dirty="0"/>
                    </a:p>
                  </a:txBody>
                  <a:tcPr/>
                </a:tc>
                <a:tc>
                  <a:txBody>
                    <a:bodyPr/>
                    <a:lstStyle/>
                    <a:p>
                      <a:r>
                        <a:rPr lang="fr-FR" sz="1100" dirty="0" smtClean="0"/>
                        <a:t>10.1</a:t>
                      </a:r>
                      <a:endParaRPr lang="fr-FR" sz="1100" dirty="0"/>
                    </a:p>
                  </a:txBody>
                  <a:tcPr/>
                </a:tc>
                <a:extLst>
                  <a:ext uri="{0D108BD9-81ED-4DB2-BD59-A6C34878D82A}">
                    <a16:rowId xmlns:a16="http://schemas.microsoft.com/office/drawing/2014/main" val="2087325028"/>
                  </a:ext>
                </a:extLst>
              </a:tr>
              <a:tr h="322264">
                <a:tc>
                  <a:txBody>
                    <a:bodyPr/>
                    <a:lstStyle/>
                    <a:p>
                      <a:r>
                        <a:rPr lang="fr-FR" sz="1100" dirty="0" smtClean="0"/>
                        <a:t>STUDY1</a:t>
                      </a:r>
                      <a:endParaRPr lang="fr-FR" sz="1100" dirty="0"/>
                    </a:p>
                  </a:txBody>
                  <a:tcPr/>
                </a:tc>
                <a:tc>
                  <a:txBody>
                    <a:bodyPr/>
                    <a:lstStyle/>
                    <a:p>
                      <a:r>
                        <a:rPr lang="fr-FR" sz="1100" b="1" dirty="0" smtClean="0">
                          <a:solidFill>
                            <a:srgbClr val="FF0000"/>
                          </a:solidFill>
                        </a:rPr>
                        <a:t>STUDY2</a:t>
                      </a:r>
                      <a:endParaRPr lang="fr-FR" sz="1100" b="1" dirty="0">
                        <a:solidFill>
                          <a:srgbClr val="FF0000"/>
                        </a:solidFill>
                      </a:endParaRPr>
                    </a:p>
                  </a:txBody>
                  <a:tcPr/>
                </a:tc>
                <a:tc>
                  <a:txBody>
                    <a:bodyPr/>
                    <a:lstStyle/>
                    <a:p>
                      <a:r>
                        <a:rPr lang="fr-FR" sz="1100" dirty="0" smtClean="0"/>
                        <a:t>STUDY1-001-001</a:t>
                      </a:r>
                      <a:endParaRPr lang="fr-FR" sz="1100" dirty="0"/>
                    </a:p>
                  </a:txBody>
                  <a:tcPr/>
                </a:tc>
                <a:tc>
                  <a:txBody>
                    <a:bodyPr/>
                    <a:lstStyle/>
                    <a:p>
                      <a:r>
                        <a:rPr lang="fr-FR" sz="1100" dirty="0" smtClean="0"/>
                        <a:t>30JAN2018</a:t>
                      </a:r>
                      <a:endParaRPr lang="fr-FR" sz="1100" dirty="0"/>
                    </a:p>
                  </a:txBody>
                  <a:tcPr/>
                </a:tc>
                <a:tc>
                  <a:txBody>
                    <a:bodyPr/>
                    <a:lstStyle/>
                    <a:p>
                      <a:r>
                        <a:rPr lang="fr-FR" sz="1100" dirty="0" smtClean="0"/>
                        <a:t>15.5</a:t>
                      </a:r>
                      <a:endParaRPr lang="fr-FR" sz="1100" dirty="0"/>
                    </a:p>
                  </a:txBody>
                  <a:tcPr/>
                </a:tc>
                <a:extLst>
                  <a:ext uri="{0D108BD9-81ED-4DB2-BD59-A6C34878D82A}">
                    <a16:rowId xmlns:a16="http://schemas.microsoft.com/office/drawing/2014/main" val="2035433622"/>
                  </a:ext>
                </a:extLst>
              </a:tr>
            </a:tbl>
          </a:graphicData>
        </a:graphic>
      </p:graphicFrame>
      <p:sp>
        <p:nvSpPr>
          <p:cNvPr id="9" name="TextBox 8"/>
          <p:cNvSpPr txBox="1"/>
          <p:nvPr/>
        </p:nvSpPr>
        <p:spPr>
          <a:xfrm>
            <a:off x="1022350" y="4606709"/>
            <a:ext cx="914400" cy="914400"/>
          </a:xfrm>
          <a:prstGeom prst="rect">
            <a:avLst/>
          </a:prstGeom>
          <a:noFill/>
        </p:spPr>
        <p:txBody>
          <a:bodyPr wrap="none" lIns="0" tIns="0" rIns="0" bIns="0" rtlCol="0">
            <a:noAutofit/>
          </a:bodyPr>
          <a:lstStyle/>
          <a:p>
            <a:pPr algn="l"/>
            <a:r>
              <a:rPr lang="fr-FR" dirty="0" smtClean="0"/>
              <a:t>ADLB</a:t>
            </a:r>
          </a:p>
        </p:txBody>
      </p:sp>
      <p:sp>
        <p:nvSpPr>
          <p:cNvPr id="10" name="TextBox 9"/>
          <p:cNvSpPr txBox="1"/>
          <p:nvPr/>
        </p:nvSpPr>
        <p:spPr>
          <a:xfrm>
            <a:off x="5765801" y="5285390"/>
            <a:ext cx="914400" cy="283344"/>
          </a:xfrm>
          <a:prstGeom prst="rect">
            <a:avLst/>
          </a:prstGeom>
          <a:noFill/>
        </p:spPr>
        <p:txBody>
          <a:bodyPr wrap="none" lIns="0" tIns="0" rIns="0" bIns="0" rtlCol="0">
            <a:noAutofit/>
          </a:bodyPr>
          <a:lstStyle/>
          <a:p>
            <a:pPr algn="l"/>
            <a:r>
              <a:rPr lang="fr-FR" sz="1100" dirty="0" smtClean="0"/>
              <a:t>Observation </a:t>
            </a:r>
            <a:r>
              <a:rPr lang="fr-FR" sz="1100" dirty="0" err="1" smtClean="0"/>
              <a:t>occurred</a:t>
            </a:r>
            <a:r>
              <a:rPr lang="fr-FR" sz="1100" dirty="0" smtClean="0"/>
              <a:t> </a:t>
            </a:r>
            <a:r>
              <a:rPr lang="fr-FR" sz="1100" dirty="0" err="1" smtClean="0"/>
              <a:t>during</a:t>
            </a:r>
            <a:r>
              <a:rPr lang="fr-FR" sz="1100" dirty="0" smtClean="0"/>
              <a:t> </a:t>
            </a:r>
            <a:r>
              <a:rPr lang="fr-FR" sz="1100" b="1" dirty="0" smtClean="0"/>
              <a:t>STUDY1</a:t>
            </a:r>
            <a:r>
              <a:rPr lang="fr-FR" sz="1100" dirty="0" smtClean="0"/>
              <a:t> participation</a:t>
            </a:r>
            <a:endParaRPr lang="fr-FR" dirty="0" smtClean="0"/>
          </a:p>
        </p:txBody>
      </p:sp>
      <p:sp>
        <p:nvSpPr>
          <p:cNvPr id="11" name="TextBox 10"/>
          <p:cNvSpPr txBox="1"/>
          <p:nvPr/>
        </p:nvSpPr>
        <p:spPr>
          <a:xfrm>
            <a:off x="5765801" y="5599715"/>
            <a:ext cx="914400" cy="283344"/>
          </a:xfrm>
          <a:prstGeom prst="rect">
            <a:avLst/>
          </a:prstGeom>
          <a:noFill/>
        </p:spPr>
        <p:txBody>
          <a:bodyPr wrap="none" lIns="0" tIns="0" rIns="0" bIns="0" rtlCol="0">
            <a:noAutofit/>
          </a:bodyPr>
          <a:lstStyle/>
          <a:p>
            <a:pPr algn="l"/>
            <a:r>
              <a:rPr lang="fr-FR" sz="1100" dirty="0" smtClean="0"/>
              <a:t>Observation </a:t>
            </a:r>
            <a:r>
              <a:rPr lang="fr-FR" sz="1100" dirty="0" err="1" smtClean="0"/>
              <a:t>occurred</a:t>
            </a:r>
            <a:r>
              <a:rPr lang="fr-FR" sz="1100" dirty="0" smtClean="0"/>
              <a:t> </a:t>
            </a:r>
            <a:r>
              <a:rPr lang="fr-FR" sz="1100" dirty="0" err="1" smtClean="0"/>
              <a:t>during</a:t>
            </a:r>
            <a:r>
              <a:rPr lang="fr-FR" sz="1100" dirty="0" smtClean="0"/>
              <a:t> </a:t>
            </a:r>
            <a:r>
              <a:rPr lang="fr-FR" sz="1100" b="1" dirty="0" smtClean="0"/>
              <a:t>STUDY2</a:t>
            </a:r>
            <a:r>
              <a:rPr lang="fr-FR" sz="1100" dirty="0" smtClean="0"/>
              <a:t> participation</a:t>
            </a:r>
            <a:endParaRPr lang="fr-FR" dirty="0" smtClean="0"/>
          </a:p>
        </p:txBody>
      </p:sp>
    </p:spTree>
    <p:extLst>
      <p:ext uri="{BB962C8B-B14F-4D97-AF65-F5344CB8AC3E}">
        <p14:creationId xmlns:p14="http://schemas.microsoft.com/office/powerpoint/2010/main" val="2631321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E951C-28EA-8440-93C2-225179276D69}"/>
              </a:ext>
            </a:extLst>
          </p:cNvPr>
          <p:cNvSpPr>
            <a:spLocks noGrp="1"/>
          </p:cNvSpPr>
          <p:nvPr>
            <p:ph type="title"/>
          </p:nvPr>
        </p:nvSpPr>
        <p:spPr/>
        <p:txBody>
          <a:bodyPr/>
          <a:lstStyle/>
          <a:p>
            <a:r>
              <a:rPr lang="en-US" dirty="0"/>
              <a:t>Thank You!</a:t>
            </a:r>
          </a:p>
        </p:txBody>
      </p:sp>
      <p:sp>
        <p:nvSpPr>
          <p:cNvPr id="3" name="Content Placeholder 2">
            <a:extLst>
              <a:ext uri="{FF2B5EF4-FFF2-40B4-BE49-F238E27FC236}">
                <a16:creationId xmlns:a16="http://schemas.microsoft.com/office/drawing/2014/main" id="{17AF8973-D4CB-2442-AB5F-340D00FFFB4A}"/>
              </a:ext>
            </a:extLst>
          </p:cNvPr>
          <p:cNvSpPr>
            <a:spLocks noGrp="1"/>
          </p:cNvSpPr>
          <p:nvPr>
            <p:ph idx="1"/>
          </p:nvPr>
        </p:nvSpPr>
        <p:spPr/>
        <p:txBody>
          <a:bodyPr/>
          <a:lstStyle/>
          <a:p>
            <a:r>
              <a:rPr lang="en-US" dirty="0" smtClean="0"/>
              <a:t>Silvia </a:t>
            </a:r>
            <a:r>
              <a:rPr lang="en-US" dirty="0" err="1" smtClean="0"/>
              <a:t>Faini</a:t>
            </a:r>
            <a:endParaRPr lang="en-US" dirty="0"/>
          </a:p>
          <a:p>
            <a:r>
              <a:rPr lang="en-US" dirty="0">
                <a:hlinkClick r:id="rId2"/>
              </a:rPr>
              <a:t>s</a:t>
            </a:r>
            <a:r>
              <a:rPr lang="en-US" dirty="0" smtClean="0">
                <a:hlinkClick r:id="rId2"/>
              </a:rPr>
              <a:t>ilvia.Faini@livanova.com</a:t>
            </a:r>
            <a:r>
              <a:rPr lang="en-US" dirty="0" smtClean="0"/>
              <a:t> </a:t>
            </a:r>
          </a:p>
          <a:p>
            <a:r>
              <a:rPr lang="en-US" dirty="0" smtClean="0"/>
              <a:t>Angelo Tinazzi</a:t>
            </a:r>
          </a:p>
          <a:p>
            <a:r>
              <a:rPr lang="en-US" dirty="0" smtClean="0">
                <a:hlinkClick r:id="rId3"/>
              </a:rPr>
              <a:t>angelo.tinazzi@Cytel.com</a:t>
            </a:r>
            <a:endParaRPr lang="en-US" dirty="0" smtClean="0"/>
          </a:p>
          <a:p>
            <a:endParaRPr lang="en-US" dirty="0"/>
          </a:p>
        </p:txBody>
      </p:sp>
    </p:spTree>
    <p:extLst>
      <p:ext uri="{BB962C8B-B14F-4D97-AF65-F5344CB8AC3E}">
        <p14:creationId xmlns:p14="http://schemas.microsoft.com/office/powerpoint/2010/main" val="83496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a:t>Upcoming webinars</a:t>
            </a:r>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p:txBody>
          <a:bodyPr/>
          <a:lstStyle/>
          <a:p>
            <a:r>
              <a:rPr lang="en-GB" dirty="0"/>
              <a:t>CDISC Members-Only Mini-Training Series – </a:t>
            </a:r>
            <a:r>
              <a:rPr lang="en-GB" b="1" dirty="0"/>
              <a:t>What’s a disease milestone and why would I want one? </a:t>
            </a:r>
            <a:r>
              <a:rPr lang="en-GB" dirty="0"/>
              <a:t>– 13DEC2018 – </a:t>
            </a:r>
            <a:r>
              <a:rPr lang="en-GB" dirty="0" err="1"/>
              <a:t>D.Wold</a:t>
            </a:r>
            <a:r>
              <a:rPr lang="en-GB" dirty="0"/>
              <a:t>, CDISC</a:t>
            </a:r>
          </a:p>
          <a:p>
            <a:endParaRPr lang="en-GB" dirty="0"/>
          </a:p>
          <a:p>
            <a:r>
              <a:rPr lang="en-GB" dirty="0"/>
              <a:t>CDISC Public Webinar – </a:t>
            </a:r>
            <a:r>
              <a:rPr lang="en-GB" b="1" dirty="0"/>
              <a:t>Controlled Terminology Mapping/Alignment Across </a:t>
            </a:r>
            <a:r>
              <a:rPr lang="en-GB" b="1" dirty="0" err="1"/>
              <a:t>Codelists</a:t>
            </a:r>
            <a:r>
              <a:rPr lang="en-GB" b="1" dirty="0"/>
              <a:t> </a:t>
            </a:r>
            <a:r>
              <a:rPr lang="en-GB" dirty="0"/>
              <a:t>- 09JAN2019 – </a:t>
            </a:r>
            <a:r>
              <a:rPr lang="en-GB" dirty="0" err="1"/>
              <a:t>A.Chow</a:t>
            </a:r>
            <a:r>
              <a:rPr lang="en-GB" dirty="0"/>
              <a:t> (CDISC), </a:t>
            </a:r>
            <a:r>
              <a:rPr lang="en-GB" dirty="0" err="1"/>
              <a:t>E.Muhlbradt</a:t>
            </a:r>
            <a:r>
              <a:rPr lang="en-GB" dirty="0"/>
              <a:t>, </a:t>
            </a:r>
            <a:r>
              <a:rPr lang="en-GB" dirty="0" err="1"/>
              <a:t>D.Sattler</a:t>
            </a:r>
            <a:endParaRPr lang="en-GB"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4</a:t>
            </a:fld>
            <a:endParaRPr lang="en-US"/>
          </a:p>
        </p:txBody>
      </p:sp>
    </p:spTree>
    <p:extLst>
      <p:ext uri="{BB962C8B-B14F-4D97-AF65-F5344CB8AC3E}">
        <p14:creationId xmlns:p14="http://schemas.microsoft.com/office/powerpoint/2010/main" val="42404633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Public Trainings</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p:txBody>
          <a:bodyPr>
            <a:normAutofit/>
          </a:bodyPr>
          <a:lstStyle/>
          <a:p>
            <a:r>
              <a:rPr lang="it-IT" sz="2400" dirty="0"/>
              <a:t>Reading, UK 21 - 25 Jan 2019  </a:t>
            </a:r>
          </a:p>
          <a:p>
            <a:pPr lvl="1"/>
            <a:r>
              <a:rPr lang="it-IT" sz="1600" dirty="0"/>
              <a:t>SDTM Theory and Application, CDASH Implementation, ADaM Primer, ADaM Theory and Application, Define-XML </a:t>
            </a:r>
          </a:p>
          <a:p>
            <a:r>
              <a:rPr lang="it-IT" sz="2400" dirty="0"/>
              <a:t>Madrid, Spain 11 - 15 Feb 2019</a:t>
            </a:r>
          </a:p>
          <a:p>
            <a:pPr lvl="1"/>
            <a:r>
              <a:rPr lang="en-US" sz="1600" dirty="0"/>
              <a:t>SDTM Theory and Application, CDASH Implementation , </a:t>
            </a:r>
            <a:r>
              <a:rPr lang="en-US" sz="1600" dirty="0" err="1"/>
              <a:t>ADaM</a:t>
            </a:r>
            <a:r>
              <a:rPr lang="en-US" sz="1600" dirty="0"/>
              <a:t> Primer, </a:t>
            </a:r>
            <a:r>
              <a:rPr lang="en-US" sz="1600" dirty="0" err="1"/>
              <a:t>ADaM</a:t>
            </a:r>
            <a:r>
              <a:rPr lang="en-US" sz="1600" dirty="0"/>
              <a:t> Theory and Application, Define-XML </a:t>
            </a:r>
          </a:p>
          <a:p>
            <a:r>
              <a:rPr lang="it-IT" sz="2400" dirty="0"/>
              <a:t>Amsterdam, Nederlands 6 - 10 May 2019 </a:t>
            </a:r>
            <a:r>
              <a:rPr lang="it-IT" sz="2400" dirty="0">
                <a:sym typeface="Wingdings" panose="05000000000000000000" pitchFamily="2" charset="2"/>
              </a:rPr>
              <a:t> EU CDISC Interchange week</a:t>
            </a:r>
            <a:endParaRPr lang="it-IT" sz="2400" dirty="0"/>
          </a:p>
          <a:p>
            <a:pPr lvl="1"/>
            <a:r>
              <a:rPr lang="it-IT" sz="1600" dirty="0"/>
              <a:t>CDISC for Newcomers, ADaM Primer, </a:t>
            </a:r>
            <a:r>
              <a:rPr lang="en-US" sz="1600" dirty="0" err="1"/>
              <a:t>ADaM</a:t>
            </a:r>
            <a:r>
              <a:rPr lang="en-US" sz="1600" dirty="0"/>
              <a:t> Theory and Application, </a:t>
            </a:r>
            <a:r>
              <a:rPr lang="it-IT" sz="1600" dirty="0"/>
              <a:t>SDTM Theory and Application, SDTM Theory and Application for Medical Devices, SEND Implementation , CDASH Implementation, ODM implementation, Controlled Terminology, Define-XML</a:t>
            </a:r>
            <a:endParaRPr lang="en-GB" sz="1600"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5</a:t>
            </a:fld>
            <a:endParaRPr lang="en-US"/>
          </a:p>
        </p:txBody>
      </p:sp>
    </p:spTree>
    <p:extLst>
      <p:ext uri="{BB962C8B-B14F-4D97-AF65-F5344CB8AC3E}">
        <p14:creationId xmlns:p14="http://schemas.microsoft.com/office/powerpoint/2010/main" val="10987038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Events</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588999"/>
            <a:ext cx="7664449" cy="4408675"/>
          </a:xfrm>
        </p:spPr>
        <p:txBody>
          <a:bodyPr>
            <a:normAutofit/>
          </a:bodyPr>
          <a:lstStyle/>
          <a:p>
            <a:r>
              <a:rPr lang="it-IT" sz="2400" dirty="0"/>
              <a:t>Italian CDISC UN - in </a:t>
            </a:r>
            <a:r>
              <a:rPr lang="it-IT" sz="2400" dirty="0" smtClean="0"/>
              <a:t>(</a:t>
            </a:r>
            <a:r>
              <a:rPr lang="it-IT" sz="2400" dirty="0" smtClean="0">
                <a:solidFill>
                  <a:srgbClr val="FF0000"/>
                </a:solidFill>
              </a:rPr>
              <a:t>22?</a:t>
            </a:r>
            <a:r>
              <a:rPr lang="it-IT" sz="2400" dirty="0" smtClean="0"/>
              <a:t>) Febbraio </a:t>
            </a:r>
            <a:r>
              <a:rPr lang="it-IT" sz="2400" dirty="0"/>
              <a:t>2019 a Milano, tema della giornata «What’s New a 360 </a:t>
            </a:r>
            <a:r>
              <a:rPr lang="it-IT" sz="2400" dirty="0" smtClean="0"/>
              <a:t>gradi»</a:t>
            </a:r>
          </a:p>
          <a:p>
            <a:pPr lvl="1"/>
            <a:r>
              <a:rPr lang="it-IT" sz="1800" dirty="0" smtClean="0"/>
              <a:t>Si </a:t>
            </a:r>
            <a:r>
              <a:rPr lang="it-IT" sz="1800" dirty="0"/>
              <a:t>accettano volontari per le </a:t>
            </a:r>
            <a:r>
              <a:rPr lang="it-IT" sz="1800" dirty="0" smtClean="0"/>
              <a:t>presentazioni</a:t>
            </a:r>
            <a:endParaRPr lang="it-IT" sz="1800" dirty="0"/>
          </a:p>
          <a:p>
            <a:endParaRPr lang="it-IT" sz="2400" dirty="0"/>
          </a:p>
          <a:p>
            <a:r>
              <a:rPr lang="it-IT" sz="2400" dirty="0"/>
              <a:t>EU CDISC Interchange 8-9 Mag 2019 ad </a:t>
            </a:r>
            <a:r>
              <a:rPr lang="it-IT" sz="2400" dirty="0" smtClean="0"/>
              <a:t>Amsterdam</a:t>
            </a:r>
          </a:p>
          <a:p>
            <a:pPr lvl="1"/>
            <a:r>
              <a:rPr lang="it-IT" sz="1800" dirty="0" smtClean="0"/>
              <a:t>Fino </a:t>
            </a:r>
            <a:r>
              <a:rPr lang="it-IT" sz="1800" dirty="0"/>
              <a:t>a 11 Gennaio è aperta la «Call for Abstract» </a:t>
            </a:r>
            <a:r>
              <a:rPr lang="it-IT" sz="1800" dirty="0">
                <a:hlinkClick r:id="rId2"/>
              </a:rPr>
              <a:t>https://</a:t>
            </a:r>
            <a:r>
              <a:rPr lang="it-IT" sz="1800" dirty="0" smtClean="0">
                <a:hlinkClick r:id="rId2"/>
              </a:rPr>
              <a:t>www.cdisc.org/2019-cdisc-europe-interchange-call-abstracts</a:t>
            </a:r>
            <a:r>
              <a:rPr lang="it-IT" sz="1800" dirty="0" smtClean="0"/>
              <a:t>  </a:t>
            </a:r>
            <a:endParaRPr lang="it-IT" sz="1800" dirty="0"/>
          </a:p>
          <a:p>
            <a:pPr lvl="2"/>
            <a:r>
              <a:rPr lang="it-IT" sz="1600" dirty="0"/>
              <a:t>LINKING TO OTHER STANDARDS, DICTIONARIES AND FRAMEWORKS</a:t>
            </a:r>
          </a:p>
          <a:p>
            <a:pPr lvl="2"/>
            <a:r>
              <a:rPr lang="it-IT" sz="1600" dirty="0"/>
              <a:t>IMPLEMENTATION</a:t>
            </a:r>
          </a:p>
          <a:p>
            <a:pPr lvl="2"/>
            <a:r>
              <a:rPr lang="it-IT" sz="1600" dirty="0"/>
              <a:t>TOWARDS END TO END AUTOMATION</a:t>
            </a:r>
          </a:p>
          <a:p>
            <a:pPr lvl="2"/>
            <a:r>
              <a:rPr lang="it-IT" sz="1600" dirty="0"/>
              <a:t>DATA STANDARDS GOVERNANCE</a:t>
            </a:r>
          </a:p>
          <a:p>
            <a:pPr lvl="2"/>
            <a:r>
              <a:rPr lang="it-IT" sz="1600" dirty="0"/>
              <a:t>TOWARDS PROTOCOL STANDARDS</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6</a:t>
            </a:fld>
            <a:endParaRPr lang="en-US"/>
          </a:p>
        </p:txBody>
      </p:sp>
    </p:spTree>
    <p:extLst>
      <p:ext uri="{BB962C8B-B14F-4D97-AF65-F5344CB8AC3E}">
        <p14:creationId xmlns:p14="http://schemas.microsoft.com/office/powerpoint/2010/main" val="3137923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033771"/>
            <a:ext cx="7664449" cy="2099174"/>
          </a:xfrm>
        </p:spPr>
        <p:txBody>
          <a:bodyPr>
            <a:normAutofit lnSpcReduction="10000"/>
          </a:bodyPr>
          <a:lstStyle/>
          <a:p>
            <a:r>
              <a:rPr lang="it-IT" dirty="0"/>
              <a:t>Nuova veste grafica del sito... e nuova organizzazione dei contenuti.</a:t>
            </a:r>
          </a:p>
          <a:p>
            <a:r>
              <a:rPr lang="it-IT" dirty="0"/>
              <a:t>Prossime </a:t>
            </a:r>
            <a:r>
              <a:rPr lang="it-IT" dirty="0" smtClean="0"/>
              <a:t>pubblicazioni:</a:t>
            </a:r>
          </a:p>
          <a:p>
            <a:pPr marL="6350" indent="0">
              <a:buNone/>
            </a:pPr>
            <a:r>
              <a:rPr lang="it-IT" dirty="0" smtClean="0">
                <a:hlinkClick r:id="rId2"/>
              </a:rPr>
              <a:t>https</a:t>
            </a:r>
            <a:r>
              <a:rPr lang="it-IT" dirty="0">
                <a:hlinkClick r:id="rId2"/>
              </a:rPr>
              <a:t>://</a:t>
            </a:r>
            <a:r>
              <a:rPr lang="it-IT" dirty="0" smtClean="0">
                <a:hlinkClick r:id="rId2"/>
              </a:rPr>
              <a:t>www.cdisc.org/standards/in-development</a:t>
            </a:r>
            <a:r>
              <a:rPr lang="it-IT" dirty="0" smtClean="0"/>
              <a:t>   </a:t>
            </a:r>
            <a:endParaRPr lang="it-IT" dirty="0"/>
          </a:p>
          <a:p>
            <a:pPr marL="6350" indent="0">
              <a:buNone/>
            </a:pPr>
            <a:endParaRPr lang="it-IT" u="sng" dirty="0" smtClean="0"/>
          </a:p>
          <a:p>
            <a:pPr marL="6350" indent="0">
              <a:buNone/>
            </a:pPr>
            <a:r>
              <a:rPr lang="it-IT" u="sng" dirty="0" smtClean="0"/>
              <a:t>Standard </a:t>
            </a:r>
            <a:r>
              <a:rPr lang="it-IT" u="sng" dirty="0"/>
              <a:t>e Data Exchange</a:t>
            </a: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7</a:t>
            </a:fld>
            <a:endParaRPr lang="en-US"/>
          </a:p>
        </p:txBody>
      </p:sp>
      <p:grpSp>
        <p:nvGrpSpPr>
          <p:cNvPr id="7" name="Group 6">
            <a:extLst>
              <a:ext uri="{FF2B5EF4-FFF2-40B4-BE49-F238E27FC236}">
                <a16:creationId xmlns:a16="http://schemas.microsoft.com/office/drawing/2014/main" id="{BD628B96-2EBF-4B4F-AB33-790398D5BB95}"/>
              </a:ext>
            </a:extLst>
          </p:cNvPr>
          <p:cNvGrpSpPr/>
          <p:nvPr/>
        </p:nvGrpSpPr>
        <p:grpSpPr>
          <a:xfrm>
            <a:off x="1022350" y="2992121"/>
            <a:ext cx="7791866" cy="3048915"/>
            <a:chOff x="224464" y="2587614"/>
            <a:chExt cx="8919536" cy="3003245"/>
          </a:xfrm>
        </p:grpSpPr>
        <p:grpSp>
          <p:nvGrpSpPr>
            <p:cNvPr id="8" name="Group 7">
              <a:extLst>
                <a:ext uri="{FF2B5EF4-FFF2-40B4-BE49-F238E27FC236}">
                  <a16:creationId xmlns:a16="http://schemas.microsoft.com/office/drawing/2014/main" id="{D1B3B54A-EAB1-480C-A49A-94A25BB89C29}"/>
                </a:ext>
              </a:extLst>
            </p:cNvPr>
            <p:cNvGrpSpPr>
              <a:grpSpLocks noChangeAspect="1"/>
            </p:cNvGrpSpPr>
            <p:nvPr/>
          </p:nvGrpSpPr>
          <p:grpSpPr>
            <a:xfrm>
              <a:off x="224464" y="2587614"/>
              <a:ext cx="8919536" cy="2612593"/>
              <a:chOff x="0" y="2778778"/>
              <a:chExt cx="9144000" cy="2678340"/>
            </a:xfrm>
          </p:grpSpPr>
          <p:grpSp>
            <p:nvGrpSpPr>
              <p:cNvPr id="10" name="Group 9">
                <a:extLst>
                  <a:ext uri="{FF2B5EF4-FFF2-40B4-BE49-F238E27FC236}">
                    <a16:creationId xmlns:a16="http://schemas.microsoft.com/office/drawing/2014/main" id="{B8A69F09-A182-48F6-8811-F0FAB2AD905B}"/>
                  </a:ext>
                </a:extLst>
              </p:cNvPr>
              <p:cNvGrpSpPr/>
              <p:nvPr/>
            </p:nvGrpSpPr>
            <p:grpSpPr>
              <a:xfrm>
                <a:off x="0" y="2778778"/>
                <a:ext cx="9144000" cy="2678340"/>
                <a:chOff x="0" y="2778778"/>
                <a:chExt cx="9144000" cy="2678340"/>
              </a:xfrm>
            </p:grpSpPr>
            <p:pic>
              <p:nvPicPr>
                <p:cNvPr id="12" name="Picture 11">
                  <a:extLst>
                    <a:ext uri="{FF2B5EF4-FFF2-40B4-BE49-F238E27FC236}">
                      <a16:creationId xmlns:a16="http://schemas.microsoft.com/office/drawing/2014/main" id="{18AD71C8-4375-40AA-ADC3-824417290D1F}"/>
                    </a:ext>
                  </a:extLst>
                </p:cNvPr>
                <p:cNvPicPr>
                  <a:picLocks noChangeAspect="1"/>
                </p:cNvPicPr>
                <p:nvPr/>
              </p:nvPicPr>
              <p:blipFill>
                <a:blip r:embed="rId3"/>
                <a:stretch>
                  <a:fillRect/>
                </a:stretch>
              </p:blipFill>
              <p:spPr>
                <a:xfrm>
                  <a:off x="0" y="2778778"/>
                  <a:ext cx="9144000" cy="1300444"/>
                </a:xfrm>
                <a:prstGeom prst="rect">
                  <a:avLst/>
                </a:prstGeom>
              </p:spPr>
            </p:pic>
            <p:pic>
              <p:nvPicPr>
                <p:cNvPr id="13" name="Picture 12">
                  <a:extLst>
                    <a:ext uri="{FF2B5EF4-FFF2-40B4-BE49-F238E27FC236}">
                      <a16:creationId xmlns:a16="http://schemas.microsoft.com/office/drawing/2014/main" id="{55D06F8B-215B-4BA2-9705-AE672FABC5FC}"/>
                    </a:ext>
                  </a:extLst>
                </p:cNvPr>
                <p:cNvPicPr>
                  <a:picLocks noChangeAspect="1"/>
                </p:cNvPicPr>
                <p:nvPr/>
              </p:nvPicPr>
              <p:blipFill>
                <a:blip r:embed="rId4"/>
                <a:stretch>
                  <a:fillRect/>
                </a:stretch>
              </p:blipFill>
              <p:spPr>
                <a:xfrm>
                  <a:off x="0" y="4079222"/>
                  <a:ext cx="8696325" cy="394952"/>
                </a:xfrm>
                <a:prstGeom prst="rect">
                  <a:avLst/>
                </a:prstGeom>
              </p:spPr>
            </p:pic>
            <p:pic>
              <p:nvPicPr>
                <p:cNvPr id="14" name="Picture 13">
                  <a:extLst>
                    <a:ext uri="{FF2B5EF4-FFF2-40B4-BE49-F238E27FC236}">
                      <a16:creationId xmlns:a16="http://schemas.microsoft.com/office/drawing/2014/main" id="{A365A5E3-359B-47B4-A355-F5CCBF8CDF16}"/>
                    </a:ext>
                  </a:extLst>
                </p:cNvPr>
                <p:cNvPicPr>
                  <a:picLocks noChangeAspect="1"/>
                </p:cNvPicPr>
                <p:nvPr/>
              </p:nvPicPr>
              <p:blipFill>
                <a:blip r:embed="rId5"/>
                <a:stretch>
                  <a:fillRect/>
                </a:stretch>
              </p:blipFill>
              <p:spPr>
                <a:xfrm>
                  <a:off x="0" y="4474174"/>
                  <a:ext cx="8877300" cy="589935"/>
                </a:xfrm>
                <a:prstGeom prst="rect">
                  <a:avLst/>
                </a:prstGeom>
              </p:spPr>
            </p:pic>
            <p:pic>
              <p:nvPicPr>
                <p:cNvPr id="15" name="Picture 14">
                  <a:extLst>
                    <a:ext uri="{FF2B5EF4-FFF2-40B4-BE49-F238E27FC236}">
                      <a16:creationId xmlns:a16="http://schemas.microsoft.com/office/drawing/2014/main" id="{A907D093-B28B-457A-9BB2-C80FF5459885}"/>
                    </a:ext>
                  </a:extLst>
                </p:cNvPr>
                <p:cNvPicPr>
                  <a:picLocks noChangeAspect="1"/>
                </p:cNvPicPr>
                <p:nvPr/>
              </p:nvPicPr>
              <p:blipFill>
                <a:blip r:embed="rId6"/>
                <a:stretch>
                  <a:fillRect/>
                </a:stretch>
              </p:blipFill>
              <p:spPr>
                <a:xfrm>
                  <a:off x="0" y="5064109"/>
                  <a:ext cx="8620125" cy="393009"/>
                </a:xfrm>
                <a:prstGeom prst="rect">
                  <a:avLst/>
                </a:prstGeom>
              </p:spPr>
            </p:pic>
          </p:grpSp>
          <p:sp>
            <p:nvSpPr>
              <p:cNvPr id="11" name="Rectangle 10">
                <a:extLst>
                  <a:ext uri="{FF2B5EF4-FFF2-40B4-BE49-F238E27FC236}">
                    <a16:creationId xmlns:a16="http://schemas.microsoft.com/office/drawing/2014/main" id="{BDE7CBE7-0FD7-45C7-A05F-3B2E0FA875AF}"/>
                  </a:ext>
                </a:extLst>
              </p:cNvPr>
              <p:cNvSpPr/>
              <p:nvPr/>
            </p:nvSpPr>
            <p:spPr>
              <a:xfrm>
                <a:off x="8620125" y="2778778"/>
                <a:ext cx="523875" cy="26783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9" name="Picture 8">
              <a:extLst>
                <a:ext uri="{FF2B5EF4-FFF2-40B4-BE49-F238E27FC236}">
                  <a16:creationId xmlns:a16="http://schemas.microsoft.com/office/drawing/2014/main" id="{C02C2154-A2C1-4302-A95A-263CD4077CD0}"/>
                </a:ext>
              </a:extLst>
            </p:cNvPr>
            <p:cNvPicPr>
              <a:picLocks noChangeAspect="1"/>
            </p:cNvPicPr>
            <p:nvPr/>
          </p:nvPicPr>
          <p:blipFill>
            <a:blip r:embed="rId7"/>
            <a:stretch>
              <a:fillRect/>
            </a:stretch>
          </p:blipFill>
          <p:spPr>
            <a:xfrm>
              <a:off x="224464" y="5192918"/>
              <a:ext cx="8408521" cy="397941"/>
            </a:xfrm>
            <a:prstGeom prst="rect">
              <a:avLst/>
            </a:prstGeom>
          </p:spPr>
        </p:pic>
      </p:grpSp>
    </p:spTree>
    <p:extLst>
      <p:ext uri="{BB962C8B-B14F-4D97-AF65-F5344CB8AC3E}">
        <p14:creationId xmlns:p14="http://schemas.microsoft.com/office/powerpoint/2010/main" val="4340906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033771"/>
            <a:ext cx="7664449" cy="2099174"/>
          </a:xfrm>
        </p:spPr>
        <p:txBody>
          <a:bodyPr/>
          <a:lstStyle/>
          <a:p>
            <a:pPr marL="6350" indent="0">
              <a:buNone/>
            </a:pPr>
            <a:endParaRPr lang="it-IT" u="sng" dirty="0" smtClean="0"/>
          </a:p>
          <a:p>
            <a:pPr marL="6350" indent="0">
              <a:buNone/>
            </a:pPr>
            <a:r>
              <a:rPr lang="it-IT" u="sng" dirty="0" smtClean="0"/>
              <a:t>Therapeutic Area</a:t>
            </a:r>
            <a:endParaRPr lang="it-IT" u="sng" dirty="0"/>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8</a:t>
            </a:fld>
            <a:endParaRPr lang="en-US"/>
          </a:p>
        </p:txBody>
      </p:sp>
      <p:pic>
        <p:nvPicPr>
          <p:cNvPr id="16" name="Picture 15">
            <a:extLst>
              <a:ext uri="{FF2B5EF4-FFF2-40B4-BE49-F238E27FC236}">
                <a16:creationId xmlns:a16="http://schemas.microsoft.com/office/drawing/2014/main" id="{3D6D30E0-A1BF-4441-8DB3-25C9A879A1AA}"/>
              </a:ext>
            </a:extLst>
          </p:cNvPr>
          <p:cNvPicPr>
            <a:picLocks noChangeAspect="1"/>
          </p:cNvPicPr>
          <p:nvPr/>
        </p:nvPicPr>
        <p:blipFill>
          <a:blip r:embed="rId2"/>
          <a:stretch>
            <a:fillRect/>
          </a:stretch>
        </p:blipFill>
        <p:spPr>
          <a:xfrm>
            <a:off x="1022349" y="1674945"/>
            <a:ext cx="7982585" cy="2772970"/>
          </a:xfrm>
          <a:prstGeom prst="rect">
            <a:avLst/>
          </a:prstGeom>
        </p:spPr>
      </p:pic>
    </p:spTree>
    <p:extLst>
      <p:ext uri="{BB962C8B-B14F-4D97-AF65-F5344CB8AC3E}">
        <p14:creationId xmlns:p14="http://schemas.microsoft.com/office/powerpoint/2010/main" val="25797235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D6A95-13ED-604F-AA65-8144C0F6694B}"/>
              </a:ext>
            </a:extLst>
          </p:cNvPr>
          <p:cNvSpPr>
            <a:spLocks noGrp="1"/>
          </p:cNvSpPr>
          <p:nvPr>
            <p:ph type="title"/>
          </p:nvPr>
        </p:nvSpPr>
        <p:spPr/>
        <p:txBody>
          <a:bodyPr/>
          <a:lstStyle/>
          <a:p>
            <a:r>
              <a:rPr lang="en-US" dirty="0" smtClean="0"/>
              <a:t>CDISC and Data Standards Update</a:t>
            </a:r>
            <a:endParaRPr lang="en-US" dirty="0"/>
          </a:p>
        </p:txBody>
      </p:sp>
      <p:sp>
        <p:nvSpPr>
          <p:cNvPr id="3" name="Content Placeholder 2">
            <a:extLst>
              <a:ext uri="{FF2B5EF4-FFF2-40B4-BE49-F238E27FC236}">
                <a16:creationId xmlns:a16="http://schemas.microsoft.com/office/drawing/2014/main" id="{92C80A91-8A58-D34B-9C3A-DBCC37353BA0}"/>
              </a:ext>
            </a:extLst>
          </p:cNvPr>
          <p:cNvSpPr>
            <a:spLocks noGrp="1"/>
          </p:cNvSpPr>
          <p:nvPr>
            <p:ph idx="1"/>
          </p:nvPr>
        </p:nvSpPr>
        <p:spPr>
          <a:xfrm>
            <a:off x="1022350" y="1033771"/>
            <a:ext cx="7664449" cy="4690754"/>
          </a:xfrm>
        </p:spPr>
        <p:txBody>
          <a:bodyPr>
            <a:normAutofit fontScale="92500" lnSpcReduction="20000"/>
          </a:bodyPr>
          <a:lstStyle/>
          <a:p>
            <a:endParaRPr lang="it-IT" dirty="0" smtClean="0"/>
          </a:p>
          <a:p>
            <a:r>
              <a:rPr lang="it-IT" dirty="0" smtClean="0"/>
              <a:t>CDISC SDTM Ig 3.3 / SDTM Model 1.7 </a:t>
            </a:r>
          </a:p>
          <a:p>
            <a:r>
              <a:rPr lang="it-IT" i="1" dirty="0" smtClean="0"/>
              <a:t>ADaM Ig 1.2 ... November or before end of the year</a:t>
            </a:r>
          </a:p>
          <a:p>
            <a:endParaRPr lang="it-IT" i="1" dirty="0"/>
          </a:p>
          <a:p>
            <a:r>
              <a:rPr lang="it-IT" dirty="0" smtClean="0"/>
              <a:t>WHODrug B3 (C3) ... Mandatory for FDA for study starting 15-MAR-2019 </a:t>
            </a:r>
          </a:p>
          <a:p>
            <a:pPr marL="6350" indent="0">
              <a:buNone/>
            </a:pPr>
            <a:r>
              <a:rPr lang="it-IT" dirty="0" smtClean="0"/>
              <a:t>See Wiki Page Italian UN</a:t>
            </a:r>
            <a:endParaRPr lang="it-IT" dirty="0" smtClean="0"/>
          </a:p>
          <a:p>
            <a:endParaRPr lang="it-IT" dirty="0"/>
          </a:p>
          <a:p>
            <a:r>
              <a:rPr lang="it-IT" dirty="0" smtClean="0"/>
              <a:t>FDA </a:t>
            </a:r>
            <a:r>
              <a:rPr lang="it-IT" dirty="0" smtClean="0"/>
              <a:t>Study Data Technical Conformance Guide – v October 2018</a:t>
            </a:r>
          </a:p>
          <a:p>
            <a:pPr marL="6350" indent="0">
              <a:buNone/>
            </a:pPr>
            <a:r>
              <a:rPr lang="it-IT" dirty="0" smtClean="0"/>
              <a:t>See Angelo </a:t>
            </a:r>
            <a:r>
              <a:rPr lang="it-IT" dirty="0"/>
              <a:t>email (</a:t>
            </a:r>
            <a:r>
              <a:rPr lang="it-IT" dirty="0" smtClean="0"/>
              <a:t>FDA_TCG_Memo.pdf)</a:t>
            </a:r>
          </a:p>
          <a:p>
            <a:pPr marL="6350" indent="0">
              <a:buNone/>
            </a:pPr>
            <a:endParaRPr lang="it-IT" dirty="0"/>
          </a:p>
          <a:p>
            <a:r>
              <a:rPr lang="it-IT" dirty="0" smtClean="0"/>
              <a:t>FDA Planning </a:t>
            </a:r>
            <a:r>
              <a:rPr lang="it-IT" dirty="0"/>
              <a:t>of Bioresearch </a:t>
            </a:r>
            <a:r>
              <a:rPr lang="it-IT" dirty="0" smtClean="0"/>
              <a:t>Monitoring (BIMO) Inspections for CDER Submissions</a:t>
            </a:r>
          </a:p>
          <a:p>
            <a:pPr marL="6350" indent="0">
              <a:buNone/>
            </a:pPr>
            <a:r>
              <a:rPr lang="it-IT" dirty="0" smtClean="0"/>
              <a:t>Guidance and Technical Conformance Guide available in the wiki Italian UN page</a:t>
            </a:r>
            <a:endParaRPr lang="it-IT" dirty="0" smtClean="0"/>
          </a:p>
          <a:p>
            <a:endParaRPr lang="it-IT" dirty="0">
              <a:hlinkClick r:id="rId2"/>
            </a:endParaRPr>
          </a:p>
        </p:txBody>
      </p:sp>
      <p:sp>
        <p:nvSpPr>
          <p:cNvPr id="4" name="Date Placeholder 3">
            <a:extLst>
              <a:ext uri="{FF2B5EF4-FFF2-40B4-BE49-F238E27FC236}">
                <a16:creationId xmlns:a16="http://schemas.microsoft.com/office/drawing/2014/main" id="{0D9C762A-0987-7A4A-9959-5F453C2EED59}"/>
              </a:ext>
            </a:extLst>
          </p:cNvPr>
          <p:cNvSpPr>
            <a:spLocks noGrp="1"/>
          </p:cNvSpPr>
          <p:nvPr>
            <p:ph type="dt" sz="half" idx="10"/>
          </p:nvPr>
        </p:nvSpPr>
        <p:spPr/>
        <p:txBody>
          <a:bodyPr/>
          <a:lstStyle/>
          <a:p>
            <a:fld id="{3E07F8D0-7524-D448-A94D-C7E1F01CAED9}" type="datetime1">
              <a:rPr lang="en-US" smtClean="0"/>
              <a:pPr/>
              <a:t>11/28/2018</a:t>
            </a:fld>
            <a:endParaRPr lang="en-US" dirty="0"/>
          </a:p>
        </p:txBody>
      </p:sp>
      <p:sp>
        <p:nvSpPr>
          <p:cNvPr id="6" name="Slide Number Placeholder 5">
            <a:extLst>
              <a:ext uri="{FF2B5EF4-FFF2-40B4-BE49-F238E27FC236}">
                <a16:creationId xmlns:a16="http://schemas.microsoft.com/office/drawing/2014/main" id="{AC50CA00-99F7-3E44-A839-0402F441E9AA}"/>
              </a:ext>
            </a:extLst>
          </p:cNvPr>
          <p:cNvSpPr>
            <a:spLocks noGrp="1"/>
          </p:cNvSpPr>
          <p:nvPr>
            <p:ph type="sldNum" sz="quarter" idx="12"/>
          </p:nvPr>
        </p:nvSpPr>
        <p:spPr/>
        <p:txBody>
          <a:bodyPr/>
          <a:lstStyle/>
          <a:p>
            <a:fld id="{EB4FF9C4-EEBF-D24D-8A4E-C0B9CCE3F975}" type="slidenum">
              <a:rPr lang="en-US" smtClean="0"/>
              <a:pPr/>
              <a:t>9</a:t>
            </a:fld>
            <a:endParaRPr lang="en-US"/>
          </a:p>
        </p:txBody>
      </p:sp>
    </p:spTree>
    <p:extLst>
      <p:ext uri="{BB962C8B-B14F-4D97-AF65-F5344CB8AC3E}">
        <p14:creationId xmlns:p14="http://schemas.microsoft.com/office/powerpoint/2010/main" val="17985552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DISC-1 1">
      <a:dk1>
        <a:srgbClr val="134678"/>
      </a:dk1>
      <a:lt1>
        <a:srgbClr val="FFFFFF"/>
      </a:lt1>
      <a:dk2>
        <a:srgbClr val="515349"/>
      </a:dk2>
      <a:lt2>
        <a:srgbClr val="F5F5F5"/>
      </a:lt2>
      <a:accent1>
        <a:srgbClr val="134678"/>
      </a:accent1>
      <a:accent2>
        <a:srgbClr val="A1D0CA"/>
      </a:accent2>
      <a:accent3>
        <a:srgbClr val="C94543"/>
      </a:accent3>
      <a:accent4>
        <a:srgbClr val="EDAA00"/>
      </a:accent4>
      <a:accent5>
        <a:srgbClr val="553278"/>
      </a:accent5>
      <a:accent6>
        <a:srgbClr val="40B3E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2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942efca-e753-43c0-b995-a96645848828">
      <UserInfo>
        <DisplayName>Sheila Leaman</DisplayName>
        <AccountId>51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0D8FD3955C17041B2E52E38FC41047D" ma:contentTypeVersion="7" ma:contentTypeDescription="Create a new document." ma:contentTypeScope="" ma:versionID="4a55158dd75137eabaedc6920174276d">
  <xsd:schema xmlns:xsd="http://www.w3.org/2001/XMLSchema" xmlns:xs="http://www.w3.org/2001/XMLSchema" xmlns:p="http://schemas.microsoft.com/office/2006/metadata/properties" xmlns:ns2="a2e4de0a-9907-4e46-b04c-ee564bd216ba" xmlns:ns3="6942efca-e753-43c0-b995-a96645848828" targetNamespace="http://schemas.microsoft.com/office/2006/metadata/properties" ma:root="true" ma:fieldsID="bf573e8cf32d838bf05d4634d002d450" ns2:_="" ns3:_="">
    <xsd:import namespace="a2e4de0a-9907-4e46-b04c-ee564bd216ba"/>
    <xsd:import namespace="6942efca-e753-43c0-b995-a96645848828"/>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e4de0a-9907-4e46-b04c-ee564bd216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42efca-e753-43c0-b995-a96645848828"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636C86-89E3-4CF6-B502-223E4A896841}">
  <ds:schemaRefs>
    <ds:schemaRef ds:uri="6942efca-e753-43c0-b995-a96645848828"/>
    <ds:schemaRef ds:uri="http://www.w3.org/XML/1998/namespace"/>
    <ds:schemaRef ds:uri="http://schemas.microsoft.com/office/2006/documentManagement/types"/>
    <ds:schemaRef ds:uri="a2e4de0a-9907-4e46-b04c-ee564bd216ba"/>
    <ds:schemaRef ds:uri="http://purl.org/dc/terms/"/>
    <ds:schemaRef ds:uri="http://purl.org/dc/dcmitype/"/>
    <ds:schemaRef ds:uri="http://schemas.microsoft.com/office/2006/metadata/properties"/>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3A4ACA45-0788-4A65-AE68-28EAE9A398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2e4de0a-9907-4e46-b04c-ee564bd216ba"/>
    <ds:schemaRef ds:uri="6942efca-e753-43c0-b995-a9664584882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F684ED9-645B-41F8-8EE7-0504DCA5B8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2403</Words>
  <Application>Microsoft Office PowerPoint</Application>
  <PresentationFormat>On-screen Show (4:3)</PresentationFormat>
  <Paragraphs>307</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T3Font_3</vt:lpstr>
      <vt:lpstr>Wingdings</vt:lpstr>
      <vt:lpstr>Office Theme</vt:lpstr>
      <vt:lpstr>CDISC Italian User Network TC</vt:lpstr>
      <vt:lpstr>Agenda</vt:lpstr>
      <vt:lpstr>CDISC e Data Submission What’s New</vt:lpstr>
      <vt:lpstr>Upcoming webinars</vt:lpstr>
      <vt:lpstr>Public Trainings</vt:lpstr>
      <vt:lpstr>CDISC Events</vt:lpstr>
      <vt:lpstr>CDISC Update</vt:lpstr>
      <vt:lpstr>CDISC Update</vt:lpstr>
      <vt:lpstr>CDISC and Data Standards Update</vt:lpstr>
      <vt:lpstr>CDISC and Data Standards Update</vt:lpstr>
      <vt:lpstr>CDISC and Data Standards Update</vt:lpstr>
      <vt:lpstr>CDISC and Data Standards Update</vt:lpstr>
      <vt:lpstr>CDISC and Data Submission</vt:lpstr>
      <vt:lpstr>CDISC and Data Submission Topics from PhUSE 2019</vt:lpstr>
      <vt:lpstr>CDISC and Data Submission Topics from PhUSE 2019 (cont)</vt:lpstr>
      <vt:lpstr>CDISC and Data Submission Topics from PhUSE 2019 (cont)</vt:lpstr>
      <vt:lpstr>Machine Learning and CDISC</vt:lpstr>
      <vt:lpstr>Machine Learning (ML) and CDISC Focus</vt:lpstr>
      <vt:lpstr>ML from EU CDISC Interchange</vt:lpstr>
      <vt:lpstr>ML from EU CDISC Interchange</vt:lpstr>
      <vt:lpstr>ML from EU CDISC Interchange</vt:lpstr>
      <vt:lpstr>ML from EU PHUSE</vt:lpstr>
      <vt:lpstr>ML from EU PHUSE</vt:lpstr>
      <vt:lpstr>ML from EU PHUSE</vt:lpstr>
      <vt:lpstr>ML from EU PHUSE</vt:lpstr>
      <vt:lpstr>ML from EU PHUSE</vt:lpstr>
      <vt:lpstr>ML from EU PHUSE</vt:lpstr>
      <vt:lpstr>ML from EU PHUSE</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How to handle ‘Multiple Enrolment’ and ‘Multiple screen Failure’ in SDTM</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Angelo Tinazzi</cp:lastModifiedBy>
  <cp:revision>91</cp:revision>
  <cp:lastPrinted>2018-11-28T09:25:33Z</cp:lastPrinted>
  <dcterms:created xsi:type="dcterms:W3CDTF">2018-04-05T14:10:17Z</dcterms:created>
  <dcterms:modified xsi:type="dcterms:W3CDTF">2018-11-28T10:06:04Z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0x010100F0D8FD3955C17041B2E52E38FC41047D</vt:lpwstr>
  </property>
</Properties>
</file>