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presentation.xml" ContentType="application/vnd.openxmlformats-officedocument.presentationml.presentation.main+xml"/>
  <Override PartName="/ppt/slides/slide16.xml" ContentType="application/vnd.openxmlformats-officedocument.presentationml.slide+xml"/>
  <Override PartName="/ppt/slides/slide20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7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8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23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2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5.xml" ContentType="application/vnd.openxmlformats-officedocument.presentationml.notesSlide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6" r:id="rId1"/>
  </p:sldMasterIdLst>
  <p:notesMasterIdLst>
    <p:notesMasterId r:id="rId25"/>
  </p:notesMasterIdLst>
  <p:sldIdLst>
    <p:sldId id="256" r:id="rId2"/>
    <p:sldId id="257" r:id="rId3"/>
    <p:sldId id="258" r:id="rId4"/>
    <p:sldId id="263" r:id="rId5"/>
    <p:sldId id="260" r:id="rId6"/>
    <p:sldId id="267" r:id="rId7"/>
    <p:sldId id="266" r:id="rId8"/>
    <p:sldId id="289" r:id="rId9"/>
    <p:sldId id="288" r:id="rId10"/>
    <p:sldId id="304" r:id="rId11"/>
    <p:sldId id="279" r:id="rId12"/>
    <p:sldId id="306" r:id="rId13"/>
    <p:sldId id="275" r:id="rId14"/>
    <p:sldId id="307" r:id="rId15"/>
    <p:sldId id="276" r:id="rId16"/>
    <p:sldId id="277" r:id="rId17"/>
    <p:sldId id="278" r:id="rId18"/>
    <p:sldId id="303" r:id="rId19"/>
    <p:sldId id="280" r:id="rId20"/>
    <p:sldId id="301" r:id="rId21"/>
    <p:sldId id="299" r:id="rId22"/>
    <p:sldId id="302" r:id="rId23"/>
    <p:sldId id="305" r:id="rId24"/>
  </p:sldIdLst>
  <p:sldSz cx="9906000" cy="6858000" type="A4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cintha_eben" initials="j" lastIdx="9" clrIdx="0"/>
  <p:cmAuthor id="1" name="wim_verreth" initials="w" lastIdx="2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D5FF"/>
    <a:srgbClr val="00FFFF"/>
    <a:srgbClr val="E1F6FF"/>
    <a:srgbClr val="BDE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2906" autoAdjust="0"/>
    <p:restoredTop sz="88556" autoAdjust="0"/>
  </p:normalViewPr>
  <p:slideViewPr>
    <p:cSldViewPr>
      <p:cViewPr varScale="1">
        <p:scale>
          <a:sx n="62" d="100"/>
          <a:sy n="62" d="100"/>
        </p:scale>
        <p:origin x="-1068" y="-7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873EA8-87D6-4774-903F-53925C0F6A24}" type="datetimeFigureOut">
              <a:rPr lang="nl-BE" smtClean="0"/>
              <a:pPr/>
              <a:t>17/12/2013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8F8BA1-4D5E-42D1-A13F-2EB28D6ABFBB}" type="slidenum">
              <a:rPr lang="nl-BE" smtClean="0"/>
              <a:pPr/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F8BA1-4D5E-42D1-A13F-2EB28D6ABFBB}" type="slidenum">
              <a:rPr lang="nl-BE" smtClean="0"/>
              <a:pPr/>
              <a:t>1</a:t>
            </a:fld>
            <a:endParaRPr lang="nl-B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F8BA1-4D5E-42D1-A13F-2EB28D6ABFBB}" type="slidenum">
              <a:rPr lang="nl-BE" smtClean="0"/>
              <a:pPr/>
              <a:t>11</a:t>
            </a:fld>
            <a:endParaRPr lang="nl-B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F8BA1-4D5E-42D1-A13F-2EB28D6ABFBB}" type="slidenum">
              <a:rPr lang="nl-BE" smtClean="0"/>
              <a:pPr/>
              <a:t>12</a:t>
            </a:fld>
            <a:endParaRPr lang="nl-B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F8BA1-4D5E-42D1-A13F-2EB28D6ABFBB}" type="slidenum">
              <a:rPr lang="nl-BE" smtClean="0"/>
              <a:pPr/>
              <a:t>13</a:t>
            </a:fld>
            <a:endParaRPr lang="nl-B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F8BA1-4D5E-42D1-A13F-2EB28D6ABFBB}" type="slidenum">
              <a:rPr lang="nl-BE" smtClean="0"/>
              <a:pPr/>
              <a:t>14</a:t>
            </a:fld>
            <a:endParaRPr lang="nl-B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F8BA1-4D5E-42D1-A13F-2EB28D6ABFBB}" type="slidenum">
              <a:rPr lang="nl-BE" smtClean="0"/>
              <a:pPr/>
              <a:t>15</a:t>
            </a:fld>
            <a:endParaRPr lang="nl-B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F8BA1-4D5E-42D1-A13F-2EB28D6ABFBB}" type="slidenum">
              <a:rPr lang="nl-BE" smtClean="0"/>
              <a:pPr/>
              <a:t>16</a:t>
            </a:fld>
            <a:endParaRPr lang="nl-B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F8BA1-4D5E-42D1-A13F-2EB28D6ABFBB}" type="slidenum">
              <a:rPr lang="nl-BE" smtClean="0"/>
              <a:pPr/>
              <a:t>17</a:t>
            </a:fld>
            <a:endParaRPr lang="nl-B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F8BA1-4D5E-42D1-A13F-2EB28D6ABFBB}" type="slidenum">
              <a:rPr lang="nl-BE" smtClean="0"/>
              <a:pPr/>
              <a:t>18</a:t>
            </a:fld>
            <a:endParaRPr lang="nl-B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F8BA1-4D5E-42D1-A13F-2EB28D6ABFBB}" type="slidenum">
              <a:rPr lang="nl-BE" smtClean="0"/>
              <a:pPr/>
              <a:t>19</a:t>
            </a:fld>
            <a:endParaRPr lang="nl-B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F8BA1-4D5E-42D1-A13F-2EB28D6ABFBB}" type="slidenum">
              <a:rPr lang="nl-BE" smtClean="0"/>
              <a:pPr/>
              <a:t>20</a:t>
            </a:fld>
            <a:endParaRPr lang="nl-B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F8BA1-4D5E-42D1-A13F-2EB28D6ABFBB}" type="slidenum">
              <a:rPr lang="nl-BE" smtClean="0"/>
              <a:pPr/>
              <a:t>2</a:t>
            </a:fld>
            <a:endParaRPr lang="nl-B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F8BA1-4D5E-42D1-A13F-2EB28D6ABFBB}" type="slidenum">
              <a:rPr lang="nl-BE" smtClean="0"/>
              <a:pPr/>
              <a:t>21</a:t>
            </a:fld>
            <a:endParaRPr lang="nl-B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F8BA1-4D5E-42D1-A13F-2EB28D6ABFBB}" type="slidenum">
              <a:rPr lang="nl-BE" smtClean="0"/>
              <a:pPr/>
              <a:t>22</a:t>
            </a:fld>
            <a:endParaRPr lang="nl-B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E74AEB-DE15-4A34-BC2A-907C31E931DD}" type="slidenum">
              <a:rPr lang="en-US"/>
              <a:pPr/>
              <a:t>23</a:t>
            </a:fld>
            <a:endParaRPr lang="en-US"/>
          </a:p>
        </p:txBody>
      </p:sp>
      <p:sp>
        <p:nvSpPr>
          <p:cNvPr id="407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7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F8BA1-4D5E-42D1-A13F-2EB28D6ABFBB}" type="slidenum">
              <a:rPr lang="nl-BE" smtClean="0"/>
              <a:pPr/>
              <a:t>3</a:t>
            </a:fld>
            <a:endParaRPr lang="nl-B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F8BA1-4D5E-42D1-A13F-2EB28D6ABFBB}" type="slidenum">
              <a:rPr lang="nl-BE" smtClean="0"/>
              <a:pPr/>
              <a:t>4</a:t>
            </a:fld>
            <a:endParaRPr lang="nl-B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F8BA1-4D5E-42D1-A13F-2EB28D6ABFBB}" type="slidenum">
              <a:rPr lang="nl-BE" smtClean="0"/>
              <a:pPr/>
              <a:t>5</a:t>
            </a:fld>
            <a:endParaRPr lang="nl-B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F8BA1-4D5E-42D1-A13F-2EB28D6ABFBB}" type="slidenum">
              <a:rPr lang="nl-BE" smtClean="0"/>
              <a:pPr/>
              <a:t>6</a:t>
            </a:fld>
            <a:endParaRPr lang="nl-B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>
              <a:sym typeface="Wingdings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F8BA1-4D5E-42D1-A13F-2EB28D6ABFBB}" type="slidenum">
              <a:rPr lang="nl-BE" smtClean="0"/>
              <a:pPr/>
              <a:t>7</a:t>
            </a:fld>
            <a:endParaRPr lang="nl-B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sz="1000" b="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F8BA1-4D5E-42D1-A13F-2EB28D6ABFBB}" type="slidenum">
              <a:rPr lang="nl-BE" smtClean="0"/>
              <a:pPr/>
              <a:t>8</a:t>
            </a:fld>
            <a:endParaRPr lang="nl-B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F8BA1-4D5E-42D1-A13F-2EB28D6ABFBB}" type="slidenum">
              <a:rPr lang="nl-BE" smtClean="0"/>
              <a:pPr/>
              <a:t>9</a:t>
            </a:fld>
            <a:endParaRPr lang="nl-B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0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7588" cy="6859588"/>
          </a:xfrm>
          <a:prstGeom prst="rect">
            <a:avLst/>
          </a:prstGeom>
          <a:noFill/>
        </p:spPr>
      </p:pic>
      <p:sp>
        <p:nvSpPr>
          <p:cNvPr id="5509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981200" y="2438400"/>
            <a:ext cx="7099300" cy="1143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509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733800"/>
            <a:ext cx="70866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8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57400" y="1676400"/>
            <a:ext cx="3505200" cy="46482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676400"/>
            <a:ext cx="3505200" cy="46482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9890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907588" cy="6859588"/>
          </a:xfrm>
          <a:prstGeom prst="rect">
            <a:avLst/>
          </a:prstGeom>
          <a:noFill/>
        </p:spPr>
      </p:pic>
      <p:sp>
        <p:nvSpPr>
          <p:cNvPr id="5498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057400" y="381000"/>
            <a:ext cx="7162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et modifiez le titre</a:t>
            </a:r>
          </a:p>
        </p:txBody>
      </p:sp>
      <p:sp>
        <p:nvSpPr>
          <p:cNvPr id="54989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7400" y="1676400"/>
            <a:ext cx="7162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modifier les styles du </a:t>
            </a:r>
            <a:r>
              <a:rPr lang="en-GB" dirty="0" err="1" smtClean="0"/>
              <a:t>texte</a:t>
            </a:r>
            <a:r>
              <a:rPr lang="en-GB" dirty="0" smtClean="0"/>
              <a:t> du masque</a:t>
            </a:r>
          </a:p>
          <a:p>
            <a:pPr lvl="1"/>
            <a:r>
              <a:rPr lang="en-GB" dirty="0" err="1" smtClean="0"/>
              <a:t>Deuxième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2"/>
            <a:r>
              <a:rPr lang="en-GB" dirty="0" err="1" smtClean="0"/>
              <a:t>Troisième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3"/>
            <a:r>
              <a:rPr lang="en-GB" dirty="0" err="1" smtClean="0"/>
              <a:t>Quatrième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4"/>
            <a:r>
              <a:rPr lang="en-GB" dirty="0" err="1" smtClean="0"/>
              <a:t>Cinquième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</p:txBody>
      </p:sp>
      <p:sp>
        <p:nvSpPr>
          <p:cNvPr id="549893" name="Text Box 5"/>
          <p:cNvSpPr txBox="1">
            <a:spLocks noChangeArrowheads="1"/>
          </p:cNvSpPr>
          <p:nvPr/>
        </p:nvSpPr>
        <p:spPr bwMode="auto">
          <a:xfrm>
            <a:off x="9369425" y="6477000"/>
            <a:ext cx="3079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E8B1ABED-CB97-46AA-87F2-0A7A4F37B42E}" type="slidenum">
              <a:rPr lang="en-GB" sz="800">
                <a:latin typeface="Arial" charset="0"/>
              </a:rPr>
              <a:pPr/>
              <a:t>‹#›</a:t>
            </a:fld>
            <a:endParaRPr lang="en-GB" sz="1400"/>
          </a:p>
        </p:txBody>
      </p:sp>
      <p:sp>
        <p:nvSpPr>
          <p:cNvPr id="549894" name="Line 6"/>
          <p:cNvSpPr>
            <a:spLocks noChangeShapeType="1"/>
          </p:cNvSpPr>
          <p:nvPr/>
        </p:nvSpPr>
        <p:spPr bwMode="auto">
          <a:xfrm>
            <a:off x="152400" y="6477000"/>
            <a:ext cx="9505950" cy="0"/>
          </a:xfrm>
          <a:prstGeom prst="line">
            <a:avLst/>
          </a:prstGeom>
          <a:noFill/>
          <a:ln w="12700">
            <a:solidFill>
              <a:srgbClr val="8B8B8B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9895" name="Line 7"/>
          <p:cNvSpPr>
            <a:spLocks noChangeShapeType="1"/>
          </p:cNvSpPr>
          <p:nvPr/>
        </p:nvSpPr>
        <p:spPr bwMode="auto">
          <a:xfrm flipV="1">
            <a:off x="9372600" y="1676400"/>
            <a:ext cx="0" cy="5029200"/>
          </a:xfrm>
          <a:prstGeom prst="line">
            <a:avLst/>
          </a:prstGeom>
          <a:noFill/>
          <a:ln w="12700">
            <a:solidFill>
              <a:srgbClr val="8B8B8B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</p:sldLayoutIdLst>
  <p:transition>
    <p:wipe dir="r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cap="all" baseline="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0"/>
        </a:spcAft>
        <a:buClr>
          <a:srgbClr val="FF3F00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3F00"/>
        </a:buClr>
        <a:buSzPct val="10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Tx/>
        <a:buFont typeface="Arial" pitchFamily="34" charset="0"/>
        <a:buChar char="•"/>
        <a:defRPr sz="1600">
          <a:solidFill>
            <a:schemeClr val="tx1"/>
          </a:solidFill>
          <a:latin typeface="+mn-lt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lrTx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lrTx/>
        <a:buFont typeface="Arial" pitchFamily="34" charset="0"/>
        <a:buChar char="-"/>
        <a:defRPr sz="1400">
          <a:solidFill>
            <a:schemeClr val="tx1"/>
          </a:solidFill>
          <a:latin typeface="+mn-lt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lr>
          <a:srgbClr val="FF3F00"/>
        </a:buClr>
        <a:defRPr sz="1400">
          <a:solidFill>
            <a:schemeClr val="tx1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lr>
          <a:srgbClr val="FF3F00"/>
        </a:buClr>
        <a:defRPr sz="1400">
          <a:solidFill>
            <a:schemeClr val="tx1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lr>
          <a:srgbClr val="FF3F00"/>
        </a:buClr>
        <a:defRPr sz="1400">
          <a:solidFill>
            <a:schemeClr val="tx1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lr>
          <a:srgbClr val="FF3F00"/>
        </a:buClr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6656" y="2492896"/>
            <a:ext cx="7099300" cy="1143000"/>
          </a:xfrm>
        </p:spPr>
        <p:txBody>
          <a:bodyPr/>
          <a:lstStyle/>
          <a:p>
            <a:r>
              <a:rPr lang="en-US" dirty="0" smtClean="0"/>
              <a:t>Implementation of Oncology specific </a:t>
            </a:r>
            <a:br>
              <a:rPr lang="en-US" dirty="0" smtClean="0"/>
            </a:br>
            <a:r>
              <a:rPr lang="en-US" dirty="0" smtClean="0"/>
              <a:t>SDTM domains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BE" dirty="0" smtClean="0"/>
          </a:p>
          <a:p>
            <a:r>
              <a:rPr lang="nl-BE" dirty="0" smtClean="0"/>
              <a:t>Jacintha Eben</a:t>
            </a:r>
          </a:p>
          <a:p>
            <a:r>
              <a:rPr lang="nl-BE" dirty="0" smtClean="0"/>
              <a:t>Clinical Data Manager Coordinator Oncology</a:t>
            </a:r>
          </a:p>
          <a:p>
            <a:r>
              <a:rPr lang="nl-BE" dirty="0" smtClean="0"/>
              <a:t>18/Dec/2013</a:t>
            </a:r>
            <a:endParaRPr lang="nl-BE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CHESON 2007</a:t>
            </a:r>
            <a:endParaRPr lang="nl-BE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48544" y="1427177"/>
          <a:ext cx="8424936" cy="484881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1334096"/>
                <a:gridCol w="7090840"/>
              </a:tblGrid>
              <a:tr h="330414">
                <a:tc>
                  <a:txBody>
                    <a:bodyPr/>
                    <a:lstStyle/>
                    <a:p>
                      <a:endParaRPr lang="nl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1400" dirty="0" smtClean="0"/>
                        <a:t>Response  Criteria </a:t>
                      </a:r>
                      <a:endParaRPr lang="nl-BE" sz="1400" dirty="0"/>
                    </a:p>
                  </a:txBody>
                  <a:tcPr/>
                </a:tc>
              </a:tr>
              <a:tr h="1397778">
                <a:tc>
                  <a:txBody>
                    <a:bodyPr/>
                    <a:lstStyle/>
                    <a:p>
                      <a:r>
                        <a:rPr lang="nl-BE" sz="1400" b="1" dirty="0" smtClean="0"/>
                        <a:t>Complete Response (CR)</a:t>
                      </a:r>
                      <a:endParaRPr lang="nl-B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69875" indent="-257175">
                        <a:buFont typeface="Arial" pitchFamily="34" charset="0"/>
                        <a:buChar char="•"/>
                      </a:pPr>
                      <a:r>
                        <a:rPr lang="en-US" sz="1400" kern="1200" baseline="0" dirty="0" smtClean="0"/>
                        <a:t>Nodes returned to normal (if GTD &gt;15 mm before therapy, GTD now ≤15 mm; if GTD 11-15 and SA &gt;10 mm before therapy, SA now ≤10 mm)</a:t>
                      </a:r>
                    </a:p>
                    <a:p>
                      <a:pPr marL="268288" indent="-268288">
                        <a:buFont typeface="Arial" pitchFamily="34" charset="0"/>
                        <a:buChar char="•"/>
                      </a:pPr>
                      <a:r>
                        <a:rPr lang="en-US" sz="1400" kern="1200" baseline="0" dirty="0" smtClean="0"/>
                        <a:t>All (non-nodal) target lesions completely resolved and all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non-target lymph nodes returned to normal size. All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extranodal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lesions have completely resolved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Liver and spleen have returned to normal size (if enlarged at BL)</a:t>
                      </a:r>
                    </a:p>
                  </a:txBody>
                  <a:tcPr/>
                </a:tc>
              </a:tr>
              <a:tr h="777687">
                <a:tc>
                  <a:txBody>
                    <a:bodyPr/>
                    <a:lstStyle/>
                    <a:p>
                      <a:r>
                        <a:rPr lang="nl-BE" sz="1400" b="1" dirty="0" smtClean="0"/>
                        <a:t>Partial Response (PR)</a:t>
                      </a:r>
                      <a:endParaRPr lang="nl-B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kern="1200" baseline="0" dirty="0" smtClean="0"/>
                        <a:t>    SPD of target lesions decreased ≥50% from baseline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kern="1200" baseline="0" dirty="0" smtClean="0"/>
                        <a:t>    Spleen and liver nodules regress by 50% in SPD or single lesion in GTD</a:t>
                      </a:r>
                      <a:endParaRPr lang="nl-BE" sz="1400" dirty="0"/>
                    </a:p>
                  </a:txBody>
                  <a:tcPr/>
                </a:tc>
              </a:tr>
              <a:tr h="570715">
                <a:tc>
                  <a:txBody>
                    <a:bodyPr/>
                    <a:lstStyle/>
                    <a:p>
                      <a:r>
                        <a:rPr lang="nl-BE" sz="1400" b="1" dirty="0" smtClean="0"/>
                        <a:t>Stable</a:t>
                      </a:r>
                      <a:r>
                        <a:rPr lang="nl-BE" sz="1400" b="1" baseline="0" dirty="0" smtClean="0"/>
                        <a:t> Disease (SD)</a:t>
                      </a:r>
                      <a:endParaRPr lang="nl-B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kern="1200" baseline="0" dirty="0" smtClean="0"/>
                        <a:t>    Not enough shrinkage for PR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kern="1200" baseline="0" dirty="0" smtClean="0"/>
                        <a:t>    Not enough growth for PD</a:t>
                      </a:r>
                      <a:endParaRPr lang="nl-BE" sz="1400" dirty="0"/>
                    </a:p>
                  </a:txBody>
                  <a:tcPr/>
                </a:tc>
              </a:tr>
              <a:tr h="1772220">
                <a:tc>
                  <a:txBody>
                    <a:bodyPr/>
                    <a:lstStyle/>
                    <a:p>
                      <a:r>
                        <a:rPr lang="nl-BE" sz="1400" b="1" dirty="0" smtClean="0"/>
                        <a:t>Progressive Disease</a:t>
                      </a:r>
                      <a:r>
                        <a:rPr lang="nl-BE" sz="1400" b="1" baseline="0" dirty="0" smtClean="0"/>
                        <a:t> (PD)/ Relapse</a:t>
                      </a:r>
                      <a:endParaRPr lang="nl-B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kern="1200" baseline="0" dirty="0" smtClean="0"/>
                        <a:t>    SPD increase ≥50% from nadir in nodal target lesions overall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kern="1200" baseline="0" dirty="0" smtClean="0"/>
                        <a:t>    or in any single nodal target lesion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1400" kern="1200" baseline="0" dirty="0" smtClean="0"/>
                        <a:t>      - A node with SA &lt;10 mm must grow ≥50% and to ≥15 x 15     </a:t>
                      </a:r>
                    </a:p>
                    <a:p>
                      <a:r>
                        <a:rPr lang="en-US" sz="1400" kern="1200" baseline="0" dirty="0" smtClean="0"/>
                        <a:t>        mm or &gt;15 mm GTD</a:t>
                      </a:r>
                    </a:p>
                    <a:p>
                      <a:r>
                        <a:rPr lang="en-US" sz="1400" kern="1200" baseline="0" dirty="0" smtClean="0"/>
                        <a:t>      - A node with SA &gt;10 mm must increase ≥ 50% in GTD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kern="1200" baseline="0" dirty="0" smtClean="0"/>
                        <a:t>    or in non-nodal target lesions overall (e.g. liver/spleen nodules selected </a:t>
                      </a:r>
                      <a:r>
                        <a:rPr lang="nl-BE" sz="1400" kern="1200" baseline="0" dirty="0" smtClean="0"/>
                        <a:t>as target  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nl-BE" sz="1400" kern="1200" baseline="0" dirty="0" smtClean="0"/>
                        <a:t>      lesions)</a:t>
                      </a:r>
                      <a:endParaRPr lang="nl-BE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4448944" y="6453336"/>
            <a:ext cx="4953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BE" sz="1200" dirty="0" smtClean="0"/>
              <a:t>Revised Response Criteria for Maligant Lymphoma – Bruce D. Cheson et al.</a:t>
            </a:r>
            <a:endParaRPr lang="nl-BE" sz="12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Oncology SPECIFIC domains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2640" y="2209800"/>
            <a:ext cx="7162800" cy="4648200"/>
          </a:xfrm>
        </p:spPr>
        <p:txBody>
          <a:bodyPr/>
          <a:lstStyle/>
          <a:p>
            <a:r>
              <a:rPr lang="nl-BE" dirty="0" smtClean="0"/>
              <a:t>3 SDTM Findings Class domains</a:t>
            </a:r>
          </a:p>
          <a:p>
            <a:pPr lvl="1"/>
            <a:r>
              <a:rPr lang="nl-BE" dirty="0" smtClean="0"/>
              <a:t>SDTMIG 3.1.3</a:t>
            </a:r>
          </a:p>
          <a:p>
            <a:r>
              <a:rPr lang="nl-BE" dirty="0" smtClean="0"/>
              <a:t>Related to each other</a:t>
            </a:r>
          </a:p>
          <a:p>
            <a:r>
              <a:rPr lang="nl-BE" dirty="0" smtClean="0"/>
              <a:t>Distinct purpose</a:t>
            </a:r>
          </a:p>
          <a:p>
            <a:pPr lvl="1"/>
            <a:r>
              <a:rPr lang="nl-BE" dirty="0" smtClean="0"/>
              <a:t>TU: Tumor Identification</a:t>
            </a:r>
          </a:p>
          <a:p>
            <a:pPr lvl="1"/>
            <a:r>
              <a:rPr lang="nl-BE" dirty="0" smtClean="0"/>
              <a:t>TR: Tumor Results</a:t>
            </a:r>
          </a:p>
          <a:p>
            <a:pPr lvl="2"/>
            <a:r>
              <a:rPr lang="nl-BE" dirty="0" smtClean="0"/>
              <a:t>Quantitative measurements </a:t>
            </a:r>
          </a:p>
          <a:p>
            <a:pPr lvl="2"/>
            <a:r>
              <a:rPr lang="nl-BE" dirty="0" smtClean="0"/>
              <a:t>Qualitative assessments</a:t>
            </a:r>
          </a:p>
          <a:p>
            <a:pPr lvl="1"/>
            <a:r>
              <a:rPr lang="nl-BE" dirty="0" smtClean="0"/>
              <a:t>RS: Disease Response</a:t>
            </a:r>
          </a:p>
          <a:p>
            <a:pPr>
              <a:buNone/>
            </a:pPr>
            <a:endParaRPr lang="nl-BE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 smtClean="0"/>
          </a:p>
          <a:p>
            <a:endParaRPr lang="nl-BE" dirty="0"/>
          </a:p>
        </p:txBody>
      </p:sp>
      <p:pic>
        <p:nvPicPr>
          <p:cNvPr id="16386" name="Picture 2" descr="http://www.cartoonsbydave.com/GALLERY/IMAGES/catsc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4489" y="1268760"/>
            <a:ext cx="2400266" cy="165618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0472" y="2996952"/>
            <a:ext cx="30963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800" dirty="0" smtClean="0">
                <a:latin typeface="+mn-lt"/>
              </a:rPr>
              <a:t>Method of assessment:</a:t>
            </a:r>
          </a:p>
          <a:p>
            <a:pPr>
              <a:buFontTx/>
              <a:buChar char="-"/>
            </a:pPr>
            <a:r>
              <a:rPr lang="nl-BE" sz="1800" dirty="0" smtClean="0">
                <a:latin typeface="+mn-lt"/>
              </a:rPr>
              <a:t>CT</a:t>
            </a:r>
          </a:p>
          <a:p>
            <a:pPr>
              <a:buFontTx/>
              <a:buChar char="-"/>
            </a:pPr>
            <a:r>
              <a:rPr lang="nl-BE" sz="1800" dirty="0" smtClean="0">
                <a:latin typeface="+mn-lt"/>
              </a:rPr>
              <a:t>MRI</a:t>
            </a:r>
          </a:p>
          <a:p>
            <a:pPr>
              <a:buFontTx/>
              <a:buChar char="-"/>
            </a:pPr>
            <a:r>
              <a:rPr lang="nl-BE" sz="1800" dirty="0" smtClean="0">
                <a:latin typeface="+mn-lt"/>
              </a:rPr>
              <a:t>PET</a:t>
            </a:r>
          </a:p>
          <a:p>
            <a:pPr>
              <a:buFontTx/>
              <a:buChar char="-"/>
            </a:pPr>
            <a:r>
              <a:rPr lang="nl-BE" sz="1800" dirty="0" smtClean="0">
                <a:latin typeface="+mn-lt"/>
              </a:rPr>
              <a:t>Endoscopy</a:t>
            </a:r>
          </a:p>
          <a:p>
            <a:pPr>
              <a:buFontTx/>
              <a:buChar char="-"/>
            </a:pPr>
            <a:r>
              <a:rPr lang="nl-BE" sz="1800" dirty="0" smtClean="0">
                <a:latin typeface="+mn-lt"/>
              </a:rPr>
              <a:t>Bone Marrow Biopsy</a:t>
            </a:r>
          </a:p>
          <a:p>
            <a:pPr>
              <a:buFontTx/>
              <a:buChar char="-"/>
            </a:pPr>
            <a:r>
              <a:rPr lang="nl-BE" sz="1800" dirty="0" smtClean="0">
                <a:latin typeface="+mn-lt"/>
              </a:rPr>
              <a:t>...</a:t>
            </a:r>
            <a:endParaRPr lang="nl-BE" sz="1800" dirty="0">
              <a:latin typeface="+mn-lt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2792760" y="2204864"/>
            <a:ext cx="57606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6388" name="Picture 4" descr="http://www.recist.com/recist-in-practice/images/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6856" y="1340768"/>
            <a:ext cx="2342359" cy="1872208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296816" y="3212976"/>
            <a:ext cx="37444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800" dirty="0" smtClean="0">
                <a:latin typeface="+mn-lt"/>
              </a:rPr>
              <a:t>a) Assessment:</a:t>
            </a:r>
          </a:p>
          <a:p>
            <a:pPr>
              <a:buFontTx/>
              <a:buChar char="-"/>
            </a:pPr>
            <a:r>
              <a:rPr lang="nl-BE" sz="1800" dirty="0" smtClean="0">
                <a:latin typeface="+mn-lt"/>
              </a:rPr>
              <a:t>Target lesion (measurable lesion)</a:t>
            </a:r>
          </a:p>
          <a:p>
            <a:pPr>
              <a:buFontTx/>
              <a:buChar char="-"/>
            </a:pPr>
            <a:r>
              <a:rPr lang="nl-BE" sz="1800" dirty="0" smtClean="0">
                <a:latin typeface="+mn-lt"/>
              </a:rPr>
              <a:t> Non-target (assessable lesion)</a:t>
            </a:r>
          </a:p>
          <a:p>
            <a:pPr>
              <a:buFontTx/>
              <a:buChar char="-"/>
            </a:pPr>
            <a:r>
              <a:rPr lang="nl-BE" sz="1800" dirty="0" smtClean="0">
                <a:latin typeface="+mn-lt"/>
              </a:rPr>
              <a:t> New lesion </a:t>
            </a:r>
            <a:r>
              <a:rPr lang="nl-BE" sz="1800" b="1" dirty="0" smtClean="0">
                <a:solidFill>
                  <a:srgbClr val="FFC000"/>
                </a:solidFill>
                <a:latin typeface="+mn-lt"/>
              </a:rPr>
              <a:t>(+ TU)</a:t>
            </a:r>
          </a:p>
          <a:p>
            <a:endParaRPr lang="nl-BE" sz="1800" dirty="0" smtClean="0">
              <a:latin typeface="+mn-lt"/>
            </a:endParaRPr>
          </a:p>
          <a:p>
            <a:endParaRPr lang="nl-BE" sz="1800" dirty="0" smtClean="0">
              <a:latin typeface="+mn-lt"/>
            </a:endParaRPr>
          </a:p>
          <a:p>
            <a:r>
              <a:rPr lang="nl-BE" sz="1800" dirty="0" smtClean="0">
                <a:latin typeface="+mn-lt"/>
              </a:rPr>
              <a:t>b) Evaluation of Response(s)</a:t>
            </a:r>
            <a:endParaRPr lang="nl-BE" sz="1800" dirty="0">
              <a:latin typeface="+mn-lt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flipV="1">
            <a:off x="6177136" y="1772816"/>
            <a:ext cx="792088" cy="5040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390" name="AutoShape 6" descr="data:image/jpeg;base64,/9j/4AAQSkZJRgABAQAAAQABAAD/2wCEAAkGBhQSERAREhQSFBITGRoVEREUGBAVGBsVGBMWFBYbFBcZHCYfFxkkGRoSHzsgIycpLCwsFx4xNTA2NSYrLCkBCQoKBQUFDQUFDSkYEhgpKSkpKSkpKSkpKSkpKSkpKSkpKSkpKSkpKSkpKSkpKSkpKSkpKSkpKSkpKSkpKSkpKf/AABEIAP8AxQMBIgACEQEDEQH/xAAbAAEAAwEBAQEAAAAAAAAAAAAABAUGAwIBB//EAEkQAAEDAgMEBAoGBwgCAwEAAAECAxEABBIhMQUTIkEGUWHSFBUWMlJTcZGSkyM0QlSB0TNic5S00+EkNUNEZKGxsmNygsHxJf/EABQBAQAAAAAAAAAAAAAAAAAAAAD/xAAUEQEAAAAAAAAAAAAAAAAAAAAA/9oADAMBAAIRAxEAPwD9xpSlApSlApSlApSlApSlApSlApSlApSlApSlApSlApSlApSlApSlApSlAqNe7TaZguutthXm7xaETGsYiJ5VJrJdKrxlq+sVvpxI3VyIwbzMrtIygxzz7e2guvKi0+9W3zme9TyotPvVt85nvVBuL20Q0Xl28NAYi5uEkYTochnyqMnb1gTG6SDhCilTKUqCToSlQCgNMyOYoLfyotPvVt85nvU8qLT71bfOZ71ZTal3bLxONu7pASeAM2uGQRJxqSSIOEHXDiPZFY/tCSnCpAGHiKU2ZMpCIVG5zxETyA3h6qDfeVFp96tvnM96nlRaferb5zPer8+YvFkowrbcKglKAEWkKKhhJSdzmcWKNQSnTUVcXNk+cWBgpBhQ+it5ScgUA7rNOUyRJxdlBqfKi0+9W3zme9TyotPvVt85nvVjmtlXQxAoUeHI7m2PFgkj9CIGPhnPIA9YPsWdyEpG4KlSMSt1bAQEuTlus81IE5eYnLzpDXeVFp96tvnM96nlRaferb5zPerF3FjdFRKWVzIlsN2oSkFPFmpiSJg5GY6zXduyucJBYMkzJatzEEZAhoSCFKOYmWkzko0Gt8qLT71bfOZ71PKi0+9W3zme9WLuLZ5oqccGBlI4lqbthB4szLQAE7sa8+zOK3dE4QFoVhJUSkWRKhwlaFDcZBIS6ZEEydIyDfeVFp96tvnM96nlRaferb5zPerBWt4QpRUUnDP0RFlzIwFSg1I4MSgOeU9nvZ5LjgbLsYkEJKG7JxWIcwjciTEmZgYfNkyA3XlRaferb5zPep5UWn3q2+cz3qh2tuylISq3Ws58amEA5kkaCMhA/CuuBj7ofkJ/Kg7+VFp96tvnM96p7FwlaQtCkrSrNKkkKBHYRkaqcDH3Q/IT+VeOhIHgaIGEbx+ExEDwp3KOXsoL2lKUClKUClKUCs5tjF4xsAkJMs3QVi0CcVpJjnnGXaa0dZvbT5RtHZ5CSslq5TAnKXLQScsgOugkNXD7kouGGW2inMrWhwFWIAJKe3Wfwr6djgqIbUyjCAnAhCQE8zwzAmRkR1VDu9sh5Cd5Z3ZCVhSUFDgIUgY0qyyiQRrr7RMRq0ZQ5vxY3BXKFCQTCl4lFUKMlUni1gpB1E0EhHRtS5AvCv8AVCbYgcjkEdfuIyjSvd10ecQlbm/UYTphbGYjMGJGmmmZy0j70dShC17mzfYKhK1OYkpOFZgCSRMqURAiCatdpuL3LnAPNP2v6UGfXsu6SUYEqMJBHGwkhUrWU+boDhTlqCD9mpy7BYCwb1SScjm3KSEhRidCEwc+Rmu9x0kWiP7LdKlOKUoJ/A9Sh1V7udiIdxKcZCsclQU459pCW1ZaCUJSmB29dBz8VurUpaLteE4khKcKkpVjBJHORhKYJIAJyqfZ2rqEBJcDhGq1jM+3DA9wr5ZWu5QENtJSkaDGT/uRPUPYAOVSN4v0B8X9KCg27ZrO8cwlagMGFvAlXEEwoFZjEmDH/sciSKpRbqOQRdryIJR4JKYUoSZWAqYmZVyEazpdpWjjyXUBtknEhQ3vGmUwoHDAM5aggjrqne6HuLbwKZ2cYSpKfoFwAVBQiVkiDPOM+yKCuXYvYHUpYund4gBKlKtDuypOIKhLghYkdYOEdZqdsvoI4lbTynkwAklpTLc5pO8SohRAlWHzdMMDrqXadG3kOtuluwKkEErDKkr0CCUqxGFYBExyAiBU5dtfYQEus4gZxFIgjgyIHsczEecMjGYdvJ5v1Nt8ofnXrxCiQd1byNDu8xOsGcufvr3YJuU4t6W3JPDhGCBJyJzxZYc8tKl7xfoD4v6UETxQPQZ+FXep4oHoM/CrvVL3i/QHxf0pvF+gPi/pQRPFA9Bn4Vd6onQtMWiBlk4+MtPrTulW28X6A+L+lVXQ36on9o//ABT1BeUpSgUpSgUpSgVn9puRtGxJn9BdaBSvt2nICtBWa27a7y/sU4lo+huTiQpSTk5Z8wRIOkUFrtGHW1NhTzeKJWhLoUBiBOExkSJE9tVVrsp1KkFd3duIQrFu1NlIIzwpKkJCjrzJBgZRlXvyWdxqV4bc4DiwtyrKVSjixScIhPb7a8Hoq/H164GueepJj7XLL/7oL7wxPUv4He7UbaNxiacAS4SQYGBz8qgp6OOBMeFPE58RU5rKiMgsaApH/wAe2vi+jj3K6cGX/mOeWf6X25dtBceFp6l/A53ag7VtkvpSkruG8JJxNJcSrNJSc8J5E9oyIggGvllsJSQQ6864ZyUFvoy5AgOGT21I8Tp9J/51x36Dha7YYQlDYdxYQlIKpKjlhBOWZP8Aua6eULHrE8515a/8H3Vz8mmcsl5acbuUaRxZV8PRdgkkpVJmTjckzrJnOaA3txkLXLieKCBnMYequytvsAAlxIBnCTIBjIweedcj0ZYJxFKp0nG7MRGuLqoOjTI0C+f23ecT9rnA91BJY2s2ucCiqNcKVqj2wMtD7q6+GDqX8DvdqI10faTOHeJnXC68mfbCs66eJ0+k/wDOuO/Qd/DB1L+B3u08MHUv4He7XDxOn0n/AJ1x36eJ0+k/86479B38MHUv4He7TwwdS/gd7tcPE6fSf+dcd+nidPpP/OuO/Qd/DB1L+B3u1VdDT/ZE/tH+z/NPVO8Tp9J/51x36g9DExaJGeTj4zJJ+tO6k5k0F5SlKBSlKBSlKBVDf/3lY/sLr/vZ1fVnNs2wc2jYpVpubk8vsu2Z9xiPYSOdB7vtr3iXXEt2uNtMYVFSBjHPCcUJ1nMcucnD7XtO8BWnwVJhuUuBwQXN0FYcMTG8JT7BNfbzo0mFKRjKzokuqQnMqBzCVRAUeX2EdVQ/Ea5EtQOM/WVcwcIjddg/9e2g+jbN/Bm0SMwJCkmElAJIGKVkKJECPN14uHRWy1FCCsBKyAVpBkBUZgHnnNZXZ12lKVpSm2WW8nC7cEwopKgkqUyPtyn/ANYPUKube5YIG88FSsycKVtKESYIJAnIA6ZZ9U0FtNJqAlVudNwfZuuz8x7xXq6tkpQVNstuKyhPAmZIniIyyk/hQTZpNZraG1dwgrctG0JyAUpy3AKiQAnTWvatppAbO4Z4k4ly7bDDliAM6ymFSORoNFNJrMt7ZQcUsW6YHrrQ8USE9hOXvq8ZtW1JSrdtiQDEIOonUZH8KCVNJrh4C36CPhT+VeXLVpIKihsAAknCnQCTyoJM0moBVbgSQ0kZ+cEJ0EnJQHIj315D1r12/vaoLGaTURlllYlKWlDrSEHUBQ07CD7CK6eAt+gj4U/lQd5qk6HfVU/tH/4p6rTwFv0EfCn8qquho/siQPWP/wAU9QXlKUoFKUoFKUoFZ3a8eMbHErCNzdZ4in7dpzmtFWd2w+EbRsSoKI3N0OFK1nz7TkkE/jQWv0XrD81Xeri/upbzKuLJW8HAcCuLNUjmnLPj6pr2vbDSRJDoHWWbkamB9jrioJ6V2yynA8NZIDbipEKJHm5ZBRn9U9RoKq3atxvcNuleJSCpKXivMlwYlh7CElOc4ZMKjQCpH0KiCqzVMRJXaGBqBO8ORM6ZZ+2vA2+kiDc4CcBQoNuuSJUVQFNADEkp0mIn2zGb1SklSX1qSoQlQtHTmDmZCYPVFB0tNnWpCpaQ3nhKSW8wClQIwkgiQk+1I6qsEpaAADkAZABw6e+qtTjkZPvAzJPgbnu8zTWuqrpcmHHIkQDaXEiNQTGYPsFB42+hhTaUrwupKxkt5xKQYMKJTJHu1IqOgsQB4OtWNCMRCmiCCiMKlLcClYQAnMdVXQ2oj0XvkXPcp40b9F75Fz3KCiliSnwNyFRiM2cZERP00mMjpyyq6ty1gTxFGQ4C5BTlpCVEZdle/GjfovfIue5Txo36L3yLnuUH36L1h+arvVxvVNBtwlZUMKpTvVZjCcsjz0rr40b9F75Fz3KeNG/Re+Rc9ygpXnGFJTiZU/mqMLgeAMJB4nlJIkGOrhNfWWrZakJVbKSCMlL3GFIAORhZKerTmKufGjfovfIue5Txo36L3yLnuUHO2tLdsYWylCfRQvCNAnQHqAHsArr9F6w/NV3q+eNG/Re+Rc9ynjRv0XvkXPcoPv0frD81XeqB0M+qJ5/SP56/5p3nzqd40b9F75Fz3Kg9C1TaJOebj5zBB+tO6g5j2UF5SlKBSlKBSlKBVDf/AN5WP7C6/wC9nV9Wb25dbu/sl4Vrhm5BCBJzcsxMcxJH/OgNBo1IByIB9tRndnIOGAlJSoGQlvMcxmDAIyyz7aq19LkgkFi7kAnJl06a5gR+fKpjd9vUpV4O6QDICw2khSVQDhUoEZjI/jQQrPZrZJwvoOEpxBGA5DeCF4yqJn7OHzPwqdZWGBSYfcWEgjdncYTJ1OFAMjsPPOo7mz0KBSu1U4nIYXCysQMUQFLIGSlD8a6N2qEr3qbSHOI7wC2CpVGLPFOcCeuKC1pUTwtfqXPez36eFr9S572e/QcdrtDDiU8GxKfPUUpyxCJCknORz+yK4N7PlMi6dzSkSlTUCExKZSddcya+v22JRXuXkrJScaVszKAoJyKyNFK5c6jr2Gwrz7FCzGEqWm1UojDh4iVScqCZaWeBQUbl1Y0wLU0RpHJI9tWdUXiVicXgCJ68NrOeRzxdVWXha/Uue9nv0Euot80SlRDm7TgWFGBlIyVikFOHM68z2EfPC1+pc97Pfrk+orBBYczSpBIUzOFWscfYKCC3YrcRLV4UiTm1u3Ezw5S5jOUHQ/aNXgUOsVm9pbBL0YkLJzJUtFm4ZISMpVA81BgD7Iri10ZwuB3dZiSmGbJJCuRCguZBAP4UGqxDrFeqyVv0WSn/ACzWGAClLNqjMKnk52q9mKrVo3IUCorUBqnBbpke3emKC4qk6HfVU/tH/wCKeqw8LX6lz3s9+q7oYf7InKPpH8svvTvVQXlKUoFKUoFKUoFUV/8A3lY/sLr/AL2dXtZjpDdFu+s3EpCsLF0Skqw5Y7PQkRPtig09Kz1x0kdSoJFvjkSkocQZzQDAiZBVGnI18PSZ7iw2xUEqKCUuN8kpVizjhgj/AJ0gkNFSs210pdUnEm2Kk5YSlxtQUM+JJGRAjPqr0x0ndWnGi2KhCjCXGlE4eQjIk8oNBoqVmEdMlYglbIbMxxut5HnIEkQYHtP416c6VPJgG1OInCEb1nFPDynI8SDBz409dBpaVE3j3oNfMX/LpvHvQa+Yv+XQS6VVK2k/DhDCVYJyS5mogAwnEgZ584HbVcrpY6AoqtsOGSqXreQE4gTAM6pWP/grqoNNSqhnbKiEYksoUsYt2p3iEROLCgjKU8+ddDtQgqSTbYkwVDfGQCJEjBlIzoLOlVnjQ4iibbENU74yJMCRgkZgiu6XnSAQlog6EOL/AJdBMpUTePeg18xf8um8e9Br5i/5dBLqk6HfVU/tH/4p6rDePeg18xf8uq7oZPgiZid4/MZifCndKC8pSlApSlApSlArL9I7UOX1m2oEpUxdBSQGzKcdpIIXlH/5pNaisz0guS3f2ShBIZusjGfHZ6SpI7deVBxHQi3Ew06JGExuBw9UAxFem+hrCVBYZWFCcKsNtIkEGOqZPvJ1JqW70gWCQlGNMApcSbfCqRPDL4PvAqDeOpWpSl2qXFEJkxbmYOQzf5a0HRfQ9gkHcrBGhSm2RoAPsxyCfdVcvokpJCm7cYm1SzLyRGGQgzgOEwToDE6mr3Y9yUo3YQm3QiMCFBEZySEhDqog/wDNT/Cz6xr4Vd+gzbWynSvGhoFClAhwuNBYTjLpKUlo4CHCo4QQCeqvKthP7xFxuE+EAZub1AVi4URjDUrTuxzHZGZNTDthSWkoCEupLRJIwgTiSjBm4DJCiqepJ5wKjbOvtyWi3ahve8KyooCkpCkwpQLpKhK15edwnLMUEsv3slIQMQzI3jIEEwnPc65K9kDrr6ld/wA0J15OtHLLP9AO3Ls1qVcbRKC6oLaUQhGXmzxOcyuBVVsJ9O9EJbbICgFF8u5AN5YN8dcWvLD2iQlMG7BXCTOM4uNjTAkgj6LXPTqjPkKZzoktaiVWduZIJVvG8UzxKyZzVmozMkkyczV5d22934FyWlFSYcbLgIhDZyTjw5jLTnUY7DXmfGLwJM5EwBOgBUfZrQUW0NjtNlCLhi1SXJKUrcaUVBMKWQC1KsIKj2fiaLbadEbuzWSoJw7y385ZAQJDMklKG8v1Y0ANaTcYPB0G4KzOFSyt8FUNOGVAOxqAcq4q2M5Ji/UBJIyWSAYgTvM4zjL7RmaDPqt7UghIt1TORebALWBKAqcBBOgjSAnPqvdlbbSApBdQ2hAltLa7Q8AVgkgoSEgGBlNdhaKbbOK6LpK0Qol1MArQkiEOAEecevi9ldbrZxWoEXRQmIKUl4yeRkun3UHtjbTayAi5Kio4UhK7AyYmBGpjOBU7A56T/utPyqBZWGBISu53hmcSlPJPLklyO38aptosueDodRdXBUpDQ3bS4IJBxKBcXBJxDInMoTESZDUYHPSf91p+VRehf1REzO8fmYn607rGXuqn6OtuKK1uXD8J4N26s6yFTwLBkaawQZz5W/Qr6mjnxv55/enesk++gvaUpQKUpQKUpQKy/SK9S1fWSlmAWblAyJ4lOWYTp21qKx3TFpSr3Z+FOIhD6iM9A9Zyfw1/Cgq3bohlOJqUBaMcoCzG4OYSFedMcY4SJGtRlPLQpUtICSkDgZXJBUVYZSvMZT7c40qaLVYt5SWcygjJ9uBuhPGVHB14NOek1zFlcAtqbDLhQZKSu4wlWGSFAk4xM5GIiRQTzsq4gJ3bcAQRLfpKKY+lyHF7yfZVtYKdQ2EqQ5izKsC7YJkknhBUSKrrZd0pScVvZBBPEtLTy4HYJGLP2VaeCK/0/wC5v/zKDJbYcJBlPEWEQVlJ4U3BM4kKjzlIjmkyo5AVGs1JCtnFKBhClYcCVDi3iAShS1nCZKQVLkGCOVWN7ZPFB3aVwWkEFlhSRKXFSEgrkKgySNQlKRXpmzuCu0WUO/aDmNmABigF5CVwsQTAEEBIkUFvtO6XhflDkYEziXbEecvUAyfZVV0ZcVvnFJb9LEW22Wj/AIWGVqMLHn8X2pPomrK+tFw8EhoqwJgItXkqPEvQ4+E9tVuwdnXAeUXWghOEgFxpbqZlOiUqGeUz/Wg0DF05id4HvO9Za+rR21n9hdJ7h1xpKlqWFAkhKENE8GIeechznTlE51ds2qpd/Qed9zf9Wj/yZVQbE2VcJcb3jakgDPeocdSOCMwFcWfInXioNDd3LmNjge88/wCJa+pc7ak+FOeg98dp+dQbq1ONj9B55/yb3qnP186k+CK/0/7m/wDzKDxf3LmAcD3nI/xLX1qe2pHhTnoPfHafnUK+tThH1fzkf5N8f4qf/JUjwRX+n/c3/wCZQdfCnPQe+O0/Oq5pnfWzTbrTq0YEHCV2sSEiDr+NTPBFf6f9zf8A5lRtmWp3LP6DzE/5N8/ZHPHnQdNn2gYBDTLqAdQHLY6aaqyA6tBXXoUf7GiZnePzME/WndSMj+FPBFf6f9zf/mU6Ej+xo0897QFI+tO6JOg7OVBe0pSgUpSgUpSgVmOkLxTe2ikpKyLe74RMxitNAAST2Vp6or/+8rH9hdf97Ogr29ohCUtKsnFnCjGoMuKSolsCSd1mYOEzmMwam2KkvAxZpSEkGHUFvOMiApvMiPwyrQUoILKVoEJZbSNYC4z+Cve9d9Wj5h7lS6UFdaB5CEpLaMhH6Q9yu29d9Wj5h7lS6UEBO9xqVu0ZhI/SHkVH0O0V03rvq0fMPcqXSggNb0FZ3aOIz+kPoJT6HZXTeu+rR8w9ypdKCufS8pTZ3aOBRUfpD6taPQ/WFdt676tHzD3Kl0oK+6Dq0xu0eck/pD9laVeh2V13rvq0fMPcqXSgib131aPmHuVxs0vIbbQW0EpSlJO8PJIHoVY0oIm9d9Wj5h7lV3Qz6omcjvH5Gv8AmnedXlUnQ76qn9o//FPUF3SlKBSlKBSlKBWS6V7QUxeWbqA2opZucnFpaTBds0+erIHPnrpWtqh2gP8A+lY/sLr/AL2dBX+V1xiUC1aAJKZUbprzFEAKgjSVDWJ5VzR00fKcW5tMMlIPhbEGNY7Rll+sO2JnlMvICxutSDwQIBgwT1nMaSM8tK6PdJ8Lba/BnlKgl1pCcTiAClPm/aBJ1kZJPMEAIo6Wv7xLam7VJUedy1ITE4sOpHm6ekO2PqemCzEC20knwhnCkEgSpWLSCDlORrrZdKSQjeWdw2VqwphKFpmUgSqRriGcRkr0TU9O1VFq4WbZwKZKsDRHE5gGJJbyjiOnOggjpM6cMIYOIwIeZ870fOzM5QKlK2jdif7MnUAHGnOTHXkOedTtmXJcSoqaLeFRSEnmBEKGQy/KptBTLvrsFIFuggxKgtMJkxxSZy1ympeK46mPic7tTqUGavukrrTmBYtUjixOLeDYGFIIkKAMEmJAIHOoKOnDpPmWcQCki7YMkxw+2T+OVW14X5X4OGSQ4SsOzmA0iEpI0JPPOK4puL4nNm0TwEfpVEbyUYVHgnCOMxry1g0EHyzf5NWh5fW2fPwYsB/W5f76V5c6bPxws2q1ZSkXVuIUowlJk6mQRlnIq2uXruUFtFvGAY0rMfSEqC4UDoPozEaFWcwKh3W0NoIbUsW1qtYICW0OKJUSSMUkAJA4VRmcznlJDncdL3Uk8NmYUUGbptMQOEkEZSQoRrwmpKNsX5QFeBt5gEJD7Z1AMTpzjtg9lerV6+wrDqLYqwS2UKkY8UkKJj7JAGUEpJJExXeycuwSXd0UnHhQgAEa7vGoqg5ATA1WOQNBH8bbQifAkezftzqRly6jqNa6DaV9nNq1kQB9MDIJMkZcgAc9ZpYv328SHgwG8sSmzOk6YiCQR2AgwADqL3GOsUEPFcdTHxOd2oPQufBEzE7x+Y0nwp2Y7KusY6xVN0N+qp/aP/xT1Bd0pSgUpSgUpSgVQ7Q/vKx/YXX/AHs6vqxfT+2dU7aKZS/iSl4BTIus1FVvhaWtlQ3SFgKONWQ3YPYQvrbo+lBcUHXSXErTJKDhxqKiUpw4cjpIIGeWZmO30SQCo764OJCkQXCQMTYblPUYA7JA6hWY2VYvuNvF1O0m17yWBvrszbrgt4gXxxgYgrMERJSJAr5e7MuG7R5ePaKnwAWsJv1aqSnCptFwskzJKhICc4MQQ1B6KJ3W539zGJSsZWMcqbLcFUTABOX5CpWzthJZcU4HHVlU8K1AgYiCYEZaD/evzsNXwdAwXy298pMod2inEiRASXHE4OEg41wmcWfDhXqejXR5Tts2u5VfNPkqDjfhN4mIcUkQN6csIBmc9edBrppNUvkk366+/e7zv1WOdEX5XhuHIk4AbnaRykxih7qw6dtBrZpNZVXRF3CqLh7F9mbnaMRlr9NJ5/7VzV0QuOVwvQa3G09ftf42mkUEzaOzm1eEO7jfO4t2lAwpJxpbTJUdIBnEdAnKqK2t7c4R4BfhRicaXSlIBBUcWecAnSTpliNWJ6IPSoh5wA6TdbSJxZCSd4JEDqHKvh6I3GH6wvFnJ8I2mR+rA33X20HtlLbTDeGwWolTg3a0YnAlKlGVKKTJUIgExxATka+PbWZSlxStnPJDYxKUphnCBwyZBMgYuQJyVlkY+L6JPzk+5GWRutpE6Ccw51zyrpZ9EXcf0r7xR+pc7RSqYEec6Qc5/wBqD5si+Q+tIGzlNtq4kuOtNoGCNSIMKxQAk5kSfbf+J2PUs/A3+VQfJJv119+93nfp5JN+uvv3u879BO8TsepZ+Bv8qeJ2PUs/A3+VQfJJv119+93nfp5JN+uvv3u879BO8TsepZ+Bv8qgdDEgWiQAAA4+ABkI8KdiK++STfrr797vO/Vjs3ZyGG0tN4sKZIxKUtRKlFaipSiSSVEmT10EqlKUClKUClKUClKUClKUClKUClKUClKUClKUClKUClKUClKUClKUClKUClKUClKUClKUClKUClKUClKUClKUClKUClKUClKUClKUClKUClKUClKUClKUClKUClKUClKUClKUClKUClKUClKUClKUClKUClKUClKUClKU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BE"/>
          </a:p>
        </p:txBody>
      </p:sp>
      <p:pic>
        <p:nvPicPr>
          <p:cNvPr id="16392" name="Picture 8" descr="http://armymedical.tpub.com/md0755/md07550080i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13240" y="2780928"/>
            <a:ext cx="1624406" cy="2102173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7113240" y="4581128"/>
            <a:ext cx="194421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nl-BE" sz="1800" dirty="0" smtClean="0">
                <a:latin typeface="+mn-lt"/>
              </a:rPr>
              <a:t>Source notes</a:t>
            </a:r>
          </a:p>
          <a:p>
            <a:pPr>
              <a:buFontTx/>
              <a:buChar char="-"/>
            </a:pPr>
            <a:r>
              <a:rPr lang="nl-BE" sz="1800" dirty="0" smtClean="0">
                <a:latin typeface="+mn-lt"/>
              </a:rPr>
              <a:t>eCRF</a:t>
            </a:r>
            <a:endParaRPr lang="nl-BE" sz="1800" dirty="0">
              <a:latin typeface="+mn-lt"/>
            </a:endParaRPr>
          </a:p>
        </p:txBody>
      </p:sp>
      <p:cxnSp>
        <p:nvCxnSpPr>
          <p:cNvPr id="36" name="Straight Arrow Connector 35"/>
          <p:cNvCxnSpPr/>
          <p:nvPr/>
        </p:nvCxnSpPr>
        <p:spPr bwMode="auto">
          <a:xfrm>
            <a:off x="6249144" y="3284984"/>
            <a:ext cx="792088" cy="2880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6396" name="Picture 12" descr="http://cdn1.kevinmd.com/blog/wp-content/uploads/shutterstock_10761554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85248" y="476672"/>
            <a:ext cx="2364804" cy="1576536"/>
          </a:xfrm>
          <a:prstGeom prst="rect">
            <a:avLst/>
          </a:prstGeom>
          <a:noFill/>
        </p:spPr>
      </p:pic>
      <p:sp>
        <p:nvSpPr>
          <p:cNvPr id="40" name="TextBox 39"/>
          <p:cNvSpPr txBox="1"/>
          <p:nvPr/>
        </p:nvSpPr>
        <p:spPr>
          <a:xfrm>
            <a:off x="7025680" y="2060848"/>
            <a:ext cx="288032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BE" sz="1800" dirty="0" smtClean="0">
                <a:latin typeface="+mn-lt"/>
              </a:rPr>
              <a:t>-Independent assessor(s)</a:t>
            </a:r>
          </a:p>
          <a:p>
            <a:r>
              <a:rPr lang="nl-BE" sz="1800" dirty="0" smtClean="0">
                <a:latin typeface="+mn-lt"/>
              </a:rPr>
              <a:t>-Adjudication</a:t>
            </a:r>
            <a:endParaRPr lang="nl-BE" sz="1800" dirty="0">
              <a:latin typeface="+mn-lt"/>
            </a:endParaRPr>
          </a:p>
        </p:txBody>
      </p:sp>
      <p:sp>
        <p:nvSpPr>
          <p:cNvPr id="17" name="Down Arrow 16"/>
          <p:cNvSpPr/>
          <p:nvPr/>
        </p:nvSpPr>
        <p:spPr bwMode="auto">
          <a:xfrm>
            <a:off x="4808984" y="4437112"/>
            <a:ext cx="144016" cy="216024"/>
          </a:xfrm>
          <a:prstGeom prst="down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solidFill>
                  <a:srgbClr val="FFC000"/>
                </a:solidFill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200472" y="2996952"/>
            <a:ext cx="2880320" cy="2088232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32720" y="472514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800" b="1" dirty="0" smtClean="0">
                <a:solidFill>
                  <a:srgbClr val="FFC000"/>
                </a:solidFill>
                <a:latin typeface="+mn-lt"/>
              </a:rPr>
              <a:t>TU</a:t>
            </a:r>
            <a:endParaRPr lang="nl-BE" sz="18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3296816" y="3212976"/>
            <a:ext cx="3600400" cy="1224136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249144" y="407707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800" b="1" dirty="0" smtClean="0">
                <a:solidFill>
                  <a:srgbClr val="FFC000"/>
                </a:solidFill>
                <a:latin typeface="+mn-lt"/>
              </a:rPr>
              <a:t>TR</a:t>
            </a:r>
            <a:endParaRPr lang="nl-BE" sz="18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3296816" y="4653136"/>
            <a:ext cx="3600400" cy="720080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249144" y="501317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800" b="1" dirty="0" smtClean="0">
                <a:solidFill>
                  <a:srgbClr val="FFC000"/>
                </a:solidFill>
                <a:latin typeface="+mn-lt"/>
              </a:rPr>
              <a:t>RS</a:t>
            </a:r>
            <a:endParaRPr lang="nl-BE" sz="1800" b="1" dirty="0">
              <a:solidFill>
                <a:srgbClr val="FFC000"/>
              </a:solidFill>
              <a:latin typeface="+mn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Tumor Identification (TU) DOMAIN</a:t>
            </a:r>
            <a:endParaRPr lang="nl-B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00472" y="1700808"/>
          <a:ext cx="9145015" cy="3260521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720079"/>
                <a:gridCol w="720080"/>
                <a:gridCol w="936104"/>
                <a:gridCol w="958605"/>
                <a:gridCol w="1417659"/>
                <a:gridCol w="1296144"/>
                <a:gridCol w="1008112"/>
                <a:gridCol w="1080120"/>
                <a:gridCol w="1008112"/>
              </a:tblGrid>
              <a:tr h="576065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TUGRPID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TULNKID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TUTESTCD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TUTEST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TUORRES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TULOC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TUMETHOD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VISIT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TUDTC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671114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A1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A1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TUMIDENT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Tumor Identification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ASSESSABLE </a:t>
                      </a:r>
                      <a:br>
                        <a:rPr lang="nl-BE" sz="1200" u="none" strike="noStrike"/>
                      </a:br>
                      <a:r>
                        <a:rPr lang="nl-BE" sz="1200" u="none" strike="noStrike"/>
                        <a:t>TUMOR LESION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ADENOPATHY CERVICAL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SPIRAL CT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SCREENING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2012-11-01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671114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TUMIDENT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Tumor Identification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MEASURABLE TUMOR</a:t>
                      </a:r>
                      <a:r>
                        <a:rPr lang="nl-BE" sz="12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LESION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ADENOPATHY INGUINAL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SPIRAL CT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SCREENING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2012-11-01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671114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M2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M2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TUMIDENT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Tumor Identification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MEASURABLE </a:t>
                      </a:r>
                      <a:br>
                        <a:rPr lang="nl-BE" sz="1200" u="none" strike="noStrike"/>
                      </a:br>
                      <a:r>
                        <a:rPr lang="nl-BE" sz="1200" u="none" strike="noStrike"/>
                        <a:t>TUMOR LESION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ADENOPATHY </a:t>
                      </a:r>
                      <a:br>
                        <a:rPr lang="nl-BE" sz="1200" u="none" strike="noStrike" dirty="0" smtClean="0"/>
                      </a:br>
                      <a:r>
                        <a:rPr lang="nl-BE" sz="1200" u="none" strike="noStrike" dirty="0" smtClean="0"/>
                        <a:t>PARATRACHEAL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SPIRAL CT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SCREENING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2012-11-01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671114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N1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N1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TUMIDENT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Tumor Identification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NEW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ADENOPATHY </a:t>
                      </a:r>
                      <a:br>
                        <a:rPr lang="nl-BE" sz="1200" u="none" strike="noStrike"/>
                      </a:br>
                      <a:r>
                        <a:rPr lang="nl-BE" sz="1200" u="none" strike="noStrike"/>
                        <a:t>MESENTERIC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SPIRAL CT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VISIT</a:t>
                      </a:r>
                      <a:r>
                        <a:rPr lang="nl-BE" sz="1200" u="none" strike="noStrike" baseline="0" dirty="0" smtClean="0"/>
                        <a:t> 3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2013-06-11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Tumor Identification (TU) DOMAIN: SPLIT LESION</a:t>
            </a:r>
            <a:endParaRPr lang="nl-B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00472" y="3068960"/>
          <a:ext cx="9145015" cy="2633843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720079"/>
                <a:gridCol w="720080"/>
                <a:gridCol w="936104"/>
                <a:gridCol w="958605"/>
                <a:gridCol w="1417659"/>
                <a:gridCol w="1296144"/>
                <a:gridCol w="1008112"/>
                <a:gridCol w="1080120"/>
                <a:gridCol w="1008112"/>
              </a:tblGrid>
              <a:tr h="576065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TUGRPID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TULNKID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TUTESTCD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TUTEST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TUORRES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TULOC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TUMETHOD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VISIT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TUDTC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671114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M2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M2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TUMIDENT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Tumor Identification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MEASURABLE </a:t>
                      </a:r>
                      <a:br>
                        <a:rPr lang="nl-BE" sz="1200" u="none" strike="noStrike"/>
                      </a:br>
                      <a:r>
                        <a:rPr lang="nl-BE" sz="1200" u="none" strike="noStrike"/>
                        <a:t>TUMOR LESION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ADENOPATHY </a:t>
                      </a:r>
                      <a:br>
                        <a:rPr lang="nl-BE" sz="1200" u="none" strike="noStrike" dirty="0" smtClean="0"/>
                      </a:br>
                      <a:r>
                        <a:rPr lang="nl-BE" sz="1200" u="none" strike="noStrike" dirty="0" smtClean="0"/>
                        <a:t>PARATRACHEAL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SPIRAL CT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SCREENING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2012-11-01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693332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M2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M2.1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TUMIDENT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Tumor Identification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MEASURABLE </a:t>
                      </a:r>
                      <a:br>
                        <a:rPr lang="nl-BE" sz="1200" u="none" strike="noStrike" dirty="0"/>
                      </a:br>
                      <a:r>
                        <a:rPr lang="nl-BE" sz="1200" u="none" strike="noStrike" dirty="0"/>
                        <a:t>TUMOR LESION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ADENOPATHY </a:t>
                      </a:r>
                      <a:br>
                        <a:rPr lang="nl-BE" sz="1200" u="none" strike="noStrike" dirty="0"/>
                      </a:br>
                      <a:r>
                        <a:rPr lang="nl-BE" sz="1200" u="none" strike="noStrike" dirty="0"/>
                        <a:t>PARATRACHEAL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SPIRAL CT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VISIT 2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2013-04-15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693332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M2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M2.2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TUMIDENT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Tumor Identification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MEASURABLE </a:t>
                      </a:r>
                      <a:br>
                        <a:rPr lang="nl-BE" sz="1200" u="none" strike="noStrike"/>
                      </a:br>
                      <a:r>
                        <a:rPr lang="nl-BE" sz="1200" u="none" strike="noStrike"/>
                        <a:t>TUMOR LESION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ADENOPATHY </a:t>
                      </a:r>
                      <a:br>
                        <a:rPr lang="nl-BE" sz="1200" u="none" strike="noStrike"/>
                      </a:br>
                      <a:r>
                        <a:rPr lang="nl-BE" sz="1200" u="none" strike="noStrike"/>
                        <a:t>PARATRACHEAL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SPIRAL CT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VISIT 2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2013-04-15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pSp>
        <p:nvGrpSpPr>
          <p:cNvPr id="3" name="Group 4"/>
          <p:cNvGrpSpPr/>
          <p:nvPr/>
        </p:nvGrpSpPr>
        <p:grpSpPr>
          <a:xfrm>
            <a:off x="200472" y="4077072"/>
            <a:ext cx="1008112" cy="1656184"/>
            <a:chOff x="200472" y="1916832"/>
            <a:chExt cx="1080120" cy="1224136"/>
          </a:xfrm>
        </p:grpSpPr>
        <p:sp>
          <p:nvSpPr>
            <p:cNvPr id="6" name="Rounded Rectangle 5"/>
            <p:cNvSpPr/>
            <p:nvPr/>
          </p:nvSpPr>
          <p:spPr bwMode="auto">
            <a:xfrm>
              <a:off x="920552" y="1916832"/>
              <a:ext cx="360040" cy="288032"/>
            </a:xfrm>
            <a:prstGeom prst="roundRect">
              <a:avLst/>
            </a:prstGeom>
            <a:noFill/>
            <a:ln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B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" name="Rounded Rectangle 6"/>
            <p:cNvSpPr/>
            <p:nvPr/>
          </p:nvSpPr>
          <p:spPr bwMode="auto">
            <a:xfrm>
              <a:off x="200472" y="2276872"/>
              <a:ext cx="360040" cy="864096"/>
            </a:xfrm>
            <a:prstGeom prst="roundRect">
              <a:avLst/>
            </a:prstGeom>
            <a:noFill/>
            <a:ln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B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8" name="Straight Connector 7"/>
            <p:cNvCxnSpPr>
              <a:stCxn id="6" idx="1"/>
              <a:endCxn id="7" idx="0"/>
            </p:cNvCxnSpPr>
            <p:nvPr/>
          </p:nvCxnSpPr>
          <p:spPr bwMode="auto">
            <a:xfrm flipH="1">
              <a:off x="380492" y="2060848"/>
              <a:ext cx="540060" cy="216024"/>
            </a:xfrm>
            <a:prstGeom prst="line">
              <a:avLst/>
            </a:prstGeom>
            <a:ln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992560" y="1412776"/>
            <a:ext cx="7162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F3F00"/>
              </a:buClr>
              <a:buSzTx/>
              <a:buFont typeface="Wingdings" pitchFamily="2" charset="2"/>
              <a:buChar char="n"/>
              <a:tabLst/>
              <a:defRPr/>
            </a:pPr>
            <a:r>
              <a:rPr lang="nl-BE" sz="2000" kern="0" dirty="0" smtClean="0">
                <a:latin typeface="+mn-lt"/>
              </a:rPr>
              <a:t>Split lesions: if a tumor identified at baseline subsequently splits into separate distinct tumors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F3F00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nl-B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TULNKID</a:t>
            </a:r>
            <a:r>
              <a:rPr kumimoji="0" lang="nl-BE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reflects the split by adding 0.1; 0.2, ... </a:t>
            </a:r>
            <a:r>
              <a:rPr lang="nl-BE" sz="2000" kern="0" dirty="0" smtClean="0">
                <a:latin typeface="+mn-lt"/>
              </a:rPr>
              <a:t>t</a:t>
            </a:r>
            <a:r>
              <a:rPr lang="nl-BE" sz="2000" kern="0" noProof="0" dirty="0" smtClean="0">
                <a:latin typeface="+mn-lt"/>
              </a:rPr>
              <a:t>o the original TULNKID value</a:t>
            </a:r>
            <a:endParaRPr kumimoji="0" lang="nl-BE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F3F00"/>
              </a:buClr>
              <a:buSzTx/>
              <a:buFont typeface="Wingdings" pitchFamily="2" charset="2"/>
              <a:buNone/>
              <a:tabLst/>
              <a:defRPr/>
            </a:pPr>
            <a:endParaRPr kumimoji="0" lang="nl-BE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2680" y="354360"/>
            <a:ext cx="7162800" cy="914400"/>
          </a:xfrm>
        </p:spPr>
        <p:txBody>
          <a:bodyPr/>
          <a:lstStyle/>
          <a:p>
            <a:r>
              <a:rPr lang="nl-BE" dirty="0" smtClean="0"/>
              <a:t>Tumor Results (TR) DOMAIN: Assessable </a:t>
            </a:r>
            <a:endParaRPr lang="nl-B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72480" y="3573016"/>
          <a:ext cx="9019724" cy="230425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936101"/>
                <a:gridCol w="1368152"/>
                <a:gridCol w="1440160"/>
                <a:gridCol w="1296144"/>
                <a:gridCol w="1296144"/>
                <a:gridCol w="1440160"/>
                <a:gridCol w="1242863"/>
              </a:tblGrid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TRLNKID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TRTESTCD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TRTEST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TRORRES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TRMETHOD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VISIT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TRDTC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84076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A1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LESSTAT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Lesion Status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DECREASED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SPIRAL CT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VISIT</a:t>
                      </a:r>
                      <a:r>
                        <a:rPr lang="nl-BE" sz="1200" u="none" strike="noStrike" baseline="0" dirty="0" smtClean="0"/>
                        <a:t> 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2013-01-25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84076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A1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LESSTAT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Lesion Status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NOT EVALUABLE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SPIRAL CT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VISIT 2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2013-03-26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84076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A1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LESSTAT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Lesion Status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NO CHANGE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SPIRAL CT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VISIT 3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2013-05-13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272482" y="1844824"/>
          <a:ext cx="9000999" cy="88713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714364"/>
                <a:gridCol w="714365"/>
                <a:gridCol w="928674"/>
                <a:gridCol w="950997"/>
                <a:gridCol w="1406408"/>
                <a:gridCol w="1285857"/>
                <a:gridCol w="1000111"/>
                <a:gridCol w="983981"/>
                <a:gridCol w="1016242"/>
              </a:tblGrid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TUGRPID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TULNKID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TUTESTCD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TUTEST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TUORRES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TULOC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TUMETHOD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VISIT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TUDTC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671114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A1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A1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TUMIDENT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Tumor Identification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ASSESSABLE </a:t>
                      </a:r>
                      <a:br>
                        <a:rPr lang="nl-BE" sz="1200" u="none" strike="noStrike" dirty="0"/>
                      </a:br>
                      <a:r>
                        <a:rPr lang="nl-BE" sz="1200" u="none" strike="noStrike" dirty="0"/>
                        <a:t>TUMOR LESION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ADENOPATHY CERVICAL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SPIRAL CT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SCREENING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2012-11-01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cxnSp>
        <p:nvCxnSpPr>
          <p:cNvPr id="12" name="Straight Connector 11"/>
          <p:cNvCxnSpPr>
            <a:stCxn id="19" idx="2"/>
            <a:endCxn id="20" idx="0"/>
          </p:cNvCxnSpPr>
          <p:nvPr/>
        </p:nvCxnSpPr>
        <p:spPr bwMode="auto">
          <a:xfrm flipH="1">
            <a:off x="380492" y="2852936"/>
            <a:ext cx="720080" cy="13681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 bwMode="auto">
          <a:xfrm>
            <a:off x="6537176" y="4005064"/>
            <a:ext cx="1152128" cy="1944216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7257256" y="2420888"/>
            <a:ext cx="936104" cy="432048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920552" y="2492896"/>
            <a:ext cx="360040" cy="36004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200472" y="4221088"/>
            <a:ext cx="360040" cy="18002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72480" y="2996952"/>
          <a:ext cx="9001000" cy="1815977"/>
        </p:xfrm>
        <a:graphic>
          <a:graphicData uri="http://schemas.openxmlformats.org/drawingml/2006/table">
            <a:tbl>
              <a:tblPr firstRow="1" bandRow="1">
                <a:effectLst/>
                <a:tableStyleId>{7DF18680-E054-41AD-8BC1-D1AEF772440D}</a:tableStyleId>
              </a:tblPr>
              <a:tblGrid>
                <a:gridCol w="798476"/>
                <a:gridCol w="1016242"/>
                <a:gridCol w="1524363"/>
                <a:gridCol w="1053407"/>
                <a:gridCol w="979077"/>
                <a:gridCol w="1447786"/>
                <a:gridCol w="1136559"/>
                <a:gridCol w="1045090"/>
              </a:tblGrid>
              <a:tr h="243327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TRLNKID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TRTESTCD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TRTEST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TRORRES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TRORRESU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TRMETHOD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VISIT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TRDTC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83529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M2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BIDMEAS1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Bidimensional Measurement 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55.0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mm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SPIRAL </a:t>
                      </a:r>
                      <a:r>
                        <a:rPr lang="nl-BE" sz="1200" u="none" strike="noStrike" dirty="0"/>
                        <a:t>CT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SCREENING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2012-10-11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45521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M2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BIDMEAS2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Bidimensional Measurement 2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27.0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mm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SPIRAL CT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SCREENING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2012-10-11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406918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M2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BIDMEAS1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Bidimensional Measurement 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53.0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mm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SPIRAL </a:t>
                      </a:r>
                      <a:r>
                        <a:rPr lang="nl-BE" sz="1200" u="none" strike="noStrike" dirty="0"/>
                        <a:t>CT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VISIT 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2013-01-16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406918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M2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BIDMEAS2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Bidimensional Measurement 2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24.0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mm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SPIRAL CT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VISIT 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2013-01-16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272480" y="1268760"/>
          <a:ext cx="9001001" cy="648072"/>
        </p:xfrm>
        <a:graphic>
          <a:graphicData uri="http://schemas.openxmlformats.org/drawingml/2006/table">
            <a:tbl>
              <a:tblPr firstRow="1" bandRow="1">
                <a:effectLst/>
                <a:tableStyleId>{7DF18680-E054-41AD-8BC1-D1AEF772440D}</a:tableStyleId>
              </a:tblPr>
              <a:tblGrid>
                <a:gridCol w="720081"/>
                <a:gridCol w="720080"/>
                <a:gridCol w="1008112"/>
                <a:gridCol w="1008112"/>
                <a:gridCol w="1224136"/>
                <a:gridCol w="1296143"/>
                <a:gridCol w="1008112"/>
                <a:gridCol w="1008113"/>
                <a:gridCol w="1008112"/>
              </a:tblGrid>
              <a:tr h="216025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TUGRPID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TULNKID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TUTESTCD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TUTEST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TUORRES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TULOC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TUMETHOD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VISIT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TUDTC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432047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M2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M2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TUMIDENT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Tumor Identification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MEASURABLE </a:t>
                      </a:r>
                      <a:br>
                        <a:rPr lang="nl-BE" sz="1200" u="none" strike="noStrike"/>
                      </a:br>
                      <a:r>
                        <a:rPr lang="nl-BE" sz="1200" u="none" strike="noStrike"/>
                        <a:t>TUMOR LESION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ADENOPATHY </a:t>
                      </a:r>
                      <a:br>
                        <a:rPr lang="nl-BE" sz="1200" u="none" strike="noStrike" dirty="0" smtClean="0"/>
                      </a:br>
                      <a:r>
                        <a:rPr lang="nl-BE" sz="1200" u="none" strike="noStrike" dirty="0" smtClean="0"/>
                        <a:t>PARATRACHEAL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SPIRAL CT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SCREENING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2012-11-01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18" name="Rounded Rectangle 17"/>
          <p:cNvSpPr/>
          <p:nvPr/>
        </p:nvSpPr>
        <p:spPr bwMode="auto">
          <a:xfrm>
            <a:off x="7041232" y="3356992"/>
            <a:ext cx="1080120" cy="648072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2038672" y="354360"/>
            <a:ext cx="7162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2400" b="0" i="0" u="none" strike="noStrike" kern="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Tumor Results (TR) DOMAIN: Measurable </a:t>
            </a:r>
            <a:endParaRPr kumimoji="0" lang="nl-BE" sz="2400" b="0" i="0" u="none" strike="noStrike" kern="0" cap="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26" name="Table 25"/>
          <p:cNvGraphicFramePr>
            <a:graphicFrameLocks noGrp="1"/>
          </p:cNvGraphicFramePr>
          <p:nvPr/>
        </p:nvGraphicFramePr>
        <p:xfrm>
          <a:off x="272480" y="1916832"/>
          <a:ext cx="9000998" cy="750570"/>
        </p:xfrm>
        <a:graphic>
          <a:graphicData uri="http://schemas.openxmlformats.org/drawingml/2006/table">
            <a:tbl>
              <a:tblPr>
                <a:effectLst/>
                <a:tableStyleId>{7DF18680-E054-41AD-8BC1-D1AEF772440D}</a:tableStyleId>
              </a:tblPr>
              <a:tblGrid>
                <a:gridCol w="720078"/>
                <a:gridCol w="720080"/>
                <a:gridCol w="1008112"/>
                <a:gridCol w="1008112"/>
                <a:gridCol w="1224136"/>
                <a:gridCol w="1296144"/>
                <a:gridCol w="1008112"/>
                <a:gridCol w="1008112"/>
                <a:gridCol w="1008112"/>
              </a:tblGrid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M2</a:t>
                      </a:r>
                      <a:endParaRPr lang="nl-BE" sz="1200" b="0" i="0" u="none" strike="noStrike" dirty="0">
                        <a:solidFill>
                          <a:sysClr val="windowText" lastClr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M2.1</a:t>
                      </a:r>
                      <a:endParaRPr lang="nl-BE" sz="1200" b="0" i="0" u="none" strike="noStrike" dirty="0">
                        <a:solidFill>
                          <a:sysClr val="windowText" lastClr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TUMIDENT</a:t>
                      </a:r>
                      <a:endParaRPr lang="nl-BE" sz="1200" b="0" i="0" u="none" strike="noStrike" dirty="0">
                        <a:solidFill>
                          <a:sysClr val="windowText" lastClr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Tumor Identification</a:t>
                      </a:r>
                      <a:endParaRPr lang="nl-BE" sz="1200" b="0" i="0" u="none" strike="noStrike" dirty="0">
                        <a:solidFill>
                          <a:sysClr val="windowText" lastClr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MEASURABLE </a:t>
                      </a:r>
                      <a:br>
                        <a:rPr lang="nl-BE" sz="1200" u="none" strike="noStrike" dirty="0"/>
                      </a:br>
                      <a:r>
                        <a:rPr lang="nl-BE" sz="1200" u="none" strike="noStrike" dirty="0"/>
                        <a:t>TUMOR LESION</a:t>
                      </a:r>
                      <a:endParaRPr lang="nl-BE" sz="1200" b="0" i="0" u="none" strike="noStrike" dirty="0">
                        <a:solidFill>
                          <a:sysClr val="windowText" lastClr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ADENOPATHY </a:t>
                      </a:r>
                      <a:br>
                        <a:rPr lang="nl-BE" sz="1200" u="none" strike="noStrike" dirty="0"/>
                      </a:br>
                      <a:r>
                        <a:rPr lang="nl-BE" sz="1200" u="none" strike="noStrike" dirty="0"/>
                        <a:t>PARATRACHEAL</a:t>
                      </a:r>
                      <a:endParaRPr lang="nl-BE" sz="1200" b="0" i="0" u="none" strike="noStrike" dirty="0">
                        <a:solidFill>
                          <a:sysClr val="windowText" lastClr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SPIRAL CT</a:t>
                      </a:r>
                      <a:endParaRPr lang="nl-BE" sz="1200" b="0" i="0" u="none" strike="noStrike" dirty="0">
                        <a:solidFill>
                          <a:sysClr val="windowText" lastClr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VISIT 2</a:t>
                      </a:r>
                      <a:endParaRPr lang="nl-BE" sz="1200" b="0" i="0" u="none" strike="noStrike" dirty="0">
                        <a:solidFill>
                          <a:sysClr val="windowText" lastClr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nl-BE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M2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M2.2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TUMIDENT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Tumor Identification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MEASURABLE </a:t>
                      </a:r>
                      <a:br>
                        <a:rPr lang="nl-BE" sz="1200" u="none" strike="noStrike" dirty="0"/>
                      </a:br>
                      <a:r>
                        <a:rPr lang="nl-BE" sz="1200" u="none" strike="noStrike" dirty="0"/>
                        <a:t>TUMOR LESION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ADENOPATHY </a:t>
                      </a:r>
                      <a:br>
                        <a:rPr lang="nl-BE" sz="1200" u="none" strike="noStrike" dirty="0"/>
                      </a:br>
                      <a:r>
                        <a:rPr lang="nl-BE" sz="1200" u="none" strike="noStrike" dirty="0"/>
                        <a:t>PARATRACHEAL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SPIRAL CT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VISIT 2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2013-04-15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10" name="Straight Connector 9"/>
          <p:cNvCxnSpPr>
            <a:stCxn id="9" idx="1"/>
            <a:endCxn id="8" idx="0"/>
          </p:cNvCxnSpPr>
          <p:nvPr/>
        </p:nvCxnSpPr>
        <p:spPr bwMode="auto">
          <a:xfrm flipH="1">
            <a:off x="488504" y="1772816"/>
            <a:ext cx="432048" cy="158417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 bwMode="auto">
          <a:xfrm>
            <a:off x="920552" y="1556792"/>
            <a:ext cx="576064" cy="432048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272480" y="4797152"/>
          <a:ext cx="9001000" cy="1501140"/>
        </p:xfrm>
        <a:graphic>
          <a:graphicData uri="http://schemas.openxmlformats.org/drawingml/2006/table">
            <a:tbl>
              <a:tblPr bandRow="1">
                <a:effectLst/>
                <a:tableStyleId>{7DF18680-E054-41AD-8BC1-D1AEF772440D}</a:tableStyleId>
              </a:tblPr>
              <a:tblGrid>
                <a:gridCol w="792088"/>
                <a:gridCol w="1008112"/>
                <a:gridCol w="1512168"/>
                <a:gridCol w="1080120"/>
                <a:gridCol w="1008112"/>
                <a:gridCol w="1440160"/>
                <a:gridCol w="1130852"/>
                <a:gridCol w="1029388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M2.1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BIDMEAS1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Bidimensional Measurement 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30.0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mm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SPIRAL CT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VISIT 2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2013-04-15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M2.1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BIDMEAS2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Bidimensional Measurement 2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chemeClr val="dk1"/>
                          </a:solidFill>
                          <a:latin typeface="+mn-lt"/>
                        </a:rPr>
                        <a:t>7.0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mm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SPIRAL CT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VISIT 2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2013-04-15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M2.2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BIDMEAS1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Bidimensional Measurement 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12.0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mm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SPIRAL CT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VISIT 2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2013-04-15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M2.2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BIDMEAS2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Bidimensional Measurement 2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6.0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mm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SPIRAL CT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VISIT 2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2013-04-15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 bwMode="auto">
          <a:xfrm>
            <a:off x="200472" y="3356992"/>
            <a:ext cx="576064" cy="1512168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Rounded Rectangle 32"/>
          <p:cNvSpPr/>
          <p:nvPr/>
        </p:nvSpPr>
        <p:spPr bwMode="auto">
          <a:xfrm>
            <a:off x="920552" y="2060848"/>
            <a:ext cx="576064" cy="648072"/>
          </a:xfrm>
          <a:prstGeom prst="roundRect">
            <a:avLst/>
          </a:prstGeom>
          <a:noFill/>
          <a:ln>
            <a:solidFill>
              <a:srgbClr val="6DD5FF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Rounded Rectangle 33"/>
          <p:cNvSpPr/>
          <p:nvPr/>
        </p:nvSpPr>
        <p:spPr bwMode="auto">
          <a:xfrm>
            <a:off x="200472" y="4941168"/>
            <a:ext cx="576064" cy="1440160"/>
          </a:xfrm>
          <a:prstGeom prst="roundRect">
            <a:avLst/>
          </a:prstGeom>
          <a:noFill/>
          <a:ln>
            <a:solidFill>
              <a:srgbClr val="6DD5FF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5" name="Straight Connector 34"/>
          <p:cNvCxnSpPr>
            <a:stCxn id="33" idx="2"/>
            <a:endCxn id="34" idx="3"/>
          </p:cNvCxnSpPr>
          <p:nvPr/>
        </p:nvCxnSpPr>
        <p:spPr bwMode="auto">
          <a:xfrm flipH="1">
            <a:off x="776536" y="2708920"/>
            <a:ext cx="432048" cy="2952328"/>
          </a:xfrm>
          <a:prstGeom prst="line">
            <a:avLst/>
          </a:prstGeom>
          <a:ln>
            <a:solidFill>
              <a:srgbClr val="6DD5FF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 bwMode="auto">
          <a:xfrm>
            <a:off x="8049344" y="4869160"/>
            <a:ext cx="0" cy="1440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6DD5FF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Tumor results (TR) DOMAIN: New LESION</a:t>
            </a:r>
            <a:endParaRPr lang="nl-B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72480" y="3717032"/>
          <a:ext cx="9000999" cy="146456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809839"/>
                <a:gridCol w="1104326"/>
                <a:gridCol w="1325191"/>
                <a:gridCol w="957083"/>
                <a:gridCol w="1030704"/>
                <a:gridCol w="1104326"/>
                <a:gridCol w="1398813"/>
                <a:gridCol w="1270717"/>
              </a:tblGrid>
              <a:tr h="488189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TRLNKID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TRTESTCD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TRTEST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TRORRES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TRORRESU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TRMETHOD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VISIT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TRDTC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488189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N1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BIDMEAS1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Bidimensional Measurement 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17.0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mm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SPIRAL CT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VISIT</a:t>
                      </a:r>
                      <a:r>
                        <a:rPr lang="nl-BE" sz="1200" u="none" strike="noStrike" baseline="0" dirty="0" smtClean="0"/>
                        <a:t> 3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2013-06-11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488189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N1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BIDMEAS2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Bidimensional Measurement 2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10.0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mm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SPIRAL CT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VISIT</a:t>
                      </a:r>
                      <a:r>
                        <a:rPr lang="nl-BE" sz="1200" u="none" strike="noStrike" baseline="0" dirty="0" smtClean="0"/>
                        <a:t> 3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2013-06-11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272480" y="2060848"/>
          <a:ext cx="9016549" cy="10757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735630"/>
                <a:gridCol w="920554"/>
                <a:gridCol w="936104"/>
                <a:gridCol w="1224136"/>
                <a:gridCol w="1152128"/>
                <a:gridCol w="1080120"/>
                <a:gridCol w="1080120"/>
                <a:gridCol w="1002201"/>
                <a:gridCol w="885556"/>
              </a:tblGrid>
              <a:tr h="496897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TUGRPID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TULNKID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TUTESTCD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TUTEST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TUORRES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TULOC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TUMETHOD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VISIT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TUDTC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578883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N1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N1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TUMIDENT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Tumor Identification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NEW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ADENOPATHY </a:t>
                      </a:r>
                      <a:br>
                        <a:rPr lang="nl-BE" sz="1200" u="none" strike="noStrike"/>
                      </a:br>
                      <a:r>
                        <a:rPr lang="nl-BE" sz="1200" u="none" strike="noStrike"/>
                        <a:t>MESENTERIC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SPIRAL CT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VISIT</a:t>
                      </a:r>
                      <a:r>
                        <a:rPr lang="nl-BE" sz="1200" u="none" strike="noStrike" baseline="0" dirty="0" smtClean="0"/>
                        <a:t>  3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2013-06-11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 bwMode="auto">
          <a:xfrm>
            <a:off x="920552" y="2852936"/>
            <a:ext cx="360040" cy="36004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200472" y="4437112"/>
            <a:ext cx="432048" cy="792088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8" name="Straight Connector 7"/>
          <p:cNvCxnSpPr>
            <a:stCxn id="6" idx="2"/>
            <a:endCxn id="7" idx="0"/>
          </p:cNvCxnSpPr>
          <p:nvPr/>
        </p:nvCxnSpPr>
        <p:spPr bwMode="auto">
          <a:xfrm flipH="1">
            <a:off x="416496" y="3212976"/>
            <a:ext cx="684076" cy="122413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 bwMode="auto">
          <a:xfrm>
            <a:off x="7329264" y="2852936"/>
            <a:ext cx="1008112" cy="36004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6537176" y="4437112"/>
            <a:ext cx="1008112" cy="792088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7" name="Straight Connector 16"/>
          <p:cNvCxnSpPr/>
          <p:nvPr/>
        </p:nvCxnSpPr>
        <p:spPr bwMode="auto">
          <a:xfrm flipH="1">
            <a:off x="7041232" y="3212976"/>
            <a:ext cx="792088" cy="122413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0672" y="332656"/>
            <a:ext cx="7162800" cy="914400"/>
          </a:xfrm>
        </p:spPr>
        <p:txBody>
          <a:bodyPr/>
          <a:lstStyle/>
          <a:p>
            <a:r>
              <a:rPr lang="nl-BE" dirty="0" smtClean="0"/>
              <a:t>Combined Results</a:t>
            </a:r>
            <a:endParaRPr lang="nl-B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16496" y="3212975"/>
          <a:ext cx="8784976" cy="3096343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792088"/>
                <a:gridCol w="720080"/>
                <a:gridCol w="864096"/>
                <a:gridCol w="936104"/>
                <a:gridCol w="1224136"/>
                <a:gridCol w="1224136"/>
                <a:gridCol w="886468"/>
                <a:gridCol w="1201764"/>
                <a:gridCol w="936104"/>
              </a:tblGrid>
              <a:tr h="345131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TUGRPID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TULNKID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TUTESTCD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TUTEST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TUORRES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TULOC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TUMETHOD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TUEVAL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VISIT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653743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A1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A1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TUMIDENT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Tumor Identification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ASSESSABLE </a:t>
                      </a:r>
                      <a:br>
                        <a:rPr lang="nl-BE" sz="1200" u="none" strike="noStrike" dirty="0"/>
                      </a:br>
                      <a:r>
                        <a:rPr lang="nl-BE" sz="1200" u="none" strike="noStrike" dirty="0"/>
                        <a:t>TUMOR LESION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ADENOPATHY CERVICAL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SPIRAL CT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INVESTIGATOR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SCREENING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721863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M2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M2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TUMIDENT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Tumor Identification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MEASURABLE </a:t>
                      </a:r>
                      <a:br>
                        <a:rPr lang="nl-BE" sz="1200" u="none" strike="noStrike"/>
                      </a:br>
                      <a:r>
                        <a:rPr lang="nl-BE" sz="1200" u="none" strike="noStrike"/>
                        <a:t>TUMOR LESION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ADENOPATHY </a:t>
                      </a:r>
                      <a:br>
                        <a:rPr lang="nl-BE" sz="1200" u="none" strike="noStrike" dirty="0" smtClean="0"/>
                      </a:br>
                      <a:r>
                        <a:rPr lang="nl-BE" sz="1200" u="none" strike="noStrike" dirty="0" smtClean="0"/>
                        <a:t>PARATRACHEAL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SPIRAL CT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INVESTIGATOR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SCREENING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653743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200" u="none" strike="noStrike" dirty="0" smtClean="0"/>
                        <a:t>R1-101</a:t>
                      </a:r>
                      <a:endParaRPr lang="nl-BE" sz="1200" b="0" i="0" u="none" strike="noStrike" dirty="0" smtClean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R1-101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TUMIDENT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Tumor Identification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MEASURABLE TUMOR LESION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ADENOPATHY INGUINAL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PET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RADIOLOGIST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SCREENING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721863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R1-501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R1-501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TUMIDENT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Tumor Identification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ASSESSABLE TUMOR LESION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ADENOPATHY INGUINAL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PET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RADIOLOGIST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SCREENING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Rounded Rectangle 6"/>
          <p:cNvSpPr/>
          <p:nvPr/>
        </p:nvSpPr>
        <p:spPr bwMode="auto">
          <a:xfrm>
            <a:off x="344488" y="3717032"/>
            <a:ext cx="8928992" cy="1296144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344488" y="5157192"/>
            <a:ext cx="8928992" cy="1296144"/>
          </a:xfrm>
          <a:prstGeom prst="roundRect">
            <a:avLst/>
          </a:prstGeom>
          <a:noFill/>
          <a:ln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72880" y="1412776"/>
            <a:ext cx="4896544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dirty="0" smtClean="0">
                <a:solidFill>
                  <a:schemeClr val="tx2"/>
                </a:solidFill>
              </a:rPr>
              <a:t>Data from eCRF</a:t>
            </a:r>
            <a:endParaRPr lang="nl-BE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72880" y="2348880"/>
            <a:ext cx="4896544" cy="461665"/>
          </a:xfrm>
          <a:prstGeom prst="rect">
            <a:avLst/>
          </a:prstGeom>
          <a:gradFill flip="none" rotWithShape="1">
            <a:gsLst>
              <a:gs pos="0">
                <a:srgbClr val="BDECFF"/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0" scaled="0"/>
            <a:tileRect/>
          </a:gradFill>
          <a:ln>
            <a:solidFill>
              <a:srgbClr val="0070C0"/>
            </a:solidFill>
          </a:ln>
          <a:effectLst>
            <a:outerShdw blurRad="50800" dist="25000" dir="5400000" rotWithShape="0">
              <a:srgbClr val="00B0F0">
                <a:alpha val="40000"/>
              </a:srgbClr>
            </a:outerShdw>
          </a:effectLst>
        </p:spPr>
        <p:style>
          <a:lnRef idx="1">
            <a:schemeClr val="accent6"/>
          </a:lnRef>
          <a:fillRef idx="1002">
            <a:schemeClr val="lt1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dirty="0" smtClean="0">
                <a:solidFill>
                  <a:schemeClr val="tx2"/>
                </a:solidFill>
              </a:rPr>
              <a:t>Data from Independent Assessor</a:t>
            </a:r>
            <a:endParaRPr lang="nl-BE" dirty="0">
              <a:solidFill>
                <a:schemeClr val="tx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52800" y="1844824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4000" dirty="0" smtClean="0"/>
              <a:t>=</a:t>
            </a:r>
            <a:endParaRPr lang="nl-BE" sz="4000" dirty="0"/>
          </a:p>
        </p:txBody>
      </p:sp>
      <p:sp>
        <p:nvSpPr>
          <p:cNvPr id="18" name="TextBox 17"/>
          <p:cNvSpPr txBox="1"/>
          <p:nvPr/>
        </p:nvSpPr>
        <p:spPr>
          <a:xfrm>
            <a:off x="5961112" y="1772816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4000" dirty="0" smtClean="0"/>
              <a:t>+</a:t>
            </a:r>
            <a:endParaRPr lang="nl-BE" sz="4000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560512" y="1412776"/>
            <a:ext cx="720080" cy="151216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2520" y="1916832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TU</a:t>
            </a:r>
            <a:endParaRPr lang="nl-BE" dirty="0"/>
          </a:p>
        </p:txBody>
      </p:sp>
      <p:sp>
        <p:nvSpPr>
          <p:cNvPr id="22" name="Rounded Rectangle 21"/>
          <p:cNvSpPr/>
          <p:nvPr/>
        </p:nvSpPr>
        <p:spPr bwMode="auto">
          <a:xfrm>
            <a:off x="7041232" y="3212976"/>
            <a:ext cx="1224136" cy="324036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1424608" y="1412776"/>
            <a:ext cx="720080" cy="151216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2288704" y="1412776"/>
            <a:ext cx="720080" cy="151216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96616" y="1916832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TR</a:t>
            </a:r>
            <a:endParaRPr lang="nl-BE" dirty="0"/>
          </a:p>
        </p:txBody>
      </p:sp>
      <p:sp>
        <p:nvSpPr>
          <p:cNvPr id="26" name="TextBox 25"/>
          <p:cNvSpPr txBox="1"/>
          <p:nvPr/>
        </p:nvSpPr>
        <p:spPr>
          <a:xfrm>
            <a:off x="2360712" y="1916832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RS</a:t>
            </a:r>
            <a:endParaRPr lang="nl-BE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0672" y="188640"/>
            <a:ext cx="7648128" cy="864096"/>
          </a:xfrm>
        </p:spPr>
        <p:txBody>
          <a:bodyPr/>
          <a:lstStyle/>
          <a:p>
            <a:r>
              <a:rPr lang="nl-BE" dirty="0" smtClean="0"/>
              <a:t>TUMOr Identification (TU) DOMAIN - independent assessor</a:t>
            </a:r>
            <a:endParaRPr lang="nl-B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00472" y="1196752"/>
          <a:ext cx="9505056" cy="550007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735344"/>
                <a:gridCol w="560800"/>
                <a:gridCol w="936104"/>
                <a:gridCol w="1224136"/>
                <a:gridCol w="1296144"/>
                <a:gridCol w="936104"/>
                <a:gridCol w="1152128"/>
                <a:gridCol w="1224136"/>
                <a:gridCol w="504056"/>
                <a:gridCol w="936104"/>
              </a:tblGrid>
              <a:tr h="600855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TUREFID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TULNKID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TUTESTCD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TUORRES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TULOC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TUMETHOD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TUEVAL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TUEVALID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TU</a:t>
                      </a:r>
                    </a:p>
                    <a:p>
                      <a:pPr algn="l" fontAlgn="b"/>
                      <a:r>
                        <a:rPr lang="nl-BE" sz="1200" u="none" strike="noStrike" dirty="0" smtClean="0"/>
                        <a:t>ACPTFL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VISIT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562141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27595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R1-101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TUMIDENT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MEASURABLE TUMOR LESION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ADENOPATHY INGUINAL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PET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RADIOLOGIST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RADIOLOGIST 1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200" u="none" strike="noStrike" dirty="0"/>
                        <a:t>N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SCREENING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696054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27595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R1-102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TUMIDENT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MEASURABLE TUMOR LESION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ADENOPATHY ABDOMINAL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PET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RADIOLOGIST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RADIOLOGIST 1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200" u="none" strike="noStrike" dirty="0"/>
                        <a:t>N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SCREENING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562141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27595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R1-501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TUMIDENT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ASSESSABLE TUMOR LESION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ADENOPATHY INGUINAL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PET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RADIOLOGIST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RADIOLOGIST 1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200" u="none" strike="noStrike" dirty="0"/>
                        <a:t>N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SCREENING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562141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27595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R1-502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TUMIDENT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ASSESSABLE TUMOR LESION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ADENOPATHY COMMON ILIAC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PET</a:t>
                      </a:r>
                      <a:endParaRPr lang="nl-BE" sz="1200" b="0" i="0" u="none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RADIOLOGIST</a:t>
                      </a:r>
                      <a:endParaRPr lang="nl-BE" sz="1200" b="0" i="0" u="none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RADIOLOGIST 1</a:t>
                      </a:r>
                      <a:endParaRPr lang="nl-BE" sz="1200" b="0" i="0" u="none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200" u="none" strike="noStrike" dirty="0"/>
                        <a:t>N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SCREENING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401427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31436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R1-801</a:t>
                      </a:r>
                      <a:endParaRPr lang="nl-BE" sz="1200" b="0" i="0" u="none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TUMIDENT</a:t>
                      </a:r>
                      <a:endParaRPr lang="nl-BE" sz="1200" b="0" i="0" u="none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NEW</a:t>
                      </a:r>
                      <a:endParaRPr lang="nl-BE" sz="1200" b="0" i="0" u="none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OTHER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SPIRAL </a:t>
                      </a:r>
                      <a:r>
                        <a:rPr lang="nl-BE" sz="1200" u="none" strike="noStrike" dirty="0"/>
                        <a:t>CT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RADIOLOGIST</a:t>
                      </a:r>
                      <a:endParaRPr lang="nl-BE" sz="1200" b="0" i="0" u="none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RADIOLOGIST 1</a:t>
                      </a:r>
                      <a:endParaRPr lang="nl-BE" sz="1200" b="0" i="0" u="none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200" u="none" strike="noStrike" dirty="0"/>
                        <a:t>N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VISIT </a:t>
                      </a:r>
                      <a:r>
                        <a:rPr lang="nl-BE" sz="1200" u="none" strike="noStrike" dirty="0"/>
                        <a:t>2</a:t>
                      </a:r>
                      <a:endParaRPr lang="nl-BE" sz="12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562141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27595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R2-101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TUMIDENT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MEASURABLE TUMOR LESION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ADENOPATHY ABDOMINAL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PET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RADIOLOGIST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RADIOLOGIST 2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Y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SCREENING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589604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27595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R2-102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TUMIDENT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MEASURABLE TUMOR LESION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ADENOPATHY MEDIASTINAL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PET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RADIOLOGIST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RADIOLOGIST 2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Y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SCREENING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562141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27595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R2-501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TUMIDENT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ASSESSABLE TUMOR LESION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ADENOPATHY MEDIASTINAL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PET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RADIOLOGIST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RADIOLOGIST 2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Y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SCREENING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401427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32693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R2-801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TUMIDENT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NEW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SUBCUTANEOUS MASS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>
                          <a:solidFill>
                            <a:srgbClr val="7030A0"/>
                          </a:solidFill>
                        </a:rPr>
                        <a:t>SPIRAL </a:t>
                      </a:r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CT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RADIOLOGIST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RADIOLOGIST 2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Y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>
                          <a:solidFill>
                            <a:srgbClr val="7030A0"/>
                          </a:solidFill>
                        </a:rPr>
                        <a:t>VISIT </a:t>
                      </a:r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1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 bwMode="auto">
          <a:xfrm>
            <a:off x="128464" y="4653136"/>
            <a:ext cx="9577064" cy="1656184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128464" y="1916832"/>
            <a:ext cx="9577064" cy="2376264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1136576" y="2132856"/>
            <a:ext cx="360040" cy="288032"/>
          </a:xfrm>
          <a:prstGeom prst="roundRect">
            <a:avLst/>
          </a:prstGeom>
          <a:noFill/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1136576" y="4941168"/>
            <a:ext cx="360040" cy="288032"/>
          </a:xfrm>
          <a:prstGeom prst="roundRect">
            <a:avLst/>
          </a:prstGeom>
          <a:noFill/>
          <a:ln w="349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1208584" y="2420888"/>
            <a:ext cx="0" cy="252028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B0F0"/>
            </a:solidFill>
            <a:prstDash val="solid"/>
            <a:round/>
            <a:headEnd type="arrow"/>
            <a:tailEnd type="arrow"/>
          </a:ln>
          <a:effectLst/>
        </p:spPr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Agenda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4608" y="1916832"/>
            <a:ext cx="7162800" cy="3744416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nl-BE" dirty="0" smtClean="0"/>
              <a:t>Oncology in General and Experience within SGS</a:t>
            </a:r>
          </a:p>
          <a:p>
            <a:pPr marL="457200" indent="-457200">
              <a:buFont typeface="+mj-lt"/>
              <a:buAutoNum type="arabicPeriod"/>
            </a:pPr>
            <a:r>
              <a:rPr lang="nl-BE" dirty="0" smtClean="0"/>
              <a:t>Endpoints in Oncology</a:t>
            </a:r>
          </a:p>
          <a:p>
            <a:pPr marL="457200" indent="-457200">
              <a:buFont typeface="+mj-lt"/>
              <a:buAutoNum type="arabicPeriod"/>
            </a:pPr>
            <a:r>
              <a:rPr lang="nl-BE" dirty="0" smtClean="0"/>
              <a:t>Standardized Response Criteria</a:t>
            </a:r>
          </a:p>
          <a:p>
            <a:pPr marL="457200" indent="-457200">
              <a:buFont typeface="+mj-lt"/>
              <a:buAutoNum type="arabicPeriod"/>
            </a:pPr>
            <a:r>
              <a:rPr lang="nl-BE" dirty="0" smtClean="0"/>
              <a:t>Cheson 2007</a:t>
            </a:r>
          </a:p>
          <a:p>
            <a:pPr marL="457200" indent="-457200">
              <a:buFont typeface="+mj-lt"/>
              <a:buAutoNum type="arabicPeriod"/>
            </a:pPr>
            <a:r>
              <a:rPr lang="nl-BE" dirty="0" smtClean="0"/>
              <a:t>Oncology Specific Domains: TU, TR, RS</a:t>
            </a:r>
          </a:p>
          <a:p>
            <a:pPr marL="457200" indent="-457200">
              <a:buFont typeface="+mj-lt"/>
              <a:buAutoNum type="arabicPeriod"/>
            </a:pPr>
            <a:r>
              <a:rPr lang="nl-BE" dirty="0" smtClean="0"/>
              <a:t>Conclusion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32520" y="1268760"/>
          <a:ext cx="8360131" cy="29794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943307"/>
                <a:gridCol w="864096"/>
                <a:gridCol w="936104"/>
                <a:gridCol w="1080120"/>
                <a:gridCol w="820891"/>
                <a:gridCol w="981721"/>
                <a:gridCol w="933692"/>
                <a:gridCol w="871297"/>
                <a:gridCol w="928903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TRLNKGRP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TRLNKID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TRTESTCD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TRTEST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TRORRES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TRORRESU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TRMETHOD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TRACPTFL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VISIT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R2-V1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R2-101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LDIAM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Longest Diameter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104.49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mm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PET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Y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SCREENING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R2-V1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R2-101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PPD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Product Perpendicular Diameters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7245.34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mm2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PET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Y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SCREENING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R2-V2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R2-101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LDIAM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Longest Diameter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77.75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mm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SPIRAL CT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Y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>
                          <a:solidFill>
                            <a:srgbClr val="7030A0"/>
                          </a:solidFill>
                        </a:rPr>
                        <a:t>VISIT </a:t>
                      </a:r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1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R2-V2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R2-101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PPD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Product Perpendicular Diameters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2506.66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mm2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SPIRAL CT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Y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>
                          <a:solidFill>
                            <a:srgbClr val="7030A0"/>
                          </a:solidFill>
                        </a:rPr>
                        <a:t>VISIT </a:t>
                      </a:r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1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R2-V2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R2-501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TUMSTATE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Tumor State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PRESENT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SPIRAL CT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Y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>
                          <a:solidFill>
                            <a:srgbClr val="7030A0"/>
                          </a:solidFill>
                        </a:rPr>
                        <a:t>VISIT </a:t>
                      </a:r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1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R2-V2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R2-801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TUMSTATE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Tumor State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PRESENT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SPIRAL CT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Y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>
                          <a:solidFill>
                            <a:srgbClr val="7030A0"/>
                          </a:solidFill>
                        </a:rPr>
                        <a:t>VISIT </a:t>
                      </a:r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1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 bwMode="auto">
          <a:xfrm>
            <a:off x="632520" y="2636912"/>
            <a:ext cx="504056" cy="1656184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632519" y="4509120"/>
          <a:ext cx="8352929" cy="1421053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936104"/>
                <a:gridCol w="850775"/>
                <a:gridCol w="1165450"/>
                <a:gridCol w="864096"/>
                <a:gridCol w="1298846"/>
                <a:gridCol w="1293440"/>
                <a:gridCol w="925488"/>
                <a:gridCol w="1018730"/>
              </a:tblGrid>
              <a:tr h="469929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RSLNKGRP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RSTEST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RSCAT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RSORRES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RSEVAL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RSEVALID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RSACPTFL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VISIT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475562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R1-V2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Overall Response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CHESON 2007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SD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RADIOLOGIST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RADIOLOGIST 1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N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VISIT 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475562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R2-V2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Overall Response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7030A0"/>
                          </a:solidFill>
                          <a:latin typeface="+mn-lt"/>
                        </a:rPr>
                        <a:t>CHESON</a:t>
                      </a:r>
                      <a:r>
                        <a:rPr lang="nl-BE" sz="1200" b="0" i="0" u="none" strike="noStrike" baseline="0" dirty="0" smtClean="0">
                          <a:solidFill>
                            <a:srgbClr val="7030A0"/>
                          </a:solidFill>
                          <a:latin typeface="+mn-lt"/>
                        </a:rPr>
                        <a:t> 2007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>
                          <a:solidFill>
                            <a:srgbClr val="7030A0"/>
                          </a:solidFill>
                        </a:rPr>
                        <a:t>PD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RADIOLOGIST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>
                          <a:solidFill>
                            <a:srgbClr val="7030A0"/>
                          </a:solidFill>
                        </a:rPr>
                        <a:t>RADIOLOGIST 2</a:t>
                      </a:r>
                      <a:endParaRPr lang="nl-BE" sz="12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>
                          <a:solidFill>
                            <a:srgbClr val="7030A0"/>
                          </a:solidFill>
                        </a:rPr>
                        <a:t>Y</a:t>
                      </a:r>
                      <a:endParaRPr lang="nl-BE" sz="12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200" u="none" strike="noStrike" dirty="0" smtClean="0">
                          <a:solidFill>
                            <a:srgbClr val="7030A0"/>
                          </a:solidFill>
                        </a:rPr>
                        <a:t>VISIT</a:t>
                      </a:r>
                      <a:r>
                        <a:rPr lang="nl-BE" sz="1200" u="none" strike="noStrike" baseline="0" dirty="0" smtClean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nl-BE" sz="1200" u="none" strike="noStrike" dirty="0" smtClean="0">
                          <a:solidFill>
                            <a:srgbClr val="7030A0"/>
                          </a:solidFill>
                        </a:rPr>
                        <a:t>1</a:t>
                      </a:r>
                      <a:endParaRPr lang="nl-BE" sz="1200" b="0" i="0" u="none" strike="noStrike" dirty="0" smtClean="0">
                        <a:solidFill>
                          <a:srgbClr val="7030A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Rounded Rectangle 6"/>
          <p:cNvSpPr/>
          <p:nvPr/>
        </p:nvSpPr>
        <p:spPr bwMode="auto">
          <a:xfrm>
            <a:off x="632520" y="5661248"/>
            <a:ext cx="504056" cy="288032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9" name="Straight Connector 8"/>
          <p:cNvCxnSpPr>
            <a:stCxn id="5" idx="2"/>
            <a:endCxn id="7" idx="0"/>
          </p:cNvCxnSpPr>
          <p:nvPr/>
        </p:nvCxnSpPr>
        <p:spPr bwMode="auto">
          <a:xfrm>
            <a:off x="884548" y="4293096"/>
            <a:ext cx="0" cy="13681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 bwMode="auto">
          <a:xfrm>
            <a:off x="2144688" y="332656"/>
            <a:ext cx="77613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eaLnBrk="1" hangingPunct="1">
              <a:defRPr/>
            </a:pPr>
            <a:r>
              <a:rPr lang="nl-BE" dirty="0" smtClean="0">
                <a:latin typeface="+mj-lt"/>
              </a:rPr>
              <a:t>TUMOR RESULTS (TR) &amp; </a:t>
            </a:r>
            <a:r>
              <a:rPr kumimoji="0" lang="nl-BE" sz="2400" b="0" i="0" u="none" strike="noStrike" kern="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Disease Response (RS) DOMAIN - INDEPENDENT ASSESSOR</a:t>
            </a:r>
            <a:endParaRPr kumimoji="0" lang="nl-BE" sz="2400" b="0" i="0" u="none" strike="noStrike" kern="0" cap="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Left Brace 7"/>
          <p:cNvSpPr/>
          <p:nvPr/>
        </p:nvSpPr>
        <p:spPr bwMode="auto">
          <a:xfrm>
            <a:off x="416496" y="1700808"/>
            <a:ext cx="216024" cy="18002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2420888"/>
            <a:ext cx="41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800" dirty="0" smtClean="0">
                <a:latin typeface="+mn-lt"/>
              </a:rPr>
              <a:t>M</a:t>
            </a:r>
            <a:endParaRPr lang="nl-BE" sz="1800" dirty="0"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3573016"/>
            <a:ext cx="41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800" dirty="0" smtClean="0">
                <a:latin typeface="+mn-lt"/>
              </a:rPr>
              <a:t>A</a:t>
            </a:r>
            <a:endParaRPr lang="nl-BE" sz="1800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3933056"/>
            <a:ext cx="41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800" dirty="0" smtClean="0">
                <a:latin typeface="+mn-lt"/>
              </a:rPr>
              <a:t>N</a:t>
            </a:r>
            <a:endParaRPr lang="nl-BE" sz="1800" dirty="0">
              <a:latin typeface="+mn-lt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344488" y="3789040"/>
            <a:ext cx="216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344488" y="4149080"/>
            <a:ext cx="216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Disease Response (RS) DOMAIN</a:t>
            </a:r>
            <a:endParaRPr lang="nl-B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00472" y="1700808"/>
          <a:ext cx="8928990" cy="3429339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936104"/>
                <a:gridCol w="1386463"/>
                <a:gridCol w="1462358"/>
                <a:gridCol w="946232"/>
                <a:gridCol w="688169"/>
                <a:gridCol w="1152684"/>
                <a:gridCol w="1152684"/>
                <a:gridCol w="1204296"/>
              </a:tblGrid>
              <a:tr h="238867"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RSLNKGRP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RSTEST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RSCAT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RSORRES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/>
                        <a:t>RSSTAT</a:t>
                      </a:r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RSREASND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RSEVAL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VISIT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98809">
                <a:tc>
                  <a:txBody>
                    <a:bodyPr/>
                    <a:lstStyle/>
                    <a:p>
                      <a:pPr algn="l" fontAlgn="b"/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Assessable Lesion</a:t>
                      </a:r>
                      <a:r>
                        <a:rPr lang="nl-BE" sz="1200" u="none" strike="noStrike" baseline="0" dirty="0" smtClean="0"/>
                        <a:t> Response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CHESON 2007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SD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RADIOLOGIST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VISIT 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98809">
                <a:tc>
                  <a:txBody>
                    <a:bodyPr/>
                    <a:lstStyle/>
                    <a:p>
                      <a:pPr algn="l" fontAlgn="b"/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Measurable</a:t>
                      </a:r>
                      <a:r>
                        <a:rPr lang="nl-BE" sz="12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Lesion Response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CHESON 2007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PR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RADIOLOGIST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VISIT 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98809">
                <a:tc>
                  <a:txBody>
                    <a:bodyPr/>
                    <a:lstStyle/>
                    <a:p>
                      <a:pPr algn="l" fontAlgn="b"/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Liver Response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CHESON 2007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CR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RADIOLOGIST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VISIT 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98809">
                <a:tc>
                  <a:txBody>
                    <a:bodyPr/>
                    <a:lstStyle/>
                    <a:p>
                      <a:pPr algn="l" fontAlgn="b"/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Spleen Response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CHESON 2007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/>
                        <a:t>CR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RADIOLOGIST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VISIT 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98809">
                <a:tc>
                  <a:txBody>
                    <a:bodyPr/>
                    <a:lstStyle/>
                    <a:p>
                      <a:pPr algn="l" fontAlgn="b"/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Best Overall Response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u="none" strike="noStrike" dirty="0" smtClean="0"/>
                        <a:t>CHESON 2007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chemeClr val="dk1"/>
                          </a:solidFill>
                          <a:latin typeface="+mn-lt"/>
                        </a:rPr>
                        <a:t>PR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BE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RADIOLOGIST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98809">
                <a:tc>
                  <a:txBody>
                    <a:bodyPr/>
                    <a:lstStyle/>
                    <a:p>
                      <a:pPr algn="l" fontAlgn="b"/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Measurable</a:t>
                      </a:r>
                      <a:r>
                        <a:rPr lang="nl-BE" sz="12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Lesion Response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CHESON 2007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PR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INVESTIGATOR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VISIT 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98809">
                <a:tc>
                  <a:txBody>
                    <a:bodyPr/>
                    <a:lstStyle/>
                    <a:p>
                      <a:pPr algn="l" fontAlgn="b"/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Assessable Lesion Response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CHESON 2007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PR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INVESTIGATOR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VISIT 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98809">
                <a:tc>
                  <a:txBody>
                    <a:bodyPr/>
                    <a:lstStyle/>
                    <a:p>
                      <a:pPr algn="l" fontAlgn="b"/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  <a:r>
                        <a:rPr lang="nl-BE" sz="12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Response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CHESON 2007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PR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INVESTIGATOR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VISIT 1</a:t>
                      </a:r>
                      <a:endParaRPr lang="nl-BE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 bwMode="auto">
          <a:xfrm>
            <a:off x="1064568" y="1916832"/>
            <a:ext cx="1440160" cy="2016224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Conclusion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4568" y="4725144"/>
            <a:ext cx="7704856" cy="108012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en-US" sz="2400" b="1" dirty="0" smtClean="0"/>
              <a:t>TA specific SDTM domains</a:t>
            </a:r>
          </a:p>
          <a:p>
            <a:pPr algn="ctr">
              <a:buNone/>
            </a:pPr>
            <a:r>
              <a:rPr lang="en-US" sz="2400" b="1" dirty="0" smtClean="0"/>
              <a:t>More oncology specific standards (CFAST)</a:t>
            </a:r>
          </a:p>
          <a:p>
            <a:pPr algn="ctr"/>
            <a:endParaRPr lang="en-US" sz="2400" b="1" dirty="0" smtClean="0"/>
          </a:p>
          <a:p>
            <a:pPr algn="ctr"/>
            <a:endParaRPr lang="nl-BE" sz="2400" b="1" dirty="0"/>
          </a:p>
        </p:txBody>
      </p:sp>
      <p:pic>
        <p:nvPicPr>
          <p:cNvPr id="4098" name="Picture 2" descr="http://www.c-resolve.com/wp-content/uploads/2012/06/data_management1-300x1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03561" y="1700808"/>
            <a:ext cx="3733615" cy="244827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8913" y="1125538"/>
            <a:ext cx="6419850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004" name="Text Box 4"/>
          <p:cNvSpPr txBox="1">
            <a:spLocks noChangeArrowheads="1"/>
          </p:cNvSpPr>
          <p:nvPr/>
        </p:nvSpPr>
        <p:spPr bwMode="auto">
          <a:xfrm>
            <a:off x="6242050" y="669925"/>
            <a:ext cx="297815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>
                <a:latin typeface="+mn-lt"/>
              </a:rPr>
              <a:t>E-mail:</a:t>
            </a:r>
            <a:br>
              <a:rPr lang="en-GB" sz="2000" dirty="0">
                <a:latin typeface="+mn-lt"/>
              </a:rPr>
            </a:br>
            <a:r>
              <a:rPr lang="en-GB" sz="2000" dirty="0" smtClean="0">
                <a:latin typeface="+mn-lt"/>
              </a:rPr>
              <a:t>jacintha.eben@sgs.com</a:t>
            </a:r>
            <a:endParaRPr lang="en-GB" sz="2000" dirty="0">
              <a:latin typeface="+mn-lt"/>
            </a:endParaRPr>
          </a:p>
          <a:p>
            <a:pPr>
              <a:spcBef>
                <a:spcPct val="50000"/>
              </a:spcBef>
            </a:pPr>
            <a:r>
              <a:rPr lang="en-GB" sz="2000" dirty="0">
                <a:latin typeface="+mn-lt"/>
              </a:rPr>
              <a:t/>
            </a:r>
            <a:br>
              <a:rPr lang="en-GB" sz="2000" dirty="0">
                <a:latin typeface="+mn-lt"/>
              </a:rPr>
            </a:br>
            <a:r>
              <a:rPr lang="en-GB" sz="2000" dirty="0">
                <a:latin typeface="+mn-lt"/>
              </a:rPr>
              <a:t>Internet:</a:t>
            </a:r>
            <a:br>
              <a:rPr lang="en-GB" sz="2000" dirty="0">
                <a:latin typeface="+mn-lt"/>
              </a:rPr>
            </a:br>
            <a:r>
              <a:rPr lang="en-GB" sz="2000" dirty="0">
                <a:latin typeface="+mn-lt"/>
              </a:rPr>
              <a:t>www.sgs.com/cro</a:t>
            </a:r>
            <a:endParaRPr lang="nl-NL" sz="2000" dirty="0">
              <a:latin typeface="+mn-lt"/>
            </a:endParaRPr>
          </a:p>
        </p:txBody>
      </p:sp>
      <p:sp>
        <p:nvSpPr>
          <p:cNvPr id="256006" name="Rectangle 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BE" sz="2800" dirty="0">
                <a:solidFill>
                  <a:schemeClr val="tx1"/>
                </a:solidFill>
              </a:rPr>
              <a:t>Questions?</a:t>
            </a:r>
            <a:endParaRPr lang="nl-NL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Oncology in General</a:t>
            </a:r>
            <a:endParaRPr lang="nl-BE" dirty="0"/>
          </a:p>
        </p:txBody>
      </p:sp>
      <p:sp>
        <p:nvSpPr>
          <p:cNvPr id="15" name="TextBox 14"/>
          <p:cNvSpPr txBox="1"/>
          <p:nvPr/>
        </p:nvSpPr>
        <p:spPr>
          <a:xfrm>
            <a:off x="1352600" y="1640994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000" dirty="0" smtClean="0">
                <a:latin typeface="+mn-lt"/>
              </a:rPr>
              <a:t>Analysis on Top 10 Therapy Areas in 2016, Market Share &amp; Sales Growth (2009-16)</a:t>
            </a:r>
            <a:endParaRPr lang="nl-BE" sz="2000" dirty="0"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24608" y="5949280"/>
            <a:ext cx="8064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400" dirty="0" smtClean="0">
                <a:latin typeface="+mn-lt"/>
              </a:rPr>
              <a:t>Source: EvaluatePharma® (30APR2010)</a:t>
            </a:r>
            <a:endParaRPr lang="nl-BE" sz="1400" dirty="0">
              <a:latin typeface="+mn-lt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8435" t="27448" r="9388" b="4389"/>
          <a:stretch>
            <a:fillRect/>
          </a:stretch>
        </p:blipFill>
        <p:spPr bwMode="auto">
          <a:xfrm>
            <a:off x="1568624" y="2273561"/>
            <a:ext cx="6840760" cy="3459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experience within SGS</a:t>
            </a:r>
            <a:endParaRPr lang="nl-NL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96616" y="1772816"/>
            <a:ext cx="7162800" cy="4464496"/>
          </a:xfrm>
        </p:spPr>
        <p:txBody>
          <a:bodyPr/>
          <a:lstStyle/>
          <a:p>
            <a:pPr marL="381000" indent="-381000"/>
            <a:r>
              <a:rPr lang="nl-BE" dirty="0" smtClean="0"/>
              <a:t>Number of trials in Oncology (number of patients)</a:t>
            </a:r>
          </a:p>
          <a:p>
            <a:pPr marL="381000" indent="-381000"/>
            <a:endParaRPr lang="nl-BE" sz="1800" dirty="0" smtClean="0"/>
          </a:p>
          <a:p>
            <a:pPr marL="381000" indent="-381000"/>
            <a:endParaRPr lang="nl-BE" sz="1800" dirty="0" smtClean="0"/>
          </a:p>
          <a:p>
            <a:pPr marL="381000" indent="-381000"/>
            <a:endParaRPr lang="nl-BE" sz="1800" dirty="0" smtClean="0"/>
          </a:p>
          <a:p>
            <a:pPr marL="381000" indent="-381000"/>
            <a:endParaRPr lang="nl-BE" sz="1800" dirty="0" smtClean="0"/>
          </a:p>
          <a:p>
            <a:pPr marL="781050" lvl="1" indent="-381000">
              <a:buNone/>
            </a:pPr>
            <a:endParaRPr lang="nl-BE" sz="1400" dirty="0" smtClean="0">
              <a:latin typeface="Arial" charset="0"/>
            </a:endParaRPr>
          </a:p>
          <a:p>
            <a:pPr marL="781050" lvl="1" indent="-381000"/>
            <a:r>
              <a:rPr lang="nl-BE" sz="1400" dirty="0" smtClean="0">
                <a:latin typeface="Arial" charset="0"/>
              </a:rPr>
              <a:t>14 trials in Inform</a:t>
            </a:r>
            <a:r>
              <a:rPr lang="nl-BE" sz="1400" baseline="30000" dirty="0" smtClean="0"/>
              <a:t>TM</a:t>
            </a:r>
            <a:r>
              <a:rPr lang="nl-BE" sz="1400" dirty="0" smtClean="0">
                <a:latin typeface="Arial" charset="0"/>
              </a:rPr>
              <a:t>, 7 in Rave® and 8 paper oncology trials</a:t>
            </a:r>
          </a:p>
          <a:p>
            <a:pPr marL="781050" lvl="1" indent="-381000"/>
            <a:r>
              <a:rPr lang="nl-BE" sz="1400" dirty="0" smtClean="0">
                <a:latin typeface="Arial" charset="0"/>
              </a:rPr>
              <a:t>Solid tumors, Ovarian Cancer, Prostate Cancer, Smoldering Multiple Myeloma, Multiple Myeloma, Multicentric Castleman’s Disease, Myelodysplastic Syndrome, non-Hodgkin Lymphoma, Mantle Cell Lymphoma, Follicular Lymphoma...</a:t>
            </a:r>
          </a:p>
          <a:p>
            <a:pPr marL="381000" indent="-381000"/>
            <a:r>
              <a:rPr lang="en-GB" dirty="0" smtClean="0"/>
              <a:t>SDTM format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16696" y="2348880"/>
          <a:ext cx="5904656" cy="15240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1512168"/>
                <a:gridCol w="1008112"/>
                <a:gridCol w="1152128"/>
                <a:gridCol w="1080120"/>
                <a:gridCol w="1152128"/>
              </a:tblGrid>
              <a:tr h="244827">
                <a:tc>
                  <a:txBody>
                    <a:bodyPr/>
                    <a:lstStyle/>
                    <a:p>
                      <a:pPr algn="ctr"/>
                      <a:r>
                        <a:rPr lang="nl-BE" sz="1400" dirty="0" smtClean="0"/>
                        <a:t>Phase/Patients</a:t>
                      </a:r>
                      <a:endParaRPr lang="nl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400" dirty="0" smtClean="0"/>
                        <a:t>&lt; 100</a:t>
                      </a:r>
                      <a:endParaRPr lang="nl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400" dirty="0" smtClean="0"/>
                        <a:t>&gt;100/400&lt;</a:t>
                      </a:r>
                      <a:endParaRPr lang="nl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400" dirty="0" smtClean="0"/>
                        <a:t>&gt;400</a:t>
                      </a:r>
                      <a:endParaRPr lang="nl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400" dirty="0" smtClean="0"/>
                        <a:t>Total</a:t>
                      </a:r>
                      <a:endParaRPr lang="nl-BE" sz="1400" dirty="0"/>
                    </a:p>
                  </a:txBody>
                  <a:tcPr/>
                </a:tc>
              </a:tr>
              <a:tr h="244827">
                <a:tc>
                  <a:txBody>
                    <a:bodyPr/>
                    <a:lstStyle/>
                    <a:p>
                      <a:pPr algn="ctr"/>
                      <a:r>
                        <a:rPr lang="nl-BE" sz="1400" dirty="0" smtClean="0"/>
                        <a:t>I</a:t>
                      </a:r>
                      <a:endParaRPr lang="nl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400" dirty="0" smtClean="0"/>
                        <a:t>11</a:t>
                      </a:r>
                      <a:endParaRPr lang="nl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400" dirty="0" smtClean="0"/>
                        <a:t>11</a:t>
                      </a:r>
                      <a:endParaRPr lang="nl-BE" sz="1400" dirty="0"/>
                    </a:p>
                  </a:txBody>
                  <a:tcPr/>
                </a:tc>
              </a:tr>
              <a:tr h="244827">
                <a:tc>
                  <a:txBody>
                    <a:bodyPr/>
                    <a:lstStyle/>
                    <a:p>
                      <a:pPr algn="ctr"/>
                      <a:r>
                        <a:rPr lang="nl-BE" sz="1400" dirty="0" smtClean="0"/>
                        <a:t>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400" dirty="0" smtClean="0"/>
                        <a:t>6</a:t>
                      </a:r>
                      <a:endParaRPr lang="nl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400" dirty="0" smtClean="0"/>
                        <a:t>5</a:t>
                      </a:r>
                      <a:endParaRPr lang="nl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400" dirty="0" smtClean="0"/>
                        <a:t>11</a:t>
                      </a:r>
                      <a:endParaRPr lang="nl-BE" sz="1400" dirty="0"/>
                    </a:p>
                  </a:txBody>
                  <a:tcPr/>
                </a:tc>
              </a:tr>
              <a:tr h="244827">
                <a:tc>
                  <a:txBody>
                    <a:bodyPr/>
                    <a:lstStyle/>
                    <a:p>
                      <a:pPr algn="ctr"/>
                      <a:r>
                        <a:rPr lang="nl-BE" sz="1400" dirty="0" smtClean="0"/>
                        <a:t>III</a:t>
                      </a:r>
                      <a:endParaRPr lang="nl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400" dirty="0" smtClean="0"/>
                        <a:t>1</a:t>
                      </a:r>
                      <a:endParaRPr lang="nl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400" dirty="0" smtClean="0"/>
                        <a:t>6</a:t>
                      </a:r>
                      <a:endParaRPr lang="nl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400" dirty="0" smtClean="0"/>
                        <a:t>7</a:t>
                      </a:r>
                      <a:endParaRPr lang="nl-BE" sz="1400" dirty="0"/>
                    </a:p>
                  </a:txBody>
                  <a:tcPr/>
                </a:tc>
              </a:tr>
              <a:tr h="244827">
                <a:tc>
                  <a:txBody>
                    <a:bodyPr/>
                    <a:lstStyle/>
                    <a:p>
                      <a:pPr algn="ctr"/>
                      <a:r>
                        <a:rPr lang="nl-BE" sz="1400" dirty="0" smtClean="0"/>
                        <a:t>Total</a:t>
                      </a:r>
                      <a:endParaRPr lang="nl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400" dirty="0" smtClean="0"/>
                        <a:t>17</a:t>
                      </a:r>
                      <a:endParaRPr lang="nl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400" dirty="0" smtClean="0"/>
                        <a:t>6</a:t>
                      </a:r>
                      <a:endParaRPr lang="nl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400" dirty="0" smtClean="0"/>
                        <a:t>6</a:t>
                      </a:r>
                      <a:endParaRPr lang="nl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400" dirty="0" smtClean="0"/>
                        <a:t>29</a:t>
                      </a:r>
                      <a:endParaRPr lang="nl-BE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224" y="404664"/>
            <a:ext cx="8049344" cy="914400"/>
          </a:xfrm>
        </p:spPr>
        <p:txBody>
          <a:bodyPr/>
          <a:lstStyle/>
          <a:p>
            <a:r>
              <a:rPr lang="nl-BE" dirty="0" smtClean="0"/>
              <a:t>Endpoints in oncology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04" y="1268760"/>
            <a:ext cx="8784976" cy="4648200"/>
          </a:xfrm>
        </p:spPr>
        <p:txBody>
          <a:bodyPr/>
          <a:lstStyle/>
          <a:p>
            <a:r>
              <a:rPr lang="en-US" dirty="0" smtClean="0"/>
              <a:t>Assessment of the change in tumor burden: both tumor shrinkage and disease progression</a:t>
            </a:r>
          </a:p>
          <a:p>
            <a:pPr marL="381000" indent="-381000"/>
            <a:r>
              <a:rPr lang="nl-BE" dirty="0" smtClean="0"/>
              <a:t>Endpoints</a:t>
            </a:r>
          </a:p>
          <a:p>
            <a:pPr marL="781050" lvl="1" indent="-381000"/>
            <a:endParaRPr lang="nl-BE" dirty="0" smtClean="0"/>
          </a:p>
          <a:p>
            <a:pPr marL="381000" indent="-381000"/>
            <a:endParaRPr lang="nl-BE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44488" y="2606095"/>
          <a:ext cx="8985448" cy="36880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3585865"/>
                <a:gridCol w="5399583"/>
              </a:tblGrid>
              <a:tr h="329568">
                <a:tc>
                  <a:txBody>
                    <a:bodyPr/>
                    <a:lstStyle/>
                    <a:p>
                      <a:r>
                        <a:rPr lang="nl-BE" dirty="0" smtClean="0"/>
                        <a:t>Endpoint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Clarification</a:t>
                      </a:r>
                      <a:endParaRPr lang="nl-BE" dirty="0"/>
                    </a:p>
                  </a:txBody>
                  <a:tcPr/>
                </a:tc>
              </a:tr>
              <a:tr h="349610">
                <a:tc>
                  <a:txBody>
                    <a:bodyPr/>
                    <a:lstStyle/>
                    <a:p>
                      <a:r>
                        <a:rPr lang="nl-BE" sz="1800" dirty="0" smtClean="0"/>
                        <a:t>Overall Survival (OS)</a:t>
                      </a:r>
                      <a:endParaRPr lang="nl-BE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Time from randomization/1st drug administration to date of death </a:t>
                      </a:r>
                      <a:endParaRPr lang="nl-BE" sz="1400" dirty="0"/>
                    </a:p>
                  </a:txBody>
                  <a:tcPr/>
                </a:tc>
              </a:tr>
              <a:tr h="466888">
                <a:tc>
                  <a:txBody>
                    <a:bodyPr/>
                    <a:lstStyle/>
                    <a:p>
                      <a:r>
                        <a:rPr lang="nl-BE" sz="1800" dirty="0" smtClean="0"/>
                        <a:t>Progression Free survival (PFS)</a:t>
                      </a:r>
                      <a:endParaRPr lang="nl-B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Time from randomization/1st drug administration until objective tumor progression or death due to any cause </a:t>
                      </a:r>
                      <a:endParaRPr lang="nl-BE" sz="1400" dirty="0"/>
                    </a:p>
                  </a:txBody>
                  <a:tcPr/>
                </a:tc>
              </a:tr>
              <a:tr h="466888">
                <a:tc>
                  <a:txBody>
                    <a:bodyPr/>
                    <a:lstStyle/>
                    <a:p>
                      <a:r>
                        <a:rPr lang="nl-BE" sz="1800" dirty="0" smtClean="0"/>
                        <a:t>Time to Progression (TTP)</a:t>
                      </a:r>
                      <a:endParaRPr lang="nl-BE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Time from randomization/1st drug administration until objective tumor progression or death as</a:t>
                      </a:r>
                      <a:r>
                        <a:rPr lang="en-US" sz="1400" baseline="0" dirty="0" smtClean="0"/>
                        <a:t> a result of cancer </a:t>
                      </a:r>
                      <a:r>
                        <a:rPr lang="en-US" sz="1400" dirty="0" smtClean="0"/>
                        <a:t> </a:t>
                      </a:r>
                      <a:endParaRPr lang="nl-BE" sz="1400" dirty="0"/>
                    </a:p>
                  </a:txBody>
                  <a:tcPr/>
                </a:tc>
              </a:tr>
              <a:tr h="466888">
                <a:tc>
                  <a:txBody>
                    <a:bodyPr/>
                    <a:lstStyle/>
                    <a:p>
                      <a:r>
                        <a:rPr lang="nl-BE" sz="1800" dirty="0" smtClean="0"/>
                        <a:t>Duration of Response (DR)</a:t>
                      </a:r>
                      <a:endParaRPr lang="nl-BE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Time from first CR/PR (whichever is first) until the first recurrent disease or PD </a:t>
                      </a:r>
                      <a:endParaRPr lang="nl-BE" sz="1400" dirty="0"/>
                    </a:p>
                  </a:txBody>
                  <a:tcPr/>
                </a:tc>
              </a:tr>
              <a:tr h="466888">
                <a:tc>
                  <a:txBody>
                    <a:bodyPr/>
                    <a:lstStyle/>
                    <a:p>
                      <a:r>
                        <a:rPr lang="nl-BE" sz="1800" dirty="0" smtClean="0"/>
                        <a:t>Duration of Stable Disease </a:t>
                      </a:r>
                      <a:endParaRPr lang="nl-BE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Time from the start of the treatment</a:t>
                      </a:r>
                      <a:r>
                        <a:rPr lang="en-US" sz="1400" baseline="0" dirty="0" smtClean="0"/>
                        <a:t> until  criteria for progression </a:t>
                      </a:r>
                      <a:r>
                        <a:rPr lang="en-US" sz="1400" dirty="0" smtClean="0"/>
                        <a:t>is met </a:t>
                      </a:r>
                      <a:endParaRPr lang="nl-BE" sz="1400" dirty="0"/>
                    </a:p>
                  </a:txBody>
                  <a:tcPr/>
                </a:tc>
              </a:tr>
              <a:tr h="46688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Time to Treatment Failure (TTF)</a:t>
                      </a:r>
                      <a:endParaRPr lang="nl-BE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Time from randomization/1st drug administration to treatment discontinuation for any reason </a:t>
                      </a:r>
                      <a:r>
                        <a:rPr lang="nl-BE" sz="1400" dirty="0" smtClean="0"/>
                        <a:t>(e.g., PD, AEs, death, etc.). </a:t>
                      </a:r>
                      <a:endParaRPr lang="nl-BE" sz="1400" dirty="0"/>
                    </a:p>
                  </a:txBody>
                  <a:tcPr/>
                </a:tc>
              </a:tr>
              <a:tr h="329568">
                <a:tc>
                  <a:txBody>
                    <a:bodyPr/>
                    <a:lstStyle/>
                    <a:p>
                      <a:r>
                        <a:rPr lang="nl-BE" dirty="0" smtClean="0"/>
                        <a:t>...</a:t>
                      </a:r>
                      <a:endParaRPr lang="nl-B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 smtClean="0"/>
          </a:p>
          <a:p>
            <a:endParaRPr lang="nl-BE" dirty="0"/>
          </a:p>
        </p:txBody>
      </p:sp>
      <p:pic>
        <p:nvPicPr>
          <p:cNvPr id="16386" name="Picture 2" descr="http://www.cartoonsbydave.com/GALLERY/IMAGES/catsc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4489" y="1268760"/>
            <a:ext cx="2400266" cy="165618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0472" y="2996952"/>
            <a:ext cx="30963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800" dirty="0" smtClean="0">
                <a:latin typeface="+mn-lt"/>
              </a:rPr>
              <a:t>Method of assessment:</a:t>
            </a:r>
          </a:p>
          <a:p>
            <a:pPr>
              <a:buFontTx/>
              <a:buChar char="-"/>
            </a:pPr>
            <a:r>
              <a:rPr lang="nl-BE" sz="1800" dirty="0" smtClean="0">
                <a:latin typeface="+mn-lt"/>
              </a:rPr>
              <a:t>CT</a:t>
            </a:r>
          </a:p>
          <a:p>
            <a:pPr>
              <a:buFontTx/>
              <a:buChar char="-"/>
            </a:pPr>
            <a:r>
              <a:rPr lang="nl-BE" sz="1800" dirty="0" smtClean="0">
                <a:latin typeface="+mn-lt"/>
              </a:rPr>
              <a:t>MRI</a:t>
            </a:r>
          </a:p>
          <a:p>
            <a:pPr>
              <a:buFontTx/>
              <a:buChar char="-"/>
            </a:pPr>
            <a:r>
              <a:rPr lang="nl-BE" sz="1800" dirty="0" smtClean="0">
                <a:latin typeface="+mn-lt"/>
              </a:rPr>
              <a:t>PET</a:t>
            </a:r>
          </a:p>
          <a:p>
            <a:pPr>
              <a:buFontTx/>
              <a:buChar char="-"/>
            </a:pPr>
            <a:r>
              <a:rPr lang="nl-BE" sz="1800" dirty="0" smtClean="0">
                <a:latin typeface="+mn-lt"/>
              </a:rPr>
              <a:t>Endoscopy</a:t>
            </a:r>
          </a:p>
          <a:p>
            <a:pPr>
              <a:buFontTx/>
              <a:buChar char="-"/>
            </a:pPr>
            <a:r>
              <a:rPr lang="nl-BE" sz="1800" dirty="0" smtClean="0">
                <a:latin typeface="+mn-lt"/>
              </a:rPr>
              <a:t>Bone Marrow Biopsy</a:t>
            </a:r>
          </a:p>
          <a:p>
            <a:pPr>
              <a:buFontTx/>
              <a:buChar char="-"/>
            </a:pPr>
            <a:r>
              <a:rPr lang="nl-BE" sz="1800" dirty="0" smtClean="0">
                <a:latin typeface="+mn-lt"/>
              </a:rPr>
              <a:t>...</a:t>
            </a:r>
            <a:endParaRPr lang="nl-BE" sz="1800" dirty="0">
              <a:latin typeface="+mn-lt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2792760" y="2204864"/>
            <a:ext cx="57606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6388" name="Picture 4" descr="http://www.recist.com/recist-in-practice/images/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6856" y="1340768"/>
            <a:ext cx="2342359" cy="1872208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296816" y="3212976"/>
            <a:ext cx="37444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800" dirty="0" smtClean="0">
                <a:latin typeface="+mn-lt"/>
              </a:rPr>
              <a:t>a) Assessment:</a:t>
            </a:r>
          </a:p>
          <a:p>
            <a:pPr>
              <a:buFontTx/>
              <a:buChar char="-"/>
            </a:pPr>
            <a:r>
              <a:rPr lang="nl-BE" sz="1800" dirty="0" smtClean="0">
                <a:latin typeface="+mn-lt"/>
              </a:rPr>
              <a:t>Target lesion (measurable lesion)</a:t>
            </a:r>
          </a:p>
          <a:p>
            <a:pPr>
              <a:buFontTx/>
              <a:buChar char="-"/>
            </a:pPr>
            <a:r>
              <a:rPr lang="nl-BE" sz="1800" dirty="0" smtClean="0">
                <a:latin typeface="+mn-lt"/>
              </a:rPr>
              <a:t> Non-target (assessable lesion)</a:t>
            </a:r>
          </a:p>
          <a:p>
            <a:endParaRPr lang="nl-BE" sz="1800" dirty="0" smtClean="0">
              <a:latin typeface="+mn-lt"/>
            </a:endParaRPr>
          </a:p>
          <a:p>
            <a:r>
              <a:rPr lang="nl-BE" sz="1800" dirty="0" smtClean="0">
                <a:latin typeface="+mn-lt"/>
              </a:rPr>
              <a:t>b) Evaluation of Response(s)</a:t>
            </a:r>
            <a:endParaRPr lang="nl-BE" sz="1800" dirty="0">
              <a:latin typeface="+mn-lt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flipV="1">
            <a:off x="6177136" y="1772816"/>
            <a:ext cx="792088" cy="5040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390" name="AutoShape 6" descr="data:image/jpeg;base64,/9j/4AAQSkZJRgABAQAAAQABAAD/2wCEAAkGBhQSERAREhQSFBITGRoVEREUGBAVGBsVGBMWFBYbFBcZHCYfFxkkGRoSHzsgIycpLCwsFx4xNTA2NSYrLCkBCQoKBQUFDQUFDSkYEhgpKSkpKSkpKSkpKSkpKSkpKSkpKSkpKSkpKSkpKSkpKSkpKSkpKSkpKSkpKSkpKSkpKf/AABEIAP8AxQMBIgACEQEDEQH/xAAbAAEAAwEBAQEAAAAAAAAAAAAABAUGAwIBB//EAEkQAAEDAgMEBAoGBwgCAwEAAAECAxEABBIhMQUTIkEGUWHSFBUWMlJTcZGSkyM0QlSB0TNic5S00+EkNUNEZKGxsmNygsHxJf/EABQBAQAAAAAAAAAAAAAAAAAAAAD/xAAUEQEAAAAAAAAAAAAAAAAAAAAA/9oADAMBAAIRAxEAPwD9xpSlApSlApSlApSlApSlApSlApSlApSlApSlApSlApSlApSlApSlApSlAqNe7TaZguutthXm7xaETGsYiJ5VJrJdKrxlq+sVvpxI3VyIwbzMrtIygxzz7e2guvKi0+9W3zme9TyotPvVt85nvVBuL20Q0Xl28NAYi5uEkYTochnyqMnb1gTG6SDhCilTKUqCToSlQCgNMyOYoLfyotPvVt85nvU8qLT71bfOZ71ZTal3bLxONu7pASeAM2uGQRJxqSSIOEHXDiPZFY/tCSnCpAGHiKU2ZMpCIVG5zxETyA3h6qDfeVFp96tvnM96nlRaferb5zPer8+YvFkowrbcKglKAEWkKKhhJSdzmcWKNQSnTUVcXNk+cWBgpBhQ+it5ScgUA7rNOUyRJxdlBqfKi0+9W3zme9TyotPvVt85nvVjmtlXQxAoUeHI7m2PFgkj9CIGPhnPIA9YPsWdyEpG4KlSMSt1bAQEuTlus81IE5eYnLzpDXeVFp96tvnM96nlRaferb5zPerF3FjdFRKWVzIlsN2oSkFPFmpiSJg5GY6zXduyucJBYMkzJatzEEZAhoSCFKOYmWkzko0Gt8qLT71bfOZ71PKi0+9W3zme9WLuLZ5oqccGBlI4lqbthB4szLQAE7sa8+zOK3dE4QFoVhJUSkWRKhwlaFDcZBIS6ZEEydIyDfeVFp96tvnM96nlRaferb5zPerBWt4QpRUUnDP0RFlzIwFSg1I4MSgOeU9nvZ5LjgbLsYkEJKG7JxWIcwjciTEmZgYfNkyA3XlRaferb5zPep5UWn3q2+cz3qh2tuylISq3Ws58amEA5kkaCMhA/CuuBj7ofkJ/Kg7+VFp96tvnM96p7FwlaQtCkrSrNKkkKBHYRkaqcDH3Q/IT+VeOhIHgaIGEbx+ExEDwp3KOXsoL2lKUClKUClKUCs5tjF4xsAkJMs3QVi0CcVpJjnnGXaa0dZvbT5RtHZ5CSslq5TAnKXLQScsgOugkNXD7kouGGW2inMrWhwFWIAJKe3Wfwr6djgqIbUyjCAnAhCQE8zwzAmRkR1VDu9sh5Cd5Z3ZCVhSUFDgIUgY0qyyiQRrr7RMRq0ZQ5vxY3BXKFCQTCl4lFUKMlUni1gpB1E0EhHRtS5AvCv8AVCbYgcjkEdfuIyjSvd10ecQlbm/UYTphbGYjMGJGmmmZy0j70dShC17mzfYKhK1OYkpOFZgCSRMqURAiCatdpuL3LnAPNP2v6UGfXsu6SUYEqMJBHGwkhUrWU+boDhTlqCD9mpy7BYCwb1SScjm3KSEhRidCEwc+Rmu9x0kWiP7LdKlOKUoJ/A9Sh1V7udiIdxKcZCsclQU459pCW1ZaCUJSmB29dBz8VurUpaLteE4khKcKkpVjBJHORhKYJIAJyqfZ2rqEBJcDhGq1jM+3DA9wr5ZWu5QENtJSkaDGT/uRPUPYAOVSN4v0B8X9KCg27ZrO8cwlagMGFvAlXEEwoFZjEmDH/sciSKpRbqOQRdryIJR4JKYUoSZWAqYmZVyEazpdpWjjyXUBtknEhQ3vGmUwoHDAM5aggjrqne6HuLbwKZ2cYSpKfoFwAVBQiVkiDPOM+yKCuXYvYHUpYund4gBKlKtDuypOIKhLghYkdYOEdZqdsvoI4lbTynkwAklpTLc5pO8SohRAlWHzdMMDrqXadG3kOtuluwKkEErDKkr0CCUqxGFYBExyAiBU5dtfYQEus4gZxFIgjgyIHsczEecMjGYdvJ5v1Nt8ofnXrxCiQd1byNDu8xOsGcufvr3YJuU4t6W3JPDhGCBJyJzxZYc8tKl7xfoD4v6UETxQPQZ+FXep4oHoM/CrvVL3i/QHxf0pvF+gPi/pQRPFA9Bn4Vd6onQtMWiBlk4+MtPrTulW28X6A+L+lVXQ36on9o//ABT1BeUpSgUpSgUpSgVn9puRtGxJn9BdaBSvt2nICtBWa27a7y/sU4lo+huTiQpSTk5Z8wRIOkUFrtGHW1NhTzeKJWhLoUBiBOExkSJE9tVVrsp1KkFd3duIQrFu1NlIIzwpKkJCjrzJBgZRlXvyWdxqV4bc4DiwtyrKVSjixScIhPb7a8Hoq/H164GueepJj7XLL/7oL7wxPUv4He7UbaNxiacAS4SQYGBz8qgp6OOBMeFPE58RU5rKiMgsaApH/wAe2vi+jj3K6cGX/mOeWf6X25dtBceFp6l/A53ag7VtkvpSkruG8JJxNJcSrNJSc8J5E9oyIggGvllsJSQQ6864ZyUFvoy5AgOGT21I8Tp9J/51x36Dha7YYQlDYdxYQlIKpKjlhBOWZP8Aua6eULHrE8515a/8H3Vz8mmcsl5acbuUaRxZV8PRdgkkpVJmTjckzrJnOaA3txkLXLieKCBnMYequytvsAAlxIBnCTIBjIweedcj0ZYJxFKp0nG7MRGuLqoOjTI0C+f23ecT9rnA91BJY2s2ucCiqNcKVqj2wMtD7q6+GDqX8DvdqI10faTOHeJnXC68mfbCs66eJ0+k/wDOuO/Qd/DB1L+B3u08MHUv4He7XDxOn0n/AJ1x36eJ0+k/86479B38MHUv4He7TwwdS/gd7tcPE6fSf+dcd+nidPpP/OuO/Qd/DB1L+B3u1VdDT/ZE/tH+z/NPVO8Tp9J/51x36g9DExaJGeTj4zJJ+tO6k5k0F5SlKBSlKBSlKBVDf/3lY/sLr/vZ1fVnNs2wc2jYpVpubk8vsu2Z9xiPYSOdB7vtr3iXXEt2uNtMYVFSBjHPCcUJ1nMcucnD7XtO8BWnwVJhuUuBwQXN0FYcMTG8JT7BNfbzo0mFKRjKzokuqQnMqBzCVRAUeX2EdVQ/Ea5EtQOM/WVcwcIjddg/9e2g+jbN/Bm0SMwJCkmElAJIGKVkKJECPN14uHRWy1FCCsBKyAVpBkBUZgHnnNZXZ12lKVpSm2WW8nC7cEwopKgkqUyPtyn/ANYPUKube5YIG88FSsycKVtKESYIJAnIA6ZZ9U0FtNJqAlVudNwfZuuz8x7xXq6tkpQVNstuKyhPAmZIniIyyk/hQTZpNZraG1dwgrctG0JyAUpy3AKiQAnTWvatppAbO4Z4k4ly7bDDliAM6ymFSORoNFNJrMt7ZQcUsW6YHrrQ8USE9hOXvq8ZtW1JSrdtiQDEIOonUZH8KCVNJrh4C36CPhT+VeXLVpIKihsAAknCnQCTyoJM0moBVbgSQ0kZ+cEJ0EnJQHIj315D1r12/vaoLGaTURlllYlKWlDrSEHUBQ07CD7CK6eAt+gj4U/lQd5qk6HfVU/tH/4p6rTwFv0EfCn8qquho/siQPWP/wAU9QXlKUoFKUoFKUoFZ3a8eMbHErCNzdZ4in7dpzmtFWd2w+EbRsSoKI3N0OFK1nz7TkkE/jQWv0XrD81Xeri/upbzKuLJW8HAcCuLNUjmnLPj6pr2vbDSRJDoHWWbkamB9jrioJ6V2yynA8NZIDbipEKJHm5ZBRn9U9RoKq3atxvcNuleJSCpKXivMlwYlh7CElOc4ZMKjQCpH0KiCqzVMRJXaGBqBO8ORM6ZZ+2vA2+kiDc4CcBQoNuuSJUVQFNADEkp0mIn2zGb1SklSX1qSoQlQtHTmDmZCYPVFB0tNnWpCpaQ3nhKSW8wClQIwkgiQk+1I6qsEpaAADkAZABw6e+qtTjkZPvAzJPgbnu8zTWuqrpcmHHIkQDaXEiNQTGYPsFB42+hhTaUrwupKxkt5xKQYMKJTJHu1IqOgsQB4OtWNCMRCmiCCiMKlLcClYQAnMdVXQ2oj0XvkXPcp40b9F75Fz3KCiliSnwNyFRiM2cZERP00mMjpyyq6ty1gTxFGQ4C5BTlpCVEZdle/GjfovfIue5Txo36L3yLnuUH36L1h+arvVxvVNBtwlZUMKpTvVZjCcsjz0rr40b9F75Fz3KeNG/Re+Rc9ygpXnGFJTiZU/mqMLgeAMJB4nlJIkGOrhNfWWrZakJVbKSCMlL3GFIAORhZKerTmKufGjfovfIue5Txo36L3yLnuUHO2tLdsYWylCfRQvCNAnQHqAHsArr9F6w/NV3q+eNG/Re+Rc9ynjRv0XvkXPcoPv0frD81XeqB0M+qJ5/SP56/5p3nzqd40b9F75Fz3Kg9C1TaJOebj5zBB+tO6g5j2UF5SlKBSlKBSlKBVDf/AN5WP7C6/wC9nV9Wb25dbu/sl4Vrhm5BCBJzcsxMcxJH/OgNBo1IByIB9tRndnIOGAlJSoGQlvMcxmDAIyyz7aq19LkgkFi7kAnJl06a5gR+fKpjd9vUpV4O6QDICw2khSVQDhUoEZjI/jQQrPZrZJwvoOEpxBGA5DeCF4yqJn7OHzPwqdZWGBSYfcWEgjdncYTJ1OFAMjsPPOo7mz0KBSu1U4nIYXCysQMUQFLIGSlD8a6N2qEr3qbSHOI7wC2CpVGLPFOcCeuKC1pUTwtfqXPez36eFr9S572e/QcdrtDDiU8GxKfPUUpyxCJCknORz+yK4N7PlMi6dzSkSlTUCExKZSddcya+v22JRXuXkrJScaVszKAoJyKyNFK5c6jr2Gwrz7FCzGEqWm1UojDh4iVScqCZaWeBQUbl1Y0wLU0RpHJI9tWdUXiVicXgCJ68NrOeRzxdVWXha/Uue9nv0Euot80SlRDm7TgWFGBlIyVikFOHM68z2EfPC1+pc97Pfrk+orBBYczSpBIUzOFWscfYKCC3YrcRLV4UiTm1u3Ezw5S5jOUHQ/aNXgUOsVm9pbBL0YkLJzJUtFm4ZISMpVA81BgD7Iri10ZwuB3dZiSmGbJJCuRCguZBAP4UGqxDrFeqyVv0WSn/ACzWGAClLNqjMKnk52q9mKrVo3IUCorUBqnBbpke3emKC4qk6HfVU/tH/wCKeqw8LX6lz3s9+q7oYf7InKPpH8svvTvVQXlKUoFKUoFKUoFUV/8A3lY/sLr/AL2dXtZjpDdFu+s3EpCsLF0Skqw5Y7PQkRPtig09Kz1x0kdSoJFvjkSkocQZzQDAiZBVGnI18PSZ7iw2xUEqKCUuN8kpVizjhgj/AJ0gkNFSs210pdUnEm2Kk5YSlxtQUM+JJGRAjPqr0x0ndWnGi2KhCjCXGlE4eQjIk8oNBoqVmEdMlYglbIbMxxut5HnIEkQYHtP416c6VPJgG1OInCEb1nFPDynI8SDBz409dBpaVE3j3oNfMX/LpvHvQa+Yv+XQS6VVK2k/DhDCVYJyS5mogAwnEgZ584HbVcrpY6AoqtsOGSqXreQE4gTAM6pWP/grqoNNSqhnbKiEYksoUsYt2p3iEROLCgjKU8+ddDtQgqSTbYkwVDfGQCJEjBlIzoLOlVnjQ4iibbENU74yJMCRgkZgiu6XnSAQlog6EOL/AJdBMpUTePeg18xf8um8e9Br5i/5dBLqk6HfVU/tH/4p6rDePeg18xf8uq7oZPgiZid4/MZifCndKC8pSlApSlApSlArL9I7UOX1m2oEpUxdBSQGzKcdpIIXlH/5pNaisz0guS3f2ShBIZusjGfHZ6SpI7deVBxHQi3Ew06JGExuBw9UAxFem+hrCVBYZWFCcKsNtIkEGOqZPvJ1JqW70gWCQlGNMApcSbfCqRPDL4PvAqDeOpWpSl2qXFEJkxbmYOQzf5a0HRfQ9gkHcrBGhSm2RoAPsxyCfdVcvokpJCm7cYm1SzLyRGGQgzgOEwToDE6mr3Y9yUo3YQm3QiMCFBEZySEhDqog/wDNT/Cz6xr4Vd+gzbWynSvGhoFClAhwuNBYTjLpKUlo4CHCo4QQCeqvKthP7xFxuE+EAZub1AVi4URjDUrTuxzHZGZNTDthSWkoCEupLRJIwgTiSjBm4DJCiqepJ5wKjbOvtyWi3ahve8KyooCkpCkwpQLpKhK15edwnLMUEsv3slIQMQzI3jIEEwnPc65K9kDrr6ld/wA0J15OtHLLP9AO3Ls1qVcbRKC6oLaUQhGXmzxOcyuBVVsJ9O9EJbbICgFF8u5AN5YN8dcWvLD2iQlMG7BXCTOM4uNjTAkgj6LXPTqjPkKZzoktaiVWduZIJVvG8UzxKyZzVmozMkkyczV5d22934FyWlFSYcbLgIhDZyTjw5jLTnUY7DXmfGLwJM5EwBOgBUfZrQUW0NjtNlCLhi1SXJKUrcaUVBMKWQC1KsIKj2fiaLbadEbuzWSoJw7y385ZAQJDMklKG8v1Y0ANaTcYPB0G4KzOFSyt8FUNOGVAOxqAcq4q2M5Ji/UBJIyWSAYgTvM4zjL7RmaDPqt7UghIt1TORebALWBKAqcBBOgjSAnPqvdlbbSApBdQ2hAltLa7Q8AVgkgoSEgGBlNdhaKbbOK6LpK0Qol1MArQkiEOAEecevi9ldbrZxWoEXRQmIKUl4yeRkun3UHtjbTayAi5Kio4UhK7AyYmBGpjOBU7A56T/utPyqBZWGBISu53hmcSlPJPLklyO38aptosueDodRdXBUpDQ3bS4IJBxKBcXBJxDInMoTESZDUYHPSf91p+VRehf1REzO8fmYn607rGXuqn6OtuKK1uXD8J4N26s6yFTwLBkaawQZz5W/Qr6mjnxv55/enesk++gvaUpQKUpQKUpQKy/SK9S1fWSlmAWblAyJ4lOWYTp21qKx3TFpSr3Z+FOIhD6iM9A9Zyfw1/Cgq3bohlOJqUBaMcoCzG4OYSFedMcY4SJGtRlPLQpUtICSkDgZXJBUVYZSvMZT7c40qaLVYt5SWcygjJ9uBuhPGVHB14NOek1zFlcAtqbDLhQZKSu4wlWGSFAk4xM5GIiRQTzsq4gJ3bcAQRLfpKKY+lyHF7yfZVtYKdQ2EqQ5izKsC7YJkknhBUSKrrZd0pScVvZBBPEtLTy4HYJGLP2VaeCK/0/wC5v/zKDJbYcJBlPEWEQVlJ4U3BM4kKjzlIjmkyo5AVGs1JCtnFKBhClYcCVDi3iAShS1nCZKQVLkGCOVWN7ZPFB3aVwWkEFlhSRKXFSEgrkKgySNQlKRXpmzuCu0WUO/aDmNmABigF5CVwsQTAEEBIkUFvtO6XhflDkYEziXbEecvUAyfZVV0ZcVvnFJb9LEW22Wj/AIWGVqMLHn8X2pPomrK+tFw8EhoqwJgItXkqPEvQ4+E9tVuwdnXAeUXWghOEgFxpbqZlOiUqGeUz/Wg0DF05id4HvO9Za+rR21n9hdJ7h1xpKlqWFAkhKENE8GIeechznTlE51ds2qpd/Qed9zf9Wj/yZVQbE2VcJcb3jakgDPeocdSOCMwFcWfInXioNDd3LmNjge88/wCJa+pc7ak+FOeg98dp+dQbq1ONj9B55/yb3qnP186k+CK/0/7m/wDzKDxf3LmAcD3nI/xLX1qe2pHhTnoPfHafnUK+tThH1fzkf5N8f4qf/JUjwRX+n/c3/wCZQdfCnPQe+O0/Oq5pnfWzTbrTq0YEHCV2sSEiDr+NTPBFf6f9zf8A5lRtmWp3LP6DzE/5N8/ZHPHnQdNn2gYBDTLqAdQHLY6aaqyA6tBXXoUf7GiZnePzME/WndSMj+FPBFf6f9zf/mU6Ej+xo0897QFI+tO6JOg7OVBe0pSgUpSgUpSgVmOkLxTe2ikpKyLe74RMxitNAAST2Vp6or/+8rH9hdf97Ogr29ohCUtKsnFnCjGoMuKSolsCSd1mYOEzmMwam2KkvAxZpSEkGHUFvOMiApvMiPwyrQUoILKVoEJZbSNYC4z+Cve9d9Wj5h7lS6UFdaB5CEpLaMhH6Q9yu29d9Wj5h7lS6UEBO9xqVu0ZhI/SHkVH0O0V03rvq0fMPcqXSggNb0FZ3aOIz+kPoJT6HZXTeu+rR8w9ypdKCufS8pTZ3aOBRUfpD6taPQ/WFdt676tHzD3Kl0oK+6Dq0xu0eck/pD9laVeh2V13rvq0fMPcqXSgib131aPmHuVxs0vIbbQW0EpSlJO8PJIHoVY0oIm9d9Wj5h7lV3Qz6omcjvH5Gv8AmnedXlUnQ76qn9o//FPUF3SlKBSlKBSlKBWS6V7QUxeWbqA2opZucnFpaTBds0+erIHPnrpWtqh2gP8A+lY/sLr/AL2dBX+V1xiUC1aAJKZUbprzFEAKgjSVDWJ5VzR00fKcW5tMMlIPhbEGNY7Rll+sO2JnlMvICxutSDwQIBgwT1nMaSM8tK6PdJ8Lba/BnlKgl1pCcTiAClPm/aBJ1kZJPMEAIo6Wv7xLam7VJUedy1ITE4sOpHm6ekO2PqemCzEC20knwhnCkEgSpWLSCDlORrrZdKSQjeWdw2VqwphKFpmUgSqRriGcRkr0TU9O1VFq4WbZwKZKsDRHE5gGJJbyjiOnOggjpM6cMIYOIwIeZ870fOzM5QKlK2jdif7MnUAHGnOTHXkOedTtmXJcSoqaLeFRSEnmBEKGQy/KptBTLvrsFIFuggxKgtMJkxxSZy1ympeK46mPic7tTqUGavukrrTmBYtUjixOLeDYGFIIkKAMEmJAIHOoKOnDpPmWcQCki7YMkxw+2T+OVW14X5X4OGSQ4SsOzmA0iEpI0JPPOK4puL4nNm0TwEfpVEbyUYVHgnCOMxry1g0EHyzf5NWh5fW2fPwYsB/W5f76V5c6bPxws2q1ZSkXVuIUowlJk6mQRlnIq2uXruUFtFvGAY0rMfSEqC4UDoPozEaFWcwKh3W0NoIbUsW1qtYICW0OKJUSSMUkAJA4VRmcznlJDncdL3Uk8NmYUUGbptMQOEkEZSQoRrwmpKNsX5QFeBt5gEJD7Z1AMTpzjtg9lerV6+wrDqLYqwS2UKkY8UkKJj7JAGUEpJJExXeycuwSXd0UnHhQgAEa7vGoqg5ATA1WOQNBH8bbQifAkezftzqRly6jqNa6DaV9nNq1kQB9MDIJMkZcgAc9ZpYv328SHgwG8sSmzOk6YiCQR2AgwADqL3GOsUEPFcdTHxOd2oPQufBEzE7x+Y0nwp2Y7KusY6xVN0N+qp/aP/xT1Bd0pSgUpSgUpSgVQ7Q/vKx/YXX/AHs6vqxfT+2dU7aKZS/iSl4BTIus1FVvhaWtlQ3SFgKONWQ3YPYQvrbo+lBcUHXSXErTJKDhxqKiUpw4cjpIIGeWZmO30SQCo764OJCkQXCQMTYblPUYA7JA6hWY2VYvuNvF1O0m17yWBvrszbrgt4gXxxgYgrMERJSJAr5e7MuG7R5ePaKnwAWsJv1aqSnCptFwskzJKhICc4MQQ1B6KJ3W539zGJSsZWMcqbLcFUTABOX5CpWzthJZcU4HHVlU8K1AgYiCYEZaD/evzsNXwdAwXy298pMod2inEiRASXHE4OEg41wmcWfDhXqejXR5Tts2u5VfNPkqDjfhN4mIcUkQN6csIBmc9edBrppNUvkk366+/e7zv1WOdEX5XhuHIk4AbnaRykxih7qw6dtBrZpNZVXRF3CqLh7F9mbnaMRlr9NJ5/7VzV0QuOVwvQa3G09ftf42mkUEzaOzm1eEO7jfO4t2lAwpJxpbTJUdIBnEdAnKqK2t7c4R4BfhRicaXSlIBBUcWecAnSTpliNWJ6IPSoh5wA6TdbSJxZCSd4JEDqHKvh6I3GH6wvFnJ8I2mR+rA33X20HtlLbTDeGwWolTg3a0YnAlKlGVKKTJUIgExxATka+PbWZSlxStnPJDYxKUphnCBwyZBMgYuQJyVlkY+L6JPzk+5GWRutpE6Ccw51zyrpZ9EXcf0r7xR+pc7RSqYEec6Qc5/wBqD5si+Q+tIGzlNtq4kuOtNoGCNSIMKxQAk5kSfbf+J2PUs/A3+VQfJJv119+93nfp5JN+uvv3u879BO8TsepZ+Bv8qeJ2PUs/A3+VQfJJv119+93nfp5JN+uvv3u879BO8TsepZ+Bv8qgdDEgWiQAAA4+ABkI8KdiK++STfrr797vO/Vjs3ZyGG0tN4sKZIxKUtRKlFaipSiSSVEmT10EqlKUClKUClKUClKUClKUClKUClKUClKUClKUClKUClKUClKUClKUClKUClKUClKUClKUClKUClKUClKUClKUClKUClKUClKUClKUClKUClKUClKUClKUClKUClKUClKUClKUClKUClKUClKUClKUClKUClKUClKUClKU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BE"/>
          </a:p>
        </p:txBody>
      </p:sp>
      <p:pic>
        <p:nvPicPr>
          <p:cNvPr id="16392" name="Picture 8" descr="http://armymedical.tpub.com/md0755/md07550080i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13240" y="2780928"/>
            <a:ext cx="1624406" cy="2102173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7113240" y="4581128"/>
            <a:ext cx="194421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nl-BE" sz="1800" dirty="0" smtClean="0">
                <a:latin typeface="+mn-lt"/>
              </a:rPr>
              <a:t>Source notes</a:t>
            </a:r>
          </a:p>
          <a:p>
            <a:pPr>
              <a:buFontTx/>
              <a:buChar char="-"/>
            </a:pPr>
            <a:r>
              <a:rPr lang="nl-BE" sz="1800" dirty="0" smtClean="0">
                <a:latin typeface="+mn-lt"/>
              </a:rPr>
              <a:t>eCRF</a:t>
            </a:r>
            <a:endParaRPr lang="nl-BE" sz="1800" dirty="0">
              <a:latin typeface="+mn-lt"/>
            </a:endParaRPr>
          </a:p>
        </p:txBody>
      </p:sp>
      <p:sp>
        <p:nvSpPr>
          <p:cNvPr id="32" name="Curved Down Arrow 31"/>
          <p:cNvSpPr/>
          <p:nvPr/>
        </p:nvSpPr>
        <p:spPr bwMode="auto">
          <a:xfrm rot="10800000">
            <a:off x="560512" y="5445224"/>
            <a:ext cx="7920880" cy="936104"/>
          </a:xfrm>
          <a:prstGeom prst="curvedDownArrow">
            <a:avLst/>
          </a:prstGeom>
          <a:solidFill>
            <a:schemeClr val="accent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52600" y="5517232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800" dirty="0" smtClean="0">
                <a:latin typeface="+mn-lt"/>
              </a:rPr>
              <a:t>Lesions followed up and re-assessed on subsequent time points </a:t>
            </a:r>
            <a:endParaRPr lang="nl-BE" sz="1800" dirty="0">
              <a:latin typeface="+mn-lt"/>
            </a:endParaRPr>
          </a:p>
        </p:txBody>
      </p:sp>
      <p:cxnSp>
        <p:nvCxnSpPr>
          <p:cNvPr id="36" name="Straight Arrow Connector 35"/>
          <p:cNvCxnSpPr/>
          <p:nvPr/>
        </p:nvCxnSpPr>
        <p:spPr bwMode="auto">
          <a:xfrm>
            <a:off x="6249144" y="3284984"/>
            <a:ext cx="792088" cy="2880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6396" name="Picture 12" descr="http://cdn1.kevinmd.com/blog/wp-content/uploads/shutterstock_10761554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85248" y="476672"/>
            <a:ext cx="2364804" cy="1576536"/>
          </a:xfrm>
          <a:prstGeom prst="rect">
            <a:avLst/>
          </a:prstGeom>
          <a:noFill/>
        </p:spPr>
      </p:pic>
      <p:sp>
        <p:nvSpPr>
          <p:cNvPr id="40" name="TextBox 39"/>
          <p:cNvSpPr txBox="1"/>
          <p:nvPr/>
        </p:nvSpPr>
        <p:spPr>
          <a:xfrm>
            <a:off x="7025680" y="2060848"/>
            <a:ext cx="288032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BE" sz="1800" dirty="0" smtClean="0">
                <a:latin typeface="+mn-lt"/>
              </a:rPr>
              <a:t>-Independent assessor(s)</a:t>
            </a:r>
          </a:p>
          <a:p>
            <a:r>
              <a:rPr lang="nl-BE" sz="1800" dirty="0" smtClean="0">
                <a:latin typeface="+mn-lt"/>
              </a:rPr>
              <a:t>-Adjudication</a:t>
            </a:r>
            <a:endParaRPr lang="nl-BE" sz="1800" dirty="0">
              <a:latin typeface="+mn-lt"/>
            </a:endParaRPr>
          </a:p>
        </p:txBody>
      </p:sp>
      <p:sp>
        <p:nvSpPr>
          <p:cNvPr id="17" name="Down Arrow 16"/>
          <p:cNvSpPr/>
          <p:nvPr/>
        </p:nvSpPr>
        <p:spPr bwMode="auto">
          <a:xfrm>
            <a:off x="4376936" y="4077072"/>
            <a:ext cx="216024" cy="288032"/>
          </a:xfrm>
          <a:prstGeom prst="down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2400" b="0" i="0" u="none" strike="noStrike" cap="none" normalizeH="0" baseline="0" smtClean="0">
              <a:ln>
                <a:solidFill>
                  <a:srgbClr val="FFC000"/>
                </a:solidFill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Standardized Response criteria</a:t>
            </a:r>
            <a:endParaRPr lang="nl-BE" dirty="0"/>
          </a:p>
        </p:txBody>
      </p:sp>
      <p:sp>
        <p:nvSpPr>
          <p:cNvPr id="5" name="TextBox 4"/>
          <p:cNvSpPr txBox="1"/>
          <p:nvPr/>
        </p:nvSpPr>
        <p:spPr>
          <a:xfrm>
            <a:off x="488504" y="1412776"/>
            <a:ext cx="8784976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BE" sz="2000" dirty="0" smtClean="0">
                <a:latin typeface="+mn-lt"/>
              </a:rPr>
              <a:t>Uniform set of criteria for assessing response in Clinical trials</a:t>
            </a:r>
          </a:p>
          <a:p>
            <a:endParaRPr lang="nl-BE" sz="2000" dirty="0" smtClean="0">
              <a:latin typeface="+mn-lt"/>
            </a:endParaRPr>
          </a:p>
          <a:p>
            <a:pPr>
              <a:buFont typeface="Wingdings" pitchFamily="2" charset="2"/>
              <a:buChar char="à"/>
            </a:pPr>
            <a:r>
              <a:rPr lang="nl-BE" sz="2000" dirty="0" smtClean="0">
                <a:latin typeface="+mn-lt"/>
                <a:sym typeface="Wingdings" pitchFamily="2" charset="2"/>
              </a:rPr>
              <a:t>Allow comparison among trials</a:t>
            </a:r>
          </a:p>
          <a:p>
            <a:pPr>
              <a:buFont typeface="Wingdings" pitchFamily="2" charset="2"/>
              <a:buChar char="à"/>
            </a:pPr>
            <a:r>
              <a:rPr lang="nl-BE" sz="2000" dirty="0" smtClean="0">
                <a:latin typeface="+mn-lt"/>
                <a:sym typeface="Wingdings" pitchFamily="2" charset="2"/>
              </a:rPr>
              <a:t>Aiding the review and approval process of new agents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8504" y="3356992"/>
            <a:ext cx="6048672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BE" dirty="0" smtClean="0"/>
              <a:t>Different Standardized Response Criteria</a:t>
            </a:r>
            <a:endParaRPr lang="nl-BE" dirty="0"/>
          </a:p>
        </p:txBody>
      </p:sp>
      <p:sp>
        <p:nvSpPr>
          <p:cNvPr id="8" name="TextBox 7"/>
          <p:cNvSpPr txBox="1"/>
          <p:nvPr/>
        </p:nvSpPr>
        <p:spPr>
          <a:xfrm>
            <a:off x="4016896" y="4221088"/>
            <a:ext cx="5256584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dirty="0" smtClean="0"/>
              <a:t>RECIST – Solid Tumor</a:t>
            </a:r>
            <a:endParaRPr lang="nl-BE" dirty="0"/>
          </a:p>
        </p:txBody>
      </p:sp>
      <p:sp>
        <p:nvSpPr>
          <p:cNvPr id="9" name="TextBox 8"/>
          <p:cNvSpPr txBox="1"/>
          <p:nvPr/>
        </p:nvSpPr>
        <p:spPr>
          <a:xfrm>
            <a:off x="4016896" y="4869160"/>
            <a:ext cx="5256584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dirty="0" smtClean="0"/>
              <a:t>Cheson – Malignant Lymphoma</a:t>
            </a:r>
            <a:endParaRPr lang="nl-BE" dirty="0"/>
          </a:p>
        </p:txBody>
      </p:sp>
      <p:sp>
        <p:nvSpPr>
          <p:cNvPr id="11" name="TextBox 10"/>
          <p:cNvSpPr txBox="1"/>
          <p:nvPr/>
        </p:nvSpPr>
        <p:spPr>
          <a:xfrm>
            <a:off x="4016896" y="5517232"/>
            <a:ext cx="5256584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dirty="0" smtClean="0"/>
              <a:t>...</a:t>
            </a:r>
            <a:endParaRPr lang="nl-BE" dirty="0"/>
          </a:p>
        </p:txBody>
      </p:sp>
      <p:grpSp>
        <p:nvGrpSpPr>
          <p:cNvPr id="36" name="Group 35"/>
          <p:cNvGrpSpPr/>
          <p:nvPr/>
        </p:nvGrpSpPr>
        <p:grpSpPr>
          <a:xfrm>
            <a:off x="2648744" y="3861048"/>
            <a:ext cx="1296144" cy="576064"/>
            <a:chOff x="2072680" y="3933056"/>
            <a:chExt cx="1296144" cy="576064"/>
          </a:xfrm>
        </p:grpSpPr>
        <p:cxnSp>
          <p:nvCxnSpPr>
            <p:cNvPr id="33" name="Straight Connector 32"/>
            <p:cNvCxnSpPr/>
            <p:nvPr/>
          </p:nvCxnSpPr>
          <p:spPr bwMode="auto">
            <a:xfrm>
              <a:off x="2072680" y="3933056"/>
              <a:ext cx="0" cy="57606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 bwMode="auto">
            <a:xfrm>
              <a:off x="2072680" y="4509120"/>
              <a:ext cx="1296144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2648744" y="4509120"/>
            <a:ext cx="1296144" cy="576064"/>
            <a:chOff x="2072680" y="3933056"/>
            <a:chExt cx="1296144" cy="576064"/>
          </a:xfrm>
        </p:grpSpPr>
        <p:cxnSp>
          <p:nvCxnSpPr>
            <p:cNvPr id="38" name="Straight Connector 37"/>
            <p:cNvCxnSpPr/>
            <p:nvPr/>
          </p:nvCxnSpPr>
          <p:spPr bwMode="auto">
            <a:xfrm>
              <a:off x="2072680" y="3933056"/>
              <a:ext cx="0" cy="57606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 bwMode="auto">
            <a:xfrm>
              <a:off x="2072680" y="4509120"/>
              <a:ext cx="1296144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2648744" y="5157192"/>
            <a:ext cx="1296144" cy="576064"/>
            <a:chOff x="2072680" y="3933056"/>
            <a:chExt cx="1296144" cy="576064"/>
          </a:xfrm>
        </p:grpSpPr>
        <p:cxnSp>
          <p:nvCxnSpPr>
            <p:cNvPr id="41" name="Straight Connector 40"/>
            <p:cNvCxnSpPr/>
            <p:nvPr/>
          </p:nvCxnSpPr>
          <p:spPr bwMode="auto">
            <a:xfrm>
              <a:off x="2072680" y="3933056"/>
              <a:ext cx="0" cy="57606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 bwMode="auto">
            <a:xfrm>
              <a:off x="2072680" y="4509120"/>
              <a:ext cx="1296144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Cheson 2007</a:t>
            </a:r>
            <a:endParaRPr lang="nl-BE" dirty="0"/>
          </a:p>
        </p:txBody>
      </p:sp>
      <p:sp>
        <p:nvSpPr>
          <p:cNvPr id="4" name="TextBox 3"/>
          <p:cNvSpPr txBox="1"/>
          <p:nvPr/>
        </p:nvSpPr>
        <p:spPr>
          <a:xfrm>
            <a:off x="632520" y="2492896"/>
            <a:ext cx="3096344" cy="8309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nl-BE" dirty="0" smtClean="0">
                <a:latin typeface="+mn-lt"/>
              </a:rPr>
              <a:t>Measurable </a:t>
            </a:r>
            <a:r>
              <a:rPr lang="nl-BE" sz="1800" i="1" dirty="0" smtClean="0">
                <a:latin typeface="+mn-lt"/>
              </a:rPr>
              <a:t>(max. 6)</a:t>
            </a:r>
          </a:p>
          <a:p>
            <a:pPr algn="ctr"/>
            <a:endParaRPr lang="nl-BE" dirty="0"/>
          </a:p>
        </p:txBody>
      </p:sp>
      <p:sp>
        <p:nvSpPr>
          <p:cNvPr id="5" name="TextBox 4"/>
          <p:cNvSpPr txBox="1"/>
          <p:nvPr/>
        </p:nvSpPr>
        <p:spPr>
          <a:xfrm>
            <a:off x="6249144" y="2564904"/>
            <a:ext cx="3096344" cy="8309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nl-BE" dirty="0" smtClean="0">
                <a:latin typeface="+mn-lt"/>
              </a:rPr>
              <a:t>Non- Measurable (Assessable)</a:t>
            </a:r>
            <a:endParaRPr lang="nl-BE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68824" y="1412776"/>
            <a:ext cx="3240360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nl-BE" dirty="0" smtClean="0">
                <a:effectLst/>
                <a:latin typeface="+mn-lt"/>
              </a:rPr>
              <a:t>Lesions</a:t>
            </a:r>
            <a:endParaRPr lang="nl-BE" dirty="0">
              <a:effectLst/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36776" y="3861048"/>
            <a:ext cx="4032448" cy="8309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nl-BE" dirty="0" smtClean="0">
                <a:latin typeface="+mn-lt"/>
              </a:rPr>
              <a:t>Measurable lesions not selected as target</a:t>
            </a:r>
            <a:endParaRPr lang="nl-BE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4488" y="5373216"/>
            <a:ext cx="3744416" cy="8309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nl-BE" dirty="0" smtClean="0">
                <a:latin typeface="+mn-lt"/>
              </a:rPr>
              <a:t>Target</a:t>
            </a:r>
          </a:p>
          <a:p>
            <a:pPr algn="ctr"/>
            <a:r>
              <a:rPr lang="nl-BE" i="1" dirty="0" smtClean="0">
                <a:latin typeface="+mn-lt"/>
              </a:rPr>
              <a:t>Followed quantitatively</a:t>
            </a:r>
            <a:endParaRPr lang="nl-BE" i="1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01072" y="5373216"/>
            <a:ext cx="3744416" cy="8309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nl-BE" dirty="0" smtClean="0">
                <a:latin typeface="+mn-lt"/>
              </a:rPr>
              <a:t>Non- Target</a:t>
            </a:r>
          </a:p>
          <a:p>
            <a:pPr algn="ctr"/>
            <a:r>
              <a:rPr lang="nl-BE" i="1" dirty="0" smtClean="0">
                <a:latin typeface="+mn-lt"/>
              </a:rPr>
              <a:t>Followed qualitatively</a:t>
            </a:r>
            <a:endParaRPr lang="nl-BE" i="1" dirty="0">
              <a:latin typeface="+mn-lt"/>
            </a:endParaRPr>
          </a:p>
        </p:txBody>
      </p:sp>
      <p:cxnSp>
        <p:nvCxnSpPr>
          <p:cNvPr id="11" name="Straight Arrow Connector 10"/>
          <p:cNvCxnSpPr>
            <a:stCxn id="6" idx="1"/>
            <a:endCxn id="4" idx="0"/>
          </p:cNvCxnSpPr>
          <p:nvPr/>
        </p:nvCxnSpPr>
        <p:spPr bwMode="auto">
          <a:xfrm flipH="1">
            <a:off x="2180692" y="1643609"/>
            <a:ext cx="1188132" cy="849287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5" idx="0"/>
          </p:cNvCxnSpPr>
          <p:nvPr/>
        </p:nvCxnSpPr>
        <p:spPr bwMode="auto">
          <a:xfrm>
            <a:off x="6609184" y="1628800"/>
            <a:ext cx="1188132" cy="936104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4" idx="2"/>
            <a:endCxn id="7" idx="0"/>
          </p:cNvCxnSpPr>
          <p:nvPr/>
        </p:nvCxnSpPr>
        <p:spPr bwMode="auto">
          <a:xfrm>
            <a:off x="2180692" y="3323893"/>
            <a:ext cx="2772308" cy="53715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7" idx="2"/>
            <a:endCxn id="9" idx="0"/>
          </p:cNvCxnSpPr>
          <p:nvPr/>
        </p:nvCxnSpPr>
        <p:spPr bwMode="auto">
          <a:xfrm>
            <a:off x="4953000" y="4692045"/>
            <a:ext cx="2520280" cy="68117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5" idx="2"/>
          </p:cNvCxnSpPr>
          <p:nvPr/>
        </p:nvCxnSpPr>
        <p:spPr bwMode="auto">
          <a:xfrm>
            <a:off x="7797316" y="3395901"/>
            <a:ext cx="36004" cy="197731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4" idx="2"/>
            <a:endCxn id="8" idx="0"/>
          </p:cNvCxnSpPr>
          <p:nvPr/>
        </p:nvCxnSpPr>
        <p:spPr bwMode="auto">
          <a:xfrm>
            <a:off x="2180692" y="3323893"/>
            <a:ext cx="36004" cy="2049323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448944" y="6453337"/>
            <a:ext cx="48965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/>
              <a:t>Revised Response Criteria for Maligant Lymphoma – Bruce D. Cheson et al.</a:t>
            </a:r>
            <a:endParaRPr lang="nl-BE" sz="12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Cheson 2007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Techniques</a:t>
            </a:r>
          </a:p>
          <a:p>
            <a:pPr lvl="1"/>
            <a:r>
              <a:rPr lang="nl-BE" dirty="0" smtClean="0"/>
              <a:t>CT/MRI</a:t>
            </a:r>
          </a:p>
          <a:p>
            <a:pPr lvl="1">
              <a:defRPr/>
            </a:pPr>
            <a:r>
              <a:rPr lang="nl-BE" dirty="0" smtClean="0"/>
              <a:t>PET (PET/CT)</a:t>
            </a:r>
          </a:p>
          <a:p>
            <a:pPr lvl="1">
              <a:defRPr/>
            </a:pPr>
            <a:r>
              <a:rPr lang="nl-BE" dirty="0" smtClean="0"/>
              <a:t>Bone marrow assessment </a:t>
            </a:r>
          </a:p>
          <a:p>
            <a:pPr lvl="1">
              <a:defRPr/>
            </a:pPr>
            <a:r>
              <a:rPr lang="nl-BE" dirty="0" smtClean="0"/>
              <a:t>Immunohistochemistry</a:t>
            </a:r>
          </a:p>
          <a:p>
            <a:pPr lvl="0">
              <a:defRPr/>
            </a:pPr>
            <a:r>
              <a:rPr lang="nl-BE" dirty="0" smtClean="0"/>
              <a:t>Measurements/assesments</a:t>
            </a:r>
          </a:p>
          <a:p>
            <a:pPr lvl="1"/>
            <a:r>
              <a:rPr lang="nl-BE" dirty="0" smtClean="0"/>
              <a:t>Longest perpendicular diameters</a:t>
            </a:r>
          </a:p>
          <a:p>
            <a:pPr lvl="1"/>
            <a:r>
              <a:rPr lang="nl-BE" dirty="0" smtClean="0"/>
              <a:t>SPD: Sum of product in diameters</a:t>
            </a:r>
          </a:p>
          <a:p>
            <a:pPr lvl="1"/>
            <a:r>
              <a:rPr lang="nl-BE" dirty="0" smtClean="0"/>
              <a:t>Visually assess non-target lesions</a:t>
            </a:r>
          </a:p>
          <a:p>
            <a:pPr lvl="1"/>
            <a:r>
              <a:rPr lang="nl-BE" dirty="0" smtClean="0"/>
              <a:t>Determine new lesions</a:t>
            </a:r>
          </a:p>
          <a:p>
            <a:r>
              <a:rPr lang="nl-BE" dirty="0" smtClean="0"/>
              <a:t>Evaluation of Response</a:t>
            </a:r>
          </a:p>
          <a:p>
            <a:endParaRPr lang="nl-BE" dirty="0" smtClean="0"/>
          </a:p>
        </p:txBody>
      </p:sp>
      <p:sp>
        <p:nvSpPr>
          <p:cNvPr id="4" name="Rectangle 3"/>
          <p:cNvSpPr/>
          <p:nvPr/>
        </p:nvSpPr>
        <p:spPr>
          <a:xfrm>
            <a:off x="4448944" y="6453336"/>
            <a:ext cx="4953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BE" sz="1200" dirty="0" smtClean="0"/>
              <a:t>Revised Response Criteria for Maligant Lymphoma – Bruce D. Cheson et al.</a:t>
            </a:r>
            <a:endParaRPr lang="nl-BE" sz="12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SGS">
      <a:dk1>
        <a:sysClr val="windowText" lastClr="000000"/>
      </a:dk1>
      <a:lt1>
        <a:sysClr val="window" lastClr="FFFFFF"/>
      </a:lt1>
      <a:dk2>
        <a:srgbClr val="000000"/>
      </a:dk2>
      <a:lt2>
        <a:srgbClr val="EEECE1"/>
      </a:lt2>
      <a:accent1>
        <a:srgbClr val="363636"/>
      </a:accent1>
      <a:accent2>
        <a:srgbClr val="848685"/>
      </a:accent2>
      <a:accent3>
        <a:srgbClr val="FF6600"/>
      </a:accent3>
      <a:accent4>
        <a:srgbClr val="BCBCBC"/>
      </a:accent4>
      <a:accent5>
        <a:srgbClr val="FF9900"/>
      </a:accent5>
      <a:accent6>
        <a:srgbClr val="FF0000"/>
      </a:accent6>
      <a:hlink>
        <a:srgbClr val="FF6600"/>
      </a:hlink>
      <a:folHlink>
        <a:srgbClr val="363636"/>
      </a:folHlink>
    </a:clrScheme>
    <a:fontScheme name="defaul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584B3A9438F5B4B903A9D660F073622" ma:contentTypeVersion="1" ma:contentTypeDescription="Create a new document." ma:contentTypeScope="" ma:versionID="c26f1bcd814812c3280041c543b8954b">
  <xsd:schema xmlns:xsd="http://www.w3.org/2001/XMLSchema" xmlns:xs="http://www.w3.org/2001/XMLSchema" xmlns:p="http://schemas.microsoft.com/office/2006/metadata/properties" xmlns:ns2="cc9af988-dd0b-489a-8207-cf5186c6ed97" targetNamespace="http://schemas.microsoft.com/office/2006/metadata/properties" ma:root="true" ma:fieldsID="524b61af9e04c2dd5752115ca156025f" ns2:_="">
    <xsd:import namespace="cc9af988-dd0b-489a-8207-cf5186c6ed9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9af988-dd0b-489a-8207-cf5186c6ed9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c9af988-dd0b-489a-8207-cf5186c6ed97">NYRUUDRVYRWM-88-52</_dlc_DocId>
    <_dlc_DocIdUrl xmlns="cc9af988-dd0b-489a-8207-cf5186c6ed97">
      <Url>http://cdiscportal.digitalinfuzion.com/CDISC%20User%20Networks/Europe/French%20Language/_layouts/DocIdRedir.aspx?ID=NYRUUDRVYRWM-88-52</Url>
      <Description>NYRUUDRVYRWM-88-52</Description>
    </_dlc_DocIdUrl>
  </documentManagement>
</p:properties>
</file>

<file path=customXml/itemProps1.xml><?xml version="1.0" encoding="utf-8"?>
<ds:datastoreItem xmlns:ds="http://schemas.openxmlformats.org/officeDocument/2006/customXml" ds:itemID="{E3FA8FDE-2FA1-42A5-BC88-0428B1599671}"/>
</file>

<file path=customXml/itemProps2.xml><?xml version="1.0" encoding="utf-8"?>
<ds:datastoreItem xmlns:ds="http://schemas.openxmlformats.org/officeDocument/2006/customXml" ds:itemID="{FB799540-B0FD-41B3-86B5-EB5526FF6C62}"/>
</file>

<file path=customXml/itemProps3.xml><?xml version="1.0" encoding="utf-8"?>
<ds:datastoreItem xmlns:ds="http://schemas.openxmlformats.org/officeDocument/2006/customXml" ds:itemID="{F24C8F1E-5486-459C-A340-8DE99C5D8A83}"/>
</file>

<file path=customXml/itemProps4.xml><?xml version="1.0" encoding="utf-8"?>
<ds:datastoreItem xmlns:ds="http://schemas.openxmlformats.org/officeDocument/2006/customXml" ds:itemID="{35A98516-5908-4391-AE76-6CD6FA9F80F2}"/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3394</TotalTime>
  <Words>1691</Words>
  <Application>Microsoft Office PowerPoint</Application>
  <PresentationFormat>A4 Paper (210x297 mm)</PresentationFormat>
  <Paragraphs>768</Paragraphs>
  <Slides>23</Slides>
  <Notes>22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Default Theme</vt:lpstr>
      <vt:lpstr>Implementation of Oncology specific  SDTM domains</vt:lpstr>
      <vt:lpstr>Agenda</vt:lpstr>
      <vt:lpstr>Oncology in General</vt:lpstr>
      <vt:lpstr>experience within SGS</vt:lpstr>
      <vt:lpstr>Endpoints in oncology</vt:lpstr>
      <vt:lpstr>Slide 6</vt:lpstr>
      <vt:lpstr>Standardized Response criteria</vt:lpstr>
      <vt:lpstr>Cheson 2007</vt:lpstr>
      <vt:lpstr>Cheson 2007</vt:lpstr>
      <vt:lpstr>CHESON 2007</vt:lpstr>
      <vt:lpstr>Oncology SPECIFIC domains</vt:lpstr>
      <vt:lpstr>Slide 12</vt:lpstr>
      <vt:lpstr>Tumor Identification (TU) DOMAIN</vt:lpstr>
      <vt:lpstr>Tumor Identification (TU) DOMAIN: SPLIT LESION</vt:lpstr>
      <vt:lpstr>Tumor Results (TR) DOMAIN: Assessable </vt:lpstr>
      <vt:lpstr>Slide 16</vt:lpstr>
      <vt:lpstr>Tumor results (TR) DOMAIN: New LESION</vt:lpstr>
      <vt:lpstr>Combined Results</vt:lpstr>
      <vt:lpstr>TUMOr Identification (TU) DOMAIN - independent assessor</vt:lpstr>
      <vt:lpstr>Slide 20</vt:lpstr>
      <vt:lpstr>Disease Response (RS) DOMAIN</vt:lpstr>
      <vt:lpstr>Conclusion</vt:lpstr>
      <vt:lpstr>Questions?</vt:lpstr>
    </vt:vector>
  </TitlesOfParts>
  <Company>SGS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of CDISC requirements in oncology</dc:title>
  <dc:creator>jacintha_eben</dc:creator>
  <cp:lastModifiedBy>jacintha_eben</cp:lastModifiedBy>
  <cp:revision>483</cp:revision>
  <dcterms:created xsi:type="dcterms:W3CDTF">2013-11-13T11:02:47Z</dcterms:created>
  <dcterms:modified xsi:type="dcterms:W3CDTF">2013-12-17T10:52:12Z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0x0101009584B3A9438F5B4B903A9D660F073622</vt:lpwstr>
  </property>
  <property fmtid="{D5CDD505-2E9C-101B-9397-08002B2CF9AE}" pid="3" name="_dlc_DocIdItemGuid">
    <vt:lpwstr>801350ef-10bc-4ded-8119-733df0b8c124</vt:lpwstr>
  </property>
</Properties>
</file>