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xlsx" ContentType="application/vnd.openxmlformats-officedocument.spreadsheetml.sheet"/>
  <Override PartName="/ppt/diagrams/data1.xml" ContentType="application/vnd.openxmlformats-officedocument.drawingml.diagramData+xml"/>
  <Override PartName="/ppt/presentation.xml" ContentType="application/vnd.openxmlformats-officedocument.presentationml.presentation.main+xml"/>
  <Override PartName="/ppt/slides/slide8.xml" ContentType="application/vnd.openxmlformats-officedocument.presentationml.slide+xml"/>
  <Override PartName="/ppt/slides/slide21.xml" ContentType="application/vnd.openxmlformats-officedocument.presentationml.slide+xml"/>
  <Override PartName="/ppt/slides/slide4.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18.xml" ContentType="application/vnd.openxmlformats-officedocument.presentationml.slide+xml"/>
  <Override PartName="/ppt/slides/slide5.xml" ContentType="application/vnd.openxmlformats-officedocument.presentationml.slide+xml"/>
  <Override PartName="/ppt/slides/slide17.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3.xml" ContentType="application/vnd.openxmlformats-officedocument.presentationml.slide+xml"/>
  <Override PartName="/ppt/slides/slide29.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1.xml" ContentType="application/vnd.openxmlformats-officedocument.presentationml.slide+xml"/>
  <Override PartName="/ppt/slides/slide47.xml" ContentType="application/vnd.openxmlformats-officedocument.presentationml.slide+xml"/>
  <Override PartName="/ppt/slides/slide28.xml" ContentType="application/vnd.openxmlformats-officedocument.presentationml.slide+xml"/>
  <Override PartName="/ppt/slides/slide40.xml" ContentType="application/vnd.openxmlformats-officedocument.presentationml.slide+xml"/>
  <Override PartName="/ppt/slides/slide38.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9.xml" ContentType="application/vnd.openxmlformats-officedocument.presentationml.slide+xml"/>
  <Override PartName="/ppt/slides/slide33.xml" ContentType="application/vnd.openxmlformats-officedocument.presentationml.slide+xml"/>
  <Override PartName="/ppt/slides/slide32.xml" ContentType="application/vnd.openxmlformats-officedocument.presentationml.slide+xml"/>
  <Override PartName="/ppt/slides/slide35.xml" ContentType="application/vnd.openxmlformats-officedocument.presentationml.slide+xml"/>
  <Override PartName="/ppt/slides/slide37.xml" ContentType="application/vnd.openxmlformats-officedocument.presentationml.slide+xml"/>
  <Override PartName="/ppt/slides/slide34.xml" ContentType="application/vnd.openxmlformats-officedocument.presentationml.slide+xml"/>
  <Override PartName="/ppt/slides/slide36.xml" ContentType="application/vnd.openxmlformats-officedocument.presentationml.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7.xml" ContentType="application/vnd.openxmlformats-officedocument.presentationml.notesSlide+xml"/>
  <Override PartName="/ppt/notesSlides/notesSlide11.xml" ContentType="application/vnd.openxmlformats-officedocument.presentationml.notesSlide+xml"/>
  <Override PartName="/ppt/notesSlides/notesSlide15.xml" ContentType="application/vnd.openxmlformats-officedocument.presentationml.notesSlide+xml"/>
  <Override PartName="/ppt/slideMasters/slideMaster1.xml" ContentType="application/vnd.openxmlformats-officedocument.presentationml.slideMaster+xml"/>
  <Override PartName="/ppt/notesSlides/notesSlide14.xml" ContentType="application/vnd.openxmlformats-officedocument.presentationml.notesSlide+xml"/>
  <Override PartName="/ppt/notesSlides/notesSlide13.xml" ContentType="application/vnd.openxmlformats-officedocument.presentationml.notesSlide+xml"/>
  <Override PartName="/ppt/notesSlides/notesSlide12.xml" ContentType="application/vnd.openxmlformats-officedocument.presentationml.notesSlide+xml"/>
  <Override PartName="/ppt/notesSlides/notesSlide10.xml" ContentType="application/vnd.openxmlformats-officedocument.presentationml.notesSlide+xml"/>
  <Override PartName="/ppt/slideMasters/slideMaster2.xml" ContentType="application/vnd.openxmlformats-officedocument.presentationml.slideMaster+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0.xml" ContentType="application/vnd.openxmlformats-officedocument.presentationml.slideLayout+xml"/>
  <Override PartName="/ppt/slideLayouts/slideLayout19.xml" ContentType="application/vnd.openxmlformats-officedocument.presentationml.slideLayout+xml"/>
  <Override PartName="/ppt/slideLayouts/slideLayout10.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4.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charts/chart1.xml" ContentType="application/vnd.openxmlformats-officedocument.drawingml.chart+xml"/>
  <Override PartName="/ppt/theme/theme4.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layout1.xml" ContentType="application/vnd.openxmlformats-officedocument.drawingml.diagramLayout+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ppt/tags/tag1.xml" ContentType="application/vnd.openxmlformats-officedocument.presentationml.tag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839" r:id="rId2"/>
  </p:sldMasterIdLst>
  <p:notesMasterIdLst>
    <p:notesMasterId r:id="rId50"/>
  </p:notesMasterIdLst>
  <p:handoutMasterIdLst>
    <p:handoutMasterId r:id="rId51"/>
  </p:handoutMasterIdLst>
  <p:sldIdLst>
    <p:sldId id="1112" r:id="rId3"/>
    <p:sldId id="1087" r:id="rId4"/>
    <p:sldId id="1111" r:id="rId5"/>
    <p:sldId id="1035" r:id="rId6"/>
    <p:sldId id="1091" r:id="rId7"/>
    <p:sldId id="1098" r:id="rId8"/>
    <p:sldId id="1100" r:id="rId9"/>
    <p:sldId id="1032" r:id="rId10"/>
    <p:sldId id="1108" r:id="rId11"/>
    <p:sldId id="1101" r:id="rId12"/>
    <p:sldId id="1093" r:id="rId13"/>
    <p:sldId id="1096" r:id="rId14"/>
    <p:sldId id="1062" r:id="rId15"/>
    <p:sldId id="1095" r:id="rId16"/>
    <p:sldId id="1103" r:id="rId17"/>
    <p:sldId id="1105" r:id="rId18"/>
    <p:sldId id="1106" r:id="rId19"/>
    <p:sldId id="1104" r:id="rId20"/>
    <p:sldId id="1136" r:id="rId21"/>
    <p:sldId id="1137" r:id="rId22"/>
    <p:sldId id="1138" r:id="rId23"/>
    <p:sldId id="1139" r:id="rId24"/>
    <p:sldId id="1140" r:id="rId25"/>
    <p:sldId id="1141" r:id="rId26"/>
    <p:sldId id="1142" r:id="rId27"/>
    <p:sldId id="1143" r:id="rId28"/>
    <p:sldId id="1144" r:id="rId29"/>
    <p:sldId id="1145" r:id="rId30"/>
    <p:sldId id="1146" r:id="rId31"/>
    <p:sldId id="1147" r:id="rId32"/>
    <p:sldId id="1148" r:id="rId33"/>
    <p:sldId id="1149" r:id="rId34"/>
    <p:sldId id="1150" r:id="rId35"/>
    <p:sldId id="1151" r:id="rId36"/>
    <p:sldId id="1152" r:id="rId37"/>
    <p:sldId id="1153" r:id="rId38"/>
    <p:sldId id="1125" r:id="rId39"/>
    <p:sldId id="1126" r:id="rId40"/>
    <p:sldId id="1127" r:id="rId41"/>
    <p:sldId id="1128" r:id="rId42"/>
    <p:sldId id="1129" r:id="rId43"/>
    <p:sldId id="1130" r:id="rId44"/>
    <p:sldId id="1131" r:id="rId45"/>
    <p:sldId id="1132" r:id="rId46"/>
    <p:sldId id="1133" r:id="rId47"/>
    <p:sldId id="1134" r:id="rId48"/>
    <p:sldId id="1135" r:id="rId4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6"/>
    <a:srgbClr val="FF8000"/>
    <a:srgbClr val="990033"/>
    <a:srgbClr val="6600CC"/>
    <a:srgbClr val="003264"/>
    <a:srgbClr val="009999"/>
    <a:srgbClr val="0000FF"/>
    <a:srgbClr val="006666"/>
    <a:srgbClr val="003300"/>
    <a:srgbClr val="99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7682" autoAdjust="0"/>
    <p:restoredTop sz="99811" autoAdjust="0"/>
  </p:normalViewPr>
  <p:slideViewPr>
    <p:cSldViewPr snapToGrid="0">
      <p:cViewPr varScale="1">
        <p:scale>
          <a:sx n="54" d="100"/>
          <a:sy n="54" d="100"/>
        </p:scale>
        <p:origin x="-1066" y="-72"/>
      </p:cViewPr>
      <p:guideLst>
        <p:guide orient="horz" pos="2948"/>
        <p:guide pos="141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0" d="100"/>
        <a:sy n="60" d="100"/>
      </p:scale>
      <p:origin x="0" y="0"/>
    </p:cViewPr>
  </p:sorterViewPr>
  <p:notesViewPr>
    <p:cSldViewPr snapToGrid="0">
      <p:cViewPr varScale="1">
        <p:scale>
          <a:sx n="55" d="100"/>
          <a:sy n="55" d="100"/>
        </p:scale>
        <p:origin x="-176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viewProps" Target="viewProps.xml"/><Relationship Id="rId58" Type="http://schemas.openxmlformats.org/officeDocument/2006/relationships/customXml" Target="../customXml/item3.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customXml" Target="../customXml/item1.xml"/><Relationship Id="rId8" Type="http://schemas.openxmlformats.org/officeDocument/2006/relationships/slide" Target="slides/slide6.xml"/><Relationship Id="rId51" Type="http://schemas.openxmlformats.org/officeDocument/2006/relationships/handoutMaster" Target="handoutMasters/handout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customXml" Target="../customXml/item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customXml" Target="../customXml/item2.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6494879725052353E-2"/>
          <c:y val="7.1289961511106809E-2"/>
          <c:w val="0.66891812931172268"/>
          <c:h val="0.81327638697585791"/>
        </c:manualLayout>
      </c:layout>
      <c:areaChart>
        <c:grouping val="stacked"/>
        <c:varyColors val="0"/>
        <c:ser>
          <c:idx val="0"/>
          <c:order val="0"/>
          <c:tx>
            <c:strRef>
              <c:f>Feuil1!$B$1</c:f>
              <c:strCache>
                <c:ptCount val="1"/>
                <c:pt idx="0">
                  <c:v>Budget</c:v>
                </c:pt>
              </c:strCache>
            </c:strRef>
          </c:tx>
          <c:cat>
            <c:numRef>
              <c:f>Feuil1!$A$2:$A$6</c:f>
              <c:numCache>
                <c:formatCode>0</c:formatCode>
                <c:ptCount val="5"/>
                <c:pt idx="0">
                  <c:v>2000</c:v>
                </c:pt>
                <c:pt idx="1">
                  <c:v>2005</c:v>
                </c:pt>
                <c:pt idx="2">
                  <c:v>2010</c:v>
                </c:pt>
                <c:pt idx="3">
                  <c:v>2015</c:v>
                </c:pt>
                <c:pt idx="4">
                  <c:v>2020</c:v>
                </c:pt>
              </c:numCache>
            </c:numRef>
          </c:cat>
          <c:val>
            <c:numRef>
              <c:f>Feuil1!$B$2:$B$6</c:f>
              <c:numCache>
                <c:formatCode>General</c:formatCode>
                <c:ptCount val="5"/>
                <c:pt idx="0">
                  <c:v>1</c:v>
                </c:pt>
                <c:pt idx="1">
                  <c:v>5</c:v>
                </c:pt>
                <c:pt idx="2">
                  <c:v>10</c:v>
                </c:pt>
                <c:pt idx="3">
                  <c:v>15</c:v>
                </c:pt>
                <c:pt idx="4">
                  <c:v>20</c:v>
                </c:pt>
              </c:numCache>
            </c:numRef>
          </c:val>
        </c:ser>
        <c:ser>
          <c:idx val="1"/>
          <c:order val="1"/>
          <c:tx>
            <c:strRef>
              <c:f>Feuil1!$C$1</c:f>
              <c:strCache>
                <c:ptCount val="1"/>
                <c:pt idx="0">
                  <c:v>Resources?</c:v>
                </c:pt>
              </c:strCache>
            </c:strRef>
          </c:tx>
          <c:cat>
            <c:numRef>
              <c:f>Feuil1!$A$2:$A$6</c:f>
              <c:numCache>
                <c:formatCode>0</c:formatCode>
                <c:ptCount val="5"/>
                <c:pt idx="0">
                  <c:v>2000</c:v>
                </c:pt>
                <c:pt idx="1">
                  <c:v>2005</c:v>
                </c:pt>
                <c:pt idx="2">
                  <c:v>2010</c:v>
                </c:pt>
                <c:pt idx="3">
                  <c:v>2015</c:v>
                </c:pt>
                <c:pt idx="4">
                  <c:v>2020</c:v>
                </c:pt>
              </c:numCache>
            </c:numRef>
          </c:cat>
          <c:val>
            <c:numRef>
              <c:f>Feuil1!$C$2:$C$6</c:f>
              <c:numCache>
                <c:formatCode>General</c:formatCode>
                <c:ptCount val="5"/>
                <c:pt idx="0">
                  <c:v>1</c:v>
                </c:pt>
                <c:pt idx="1">
                  <c:v>5</c:v>
                </c:pt>
                <c:pt idx="2">
                  <c:v>10</c:v>
                </c:pt>
                <c:pt idx="3">
                  <c:v>20</c:v>
                </c:pt>
                <c:pt idx="4">
                  <c:v>50</c:v>
                </c:pt>
              </c:numCache>
            </c:numRef>
          </c:val>
        </c:ser>
        <c:dLbls>
          <c:showLegendKey val="0"/>
          <c:showVal val="0"/>
          <c:showCatName val="0"/>
          <c:showSerName val="0"/>
          <c:showPercent val="0"/>
          <c:showBubbleSize val="0"/>
        </c:dLbls>
        <c:axId val="112437120"/>
        <c:axId val="112438656"/>
      </c:areaChart>
      <c:catAx>
        <c:axId val="112437120"/>
        <c:scaling>
          <c:orientation val="minMax"/>
        </c:scaling>
        <c:delete val="0"/>
        <c:axPos val="b"/>
        <c:numFmt formatCode="0" sourceLinked="1"/>
        <c:majorTickMark val="out"/>
        <c:minorTickMark val="none"/>
        <c:tickLblPos val="nextTo"/>
        <c:crossAx val="112438656"/>
        <c:crosses val="autoZero"/>
        <c:auto val="1"/>
        <c:lblAlgn val="ctr"/>
        <c:lblOffset val="100"/>
        <c:noMultiLvlLbl val="0"/>
      </c:catAx>
      <c:valAx>
        <c:axId val="112438656"/>
        <c:scaling>
          <c:orientation val="minMax"/>
        </c:scaling>
        <c:delete val="0"/>
        <c:axPos val="l"/>
        <c:majorGridlines/>
        <c:numFmt formatCode="General" sourceLinked="1"/>
        <c:majorTickMark val="out"/>
        <c:minorTickMark val="none"/>
        <c:tickLblPos val="nextTo"/>
        <c:crossAx val="112437120"/>
        <c:crosses val="autoZero"/>
        <c:crossBetween val="midCat"/>
      </c:valAx>
    </c:plotArea>
    <c:legend>
      <c:legendPos val="r"/>
      <c:layout/>
      <c:overlay val="0"/>
    </c:legend>
    <c:plotVisOnly val="1"/>
    <c:dispBlanksAs val="zero"/>
    <c:showDLblsOverMax val="0"/>
  </c:chart>
  <c:txPr>
    <a:bodyPr/>
    <a:lstStyle/>
    <a:p>
      <a:pPr>
        <a:defRPr sz="1800"/>
      </a:pPr>
      <a:endParaRPr lang="fr-FR"/>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00733E2-7F37-5F42-A9FD-1FE5324F855C}" type="doc">
      <dgm:prSet loTypeId="urn:microsoft.com/office/officeart/2005/8/layout/StepDownProcess" loCatId="" qsTypeId="urn:microsoft.com/office/officeart/2005/8/quickstyle/simple4" qsCatId="simple" csTypeId="urn:microsoft.com/office/officeart/2005/8/colors/accent1_2" csCatId="accent1" phldr="1"/>
      <dgm:spPr/>
      <dgm:t>
        <a:bodyPr/>
        <a:lstStyle/>
        <a:p>
          <a:endParaRPr lang="en-US"/>
        </a:p>
      </dgm:t>
    </dgm:pt>
    <dgm:pt modelId="{58FE03AA-3AE0-AA4B-8958-CD989B9ED003}">
      <dgm:prSet phldrT="[Text]" custT="1"/>
      <dgm:spPr/>
      <dgm:t>
        <a:bodyPr/>
        <a:lstStyle/>
        <a:p>
          <a:r>
            <a:rPr lang="en-US" sz="2000" dirty="0" smtClean="0">
              <a:solidFill>
                <a:srgbClr val="FFFFFF"/>
              </a:solidFill>
            </a:rPr>
            <a:t>R1</a:t>
          </a:r>
        </a:p>
        <a:p>
          <a:r>
            <a:rPr lang="en-US" sz="1600" dirty="0" smtClean="0">
              <a:solidFill>
                <a:srgbClr val="FFFF99"/>
              </a:solidFill>
            </a:rPr>
            <a:t>Q1 2014</a:t>
          </a:r>
          <a:endParaRPr lang="en-US" sz="1600" dirty="0">
            <a:solidFill>
              <a:srgbClr val="FFFF99"/>
            </a:solidFill>
          </a:endParaRPr>
        </a:p>
      </dgm:t>
    </dgm:pt>
    <dgm:pt modelId="{28D547A0-AC9E-E94D-AB8B-2A5AF1ACB041}" type="parTrans" cxnId="{C4562152-9DED-7244-8841-40F015380072}">
      <dgm:prSet/>
      <dgm:spPr/>
      <dgm:t>
        <a:bodyPr/>
        <a:lstStyle/>
        <a:p>
          <a:endParaRPr lang="en-US"/>
        </a:p>
      </dgm:t>
    </dgm:pt>
    <dgm:pt modelId="{A40145EC-322B-7748-AAF6-D64072D5029E}" type="sibTrans" cxnId="{C4562152-9DED-7244-8841-40F015380072}">
      <dgm:prSet/>
      <dgm:spPr/>
      <dgm:t>
        <a:bodyPr/>
        <a:lstStyle/>
        <a:p>
          <a:endParaRPr lang="en-US"/>
        </a:p>
      </dgm:t>
    </dgm:pt>
    <dgm:pt modelId="{53FE390B-B8CB-664D-AECB-909B96290F62}">
      <dgm:prSet phldrT="[Text]" custT="1"/>
      <dgm:spPr/>
      <dgm:t>
        <a:bodyPr/>
        <a:lstStyle/>
        <a:p>
          <a:r>
            <a:rPr lang="en-US" sz="2000" dirty="0" smtClean="0"/>
            <a:t>R2</a:t>
          </a:r>
        </a:p>
        <a:p>
          <a:r>
            <a:rPr lang="en-US" sz="1600" dirty="0" smtClean="0">
              <a:solidFill>
                <a:srgbClr val="FFFF99"/>
              </a:solidFill>
            </a:rPr>
            <a:t>Q4 2014</a:t>
          </a:r>
          <a:endParaRPr lang="en-US" sz="1600" dirty="0">
            <a:solidFill>
              <a:srgbClr val="FFFF99"/>
            </a:solidFill>
          </a:endParaRPr>
        </a:p>
      </dgm:t>
    </dgm:pt>
    <dgm:pt modelId="{9357DB58-F436-A14F-B4A6-23B8DD4C8B81}" type="parTrans" cxnId="{5486F9E0-368C-B149-9267-E9650457387E}">
      <dgm:prSet/>
      <dgm:spPr/>
      <dgm:t>
        <a:bodyPr/>
        <a:lstStyle/>
        <a:p>
          <a:endParaRPr lang="en-US"/>
        </a:p>
      </dgm:t>
    </dgm:pt>
    <dgm:pt modelId="{487887E8-C071-A348-AFA7-A47AE0CDF8D0}" type="sibTrans" cxnId="{5486F9E0-368C-B149-9267-E9650457387E}">
      <dgm:prSet/>
      <dgm:spPr/>
      <dgm:t>
        <a:bodyPr/>
        <a:lstStyle/>
        <a:p>
          <a:endParaRPr lang="en-US"/>
        </a:p>
      </dgm:t>
    </dgm:pt>
    <dgm:pt modelId="{5FBB5AFC-3853-074F-8A54-389D87093255}">
      <dgm:prSet phldrT="[Text]" custT="1"/>
      <dgm:spPr/>
      <dgm:t>
        <a:bodyPr/>
        <a:lstStyle/>
        <a:p>
          <a:r>
            <a:rPr lang="en-US" sz="2000" dirty="0" smtClean="0"/>
            <a:t>R3</a:t>
          </a:r>
        </a:p>
        <a:p>
          <a:r>
            <a:rPr lang="en-US" sz="1600" dirty="0" smtClean="0">
              <a:solidFill>
                <a:srgbClr val="FFFF99"/>
              </a:solidFill>
            </a:rPr>
            <a:t>Q4 2015</a:t>
          </a:r>
          <a:endParaRPr lang="en-US" sz="1600" dirty="0">
            <a:solidFill>
              <a:srgbClr val="FFFF99"/>
            </a:solidFill>
          </a:endParaRPr>
        </a:p>
      </dgm:t>
    </dgm:pt>
    <dgm:pt modelId="{6D5F8913-A1D5-F34C-9F32-0BCC86F6A405}" type="parTrans" cxnId="{59BE411B-183A-0D4C-9B93-ED5B11C51E56}">
      <dgm:prSet/>
      <dgm:spPr/>
      <dgm:t>
        <a:bodyPr/>
        <a:lstStyle/>
        <a:p>
          <a:endParaRPr lang="en-US"/>
        </a:p>
      </dgm:t>
    </dgm:pt>
    <dgm:pt modelId="{6670CAED-2508-D34E-92DA-649D35DC17F9}" type="sibTrans" cxnId="{59BE411B-183A-0D4C-9B93-ED5B11C51E56}">
      <dgm:prSet/>
      <dgm:spPr/>
      <dgm:t>
        <a:bodyPr/>
        <a:lstStyle/>
        <a:p>
          <a:endParaRPr lang="en-US"/>
        </a:p>
      </dgm:t>
    </dgm:pt>
    <dgm:pt modelId="{E154A840-2E56-2242-8EF2-291E7CE1C043}">
      <dgm:prSet phldrT="[Text]" custT="1"/>
      <dgm:spPr/>
      <dgm:t>
        <a:bodyPr/>
        <a:lstStyle/>
        <a:p>
          <a:r>
            <a:rPr lang="en-US" sz="2000" dirty="0" smtClean="0"/>
            <a:t>R4</a:t>
          </a:r>
        </a:p>
        <a:p>
          <a:r>
            <a:rPr lang="en-US" sz="1600" dirty="0" smtClean="0">
              <a:solidFill>
                <a:srgbClr val="FFFF99"/>
              </a:solidFill>
            </a:rPr>
            <a:t>Q4 2016</a:t>
          </a:r>
          <a:endParaRPr lang="en-US" sz="1600" dirty="0">
            <a:solidFill>
              <a:srgbClr val="FFFF99"/>
            </a:solidFill>
          </a:endParaRPr>
        </a:p>
      </dgm:t>
    </dgm:pt>
    <dgm:pt modelId="{B4F46E5E-0979-8844-88BC-E93FBE417519}" type="parTrans" cxnId="{3B0051A1-7D15-0E43-A9A9-312CB556F505}">
      <dgm:prSet/>
      <dgm:spPr/>
      <dgm:t>
        <a:bodyPr/>
        <a:lstStyle/>
        <a:p>
          <a:endParaRPr lang="en-US"/>
        </a:p>
      </dgm:t>
    </dgm:pt>
    <dgm:pt modelId="{312261A5-1856-BC49-A8AD-CBAE8ACB3613}" type="sibTrans" cxnId="{3B0051A1-7D15-0E43-A9A9-312CB556F505}">
      <dgm:prSet/>
      <dgm:spPr/>
      <dgm:t>
        <a:bodyPr/>
        <a:lstStyle/>
        <a:p>
          <a:endParaRPr lang="en-US"/>
        </a:p>
      </dgm:t>
    </dgm:pt>
    <dgm:pt modelId="{89494F83-A1FD-4D47-AF39-83B13480EFDA}" type="pres">
      <dgm:prSet presAssocID="{900733E2-7F37-5F42-A9FD-1FE5324F855C}" presName="rootnode" presStyleCnt="0">
        <dgm:presLayoutVars>
          <dgm:chMax/>
          <dgm:chPref/>
          <dgm:dir/>
          <dgm:animLvl val="lvl"/>
        </dgm:presLayoutVars>
      </dgm:prSet>
      <dgm:spPr/>
      <dgm:t>
        <a:bodyPr/>
        <a:lstStyle/>
        <a:p>
          <a:endParaRPr lang="en-US"/>
        </a:p>
      </dgm:t>
    </dgm:pt>
    <dgm:pt modelId="{36FB1509-7D5A-3342-A4F8-0FD534C449F2}" type="pres">
      <dgm:prSet presAssocID="{58FE03AA-3AE0-AA4B-8958-CD989B9ED003}" presName="composite" presStyleCnt="0"/>
      <dgm:spPr/>
    </dgm:pt>
    <dgm:pt modelId="{CA3088E5-420E-FB48-AA94-C00F8CA4E726}" type="pres">
      <dgm:prSet presAssocID="{58FE03AA-3AE0-AA4B-8958-CD989B9ED003}" presName="bentUpArrow1" presStyleLbl="alignImgPlace1" presStyleIdx="0" presStyleCnt="3"/>
      <dgm:spPr/>
    </dgm:pt>
    <dgm:pt modelId="{E0EB731B-28AB-CF4B-AE5B-76EF9B8D1368}" type="pres">
      <dgm:prSet presAssocID="{58FE03AA-3AE0-AA4B-8958-CD989B9ED003}" presName="ParentText" presStyleLbl="node1" presStyleIdx="0" presStyleCnt="4">
        <dgm:presLayoutVars>
          <dgm:chMax val="1"/>
          <dgm:chPref val="1"/>
          <dgm:bulletEnabled val="1"/>
        </dgm:presLayoutVars>
      </dgm:prSet>
      <dgm:spPr/>
      <dgm:t>
        <a:bodyPr/>
        <a:lstStyle/>
        <a:p>
          <a:endParaRPr lang="en-US"/>
        </a:p>
      </dgm:t>
    </dgm:pt>
    <dgm:pt modelId="{F31EABAD-186C-9B4A-A743-E9C05540EE55}" type="pres">
      <dgm:prSet presAssocID="{58FE03AA-3AE0-AA4B-8958-CD989B9ED003}" presName="ChildText" presStyleLbl="revTx" presStyleIdx="0" presStyleCnt="3" custScaleX="93092">
        <dgm:presLayoutVars>
          <dgm:chMax val="0"/>
          <dgm:chPref val="0"/>
          <dgm:bulletEnabled val="1"/>
        </dgm:presLayoutVars>
      </dgm:prSet>
      <dgm:spPr/>
      <dgm:t>
        <a:bodyPr/>
        <a:lstStyle/>
        <a:p>
          <a:endParaRPr lang="en-US"/>
        </a:p>
      </dgm:t>
    </dgm:pt>
    <dgm:pt modelId="{A4B7BB58-B2B9-544F-941B-FF9B69D80D73}" type="pres">
      <dgm:prSet presAssocID="{A40145EC-322B-7748-AAF6-D64072D5029E}" presName="sibTrans" presStyleCnt="0"/>
      <dgm:spPr/>
    </dgm:pt>
    <dgm:pt modelId="{0DED48F6-5714-C842-AF3E-AF93E766CB80}" type="pres">
      <dgm:prSet presAssocID="{53FE390B-B8CB-664D-AECB-909B96290F62}" presName="composite" presStyleCnt="0"/>
      <dgm:spPr/>
    </dgm:pt>
    <dgm:pt modelId="{4955553F-2DFB-8C4A-9A08-682BE458E0E0}" type="pres">
      <dgm:prSet presAssocID="{53FE390B-B8CB-664D-AECB-909B96290F62}" presName="bentUpArrow1" presStyleLbl="alignImgPlace1" presStyleIdx="1" presStyleCnt="3"/>
      <dgm:spPr/>
    </dgm:pt>
    <dgm:pt modelId="{F039B0D7-79E3-9B42-9376-4EE5EE847FBC}" type="pres">
      <dgm:prSet presAssocID="{53FE390B-B8CB-664D-AECB-909B96290F62}" presName="ParentText" presStyleLbl="node1" presStyleIdx="1" presStyleCnt="4">
        <dgm:presLayoutVars>
          <dgm:chMax val="1"/>
          <dgm:chPref val="1"/>
          <dgm:bulletEnabled val="1"/>
        </dgm:presLayoutVars>
      </dgm:prSet>
      <dgm:spPr/>
      <dgm:t>
        <a:bodyPr/>
        <a:lstStyle/>
        <a:p>
          <a:endParaRPr lang="en-US"/>
        </a:p>
      </dgm:t>
    </dgm:pt>
    <dgm:pt modelId="{97E8B749-78F7-B841-B263-9B54DE4D8107}" type="pres">
      <dgm:prSet presAssocID="{53FE390B-B8CB-664D-AECB-909B96290F62}" presName="ChildText" presStyleLbl="revTx" presStyleIdx="1" presStyleCnt="3">
        <dgm:presLayoutVars>
          <dgm:chMax val="0"/>
          <dgm:chPref val="0"/>
          <dgm:bulletEnabled val="1"/>
        </dgm:presLayoutVars>
      </dgm:prSet>
      <dgm:spPr/>
      <dgm:t>
        <a:bodyPr/>
        <a:lstStyle/>
        <a:p>
          <a:endParaRPr lang="en-US"/>
        </a:p>
      </dgm:t>
    </dgm:pt>
    <dgm:pt modelId="{342630DE-1317-7A48-9DB5-4CB9BA688B4D}" type="pres">
      <dgm:prSet presAssocID="{487887E8-C071-A348-AFA7-A47AE0CDF8D0}" presName="sibTrans" presStyleCnt="0"/>
      <dgm:spPr/>
    </dgm:pt>
    <dgm:pt modelId="{61C27A84-A94F-C747-B1DB-D9DDFB161A99}" type="pres">
      <dgm:prSet presAssocID="{5FBB5AFC-3853-074F-8A54-389D87093255}" presName="composite" presStyleCnt="0"/>
      <dgm:spPr/>
    </dgm:pt>
    <dgm:pt modelId="{E8C8844F-8A63-174D-ACB9-39A181479795}" type="pres">
      <dgm:prSet presAssocID="{5FBB5AFC-3853-074F-8A54-389D87093255}" presName="bentUpArrow1" presStyleLbl="alignImgPlace1" presStyleIdx="2" presStyleCnt="3"/>
      <dgm:spPr/>
    </dgm:pt>
    <dgm:pt modelId="{D5F94F93-D8F2-3A4A-AC3A-7B6090C54BC6}" type="pres">
      <dgm:prSet presAssocID="{5FBB5AFC-3853-074F-8A54-389D87093255}" presName="ParentText" presStyleLbl="node1" presStyleIdx="2" presStyleCnt="4">
        <dgm:presLayoutVars>
          <dgm:chMax val="1"/>
          <dgm:chPref val="1"/>
          <dgm:bulletEnabled val="1"/>
        </dgm:presLayoutVars>
      </dgm:prSet>
      <dgm:spPr/>
      <dgm:t>
        <a:bodyPr/>
        <a:lstStyle/>
        <a:p>
          <a:endParaRPr lang="en-US"/>
        </a:p>
      </dgm:t>
    </dgm:pt>
    <dgm:pt modelId="{6532C224-B2F9-D647-AB75-3E20BA81078B}" type="pres">
      <dgm:prSet presAssocID="{5FBB5AFC-3853-074F-8A54-389D87093255}" presName="ChildText" presStyleLbl="revTx" presStyleIdx="2" presStyleCnt="3">
        <dgm:presLayoutVars>
          <dgm:chMax val="0"/>
          <dgm:chPref val="0"/>
          <dgm:bulletEnabled val="1"/>
        </dgm:presLayoutVars>
      </dgm:prSet>
      <dgm:spPr/>
      <dgm:t>
        <a:bodyPr/>
        <a:lstStyle/>
        <a:p>
          <a:endParaRPr lang="en-US"/>
        </a:p>
      </dgm:t>
    </dgm:pt>
    <dgm:pt modelId="{9711A33F-696A-6D42-9420-4898EB461CC4}" type="pres">
      <dgm:prSet presAssocID="{6670CAED-2508-D34E-92DA-649D35DC17F9}" presName="sibTrans" presStyleCnt="0"/>
      <dgm:spPr/>
    </dgm:pt>
    <dgm:pt modelId="{6CC20F60-AA68-4C4D-AD0C-AC2ABDEB3E58}" type="pres">
      <dgm:prSet presAssocID="{E154A840-2E56-2242-8EF2-291E7CE1C043}" presName="composite" presStyleCnt="0"/>
      <dgm:spPr/>
    </dgm:pt>
    <dgm:pt modelId="{B6F2ADEC-301E-964D-98CC-79D0BCEA406F}" type="pres">
      <dgm:prSet presAssocID="{E154A840-2E56-2242-8EF2-291E7CE1C043}" presName="ParentText" presStyleLbl="node1" presStyleIdx="3" presStyleCnt="4">
        <dgm:presLayoutVars>
          <dgm:chMax val="1"/>
          <dgm:chPref val="1"/>
          <dgm:bulletEnabled val="1"/>
        </dgm:presLayoutVars>
      </dgm:prSet>
      <dgm:spPr/>
      <dgm:t>
        <a:bodyPr/>
        <a:lstStyle/>
        <a:p>
          <a:endParaRPr lang="en-US"/>
        </a:p>
      </dgm:t>
    </dgm:pt>
  </dgm:ptLst>
  <dgm:cxnLst>
    <dgm:cxn modelId="{D8DEE3B9-095C-4BAE-8A02-8BEA3F985C47}" type="presOf" srcId="{900733E2-7F37-5F42-A9FD-1FE5324F855C}" destId="{89494F83-A1FD-4D47-AF39-83B13480EFDA}" srcOrd="0" destOrd="0" presId="urn:microsoft.com/office/officeart/2005/8/layout/StepDownProcess"/>
    <dgm:cxn modelId="{5486F9E0-368C-B149-9267-E9650457387E}" srcId="{900733E2-7F37-5F42-A9FD-1FE5324F855C}" destId="{53FE390B-B8CB-664D-AECB-909B96290F62}" srcOrd="1" destOrd="0" parTransId="{9357DB58-F436-A14F-B4A6-23B8DD4C8B81}" sibTransId="{487887E8-C071-A348-AFA7-A47AE0CDF8D0}"/>
    <dgm:cxn modelId="{C4562152-9DED-7244-8841-40F015380072}" srcId="{900733E2-7F37-5F42-A9FD-1FE5324F855C}" destId="{58FE03AA-3AE0-AA4B-8958-CD989B9ED003}" srcOrd="0" destOrd="0" parTransId="{28D547A0-AC9E-E94D-AB8B-2A5AF1ACB041}" sibTransId="{A40145EC-322B-7748-AAF6-D64072D5029E}"/>
    <dgm:cxn modelId="{16785681-059F-4FAB-B771-8D2FA846CE4A}" type="presOf" srcId="{E154A840-2E56-2242-8EF2-291E7CE1C043}" destId="{B6F2ADEC-301E-964D-98CC-79D0BCEA406F}" srcOrd="0" destOrd="0" presId="urn:microsoft.com/office/officeart/2005/8/layout/StepDownProcess"/>
    <dgm:cxn modelId="{59BE411B-183A-0D4C-9B93-ED5B11C51E56}" srcId="{900733E2-7F37-5F42-A9FD-1FE5324F855C}" destId="{5FBB5AFC-3853-074F-8A54-389D87093255}" srcOrd="2" destOrd="0" parTransId="{6D5F8913-A1D5-F34C-9F32-0BCC86F6A405}" sibTransId="{6670CAED-2508-D34E-92DA-649D35DC17F9}"/>
    <dgm:cxn modelId="{DA13438A-1D0C-4BE1-A83F-7FA0A04EDDB2}" type="presOf" srcId="{5FBB5AFC-3853-074F-8A54-389D87093255}" destId="{D5F94F93-D8F2-3A4A-AC3A-7B6090C54BC6}" srcOrd="0" destOrd="0" presId="urn:microsoft.com/office/officeart/2005/8/layout/StepDownProcess"/>
    <dgm:cxn modelId="{3B0051A1-7D15-0E43-A9A9-312CB556F505}" srcId="{900733E2-7F37-5F42-A9FD-1FE5324F855C}" destId="{E154A840-2E56-2242-8EF2-291E7CE1C043}" srcOrd="3" destOrd="0" parTransId="{B4F46E5E-0979-8844-88BC-E93FBE417519}" sibTransId="{312261A5-1856-BC49-A8AD-CBAE8ACB3613}"/>
    <dgm:cxn modelId="{62E900F5-0E77-41BC-AB96-28CC829EF78A}" type="presOf" srcId="{58FE03AA-3AE0-AA4B-8958-CD989B9ED003}" destId="{E0EB731B-28AB-CF4B-AE5B-76EF9B8D1368}" srcOrd="0" destOrd="0" presId="urn:microsoft.com/office/officeart/2005/8/layout/StepDownProcess"/>
    <dgm:cxn modelId="{4DB9E966-3DFB-4B61-8BA3-D3EA029ADF45}" type="presOf" srcId="{53FE390B-B8CB-664D-AECB-909B96290F62}" destId="{F039B0D7-79E3-9B42-9376-4EE5EE847FBC}" srcOrd="0" destOrd="0" presId="urn:microsoft.com/office/officeart/2005/8/layout/StepDownProcess"/>
    <dgm:cxn modelId="{BED7289E-B339-4914-A1CF-15C56E49D201}" type="presParOf" srcId="{89494F83-A1FD-4D47-AF39-83B13480EFDA}" destId="{36FB1509-7D5A-3342-A4F8-0FD534C449F2}" srcOrd="0" destOrd="0" presId="urn:microsoft.com/office/officeart/2005/8/layout/StepDownProcess"/>
    <dgm:cxn modelId="{2DCB935E-2DC9-4DF9-8FED-60D907987CCD}" type="presParOf" srcId="{36FB1509-7D5A-3342-A4F8-0FD534C449F2}" destId="{CA3088E5-420E-FB48-AA94-C00F8CA4E726}" srcOrd="0" destOrd="0" presId="urn:microsoft.com/office/officeart/2005/8/layout/StepDownProcess"/>
    <dgm:cxn modelId="{0412ECAB-49FE-48E9-B6A8-CBF4F16F8B0B}" type="presParOf" srcId="{36FB1509-7D5A-3342-A4F8-0FD534C449F2}" destId="{E0EB731B-28AB-CF4B-AE5B-76EF9B8D1368}" srcOrd="1" destOrd="0" presId="urn:microsoft.com/office/officeart/2005/8/layout/StepDownProcess"/>
    <dgm:cxn modelId="{9B4B1200-65B1-4D9D-A555-DE03E707766F}" type="presParOf" srcId="{36FB1509-7D5A-3342-A4F8-0FD534C449F2}" destId="{F31EABAD-186C-9B4A-A743-E9C05540EE55}" srcOrd="2" destOrd="0" presId="urn:microsoft.com/office/officeart/2005/8/layout/StepDownProcess"/>
    <dgm:cxn modelId="{A3CA3D21-33F0-4647-899E-149C83623A13}" type="presParOf" srcId="{89494F83-A1FD-4D47-AF39-83B13480EFDA}" destId="{A4B7BB58-B2B9-544F-941B-FF9B69D80D73}" srcOrd="1" destOrd="0" presId="urn:microsoft.com/office/officeart/2005/8/layout/StepDownProcess"/>
    <dgm:cxn modelId="{5C9E728D-0B02-4403-BCBE-063259B09FAA}" type="presParOf" srcId="{89494F83-A1FD-4D47-AF39-83B13480EFDA}" destId="{0DED48F6-5714-C842-AF3E-AF93E766CB80}" srcOrd="2" destOrd="0" presId="urn:microsoft.com/office/officeart/2005/8/layout/StepDownProcess"/>
    <dgm:cxn modelId="{62AA453A-3817-4269-B9D1-97155B0EFD28}" type="presParOf" srcId="{0DED48F6-5714-C842-AF3E-AF93E766CB80}" destId="{4955553F-2DFB-8C4A-9A08-682BE458E0E0}" srcOrd="0" destOrd="0" presId="urn:microsoft.com/office/officeart/2005/8/layout/StepDownProcess"/>
    <dgm:cxn modelId="{8E2C2F48-856B-4120-A272-6B19A4C761CE}" type="presParOf" srcId="{0DED48F6-5714-C842-AF3E-AF93E766CB80}" destId="{F039B0D7-79E3-9B42-9376-4EE5EE847FBC}" srcOrd="1" destOrd="0" presId="urn:microsoft.com/office/officeart/2005/8/layout/StepDownProcess"/>
    <dgm:cxn modelId="{0425B983-9C92-46A3-A2F7-F695642CE055}" type="presParOf" srcId="{0DED48F6-5714-C842-AF3E-AF93E766CB80}" destId="{97E8B749-78F7-B841-B263-9B54DE4D8107}" srcOrd="2" destOrd="0" presId="urn:microsoft.com/office/officeart/2005/8/layout/StepDownProcess"/>
    <dgm:cxn modelId="{100AB3A1-AAA8-4C3D-8056-8FD3A185BB48}" type="presParOf" srcId="{89494F83-A1FD-4D47-AF39-83B13480EFDA}" destId="{342630DE-1317-7A48-9DB5-4CB9BA688B4D}" srcOrd="3" destOrd="0" presId="urn:microsoft.com/office/officeart/2005/8/layout/StepDownProcess"/>
    <dgm:cxn modelId="{325111D2-2AAA-407D-AB93-B633DBD7D9CA}" type="presParOf" srcId="{89494F83-A1FD-4D47-AF39-83B13480EFDA}" destId="{61C27A84-A94F-C747-B1DB-D9DDFB161A99}" srcOrd="4" destOrd="0" presId="urn:microsoft.com/office/officeart/2005/8/layout/StepDownProcess"/>
    <dgm:cxn modelId="{46432CF2-3482-492D-9B60-2EA8136250B5}" type="presParOf" srcId="{61C27A84-A94F-C747-B1DB-D9DDFB161A99}" destId="{E8C8844F-8A63-174D-ACB9-39A181479795}" srcOrd="0" destOrd="0" presId="urn:microsoft.com/office/officeart/2005/8/layout/StepDownProcess"/>
    <dgm:cxn modelId="{9DA09031-7EB4-4061-B18E-195BC5CB9E39}" type="presParOf" srcId="{61C27A84-A94F-C747-B1DB-D9DDFB161A99}" destId="{D5F94F93-D8F2-3A4A-AC3A-7B6090C54BC6}" srcOrd="1" destOrd="0" presId="urn:microsoft.com/office/officeart/2005/8/layout/StepDownProcess"/>
    <dgm:cxn modelId="{3B55BED4-7DA9-460A-9874-379FBDBD8AD8}" type="presParOf" srcId="{61C27A84-A94F-C747-B1DB-D9DDFB161A99}" destId="{6532C224-B2F9-D647-AB75-3E20BA81078B}" srcOrd="2" destOrd="0" presId="urn:microsoft.com/office/officeart/2005/8/layout/StepDownProcess"/>
    <dgm:cxn modelId="{9175A004-8602-4C66-98EC-3C442EA27198}" type="presParOf" srcId="{89494F83-A1FD-4D47-AF39-83B13480EFDA}" destId="{9711A33F-696A-6D42-9420-4898EB461CC4}" srcOrd="5" destOrd="0" presId="urn:microsoft.com/office/officeart/2005/8/layout/StepDownProcess"/>
    <dgm:cxn modelId="{CE891B99-4987-44A7-B9FB-968E37AF1943}" type="presParOf" srcId="{89494F83-A1FD-4D47-AF39-83B13480EFDA}" destId="{6CC20F60-AA68-4C4D-AD0C-AC2ABDEB3E58}" srcOrd="6" destOrd="0" presId="urn:microsoft.com/office/officeart/2005/8/layout/StepDownProcess"/>
    <dgm:cxn modelId="{3803B1B0-4E74-49CE-84DC-C5976D232A00}" type="presParOf" srcId="{6CC20F60-AA68-4C4D-AD0C-AC2ABDEB3E58}" destId="{B6F2ADEC-301E-964D-98CC-79D0BCEA406F}"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3088E5-420E-FB48-AA94-C00F8CA4E726}">
      <dsp:nvSpPr>
        <dsp:cNvPr id="0" name=""/>
        <dsp:cNvSpPr/>
      </dsp:nvSpPr>
      <dsp:spPr>
        <a:xfrm rot="5400000">
          <a:off x="1778923" y="1091323"/>
          <a:ext cx="958418" cy="1091126"/>
        </a:xfrm>
        <a:prstGeom prst="bentUpArrow">
          <a:avLst>
            <a:gd name="adj1" fmla="val 32840"/>
            <a:gd name="adj2" fmla="val 25000"/>
            <a:gd name="adj3" fmla="val 35780"/>
          </a:avLst>
        </a:prstGeom>
        <a:solidFill>
          <a:schemeClr val="accent1">
            <a:tint val="5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0EB731B-28AB-CF4B-AE5B-76EF9B8D1368}">
      <dsp:nvSpPr>
        <dsp:cNvPr id="0" name=""/>
        <dsp:cNvSpPr/>
      </dsp:nvSpPr>
      <dsp:spPr>
        <a:xfrm>
          <a:off x="1525001" y="28896"/>
          <a:ext cx="1613413" cy="1129336"/>
        </a:xfrm>
        <a:prstGeom prst="roundRect">
          <a:avLst>
            <a:gd name="adj" fmla="val 1667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rgbClr val="FFFFFF"/>
              </a:solidFill>
            </a:rPr>
            <a:t>R1</a:t>
          </a:r>
        </a:p>
        <a:p>
          <a:pPr lvl="0" algn="ctr" defTabSz="889000">
            <a:lnSpc>
              <a:spcPct val="90000"/>
            </a:lnSpc>
            <a:spcBef>
              <a:spcPct val="0"/>
            </a:spcBef>
            <a:spcAft>
              <a:spcPct val="35000"/>
            </a:spcAft>
          </a:pPr>
          <a:r>
            <a:rPr lang="en-US" sz="1600" kern="1200" dirty="0" smtClean="0">
              <a:solidFill>
                <a:srgbClr val="FFFF99"/>
              </a:solidFill>
            </a:rPr>
            <a:t>Q1 2014</a:t>
          </a:r>
          <a:endParaRPr lang="en-US" sz="1600" kern="1200" dirty="0">
            <a:solidFill>
              <a:srgbClr val="FFFF99"/>
            </a:solidFill>
          </a:endParaRPr>
        </a:p>
      </dsp:txBody>
      <dsp:txXfrm>
        <a:off x="1580141" y="84036"/>
        <a:ext cx="1503133" cy="1019056"/>
      </dsp:txXfrm>
    </dsp:sp>
    <dsp:sp modelId="{F31EABAD-186C-9B4A-A743-E9C05540EE55}">
      <dsp:nvSpPr>
        <dsp:cNvPr id="0" name=""/>
        <dsp:cNvSpPr/>
      </dsp:nvSpPr>
      <dsp:spPr>
        <a:xfrm>
          <a:off x="3178944" y="136604"/>
          <a:ext cx="1092381" cy="912779"/>
        </a:xfrm>
        <a:prstGeom prst="rect">
          <a:avLst/>
        </a:prstGeom>
        <a:noFill/>
        <a:ln>
          <a:noFill/>
        </a:ln>
        <a:effectLst/>
      </dsp:spPr>
      <dsp:style>
        <a:lnRef idx="0">
          <a:scrgbClr r="0" g="0" b="0"/>
        </a:lnRef>
        <a:fillRef idx="0">
          <a:scrgbClr r="0" g="0" b="0"/>
        </a:fillRef>
        <a:effectRef idx="0">
          <a:scrgbClr r="0" g="0" b="0"/>
        </a:effectRef>
        <a:fontRef idx="minor"/>
      </dsp:style>
    </dsp:sp>
    <dsp:sp modelId="{4955553F-2DFB-8C4A-9A08-682BE458E0E0}">
      <dsp:nvSpPr>
        <dsp:cNvPr id="0" name=""/>
        <dsp:cNvSpPr/>
      </dsp:nvSpPr>
      <dsp:spPr>
        <a:xfrm rot="5400000">
          <a:off x="3097160" y="2359941"/>
          <a:ext cx="958418" cy="1091126"/>
        </a:xfrm>
        <a:prstGeom prst="bentUpArrow">
          <a:avLst>
            <a:gd name="adj1" fmla="val 32840"/>
            <a:gd name="adj2" fmla="val 25000"/>
            <a:gd name="adj3" fmla="val 35780"/>
          </a:avLst>
        </a:prstGeom>
        <a:solidFill>
          <a:schemeClr val="accent1">
            <a:tint val="5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F039B0D7-79E3-9B42-9376-4EE5EE847FBC}">
      <dsp:nvSpPr>
        <dsp:cNvPr id="0" name=""/>
        <dsp:cNvSpPr/>
      </dsp:nvSpPr>
      <dsp:spPr>
        <a:xfrm>
          <a:off x="2843237" y="1297514"/>
          <a:ext cx="1613413" cy="1129336"/>
        </a:xfrm>
        <a:prstGeom prst="roundRect">
          <a:avLst>
            <a:gd name="adj" fmla="val 1667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R2</a:t>
          </a:r>
        </a:p>
        <a:p>
          <a:pPr lvl="0" algn="ctr" defTabSz="889000">
            <a:lnSpc>
              <a:spcPct val="90000"/>
            </a:lnSpc>
            <a:spcBef>
              <a:spcPct val="0"/>
            </a:spcBef>
            <a:spcAft>
              <a:spcPct val="35000"/>
            </a:spcAft>
          </a:pPr>
          <a:r>
            <a:rPr lang="en-US" sz="1600" kern="1200" dirty="0" smtClean="0">
              <a:solidFill>
                <a:srgbClr val="FFFF99"/>
              </a:solidFill>
            </a:rPr>
            <a:t>Q4 2014</a:t>
          </a:r>
          <a:endParaRPr lang="en-US" sz="1600" kern="1200" dirty="0">
            <a:solidFill>
              <a:srgbClr val="FFFF99"/>
            </a:solidFill>
          </a:endParaRPr>
        </a:p>
      </dsp:txBody>
      <dsp:txXfrm>
        <a:off x="2898377" y="1352654"/>
        <a:ext cx="1503133" cy="1019056"/>
      </dsp:txXfrm>
    </dsp:sp>
    <dsp:sp modelId="{97E8B749-78F7-B841-B263-9B54DE4D8107}">
      <dsp:nvSpPr>
        <dsp:cNvPr id="0" name=""/>
        <dsp:cNvSpPr/>
      </dsp:nvSpPr>
      <dsp:spPr>
        <a:xfrm>
          <a:off x="4456650" y="1405222"/>
          <a:ext cx="1173443" cy="912779"/>
        </a:xfrm>
        <a:prstGeom prst="rect">
          <a:avLst/>
        </a:prstGeom>
        <a:noFill/>
        <a:ln>
          <a:noFill/>
        </a:ln>
        <a:effectLst/>
      </dsp:spPr>
      <dsp:style>
        <a:lnRef idx="0">
          <a:scrgbClr r="0" g="0" b="0"/>
        </a:lnRef>
        <a:fillRef idx="0">
          <a:scrgbClr r="0" g="0" b="0"/>
        </a:fillRef>
        <a:effectRef idx="0">
          <a:scrgbClr r="0" g="0" b="0"/>
        </a:effectRef>
        <a:fontRef idx="minor"/>
      </dsp:style>
    </dsp:sp>
    <dsp:sp modelId="{E8C8844F-8A63-174D-ACB9-39A181479795}">
      <dsp:nvSpPr>
        <dsp:cNvPr id="0" name=""/>
        <dsp:cNvSpPr/>
      </dsp:nvSpPr>
      <dsp:spPr>
        <a:xfrm rot="5400000">
          <a:off x="4415396" y="3628559"/>
          <a:ext cx="958418" cy="1091126"/>
        </a:xfrm>
        <a:prstGeom prst="bentUpArrow">
          <a:avLst>
            <a:gd name="adj1" fmla="val 32840"/>
            <a:gd name="adj2" fmla="val 25000"/>
            <a:gd name="adj3" fmla="val 35780"/>
          </a:avLst>
        </a:prstGeom>
        <a:solidFill>
          <a:schemeClr val="accent1">
            <a:tint val="5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D5F94F93-D8F2-3A4A-AC3A-7B6090C54BC6}">
      <dsp:nvSpPr>
        <dsp:cNvPr id="0" name=""/>
        <dsp:cNvSpPr/>
      </dsp:nvSpPr>
      <dsp:spPr>
        <a:xfrm>
          <a:off x="4161473" y="2566132"/>
          <a:ext cx="1613413" cy="1129336"/>
        </a:xfrm>
        <a:prstGeom prst="roundRect">
          <a:avLst>
            <a:gd name="adj" fmla="val 1667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R3</a:t>
          </a:r>
        </a:p>
        <a:p>
          <a:pPr lvl="0" algn="ctr" defTabSz="889000">
            <a:lnSpc>
              <a:spcPct val="90000"/>
            </a:lnSpc>
            <a:spcBef>
              <a:spcPct val="0"/>
            </a:spcBef>
            <a:spcAft>
              <a:spcPct val="35000"/>
            </a:spcAft>
          </a:pPr>
          <a:r>
            <a:rPr lang="en-US" sz="1600" kern="1200" dirty="0" smtClean="0">
              <a:solidFill>
                <a:srgbClr val="FFFF99"/>
              </a:solidFill>
            </a:rPr>
            <a:t>Q4 2015</a:t>
          </a:r>
          <a:endParaRPr lang="en-US" sz="1600" kern="1200" dirty="0">
            <a:solidFill>
              <a:srgbClr val="FFFF99"/>
            </a:solidFill>
          </a:endParaRPr>
        </a:p>
      </dsp:txBody>
      <dsp:txXfrm>
        <a:off x="4216613" y="2621272"/>
        <a:ext cx="1503133" cy="1019056"/>
      </dsp:txXfrm>
    </dsp:sp>
    <dsp:sp modelId="{6532C224-B2F9-D647-AB75-3E20BA81078B}">
      <dsp:nvSpPr>
        <dsp:cNvPr id="0" name=""/>
        <dsp:cNvSpPr/>
      </dsp:nvSpPr>
      <dsp:spPr>
        <a:xfrm>
          <a:off x="5774886" y="2673840"/>
          <a:ext cx="1173443" cy="912779"/>
        </a:xfrm>
        <a:prstGeom prst="rect">
          <a:avLst/>
        </a:prstGeom>
        <a:noFill/>
        <a:ln>
          <a:noFill/>
        </a:ln>
        <a:effectLst/>
      </dsp:spPr>
      <dsp:style>
        <a:lnRef idx="0">
          <a:scrgbClr r="0" g="0" b="0"/>
        </a:lnRef>
        <a:fillRef idx="0">
          <a:scrgbClr r="0" g="0" b="0"/>
        </a:fillRef>
        <a:effectRef idx="0">
          <a:scrgbClr r="0" g="0" b="0"/>
        </a:effectRef>
        <a:fontRef idx="minor"/>
      </dsp:style>
    </dsp:sp>
    <dsp:sp modelId="{B6F2ADEC-301E-964D-98CC-79D0BCEA406F}">
      <dsp:nvSpPr>
        <dsp:cNvPr id="0" name=""/>
        <dsp:cNvSpPr/>
      </dsp:nvSpPr>
      <dsp:spPr>
        <a:xfrm>
          <a:off x="5479709" y="3834750"/>
          <a:ext cx="1613413" cy="1129336"/>
        </a:xfrm>
        <a:prstGeom prst="roundRect">
          <a:avLst>
            <a:gd name="adj" fmla="val 1667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R4</a:t>
          </a:r>
        </a:p>
        <a:p>
          <a:pPr lvl="0" algn="ctr" defTabSz="889000">
            <a:lnSpc>
              <a:spcPct val="90000"/>
            </a:lnSpc>
            <a:spcBef>
              <a:spcPct val="0"/>
            </a:spcBef>
            <a:spcAft>
              <a:spcPct val="35000"/>
            </a:spcAft>
          </a:pPr>
          <a:r>
            <a:rPr lang="en-US" sz="1600" kern="1200" dirty="0" smtClean="0">
              <a:solidFill>
                <a:srgbClr val="FFFF99"/>
              </a:solidFill>
            </a:rPr>
            <a:t>Q4 2016</a:t>
          </a:r>
          <a:endParaRPr lang="en-US" sz="1600" kern="1200" dirty="0">
            <a:solidFill>
              <a:srgbClr val="FFFF99"/>
            </a:solidFill>
          </a:endParaRPr>
        </a:p>
      </dsp:txBody>
      <dsp:txXfrm>
        <a:off x="5534849" y="3889890"/>
        <a:ext cx="1503133" cy="1019056"/>
      </dsp:txXfrm>
    </dsp:sp>
  </dsp:spTree>
</dsp:drawing>
</file>

<file path=ppt/diagrams/layout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1433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434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1434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BDA38A85-0968-4082-9F33-26EEC5CE1CFA}" type="slidenum">
              <a:rPr lang="en-US"/>
              <a:pPr>
                <a:defRPr/>
              </a:pPr>
              <a:t>‹N°›</a:t>
            </a:fld>
            <a:endParaRPr lang="en-US"/>
          </a:p>
        </p:txBody>
      </p:sp>
    </p:spTree>
    <p:extLst>
      <p:ext uri="{BB962C8B-B14F-4D97-AF65-F5344CB8AC3E}">
        <p14:creationId xmlns:p14="http://schemas.microsoft.com/office/powerpoint/2010/main" val="33932799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1638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639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1639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1B50E656-A66C-4BC7-80DF-319703F7F3D4}" type="slidenum">
              <a:rPr lang="en-US"/>
              <a:pPr>
                <a:defRPr/>
              </a:pPr>
              <a:t>‹N°›</a:t>
            </a:fld>
            <a:endParaRPr lang="en-US"/>
          </a:p>
        </p:txBody>
      </p:sp>
    </p:spTree>
    <p:extLst>
      <p:ext uri="{BB962C8B-B14F-4D97-AF65-F5344CB8AC3E}">
        <p14:creationId xmlns:p14="http://schemas.microsoft.com/office/powerpoint/2010/main" val="6176359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a:ln/>
        </p:spPr>
      </p:sp>
      <p:sp>
        <p:nvSpPr>
          <p:cNvPr id="92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
        <p:nvSpPr>
          <p:cNvPr id="92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ABB8842F-1D25-47F3-B6A5-AB610B9D7C2B}" type="slidenum">
              <a:rPr lang="en-US"/>
              <a:pPr eaLnBrk="1" hangingPunct="1"/>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5008D81-4C33-4E4D-AE03-0875E97F6E7C}" type="slidenum">
              <a:rPr lang="en-US" smtClean="0"/>
              <a:t>17</a:t>
            </a:fld>
            <a:endParaRPr lang="en-US"/>
          </a:p>
        </p:txBody>
      </p:sp>
    </p:spTree>
    <p:extLst>
      <p:ext uri="{BB962C8B-B14F-4D97-AF65-F5344CB8AC3E}">
        <p14:creationId xmlns:p14="http://schemas.microsoft.com/office/powerpoint/2010/main" val="6496095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pitchFamily="34" charset="0"/>
                <a:ea typeface="ＭＳ Ｐゴシック" pitchFamily="34" charset="-128"/>
              </a:rPr>
              <a:t>Mention Posters</a:t>
            </a:r>
          </a:p>
        </p:txBody>
      </p:sp>
      <p:sp>
        <p:nvSpPr>
          <p:cNvPr id="4" name="Slide Number Placeholder 3"/>
          <p:cNvSpPr>
            <a:spLocks noGrp="1"/>
          </p:cNvSpPr>
          <p:nvPr>
            <p:ph type="sldNum" sz="quarter" idx="5"/>
          </p:nvPr>
        </p:nvSpPr>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9DC3B4C6-A44A-4483-AFAF-22F394DBD8FE}" type="slidenum">
              <a:rPr lang="en-US" sz="1200"/>
              <a:pPr eaLnBrk="1" hangingPunct="1"/>
              <a:t>19</a:t>
            </a:fld>
            <a:endParaRPr lang="en-US"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a:ln/>
        </p:spPr>
      </p:sp>
      <p:sp>
        <p:nvSpPr>
          <p:cNvPr id="2048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smtClean="0">
              <a:latin typeface="Arial" pitchFamily="34" charset="0"/>
              <a:ea typeface="ＭＳ Ｐゴシック" pitchFamily="34" charset="-128"/>
            </a:endParaRPr>
          </a:p>
        </p:txBody>
      </p:sp>
      <p:sp>
        <p:nvSpPr>
          <p:cNvPr id="4" name="Slide Number Placeholder 3"/>
          <p:cNvSpPr>
            <a:spLocks noGrp="1"/>
          </p:cNvSpPr>
          <p:nvPr>
            <p:ph type="sldNum" sz="quarter" idx="5"/>
          </p:nvPr>
        </p:nvSpPr>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E8DF3C35-2DFF-47B5-A11B-DC72EBE48FE5}" type="slidenum">
              <a:rPr lang="en-US" sz="1200"/>
              <a:pPr eaLnBrk="1" hangingPunct="1"/>
              <a:t>23</a:t>
            </a:fld>
            <a:endParaRPr lang="en-US"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a:ln/>
        </p:spPr>
      </p:sp>
      <p:sp>
        <p:nvSpPr>
          <p:cNvPr id="2560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pitchFamily="34" charset="0"/>
                <a:ea typeface="ＭＳ Ｐゴシック" pitchFamily="34" charset="-128"/>
              </a:rPr>
              <a:t>Use of ODM as a transition path from SAS XPT is also a way to leverage the CDISC technical roadmap to a next generation set of semantically consistent standards for research, allowing FDA to selectively benefit from new capabilities in an incremental manner over time.</a:t>
            </a:r>
          </a:p>
        </p:txBody>
      </p:sp>
      <p:sp>
        <p:nvSpPr>
          <p:cNvPr id="4" name="Slide Number Placeholder 3"/>
          <p:cNvSpPr>
            <a:spLocks noGrp="1"/>
          </p:cNvSpPr>
          <p:nvPr>
            <p:ph type="sldNum" sz="quarter" idx="5"/>
          </p:nvPr>
        </p:nvSpPr>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898DEFB2-27BE-45AC-BC74-173745BDEEE9}" type="slidenum">
              <a:rPr lang="en-US" sz="1200"/>
              <a:pPr eaLnBrk="1" hangingPunct="1"/>
              <a:t>27</a:t>
            </a:fld>
            <a:endParaRPr lang="en-US"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a:ln/>
        </p:spPr>
      </p:sp>
      <p:sp>
        <p:nvSpPr>
          <p:cNvPr id="2765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pitchFamily="34" charset="0"/>
                <a:ea typeface="ＭＳ Ｐゴシック" pitchFamily="34" charset="-128"/>
              </a:rPr>
              <a:t>CDISC Metadata standards, extensions to those in the future</a:t>
            </a:r>
          </a:p>
        </p:txBody>
      </p:sp>
      <p:sp>
        <p:nvSpPr>
          <p:cNvPr id="2765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EF0F3A5E-4E0B-4CCD-AF14-15890C4E5A05}" type="slidenum">
              <a:rPr lang="en-GB" sz="1200"/>
              <a:pPr eaLnBrk="1" hangingPunct="1"/>
              <a:t>28</a:t>
            </a:fld>
            <a:endParaRPr lang="en-GB" sz="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a:ln/>
        </p:spPr>
      </p:sp>
      <p:sp>
        <p:nvSpPr>
          <p:cNvPr id="92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
        <p:nvSpPr>
          <p:cNvPr id="92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ABB8842F-1D25-47F3-B6A5-AB610B9D7C2B}" type="slidenum">
              <a:rPr lang="en-US"/>
              <a:pPr eaLnBrk="1" hangingPunct="1"/>
              <a:t>47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ea typeface="ＭＳ Ｐゴシック" pitchFamily="34" charset="-128"/>
              </a:rPr>
              <a:t>That is what CDISC was created to do.  Break down barriers, build collaborations, and in doing so create an environment in which medical research can accelerate and improve at the same time.</a:t>
            </a:r>
          </a:p>
          <a:p>
            <a:pPr eaLnBrk="1" hangingPunct="1">
              <a:spcBef>
                <a:spcPct val="0"/>
              </a:spcBef>
            </a:pPr>
            <a:endParaRPr lang="en-US" smtClean="0">
              <a:ea typeface="ＭＳ Ｐゴシック" pitchFamily="34" charset="-128"/>
            </a:endParaRPr>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22110" indent="-277734" eaLnBrk="0" hangingPunct="0">
              <a:defRPr>
                <a:solidFill>
                  <a:schemeClr val="tx1"/>
                </a:solidFill>
                <a:latin typeface="Arial" charset="0"/>
                <a:ea typeface="ＭＳ Ｐゴシック" pitchFamily="34" charset="-128"/>
              </a:defRPr>
            </a:lvl2pPr>
            <a:lvl3pPr marL="1110938" indent="-222187" eaLnBrk="0" hangingPunct="0">
              <a:defRPr>
                <a:solidFill>
                  <a:schemeClr val="tx1"/>
                </a:solidFill>
                <a:latin typeface="Arial" charset="0"/>
                <a:ea typeface="ＭＳ Ｐゴシック" pitchFamily="34" charset="-128"/>
              </a:defRPr>
            </a:lvl3pPr>
            <a:lvl4pPr marL="1555313" indent="-222187" eaLnBrk="0" hangingPunct="0">
              <a:defRPr>
                <a:solidFill>
                  <a:schemeClr val="tx1"/>
                </a:solidFill>
                <a:latin typeface="Arial" charset="0"/>
                <a:ea typeface="ＭＳ Ｐゴシック" pitchFamily="34" charset="-128"/>
              </a:defRPr>
            </a:lvl4pPr>
            <a:lvl5pPr marL="1999690" indent="-222187" eaLnBrk="0" hangingPunct="0">
              <a:defRPr>
                <a:solidFill>
                  <a:schemeClr val="tx1"/>
                </a:solidFill>
                <a:latin typeface="Arial" charset="0"/>
                <a:ea typeface="ＭＳ Ｐゴシック" pitchFamily="34" charset="-128"/>
              </a:defRPr>
            </a:lvl5pPr>
            <a:lvl6pPr marL="2444064" indent="-222187" eaLnBrk="0" fontAlgn="base" hangingPunct="0">
              <a:spcBef>
                <a:spcPct val="0"/>
              </a:spcBef>
              <a:spcAft>
                <a:spcPct val="0"/>
              </a:spcAft>
              <a:defRPr>
                <a:solidFill>
                  <a:schemeClr val="tx1"/>
                </a:solidFill>
                <a:latin typeface="Arial" charset="0"/>
                <a:ea typeface="ＭＳ Ｐゴシック" pitchFamily="34" charset="-128"/>
              </a:defRPr>
            </a:lvl6pPr>
            <a:lvl7pPr marL="2888440" indent="-222187" eaLnBrk="0" fontAlgn="base" hangingPunct="0">
              <a:spcBef>
                <a:spcPct val="0"/>
              </a:spcBef>
              <a:spcAft>
                <a:spcPct val="0"/>
              </a:spcAft>
              <a:defRPr>
                <a:solidFill>
                  <a:schemeClr val="tx1"/>
                </a:solidFill>
                <a:latin typeface="Arial" charset="0"/>
                <a:ea typeface="ＭＳ Ｐゴシック" pitchFamily="34" charset="-128"/>
              </a:defRPr>
            </a:lvl7pPr>
            <a:lvl8pPr marL="3332815" indent="-222187" eaLnBrk="0" fontAlgn="base" hangingPunct="0">
              <a:spcBef>
                <a:spcPct val="0"/>
              </a:spcBef>
              <a:spcAft>
                <a:spcPct val="0"/>
              </a:spcAft>
              <a:defRPr>
                <a:solidFill>
                  <a:schemeClr val="tx1"/>
                </a:solidFill>
                <a:latin typeface="Arial" charset="0"/>
                <a:ea typeface="ＭＳ Ｐゴシック" pitchFamily="34" charset="-128"/>
              </a:defRPr>
            </a:lvl8pPr>
            <a:lvl9pPr marL="3777190" indent="-222187"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0E16D98F-D302-4AB1-B8EA-FC09329BBD88}" type="slidenum">
              <a:rPr lang="en-US" smtClean="0">
                <a:latin typeface="Calibri" pitchFamily="34" charset="0"/>
              </a:rPr>
              <a:pPr eaLnBrk="1" hangingPunct="1"/>
              <a:t>2</a:t>
            </a:fld>
            <a:endParaRPr lang="en-US" smtClean="0">
              <a:latin typeface="Calibr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txBox="1">
            <a:spLocks noGrp="1" noChangeArrowheads="1"/>
          </p:cNvSpPr>
          <p:nvPr/>
        </p:nvSpPr>
        <p:spPr bwMode="auto">
          <a:xfrm>
            <a:off x="3884614"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625" tIns="45313" rIns="90625" bIns="45313" anchor="b"/>
          <a:lstStyle>
            <a:lvl1pPr defTabSz="912813" eaLnBrk="0" hangingPunct="0">
              <a:defRPr sz="2400">
                <a:solidFill>
                  <a:schemeClr val="tx1"/>
                </a:solidFill>
                <a:latin typeface="Calibri" charset="0"/>
                <a:ea typeface="MS PGothic" charset="0"/>
                <a:cs typeface="MS PGothic" charset="0"/>
              </a:defRPr>
            </a:lvl1pPr>
            <a:lvl2pPr marL="742950" indent="-285750" defTabSz="912813" eaLnBrk="0" hangingPunct="0">
              <a:defRPr sz="2400">
                <a:solidFill>
                  <a:schemeClr val="tx1"/>
                </a:solidFill>
                <a:latin typeface="Calibri" charset="0"/>
                <a:ea typeface="MS PGothic" charset="0"/>
                <a:cs typeface="MS PGothic" charset="0"/>
              </a:defRPr>
            </a:lvl2pPr>
            <a:lvl3pPr marL="1143000" indent="-228600" defTabSz="912813" eaLnBrk="0" hangingPunct="0">
              <a:defRPr sz="2400">
                <a:solidFill>
                  <a:schemeClr val="tx1"/>
                </a:solidFill>
                <a:latin typeface="Calibri" charset="0"/>
                <a:ea typeface="MS PGothic" charset="0"/>
                <a:cs typeface="MS PGothic" charset="0"/>
              </a:defRPr>
            </a:lvl3pPr>
            <a:lvl4pPr marL="1600200" indent="-228600" defTabSz="912813" eaLnBrk="0" hangingPunct="0">
              <a:defRPr sz="2400">
                <a:solidFill>
                  <a:schemeClr val="tx1"/>
                </a:solidFill>
                <a:latin typeface="Calibri" charset="0"/>
                <a:ea typeface="MS PGothic" charset="0"/>
                <a:cs typeface="MS PGothic" charset="0"/>
              </a:defRPr>
            </a:lvl4pPr>
            <a:lvl5pPr marL="2057400" indent="-228600" defTabSz="912813" eaLnBrk="0" hangingPunct="0">
              <a:defRPr sz="2400">
                <a:solidFill>
                  <a:schemeClr val="tx1"/>
                </a:solidFill>
                <a:latin typeface="Calibri" charset="0"/>
                <a:ea typeface="MS PGothic" charset="0"/>
                <a:cs typeface="MS PGothic" charset="0"/>
              </a:defRPr>
            </a:lvl5pPr>
            <a:lvl6pPr marL="2514600" indent="-228600" defTabSz="912813"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defTabSz="912813"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defTabSz="912813"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defTabSz="912813"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eaLnBrk="1" hangingPunct="1"/>
            <a:fld id="{7691944E-117C-E543-8EFB-12E271198EEA}" type="slidenum">
              <a:rPr lang="en-US" sz="1000" b="1">
                <a:solidFill>
                  <a:prstClr val="black"/>
                </a:solidFill>
                <a:latin typeface="Arial" charset="0"/>
                <a:cs typeface="Arial" charset="0"/>
              </a:rPr>
              <a:pPr algn="r" eaLnBrk="1" hangingPunct="1"/>
              <a:t>8</a:t>
            </a:fld>
            <a:endParaRPr lang="en-US" sz="1000" b="1">
              <a:solidFill>
                <a:prstClr val="black"/>
              </a:solidFill>
              <a:latin typeface="Arial" charset="0"/>
              <a:cs typeface="Arial" charset="0"/>
            </a:endParaRPr>
          </a:p>
        </p:txBody>
      </p:sp>
      <p:sp>
        <p:nvSpPr>
          <p:cNvPr id="48130" name="Rectangle 2"/>
          <p:cNvSpPr>
            <a:spLocks noGrp="1" noRot="1" noChangeAspect="1" noChangeArrowheads="1" noTextEdit="1"/>
          </p:cNvSpPr>
          <p:nvPr>
            <p:ph type="sldImg"/>
          </p:nvPr>
        </p:nvSpPr>
        <p:spPr bwMode="auto">
          <a:xfrm>
            <a:off x="1144588" y="684213"/>
            <a:ext cx="4575175" cy="34321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48131" name="Rectangle 3"/>
          <p:cNvSpPr>
            <a:spLocks noGrp="1" noChangeArrowheads="1"/>
          </p:cNvSpPr>
          <p:nvPr>
            <p:ph type="body" idx="1"/>
          </p:nvPr>
        </p:nvSpPr>
        <p:spPr bwMode="auto">
          <a:xfrm>
            <a:off x="685800" y="4344988"/>
            <a:ext cx="5487988"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625" tIns="45313" rIns="90625" bIns="45313" numCol="1" anchor="t" anchorCtr="0" compatLnSpc="1">
            <a:prstTxWarp prst="textNoShape">
              <a:avLst/>
            </a:prstTxWarp>
          </a:bodyPr>
          <a:lstStyle/>
          <a:p>
            <a:pPr eaLnBrk="1" hangingPunct="1">
              <a:spcBef>
                <a:spcPct val="0"/>
              </a:spcBef>
            </a:pPr>
            <a:r>
              <a:rPr lang="en-US" sz="1600">
                <a:latin typeface="Calibri" charset="0"/>
                <a:ea typeface="MS PGothic" charset="0"/>
              </a:rPr>
              <a:t>Exchange of electronic health information to:</a:t>
            </a:r>
          </a:p>
          <a:p>
            <a:pPr lvl="1" eaLnBrk="1" hangingPunct="1">
              <a:spcBef>
                <a:spcPct val="0"/>
              </a:spcBef>
            </a:pPr>
            <a:r>
              <a:rPr lang="en-US" sz="1600">
                <a:latin typeface="Calibri" charset="0"/>
                <a:ea typeface="MS PGothic" charset="0"/>
              </a:rPr>
              <a:t>improve the quality / efficiency of health care</a:t>
            </a:r>
          </a:p>
          <a:p>
            <a:pPr lvl="1" eaLnBrk="1" hangingPunct="1">
              <a:spcBef>
                <a:spcPct val="0"/>
              </a:spcBef>
            </a:pPr>
            <a:r>
              <a:rPr lang="en-US" sz="1600">
                <a:latin typeface="Calibri" charset="0"/>
                <a:ea typeface="MS PGothic" charset="0"/>
              </a:rPr>
              <a:t>empower the individual patient</a:t>
            </a:r>
          </a:p>
          <a:p>
            <a:pPr lvl="1" eaLnBrk="1" hangingPunct="1">
              <a:spcBef>
                <a:spcPct val="0"/>
              </a:spcBef>
            </a:pPr>
            <a:r>
              <a:rPr lang="en-US" sz="1600">
                <a:latin typeface="Calibri" charset="0"/>
                <a:ea typeface="MS PGothic" charset="0"/>
              </a:rPr>
              <a:t>support public health, emergency preparedness, and research</a:t>
            </a:r>
          </a:p>
          <a:p>
            <a:pPr eaLnBrk="1" hangingPunct="1">
              <a:spcBef>
                <a:spcPct val="0"/>
              </a:spcBef>
            </a:pPr>
            <a:endParaRPr lang="en-US" sz="1400">
              <a:latin typeface="Calibri" charset="0"/>
              <a:ea typeface="MS PGothic" charset="0"/>
            </a:endParaRPr>
          </a:p>
          <a:p>
            <a:pPr eaLnBrk="1" hangingPunct="1">
              <a:spcBef>
                <a:spcPct val="0"/>
              </a:spcBef>
            </a:pPr>
            <a:r>
              <a:rPr lang="en-US" sz="1600">
                <a:latin typeface="Calibri" charset="0"/>
                <a:ea typeface="MS PGothic" charset="0"/>
              </a:rPr>
              <a:t>Requires common elements:</a:t>
            </a:r>
          </a:p>
          <a:p>
            <a:pPr lvl="1" eaLnBrk="1" hangingPunct="1">
              <a:spcBef>
                <a:spcPct val="0"/>
              </a:spcBef>
            </a:pPr>
            <a:r>
              <a:rPr lang="en-US" sz="1600">
                <a:latin typeface="Calibri" charset="0"/>
                <a:ea typeface="MS PGothic" charset="0"/>
              </a:rPr>
              <a:t>minimum set of detailed standards - a shared network </a:t>
            </a:r>
            <a:r>
              <a:rPr lang="ja-JP" altLang="en-US" sz="1600">
                <a:latin typeface="Calibri" charset="0"/>
                <a:ea typeface="MS PGothic" charset="0"/>
              </a:rPr>
              <a:t>“</a:t>
            </a:r>
            <a:r>
              <a:rPr lang="en-US" altLang="ja-JP" sz="1600">
                <a:latin typeface="Calibri" charset="0"/>
                <a:ea typeface="MS PGothic" charset="0"/>
              </a:rPr>
              <a:t>dial tone</a:t>
            </a:r>
            <a:r>
              <a:rPr lang="ja-JP" altLang="en-US" sz="1600">
                <a:latin typeface="Calibri" charset="0"/>
                <a:ea typeface="MS PGothic" charset="0"/>
              </a:rPr>
              <a:t>”</a:t>
            </a:r>
            <a:endParaRPr lang="en-US" altLang="ja-JP" sz="1600">
              <a:latin typeface="Calibri" charset="0"/>
              <a:ea typeface="MS PGothic" charset="0"/>
            </a:endParaRPr>
          </a:p>
          <a:p>
            <a:pPr lvl="1" eaLnBrk="1" hangingPunct="1">
              <a:spcBef>
                <a:spcPct val="0"/>
              </a:spcBef>
            </a:pPr>
            <a:r>
              <a:rPr lang="en-US" sz="1600">
                <a:latin typeface="Calibri" charset="0"/>
                <a:ea typeface="MS PGothic" charset="0"/>
              </a:rPr>
              <a:t>support for consumer / inter-organizational trust</a:t>
            </a:r>
          </a:p>
          <a:p>
            <a:pPr lvl="1" eaLnBrk="1" hangingPunct="1">
              <a:spcBef>
                <a:spcPct val="0"/>
              </a:spcBef>
            </a:pPr>
            <a:r>
              <a:rPr lang="en-US" sz="1600">
                <a:latin typeface="Calibri" charset="0"/>
                <a:ea typeface="MS PGothic" charset="0"/>
              </a:rPr>
              <a:t>value of exchanging data exceeds the cost</a:t>
            </a:r>
          </a:p>
          <a:p>
            <a:pPr eaLnBrk="1" hangingPunct="1">
              <a:spcBef>
                <a:spcPct val="0"/>
              </a:spcBef>
            </a:pPr>
            <a:endParaRPr lang="en-US" sz="1800">
              <a:latin typeface="Calibri" charset="0"/>
              <a:ea typeface="MS PGothic"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eaLnBrk="1" hangingPunct="1"/>
            <a:r>
              <a:rPr lang="en-US" dirty="0" smtClean="0"/>
              <a:t>Final Guidance Released September 2013</a:t>
            </a:r>
          </a:p>
          <a:p>
            <a:pPr lvl="1" eaLnBrk="1" hangingPunct="1"/>
            <a:r>
              <a:rPr lang="en-US" dirty="0" smtClean="0"/>
              <a:t>Previous 2 Draft Versions (December 2010 &amp; November 2013) Obsolete</a:t>
            </a:r>
          </a:p>
          <a:p>
            <a:endParaRPr lang="en-US" dirty="0"/>
          </a:p>
        </p:txBody>
      </p:sp>
      <p:sp>
        <p:nvSpPr>
          <p:cNvPr id="4" name="Slide Number Placeholder 3"/>
          <p:cNvSpPr>
            <a:spLocks noGrp="1"/>
          </p:cNvSpPr>
          <p:nvPr>
            <p:ph type="sldNum" sz="quarter" idx="10"/>
          </p:nvPr>
        </p:nvSpPr>
        <p:spPr/>
        <p:txBody>
          <a:bodyPr/>
          <a:lstStyle/>
          <a:p>
            <a:pPr>
              <a:defRPr/>
            </a:pPr>
            <a:fld id="{0D1A3971-B47C-4A40-823F-C682283FED6F}" type="slidenum">
              <a:rPr lang="en-US" smtClean="0">
                <a:solidFill>
                  <a:prstClr val="black"/>
                </a:solidFill>
              </a:rPr>
              <a:pPr>
                <a:defRPr/>
              </a:pPr>
              <a:t>9</a:t>
            </a:fld>
            <a:endParaRPr lang="en-US" dirty="0">
              <a:solidFill>
                <a:prstClr val="black"/>
              </a:solidFill>
            </a:endParaRPr>
          </a:p>
        </p:txBody>
      </p:sp>
    </p:spTree>
    <p:extLst>
      <p:ext uri="{BB962C8B-B14F-4D97-AF65-F5344CB8AC3E}">
        <p14:creationId xmlns:p14="http://schemas.microsoft.com/office/powerpoint/2010/main" val="36707183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1B50E656-A66C-4BC7-80DF-319703F7F3D4}" type="slidenum">
              <a:rPr lang="en-US" smtClean="0"/>
              <a:pPr>
                <a:defRPr/>
              </a:pPr>
              <a:t>11</a:t>
            </a:fld>
            <a:endParaRPr lang="en-US"/>
          </a:p>
        </p:txBody>
      </p:sp>
    </p:spTree>
    <p:extLst>
      <p:ext uri="{BB962C8B-B14F-4D97-AF65-F5344CB8AC3E}">
        <p14:creationId xmlns:p14="http://schemas.microsoft.com/office/powerpoint/2010/main" val="13342110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1B50E656-A66C-4BC7-80DF-319703F7F3D4}" type="slidenum">
              <a:rPr lang="en-US" smtClean="0"/>
              <a:pPr>
                <a:defRPr/>
              </a:pPr>
              <a:t>12</a:t>
            </a:fld>
            <a:endParaRPr lang="en-US"/>
          </a:p>
        </p:txBody>
      </p:sp>
    </p:spTree>
    <p:extLst>
      <p:ext uri="{BB962C8B-B14F-4D97-AF65-F5344CB8AC3E}">
        <p14:creationId xmlns:p14="http://schemas.microsoft.com/office/powerpoint/2010/main" val="13342110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1B50E656-A66C-4BC7-80DF-319703F7F3D4}" type="slidenum">
              <a:rPr lang="en-US" smtClean="0"/>
              <a:pPr>
                <a:defRPr/>
              </a:pPr>
              <a:t>14</a:t>
            </a:fld>
            <a:endParaRPr lang="en-US"/>
          </a:p>
        </p:txBody>
      </p:sp>
    </p:spTree>
    <p:extLst>
      <p:ext uri="{BB962C8B-B14F-4D97-AF65-F5344CB8AC3E}">
        <p14:creationId xmlns:p14="http://schemas.microsoft.com/office/powerpoint/2010/main" val="27358136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Slide Image Placeholder 1"/>
          <p:cNvSpPr>
            <a:spLocks noGrp="1" noRot="1" noChangeAspect="1" noTextEdit="1"/>
          </p:cNvSpPr>
          <p:nvPr>
            <p:ph type="sldImg"/>
          </p:nvPr>
        </p:nvSpPr>
        <p:spPr>
          <a:ln/>
        </p:spPr>
      </p:sp>
      <p:sp>
        <p:nvSpPr>
          <p:cNvPr id="79874" name="Slide Number Placeholder 3"/>
          <p:cNvSpPr txBox="1">
            <a:spLocks noGrp="1"/>
          </p:cNvSpPr>
          <p:nvPr/>
        </p:nvSpPr>
        <p:spPr bwMode="auto">
          <a:xfrm>
            <a:off x="3884414" y="8685894"/>
            <a:ext cx="2972098" cy="456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11" rIns="91418" bIns="45711" anchor="b"/>
          <a:lstStyle>
            <a:lvl1pPr eaLnBrk="0" hangingPunct="0">
              <a:defRPr sz="3600">
                <a:solidFill>
                  <a:schemeClr val="bg1"/>
                </a:solidFill>
                <a:latin typeface="Arial" charset="0"/>
                <a:ea typeface="ＭＳ Ｐゴシック" charset="0"/>
                <a:cs typeface="ＭＳ Ｐゴシック" charset="0"/>
              </a:defRPr>
            </a:lvl1pPr>
            <a:lvl2pPr marL="742950" indent="-285750" eaLnBrk="0" hangingPunct="0">
              <a:defRPr sz="3600">
                <a:solidFill>
                  <a:schemeClr val="bg1"/>
                </a:solidFill>
                <a:latin typeface="Arial" charset="0"/>
                <a:ea typeface="ＭＳ Ｐゴシック" charset="0"/>
              </a:defRPr>
            </a:lvl2pPr>
            <a:lvl3pPr marL="1143000" indent="-228600" eaLnBrk="0" hangingPunct="0">
              <a:defRPr sz="3600">
                <a:solidFill>
                  <a:schemeClr val="bg1"/>
                </a:solidFill>
                <a:latin typeface="Arial" charset="0"/>
                <a:ea typeface="ＭＳ Ｐゴシック" charset="0"/>
              </a:defRPr>
            </a:lvl3pPr>
            <a:lvl4pPr marL="1600200" indent="-228600" eaLnBrk="0" hangingPunct="0">
              <a:defRPr sz="3600">
                <a:solidFill>
                  <a:schemeClr val="bg1"/>
                </a:solidFill>
                <a:latin typeface="Arial" charset="0"/>
                <a:ea typeface="ＭＳ Ｐゴシック" charset="0"/>
              </a:defRPr>
            </a:lvl4pPr>
            <a:lvl5pPr marL="2057400" indent="-228600" eaLnBrk="0" hangingPunct="0">
              <a:defRPr sz="3600">
                <a:solidFill>
                  <a:schemeClr val="bg1"/>
                </a:solidFill>
                <a:latin typeface="Arial" charset="0"/>
                <a:ea typeface="ＭＳ Ｐゴシック" charset="0"/>
              </a:defRPr>
            </a:lvl5pPr>
            <a:lvl6pPr marL="2514600" indent="-228600" eaLnBrk="0" fontAlgn="base" hangingPunct="0">
              <a:spcBef>
                <a:spcPct val="0"/>
              </a:spcBef>
              <a:spcAft>
                <a:spcPct val="0"/>
              </a:spcAft>
              <a:defRPr sz="3600">
                <a:solidFill>
                  <a:schemeClr val="bg1"/>
                </a:solidFill>
                <a:latin typeface="Arial" charset="0"/>
                <a:ea typeface="ＭＳ Ｐゴシック" charset="0"/>
              </a:defRPr>
            </a:lvl6pPr>
            <a:lvl7pPr marL="2971800" indent="-228600" eaLnBrk="0" fontAlgn="base" hangingPunct="0">
              <a:spcBef>
                <a:spcPct val="0"/>
              </a:spcBef>
              <a:spcAft>
                <a:spcPct val="0"/>
              </a:spcAft>
              <a:defRPr sz="3600">
                <a:solidFill>
                  <a:schemeClr val="bg1"/>
                </a:solidFill>
                <a:latin typeface="Arial" charset="0"/>
                <a:ea typeface="ＭＳ Ｐゴシック" charset="0"/>
              </a:defRPr>
            </a:lvl7pPr>
            <a:lvl8pPr marL="3429000" indent="-228600" eaLnBrk="0" fontAlgn="base" hangingPunct="0">
              <a:spcBef>
                <a:spcPct val="0"/>
              </a:spcBef>
              <a:spcAft>
                <a:spcPct val="0"/>
              </a:spcAft>
              <a:defRPr sz="3600">
                <a:solidFill>
                  <a:schemeClr val="bg1"/>
                </a:solidFill>
                <a:latin typeface="Arial" charset="0"/>
                <a:ea typeface="ＭＳ Ｐゴシック" charset="0"/>
              </a:defRPr>
            </a:lvl8pPr>
            <a:lvl9pPr marL="3886200" indent="-228600" eaLnBrk="0" fontAlgn="base" hangingPunct="0">
              <a:spcBef>
                <a:spcPct val="0"/>
              </a:spcBef>
              <a:spcAft>
                <a:spcPct val="0"/>
              </a:spcAft>
              <a:defRPr sz="3600">
                <a:solidFill>
                  <a:schemeClr val="bg1"/>
                </a:solidFill>
                <a:latin typeface="Arial" charset="0"/>
                <a:ea typeface="ＭＳ Ｐゴシック" charset="0"/>
              </a:defRPr>
            </a:lvl9pPr>
          </a:lstStyle>
          <a:p>
            <a:pPr algn="r" eaLnBrk="1" hangingPunct="1"/>
            <a:fld id="{BACB47F9-E544-F344-A625-42966451F70E}" type="slidenum">
              <a:rPr lang="en-US" sz="1100">
                <a:solidFill>
                  <a:srgbClr val="000000"/>
                </a:solidFill>
              </a:rPr>
              <a:pPr algn="r" eaLnBrk="1" hangingPunct="1"/>
              <a:t>15</a:t>
            </a:fld>
            <a:endParaRPr lang="en-US" sz="1100">
              <a:solidFill>
                <a:srgbClr val="000000"/>
              </a:solidFill>
            </a:endParaRPr>
          </a:p>
        </p:txBody>
      </p:sp>
      <p:sp>
        <p:nvSpPr>
          <p:cNvPr id="79875" name="Notes Placeholder 1"/>
          <p:cNvSpPr>
            <a:spLocks noGrp="1"/>
          </p:cNvSpPr>
          <p:nvPr/>
        </p:nvSpPr>
        <p:spPr bwMode="auto">
          <a:xfrm>
            <a:off x="686098" y="4343704"/>
            <a:ext cx="5485805" cy="4113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493" tIns="43247" rIns="86493" bIns="43247"/>
          <a:lstStyle/>
          <a:p>
            <a:pPr eaLnBrk="0" hangingPunct="0">
              <a:spcBef>
                <a:spcPct val="30000"/>
              </a:spcBef>
            </a:pPr>
            <a:endParaRPr lang="en-US" sz="11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5008D81-4C33-4E4D-AE03-0875E97F6E7C}" type="slidenum">
              <a:rPr lang="en-US" smtClean="0"/>
              <a:t>16</a:t>
            </a:fld>
            <a:endParaRPr lang="en-US"/>
          </a:p>
        </p:txBody>
      </p:sp>
    </p:spTree>
    <p:extLst>
      <p:ext uri="{BB962C8B-B14F-4D97-AF65-F5344CB8AC3E}">
        <p14:creationId xmlns:p14="http://schemas.microsoft.com/office/powerpoint/2010/main" val="6496095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92002" name="Rectangle 2"/>
          <p:cNvSpPr>
            <a:spLocks noGrp="1" noChangeArrowheads="1"/>
          </p:cNvSpPr>
          <p:nvPr>
            <p:ph type="ctrTitle"/>
          </p:nvPr>
        </p:nvSpPr>
        <p:spPr>
          <a:xfrm>
            <a:off x="3733800" y="414867"/>
            <a:ext cx="4868863" cy="2133600"/>
          </a:xfrm>
        </p:spPr>
        <p:txBody>
          <a:bodyPr anchor="t"/>
          <a:lstStyle>
            <a:lvl1pPr algn="r">
              <a:defRPr sz="1600" b="0">
                <a:solidFill>
                  <a:srgbClr val="BBE0E3"/>
                </a:solidFill>
              </a:defRPr>
            </a:lvl1pPr>
          </a:lstStyle>
          <a:p>
            <a:r>
              <a:rPr lang="en-US" dirty="0"/>
              <a:t>Click to edit Master title style</a:t>
            </a:r>
          </a:p>
        </p:txBody>
      </p:sp>
      <p:sp>
        <p:nvSpPr>
          <p:cNvPr id="1792003" name="Rectangle 3"/>
          <p:cNvSpPr>
            <a:spLocks noGrp="1" noChangeArrowheads="1"/>
          </p:cNvSpPr>
          <p:nvPr>
            <p:ph type="subTitle" idx="1"/>
          </p:nvPr>
        </p:nvSpPr>
        <p:spPr>
          <a:xfrm>
            <a:off x="1389063" y="5765800"/>
            <a:ext cx="6120870" cy="838200"/>
          </a:xfrm>
        </p:spPr>
        <p:txBody>
          <a:bodyPr/>
          <a:lstStyle>
            <a:lvl1pPr marL="0" indent="0">
              <a:buFontTx/>
              <a:buNone/>
              <a:defRPr sz="1800" b="1">
                <a:solidFill>
                  <a:srgbClr val="BBE0E3"/>
                </a:solidFill>
              </a:defRPr>
            </a:lvl1pPr>
          </a:lstStyle>
          <a:p>
            <a:r>
              <a:rPr lang="en-US" dirty="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1"/>
          </p:nvPr>
        </p:nvSpPr>
        <p:spPr>
          <a:ln/>
        </p:spPr>
        <p:txBody>
          <a:bodyPr/>
          <a:lstStyle>
            <a:lvl1pPr>
              <a:defRPr/>
            </a:lvl1pPr>
          </a:lstStyle>
          <a:p>
            <a:pPr>
              <a:defRPr/>
            </a:pPr>
            <a:fld id="{F1AB76CD-C2B5-489B-8BC7-8BFF743514E1}" type="slidenum">
              <a:rPr lang="en-US">
                <a:solidFill>
                  <a:srgbClr val="000000"/>
                </a:solidFill>
              </a:rPr>
              <a:pPr>
                <a:defRPr/>
              </a:pPr>
              <a:t>‹N°›</a:t>
            </a:fld>
            <a:endParaRPr lang="en-US" dirty="0">
              <a:solidFill>
                <a:srgbClr val="000000"/>
              </a:solidFill>
            </a:endParaRPr>
          </a:p>
        </p:txBody>
      </p:sp>
    </p:spTree>
    <p:extLst>
      <p:ext uri="{BB962C8B-B14F-4D97-AF65-F5344CB8AC3E}">
        <p14:creationId xmlns:p14="http://schemas.microsoft.com/office/powerpoint/2010/main" val="2306308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1"/>
          </p:nvPr>
        </p:nvSpPr>
        <p:spPr>
          <a:ln/>
        </p:spPr>
        <p:txBody>
          <a:bodyPr/>
          <a:lstStyle>
            <a:lvl1pPr>
              <a:defRPr/>
            </a:lvl1pPr>
          </a:lstStyle>
          <a:p>
            <a:pPr>
              <a:defRPr/>
            </a:pPr>
            <a:fld id="{C62F0142-59F3-402F-9F8F-AC233D590DBA}" type="slidenum">
              <a:rPr lang="en-US">
                <a:solidFill>
                  <a:srgbClr val="000000"/>
                </a:solidFill>
              </a:rPr>
              <a:pPr>
                <a:defRPr/>
              </a:pPr>
              <a:t>‹N°›</a:t>
            </a:fld>
            <a:endParaRPr lang="en-US" dirty="0">
              <a:solidFill>
                <a:srgbClr val="000000"/>
              </a:solidFill>
            </a:endParaRPr>
          </a:p>
        </p:txBody>
      </p:sp>
    </p:spTree>
    <p:extLst>
      <p:ext uri="{BB962C8B-B14F-4D97-AF65-F5344CB8AC3E}">
        <p14:creationId xmlns:p14="http://schemas.microsoft.com/office/powerpoint/2010/main" val="4339526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1"/>
          </p:nvPr>
        </p:nvSpPr>
        <p:spPr>
          <a:ln/>
        </p:spPr>
        <p:txBody>
          <a:bodyPr/>
          <a:lstStyle>
            <a:lvl1pPr>
              <a:defRPr/>
            </a:lvl1pPr>
          </a:lstStyle>
          <a:p>
            <a:pPr>
              <a:defRPr/>
            </a:pPr>
            <a:fld id="{DFAF4BA0-2037-46E3-82EC-038885AF3B73}" type="slidenum">
              <a:rPr lang="en-US">
                <a:solidFill>
                  <a:srgbClr val="000000"/>
                </a:solidFill>
              </a:rPr>
              <a:pPr>
                <a:defRPr/>
              </a:pPr>
              <a:t>‹N°›</a:t>
            </a:fld>
            <a:endParaRPr lang="en-US" dirty="0">
              <a:solidFill>
                <a:srgbClr val="000000"/>
              </a:solidFill>
            </a:endParaRPr>
          </a:p>
        </p:txBody>
      </p:sp>
    </p:spTree>
    <p:extLst>
      <p:ext uri="{BB962C8B-B14F-4D97-AF65-F5344CB8AC3E}">
        <p14:creationId xmlns:p14="http://schemas.microsoft.com/office/powerpoint/2010/main" val="35909820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81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1"/>
          </p:nvPr>
        </p:nvSpPr>
        <p:spPr>
          <a:ln/>
        </p:spPr>
        <p:txBody>
          <a:bodyPr/>
          <a:lstStyle>
            <a:lvl1pPr>
              <a:defRPr/>
            </a:lvl1pPr>
          </a:lstStyle>
          <a:p>
            <a:pPr>
              <a:defRPr/>
            </a:pPr>
            <a:fld id="{094C2A08-658D-4FCC-AB6F-9EB33DF4016F}" type="slidenum">
              <a:rPr lang="en-US">
                <a:solidFill>
                  <a:srgbClr val="000000"/>
                </a:solidFill>
              </a:rPr>
              <a:pPr>
                <a:defRPr/>
              </a:pPr>
              <a:t>‹N°›</a:t>
            </a:fld>
            <a:endParaRPr lang="en-US" dirty="0">
              <a:solidFill>
                <a:srgbClr val="000000"/>
              </a:solidFill>
            </a:endParaRPr>
          </a:p>
        </p:txBody>
      </p:sp>
    </p:spTree>
    <p:extLst>
      <p:ext uri="{BB962C8B-B14F-4D97-AF65-F5344CB8AC3E}">
        <p14:creationId xmlns:p14="http://schemas.microsoft.com/office/powerpoint/2010/main" val="12071732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ftr" sz="quarter" idx="10"/>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1"/>
          </p:nvPr>
        </p:nvSpPr>
        <p:spPr>
          <a:ln/>
        </p:spPr>
        <p:txBody>
          <a:bodyPr/>
          <a:lstStyle>
            <a:lvl1pPr>
              <a:defRPr/>
            </a:lvl1pPr>
          </a:lstStyle>
          <a:p>
            <a:pPr>
              <a:defRPr/>
            </a:pPr>
            <a:fld id="{5A53C2B8-E4CB-405D-AB26-6D6F47471BE2}" type="slidenum">
              <a:rPr lang="en-US">
                <a:solidFill>
                  <a:srgbClr val="000000"/>
                </a:solidFill>
              </a:rPr>
              <a:pPr>
                <a:defRPr/>
              </a:pPr>
              <a:t>‹N°›</a:t>
            </a:fld>
            <a:endParaRPr lang="en-US" dirty="0">
              <a:solidFill>
                <a:srgbClr val="000000"/>
              </a:solidFill>
            </a:endParaRPr>
          </a:p>
        </p:txBody>
      </p:sp>
    </p:spTree>
    <p:extLst>
      <p:ext uri="{BB962C8B-B14F-4D97-AF65-F5344CB8AC3E}">
        <p14:creationId xmlns:p14="http://schemas.microsoft.com/office/powerpoint/2010/main" val="15407467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1"/>
          </p:nvPr>
        </p:nvSpPr>
        <p:spPr>
          <a:ln/>
        </p:spPr>
        <p:txBody>
          <a:bodyPr/>
          <a:lstStyle>
            <a:lvl1pPr>
              <a:defRPr/>
            </a:lvl1pPr>
          </a:lstStyle>
          <a:p>
            <a:pPr>
              <a:defRPr/>
            </a:pPr>
            <a:fld id="{FE3DA685-65BC-42DB-AB6D-5BE18ABD97C4}" type="slidenum">
              <a:rPr lang="en-US">
                <a:solidFill>
                  <a:srgbClr val="000000"/>
                </a:solidFill>
              </a:rPr>
              <a:pPr>
                <a:defRPr/>
              </a:pPr>
              <a:t>‹N°›</a:t>
            </a:fld>
            <a:endParaRPr lang="en-US" dirty="0">
              <a:solidFill>
                <a:srgbClr val="000000"/>
              </a:solidFill>
            </a:endParaRPr>
          </a:p>
        </p:txBody>
      </p:sp>
    </p:spTree>
    <p:extLst>
      <p:ext uri="{BB962C8B-B14F-4D97-AF65-F5344CB8AC3E}">
        <p14:creationId xmlns:p14="http://schemas.microsoft.com/office/powerpoint/2010/main" val="18307814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endParaRPr lang="en-US" dirty="0">
              <a:solidFill>
                <a:srgbClr val="000000"/>
              </a:solidFill>
            </a:endParaRPr>
          </a:p>
        </p:txBody>
      </p:sp>
      <p:sp>
        <p:nvSpPr>
          <p:cNvPr id="3" name="Rectangle 6"/>
          <p:cNvSpPr>
            <a:spLocks noGrp="1" noChangeArrowheads="1"/>
          </p:cNvSpPr>
          <p:nvPr>
            <p:ph type="sldNum" sz="quarter" idx="11"/>
          </p:nvPr>
        </p:nvSpPr>
        <p:spPr>
          <a:ln/>
        </p:spPr>
        <p:txBody>
          <a:bodyPr/>
          <a:lstStyle>
            <a:lvl1pPr>
              <a:defRPr/>
            </a:lvl1pPr>
          </a:lstStyle>
          <a:p>
            <a:pPr>
              <a:defRPr/>
            </a:pPr>
            <a:fld id="{A3C5FAE6-E49E-4628-8B20-7969CC0AEB85}" type="slidenum">
              <a:rPr lang="en-US">
                <a:solidFill>
                  <a:srgbClr val="000000"/>
                </a:solidFill>
              </a:rPr>
              <a:pPr>
                <a:defRPr/>
              </a:pPr>
              <a:t>‹N°›</a:t>
            </a:fld>
            <a:endParaRPr lang="en-US" dirty="0">
              <a:solidFill>
                <a:srgbClr val="000000"/>
              </a:solidFill>
            </a:endParaRPr>
          </a:p>
        </p:txBody>
      </p:sp>
    </p:spTree>
    <p:extLst>
      <p:ext uri="{BB962C8B-B14F-4D97-AF65-F5344CB8AC3E}">
        <p14:creationId xmlns:p14="http://schemas.microsoft.com/office/powerpoint/2010/main" val="17831606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1"/>
          </p:nvPr>
        </p:nvSpPr>
        <p:spPr>
          <a:ln/>
        </p:spPr>
        <p:txBody>
          <a:bodyPr/>
          <a:lstStyle>
            <a:lvl1pPr>
              <a:defRPr/>
            </a:lvl1pPr>
          </a:lstStyle>
          <a:p>
            <a:pPr>
              <a:defRPr/>
            </a:pPr>
            <a:fld id="{8E1BCFA6-CB75-4CB5-B1D5-DB544B37EA24}" type="slidenum">
              <a:rPr lang="en-US">
                <a:solidFill>
                  <a:srgbClr val="000000"/>
                </a:solidFill>
              </a:rPr>
              <a:pPr>
                <a:defRPr/>
              </a:pPr>
              <a:t>‹N°›</a:t>
            </a:fld>
            <a:endParaRPr lang="en-US" dirty="0">
              <a:solidFill>
                <a:srgbClr val="000000"/>
              </a:solidFill>
            </a:endParaRPr>
          </a:p>
        </p:txBody>
      </p:sp>
    </p:spTree>
    <p:extLst>
      <p:ext uri="{BB962C8B-B14F-4D97-AF65-F5344CB8AC3E}">
        <p14:creationId xmlns:p14="http://schemas.microsoft.com/office/powerpoint/2010/main" val="11649170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1"/>
          </p:nvPr>
        </p:nvSpPr>
        <p:spPr>
          <a:ln/>
        </p:spPr>
        <p:txBody>
          <a:bodyPr/>
          <a:lstStyle>
            <a:lvl1pPr>
              <a:defRPr/>
            </a:lvl1pPr>
          </a:lstStyle>
          <a:p>
            <a:pPr>
              <a:defRPr/>
            </a:pPr>
            <a:fld id="{0EDA6AF4-D566-49DD-90B3-EC8F5208DEC6}" type="slidenum">
              <a:rPr lang="en-US">
                <a:solidFill>
                  <a:srgbClr val="000000"/>
                </a:solidFill>
              </a:rPr>
              <a:pPr>
                <a:defRPr/>
              </a:pPr>
              <a:t>‹N°›</a:t>
            </a:fld>
            <a:endParaRPr lang="en-US" dirty="0">
              <a:solidFill>
                <a:srgbClr val="000000"/>
              </a:solidFill>
            </a:endParaRPr>
          </a:p>
        </p:txBody>
      </p:sp>
    </p:spTree>
    <p:extLst>
      <p:ext uri="{BB962C8B-B14F-4D97-AF65-F5344CB8AC3E}">
        <p14:creationId xmlns:p14="http://schemas.microsoft.com/office/powerpoint/2010/main" val="2399792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1"/>
          </p:nvPr>
        </p:nvSpPr>
        <p:spPr>
          <a:ln/>
        </p:spPr>
        <p:txBody>
          <a:bodyPr/>
          <a:lstStyle>
            <a:lvl1pPr>
              <a:defRPr/>
            </a:lvl1pPr>
          </a:lstStyle>
          <a:p>
            <a:pPr>
              <a:defRPr/>
            </a:pPr>
            <a:fld id="{77514114-3FC8-4ABA-B595-E8EE2C7B890B}" type="slidenum">
              <a:rPr lang="en-US">
                <a:solidFill>
                  <a:srgbClr val="000000"/>
                </a:solidFill>
              </a:rPr>
              <a:pPr>
                <a:defRPr/>
              </a:pPr>
              <a:t>‹N°›</a:t>
            </a:fld>
            <a:endParaRPr lang="en-US" dirty="0">
              <a:solidFill>
                <a:srgbClr val="000000"/>
              </a:solidFill>
            </a:endParaRPr>
          </a:p>
        </p:txBody>
      </p:sp>
    </p:spTree>
    <p:extLst>
      <p:ext uri="{BB962C8B-B14F-4D97-AF65-F5344CB8AC3E}">
        <p14:creationId xmlns:p14="http://schemas.microsoft.com/office/powerpoint/2010/main" val="18928813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1463675" y="6565900"/>
            <a:ext cx="1376363" cy="214313"/>
          </a:xfrm>
          <a:prstGeom prst="rect">
            <a:avLst/>
          </a:prstGeom>
          <a:noFill/>
          <a:ln w="9525">
            <a:noFill/>
            <a:miter lim="800000"/>
            <a:headEnd/>
            <a:tailEnd/>
          </a:ln>
        </p:spPr>
        <p:txBody>
          <a:bodyPr anchor="ctr">
            <a:spAutoFit/>
          </a:bodyPr>
          <a:lstStyle/>
          <a:p>
            <a:pPr>
              <a:defRPr/>
            </a:pPr>
            <a:r>
              <a:rPr lang="en-GB" sz="800" dirty="0">
                <a:solidFill>
                  <a:schemeClr val="bg1"/>
                </a:solidFill>
              </a:rPr>
              <a:t>© CDISC 2012	</a:t>
            </a:r>
          </a:p>
        </p:txBody>
      </p:sp>
      <p:sp>
        <p:nvSpPr>
          <p:cNvPr id="2" name="Title 1"/>
          <p:cNvSpPr>
            <a:spLocks noGrp="1"/>
          </p:cNvSpPr>
          <p:nvPr>
            <p:ph type="title"/>
          </p:nvPr>
        </p:nvSpPr>
        <p:spPr>
          <a:xfrm>
            <a:off x="1380066" y="1134084"/>
            <a:ext cx="7230533" cy="1362075"/>
          </a:xfrm>
        </p:spPr>
        <p:txBody>
          <a:bodyPr/>
          <a:lstStyle>
            <a:lvl1pPr algn="l">
              <a:defRPr sz="3200" b="1" cap="none" baseline="0">
                <a:solidFill>
                  <a:srgbClr val="003264"/>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380067" y="2743200"/>
            <a:ext cx="7114646" cy="1500187"/>
          </a:xfrm>
        </p:spPr>
        <p:txBody>
          <a:bodyPr/>
          <a:lstStyle>
            <a:lvl1pPr marL="0" indent="0">
              <a:buNone/>
              <a:defRPr sz="2000">
                <a:solidFill>
                  <a:srgbClr val="4D4D4D"/>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5" name="Rectangle 6"/>
          <p:cNvSpPr>
            <a:spLocks noGrp="1" noChangeArrowheads="1"/>
          </p:cNvSpPr>
          <p:nvPr>
            <p:ph type="sldNum" sz="quarter" idx="10"/>
          </p:nvPr>
        </p:nvSpPr>
        <p:spPr/>
        <p:txBody>
          <a:bodyPr/>
          <a:lstStyle>
            <a:lvl1pPr>
              <a:defRPr/>
            </a:lvl1pPr>
          </a:lstStyle>
          <a:p>
            <a:pPr>
              <a:defRPr/>
            </a:pPr>
            <a:fld id="{B8210083-6BCC-4C89-B37E-4621269EBD9F}" type="slidenum">
              <a:rPr lang="en-US"/>
              <a:pPr>
                <a:defRPr/>
              </a:pPr>
              <a:t>‹N°›</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838200"/>
            <a:ext cx="2057400" cy="56689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838200"/>
            <a:ext cx="6019800" cy="5668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1"/>
          </p:nvPr>
        </p:nvSpPr>
        <p:spPr>
          <a:ln/>
        </p:spPr>
        <p:txBody>
          <a:bodyPr/>
          <a:lstStyle>
            <a:lvl1pPr>
              <a:defRPr/>
            </a:lvl1pPr>
          </a:lstStyle>
          <a:p>
            <a:pPr>
              <a:defRPr/>
            </a:pPr>
            <a:fld id="{2F70A241-D939-483B-B467-9D049D9842F8}" type="slidenum">
              <a:rPr lang="en-US">
                <a:solidFill>
                  <a:srgbClr val="000000"/>
                </a:solidFill>
              </a:rPr>
              <a:pPr>
                <a:defRPr/>
              </a:pPr>
              <a:t>‹N°›</a:t>
            </a:fld>
            <a:endParaRPr lang="en-US" dirty="0">
              <a:solidFill>
                <a:srgbClr val="000000"/>
              </a:solidFill>
            </a:endParaRPr>
          </a:p>
        </p:txBody>
      </p:sp>
    </p:spTree>
    <p:extLst>
      <p:ext uri="{BB962C8B-B14F-4D97-AF65-F5344CB8AC3E}">
        <p14:creationId xmlns:p14="http://schemas.microsoft.com/office/powerpoint/2010/main" val="19764960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1_Section Header">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1463675" y="6565900"/>
            <a:ext cx="1376363" cy="214313"/>
          </a:xfrm>
          <a:prstGeom prst="rect">
            <a:avLst/>
          </a:prstGeom>
          <a:noFill/>
          <a:ln w="9525">
            <a:noFill/>
            <a:miter lim="800000"/>
            <a:headEnd/>
            <a:tailEnd/>
          </a:ln>
        </p:spPr>
        <p:txBody>
          <a:bodyPr anchor="ctr">
            <a:spAutoFit/>
          </a:bodyPr>
          <a:lstStyle/>
          <a:p>
            <a:pPr>
              <a:defRPr/>
            </a:pPr>
            <a:r>
              <a:rPr lang="en-GB" sz="800" dirty="0">
                <a:solidFill>
                  <a:schemeClr val="bg1"/>
                </a:solidFill>
              </a:rPr>
              <a:t>© CDISC 2012	</a:t>
            </a:r>
          </a:p>
        </p:txBody>
      </p:sp>
      <p:sp>
        <p:nvSpPr>
          <p:cNvPr id="2" name="Title 1"/>
          <p:cNvSpPr>
            <a:spLocks noGrp="1"/>
          </p:cNvSpPr>
          <p:nvPr>
            <p:ph type="title"/>
          </p:nvPr>
        </p:nvSpPr>
        <p:spPr>
          <a:xfrm>
            <a:off x="1380066" y="1140908"/>
            <a:ext cx="7230533" cy="1362075"/>
          </a:xfrm>
        </p:spPr>
        <p:txBody>
          <a:bodyPr/>
          <a:lstStyle>
            <a:lvl1pPr algn="l">
              <a:defRPr sz="3200" b="1" cap="none" baseline="0">
                <a:solidFill>
                  <a:srgbClr val="003264"/>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380067" y="2743200"/>
            <a:ext cx="7114646" cy="1500187"/>
          </a:xfrm>
        </p:spPr>
        <p:txBody>
          <a:bodyPr/>
          <a:lstStyle>
            <a:lvl1pPr marL="0" indent="0">
              <a:buNone/>
              <a:defRPr sz="2000">
                <a:solidFill>
                  <a:srgbClr val="4D4D4D"/>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5" name="Rectangle 6"/>
          <p:cNvSpPr>
            <a:spLocks noGrp="1" noChangeArrowheads="1"/>
          </p:cNvSpPr>
          <p:nvPr>
            <p:ph type="sldNum" sz="quarter" idx="10"/>
          </p:nvPr>
        </p:nvSpPr>
        <p:spPr/>
        <p:txBody>
          <a:bodyPr/>
          <a:lstStyle>
            <a:lvl1pPr>
              <a:defRPr/>
            </a:lvl1pPr>
          </a:lstStyle>
          <a:p>
            <a:pPr>
              <a:defRPr/>
            </a:pPr>
            <a:fld id="{494C71A9-550A-4E8C-9A50-0522F246A7D3}" type="slidenum">
              <a:rPr lang="en-US"/>
              <a:pPr>
                <a:defRPr/>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1463675" y="6565900"/>
            <a:ext cx="1376363" cy="214313"/>
          </a:xfrm>
          <a:prstGeom prst="rect">
            <a:avLst/>
          </a:prstGeom>
          <a:noFill/>
          <a:ln w="9525">
            <a:noFill/>
            <a:miter lim="800000"/>
            <a:headEnd/>
            <a:tailEnd/>
          </a:ln>
        </p:spPr>
        <p:txBody>
          <a:bodyPr anchor="ctr">
            <a:spAutoFit/>
          </a:bodyPr>
          <a:lstStyle/>
          <a:p>
            <a:pPr>
              <a:defRPr/>
            </a:pPr>
            <a:r>
              <a:rPr lang="en-GB" sz="800" dirty="0">
                <a:solidFill>
                  <a:schemeClr val="bg1"/>
                </a:solidFill>
              </a:rPr>
              <a:t>© CDISC 2012	</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p:txBody>
          <a:bodyPr/>
          <a:lstStyle>
            <a:lvl1pPr>
              <a:defRPr sz="1000"/>
            </a:lvl1pPr>
          </a:lstStyle>
          <a:p>
            <a:pPr>
              <a:defRPr/>
            </a:pPr>
            <a:fld id="{0D1287BB-CDCE-494F-9DCF-9FEDADDCA2F4}" type="slidenum">
              <a:rPr lang="en-US"/>
              <a:pPr>
                <a:defRPr/>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TextBox 6"/>
          <p:cNvSpPr txBox="1">
            <a:spLocks noChangeArrowheads="1"/>
          </p:cNvSpPr>
          <p:nvPr userDrawn="1"/>
        </p:nvSpPr>
        <p:spPr bwMode="auto">
          <a:xfrm>
            <a:off x="1463675" y="6565900"/>
            <a:ext cx="1376363" cy="214313"/>
          </a:xfrm>
          <a:prstGeom prst="rect">
            <a:avLst/>
          </a:prstGeom>
          <a:noFill/>
          <a:ln w="9525">
            <a:noFill/>
            <a:miter lim="800000"/>
            <a:headEnd/>
            <a:tailEnd/>
          </a:ln>
        </p:spPr>
        <p:txBody>
          <a:bodyPr anchor="ctr">
            <a:spAutoFit/>
          </a:bodyPr>
          <a:lstStyle/>
          <a:p>
            <a:pPr>
              <a:defRPr/>
            </a:pPr>
            <a:r>
              <a:rPr lang="en-GB" sz="800" dirty="0">
                <a:solidFill>
                  <a:schemeClr val="bg1"/>
                </a:solidFill>
              </a:rPr>
              <a:t>© CDISC 2012	</a:t>
            </a:r>
          </a:p>
        </p:txBody>
      </p:sp>
      <p:sp>
        <p:nvSpPr>
          <p:cNvPr id="2" name="Title 1"/>
          <p:cNvSpPr>
            <a:spLocks noGrp="1"/>
          </p:cNvSpPr>
          <p:nvPr>
            <p:ph type="title"/>
          </p:nvPr>
        </p:nvSpPr>
        <p:spPr>
          <a:xfrm>
            <a:off x="1371602" y="265816"/>
            <a:ext cx="8229600" cy="854112"/>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a:spLocks noGrp="1" noChangeArrowheads="1"/>
          </p:cNvSpPr>
          <p:nvPr>
            <p:ph type="sldNum" sz="quarter" idx="10"/>
          </p:nvPr>
        </p:nvSpPr>
        <p:spPr/>
        <p:txBody>
          <a:bodyPr/>
          <a:lstStyle>
            <a:lvl1pPr>
              <a:defRPr sz="1000"/>
            </a:lvl1pPr>
          </a:lstStyle>
          <a:p>
            <a:pPr>
              <a:defRPr/>
            </a:pPr>
            <a:fld id="{B7EB846E-E32D-4742-ABEE-D00AF927A506}" type="slidenum">
              <a:rPr lang="en-US"/>
              <a:pPr>
                <a:defRPr/>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1463675" y="6565900"/>
            <a:ext cx="1693863" cy="214313"/>
          </a:xfrm>
          <a:prstGeom prst="rect">
            <a:avLst/>
          </a:prstGeom>
          <a:noFill/>
          <a:ln w="9525">
            <a:noFill/>
            <a:miter lim="800000"/>
            <a:headEnd/>
            <a:tailEnd/>
          </a:ln>
        </p:spPr>
        <p:txBody>
          <a:bodyPr anchor="ctr">
            <a:spAutoFit/>
          </a:bodyPr>
          <a:lstStyle/>
          <a:p>
            <a:pPr>
              <a:defRPr/>
            </a:pPr>
            <a:r>
              <a:rPr lang="en-GB" sz="800" dirty="0">
                <a:solidFill>
                  <a:schemeClr val="bg1"/>
                </a:solidFill>
              </a:rPr>
              <a:t>© CDISC 2011</a:t>
            </a:r>
          </a:p>
        </p:txBody>
      </p:sp>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Rectangle 6"/>
          <p:cNvSpPr>
            <a:spLocks noGrp="1" noChangeArrowheads="1"/>
          </p:cNvSpPr>
          <p:nvPr>
            <p:ph type="sldNum" sz="quarter" idx="10"/>
          </p:nvPr>
        </p:nvSpPr>
        <p:spPr/>
        <p:txBody>
          <a:bodyPr/>
          <a:lstStyle>
            <a:lvl1pPr>
              <a:defRPr/>
            </a:lvl1pPr>
          </a:lstStyle>
          <a:p>
            <a:pPr>
              <a:defRPr/>
            </a:pPr>
            <a:fld id="{D10ECCB2-54DF-4472-9674-680C6B44024D}" type="slidenum">
              <a:rPr lang="en-US"/>
              <a:pPr>
                <a:defRPr/>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210F1704-7BD4-4965-B49A-807F6898B731}" type="datetimeFigureOut">
              <a:rPr lang="en-US" smtClean="0">
                <a:solidFill>
                  <a:prstClr val="black">
                    <a:tint val="75000"/>
                  </a:prstClr>
                </a:solidFill>
              </a:rPr>
              <a:pPr/>
              <a:t>12/18/2013</a:t>
            </a:fld>
            <a:endParaRPr lang="en-US" dirty="0">
              <a:solidFill>
                <a:prstClr val="black">
                  <a:tint val="75000"/>
                </a:prstClr>
              </a:solidFil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BB045B72-8A7E-48EF-94E6-8B27AABBBD10}" type="slidenum">
              <a:rPr lang="en-US" smtClean="0">
                <a:solidFill>
                  <a:prstClr val="black">
                    <a:tint val="75000"/>
                  </a:prstClr>
                </a:solidFill>
              </a:rPr>
              <a:pPr/>
              <a:t>‹N°›</a:t>
            </a:fld>
            <a:endParaRPr lang="en-US" dirty="0">
              <a:solidFill>
                <a:prstClr val="black">
                  <a:tint val="75000"/>
                </a:prstClr>
              </a:solidFill>
            </a:endParaRPr>
          </a:p>
        </p:txBody>
      </p:sp>
    </p:spTree>
    <p:extLst>
      <p:ext uri="{BB962C8B-B14F-4D97-AF65-F5344CB8AC3E}">
        <p14:creationId xmlns:p14="http://schemas.microsoft.com/office/powerpoint/2010/main" val="25037503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95400"/>
            <a:ext cx="40386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95400"/>
            <a:ext cx="40386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81E65E98-1EA9-4784-ADBB-A04867DD3919}" type="slidenum">
              <a:rPr lang="en-US"/>
              <a:pPr>
                <a:defRPr/>
              </a:pPr>
              <a:t>‹N°›</a:t>
            </a:fld>
            <a:endParaRPr lang="en-US"/>
          </a:p>
        </p:txBody>
      </p:sp>
    </p:spTree>
    <p:extLst>
      <p:ext uri="{BB962C8B-B14F-4D97-AF65-F5344CB8AC3E}">
        <p14:creationId xmlns:p14="http://schemas.microsoft.com/office/powerpoint/2010/main" val="2567704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C4667D53-F240-444C-9EA5-5226A2B891E8}" type="datetimeFigureOut">
              <a:rPr lang="en-US"/>
              <a:pPr>
                <a:defRPr/>
              </a:pPr>
              <a:t>12/18/2013</a:t>
            </a:fld>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E55071D-66D7-4737-A404-918E02158337}" type="slidenum">
              <a:rPr lang="en-US"/>
              <a:pPr>
                <a:defRPr/>
              </a:pPr>
              <a:t>‹N°›</a:t>
            </a:fld>
            <a:endParaRPr lang="en-US"/>
          </a:p>
        </p:txBody>
      </p:sp>
    </p:spTree>
    <p:extLst>
      <p:ext uri="{BB962C8B-B14F-4D97-AF65-F5344CB8AC3E}">
        <p14:creationId xmlns:p14="http://schemas.microsoft.com/office/powerpoint/2010/main" val="8466998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image" Target="../media/image5.jpeg"/><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1">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379538" y="254000"/>
            <a:ext cx="7307262" cy="868363"/>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379538" y="1295400"/>
            <a:ext cx="7307262"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0" name="Rectangle 6"/>
          <p:cNvSpPr>
            <a:spLocks noGrp="1" noChangeArrowheads="1"/>
          </p:cNvSpPr>
          <p:nvPr>
            <p:ph type="sldNum" sz="quarter" idx="4"/>
          </p:nvPr>
        </p:nvSpPr>
        <p:spPr bwMode="auto">
          <a:xfrm>
            <a:off x="7010400" y="6492875"/>
            <a:ext cx="2133600" cy="3460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r">
              <a:defRPr sz="1000">
                <a:solidFill>
                  <a:schemeClr val="bg1"/>
                </a:solidFill>
              </a:defRPr>
            </a:lvl1pPr>
          </a:lstStyle>
          <a:p>
            <a:pPr>
              <a:defRPr/>
            </a:pPr>
            <a:fld id="{95E813DF-62F7-4A03-BE97-9CA87165550F}" type="slidenum">
              <a:rPr lang="en-US"/>
              <a:pPr>
                <a:defRPr/>
              </a:pPr>
              <a:t>‹N°›</a:t>
            </a:fld>
            <a:endParaRPr lang="en-US" dirty="0"/>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6" r:id="rId7"/>
    <p:sldLayoutId id="2147483837" r:id="rId8"/>
    <p:sldLayoutId id="2147483838" r:id="rId9"/>
  </p:sldLayoutIdLst>
  <p:hf hdr="0" ftr="0" dt="0"/>
  <p:txStyles>
    <p:titleStyle>
      <a:lvl1pPr algn="l" rtl="0" eaLnBrk="0" fontAlgn="base" hangingPunct="0">
        <a:spcBef>
          <a:spcPct val="0"/>
        </a:spcBef>
        <a:spcAft>
          <a:spcPct val="0"/>
        </a:spcAft>
        <a:defRPr sz="3200" b="1">
          <a:solidFill>
            <a:srgbClr val="003264"/>
          </a:solidFill>
          <a:latin typeface="+mj-lt"/>
          <a:ea typeface="+mj-ea"/>
          <a:cs typeface="+mj-cs"/>
        </a:defRPr>
      </a:lvl1pPr>
      <a:lvl2pPr algn="l" rtl="0" eaLnBrk="0" fontAlgn="base" hangingPunct="0">
        <a:spcBef>
          <a:spcPct val="0"/>
        </a:spcBef>
        <a:spcAft>
          <a:spcPct val="0"/>
        </a:spcAft>
        <a:defRPr sz="3200" b="1">
          <a:solidFill>
            <a:srgbClr val="003264"/>
          </a:solidFill>
          <a:latin typeface="Arial" charset="0"/>
        </a:defRPr>
      </a:lvl2pPr>
      <a:lvl3pPr algn="l" rtl="0" eaLnBrk="0" fontAlgn="base" hangingPunct="0">
        <a:spcBef>
          <a:spcPct val="0"/>
        </a:spcBef>
        <a:spcAft>
          <a:spcPct val="0"/>
        </a:spcAft>
        <a:defRPr sz="3200" b="1">
          <a:solidFill>
            <a:srgbClr val="003264"/>
          </a:solidFill>
          <a:latin typeface="Arial" charset="0"/>
        </a:defRPr>
      </a:lvl3pPr>
      <a:lvl4pPr algn="l" rtl="0" eaLnBrk="0" fontAlgn="base" hangingPunct="0">
        <a:spcBef>
          <a:spcPct val="0"/>
        </a:spcBef>
        <a:spcAft>
          <a:spcPct val="0"/>
        </a:spcAft>
        <a:defRPr sz="3200" b="1">
          <a:solidFill>
            <a:srgbClr val="003264"/>
          </a:solidFill>
          <a:latin typeface="Arial" charset="0"/>
        </a:defRPr>
      </a:lvl4pPr>
      <a:lvl5pPr algn="l" rtl="0" eaLnBrk="0" fontAlgn="base" hangingPunct="0">
        <a:spcBef>
          <a:spcPct val="0"/>
        </a:spcBef>
        <a:spcAft>
          <a:spcPct val="0"/>
        </a:spcAft>
        <a:defRPr sz="3200" b="1">
          <a:solidFill>
            <a:srgbClr val="003264"/>
          </a:solidFill>
          <a:latin typeface="Arial" charset="0"/>
        </a:defRPr>
      </a:lvl5pPr>
      <a:lvl6pPr marL="457200" algn="l" rtl="0" fontAlgn="base">
        <a:spcBef>
          <a:spcPct val="0"/>
        </a:spcBef>
        <a:spcAft>
          <a:spcPct val="0"/>
        </a:spcAft>
        <a:defRPr sz="3600">
          <a:solidFill>
            <a:srgbClr val="292929"/>
          </a:solidFill>
          <a:latin typeface="Arial" charset="0"/>
        </a:defRPr>
      </a:lvl6pPr>
      <a:lvl7pPr marL="914400" algn="l" rtl="0" fontAlgn="base">
        <a:spcBef>
          <a:spcPct val="0"/>
        </a:spcBef>
        <a:spcAft>
          <a:spcPct val="0"/>
        </a:spcAft>
        <a:defRPr sz="3600">
          <a:solidFill>
            <a:srgbClr val="292929"/>
          </a:solidFill>
          <a:latin typeface="Arial" charset="0"/>
        </a:defRPr>
      </a:lvl7pPr>
      <a:lvl8pPr marL="1371600" algn="l" rtl="0" fontAlgn="base">
        <a:spcBef>
          <a:spcPct val="0"/>
        </a:spcBef>
        <a:spcAft>
          <a:spcPct val="0"/>
        </a:spcAft>
        <a:defRPr sz="3600">
          <a:solidFill>
            <a:srgbClr val="292929"/>
          </a:solidFill>
          <a:latin typeface="Arial" charset="0"/>
        </a:defRPr>
      </a:lvl8pPr>
      <a:lvl9pPr marL="1828800" algn="l" rtl="0" fontAlgn="base">
        <a:spcBef>
          <a:spcPct val="0"/>
        </a:spcBef>
        <a:spcAft>
          <a:spcPct val="0"/>
        </a:spcAft>
        <a:defRPr sz="3600">
          <a:solidFill>
            <a:srgbClr val="292929"/>
          </a:solidFill>
          <a:latin typeface="Arial" charset="0"/>
        </a:defRPr>
      </a:lvl9pPr>
    </p:titleStyle>
    <p:bodyStyle>
      <a:lvl1pPr marL="273050" indent="-273050" algn="l" rtl="0" eaLnBrk="0" fontAlgn="base" hangingPunct="0">
        <a:spcBef>
          <a:spcPct val="20000"/>
        </a:spcBef>
        <a:spcAft>
          <a:spcPct val="0"/>
        </a:spcAft>
        <a:buClr>
          <a:schemeClr val="accent1"/>
        </a:buClr>
        <a:buChar char="•"/>
        <a:defRPr sz="2400">
          <a:solidFill>
            <a:srgbClr val="606060"/>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000">
          <a:solidFill>
            <a:srgbClr val="606060"/>
          </a:solidFill>
          <a:latin typeface="+mn-lt"/>
        </a:defRPr>
      </a:lvl2pPr>
      <a:lvl3pPr marL="1143000" indent="-228600" algn="l" rtl="0" eaLnBrk="0" fontAlgn="base" hangingPunct="0">
        <a:spcBef>
          <a:spcPct val="20000"/>
        </a:spcBef>
        <a:spcAft>
          <a:spcPct val="0"/>
        </a:spcAft>
        <a:buClr>
          <a:schemeClr val="accent1"/>
        </a:buClr>
        <a:buChar char="•"/>
        <a:defRPr sz="2400">
          <a:solidFill>
            <a:srgbClr val="606060"/>
          </a:solidFill>
          <a:latin typeface="+mn-lt"/>
        </a:defRPr>
      </a:lvl3pPr>
      <a:lvl4pPr marL="1600200" indent="-228600" algn="l" rtl="0" eaLnBrk="0" fontAlgn="base" hangingPunct="0">
        <a:spcBef>
          <a:spcPct val="20000"/>
        </a:spcBef>
        <a:spcAft>
          <a:spcPct val="0"/>
        </a:spcAft>
        <a:buClr>
          <a:schemeClr val="accent1"/>
        </a:buClr>
        <a:buChar char="–"/>
        <a:defRPr sz="2000">
          <a:solidFill>
            <a:srgbClr val="606060"/>
          </a:solidFill>
          <a:latin typeface="+mn-lt"/>
        </a:defRPr>
      </a:lvl4pPr>
      <a:lvl5pPr marL="1951038" indent="-122238" algn="l" rtl="0" eaLnBrk="0" fontAlgn="base" hangingPunct="0">
        <a:spcBef>
          <a:spcPct val="20000"/>
        </a:spcBef>
        <a:spcAft>
          <a:spcPct val="0"/>
        </a:spcAft>
        <a:buChar char="»"/>
        <a:defRPr sz="2000">
          <a:solidFill>
            <a:srgbClr val="606060"/>
          </a:solidFill>
          <a:latin typeface="+mn-lt"/>
        </a:defRPr>
      </a:lvl5pPr>
      <a:lvl6pPr marL="2408238" algn="l" rtl="0" fontAlgn="base">
        <a:spcBef>
          <a:spcPct val="20000"/>
        </a:spcBef>
        <a:spcAft>
          <a:spcPct val="0"/>
        </a:spcAft>
        <a:defRPr>
          <a:solidFill>
            <a:srgbClr val="292929"/>
          </a:solidFill>
          <a:latin typeface="+mn-lt"/>
        </a:defRPr>
      </a:lvl6pPr>
      <a:lvl7pPr marL="2865438" algn="l" rtl="0" fontAlgn="base">
        <a:spcBef>
          <a:spcPct val="20000"/>
        </a:spcBef>
        <a:spcAft>
          <a:spcPct val="0"/>
        </a:spcAft>
        <a:defRPr>
          <a:solidFill>
            <a:srgbClr val="292929"/>
          </a:solidFill>
          <a:latin typeface="+mn-lt"/>
        </a:defRPr>
      </a:lvl7pPr>
      <a:lvl8pPr marL="3322638" algn="l" rtl="0" fontAlgn="base">
        <a:spcBef>
          <a:spcPct val="20000"/>
        </a:spcBef>
        <a:spcAft>
          <a:spcPct val="0"/>
        </a:spcAft>
        <a:defRPr>
          <a:solidFill>
            <a:srgbClr val="292929"/>
          </a:solidFill>
          <a:latin typeface="+mn-lt"/>
        </a:defRPr>
      </a:lvl8pPr>
      <a:lvl9pPr marL="3779838" algn="l" rtl="0" fontAlgn="base">
        <a:spcBef>
          <a:spcPct val="20000"/>
        </a:spcBef>
        <a:spcAft>
          <a:spcPct val="0"/>
        </a:spcAft>
        <a:defRPr>
          <a:solidFill>
            <a:srgbClr val="29292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838200"/>
            <a:ext cx="7924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981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dirty="0">
              <a:solidFill>
                <a:srgbClr val="000000"/>
              </a:solidFill>
              <a:cs typeface="Arial" charset="0"/>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E40827D8-EB99-4DEA-9432-FDDCEE8DF369}" type="slidenum">
              <a:rPr lang="en-US">
                <a:solidFill>
                  <a:srgbClr val="000000"/>
                </a:solidFill>
                <a:cs typeface="Arial" charset="0"/>
              </a:rPr>
              <a:pPr>
                <a:defRPr/>
              </a:pPr>
              <a:t>‹N°›</a:t>
            </a:fld>
            <a:endParaRPr lang="en-US" dirty="0">
              <a:solidFill>
                <a:srgbClr val="000000"/>
              </a:solidFill>
              <a:cs typeface="Arial" charset="0"/>
            </a:endParaRPr>
          </a:p>
        </p:txBody>
      </p:sp>
      <p:pic>
        <p:nvPicPr>
          <p:cNvPr id="2" name="Picture 7" descr="consumer_blue_wave"/>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0" y="0"/>
            <a:ext cx="9140825" cy="97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2564710"/>
      </p:ext>
    </p:extLst>
  </p:cSld>
  <p:clrMap bg1="lt1" tx1="dk1" bg2="lt2" tx2="dk2" accent1="accent1" accent2="accent2" accent3="accent3" accent4="accent4" accent5="accent5" accent6="accent6" hlink="hlink" folHlink="folHlink"/>
  <p:sldLayoutIdLst>
    <p:sldLayoutId id="2147483840" r:id="rId1"/>
    <p:sldLayoutId id="2147483841" r:id="rId2"/>
    <p:sldLayoutId id="2147483842" r:id="rId3"/>
    <p:sldLayoutId id="2147483843" r:id="rId4"/>
    <p:sldLayoutId id="2147483844" r:id="rId5"/>
    <p:sldLayoutId id="2147483845" r:id="rId6"/>
    <p:sldLayoutId id="2147483846" r:id="rId7"/>
    <p:sldLayoutId id="2147483847" r:id="rId8"/>
    <p:sldLayoutId id="2147483848" r:id="rId9"/>
    <p:sldLayoutId id="2147483849" r:id="rId10"/>
    <p:sldLayoutId id="2147483850"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www.bridgmodel.org/" TargetMode="Externa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9.xml"/><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7.xml"/><Relationship Id="rId1" Type="http://schemas.openxmlformats.org/officeDocument/2006/relationships/slideLayout" Target="../slideLayouts/slideLayout9.xml"/><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35.jpeg"/><Relationship Id="rId4" Type="http://schemas.openxmlformats.org/officeDocument/2006/relationships/image" Target="../media/image34.emf"/></Relationships>
</file>

<file path=ppt/slides/_rels/slide16.xml.rels><?xml version="1.0" encoding="UTF-8" standalone="yes"?>
<Relationships xmlns="http://schemas.openxmlformats.org/package/2006/relationships"><Relationship Id="rId8" Type="http://schemas.openxmlformats.org/officeDocument/2006/relationships/image" Target="../media/image41.png"/><Relationship Id="rId13" Type="http://schemas.openxmlformats.org/officeDocument/2006/relationships/image" Target="../media/image46.png"/><Relationship Id="rId3" Type="http://schemas.openxmlformats.org/officeDocument/2006/relationships/image" Target="../media/image36.png"/><Relationship Id="rId7" Type="http://schemas.openxmlformats.org/officeDocument/2006/relationships/image" Target="../media/image40.png"/><Relationship Id="rId12" Type="http://schemas.openxmlformats.org/officeDocument/2006/relationships/image" Target="../media/image45.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39.png"/><Relationship Id="rId11" Type="http://schemas.openxmlformats.org/officeDocument/2006/relationships/image" Target="../media/image44.png"/><Relationship Id="rId5" Type="http://schemas.openxmlformats.org/officeDocument/2006/relationships/image" Target="../media/image38.png"/><Relationship Id="rId15" Type="http://schemas.openxmlformats.org/officeDocument/2006/relationships/image" Target="../media/image48.png"/><Relationship Id="rId10" Type="http://schemas.openxmlformats.org/officeDocument/2006/relationships/image" Target="../media/image43.png"/><Relationship Id="rId4" Type="http://schemas.openxmlformats.org/officeDocument/2006/relationships/image" Target="../media/image37.png"/><Relationship Id="rId9" Type="http://schemas.openxmlformats.org/officeDocument/2006/relationships/image" Target="../media/image42.png"/><Relationship Id="rId14" Type="http://schemas.openxmlformats.org/officeDocument/2006/relationships/image" Target="../media/image47.jpeg"/></Relationships>
</file>

<file path=ppt/slides/_rels/slide17.xml.rels><?xml version="1.0" encoding="UTF-8" standalone="yes"?>
<Relationships xmlns="http://schemas.openxmlformats.org/package/2006/relationships"><Relationship Id="rId8" Type="http://schemas.openxmlformats.org/officeDocument/2006/relationships/image" Target="../media/image47.jpeg"/><Relationship Id="rId3" Type="http://schemas.openxmlformats.org/officeDocument/2006/relationships/image" Target="../media/image36.png"/><Relationship Id="rId7" Type="http://schemas.openxmlformats.org/officeDocument/2006/relationships/image" Target="../media/image42.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38.png"/><Relationship Id="rId4" Type="http://schemas.openxmlformats.org/officeDocument/2006/relationships/image" Target="../media/image37.png"/><Relationship Id="rId9" Type="http://schemas.openxmlformats.org/officeDocument/2006/relationships/image" Target="../media/image48.png"/></Relationships>
</file>

<file path=ppt/slides/_rels/slide1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24.xml.rels><?xml version="1.0" encoding="UTF-8" standalone="yes"?>
<Relationships xmlns="http://schemas.openxmlformats.org/package/2006/relationships"><Relationship Id="rId2" Type="http://schemas.openxmlformats.org/officeDocument/2006/relationships/image" Target="../media/image52.e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7.xml"/><Relationship Id="rId4" Type="http://schemas.openxmlformats.org/officeDocument/2006/relationships/image" Target="../media/image56.jpeg"/></Relationships>
</file>

<file path=ppt/slides/_rels/slide2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58.jpeg"/></Relationships>
</file>

<file path=ppt/slides/_rels/slide28.xml.rels><?xml version="1.0" encoding="UTF-8" standalone="yes"?>
<Relationships xmlns="http://schemas.openxmlformats.org/package/2006/relationships"><Relationship Id="rId3" Type="http://schemas.openxmlformats.org/officeDocument/2006/relationships/hyperlink" Target="http://www.youtube.com/watch?v=gCyVdvgVpY8" TargetMode="External"/><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emf"/><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emf"/><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8" Type="http://schemas.openxmlformats.org/officeDocument/2006/relationships/image" Target="../media/image70.emf"/><Relationship Id="rId3" Type="http://schemas.openxmlformats.org/officeDocument/2006/relationships/image" Target="../media/image67.png"/><Relationship Id="rId7" Type="http://schemas.openxmlformats.org/officeDocument/2006/relationships/hyperlink" Target="http://www.cdisc.org/" TargetMode="External"/><Relationship Id="rId2" Type="http://schemas.openxmlformats.org/officeDocument/2006/relationships/image" Target="../media/image66.png"/><Relationship Id="rId1" Type="http://schemas.openxmlformats.org/officeDocument/2006/relationships/slideLayout" Target="../slideLayouts/slideLayout4.xml"/><Relationship Id="rId6" Type="http://schemas.openxmlformats.org/officeDocument/2006/relationships/image" Target="../media/image69.png"/><Relationship Id="rId5" Type="http://schemas.openxmlformats.org/officeDocument/2006/relationships/hyperlink" Target="http://en.wikipedia.org/wiki/File:LinkedIn_Logo.svg" TargetMode="External"/><Relationship Id="rId4" Type="http://schemas.openxmlformats.org/officeDocument/2006/relationships/image" Target="../media/image68.png"/><Relationship Id="rId9" Type="http://schemas.openxmlformats.org/officeDocument/2006/relationships/image" Target="../media/image71.png"/></Relationships>
</file>

<file path=ppt/slides/_rels/slide36.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4.xml"/><Relationship Id="rId5" Type="http://schemas.openxmlformats.org/officeDocument/2006/relationships/image" Target="../media/image76.png"/><Relationship Id="rId4" Type="http://schemas.openxmlformats.org/officeDocument/2006/relationships/image" Target="../media/image75.png"/></Relationships>
</file>

<file path=ppt/slides/_rels/slide39.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4.xml"/><Relationship Id="rId6" Type="http://schemas.openxmlformats.org/officeDocument/2006/relationships/image" Target="../media/image81.png"/><Relationship Id="rId5" Type="http://schemas.openxmlformats.org/officeDocument/2006/relationships/image" Target="../media/image80.png"/><Relationship Id="rId4" Type="http://schemas.openxmlformats.org/officeDocument/2006/relationships/image" Target="../media/image79.png"/></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hyperlink" Target="mailto:pierre-yves.lastic@sanofi.com"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8" Type="http://schemas.openxmlformats.org/officeDocument/2006/relationships/image" Target="../media/image18.jpeg"/><Relationship Id="rId13" Type="http://schemas.openxmlformats.org/officeDocument/2006/relationships/image" Target="../media/image23.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wmf"/><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16.xml"/><Relationship Id="rId4" Type="http://schemas.openxmlformats.org/officeDocument/2006/relationships/hyperlink" Target="http://www.fda.gov/downloads/Drugs/GuidanceComplianceRegulatoryInformation/Guidances/UCM328691.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Placeholder 4"/>
          <p:cNvSpPr>
            <a:spLocks noGrp="1"/>
          </p:cNvSpPr>
          <p:nvPr>
            <p:ph type="body" idx="1"/>
          </p:nvPr>
        </p:nvSpPr>
        <p:spPr>
          <a:xfrm>
            <a:off x="2314937" y="3935389"/>
            <a:ext cx="5162309" cy="1257120"/>
          </a:xfrm>
        </p:spPr>
        <p:txBody>
          <a:bodyPr/>
          <a:lstStyle/>
          <a:p>
            <a:r>
              <a:rPr lang="en-US" b="1" dirty="0" smtClean="0"/>
              <a:t>Pierre-Yves Lastic, PhD</a:t>
            </a:r>
          </a:p>
          <a:p>
            <a:r>
              <a:rPr lang="en-US" dirty="0" smtClean="0"/>
              <a:t>Chair-Elect, CDISC Board of Directors</a:t>
            </a:r>
          </a:p>
          <a:p>
            <a:r>
              <a:rPr lang="en-US" dirty="0" smtClean="0"/>
              <a:t>Chief Privacy Officer, Sanofi</a:t>
            </a:r>
          </a:p>
        </p:txBody>
      </p:sp>
      <p:sp>
        <p:nvSpPr>
          <p:cNvPr id="6147" name="Slide Number Placeholder 3"/>
          <p:cNvSpPr>
            <a:spLocks noGrp="1"/>
          </p:cNvSpPr>
          <p:nvPr>
            <p:ph type="sldNum" sz="quarter" idx="10"/>
          </p:nvPr>
        </p:nvSpPr>
        <p:spPr>
          <a:xfrm>
            <a:off x="7010400" y="6492875"/>
            <a:ext cx="2133600" cy="35083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BE00670-1220-4BC3-BCB0-B261D32EC285}" type="slidenum">
              <a:rPr lang="en-US">
                <a:solidFill>
                  <a:schemeClr val="bg1"/>
                </a:solidFill>
              </a:rPr>
              <a:pPr eaLnBrk="1" hangingPunct="1"/>
              <a:t>1</a:t>
            </a:fld>
            <a:endParaRPr lang="en-US">
              <a:solidFill>
                <a:schemeClr val="bg1"/>
              </a:solidFill>
            </a:endParaRPr>
          </a:p>
        </p:txBody>
      </p:sp>
      <p:sp>
        <p:nvSpPr>
          <p:cNvPr id="6148" name="Title 5"/>
          <p:cNvSpPr>
            <a:spLocks noGrp="1"/>
          </p:cNvSpPr>
          <p:nvPr>
            <p:ph type="title"/>
          </p:nvPr>
        </p:nvSpPr>
        <p:spPr>
          <a:xfrm>
            <a:off x="956469" y="10727"/>
            <a:ext cx="7231062" cy="1362075"/>
          </a:xfrm>
        </p:spPr>
        <p:txBody>
          <a:bodyPr/>
          <a:lstStyle/>
          <a:p>
            <a:pPr algn="ctr"/>
            <a:r>
              <a:rPr lang="en-US" sz="3600" dirty="0" smtClean="0"/>
              <a:t>Board Chair’s </a:t>
            </a:r>
            <a:r>
              <a:rPr lang="en-US" sz="3600" dirty="0" smtClean="0"/>
              <a:t>Update 2013 and Vision for </a:t>
            </a:r>
            <a:r>
              <a:rPr lang="en-US" sz="3600" dirty="0" smtClean="0"/>
              <a:t>CDISC 2014-2015</a:t>
            </a: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64770" y="1435255"/>
            <a:ext cx="3597495" cy="23959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548690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759" y="254000"/>
            <a:ext cx="8191041" cy="868363"/>
          </a:xfrm>
        </p:spPr>
        <p:txBody>
          <a:bodyPr/>
          <a:lstStyle/>
          <a:p>
            <a:r>
              <a:rPr lang="en-US" dirty="0" smtClean="0"/>
              <a:t>Standards and Initiatives at the Intersection of Healthcare and Research</a:t>
            </a:r>
            <a:endParaRPr lang="en-US" dirty="0"/>
          </a:p>
        </p:txBody>
      </p:sp>
      <p:sp>
        <p:nvSpPr>
          <p:cNvPr id="3" name="Content Placeholder 2"/>
          <p:cNvSpPr>
            <a:spLocks noGrp="1"/>
          </p:cNvSpPr>
          <p:nvPr>
            <p:ph idx="1"/>
          </p:nvPr>
        </p:nvSpPr>
        <p:spPr>
          <a:xfrm>
            <a:off x="828693" y="1167788"/>
            <a:ext cx="7307262" cy="4663808"/>
          </a:xfrm>
        </p:spPr>
        <p:txBody>
          <a:bodyPr/>
          <a:lstStyle/>
          <a:p>
            <a:r>
              <a:rPr lang="en-US" b="1" dirty="0">
                <a:solidFill>
                  <a:srgbClr val="003264"/>
                </a:solidFill>
              </a:rPr>
              <a:t>Biomedical Research Integrated Domain Group Model (BRIDG)</a:t>
            </a:r>
          </a:p>
          <a:p>
            <a:pPr lvl="1"/>
            <a:r>
              <a:rPr lang="en-US" dirty="0">
                <a:solidFill>
                  <a:srgbClr val="003264"/>
                </a:solidFill>
              </a:rPr>
              <a:t>Collaboratively developed with four key stakeholders: NCI, CDISC, HL7, FDA</a:t>
            </a:r>
          </a:p>
          <a:p>
            <a:pPr lvl="1"/>
            <a:r>
              <a:rPr lang="en-US" dirty="0">
                <a:solidFill>
                  <a:srgbClr val="003264"/>
                </a:solidFill>
                <a:hlinkClick r:id="rId2"/>
              </a:rPr>
              <a:t>www.bridgmodel.org</a:t>
            </a:r>
            <a:endParaRPr lang="en-US" dirty="0">
              <a:solidFill>
                <a:srgbClr val="003264"/>
              </a:solidFill>
            </a:endParaRPr>
          </a:p>
          <a:p>
            <a:r>
              <a:rPr lang="en-US" b="1" dirty="0" smtClean="0">
                <a:solidFill>
                  <a:srgbClr val="003264"/>
                </a:solidFill>
              </a:rPr>
              <a:t>IHE Profiles for Clinical Research – L. Bain</a:t>
            </a:r>
          </a:p>
          <a:p>
            <a:pPr lvl="1"/>
            <a:r>
              <a:rPr lang="en-US" dirty="0" smtClean="0">
                <a:solidFill>
                  <a:srgbClr val="003264"/>
                </a:solidFill>
              </a:rPr>
              <a:t>Developed through the Quality, Research and Public Health (QRPH) Group with CDISC Leadership</a:t>
            </a:r>
          </a:p>
          <a:p>
            <a:pPr lvl="1"/>
            <a:r>
              <a:rPr lang="en-US" dirty="0" smtClean="0">
                <a:solidFill>
                  <a:srgbClr val="003264"/>
                </a:solidFill>
              </a:rPr>
              <a:t>Include Retrieve Form for Data Capture (RFD), Research Matching (RM), Retrieve Process (Protocol) for Execution (RPE), Data Exchange (DEX) and others</a:t>
            </a:r>
          </a:p>
          <a:p>
            <a:r>
              <a:rPr lang="en-US" b="1" dirty="0" smtClean="0">
                <a:solidFill>
                  <a:srgbClr val="003264"/>
                </a:solidFill>
              </a:rPr>
              <a:t>U.S. Health and Human Services (HHS/ONC) Structured Data Capture (SDC) Initiative</a:t>
            </a:r>
          </a:p>
          <a:p>
            <a:r>
              <a:rPr lang="en-US" b="1" dirty="0" smtClean="0">
                <a:solidFill>
                  <a:srgbClr val="003264"/>
                </a:solidFill>
              </a:rPr>
              <a:t>EU Innovative Medicines Initiative </a:t>
            </a:r>
          </a:p>
          <a:p>
            <a:pPr lvl="1"/>
            <a:endParaRPr lang="en-US" dirty="0" smtClean="0">
              <a:solidFill>
                <a:srgbClr val="003264"/>
              </a:solidFill>
            </a:endParaRPr>
          </a:p>
          <a:p>
            <a:pPr marL="457200" lvl="1" indent="0">
              <a:buNone/>
            </a:pPr>
            <a:endParaRPr lang="en-US" dirty="0" smtClean="0">
              <a:solidFill>
                <a:srgbClr val="003264"/>
              </a:solidFill>
            </a:endParaRPr>
          </a:p>
          <a:p>
            <a:pPr marL="457200" lvl="1" indent="0">
              <a:buNone/>
            </a:pPr>
            <a:endParaRPr lang="en-US" dirty="0">
              <a:solidFill>
                <a:srgbClr val="003264"/>
              </a:solidFill>
            </a:endParaRPr>
          </a:p>
        </p:txBody>
      </p:sp>
      <p:sp>
        <p:nvSpPr>
          <p:cNvPr id="4" name="Slide Number Placeholder 3"/>
          <p:cNvSpPr>
            <a:spLocks noGrp="1"/>
          </p:cNvSpPr>
          <p:nvPr>
            <p:ph type="sldNum" sz="quarter" idx="10"/>
          </p:nvPr>
        </p:nvSpPr>
        <p:spPr/>
        <p:txBody>
          <a:bodyPr/>
          <a:lstStyle/>
          <a:p>
            <a:pPr>
              <a:defRPr/>
            </a:pPr>
            <a:fld id="{0D1287BB-CDCE-494F-9DCF-9FEDADDCA2F4}" type="slidenum">
              <a:rPr lang="en-US" smtClean="0"/>
              <a:pPr>
                <a:defRPr/>
              </a:pPr>
              <a:t>10</a:t>
            </a:fld>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8011" y="5919118"/>
            <a:ext cx="1616075" cy="665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85545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MA draft policy.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52632"/>
            <a:ext cx="9144000" cy="3490507"/>
          </a:xfrm>
          <a:prstGeom prst="rect">
            <a:avLst/>
          </a:prstGeom>
        </p:spPr>
      </p:pic>
      <p:pic>
        <p:nvPicPr>
          <p:cNvPr id="5" name="Picture 4" descr="EMA_CDISC.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718279"/>
            <a:ext cx="9144000" cy="1675940"/>
          </a:xfrm>
          <a:prstGeom prst="rect">
            <a:avLst/>
          </a:prstGeom>
        </p:spPr>
      </p:pic>
      <p:sp>
        <p:nvSpPr>
          <p:cNvPr id="8" name="Slide Number Placeholder 3"/>
          <p:cNvSpPr>
            <a:spLocks noGrp="1"/>
          </p:cNvSpPr>
          <p:nvPr>
            <p:ph type="sldNum" sz="quarter" idx="10"/>
          </p:nvPr>
        </p:nvSpPr>
        <p:spPr>
          <a:xfrm>
            <a:off x="7010400" y="6492875"/>
            <a:ext cx="2133600" cy="346075"/>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defRPr/>
            </a:pPr>
            <a:fld id="{876CDF00-B104-C94C-9A30-E6FB525ABE50}" type="slidenum">
              <a:rPr lang="en-US" sz="1000">
                <a:solidFill>
                  <a:schemeClr val="bg1"/>
                </a:solidFill>
              </a:rPr>
              <a:pPr algn="r" eaLnBrk="1" hangingPunct="1">
                <a:defRPr/>
              </a:pPr>
              <a:t>11</a:t>
            </a:fld>
            <a:endParaRPr lang="en-US" sz="1000" dirty="0">
              <a:solidFill>
                <a:schemeClr val="bg1"/>
              </a:solidFill>
            </a:endParaRPr>
          </a:p>
        </p:txBody>
      </p:sp>
      <p:sp>
        <p:nvSpPr>
          <p:cNvPr id="2" name="TextBox 1"/>
          <p:cNvSpPr txBox="1"/>
          <p:nvPr/>
        </p:nvSpPr>
        <p:spPr>
          <a:xfrm>
            <a:off x="2346593" y="2599981"/>
            <a:ext cx="4155946" cy="369332"/>
          </a:xfrm>
          <a:prstGeom prst="rect">
            <a:avLst/>
          </a:prstGeom>
          <a:noFill/>
        </p:spPr>
        <p:txBody>
          <a:bodyPr wrap="none" rtlCol="0">
            <a:spAutoFit/>
          </a:bodyPr>
          <a:lstStyle/>
          <a:p>
            <a:r>
              <a:rPr lang="en-US" dirty="0" smtClean="0"/>
              <a:t>DRAFT Document for Public Comment</a:t>
            </a:r>
            <a:endParaRPr lang="en-US" dirty="0"/>
          </a:p>
        </p:txBody>
      </p:sp>
      <p:sp>
        <p:nvSpPr>
          <p:cNvPr id="6" name="Rectangle 5"/>
          <p:cNvSpPr/>
          <p:nvPr/>
        </p:nvSpPr>
        <p:spPr>
          <a:xfrm>
            <a:off x="308473" y="0"/>
            <a:ext cx="8471970" cy="1988237"/>
          </a:xfrm>
          <a:prstGeom prst="rect">
            <a:avLst/>
          </a:prstGeom>
        </p:spPr>
        <p:txBody>
          <a:bodyPr wrap="square">
            <a:spAutoFit/>
          </a:bodyPr>
          <a:lstStyle/>
          <a:p>
            <a:pPr marL="273050" lvl="0" indent="-273050" eaLnBrk="0" hangingPunct="0">
              <a:spcBef>
                <a:spcPct val="20000"/>
              </a:spcBef>
              <a:buClr>
                <a:srgbClr val="6A9A7B"/>
              </a:buClr>
              <a:buFontTx/>
              <a:buChar char="•"/>
            </a:pPr>
            <a:r>
              <a:rPr lang="en-US" sz="2400" kern="0" dirty="0">
                <a:solidFill>
                  <a:srgbClr val="003264"/>
                </a:solidFill>
                <a:latin typeface="Arial"/>
              </a:rPr>
              <a:t>In late 2012, EU informed European Medicines </a:t>
            </a:r>
            <a:r>
              <a:rPr lang="en-US" sz="2400" kern="0" dirty="0" smtClean="0">
                <a:solidFill>
                  <a:srgbClr val="003264"/>
                </a:solidFill>
                <a:latin typeface="Arial"/>
              </a:rPr>
              <a:t>Agency</a:t>
            </a:r>
            <a:r>
              <a:rPr lang="en-US" sz="2800" kern="0" dirty="0" smtClean="0">
                <a:solidFill>
                  <a:srgbClr val="003264"/>
                </a:solidFill>
                <a:latin typeface="Arial"/>
              </a:rPr>
              <a:t>:</a:t>
            </a:r>
          </a:p>
          <a:p>
            <a:pPr lvl="0" eaLnBrk="0" hangingPunct="0">
              <a:spcBef>
                <a:spcPct val="20000"/>
              </a:spcBef>
              <a:buClr>
                <a:srgbClr val="6A9A7B"/>
              </a:buClr>
            </a:pPr>
            <a:r>
              <a:rPr lang="en-US" sz="2800" kern="0" dirty="0" smtClean="0">
                <a:solidFill>
                  <a:srgbClr val="003264"/>
                </a:solidFill>
                <a:latin typeface="Arial"/>
              </a:rPr>
              <a:t>	 </a:t>
            </a:r>
            <a:r>
              <a:rPr lang="en-US" sz="2800" b="1" kern="0" dirty="0">
                <a:solidFill>
                  <a:srgbClr val="003264"/>
                </a:solidFill>
                <a:latin typeface="Arial"/>
              </a:rPr>
              <a:t>“C</a:t>
            </a:r>
            <a:r>
              <a:rPr lang="en-US" sz="2800" b="1" i="1" kern="0" dirty="0">
                <a:solidFill>
                  <a:srgbClr val="003264"/>
                </a:solidFill>
                <a:latin typeface="Arial"/>
              </a:rPr>
              <a:t>linical trial data is not commercial </a:t>
            </a:r>
            <a:r>
              <a:rPr lang="en-US" sz="2800" b="1" i="1" kern="0" dirty="0" smtClean="0">
                <a:solidFill>
                  <a:srgbClr val="003264"/>
                </a:solidFill>
                <a:latin typeface="Arial"/>
              </a:rPr>
              <a:t>	confidential </a:t>
            </a:r>
            <a:r>
              <a:rPr lang="en-US" sz="2800" b="1" i="1" kern="0" dirty="0">
                <a:solidFill>
                  <a:srgbClr val="003264"/>
                </a:solidFill>
                <a:latin typeface="Arial"/>
              </a:rPr>
              <a:t>information.”</a:t>
            </a:r>
          </a:p>
          <a:p>
            <a:pPr lvl="0" eaLnBrk="0" hangingPunct="0">
              <a:spcBef>
                <a:spcPct val="20000"/>
              </a:spcBef>
              <a:buClr>
                <a:srgbClr val="6A9A7B"/>
              </a:buClr>
            </a:pPr>
            <a:endParaRPr lang="en-US" sz="2800" b="1" i="1" kern="0" dirty="0">
              <a:solidFill>
                <a:srgbClr val="003264"/>
              </a:solidFill>
              <a:latin typeface="Arial"/>
            </a:endParaRPr>
          </a:p>
        </p:txBody>
      </p:sp>
    </p:spTree>
    <p:extLst>
      <p:ext uri="{BB962C8B-B14F-4D97-AF65-F5344CB8AC3E}">
        <p14:creationId xmlns:p14="http://schemas.microsoft.com/office/powerpoint/2010/main" val="1995855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MDA2013-10-24_07-39-3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93215"/>
            <a:ext cx="9144000" cy="3844886"/>
          </a:xfrm>
          <a:prstGeom prst="rect">
            <a:avLst/>
          </a:prstGeom>
        </p:spPr>
      </p:pic>
      <p:sp>
        <p:nvSpPr>
          <p:cNvPr id="7" name="Slide Number Placeholder 3"/>
          <p:cNvSpPr>
            <a:spLocks noGrp="1"/>
          </p:cNvSpPr>
          <p:nvPr>
            <p:ph type="sldNum" sz="quarter" idx="10"/>
          </p:nvPr>
        </p:nvSpPr>
        <p:spPr>
          <a:xfrm>
            <a:off x="7010400" y="6492875"/>
            <a:ext cx="2133600" cy="346075"/>
          </a:xfrm>
        </p:spPr>
        <p:txBody>
          <a:bodyPr/>
          <a:lstStyle/>
          <a:p>
            <a:pPr algn="r">
              <a:defRPr/>
            </a:pPr>
            <a:fld id="{F6ACC4CB-36E7-6146-B302-0C1649F10B18}" type="slidenum">
              <a:rPr lang="en-US" sz="1000" smtClean="0">
                <a:solidFill>
                  <a:srgbClr val="FFFFFF"/>
                </a:solidFill>
              </a:rPr>
              <a:pPr algn="r">
                <a:defRPr/>
              </a:pPr>
              <a:t>12</a:t>
            </a:fld>
            <a:endParaRPr lang="en-US" sz="1000" dirty="0">
              <a:solidFill>
                <a:srgbClr val="FFFFFF"/>
              </a:solidFill>
            </a:endParaRPr>
          </a:p>
        </p:txBody>
      </p:sp>
    </p:spTree>
    <p:extLst>
      <p:ext uri="{BB962C8B-B14F-4D97-AF65-F5344CB8AC3E}">
        <p14:creationId xmlns:p14="http://schemas.microsoft.com/office/powerpoint/2010/main" val="41224712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1012" y="254000"/>
            <a:ext cx="8025788" cy="868363"/>
          </a:xfrm>
        </p:spPr>
        <p:txBody>
          <a:bodyPr/>
          <a:lstStyle/>
          <a:p>
            <a:r>
              <a:rPr lang="en-US" sz="2800" dirty="0" smtClean="0"/>
              <a:t>Update on the Center </a:t>
            </a:r>
            <a:r>
              <a:rPr lang="en-US" sz="2800" dirty="0"/>
              <a:t>of </a:t>
            </a:r>
            <a:r>
              <a:rPr lang="en-US" sz="2800" dirty="0" smtClean="0"/>
              <a:t>Drug </a:t>
            </a:r>
            <a:r>
              <a:rPr lang="en-US" sz="2800" dirty="0"/>
              <a:t>E</a:t>
            </a:r>
            <a:r>
              <a:rPr lang="en-US" sz="2800" dirty="0" smtClean="0"/>
              <a:t>valuations </a:t>
            </a:r>
            <a:r>
              <a:rPr lang="en-US" sz="2800" dirty="0"/>
              <a:t>(CDE), China </a:t>
            </a:r>
            <a:r>
              <a:rPr lang="en-US" sz="2800" dirty="0" smtClean="0"/>
              <a:t>FDA (CFDA) and CDISC (C3C)</a:t>
            </a:r>
            <a:endParaRPr lang="en-US" sz="2800" dirty="0"/>
          </a:p>
        </p:txBody>
      </p:sp>
      <p:sp>
        <p:nvSpPr>
          <p:cNvPr id="3" name="Content Placeholder 2"/>
          <p:cNvSpPr>
            <a:spLocks noGrp="1"/>
          </p:cNvSpPr>
          <p:nvPr>
            <p:ph idx="1"/>
          </p:nvPr>
        </p:nvSpPr>
        <p:spPr>
          <a:xfrm>
            <a:off x="396607" y="1222873"/>
            <a:ext cx="8505022" cy="5111826"/>
          </a:xfrm>
        </p:spPr>
        <p:txBody>
          <a:bodyPr/>
          <a:lstStyle/>
          <a:p>
            <a:r>
              <a:rPr lang="en-US" altLang="zh-CN" sz="2000" dirty="0" smtClean="0">
                <a:solidFill>
                  <a:srgbClr val="000066"/>
                </a:solidFill>
              </a:rPr>
              <a:t>2012 -mid-2013 China CDISC Coordinating Committee 3C - CSTAR) validated translations of CDISC standards into Chinese and launched Traditional Chinese Medicine (TCM) Team</a:t>
            </a:r>
          </a:p>
          <a:p>
            <a:pPr lvl="0">
              <a:buClr>
                <a:srgbClr val="6A9A7B"/>
              </a:buClr>
            </a:pPr>
            <a:r>
              <a:rPr lang="en-US" altLang="zh-CN" sz="2000" dirty="0" smtClean="0">
                <a:solidFill>
                  <a:srgbClr val="000066"/>
                </a:solidFill>
              </a:rPr>
              <a:t>June 2013 - Established </a:t>
            </a:r>
            <a:r>
              <a:rPr lang="en-US" altLang="zh-CN" sz="2000" b="1" dirty="0">
                <a:solidFill>
                  <a:srgbClr val="000066"/>
                </a:solidFill>
              </a:rPr>
              <a:t>China </a:t>
            </a:r>
            <a:r>
              <a:rPr lang="en-US" altLang="zh-CN" sz="2000" b="1" dirty="0" smtClean="0">
                <a:solidFill>
                  <a:srgbClr val="000066"/>
                </a:solidFill>
              </a:rPr>
              <a:t>Clinical Trial Data Standards </a:t>
            </a:r>
            <a:r>
              <a:rPr lang="en-US" altLang="zh-CN" sz="2000" b="1" dirty="0">
                <a:solidFill>
                  <a:srgbClr val="000066"/>
                </a:solidFill>
              </a:rPr>
              <a:t>Steering Committee </a:t>
            </a:r>
            <a:endParaRPr lang="en-US" altLang="zh-CN" sz="2000" b="1" dirty="0" smtClean="0">
              <a:solidFill>
                <a:srgbClr val="000066"/>
              </a:solidFill>
            </a:endParaRPr>
          </a:p>
          <a:p>
            <a:pPr marL="0" lvl="0" indent="0">
              <a:buClr>
                <a:srgbClr val="6A9A7B"/>
              </a:buClr>
              <a:buNone/>
            </a:pPr>
            <a:r>
              <a:rPr lang="en-US" altLang="zh-CN" sz="2000" dirty="0" smtClean="0">
                <a:solidFill>
                  <a:srgbClr val="000066"/>
                </a:solidFill>
              </a:rPr>
              <a:t>(</a:t>
            </a:r>
            <a:r>
              <a:rPr lang="zh-CN" altLang="en-US" sz="2000" dirty="0">
                <a:solidFill>
                  <a:srgbClr val="000066"/>
                </a:solidFill>
              </a:rPr>
              <a:t>临床试验数据标准化工作指导组</a:t>
            </a:r>
            <a:r>
              <a:rPr lang="en-US" altLang="zh-CN" sz="2000" dirty="0">
                <a:solidFill>
                  <a:srgbClr val="000066"/>
                </a:solidFill>
              </a:rPr>
              <a:t>) </a:t>
            </a:r>
            <a:endParaRPr lang="en-US" altLang="zh-CN" sz="2000" dirty="0" smtClean="0">
              <a:solidFill>
                <a:srgbClr val="000066"/>
              </a:solidFill>
            </a:endParaRPr>
          </a:p>
          <a:p>
            <a:pPr marL="0" lvl="0" indent="0">
              <a:buClr>
                <a:srgbClr val="6A9A7B"/>
              </a:buClr>
              <a:buNone/>
            </a:pPr>
            <a:r>
              <a:rPr lang="en-US" altLang="zh-CN" sz="2000" b="1" dirty="0" smtClean="0">
                <a:solidFill>
                  <a:srgbClr val="C00000"/>
                </a:solidFill>
              </a:rPr>
              <a:t>Co-led by C3C Chair with CFDA</a:t>
            </a:r>
          </a:p>
          <a:p>
            <a:pPr marL="0" lvl="0" indent="0">
              <a:buClr>
                <a:srgbClr val="6A9A7B"/>
              </a:buClr>
              <a:buNone/>
            </a:pPr>
            <a:endParaRPr lang="en-US" altLang="zh-CN" sz="2000" b="1" dirty="0">
              <a:solidFill>
                <a:srgbClr val="C00000"/>
              </a:solidFill>
            </a:endParaRPr>
          </a:p>
          <a:p>
            <a:pPr marL="225425" lvl="1" indent="0">
              <a:buClr>
                <a:srgbClr val="6A9A7B"/>
              </a:buClr>
              <a:buNone/>
            </a:pPr>
            <a:endParaRPr lang="en-US" altLang="zh-CN" sz="1400" u="sng" dirty="0">
              <a:solidFill>
                <a:srgbClr val="000066"/>
              </a:solidFill>
            </a:endParaRPr>
          </a:p>
          <a:p>
            <a:pPr lvl="2"/>
            <a:endParaRPr lang="en-US" altLang="zh-CN" sz="1800" dirty="0" smtClean="0">
              <a:solidFill>
                <a:srgbClr val="000066"/>
              </a:solidFill>
            </a:endParaRPr>
          </a:p>
          <a:p>
            <a:pPr lvl="2"/>
            <a:endParaRPr lang="en-US" altLang="zh-CN" sz="1800" dirty="0">
              <a:solidFill>
                <a:srgbClr val="000066"/>
              </a:solidFill>
            </a:endParaRPr>
          </a:p>
          <a:p>
            <a:r>
              <a:rPr lang="en-US" altLang="zh-CN" sz="2000" dirty="0" smtClean="0">
                <a:solidFill>
                  <a:srgbClr val="000066"/>
                </a:solidFill>
              </a:rPr>
              <a:t>July and August: Issued </a:t>
            </a:r>
            <a:r>
              <a:rPr lang="en-US" altLang="zh-CN" sz="2000" b="1" u="sng" dirty="0">
                <a:solidFill>
                  <a:srgbClr val="000066"/>
                </a:solidFill>
              </a:rPr>
              <a:t>China Clinical Data Plan (CCDP</a:t>
            </a:r>
            <a:r>
              <a:rPr lang="en-US" altLang="zh-CN" sz="2000" b="1" u="sng" dirty="0" smtClean="0">
                <a:solidFill>
                  <a:srgbClr val="000066"/>
                </a:solidFill>
              </a:rPr>
              <a:t>)</a:t>
            </a:r>
            <a:endParaRPr lang="en-US" altLang="zh-CN" sz="2000" b="1" u="sng" dirty="0">
              <a:solidFill>
                <a:srgbClr val="000066"/>
              </a:solidFill>
            </a:endParaRPr>
          </a:p>
          <a:p>
            <a:pPr marL="0" indent="0">
              <a:buNone/>
            </a:pPr>
            <a:r>
              <a:rPr lang="en-US" altLang="zh-CN" sz="2000" dirty="0">
                <a:solidFill>
                  <a:srgbClr val="000066"/>
                </a:solidFill>
              </a:rPr>
              <a:t>a</a:t>
            </a:r>
            <a:r>
              <a:rPr lang="en-US" altLang="zh-CN" sz="2000" dirty="0" smtClean="0">
                <a:solidFill>
                  <a:srgbClr val="000066"/>
                </a:solidFill>
              </a:rPr>
              <a:t>nd formed working </a:t>
            </a:r>
            <a:r>
              <a:rPr lang="en-US" altLang="zh-CN" sz="2000" dirty="0">
                <a:solidFill>
                  <a:srgbClr val="000066"/>
                </a:solidFill>
              </a:rPr>
              <a:t>groups (</a:t>
            </a:r>
            <a:r>
              <a:rPr lang="en-US" altLang="zh-CN" sz="2000" b="1" u="sng" dirty="0">
                <a:solidFill>
                  <a:srgbClr val="000066"/>
                </a:solidFill>
              </a:rPr>
              <a:t>CTDS-WG</a:t>
            </a:r>
            <a:r>
              <a:rPr lang="en-US" altLang="zh-CN" sz="2000" dirty="0" smtClean="0">
                <a:solidFill>
                  <a:srgbClr val="000066"/>
                </a:solidFill>
              </a:rPr>
              <a:t>) around CDISC Standards</a:t>
            </a:r>
            <a:endParaRPr lang="en-US" altLang="zh-CN" sz="2000" dirty="0">
              <a:solidFill>
                <a:srgbClr val="000066"/>
              </a:solidFill>
            </a:endParaRPr>
          </a:p>
          <a:p>
            <a:r>
              <a:rPr lang="en-US" altLang="zh-CN" sz="2000" dirty="0" smtClean="0">
                <a:solidFill>
                  <a:srgbClr val="000066"/>
                </a:solidFill>
              </a:rPr>
              <a:t>September through 2014: </a:t>
            </a:r>
            <a:r>
              <a:rPr lang="en-US" altLang="zh-CN" sz="2000" dirty="0">
                <a:solidFill>
                  <a:srgbClr val="000066"/>
                </a:solidFill>
              </a:rPr>
              <a:t>P</a:t>
            </a:r>
            <a:r>
              <a:rPr lang="en-US" altLang="zh-CN" sz="2000" dirty="0" smtClean="0">
                <a:solidFill>
                  <a:srgbClr val="000066"/>
                </a:solidFill>
              </a:rPr>
              <a:t>ilot </a:t>
            </a:r>
            <a:r>
              <a:rPr lang="en-US" altLang="zh-CN" sz="2000" dirty="0">
                <a:solidFill>
                  <a:srgbClr val="000066"/>
                </a:solidFill>
              </a:rPr>
              <a:t>project (CDISC standards in Chinese</a:t>
            </a:r>
            <a:r>
              <a:rPr lang="en-US" altLang="zh-CN" sz="2000" dirty="0" smtClean="0">
                <a:solidFill>
                  <a:srgbClr val="000066"/>
                </a:solidFill>
              </a:rPr>
              <a:t>)</a:t>
            </a:r>
          </a:p>
          <a:p>
            <a:pPr marL="0" indent="0">
              <a:buNone/>
            </a:pPr>
            <a:r>
              <a:rPr lang="en-US" altLang="zh-CN" sz="1800" b="1" dirty="0" smtClean="0">
                <a:solidFill>
                  <a:srgbClr val="990033"/>
                </a:solidFill>
              </a:rPr>
              <a:t>Many thanks to Zibao Zhang, leader of C3C, and to the C3C teams.</a:t>
            </a:r>
            <a:endParaRPr lang="en-US" altLang="zh-CN" sz="1800" b="1" dirty="0">
              <a:solidFill>
                <a:srgbClr val="990033"/>
              </a:solidFill>
            </a:endParaRPr>
          </a:p>
          <a:p>
            <a:endParaRPr lang="en-US" dirty="0"/>
          </a:p>
        </p:txBody>
      </p:sp>
      <p:sp>
        <p:nvSpPr>
          <p:cNvPr id="4" name="Slide Number Placeholder 3"/>
          <p:cNvSpPr>
            <a:spLocks noGrp="1"/>
          </p:cNvSpPr>
          <p:nvPr>
            <p:ph type="sldNum" sz="quarter" idx="10"/>
          </p:nvPr>
        </p:nvSpPr>
        <p:spPr/>
        <p:txBody>
          <a:bodyPr/>
          <a:lstStyle/>
          <a:p>
            <a:pPr>
              <a:defRPr/>
            </a:pPr>
            <a:fld id="{0D1287BB-CDCE-494F-9DCF-9FEDADDCA2F4}" type="slidenum">
              <a:rPr lang="en-US" smtClean="0"/>
              <a:pPr>
                <a:defRPr/>
              </a:pPr>
              <a:t>13</a:t>
            </a:fld>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25389" y="2648364"/>
            <a:ext cx="3000050" cy="16915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24548" y="3681409"/>
            <a:ext cx="905219" cy="1042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063876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DA image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4204" y="403339"/>
            <a:ext cx="7975600" cy="1638300"/>
          </a:xfrm>
          <a:prstGeom prst="rect">
            <a:avLst/>
          </a:prstGeom>
        </p:spPr>
      </p:pic>
      <p:sp>
        <p:nvSpPr>
          <p:cNvPr id="3" name="TextBox 2"/>
          <p:cNvSpPr txBox="1"/>
          <p:nvPr/>
        </p:nvSpPr>
        <p:spPr>
          <a:xfrm>
            <a:off x="2720616" y="6206352"/>
            <a:ext cx="5942652" cy="276999"/>
          </a:xfrm>
          <a:prstGeom prst="rect">
            <a:avLst/>
          </a:prstGeom>
          <a:noFill/>
        </p:spPr>
        <p:txBody>
          <a:bodyPr wrap="none" rtlCol="0">
            <a:spAutoFit/>
          </a:bodyPr>
          <a:lstStyle/>
          <a:p>
            <a:r>
              <a:rPr lang="en-US" sz="1200" dirty="0"/>
              <a:t>http://</a:t>
            </a:r>
            <a:r>
              <a:rPr lang="en-US" sz="1200" dirty="0" err="1"/>
              <a:t>www.fda.gov</a:t>
            </a:r>
            <a:r>
              <a:rPr lang="en-US" sz="1200" dirty="0"/>
              <a:t>/</a:t>
            </a:r>
            <a:r>
              <a:rPr lang="en-US" sz="1200" dirty="0" err="1"/>
              <a:t>ForIndustry</a:t>
            </a:r>
            <a:r>
              <a:rPr lang="en-US" sz="1200" dirty="0"/>
              <a:t>/</a:t>
            </a:r>
            <a:r>
              <a:rPr lang="en-US" sz="1200" dirty="0" err="1"/>
              <a:t>DataStandards</a:t>
            </a:r>
            <a:r>
              <a:rPr lang="en-US" sz="1200" dirty="0"/>
              <a:t>/</a:t>
            </a:r>
            <a:r>
              <a:rPr lang="en-US" sz="1200" dirty="0" err="1"/>
              <a:t>StudyDataStandards</a:t>
            </a:r>
            <a:r>
              <a:rPr lang="en-US" sz="1200" dirty="0"/>
              <a:t>/ucm368613.htm</a:t>
            </a:r>
          </a:p>
        </p:txBody>
      </p:sp>
      <p:pic>
        <p:nvPicPr>
          <p:cNvPr id="6" name="Picture 5" descr="FDA Image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60" y="2041639"/>
            <a:ext cx="9144000" cy="4068585"/>
          </a:xfrm>
          <a:prstGeom prst="rect">
            <a:avLst/>
          </a:prstGeom>
        </p:spPr>
      </p:pic>
      <p:sp>
        <p:nvSpPr>
          <p:cNvPr id="5" name="Slide Number Placeholder 3"/>
          <p:cNvSpPr>
            <a:spLocks noGrp="1"/>
          </p:cNvSpPr>
          <p:nvPr>
            <p:ph type="sldNum" sz="quarter" idx="10"/>
          </p:nvPr>
        </p:nvSpPr>
        <p:spPr>
          <a:xfrm>
            <a:off x="7010400" y="6492875"/>
            <a:ext cx="2133600" cy="346075"/>
          </a:xfrm>
        </p:spPr>
        <p:txBody>
          <a:bodyPr/>
          <a:lstStyle/>
          <a:p>
            <a:pPr algn="r">
              <a:defRPr/>
            </a:pPr>
            <a:fld id="{F6ACC4CB-36E7-6146-B302-0C1649F10B18}" type="slidenum">
              <a:rPr lang="en-US" sz="1000" smtClean="0">
                <a:solidFill>
                  <a:schemeClr val="bg1"/>
                </a:solidFill>
              </a:rPr>
              <a:pPr algn="r">
                <a:defRPr/>
              </a:pPr>
              <a:t>14</a:t>
            </a:fld>
            <a:endParaRPr lang="en-US" sz="1000" dirty="0">
              <a:solidFill>
                <a:schemeClr val="bg1"/>
              </a:solidFill>
            </a:endParaRPr>
          </a:p>
        </p:txBody>
      </p:sp>
    </p:spTree>
    <p:extLst>
      <p:ext uri="{BB962C8B-B14F-4D97-AF65-F5344CB8AC3E}">
        <p14:creationId xmlns:p14="http://schemas.microsoft.com/office/powerpoint/2010/main" val="11012394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Title 1"/>
          <p:cNvSpPr txBox="1">
            <a:spLocks/>
          </p:cNvSpPr>
          <p:nvPr/>
        </p:nvSpPr>
        <p:spPr bwMode="auto">
          <a:xfrm>
            <a:off x="2014538" y="209550"/>
            <a:ext cx="518160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bg1"/>
                </a:solidFill>
                <a:latin typeface="Arial" charset="0"/>
                <a:ea typeface="ＭＳ Ｐゴシック" charset="0"/>
                <a:cs typeface="ＭＳ Ｐゴシック" charset="0"/>
              </a:defRPr>
            </a:lvl1pPr>
            <a:lvl2pPr marL="742950" indent="-285750" eaLnBrk="0" hangingPunct="0">
              <a:defRPr sz="3600">
                <a:solidFill>
                  <a:schemeClr val="bg1"/>
                </a:solidFill>
                <a:latin typeface="Arial" charset="0"/>
                <a:ea typeface="ＭＳ Ｐゴシック" charset="0"/>
              </a:defRPr>
            </a:lvl2pPr>
            <a:lvl3pPr marL="1143000" indent="-228600" eaLnBrk="0" hangingPunct="0">
              <a:defRPr sz="3600">
                <a:solidFill>
                  <a:schemeClr val="bg1"/>
                </a:solidFill>
                <a:latin typeface="Arial" charset="0"/>
                <a:ea typeface="ＭＳ Ｐゴシック" charset="0"/>
              </a:defRPr>
            </a:lvl3pPr>
            <a:lvl4pPr marL="1600200" indent="-228600" eaLnBrk="0" hangingPunct="0">
              <a:defRPr sz="3600">
                <a:solidFill>
                  <a:schemeClr val="bg1"/>
                </a:solidFill>
                <a:latin typeface="Arial" charset="0"/>
                <a:ea typeface="ＭＳ Ｐゴシック" charset="0"/>
              </a:defRPr>
            </a:lvl4pPr>
            <a:lvl5pPr marL="2057400" indent="-228600" eaLnBrk="0" hangingPunct="0">
              <a:defRPr sz="3600">
                <a:solidFill>
                  <a:schemeClr val="bg1"/>
                </a:solidFill>
                <a:latin typeface="Arial" charset="0"/>
                <a:ea typeface="ＭＳ Ｐゴシック" charset="0"/>
              </a:defRPr>
            </a:lvl5pPr>
            <a:lvl6pPr marL="2514600" indent="-228600" eaLnBrk="0" fontAlgn="base" hangingPunct="0">
              <a:spcBef>
                <a:spcPct val="0"/>
              </a:spcBef>
              <a:spcAft>
                <a:spcPct val="0"/>
              </a:spcAft>
              <a:defRPr sz="3600">
                <a:solidFill>
                  <a:schemeClr val="bg1"/>
                </a:solidFill>
                <a:latin typeface="Arial" charset="0"/>
                <a:ea typeface="ＭＳ Ｐゴシック" charset="0"/>
              </a:defRPr>
            </a:lvl6pPr>
            <a:lvl7pPr marL="2971800" indent="-228600" eaLnBrk="0" fontAlgn="base" hangingPunct="0">
              <a:spcBef>
                <a:spcPct val="0"/>
              </a:spcBef>
              <a:spcAft>
                <a:spcPct val="0"/>
              </a:spcAft>
              <a:defRPr sz="3600">
                <a:solidFill>
                  <a:schemeClr val="bg1"/>
                </a:solidFill>
                <a:latin typeface="Arial" charset="0"/>
                <a:ea typeface="ＭＳ Ｐゴシック" charset="0"/>
              </a:defRPr>
            </a:lvl7pPr>
            <a:lvl8pPr marL="3429000" indent="-228600" eaLnBrk="0" fontAlgn="base" hangingPunct="0">
              <a:spcBef>
                <a:spcPct val="0"/>
              </a:spcBef>
              <a:spcAft>
                <a:spcPct val="0"/>
              </a:spcAft>
              <a:defRPr sz="3600">
                <a:solidFill>
                  <a:schemeClr val="bg1"/>
                </a:solidFill>
                <a:latin typeface="Arial" charset="0"/>
                <a:ea typeface="ＭＳ Ｐゴシック" charset="0"/>
              </a:defRPr>
            </a:lvl8pPr>
            <a:lvl9pPr marL="3886200" indent="-228600" eaLnBrk="0" fontAlgn="base" hangingPunct="0">
              <a:spcBef>
                <a:spcPct val="0"/>
              </a:spcBef>
              <a:spcAft>
                <a:spcPct val="0"/>
              </a:spcAft>
              <a:defRPr sz="3600">
                <a:solidFill>
                  <a:schemeClr val="bg1"/>
                </a:solidFill>
                <a:latin typeface="Arial" charset="0"/>
                <a:ea typeface="ＭＳ Ｐゴシック" charset="0"/>
              </a:defRPr>
            </a:lvl9pPr>
          </a:lstStyle>
          <a:p>
            <a:pPr algn="ctr" eaLnBrk="1" hangingPunct="1"/>
            <a:endParaRPr lang="en-US" sz="3200">
              <a:solidFill>
                <a:srgbClr val="007DC3"/>
              </a:solidFill>
            </a:endParaRPr>
          </a:p>
        </p:txBody>
      </p:sp>
      <p:sp>
        <p:nvSpPr>
          <p:cNvPr id="78850" name="Title 2"/>
          <p:cNvSpPr txBox="1">
            <a:spLocks/>
          </p:cNvSpPr>
          <p:nvPr/>
        </p:nvSpPr>
        <p:spPr bwMode="auto">
          <a:xfrm>
            <a:off x="385649" y="1809705"/>
            <a:ext cx="8616950" cy="67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bg1"/>
                </a:solidFill>
                <a:latin typeface="Arial" charset="0"/>
                <a:ea typeface="ＭＳ Ｐゴシック" charset="0"/>
                <a:cs typeface="ＭＳ Ｐゴシック" charset="0"/>
              </a:defRPr>
            </a:lvl1pPr>
            <a:lvl2pPr marL="742950" indent="-285750" eaLnBrk="0" hangingPunct="0">
              <a:defRPr sz="3600">
                <a:solidFill>
                  <a:schemeClr val="bg1"/>
                </a:solidFill>
                <a:latin typeface="Arial" charset="0"/>
                <a:ea typeface="ＭＳ Ｐゴシック" charset="0"/>
              </a:defRPr>
            </a:lvl2pPr>
            <a:lvl3pPr marL="1143000" indent="-228600" eaLnBrk="0" hangingPunct="0">
              <a:defRPr sz="3600">
                <a:solidFill>
                  <a:schemeClr val="bg1"/>
                </a:solidFill>
                <a:latin typeface="Arial" charset="0"/>
                <a:ea typeface="ＭＳ Ｐゴシック" charset="0"/>
              </a:defRPr>
            </a:lvl3pPr>
            <a:lvl4pPr marL="1600200" indent="-228600" eaLnBrk="0" hangingPunct="0">
              <a:defRPr sz="3600">
                <a:solidFill>
                  <a:schemeClr val="bg1"/>
                </a:solidFill>
                <a:latin typeface="Arial" charset="0"/>
                <a:ea typeface="ＭＳ Ｐゴシック" charset="0"/>
              </a:defRPr>
            </a:lvl4pPr>
            <a:lvl5pPr marL="2057400" indent="-228600" eaLnBrk="0" hangingPunct="0">
              <a:defRPr sz="3600">
                <a:solidFill>
                  <a:schemeClr val="bg1"/>
                </a:solidFill>
                <a:latin typeface="Arial" charset="0"/>
                <a:ea typeface="ＭＳ Ｐゴシック" charset="0"/>
              </a:defRPr>
            </a:lvl5pPr>
            <a:lvl6pPr marL="2514600" indent="-228600" eaLnBrk="0" fontAlgn="base" hangingPunct="0">
              <a:spcBef>
                <a:spcPct val="0"/>
              </a:spcBef>
              <a:spcAft>
                <a:spcPct val="0"/>
              </a:spcAft>
              <a:defRPr sz="3600">
                <a:solidFill>
                  <a:schemeClr val="bg1"/>
                </a:solidFill>
                <a:latin typeface="Arial" charset="0"/>
                <a:ea typeface="ＭＳ Ｐゴシック" charset="0"/>
              </a:defRPr>
            </a:lvl6pPr>
            <a:lvl7pPr marL="2971800" indent="-228600" eaLnBrk="0" fontAlgn="base" hangingPunct="0">
              <a:spcBef>
                <a:spcPct val="0"/>
              </a:spcBef>
              <a:spcAft>
                <a:spcPct val="0"/>
              </a:spcAft>
              <a:defRPr sz="3600">
                <a:solidFill>
                  <a:schemeClr val="bg1"/>
                </a:solidFill>
                <a:latin typeface="Arial" charset="0"/>
                <a:ea typeface="ＭＳ Ｐゴシック" charset="0"/>
              </a:defRPr>
            </a:lvl7pPr>
            <a:lvl8pPr marL="3429000" indent="-228600" eaLnBrk="0" fontAlgn="base" hangingPunct="0">
              <a:spcBef>
                <a:spcPct val="0"/>
              </a:spcBef>
              <a:spcAft>
                <a:spcPct val="0"/>
              </a:spcAft>
              <a:defRPr sz="3600">
                <a:solidFill>
                  <a:schemeClr val="bg1"/>
                </a:solidFill>
                <a:latin typeface="Arial" charset="0"/>
                <a:ea typeface="ＭＳ Ｐゴシック" charset="0"/>
              </a:defRPr>
            </a:lvl8pPr>
            <a:lvl9pPr marL="3886200" indent="-228600" eaLnBrk="0" fontAlgn="base" hangingPunct="0">
              <a:spcBef>
                <a:spcPct val="0"/>
              </a:spcBef>
              <a:spcAft>
                <a:spcPct val="0"/>
              </a:spcAft>
              <a:defRPr sz="3600">
                <a:solidFill>
                  <a:schemeClr val="bg1"/>
                </a:solidFill>
                <a:latin typeface="Arial" charset="0"/>
                <a:ea typeface="ＭＳ Ｐゴシック" charset="0"/>
              </a:defRPr>
            </a:lvl9pPr>
          </a:lstStyle>
          <a:p>
            <a:pPr algn="ctr"/>
            <a:r>
              <a:rPr lang="en-US" sz="2800" u="sng" dirty="0" smtClean="0">
                <a:solidFill>
                  <a:srgbClr val="003264"/>
                </a:solidFill>
              </a:rPr>
              <a:t>C</a:t>
            </a:r>
            <a:r>
              <a:rPr lang="en-US" sz="2800" dirty="0" smtClean="0">
                <a:solidFill>
                  <a:srgbClr val="003264"/>
                </a:solidFill>
              </a:rPr>
              <a:t>oalition </a:t>
            </a:r>
            <a:r>
              <a:rPr lang="en-US" sz="2800" u="sng" dirty="0">
                <a:solidFill>
                  <a:srgbClr val="003264"/>
                </a:solidFill>
              </a:rPr>
              <a:t>f</a:t>
            </a:r>
            <a:r>
              <a:rPr lang="en-US" sz="2800" dirty="0">
                <a:solidFill>
                  <a:srgbClr val="003264"/>
                </a:solidFill>
              </a:rPr>
              <a:t>or </a:t>
            </a:r>
            <a:r>
              <a:rPr lang="en-US" sz="2800" u="sng" dirty="0">
                <a:solidFill>
                  <a:srgbClr val="003264"/>
                </a:solidFill>
              </a:rPr>
              <a:t>A</a:t>
            </a:r>
            <a:r>
              <a:rPr lang="en-US" sz="2800" dirty="0">
                <a:solidFill>
                  <a:srgbClr val="003264"/>
                </a:solidFill>
              </a:rPr>
              <a:t>ccelerating </a:t>
            </a:r>
            <a:r>
              <a:rPr lang="en-US" sz="2800" u="sng" dirty="0">
                <a:solidFill>
                  <a:srgbClr val="003264"/>
                </a:solidFill>
              </a:rPr>
              <a:t>S</a:t>
            </a:r>
            <a:r>
              <a:rPr lang="en-US" sz="2800" dirty="0">
                <a:solidFill>
                  <a:srgbClr val="003264"/>
                </a:solidFill>
              </a:rPr>
              <a:t>tandards &amp; </a:t>
            </a:r>
            <a:r>
              <a:rPr lang="en-US" sz="2800" u="sng" dirty="0">
                <a:solidFill>
                  <a:srgbClr val="003264"/>
                </a:solidFill>
              </a:rPr>
              <a:t>T</a:t>
            </a:r>
            <a:r>
              <a:rPr lang="en-US" sz="2800" dirty="0">
                <a:solidFill>
                  <a:srgbClr val="003264"/>
                </a:solidFill>
              </a:rPr>
              <a:t>herapies</a:t>
            </a:r>
          </a:p>
        </p:txBody>
      </p:sp>
      <p:sp>
        <p:nvSpPr>
          <p:cNvPr id="86021" name="Content Placeholder 2"/>
          <p:cNvSpPr txBox="1">
            <a:spLocks/>
          </p:cNvSpPr>
          <p:nvPr/>
        </p:nvSpPr>
        <p:spPr bwMode="auto">
          <a:xfrm>
            <a:off x="306389" y="2457550"/>
            <a:ext cx="8132531" cy="345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eaLnBrk="0" hangingPunct="0">
              <a:tabLst>
                <a:tab pos="0" algn="l"/>
              </a:tabLst>
              <a:defRPr sz="3600">
                <a:solidFill>
                  <a:schemeClr val="bg1"/>
                </a:solidFill>
                <a:latin typeface="Arial" charset="0"/>
                <a:ea typeface="ＭＳ Ｐゴシック" charset="0"/>
                <a:cs typeface="ＭＳ Ｐゴシック" charset="0"/>
              </a:defRPr>
            </a:lvl1pPr>
            <a:lvl2pPr marL="742950" indent="-285750" eaLnBrk="0" hangingPunct="0">
              <a:tabLst>
                <a:tab pos="0" algn="l"/>
              </a:tabLst>
              <a:defRPr sz="3600">
                <a:solidFill>
                  <a:schemeClr val="bg1"/>
                </a:solidFill>
                <a:latin typeface="Arial" charset="0"/>
                <a:ea typeface="ＭＳ Ｐゴシック" charset="0"/>
              </a:defRPr>
            </a:lvl2pPr>
            <a:lvl3pPr marL="1143000" indent="-228600" eaLnBrk="0" hangingPunct="0">
              <a:tabLst>
                <a:tab pos="0" algn="l"/>
              </a:tabLst>
              <a:defRPr sz="3600">
                <a:solidFill>
                  <a:schemeClr val="bg1"/>
                </a:solidFill>
                <a:latin typeface="Arial" charset="0"/>
                <a:ea typeface="ＭＳ Ｐゴシック" charset="0"/>
              </a:defRPr>
            </a:lvl3pPr>
            <a:lvl4pPr marL="1600200" indent="-228600" eaLnBrk="0" hangingPunct="0">
              <a:tabLst>
                <a:tab pos="0" algn="l"/>
              </a:tabLst>
              <a:defRPr sz="3600">
                <a:solidFill>
                  <a:schemeClr val="bg1"/>
                </a:solidFill>
                <a:latin typeface="Arial" charset="0"/>
                <a:ea typeface="ＭＳ Ｐゴシック" charset="0"/>
              </a:defRPr>
            </a:lvl4pPr>
            <a:lvl5pPr marL="2057400" indent="-228600" eaLnBrk="0" hangingPunct="0">
              <a:tabLst>
                <a:tab pos="0" algn="l"/>
              </a:tabLst>
              <a:defRPr sz="3600">
                <a:solidFill>
                  <a:schemeClr val="bg1"/>
                </a:solidFill>
                <a:latin typeface="Arial" charset="0"/>
                <a:ea typeface="ＭＳ Ｐゴシック" charset="0"/>
              </a:defRPr>
            </a:lvl5pPr>
            <a:lvl6pPr marL="2514600" indent="-228600" eaLnBrk="0" fontAlgn="base" hangingPunct="0">
              <a:spcBef>
                <a:spcPct val="0"/>
              </a:spcBef>
              <a:spcAft>
                <a:spcPct val="0"/>
              </a:spcAft>
              <a:tabLst>
                <a:tab pos="0" algn="l"/>
              </a:tabLst>
              <a:defRPr sz="3600">
                <a:solidFill>
                  <a:schemeClr val="bg1"/>
                </a:solidFill>
                <a:latin typeface="Arial" charset="0"/>
                <a:ea typeface="ＭＳ Ｐゴシック" charset="0"/>
              </a:defRPr>
            </a:lvl6pPr>
            <a:lvl7pPr marL="2971800" indent="-228600" eaLnBrk="0" fontAlgn="base" hangingPunct="0">
              <a:spcBef>
                <a:spcPct val="0"/>
              </a:spcBef>
              <a:spcAft>
                <a:spcPct val="0"/>
              </a:spcAft>
              <a:tabLst>
                <a:tab pos="0" algn="l"/>
              </a:tabLst>
              <a:defRPr sz="3600">
                <a:solidFill>
                  <a:schemeClr val="bg1"/>
                </a:solidFill>
                <a:latin typeface="Arial" charset="0"/>
                <a:ea typeface="ＭＳ Ｐゴシック" charset="0"/>
              </a:defRPr>
            </a:lvl7pPr>
            <a:lvl8pPr marL="3429000" indent="-228600" eaLnBrk="0" fontAlgn="base" hangingPunct="0">
              <a:spcBef>
                <a:spcPct val="0"/>
              </a:spcBef>
              <a:spcAft>
                <a:spcPct val="0"/>
              </a:spcAft>
              <a:tabLst>
                <a:tab pos="0" algn="l"/>
              </a:tabLst>
              <a:defRPr sz="3600">
                <a:solidFill>
                  <a:schemeClr val="bg1"/>
                </a:solidFill>
                <a:latin typeface="Arial" charset="0"/>
                <a:ea typeface="ＭＳ Ｐゴシック" charset="0"/>
              </a:defRPr>
            </a:lvl8pPr>
            <a:lvl9pPr marL="3886200" indent="-228600" eaLnBrk="0" fontAlgn="base" hangingPunct="0">
              <a:spcBef>
                <a:spcPct val="0"/>
              </a:spcBef>
              <a:spcAft>
                <a:spcPct val="0"/>
              </a:spcAft>
              <a:tabLst>
                <a:tab pos="0" algn="l"/>
              </a:tabLst>
              <a:defRPr sz="3600">
                <a:solidFill>
                  <a:schemeClr val="bg1"/>
                </a:solidFill>
                <a:latin typeface="Arial" charset="0"/>
                <a:ea typeface="ＭＳ Ｐゴシック" charset="0"/>
              </a:defRPr>
            </a:lvl9pPr>
          </a:lstStyle>
          <a:p>
            <a:pPr>
              <a:lnSpc>
                <a:spcPct val="95000"/>
              </a:lnSpc>
              <a:spcBef>
                <a:spcPct val="20000"/>
              </a:spcBef>
              <a:buClr>
                <a:schemeClr val="tx1"/>
              </a:buClr>
              <a:buSzPct val="100000"/>
              <a:buFont typeface="Arial" charset="0"/>
              <a:buChar char="•"/>
              <a:defRPr/>
            </a:pPr>
            <a:r>
              <a:rPr lang="en-US" sz="2000" dirty="0" smtClean="0">
                <a:solidFill>
                  <a:srgbClr val="404040"/>
                </a:solidFill>
              </a:rPr>
              <a:t>In response to CDISC member value surveys and PDUFA V (with the FDA's statement of need for therapeutic area data standards), C-Path and CDISC established CFAST </a:t>
            </a:r>
          </a:p>
          <a:p>
            <a:pPr marL="0" indent="0">
              <a:lnSpc>
                <a:spcPct val="95000"/>
              </a:lnSpc>
              <a:spcBef>
                <a:spcPct val="20000"/>
              </a:spcBef>
              <a:buClr>
                <a:schemeClr val="tx1"/>
              </a:buClr>
              <a:buSzPct val="100000"/>
              <a:defRPr/>
            </a:pPr>
            <a:endParaRPr lang="en-US" sz="2000" dirty="0" smtClean="0">
              <a:solidFill>
                <a:srgbClr val="404040"/>
              </a:solidFill>
            </a:endParaRPr>
          </a:p>
          <a:p>
            <a:pPr>
              <a:lnSpc>
                <a:spcPct val="95000"/>
              </a:lnSpc>
              <a:spcBef>
                <a:spcPct val="20000"/>
              </a:spcBef>
              <a:buClr>
                <a:schemeClr val="tx1"/>
              </a:buClr>
              <a:buSzPct val="100000"/>
              <a:buFont typeface="Arial" charset="0"/>
              <a:buChar char="•"/>
              <a:defRPr/>
            </a:pPr>
            <a:r>
              <a:rPr lang="en-US" sz="2000" dirty="0" smtClean="0">
                <a:solidFill>
                  <a:srgbClr val="404040"/>
                </a:solidFill>
              </a:rPr>
              <a:t>CFAST is an </a:t>
            </a:r>
            <a:r>
              <a:rPr lang="en-US" sz="2000" b="1" dirty="0" smtClean="0">
                <a:solidFill>
                  <a:srgbClr val="0070C0"/>
                </a:solidFill>
              </a:rPr>
              <a:t>initiative</a:t>
            </a:r>
            <a:r>
              <a:rPr lang="en-US" sz="2000" dirty="0" smtClean="0">
                <a:solidFill>
                  <a:srgbClr val="404040"/>
                </a:solidFill>
              </a:rPr>
              <a:t> to accelerate clinical research and medical product development by creating and maintaining data standards, tools and methods for conducting research in therapeutic areas that are important to public health</a:t>
            </a:r>
          </a:p>
          <a:p>
            <a:pPr>
              <a:lnSpc>
                <a:spcPct val="95000"/>
              </a:lnSpc>
              <a:spcBef>
                <a:spcPct val="20000"/>
              </a:spcBef>
              <a:buClr>
                <a:schemeClr val="tx1"/>
              </a:buClr>
              <a:buSzPct val="100000"/>
              <a:buFont typeface="Arial" charset="0"/>
              <a:buChar char="•"/>
              <a:defRPr/>
            </a:pPr>
            <a:endParaRPr lang="en-US" sz="2000" dirty="0">
              <a:solidFill>
                <a:srgbClr val="404040"/>
              </a:solidFill>
            </a:endParaRPr>
          </a:p>
          <a:p>
            <a:pPr>
              <a:lnSpc>
                <a:spcPct val="95000"/>
              </a:lnSpc>
              <a:spcBef>
                <a:spcPct val="20000"/>
              </a:spcBef>
              <a:buClr>
                <a:schemeClr val="tx1"/>
              </a:buClr>
              <a:buSzPct val="100000"/>
              <a:buFont typeface="Arial" charset="0"/>
              <a:buChar char="•"/>
              <a:defRPr/>
            </a:pPr>
            <a:r>
              <a:rPr lang="en-US" sz="2000" dirty="0" smtClean="0">
                <a:solidFill>
                  <a:srgbClr val="404040"/>
                </a:solidFill>
              </a:rPr>
              <a:t>Now contributing to CFAST:  FDA, </a:t>
            </a:r>
            <a:r>
              <a:rPr lang="en-US" sz="2000" dirty="0" err="1" smtClean="0">
                <a:solidFill>
                  <a:srgbClr val="404040"/>
                </a:solidFill>
              </a:rPr>
              <a:t>TransCelerate</a:t>
            </a:r>
            <a:r>
              <a:rPr lang="en-US" sz="2000" dirty="0" smtClean="0">
                <a:solidFill>
                  <a:srgbClr val="404040"/>
                </a:solidFill>
              </a:rPr>
              <a:t> </a:t>
            </a:r>
            <a:r>
              <a:rPr lang="en-US" sz="2000" dirty="0" err="1" smtClean="0">
                <a:solidFill>
                  <a:srgbClr val="404040"/>
                </a:solidFill>
              </a:rPr>
              <a:t>Biopharma</a:t>
            </a:r>
            <a:r>
              <a:rPr lang="en-US" sz="2000" dirty="0" smtClean="0">
                <a:solidFill>
                  <a:srgbClr val="404040"/>
                </a:solidFill>
              </a:rPr>
              <a:t>, NCI EVS, ACRO and IMI</a:t>
            </a:r>
          </a:p>
        </p:txBody>
      </p:sp>
      <p:pic>
        <p:nvPicPr>
          <p:cNvPr id="3891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11232" y="554441"/>
            <a:ext cx="2143125" cy="8953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3892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4233" y="568354"/>
            <a:ext cx="2201863" cy="88106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2" name="Picture 1" descr="CFAST Logo7a2a.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08697" y="74713"/>
            <a:ext cx="2918167" cy="1739528"/>
          </a:xfrm>
          <a:prstGeom prst="rect">
            <a:avLst/>
          </a:prstGeom>
        </p:spPr>
      </p:pic>
      <p:sp>
        <p:nvSpPr>
          <p:cNvPr id="10" name="Slide Number Placeholder 3"/>
          <p:cNvSpPr txBox="1">
            <a:spLocks/>
          </p:cNvSpPr>
          <p:nvPr/>
        </p:nvSpPr>
        <p:spPr bwMode="auto">
          <a:xfrm>
            <a:off x="7010400" y="6492875"/>
            <a:ext cx="2133600" cy="3508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defPPr>
              <a:defRPr lang="en-US"/>
            </a:defPPr>
            <a:lvl1pPr algn="r" rtl="0" fontAlgn="base">
              <a:spcBef>
                <a:spcPct val="0"/>
              </a:spcBef>
              <a:spcAft>
                <a:spcPct val="0"/>
              </a:spcAft>
              <a:defRPr sz="1000" kern="1200" smtClean="0">
                <a:solidFill>
                  <a:schemeClr val="bg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E54A8919-8B70-445B-AA57-916A80257CF9}" type="slidenum">
              <a:rPr lang="en-US" smtClean="0"/>
              <a:pPr/>
              <a:t>15</a:t>
            </a:fld>
            <a:endParaRPr lang="en-US" dirty="0"/>
          </a:p>
        </p:txBody>
      </p:sp>
    </p:spTree>
    <p:extLst>
      <p:ext uri="{BB962C8B-B14F-4D97-AF65-F5344CB8AC3E}">
        <p14:creationId xmlns:p14="http://schemas.microsoft.com/office/powerpoint/2010/main" val="26944612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ounded Rectangle 18"/>
          <p:cNvSpPr/>
          <p:nvPr/>
        </p:nvSpPr>
        <p:spPr>
          <a:xfrm>
            <a:off x="1270414" y="4428041"/>
            <a:ext cx="5239522" cy="2433970"/>
          </a:xfrm>
          <a:prstGeom prst="roundRect">
            <a:avLst/>
          </a:prstGeom>
          <a:solidFill>
            <a:srgbClr val="000066"/>
          </a:solid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Down Arrow 16"/>
          <p:cNvSpPr/>
          <p:nvPr/>
        </p:nvSpPr>
        <p:spPr>
          <a:xfrm>
            <a:off x="3605085" y="2377022"/>
            <a:ext cx="592125" cy="2061617"/>
          </a:xfrm>
          <a:prstGeom prst="downArrow">
            <a:avLst/>
          </a:prstGeom>
          <a:solidFill>
            <a:srgbClr val="FFC000">
              <a:alpha val="89804"/>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 y="0"/>
            <a:ext cx="1434946" cy="858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600200" y="228600"/>
            <a:ext cx="7315200" cy="523220"/>
          </a:xfrm>
          <a:prstGeom prst="rect">
            <a:avLst/>
          </a:prstGeom>
          <a:noFill/>
        </p:spPr>
        <p:txBody>
          <a:bodyPr wrap="square" rtlCol="0">
            <a:spAutoFit/>
          </a:bodyPr>
          <a:lstStyle/>
          <a:p>
            <a:r>
              <a:rPr lang="en-US" sz="2800" b="1" dirty="0" smtClean="0">
                <a:solidFill>
                  <a:srgbClr val="1F497D"/>
                </a:solidFill>
              </a:rPr>
              <a:t>Therapeutic Area Standards Governance</a:t>
            </a:r>
          </a:p>
        </p:txBody>
      </p:sp>
      <p:sp>
        <p:nvSpPr>
          <p:cNvPr id="4" name="Rounded Rectangle 3"/>
          <p:cNvSpPr/>
          <p:nvPr/>
        </p:nvSpPr>
        <p:spPr>
          <a:xfrm>
            <a:off x="4038853" y="1248290"/>
            <a:ext cx="3389083" cy="1866808"/>
          </a:xfrm>
          <a:prstGeom prst="roundRect">
            <a:avLst/>
          </a:prstGeom>
          <a:no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98967" y="1248289"/>
            <a:ext cx="3658171" cy="1866809"/>
          </a:xfrm>
          <a:prstGeom prst="roundRect">
            <a:avLst/>
          </a:prstGeom>
          <a:no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5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26428" y="1404668"/>
            <a:ext cx="1023914" cy="380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4554595" y="1752600"/>
            <a:ext cx="2428870" cy="954107"/>
          </a:xfrm>
          <a:prstGeom prst="rect">
            <a:avLst/>
          </a:prstGeom>
          <a:noFill/>
        </p:spPr>
        <p:txBody>
          <a:bodyPr wrap="none" rtlCol="0">
            <a:spAutoFit/>
          </a:bodyPr>
          <a:lstStyle/>
          <a:p>
            <a:pPr algn="ctr"/>
            <a:r>
              <a:rPr lang="en-US" sz="2400" b="1" dirty="0" smtClean="0">
                <a:solidFill>
                  <a:srgbClr val="1F497D"/>
                </a:solidFill>
              </a:rPr>
              <a:t>CFAST TAPSC </a:t>
            </a:r>
          </a:p>
          <a:p>
            <a:pPr algn="ctr"/>
            <a:r>
              <a:rPr lang="en-US" sz="1600" b="1" dirty="0" smtClean="0">
                <a:solidFill>
                  <a:srgbClr val="1F497D"/>
                </a:solidFill>
              </a:rPr>
              <a:t>Therapeutic Area Program</a:t>
            </a:r>
          </a:p>
          <a:p>
            <a:pPr algn="ctr"/>
            <a:r>
              <a:rPr lang="en-US" sz="1600" b="1" dirty="0" smtClean="0">
                <a:solidFill>
                  <a:srgbClr val="1F497D"/>
                </a:solidFill>
              </a:rPr>
              <a:t>Steering Committee</a:t>
            </a:r>
            <a:endParaRPr lang="en-US" sz="1600" b="1" dirty="0">
              <a:solidFill>
                <a:srgbClr val="1F497D"/>
              </a:solidFill>
            </a:endParaRPr>
          </a:p>
        </p:txBody>
      </p:sp>
      <p:sp>
        <p:nvSpPr>
          <p:cNvPr id="7" name="Rectangle 6"/>
          <p:cNvSpPr/>
          <p:nvPr/>
        </p:nvSpPr>
        <p:spPr>
          <a:xfrm>
            <a:off x="152400" y="1828800"/>
            <a:ext cx="3505200" cy="707886"/>
          </a:xfrm>
          <a:prstGeom prst="rect">
            <a:avLst/>
          </a:prstGeom>
        </p:spPr>
        <p:txBody>
          <a:bodyPr wrap="square">
            <a:spAutoFit/>
          </a:bodyPr>
          <a:lstStyle/>
          <a:p>
            <a:pPr lvl="0" algn="ctr"/>
            <a:r>
              <a:rPr lang="en-US" sz="2400" b="1" dirty="0">
                <a:solidFill>
                  <a:srgbClr val="1F497D"/>
                </a:solidFill>
              </a:rPr>
              <a:t>CFAST SAC </a:t>
            </a:r>
          </a:p>
          <a:p>
            <a:pPr lvl="0" algn="ctr"/>
            <a:r>
              <a:rPr lang="en-US" sz="1600" b="1" dirty="0">
                <a:solidFill>
                  <a:srgbClr val="1F497D"/>
                </a:solidFill>
              </a:rPr>
              <a:t>Scientific Advisory Committee</a:t>
            </a:r>
          </a:p>
        </p:txBody>
      </p:sp>
      <p:sp>
        <p:nvSpPr>
          <p:cNvPr id="8" name="Rounded Rectangle 7"/>
          <p:cNvSpPr/>
          <p:nvPr/>
        </p:nvSpPr>
        <p:spPr>
          <a:xfrm>
            <a:off x="4242963" y="3212215"/>
            <a:ext cx="3039919" cy="927452"/>
          </a:xfrm>
          <a:prstGeom prst="roundRect">
            <a:avLst/>
          </a:prstGeom>
          <a:no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323670" y="3260397"/>
            <a:ext cx="3181693" cy="1015663"/>
          </a:xfrm>
          <a:prstGeom prst="rect">
            <a:avLst/>
          </a:prstGeom>
          <a:noFill/>
        </p:spPr>
        <p:txBody>
          <a:bodyPr wrap="square" rtlCol="0">
            <a:spAutoFit/>
          </a:bodyPr>
          <a:lstStyle/>
          <a:p>
            <a:pPr marL="285750" indent="-285750">
              <a:buFont typeface="Arial" pitchFamily="34" charset="0"/>
              <a:buChar char="•"/>
            </a:pPr>
            <a:r>
              <a:rPr lang="en-US" sz="1400" dirty="0" smtClean="0">
                <a:solidFill>
                  <a:srgbClr val="000099"/>
                </a:solidFill>
              </a:rPr>
              <a:t>Prioritizes/Approves Proposals</a:t>
            </a:r>
          </a:p>
          <a:p>
            <a:pPr marL="285750" indent="-285750">
              <a:buFont typeface="Arial" pitchFamily="34" charset="0"/>
              <a:buChar char="•"/>
            </a:pPr>
            <a:r>
              <a:rPr lang="en-US" sz="1400" dirty="0" smtClean="0">
                <a:solidFill>
                  <a:srgbClr val="000099"/>
                </a:solidFill>
              </a:rPr>
              <a:t>Approves Projects &amp; Charters</a:t>
            </a:r>
          </a:p>
          <a:p>
            <a:pPr marL="285750" indent="-285750">
              <a:buFont typeface="Arial" pitchFamily="34" charset="0"/>
              <a:buChar char="•"/>
            </a:pPr>
            <a:r>
              <a:rPr lang="en-US" sz="1400" dirty="0" smtClean="0">
                <a:solidFill>
                  <a:srgbClr val="000099"/>
                </a:solidFill>
              </a:rPr>
              <a:t>Resources &amp; Oversees Projects</a:t>
            </a:r>
          </a:p>
          <a:p>
            <a:pPr marL="285750" indent="-285750">
              <a:buFont typeface="Arial" pitchFamily="34" charset="0"/>
              <a:buChar char="•"/>
            </a:pPr>
            <a:endParaRPr lang="en-US" dirty="0">
              <a:solidFill>
                <a:srgbClr val="000099"/>
              </a:solidFill>
            </a:endParaRPr>
          </a:p>
        </p:txBody>
      </p:sp>
      <p:sp>
        <p:nvSpPr>
          <p:cNvPr id="15" name="TextBox 14"/>
          <p:cNvSpPr txBox="1"/>
          <p:nvPr/>
        </p:nvSpPr>
        <p:spPr>
          <a:xfrm>
            <a:off x="69138" y="3256467"/>
            <a:ext cx="3146118" cy="738664"/>
          </a:xfrm>
          <a:prstGeom prst="rect">
            <a:avLst/>
          </a:prstGeom>
          <a:noFill/>
        </p:spPr>
        <p:txBody>
          <a:bodyPr wrap="none" rtlCol="0">
            <a:spAutoFit/>
          </a:bodyPr>
          <a:lstStyle/>
          <a:p>
            <a:pPr marL="285750" indent="-285750">
              <a:buFont typeface="Arial" pitchFamily="34" charset="0"/>
              <a:buChar char="•"/>
            </a:pPr>
            <a:r>
              <a:rPr lang="en-US" sz="1400" dirty="0" smtClean="0">
                <a:solidFill>
                  <a:srgbClr val="000099"/>
                </a:solidFill>
              </a:rPr>
              <a:t>Provides Scientific Advice to TAPSC</a:t>
            </a:r>
          </a:p>
          <a:p>
            <a:pPr marL="285750" indent="-285750">
              <a:buFont typeface="Arial" pitchFamily="34" charset="0"/>
              <a:buChar char="•"/>
            </a:pPr>
            <a:r>
              <a:rPr lang="en-US" sz="1400" dirty="0" smtClean="0">
                <a:solidFill>
                  <a:srgbClr val="000099"/>
                </a:solidFill>
              </a:rPr>
              <a:t>Identifies Risks and Opportunities</a:t>
            </a:r>
          </a:p>
          <a:p>
            <a:pPr marL="285750" indent="-285750">
              <a:buFont typeface="Arial" pitchFamily="34" charset="0"/>
              <a:buChar char="•"/>
            </a:pPr>
            <a:r>
              <a:rPr lang="en-US" sz="1400" dirty="0" smtClean="0">
                <a:solidFill>
                  <a:srgbClr val="000099"/>
                </a:solidFill>
              </a:rPr>
              <a:t>Identifies/Engages Relevant Partners</a:t>
            </a:r>
            <a:endParaRPr lang="en-US" sz="1400" dirty="0">
              <a:solidFill>
                <a:srgbClr val="000099"/>
              </a:solidFill>
            </a:endParaRPr>
          </a:p>
        </p:txBody>
      </p:sp>
      <p:sp>
        <p:nvSpPr>
          <p:cNvPr id="12" name="Rounded Rectangle 11"/>
          <p:cNvSpPr/>
          <p:nvPr/>
        </p:nvSpPr>
        <p:spPr>
          <a:xfrm>
            <a:off x="41391" y="3212215"/>
            <a:ext cx="3563694" cy="919503"/>
          </a:xfrm>
          <a:prstGeom prst="roundRect">
            <a:avLst/>
          </a:prstGeom>
          <a:no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Left-Right Arrow 12"/>
          <p:cNvSpPr/>
          <p:nvPr/>
        </p:nvSpPr>
        <p:spPr>
          <a:xfrm>
            <a:off x="3421834" y="1978526"/>
            <a:ext cx="975988" cy="547648"/>
          </a:xfrm>
          <a:prstGeom prst="leftRightArrow">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7467600" y="1248289"/>
            <a:ext cx="1600200" cy="4923911"/>
          </a:xfrm>
          <a:prstGeom prst="roundRect">
            <a:avLst/>
          </a:prstGeom>
          <a:solidFill>
            <a:srgbClr val="00808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7431613" y="2057400"/>
            <a:ext cx="1686987" cy="2308324"/>
          </a:xfrm>
          <a:prstGeom prst="rect">
            <a:avLst/>
          </a:prstGeom>
          <a:noFill/>
        </p:spPr>
        <p:txBody>
          <a:bodyPr wrap="square" rtlCol="0">
            <a:spAutoFit/>
          </a:bodyPr>
          <a:lstStyle/>
          <a:p>
            <a:pPr algn="ctr"/>
            <a:r>
              <a:rPr lang="en-US" b="1" dirty="0" smtClean="0">
                <a:solidFill>
                  <a:schemeClr val="bg1"/>
                </a:solidFill>
              </a:rPr>
              <a:t>Ongoing</a:t>
            </a:r>
          </a:p>
          <a:p>
            <a:pPr algn="ctr"/>
            <a:r>
              <a:rPr lang="en-US" b="1" dirty="0" smtClean="0">
                <a:solidFill>
                  <a:schemeClr val="bg1"/>
                </a:solidFill>
              </a:rPr>
              <a:t>Maintenance</a:t>
            </a:r>
          </a:p>
          <a:p>
            <a:pPr algn="ctr"/>
            <a:r>
              <a:rPr lang="en-US" b="1" dirty="0" smtClean="0">
                <a:solidFill>
                  <a:schemeClr val="bg1"/>
                </a:solidFill>
              </a:rPr>
              <a:t>&amp;</a:t>
            </a:r>
          </a:p>
          <a:p>
            <a:pPr algn="ctr"/>
            <a:r>
              <a:rPr lang="en-US" b="1" dirty="0" smtClean="0">
                <a:solidFill>
                  <a:schemeClr val="bg1"/>
                </a:solidFill>
              </a:rPr>
              <a:t>Enhancement</a:t>
            </a:r>
          </a:p>
          <a:p>
            <a:pPr algn="ctr"/>
            <a:r>
              <a:rPr lang="en-US" b="1" dirty="0" smtClean="0">
                <a:solidFill>
                  <a:schemeClr val="bg1"/>
                </a:solidFill>
              </a:rPr>
              <a:t>of Foundational CDISC Standards</a:t>
            </a:r>
            <a:endParaRPr lang="en-US" b="1" dirty="0">
              <a:solidFill>
                <a:schemeClr val="bg1"/>
              </a:solidFill>
            </a:endParaRPr>
          </a:p>
        </p:txBody>
      </p:sp>
      <p:sp>
        <p:nvSpPr>
          <p:cNvPr id="18" name="Rounded Rectangle 17"/>
          <p:cNvSpPr/>
          <p:nvPr/>
        </p:nvSpPr>
        <p:spPr>
          <a:xfrm>
            <a:off x="1600200" y="4564994"/>
            <a:ext cx="4556868" cy="1575412"/>
          </a:xfrm>
          <a:prstGeom prst="roundRect">
            <a:avLst/>
          </a:prstGeom>
          <a:solidFill>
            <a:srgbClr val="00808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u="sng" dirty="0" smtClean="0"/>
          </a:p>
          <a:p>
            <a:pPr algn="ctr"/>
            <a:endParaRPr lang="en-US" u="sng" dirty="0" smtClean="0"/>
          </a:p>
          <a:p>
            <a:pPr algn="ctr"/>
            <a:r>
              <a:rPr lang="en-US" b="1" dirty="0" smtClean="0"/>
              <a:t>CDISC TA Standards Project Teams</a:t>
            </a:r>
          </a:p>
          <a:p>
            <a:pPr algn="ctr">
              <a:lnSpc>
                <a:spcPct val="120000"/>
              </a:lnSpc>
            </a:pPr>
            <a:r>
              <a:rPr lang="en-US" dirty="0" smtClean="0">
                <a:solidFill>
                  <a:srgbClr val="FFC000"/>
                </a:solidFill>
              </a:rPr>
              <a:t>Project Leader +</a:t>
            </a:r>
          </a:p>
          <a:p>
            <a:pPr algn="ctr"/>
            <a:r>
              <a:rPr lang="en-US" sz="1400" dirty="0" smtClean="0">
                <a:solidFill>
                  <a:srgbClr val="FFC000"/>
                </a:solidFill>
              </a:rPr>
              <a:t>Clinical leads (SMEs), BRIDG Modeler, Concept Creators, Terminologists, Metadata Analysts, Stats Consultants, Writers, Communications </a:t>
            </a:r>
          </a:p>
          <a:p>
            <a:pPr algn="ctr"/>
            <a:endParaRPr lang="en-US" dirty="0"/>
          </a:p>
          <a:p>
            <a:pPr algn="ctr"/>
            <a:endParaRPr lang="en-US" dirty="0"/>
          </a:p>
        </p:txBody>
      </p:sp>
      <p:pic>
        <p:nvPicPr>
          <p:cNvPr id="27" name="Picture 26" descr="Macintosh HD:Users:andreavadakin:Desktop:TransCelerateLogo230x138notag_0-1.pn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02395" y="1408055"/>
            <a:ext cx="894287" cy="320408"/>
          </a:xfrm>
          <a:prstGeom prst="rect">
            <a:avLst/>
          </a:prstGeom>
          <a:noFill/>
          <a:ln>
            <a:noFill/>
          </a:ln>
        </p:spPr>
      </p:pic>
      <p:pic>
        <p:nvPicPr>
          <p:cNvPr id="8198"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75293" y="6232038"/>
            <a:ext cx="1080569" cy="434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9"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4522" y="2660111"/>
            <a:ext cx="697238" cy="3535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0"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09877" y="2676402"/>
            <a:ext cx="696598" cy="3557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1815" y="1416067"/>
            <a:ext cx="817631" cy="33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270891" y="1404668"/>
            <a:ext cx="817563" cy="328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9" name="Group 38"/>
          <p:cNvGrpSpPr/>
          <p:nvPr/>
        </p:nvGrpSpPr>
        <p:grpSpPr>
          <a:xfrm>
            <a:off x="3566853" y="6157935"/>
            <a:ext cx="1693093" cy="680631"/>
            <a:chOff x="6399767" y="548877"/>
            <a:chExt cx="1774749" cy="700139"/>
          </a:xfrm>
        </p:grpSpPr>
        <p:sp>
          <p:nvSpPr>
            <p:cNvPr id="40" name="Rounded Rectangle 39"/>
            <p:cNvSpPr/>
            <p:nvPr/>
          </p:nvSpPr>
          <p:spPr>
            <a:xfrm>
              <a:off x="6399767" y="548877"/>
              <a:ext cx="1774749" cy="700139"/>
            </a:xfrm>
            <a:prstGeom prst="roundRect">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smtClean="0"/>
            </a:p>
            <a:p>
              <a:pPr algn="ctr"/>
              <a:r>
                <a:rPr lang="en-US" sz="1000" b="1" dirty="0" smtClean="0">
                  <a:solidFill>
                    <a:srgbClr val="000066"/>
                  </a:solidFill>
                </a:rPr>
                <a:t>Research Community</a:t>
              </a:r>
              <a:endParaRPr lang="en-US" sz="1000" b="1" dirty="0">
                <a:solidFill>
                  <a:srgbClr val="000066"/>
                </a:solidFill>
              </a:endParaRPr>
            </a:p>
          </p:txBody>
        </p:sp>
        <p:pic>
          <p:nvPicPr>
            <p:cNvPr id="4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20947" y="608439"/>
              <a:ext cx="865429" cy="295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9282" y="1404668"/>
            <a:ext cx="1034410" cy="3843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 name="Right Arrow 32"/>
          <p:cNvSpPr/>
          <p:nvPr/>
        </p:nvSpPr>
        <p:spPr>
          <a:xfrm>
            <a:off x="6157068" y="4807361"/>
            <a:ext cx="1310532" cy="1145758"/>
          </a:xfrm>
          <a:prstGeom prst="rightArrow">
            <a:avLst/>
          </a:prstGeom>
          <a:solidFill>
            <a:srgbClr val="00808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354025" y="6305552"/>
            <a:ext cx="840569" cy="337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629400" y="2514600"/>
            <a:ext cx="656627" cy="517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459329" y="6196597"/>
            <a:ext cx="712547" cy="564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0" name="Group 9"/>
          <p:cNvGrpSpPr/>
          <p:nvPr/>
        </p:nvGrpSpPr>
        <p:grpSpPr>
          <a:xfrm>
            <a:off x="202489" y="1817783"/>
            <a:ext cx="591184" cy="488084"/>
            <a:chOff x="2976450" y="2505165"/>
            <a:chExt cx="631254" cy="547804"/>
          </a:xfrm>
        </p:grpSpPr>
        <p:pic>
          <p:nvPicPr>
            <p:cNvPr id="2" name="Picture 2"/>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072240" y="2541693"/>
              <a:ext cx="459264" cy="493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Left Bracket 22"/>
            <p:cNvSpPr/>
            <p:nvPr/>
          </p:nvSpPr>
          <p:spPr>
            <a:xfrm>
              <a:off x="2976450" y="2523429"/>
              <a:ext cx="95790" cy="529540"/>
            </a:xfrm>
            <a:prstGeom prst="lef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Right Bracket 24"/>
            <p:cNvSpPr/>
            <p:nvPr/>
          </p:nvSpPr>
          <p:spPr>
            <a:xfrm>
              <a:off x="3531504" y="2505165"/>
              <a:ext cx="76200" cy="529540"/>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45" name="Rounded Rectangle 44"/>
          <p:cNvSpPr/>
          <p:nvPr/>
        </p:nvSpPr>
        <p:spPr>
          <a:xfrm>
            <a:off x="7467600" y="4572000"/>
            <a:ext cx="1600200" cy="680631"/>
          </a:xfrm>
          <a:prstGeom prst="roundRect">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smtClean="0"/>
          </a:p>
          <a:p>
            <a:pPr algn="ctr"/>
            <a:r>
              <a:rPr lang="en-US" sz="1000" b="1" dirty="0" smtClean="0">
                <a:solidFill>
                  <a:srgbClr val="000066"/>
                </a:solidFill>
              </a:rPr>
              <a:t>Research Community</a:t>
            </a:r>
            <a:endParaRPr lang="en-US" sz="1000" b="1" dirty="0">
              <a:solidFill>
                <a:srgbClr val="000066"/>
              </a:solidFill>
            </a:endParaRPr>
          </a:p>
        </p:txBody>
      </p:sp>
      <p:pic>
        <p:nvPicPr>
          <p:cNvPr id="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48600" y="4648200"/>
            <a:ext cx="825611" cy="2870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23" descr="ACRO.jpg"/>
          <p:cNvPicPr>
            <a:picLocks noChangeAspect="1"/>
          </p:cNvPicPr>
          <p:nvPr/>
        </p:nvPicPr>
        <p:blipFill rotWithShape="1">
          <a:blip r:embed="rId14" cstate="print">
            <a:extLst>
              <a:ext uri="{28A0092B-C50C-407E-A947-70E740481C1C}">
                <a14:useLocalDpi xmlns:a14="http://schemas.microsoft.com/office/drawing/2010/main" val="0"/>
              </a:ext>
            </a:extLst>
          </a:blip>
          <a:srcRect t="22183" b="21090"/>
          <a:stretch/>
        </p:blipFill>
        <p:spPr>
          <a:xfrm>
            <a:off x="1371600" y="2590800"/>
            <a:ext cx="1047750" cy="475488"/>
          </a:xfrm>
          <a:prstGeom prst="rect">
            <a:avLst/>
          </a:prstGeom>
        </p:spPr>
      </p:pic>
      <p:pic>
        <p:nvPicPr>
          <p:cNvPr id="42" name="Picture 41" descr="Macintosh HD:Users:andreavadakin:Desktop:TransCelerateLogo230x138notag_0-1.pn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59931" y="1360565"/>
            <a:ext cx="894287" cy="320408"/>
          </a:xfrm>
          <a:prstGeom prst="rect">
            <a:avLst/>
          </a:prstGeom>
          <a:noFill/>
          <a:ln>
            <a:noFill/>
          </a:ln>
        </p:spPr>
      </p:pic>
      <p:pic>
        <p:nvPicPr>
          <p:cNvPr id="9" name="Picture 2"/>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2504449" y="2505029"/>
            <a:ext cx="960289" cy="580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505386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 y="0"/>
            <a:ext cx="1434946" cy="858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2105322" y="228600"/>
            <a:ext cx="7315200" cy="523220"/>
          </a:xfrm>
          <a:prstGeom prst="rect">
            <a:avLst/>
          </a:prstGeom>
          <a:noFill/>
        </p:spPr>
        <p:txBody>
          <a:bodyPr wrap="square" rtlCol="0">
            <a:spAutoFit/>
          </a:bodyPr>
          <a:lstStyle/>
          <a:p>
            <a:r>
              <a:rPr lang="en-US" sz="2800" b="1" dirty="0" smtClean="0">
                <a:solidFill>
                  <a:srgbClr val="1F497D"/>
                </a:solidFill>
              </a:rPr>
              <a:t>Scientific Advisory Committee</a:t>
            </a:r>
          </a:p>
        </p:txBody>
      </p:sp>
      <p:sp>
        <p:nvSpPr>
          <p:cNvPr id="5" name="Rounded Rectangle 4"/>
          <p:cNvSpPr/>
          <p:nvPr/>
        </p:nvSpPr>
        <p:spPr>
          <a:xfrm>
            <a:off x="98967" y="1248289"/>
            <a:ext cx="8780628" cy="3444897"/>
          </a:xfrm>
          <a:prstGeom prst="roundRect">
            <a:avLst/>
          </a:prstGeom>
          <a:no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5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07471" y="1470128"/>
            <a:ext cx="1023914" cy="380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2630674" y="2474601"/>
            <a:ext cx="3505200" cy="707886"/>
          </a:xfrm>
          <a:prstGeom prst="rect">
            <a:avLst/>
          </a:prstGeom>
        </p:spPr>
        <p:txBody>
          <a:bodyPr wrap="square">
            <a:spAutoFit/>
          </a:bodyPr>
          <a:lstStyle/>
          <a:p>
            <a:pPr lvl="0" algn="ctr"/>
            <a:r>
              <a:rPr lang="en-US" sz="2400" b="1" dirty="0">
                <a:solidFill>
                  <a:srgbClr val="1F497D"/>
                </a:solidFill>
              </a:rPr>
              <a:t>CFAST SAC </a:t>
            </a:r>
          </a:p>
          <a:p>
            <a:pPr lvl="0" algn="ctr"/>
            <a:r>
              <a:rPr lang="en-US" sz="1600" b="1" dirty="0">
                <a:solidFill>
                  <a:srgbClr val="1F497D"/>
                </a:solidFill>
              </a:rPr>
              <a:t>Scientific Advisory Committee</a:t>
            </a:r>
          </a:p>
        </p:txBody>
      </p:sp>
      <p:sp>
        <p:nvSpPr>
          <p:cNvPr id="15" name="TextBox 14"/>
          <p:cNvSpPr txBox="1"/>
          <p:nvPr/>
        </p:nvSpPr>
        <p:spPr>
          <a:xfrm>
            <a:off x="77541" y="5253182"/>
            <a:ext cx="4468980" cy="830997"/>
          </a:xfrm>
          <a:prstGeom prst="rect">
            <a:avLst/>
          </a:prstGeom>
          <a:noFill/>
        </p:spPr>
        <p:txBody>
          <a:bodyPr wrap="none" rtlCol="0">
            <a:spAutoFit/>
          </a:bodyPr>
          <a:lstStyle/>
          <a:p>
            <a:pPr marL="285750" indent="-285750">
              <a:buFont typeface="Arial" pitchFamily="34" charset="0"/>
              <a:buChar char="•"/>
            </a:pPr>
            <a:r>
              <a:rPr lang="en-US" sz="1600" dirty="0" smtClean="0">
                <a:solidFill>
                  <a:srgbClr val="000099"/>
                </a:solidFill>
              </a:rPr>
              <a:t>Provides Scientific Advice to CFAST TAPSC</a:t>
            </a:r>
          </a:p>
          <a:p>
            <a:pPr marL="285750" indent="-285750">
              <a:buFont typeface="Arial" pitchFamily="34" charset="0"/>
              <a:buChar char="•"/>
            </a:pPr>
            <a:r>
              <a:rPr lang="en-US" sz="1600" dirty="0" smtClean="0">
                <a:solidFill>
                  <a:srgbClr val="000099"/>
                </a:solidFill>
              </a:rPr>
              <a:t>Identifies Risks and Opportunities</a:t>
            </a:r>
          </a:p>
          <a:p>
            <a:pPr marL="285750" indent="-285750">
              <a:buFont typeface="Arial" pitchFamily="34" charset="0"/>
              <a:buChar char="•"/>
            </a:pPr>
            <a:r>
              <a:rPr lang="en-US" sz="1600" dirty="0" smtClean="0">
                <a:solidFill>
                  <a:srgbClr val="000099"/>
                </a:solidFill>
              </a:rPr>
              <a:t>Identifies/Engages Relevant Partner</a:t>
            </a:r>
            <a:r>
              <a:rPr lang="en-US" sz="1400" dirty="0" smtClean="0">
                <a:solidFill>
                  <a:srgbClr val="000099"/>
                </a:solidFill>
              </a:rPr>
              <a:t>s</a:t>
            </a:r>
            <a:endParaRPr lang="en-US" sz="1400" dirty="0">
              <a:solidFill>
                <a:srgbClr val="000099"/>
              </a:solidFill>
            </a:endParaRPr>
          </a:p>
        </p:txBody>
      </p:sp>
      <p:sp>
        <p:nvSpPr>
          <p:cNvPr id="12" name="Rounded Rectangle 11"/>
          <p:cNvSpPr/>
          <p:nvPr/>
        </p:nvSpPr>
        <p:spPr>
          <a:xfrm>
            <a:off x="77541" y="4896574"/>
            <a:ext cx="4565080" cy="1206771"/>
          </a:xfrm>
          <a:prstGeom prst="roundRect">
            <a:avLst/>
          </a:prstGeom>
          <a:no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6" descr="Macintosh HD:Users:andreavadakin:Desktop:TransCelerateLogo230x138notag_0-1.pn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09765" y="1497374"/>
            <a:ext cx="1034245" cy="463627"/>
          </a:xfrm>
          <a:prstGeom prst="rect">
            <a:avLst/>
          </a:prstGeom>
          <a:noFill/>
          <a:ln>
            <a:noFill/>
          </a:ln>
        </p:spPr>
      </p:pic>
      <p:pic>
        <p:nvPicPr>
          <p:cNvPr id="8199"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0691" y="3106563"/>
            <a:ext cx="820975" cy="416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62784" y="1516338"/>
            <a:ext cx="817631" cy="33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23" descr="ACRO.jpg"/>
          <p:cNvPicPr>
            <a:picLocks noChangeAspect="1"/>
          </p:cNvPicPr>
          <p:nvPr/>
        </p:nvPicPr>
        <p:blipFill rotWithShape="1">
          <a:blip r:embed="rId8" cstate="print">
            <a:extLst>
              <a:ext uri="{28A0092B-C50C-407E-A947-70E740481C1C}">
                <a14:useLocalDpi xmlns:a14="http://schemas.microsoft.com/office/drawing/2010/main" val="0"/>
              </a:ext>
            </a:extLst>
          </a:blip>
          <a:srcRect t="22183" b="21090"/>
          <a:stretch/>
        </p:blipFill>
        <p:spPr>
          <a:xfrm>
            <a:off x="3695553" y="3554179"/>
            <a:ext cx="1047750" cy="475488"/>
          </a:xfrm>
          <a:prstGeom prst="rect">
            <a:avLst/>
          </a:prstGeom>
        </p:spPr>
      </p:pic>
      <p:pic>
        <p:nvPicPr>
          <p:cNvPr id="9" name="Picture 2"/>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124266" y="3037546"/>
            <a:ext cx="960289" cy="580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TextBox 19"/>
          <p:cNvSpPr txBox="1"/>
          <p:nvPr/>
        </p:nvSpPr>
        <p:spPr>
          <a:xfrm>
            <a:off x="6487583" y="2053688"/>
            <a:ext cx="1903150" cy="369332"/>
          </a:xfrm>
          <a:prstGeom prst="rect">
            <a:avLst/>
          </a:prstGeom>
          <a:noFill/>
        </p:spPr>
        <p:txBody>
          <a:bodyPr wrap="none" rtlCol="0">
            <a:spAutoFit/>
          </a:bodyPr>
          <a:lstStyle/>
          <a:p>
            <a:r>
              <a:rPr lang="en-US" dirty="0" smtClean="0"/>
              <a:t>Dr. David Jordan</a:t>
            </a:r>
            <a:endParaRPr lang="en-US" dirty="0"/>
          </a:p>
        </p:txBody>
      </p:sp>
      <p:sp>
        <p:nvSpPr>
          <p:cNvPr id="43" name="TextBox 42"/>
          <p:cNvSpPr txBox="1"/>
          <p:nvPr/>
        </p:nvSpPr>
        <p:spPr>
          <a:xfrm>
            <a:off x="6124857" y="3665706"/>
            <a:ext cx="2569999" cy="369332"/>
          </a:xfrm>
          <a:prstGeom prst="rect">
            <a:avLst/>
          </a:prstGeom>
          <a:noFill/>
        </p:spPr>
        <p:txBody>
          <a:bodyPr wrap="none" rtlCol="0">
            <a:spAutoFit/>
          </a:bodyPr>
          <a:lstStyle/>
          <a:p>
            <a:r>
              <a:rPr lang="en-US" dirty="0" smtClean="0"/>
              <a:t>Dr. Nathalie </a:t>
            </a:r>
            <a:r>
              <a:rPr lang="en-US" dirty="0" err="1" smtClean="0"/>
              <a:t>Seigneuret</a:t>
            </a:r>
            <a:endParaRPr lang="en-US" dirty="0"/>
          </a:p>
        </p:txBody>
      </p:sp>
      <p:sp>
        <p:nvSpPr>
          <p:cNvPr id="26" name="TextBox 25"/>
          <p:cNvSpPr txBox="1"/>
          <p:nvPr/>
        </p:nvSpPr>
        <p:spPr>
          <a:xfrm>
            <a:off x="3361167" y="1869022"/>
            <a:ext cx="2044214" cy="369332"/>
          </a:xfrm>
          <a:prstGeom prst="rect">
            <a:avLst/>
          </a:prstGeom>
          <a:noFill/>
        </p:spPr>
        <p:txBody>
          <a:bodyPr wrap="none" rtlCol="0">
            <a:spAutoFit/>
          </a:bodyPr>
          <a:lstStyle/>
          <a:p>
            <a:r>
              <a:rPr lang="en-US" dirty="0" smtClean="0"/>
              <a:t>Dr. Rebecca Kush</a:t>
            </a:r>
            <a:endParaRPr lang="en-US" dirty="0"/>
          </a:p>
        </p:txBody>
      </p:sp>
      <p:sp>
        <p:nvSpPr>
          <p:cNvPr id="28" name="TextBox 27"/>
          <p:cNvSpPr txBox="1"/>
          <p:nvPr/>
        </p:nvSpPr>
        <p:spPr>
          <a:xfrm>
            <a:off x="649995" y="1961001"/>
            <a:ext cx="1894558" cy="369332"/>
          </a:xfrm>
          <a:prstGeom prst="rect">
            <a:avLst/>
          </a:prstGeom>
          <a:noFill/>
        </p:spPr>
        <p:txBody>
          <a:bodyPr wrap="none" rtlCol="0">
            <a:spAutoFit/>
          </a:bodyPr>
          <a:lstStyle/>
          <a:p>
            <a:r>
              <a:rPr lang="en-US" dirty="0" smtClean="0"/>
              <a:t>Dr. Lynn Hudson</a:t>
            </a:r>
            <a:endParaRPr lang="en-US" dirty="0"/>
          </a:p>
        </p:txBody>
      </p:sp>
      <p:sp>
        <p:nvSpPr>
          <p:cNvPr id="30" name="TextBox 29"/>
          <p:cNvSpPr txBox="1"/>
          <p:nvPr/>
        </p:nvSpPr>
        <p:spPr>
          <a:xfrm>
            <a:off x="296399" y="3607257"/>
            <a:ext cx="2351991" cy="646331"/>
          </a:xfrm>
          <a:prstGeom prst="rect">
            <a:avLst/>
          </a:prstGeom>
          <a:noFill/>
        </p:spPr>
        <p:txBody>
          <a:bodyPr wrap="none" rtlCol="0">
            <a:spAutoFit/>
          </a:bodyPr>
          <a:lstStyle/>
          <a:p>
            <a:r>
              <a:rPr lang="en-US" dirty="0" smtClean="0"/>
              <a:t>Dr. Ronald Fitzmartin</a:t>
            </a:r>
          </a:p>
          <a:p>
            <a:r>
              <a:rPr lang="en-US" dirty="0" smtClean="0"/>
              <a:t>Dr. Eileen Navarro</a:t>
            </a:r>
            <a:endParaRPr lang="en-US" dirty="0"/>
          </a:p>
        </p:txBody>
      </p:sp>
      <p:sp>
        <p:nvSpPr>
          <p:cNvPr id="31" name="TextBox 30"/>
          <p:cNvSpPr txBox="1"/>
          <p:nvPr/>
        </p:nvSpPr>
        <p:spPr>
          <a:xfrm>
            <a:off x="3125275" y="4013394"/>
            <a:ext cx="2313518" cy="369332"/>
          </a:xfrm>
          <a:prstGeom prst="rect">
            <a:avLst/>
          </a:prstGeom>
          <a:noFill/>
        </p:spPr>
        <p:txBody>
          <a:bodyPr wrap="none" rtlCol="0">
            <a:spAutoFit/>
          </a:bodyPr>
          <a:lstStyle/>
          <a:p>
            <a:r>
              <a:rPr lang="en-US" dirty="0" smtClean="0"/>
              <a:t>Dr. Malcolm Burgess</a:t>
            </a:r>
            <a:endParaRPr lang="en-US" dirty="0"/>
          </a:p>
        </p:txBody>
      </p:sp>
      <p:sp>
        <p:nvSpPr>
          <p:cNvPr id="29" name="Rounded Rectangle 28"/>
          <p:cNvSpPr/>
          <p:nvPr/>
        </p:nvSpPr>
        <p:spPr>
          <a:xfrm>
            <a:off x="4718929" y="4946309"/>
            <a:ext cx="4259818" cy="1157036"/>
          </a:xfrm>
          <a:prstGeom prst="roundRect">
            <a:avLst/>
          </a:prstGeom>
          <a:no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1718036" y="4946309"/>
            <a:ext cx="774571" cy="369332"/>
          </a:xfrm>
          <a:prstGeom prst="rect">
            <a:avLst/>
          </a:prstGeom>
          <a:noFill/>
        </p:spPr>
        <p:txBody>
          <a:bodyPr wrap="none" rtlCol="0">
            <a:spAutoFit/>
          </a:bodyPr>
          <a:lstStyle/>
          <a:p>
            <a:r>
              <a:rPr lang="en-US" dirty="0" smtClean="0">
                <a:solidFill>
                  <a:srgbClr val="002060"/>
                </a:solidFill>
              </a:rPr>
              <a:t>Roles</a:t>
            </a:r>
            <a:endParaRPr lang="en-US" dirty="0">
              <a:solidFill>
                <a:srgbClr val="002060"/>
              </a:solidFill>
            </a:endParaRPr>
          </a:p>
        </p:txBody>
      </p:sp>
      <p:sp>
        <p:nvSpPr>
          <p:cNvPr id="6" name="Rectangle 5"/>
          <p:cNvSpPr/>
          <p:nvPr/>
        </p:nvSpPr>
        <p:spPr>
          <a:xfrm>
            <a:off x="5762922" y="4967409"/>
            <a:ext cx="1903085" cy="369332"/>
          </a:xfrm>
          <a:prstGeom prst="rect">
            <a:avLst/>
          </a:prstGeom>
        </p:spPr>
        <p:txBody>
          <a:bodyPr wrap="none">
            <a:spAutoFit/>
          </a:bodyPr>
          <a:lstStyle/>
          <a:p>
            <a:r>
              <a:rPr lang="en-US" dirty="0" smtClean="0">
                <a:solidFill>
                  <a:srgbClr val="002060"/>
                </a:solidFill>
              </a:rPr>
              <a:t>Activities to Date</a:t>
            </a:r>
            <a:endParaRPr lang="en-US" dirty="0">
              <a:solidFill>
                <a:srgbClr val="002060"/>
              </a:solidFill>
            </a:endParaRPr>
          </a:p>
        </p:txBody>
      </p:sp>
      <p:sp>
        <p:nvSpPr>
          <p:cNvPr id="8" name="Rectangle 7"/>
          <p:cNvSpPr/>
          <p:nvPr/>
        </p:nvSpPr>
        <p:spPr>
          <a:xfrm>
            <a:off x="4677409" y="5280574"/>
            <a:ext cx="4572000" cy="830997"/>
          </a:xfrm>
          <a:prstGeom prst="rect">
            <a:avLst/>
          </a:prstGeom>
        </p:spPr>
        <p:txBody>
          <a:bodyPr>
            <a:spAutoFit/>
          </a:bodyPr>
          <a:lstStyle/>
          <a:p>
            <a:pPr marL="285750" indent="-285750">
              <a:buFont typeface="Arial" pitchFamily="34" charset="0"/>
              <a:buChar char="•"/>
            </a:pPr>
            <a:r>
              <a:rPr lang="en-US" sz="1600" b="1" dirty="0" smtClean="0">
                <a:solidFill>
                  <a:srgbClr val="000099"/>
                </a:solidFill>
              </a:rPr>
              <a:t>Advice on Oncology Projects/Priorities</a:t>
            </a:r>
            <a:endParaRPr lang="en-US" sz="1600" b="1" dirty="0">
              <a:solidFill>
                <a:srgbClr val="000099"/>
              </a:solidFill>
            </a:endParaRPr>
          </a:p>
          <a:p>
            <a:pPr marL="285750" indent="-285750">
              <a:buFont typeface="Arial" pitchFamily="34" charset="0"/>
              <a:buChar char="•"/>
            </a:pPr>
            <a:r>
              <a:rPr lang="en-US" sz="1600" dirty="0" smtClean="0">
                <a:solidFill>
                  <a:srgbClr val="000099"/>
                </a:solidFill>
              </a:rPr>
              <a:t>Advised on Partners for CV Endpoints </a:t>
            </a:r>
            <a:endParaRPr lang="en-US" sz="1600" dirty="0">
              <a:solidFill>
                <a:srgbClr val="000099"/>
              </a:solidFill>
            </a:endParaRPr>
          </a:p>
          <a:p>
            <a:pPr marL="285750" indent="-285750">
              <a:buFont typeface="Arial" pitchFamily="34" charset="0"/>
              <a:buChar char="•"/>
            </a:pPr>
            <a:r>
              <a:rPr lang="en-US" sz="1600" dirty="0" smtClean="0">
                <a:solidFill>
                  <a:srgbClr val="000099"/>
                </a:solidFill>
              </a:rPr>
              <a:t>Convened Imaging </a:t>
            </a:r>
            <a:r>
              <a:rPr lang="en-US" sz="1600" dirty="0" err="1" smtClean="0">
                <a:solidFill>
                  <a:srgbClr val="000099"/>
                </a:solidFill>
              </a:rPr>
              <a:t>Stds</a:t>
            </a:r>
            <a:r>
              <a:rPr lang="en-US" sz="1600" dirty="0" smtClean="0">
                <a:solidFill>
                  <a:srgbClr val="000099"/>
                </a:solidFill>
              </a:rPr>
              <a:t> Collaborators</a:t>
            </a:r>
            <a:endParaRPr lang="en-US" sz="1600" dirty="0">
              <a:solidFill>
                <a:srgbClr val="000099"/>
              </a:solidFill>
            </a:endParaRPr>
          </a:p>
        </p:txBody>
      </p:sp>
    </p:spTree>
    <p:extLst>
      <p:ext uri="{BB962C8B-B14F-4D97-AF65-F5344CB8AC3E}">
        <p14:creationId xmlns:p14="http://schemas.microsoft.com/office/powerpoint/2010/main" val="13997072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2366" y="2436760"/>
            <a:ext cx="8069855" cy="434181"/>
          </a:xfrm>
        </p:spPr>
        <p:txBody>
          <a:bodyPr/>
          <a:lstStyle/>
          <a:p>
            <a:r>
              <a:rPr lang="en-US" sz="2400" dirty="0" err="1">
                <a:solidFill>
                  <a:srgbClr val="333333"/>
                </a:solidFill>
                <a:latin typeface="Georgia"/>
              </a:rPr>
              <a:t>TransCelerate</a:t>
            </a:r>
            <a:r>
              <a:rPr lang="en-US" sz="2400" dirty="0">
                <a:solidFill>
                  <a:srgbClr val="333333"/>
                </a:solidFill>
                <a:latin typeface="Georgia"/>
              </a:rPr>
              <a:t> </a:t>
            </a:r>
            <a:r>
              <a:rPr lang="en-US" sz="2400" dirty="0" err="1">
                <a:solidFill>
                  <a:srgbClr val="333333"/>
                </a:solidFill>
                <a:latin typeface="Georgia"/>
              </a:rPr>
              <a:t>BioPharma</a:t>
            </a:r>
            <a:r>
              <a:rPr lang="en-US" sz="2400" dirty="0">
                <a:solidFill>
                  <a:srgbClr val="333333"/>
                </a:solidFill>
                <a:latin typeface="Georgia"/>
              </a:rPr>
              <a:t> Inc. Launches Second Year Initiatives, Expands Membership and Achieves Milestones for Original Projects</a:t>
            </a:r>
            <a:br>
              <a:rPr lang="en-US" sz="2400" dirty="0">
                <a:solidFill>
                  <a:srgbClr val="333333"/>
                </a:solidFill>
                <a:latin typeface="Georgia"/>
              </a:rPr>
            </a:br>
            <a:endParaRPr lang="en-US" sz="2400" dirty="0"/>
          </a:p>
        </p:txBody>
      </p:sp>
      <p:sp>
        <p:nvSpPr>
          <p:cNvPr id="3" name="Content Placeholder 2"/>
          <p:cNvSpPr>
            <a:spLocks noGrp="1"/>
          </p:cNvSpPr>
          <p:nvPr>
            <p:ph idx="1"/>
          </p:nvPr>
        </p:nvSpPr>
        <p:spPr>
          <a:xfrm>
            <a:off x="638978" y="1295400"/>
            <a:ext cx="8047822" cy="4800600"/>
          </a:xfrm>
        </p:spPr>
        <p:txBody>
          <a:bodyPr/>
          <a:lstStyle/>
          <a:p>
            <a:pPr marL="0" indent="0">
              <a:buNone/>
            </a:pPr>
            <a:endParaRPr lang="en-US" dirty="0">
              <a:solidFill>
                <a:srgbClr val="464646"/>
              </a:solidFill>
            </a:endParaRPr>
          </a:p>
          <a:p>
            <a:pPr marL="0" indent="0">
              <a:buNone/>
            </a:pPr>
            <a:endParaRPr lang="en-US" dirty="0" smtClean="0">
              <a:solidFill>
                <a:srgbClr val="464646"/>
              </a:solidFill>
              <a:latin typeface="Helvetica"/>
            </a:endParaRPr>
          </a:p>
          <a:p>
            <a:pPr marL="0" indent="0">
              <a:buNone/>
            </a:pPr>
            <a:endParaRPr lang="en-US" dirty="0">
              <a:solidFill>
                <a:srgbClr val="464646"/>
              </a:solidFill>
              <a:latin typeface="Helvetica"/>
            </a:endParaRPr>
          </a:p>
          <a:p>
            <a:pPr marL="0" indent="0">
              <a:buNone/>
            </a:pPr>
            <a:r>
              <a:rPr lang="en-US" dirty="0" smtClean="0">
                <a:solidFill>
                  <a:srgbClr val="464646"/>
                </a:solidFill>
                <a:latin typeface="Helvetica"/>
              </a:rPr>
              <a:t>PHILADELPHIA</a:t>
            </a:r>
            <a:r>
              <a:rPr lang="en-US" dirty="0">
                <a:solidFill>
                  <a:srgbClr val="464646"/>
                </a:solidFill>
                <a:latin typeface="Helvetica"/>
              </a:rPr>
              <a:t>, Nov. 7, 2013 /PRNewswire/ -- </a:t>
            </a:r>
            <a:r>
              <a:rPr lang="en-US" dirty="0" err="1">
                <a:solidFill>
                  <a:srgbClr val="464646"/>
                </a:solidFill>
                <a:latin typeface="Helvetica"/>
              </a:rPr>
              <a:t>TransCelerate</a:t>
            </a:r>
            <a:r>
              <a:rPr lang="en-US" dirty="0">
                <a:solidFill>
                  <a:srgbClr val="464646"/>
                </a:solidFill>
                <a:latin typeface="Helvetica"/>
              </a:rPr>
              <a:t> </a:t>
            </a:r>
            <a:r>
              <a:rPr lang="en-US" dirty="0" err="1">
                <a:solidFill>
                  <a:srgbClr val="464646"/>
                </a:solidFill>
                <a:latin typeface="Helvetica"/>
              </a:rPr>
              <a:t>BioPharma</a:t>
            </a:r>
            <a:r>
              <a:rPr lang="en-US" dirty="0">
                <a:solidFill>
                  <a:srgbClr val="464646"/>
                </a:solidFill>
                <a:latin typeface="Helvetica"/>
              </a:rPr>
              <a:t> Inc. ("</a:t>
            </a:r>
            <a:r>
              <a:rPr lang="en-US" dirty="0" err="1">
                <a:solidFill>
                  <a:srgbClr val="464646"/>
                </a:solidFill>
                <a:latin typeface="Helvetica"/>
              </a:rPr>
              <a:t>TransCelerate</a:t>
            </a:r>
            <a:r>
              <a:rPr lang="en-US" dirty="0">
                <a:solidFill>
                  <a:srgbClr val="464646"/>
                </a:solidFill>
                <a:latin typeface="Helvetica"/>
              </a:rPr>
              <a:t>") is launching three new global initiatives to further advance efficiency in clinical trials and accelerate the development of new medicines: </a:t>
            </a:r>
            <a:r>
              <a:rPr lang="en-US" b="1" dirty="0">
                <a:solidFill>
                  <a:srgbClr val="7030A0"/>
                </a:solidFill>
                <a:latin typeface="Helvetica"/>
              </a:rPr>
              <a:t>creation of common clinical trial protocol templates,</a:t>
            </a:r>
            <a:r>
              <a:rPr lang="en-US" dirty="0">
                <a:solidFill>
                  <a:srgbClr val="464646"/>
                </a:solidFill>
                <a:latin typeface="Helvetica"/>
              </a:rPr>
              <a:t> development of clinical trial networks for pediatric and minority populations, and establishment of a global investigator registry</a:t>
            </a:r>
            <a:r>
              <a:rPr lang="en-US" dirty="0" smtClean="0">
                <a:solidFill>
                  <a:srgbClr val="464646"/>
                </a:solidFill>
                <a:latin typeface="Helvetica"/>
              </a:rPr>
              <a:t>.</a:t>
            </a:r>
            <a:endParaRPr lang="en-US" dirty="0">
              <a:solidFill>
                <a:srgbClr val="464646"/>
              </a:solidFill>
              <a:latin typeface="Helvetica"/>
            </a:endParaRPr>
          </a:p>
        </p:txBody>
      </p:sp>
      <p:sp>
        <p:nvSpPr>
          <p:cNvPr id="4" name="Slide Number Placeholder 3"/>
          <p:cNvSpPr>
            <a:spLocks noGrp="1"/>
          </p:cNvSpPr>
          <p:nvPr>
            <p:ph type="sldNum" sz="quarter" idx="10"/>
          </p:nvPr>
        </p:nvSpPr>
        <p:spPr/>
        <p:txBody>
          <a:bodyPr/>
          <a:lstStyle/>
          <a:p>
            <a:pPr>
              <a:defRPr/>
            </a:pPr>
            <a:fld id="{0D1287BB-CDCE-494F-9DCF-9FEDADDCA2F4}" type="slidenum">
              <a:rPr lang="en-US" smtClean="0"/>
              <a:pPr>
                <a:defRPr/>
              </a:pPr>
              <a:t>18</a:t>
            </a:fld>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2256" y="301950"/>
            <a:ext cx="2476366" cy="894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474175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2" descr="CDISC-Web-Diagram_v8.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16000" y="419100"/>
            <a:ext cx="7099300" cy="601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0"/>
          </p:nvPr>
        </p:nvSpPr>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529044B3-0916-4312-8530-773E953EA835}" type="slidenum">
              <a:rPr lang="en-US" sz="1000">
                <a:solidFill>
                  <a:schemeClr val="bg1"/>
                </a:solidFill>
              </a:rPr>
              <a:pPr eaLnBrk="1" hangingPunct="1"/>
              <a:t>19</a:t>
            </a:fld>
            <a:endParaRPr lang="en-US" sz="1000">
              <a:solidFill>
                <a:schemeClr val="bg1"/>
              </a:solidFill>
            </a:endParaRPr>
          </a:p>
        </p:txBody>
      </p:sp>
      <p:sp>
        <p:nvSpPr>
          <p:cNvPr id="14339" name="Title 1"/>
          <p:cNvSpPr txBox="1">
            <a:spLocks/>
          </p:cNvSpPr>
          <p:nvPr/>
        </p:nvSpPr>
        <p:spPr bwMode="auto">
          <a:xfrm>
            <a:off x="458788" y="0"/>
            <a:ext cx="849630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3200" b="1">
                <a:solidFill>
                  <a:srgbClr val="003264"/>
                </a:solidFill>
              </a:rPr>
              <a:t>Looking Back: 2013 Products Delivered</a:t>
            </a:r>
            <a:endParaRPr lang="en-US" sz="2000" b="1">
              <a:solidFill>
                <a:srgbClr val="003264"/>
              </a:solidFill>
            </a:endParaRPr>
          </a:p>
        </p:txBody>
      </p:sp>
      <p:sp>
        <p:nvSpPr>
          <p:cNvPr id="7" name="TextBox 6"/>
          <p:cNvSpPr txBox="1"/>
          <p:nvPr/>
        </p:nvSpPr>
        <p:spPr>
          <a:xfrm>
            <a:off x="2209800" y="1841500"/>
            <a:ext cx="4932363" cy="3416300"/>
          </a:xfrm>
          <a:prstGeom prst="rect">
            <a:avLst/>
          </a:prstGeom>
          <a:solidFill>
            <a:schemeClr val="accent1">
              <a:lumMod val="40000"/>
              <a:lumOff val="60000"/>
            </a:schemeClr>
          </a:solidFill>
        </p:spPr>
        <p:txBody>
          <a:bodyPr>
            <a:spAutoFit/>
          </a:bodyPr>
          <a:lstStyle/>
          <a:p>
            <a:pPr>
              <a:defRPr/>
            </a:pPr>
            <a:r>
              <a:rPr lang="en-US" dirty="0">
                <a:latin typeface="Arial" charset="0"/>
                <a:ea typeface="ＭＳ Ｐゴシック" charset="0"/>
                <a:cs typeface="ＭＳ Ｐゴシック" charset="0"/>
              </a:rPr>
              <a:t>2013 New Foundational Standards:</a:t>
            </a:r>
          </a:p>
          <a:p>
            <a:pPr marL="285750" indent="-285750">
              <a:buFont typeface="Arial"/>
              <a:buChar char="•"/>
              <a:defRPr/>
            </a:pPr>
            <a:r>
              <a:rPr lang="en-US" dirty="0">
                <a:latin typeface="Arial" charset="0"/>
                <a:ea typeface="ＭＳ Ｐゴシック" charset="0"/>
                <a:cs typeface="ＭＳ Ｐゴシック" charset="0"/>
              </a:rPr>
              <a:t>Define-XML v2</a:t>
            </a:r>
          </a:p>
          <a:p>
            <a:pPr marL="285750" indent="-285750">
              <a:buFont typeface="Arial"/>
              <a:buChar char="•"/>
              <a:defRPr/>
            </a:pPr>
            <a:r>
              <a:rPr lang="en-US" dirty="0">
                <a:latin typeface="Arial" charset="0"/>
                <a:ea typeface="ＭＳ Ｐゴシック" charset="0"/>
                <a:cs typeface="ＭＳ Ｐゴシック" charset="0"/>
              </a:rPr>
              <a:t>SDTMIG 3.2/SDTM 1.4 (11 new domains)</a:t>
            </a:r>
          </a:p>
          <a:p>
            <a:pPr marL="285750" indent="-285750">
              <a:buFont typeface="Arial"/>
              <a:buChar char="•"/>
              <a:defRPr/>
            </a:pPr>
            <a:r>
              <a:rPr lang="en-US" dirty="0">
                <a:latin typeface="Arial" charset="0"/>
                <a:ea typeface="ＭＳ Ｐゴシック" charset="0"/>
                <a:cs typeface="ＭＳ Ｐゴシック" charset="0"/>
              </a:rPr>
              <a:t>SDTMIG-AP (Associated Persons)</a:t>
            </a:r>
          </a:p>
          <a:p>
            <a:pPr marL="285750" indent="-285750">
              <a:buFont typeface="Arial"/>
              <a:buChar char="•"/>
              <a:defRPr/>
            </a:pPr>
            <a:r>
              <a:rPr lang="en-US" dirty="0">
                <a:latin typeface="Arial" charset="0"/>
                <a:ea typeface="ＭＳ Ｐゴシック" charset="0"/>
                <a:cs typeface="ＭＳ Ｐゴシック" charset="0"/>
              </a:rPr>
              <a:t>CDASH SAE Supplement</a:t>
            </a:r>
          </a:p>
          <a:p>
            <a:pPr marL="285750" indent="-285750">
              <a:buFont typeface="Arial"/>
              <a:buChar char="•"/>
              <a:defRPr/>
            </a:pPr>
            <a:r>
              <a:rPr lang="en-US" dirty="0">
                <a:latin typeface="Arial" charset="0"/>
                <a:ea typeface="ＭＳ Ｐゴシック" charset="0"/>
                <a:cs typeface="ＭＳ Ｐゴシック" charset="0"/>
              </a:rPr>
              <a:t>Quarterly Terminology and Periodic QS Supplements</a:t>
            </a:r>
          </a:p>
          <a:p>
            <a:pPr>
              <a:defRPr/>
            </a:pPr>
            <a:endParaRPr lang="en-US" dirty="0">
              <a:latin typeface="Arial" charset="0"/>
              <a:ea typeface="ＭＳ Ｐゴシック" charset="0"/>
              <a:cs typeface="ＭＳ Ｐゴシック" charset="0"/>
            </a:endParaRPr>
          </a:p>
          <a:p>
            <a:pPr>
              <a:defRPr/>
            </a:pPr>
            <a:r>
              <a:rPr lang="en-US" dirty="0">
                <a:latin typeface="Arial" charset="0"/>
                <a:ea typeface="ＭＳ Ｐゴシック" charset="0"/>
                <a:cs typeface="ＭＳ Ｐゴシック" charset="0"/>
              </a:rPr>
              <a:t>New Drafts for Comment:</a:t>
            </a:r>
          </a:p>
          <a:p>
            <a:pPr marL="285750" indent="-285750">
              <a:buFont typeface="Arial"/>
              <a:buChar char="•"/>
              <a:defRPr/>
            </a:pPr>
            <a:r>
              <a:rPr lang="en-US" dirty="0">
                <a:latin typeface="Arial" charset="0"/>
                <a:ea typeface="ＭＳ Ｐゴシック" charset="0"/>
                <a:cs typeface="ＭＳ Ｐゴシック" charset="0"/>
              </a:rPr>
              <a:t>Study Dataset-XML </a:t>
            </a:r>
          </a:p>
          <a:p>
            <a:pPr marL="285750" indent="-285750">
              <a:buFont typeface="Arial"/>
              <a:buChar char="•"/>
              <a:defRPr/>
            </a:pPr>
            <a:r>
              <a:rPr lang="en-US" dirty="0" err="1">
                <a:latin typeface="Arial" charset="0"/>
                <a:ea typeface="ＭＳ Ｐゴシック" charset="0"/>
                <a:cs typeface="ＭＳ Ｐゴシック" charset="0"/>
              </a:rPr>
              <a:t>ADaM</a:t>
            </a:r>
            <a:r>
              <a:rPr lang="en-US" dirty="0">
                <a:latin typeface="Arial" charset="0"/>
                <a:ea typeface="ＭＳ Ｐゴシック" charset="0"/>
                <a:cs typeface="ＭＳ Ｐゴシック" charset="0"/>
              </a:rPr>
              <a:t> General/Hierarchical Occurrence Data Structure</a:t>
            </a:r>
          </a:p>
        </p:txBody>
      </p:sp>
    </p:spTree>
    <p:extLst>
      <p:ext uri="{BB962C8B-B14F-4D97-AF65-F5344CB8AC3E}">
        <p14:creationId xmlns:p14="http://schemas.microsoft.com/office/powerpoint/2010/main" val="385443070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3"/>
          <p:cNvSpPr>
            <a:spLocks noGrp="1"/>
          </p:cNvSpPr>
          <p:nvPr>
            <p:ph type="title"/>
          </p:nvPr>
        </p:nvSpPr>
        <p:spPr>
          <a:xfrm>
            <a:off x="443104" y="176882"/>
            <a:ext cx="7307262" cy="868363"/>
          </a:xfrm>
        </p:spPr>
        <p:txBody>
          <a:bodyPr/>
          <a:lstStyle/>
          <a:p>
            <a:pPr eaLnBrk="1" hangingPunct="1"/>
            <a:r>
              <a:rPr lang="en-US" dirty="0" smtClean="0">
                <a:ea typeface="ＭＳ Ｐゴシック" pitchFamily="34" charset="-128"/>
              </a:rPr>
              <a:t>Clinical Data Interchange Standards Consortium (CDISC)</a:t>
            </a:r>
          </a:p>
        </p:txBody>
      </p:sp>
      <p:sp>
        <p:nvSpPr>
          <p:cNvPr id="18435" name="Content Placeholder 4"/>
          <p:cNvSpPr>
            <a:spLocks noGrp="1"/>
          </p:cNvSpPr>
          <p:nvPr>
            <p:ph sz="half" idx="1"/>
          </p:nvPr>
        </p:nvSpPr>
        <p:spPr>
          <a:xfrm>
            <a:off x="242371" y="1311007"/>
            <a:ext cx="4957590" cy="4702443"/>
          </a:xfrm>
        </p:spPr>
        <p:txBody>
          <a:bodyPr/>
          <a:lstStyle/>
          <a:p>
            <a:pPr eaLnBrk="1" hangingPunct="1"/>
            <a:r>
              <a:rPr lang="en-US" sz="2000" b="1" dirty="0" smtClean="0">
                <a:solidFill>
                  <a:srgbClr val="002060"/>
                </a:solidFill>
                <a:ea typeface="ＭＳ Ｐゴシック" pitchFamily="34" charset="-128"/>
              </a:rPr>
              <a:t>Global, open, multi-disciplinary, vendor-neutral, non-profit (charitable) standards developing organization (SDO)</a:t>
            </a:r>
          </a:p>
          <a:p>
            <a:pPr eaLnBrk="1" hangingPunct="1"/>
            <a:r>
              <a:rPr lang="en-US" sz="2000" dirty="0" smtClean="0">
                <a:solidFill>
                  <a:srgbClr val="002060"/>
                </a:solidFill>
                <a:ea typeface="ＭＳ Ｐゴシック" pitchFamily="34" charset="-128"/>
              </a:rPr>
              <a:t>Founded 1997, incorporated 2000</a:t>
            </a:r>
          </a:p>
          <a:p>
            <a:pPr eaLnBrk="1" hangingPunct="1"/>
            <a:r>
              <a:rPr lang="en-US" sz="2000" dirty="0" smtClean="0">
                <a:solidFill>
                  <a:srgbClr val="002060"/>
                </a:solidFill>
                <a:ea typeface="ＭＳ Ｐゴシック" pitchFamily="34" charset="-128"/>
              </a:rPr>
              <a:t>Member-supported (&gt; 300 member organizations: academia, </a:t>
            </a:r>
            <a:r>
              <a:rPr lang="en-US" sz="2000" dirty="0" err="1" smtClean="0">
                <a:solidFill>
                  <a:srgbClr val="002060"/>
                </a:solidFill>
                <a:ea typeface="ＭＳ Ｐゴシック" pitchFamily="34" charset="-128"/>
              </a:rPr>
              <a:t>biopharma</a:t>
            </a:r>
            <a:r>
              <a:rPr lang="en-US" sz="2000" dirty="0" smtClean="0">
                <a:solidFill>
                  <a:srgbClr val="002060"/>
                </a:solidFill>
                <a:ea typeface="ＭＳ Ｐゴシック" pitchFamily="34" charset="-128"/>
              </a:rPr>
              <a:t>, service and technology providers, </a:t>
            </a:r>
            <a:r>
              <a:rPr lang="en-US" sz="2000" dirty="0" err="1" smtClean="0">
                <a:solidFill>
                  <a:srgbClr val="002060"/>
                </a:solidFill>
                <a:ea typeface="ＭＳ Ｐゴシック" pitchFamily="34" charset="-128"/>
              </a:rPr>
              <a:t>etc</a:t>
            </a:r>
            <a:r>
              <a:rPr lang="en-US" sz="2000" dirty="0" smtClean="0">
                <a:solidFill>
                  <a:srgbClr val="002060"/>
                </a:solidFill>
                <a:ea typeface="ＭＳ Ｐゴシック" pitchFamily="34" charset="-128"/>
              </a:rPr>
              <a:t>)</a:t>
            </a:r>
          </a:p>
          <a:p>
            <a:pPr eaLnBrk="1" hangingPunct="1"/>
            <a:r>
              <a:rPr lang="en-US" sz="2000" dirty="0" smtClean="0">
                <a:solidFill>
                  <a:srgbClr val="002060"/>
                </a:solidFill>
                <a:ea typeface="ＭＳ Ｐゴシック" pitchFamily="34" charset="-128"/>
              </a:rPr>
              <a:t>Liaison A Status with ISO TC 215 (healthcare standards)</a:t>
            </a:r>
          </a:p>
          <a:p>
            <a:pPr eaLnBrk="1" hangingPunct="1"/>
            <a:r>
              <a:rPr lang="en-US" sz="2000" dirty="0" smtClean="0">
                <a:solidFill>
                  <a:srgbClr val="002060"/>
                </a:solidFill>
                <a:ea typeface="ＭＳ Ｐゴシック" pitchFamily="34" charset="-128"/>
              </a:rPr>
              <a:t>Active Coordinating Committees (3C)</a:t>
            </a:r>
          </a:p>
          <a:p>
            <a:pPr lvl="1" eaLnBrk="1" hangingPunct="1"/>
            <a:r>
              <a:rPr lang="en-US" sz="2000" dirty="0" smtClean="0">
                <a:solidFill>
                  <a:srgbClr val="002060"/>
                </a:solidFill>
                <a:ea typeface="ＭＳ Ｐゴシック" pitchFamily="34" charset="-128"/>
              </a:rPr>
              <a:t>Europe, Japan, China, Asia-Pacific</a:t>
            </a:r>
          </a:p>
          <a:p>
            <a:pPr eaLnBrk="1" hangingPunct="1"/>
            <a:r>
              <a:rPr lang="en-US" sz="2000" dirty="0" smtClean="0">
                <a:solidFill>
                  <a:srgbClr val="002060"/>
                </a:solidFill>
                <a:ea typeface="ＭＳ Ｐゴシック" pitchFamily="34" charset="-128"/>
              </a:rPr>
              <a:t>~ 20 User Networks worldwide</a:t>
            </a:r>
          </a:p>
          <a:p>
            <a:pPr eaLnBrk="1" hangingPunct="1"/>
            <a:r>
              <a:rPr lang="en-US" sz="2000" dirty="0" smtClean="0">
                <a:solidFill>
                  <a:srgbClr val="002060"/>
                </a:solidFill>
                <a:ea typeface="ＭＳ Ｐゴシック" pitchFamily="34" charset="-128"/>
              </a:rPr>
              <a:t>&gt; 90 countries (&gt;18,000 participants)</a:t>
            </a:r>
            <a:endParaRPr lang="en-US" sz="2000" dirty="0" smtClean="0">
              <a:ea typeface="ＭＳ Ｐゴシック" pitchFamily="34" charset="-128"/>
            </a:endParaRPr>
          </a:p>
          <a:p>
            <a:pPr eaLnBrk="1" hangingPunct="1"/>
            <a:endParaRPr lang="en-US" sz="2000" dirty="0" smtClean="0">
              <a:ea typeface="ＭＳ Ｐゴシック" pitchFamily="34" charset="-128"/>
            </a:endParaRPr>
          </a:p>
        </p:txBody>
      </p:sp>
      <p:pic>
        <p:nvPicPr>
          <p:cNvPr id="18436" name="Content Placeholder 5" descr="Screen Shot 2012-06-25 at 7.46.07 AM.png"/>
          <p:cNvPicPr>
            <a:picLocks noGrp="1" noChangeAspect="1"/>
          </p:cNvPicPr>
          <p:nvPr>
            <p:ph sz="half" idx="2"/>
          </p:nvPr>
        </p:nvPicPr>
        <p:blipFill>
          <a:blip r:embed="rId3">
            <a:extLst>
              <a:ext uri="{28A0092B-C50C-407E-A947-70E740481C1C}">
                <a14:useLocalDpi xmlns:a14="http://schemas.microsoft.com/office/drawing/2010/main" val="0"/>
              </a:ext>
            </a:extLst>
          </a:blip>
          <a:srcRect t="-34219" b="-34219"/>
          <a:stretch>
            <a:fillRect/>
          </a:stretch>
        </p:blipFill>
        <p:spPr>
          <a:xfrm>
            <a:off x="5111826" y="340058"/>
            <a:ext cx="3868661" cy="5137151"/>
          </a:xfrm>
        </p:spPr>
      </p:pic>
      <p:sp>
        <p:nvSpPr>
          <p:cNvPr id="18437" name="TextBox 1"/>
          <p:cNvSpPr txBox="1">
            <a:spLocks noChangeArrowheads="1"/>
          </p:cNvSpPr>
          <p:nvPr/>
        </p:nvSpPr>
        <p:spPr bwMode="auto">
          <a:xfrm>
            <a:off x="5345113" y="5078413"/>
            <a:ext cx="3249608"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b="1" i="1" dirty="0">
                <a:solidFill>
                  <a:srgbClr val="008080"/>
                </a:solidFill>
              </a:rPr>
              <a:t>CDISC Standards are freely </a:t>
            </a:r>
          </a:p>
          <a:p>
            <a:pPr eaLnBrk="1" hangingPunct="1"/>
            <a:r>
              <a:rPr lang="en-US" b="1" i="1" dirty="0">
                <a:solidFill>
                  <a:srgbClr val="008080"/>
                </a:solidFill>
              </a:rPr>
              <a:t>available via the website</a:t>
            </a:r>
          </a:p>
          <a:p>
            <a:pPr eaLnBrk="1" hangingPunct="1"/>
            <a:r>
              <a:rPr lang="en-US" b="1" i="1" dirty="0">
                <a:solidFill>
                  <a:srgbClr val="008080"/>
                </a:solidFill>
              </a:rPr>
              <a:t>www.cdisc.org </a:t>
            </a:r>
            <a:endParaRPr lang="en-US" b="1" i="1" dirty="0" smtClean="0">
              <a:solidFill>
                <a:srgbClr val="008080"/>
              </a:solidFill>
            </a:endParaRPr>
          </a:p>
          <a:p>
            <a:pPr eaLnBrk="1" hangingPunct="1"/>
            <a:endParaRPr lang="en-US" b="1" i="1" dirty="0">
              <a:solidFill>
                <a:srgbClr val="008080"/>
              </a:solidFill>
            </a:endParaRPr>
          </a:p>
          <a:p>
            <a:pPr eaLnBrk="1" hangingPunct="1"/>
            <a:endParaRPr lang="en-US" i="1" dirty="0">
              <a:solidFill>
                <a:srgbClr val="008080"/>
              </a:solidFill>
            </a:endParaRPr>
          </a:p>
        </p:txBody>
      </p:sp>
    </p:spTree>
    <p:extLst>
      <p:ext uri="{BB962C8B-B14F-4D97-AF65-F5344CB8AC3E}">
        <p14:creationId xmlns:p14="http://schemas.microsoft.com/office/powerpoint/2010/main" val="10865317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622300" y="254000"/>
            <a:ext cx="8223250" cy="868363"/>
          </a:xfrm>
        </p:spPr>
        <p:txBody>
          <a:bodyPr/>
          <a:lstStyle/>
          <a:p>
            <a:r>
              <a:rPr lang="en-US" smtClean="0">
                <a:ea typeface="ＭＳ Ｐゴシック" pitchFamily="34" charset="-128"/>
              </a:rPr>
              <a:t>Data and Metadata in Submissions Today</a:t>
            </a:r>
          </a:p>
        </p:txBody>
      </p:sp>
      <p:sp>
        <p:nvSpPr>
          <p:cNvPr id="4" name="Rectangle 3"/>
          <p:cNvSpPr/>
          <p:nvPr/>
        </p:nvSpPr>
        <p:spPr>
          <a:xfrm>
            <a:off x="928146" y="1500174"/>
            <a:ext cx="3188968" cy="1500198"/>
          </a:xfrm>
          <a:prstGeom prst="rect">
            <a:avLst/>
          </a:prstGeom>
          <a:solidFill>
            <a:schemeClr val="accent6">
              <a:lumMod val="75000"/>
              <a:lumOff val="2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r>
              <a:rPr lang="en-GB" sz="4400" b="1" dirty="0">
                <a:solidFill>
                  <a:srgbClr val="FFFFFF"/>
                </a:solidFill>
              </a:rPr>
              <a:t>SDTM Data</a:t>
            </a:r>
          </a:p>
        </p:txBody>
      </p:sp>
      <p:sp>
        <p:nvSpPr>
          <p:cNvPr id="5" name="Down Arrow 4"/>
          <p:cNvSpPr/>
          <p:nvPr/>
        </p:nvSpPr>
        <p:spPr>
          <a:xfrm>
            <a:off x="1965325" y="3143250"/>
            <a:ext cx="1071563" cy="1071563"/>
          </a:xfrm>
          <a:prstGeom prst="downArrow">
            <a:avLst/>
          </a:prstGeom>
          <a:solidFill>
            <a:schemeClr val="bg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GB">
              <a:solidFill>
                <a:srgbClr val="FFFFFF"/>
              </a:solidFill>
            </a:endParaRPr>
          </a:p>
        </p:txBody>
      </p:sp>
      <p:sp>
        <p:nvSpPr>
          <p:cNvPr id="6" name="Rectangle 5"/>
          <p:cNvSpPr/>
          <p:nvPr/>
        </p:nvSpPr>
        <p:spPr>
          <a:xfrm>
            <a:off x="928146" y="4373856"/>
            <a:ext cx="3188968" cy="1701155"/>
          </a:xfrm>
          <a:prstGeom prst="rect">
            <a:avLst/>
          </a:prstGeom>
          <a:solidFill>
            <a:schemeClr val="tx2">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r>
              <a:rPr lang="en-GB" sz="4400" b="1" dirty="0">
                <a:solidFill>
                  <a:srgbClr val="FFFFFF"/>
                </a:solidFill>
              </a:rPr>
              <a:t>SAS V5 XPT</a:t>
            </a:r>
          </a:p>
        </p:txBody>
      </p:sp>
      <p:sp>
        <p:nvSpPr>
          <p:cNvPr id="7" name="Rectangle 6"/>
          <p:cNvSpPr/>
          <p:nvPr/>
        </p:nvSpPr>
        <p:spPr>
          <a:xfrm>
            <a:off x="4931023" y="1500174"/>
            <a:ext cx="3251251" cy="1500198"/>
          </a:xfrm>
          <a:prstGeom prst="rect">
            <a:avLst/>
          </a:prstGeom>
          <a:solidFill>
            <a:schemeClr val="accent6">
              <a:lumMod val="75000"/>
              <a:lumOff val="2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r>
              <a:rPr lang="en-GB" sz="4000" b="1" dirty="0">
                <a:solidFill>
                  <a:srgbClr val="FFFFFF"/>
                </a:solidFill>
              </a:rPr>
              <a:t>SDTM Metadata</a:t>
            </a:r>
          </a:p>
        </p:txBody>
      </p:sp>
      <p:sp>
        <p:nvSpPr>
          <p:cNvPr id="8" name="Down Arrow 7"/>
          <p:cNvSpPr/>
          <p:nvPr/>
        </p:nvSpPr>
        <p:spPr>
          <a:xfrm>
            <a:off x="5999163" y="3143250"/>
            <a:ext cx="1071562" cy="1071563"/>
          </a:xfrm>
          <a:prstGeom prst="downArrow">
            <a:avLst/>
          </a:prstGeom>
          <a:solidFill>
            <a:schemeClr val="bg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GB">
              <a:solidFill>
                <a:srgbClr val="FFFFFF"/>
              </a:solidFill>
            </a:endParaRPr>
          </a:p>
        </p:txBody>
      </p:sp>
      <p:sp>
        <p:nvSpPr>
          <p:cNvPr id="9" name="Rectangle 8"/>
          <p:cNvSpPr/>
          <p:nvPr/>
        </p:nvSpPr>
        <p:spPr>
          <a:xfrm>
            <a:off x="4931023" y="4364360"/>
            <a:ext cx="3251252" cy="1710138"/>
          </a:xfrm>
          <a:prstGeom prst="rect">
            <a:avLst/>
          </a:prstGeom>
          <a:solidFill>
            <a:schemeClr val="accent4">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r>
              <a:rPr lang="en-GB" sz="4000" b="1" dirty="0">
                <a:solidFill>
                  <a:srgbClr val="FFFFFF"/>
                </a:solidFill>
              </a:rPr>
              <a:t>Define-XML</a:t>
            </a:r>
          </a:p>
        </p:txBody>
      </p:sp>
    </p:spTree>
    <p:extLst>
      <p:ext uri="{BB962C8B-B14F-4D97-AF65-F5344CB8AC3E}">
        <p14:creationId xmlns:p14="http://schemas.microsoft.com/office/powerpoint/2010/main" val="353604551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a:xfrm>
            <a:off x="622300" y="254000"/>
            <a:ext cx="8223250" cy="868363"/>
          </a:xfrm>
        </p:spPr>
        <p:txBody>
          <a:bodyPr/>
          <a:lstStyle/>
          <a:p>
            <a:r>
              <a:rPr lang="en-US" smtClean="0">
                <a:ea typeface="ＭＳ Ｐゴシック" pitchFamily="34" charset="-128"/>
              </a:rPr>
              <a:t>SDS-XML as an Alternative to SAS XPT</a:t>
            </a:r>
          </a:p>
        </p:txBody>
      </p:sp>
      <p:sp>
        <p:nvSpPr>
          <p:cNvPr id="4" name="Rectangle 3"/>
          <p:cNvSpPr/>
          <p:nvPr/>
        </p:nvSpPr>
        <p:spPr>
          <a:xfrm>
            <a:off x="635058" y="1378064"/>
            <a:ext cx="3188968" cy="1500198"/>
          </a:xfrm>
          <a:prstGeom prst="rect">
            <a:avLst/>
          </a:prstGeom>
          <a:solidFill>
            <a:schemeClr val="accent6">
              <a:lumMod val="75000"/>
              <a:lumOff val="2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r>
              <a:rPr lang="en-GB" sz="4400" b="1" dirty="0">
                <a:solidFill>
                  <a:srgbClr val="FFFFFF"/>
                </a:solidFill>
              </a:rPr>
              <a:t>SDTM Data</a:t>
            </a:r>
          </a:p>
        </p:txBody>
      </p:sp>
      <p:sp>
        <p:nvSpPr>
          <p:cNvPr id="5" name="Down Arrow 4"/>
          <p:cNvSpPr/>
          <p:nvPr/>
        </p:nvSpPr>
        <p:spPr>
          <a:xfrm>
            <a:off x="1671638" y="2971800"/>
            <a:ext cx="1071562" cy="874713"/>
          </a:xfrm>
          <a:prstGeom prst="downArrow">
            <a:avLst/>
          </a:prstGeom>
          <a:solidFill>
            <a:schemeClr val="bg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GB">
              <a:solidFill>
                <a:srgbClr val="FFFFFF"/>
              </a:solidFill>
            </a:endParaRPr>
          </a:p>
        </p:txBody>
      </p:sp>
      <p:sp>
        <p:nvSpPr>
          <p:cNvPr id="6" name="Rectangle 5"/>
          <p:cNvSpPr/>
          <p:nvPr/>
        </p:nvSpPr>
        <p:spPr>
          <a:xfrm>
            <a:off x="635058" y="3922050"/>
            <a:ext cx="3188968" cy="1426366"/>
          </a:xfrm>
          <a:prstGeom prst="rect">
            <a:avLst/>
          </a:prstGeom>
          <a:solidFill>
            <a:schemeClr val="tx2">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r>
              <a:rPr lang="en-GB" sz="4400" b="1" dirty="0">
                <a:solidFill>
                  <a:srgbClr val="FFFFFF"/>
                </a:solidFill>
              </a:rPr>
              <a:t>SDS-XML</a:t>
            </a:r>
          </a:p>
        </p:txBody>
      </p:sp>
      <p:sp>
        <p:nvSpPr>
          <p:cNvPr id="7" name="Rectangle 6"/>
          <p:cNvSpPr/>
          <p:nvPr/>
        </p:nvSpPr>
        <p:spPr>
          <a:xfrm>
            <a:off x="5309595" y="1378064"/>
            <a:ext cx="3251251" cy="1500198"/>
          </a:xfrm>
          <a:prstGeom prst="rect">
            <a:avLst/>
          </a:prstGeom>
          <a:solidFill>
            <a:schemeClr val="accent6">
              <a:lumMod val="75000"/>
              <a:lumOff val="2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r>
              <a:rPr lang="en-GB" sz="4000" b="1" dirty="0">
                <a:solidFill>
                  <a:srgbClr val="FFFFFF"/>
                </a:solidFill>
              </a:rPr>
              <a:t>SDTM Metadata</a:t>
            </a:r>
          </a:p>
        </p:txBody>
      </p:sp>
      <p:sp>
        <p:nvSpPr>
          <p:cNvPr id="8" name="Down Arrow 7"/>
          <p:cNvSpPr/>
          <p:nvPr/>
        </p:nvSpPr>
        <p:spPr>
          <a:xfrm>
            <a:off x="6378575" y="2971800"/>
            <a:ext cx="1071563" cy="874713"/>
          </a:xfrm>
          <a:prstGeom prst="downArrow">
            <a:avLst/>
          </a:prstGeom>
          <a:solidFill>
            <a:schemeClr val="bg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GB">
              <a:solidFill>
                <a:srgbClr val="FFFFFF"/>
              </a:solidFill>
            </a:endParaRPr>
          </a:p>
        </p:txBody>
      </p:sp>
      <p:sp>
        <p:nvSpPr>
          <p:cNvPr id="9" name="Rectangle 8"/>
          <p:cNvSpPr/>
          <p:nvPr/>
        </p:nvSpPr>
        <p:spPr>
          <a:xfrm>
            <a:off x="5309594" y="3922051"/>
            <a:ext cx="3251252" cy="1426366"/>
          </a:xfrm>
          <a:prstGeom prst="rect">
            <a:avLst/>
          </a:prstGeom>
          <a:solidFill>
            <a:schemeClr val="accent4">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r>
              <a:rPr lang="en-GB" sz="4000" b="1" dirty="0">
                <a:solidFill>
                  <a:srgbClr val="FFFFFF"/>
                </a:solidFill>
              </a:rPr>
              <a:t>Define-XML</a:t>
            </a:r>
          </a:p>
        </p:txBody>
      </p:sp>
      <p:sp>
        <p:nvSpPr>
          <p:cNvPr id="11" name="Rectangle 10"/>
          <p:cNvSpPr/>
          <p:nvPr/>
        </p:nvSpPr>
        <p:spPr>
          <a:xfrm>
            <a:off x="635058" y="5472806"/>
            <a:ext cx="7925788" cy="705957"/>
          </a:xfrm>
          <a:prstGeom prst="rect">
            <a:avLst/>
          </a:prstGeom>
          <a:solidFill>
            <a:schemeClr val="bg1">
              <a:lumMod val="6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r>
              <a:rPr lang="en-GB" sz="4000" b="1" dirty="0">
                <a:solidFill>
                  <a:srgbClr val="FFFFFF"/>
                </a:solidFill>
              </a:rPr>
              <a:t>ODM-based Standards</a:t>
            </a:r>
          </a:p>
        </p:txBody>
      </p:sp>
      <p:sp>
        <p:nvSpPr>
          <p:cNvPr id="14" name="Left-Right Arrow 13"/>
          <p:cNvSpPr>
            <a:spLocks noChangeArrowheads="1"/>
          </p:cNvSpPr>
          <p:nvPr/>
        </p:nvSpPr>
        <p:spPr bwMode="auto">
          <a:xfrm>
            <a:off x="3824288" y="4445000"/>
            <a:ext cx="1485900" cy="647700"/>
          </a:xfrm>
          <a:prstGeom prst="leftRightArrow">
            <a:avLst>
              <a:gd name="adj1" fmla="val 50000"/>
              <a:gd name="adj2" fmla="val 50003"/>
            </a:avLst>
          </a:prstGeom>
          <a:solidFill>
            <a:srgbClr val="A6A6A6"/>
          </a:solidFill>
          <a:ln w="9525">
            <a:solidFill>
              <a:schemeClr val="tx1"/>
            </a:solidFill>
            <a:miter lim="800000"/>
            <a:headEnd/>
            <a:tailEnd/>
          </a:ln>
          <a:effectLst>
            <a:outerShdw blurRad="40000" dist="23000" dir="5400000" rotWithShape="0">
              <a:srgbClr val="808080">
                <a:alpha val="34999"/>
              </a:srgbClr>
            </a:outerShdw>
          </a:effectLst>
        </p:spPr>
        <p:txBody>
          <a:bodyPr anchor="ctr"/>
          <a:lstStyle/>
          <a:p>
            <a:pPr algn="ctr" defTabSz="457200">
              <a:defRPr/>
            </a:pPr>
            <a:endParaRPr lang="en-US">
              <a:solidFill>
                <a:srgbClr val="FFFFFF"/>
              </a:solidFill>
              <a:latin typeface="+mn-lt"/>
              <a:ea typeface="+mn-ea"/>
            </a:endParaRPr>
          </a:p>
        </p:txBody>
      </p:sp>
    </p:spTree>
    <p:extLst>
      <p:ext uri="{BB962C8B-B14F-4D97-AF65-F5344CB8AC3E}">
        <p14:creationId xmlns:p14="http://schemas.microsoft.com/office/powerpoint/2010/main" val="18287014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CE1417FD-E05A-4028-85E4-973AF8EFB183}" type="slidenum">
              <a:rPr lang="en-US" sz="1000">
                <a:solidFill>
                  <a:schemeClr val="bg1"/>
                </a:solidFill>
              </a:rPr>
              <a:pPr eaLnBrk="1" hangingPunct="1"/>
              <a:t>22</a:t>
            </a:fld>
            <a:endParaRPr lang="en-US" sz="1000">
              <a:solidFill>
                <a:schemeClr val="bg1"/>
              </a:solidFill>
            </a:endParaRPr>
          </a:p>
        </p:txBody>
      </p:sp>
      <p:pic>
        <p:nvPicPr>
          <p:cNvPr id="18434" name="Picture 4" descr="Screen Shot 2013-10-24 at 3.56.06 P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482600"/>
            <a:ext cx="9144000" cy="5891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TextBox 5"/>
          <p:cNvSpPr txBox="1">
            <a:spLocks noChangeArrowheads="1"/>
          </p:cNvSpPr>
          <p:nvPr/>
        </p:nvSpPr>
        <p:spPr bwMode="auto">
          <a:xfrm>
            <a:off x="3424238" y="1865313"/>
            <a:ext cx="5030787" cy="4081462"/>
          </a:xfrm>
          <a:prstGeom prst="rect">
            <a:avLst/>
          </a:prstGeom>
          <a:solidFill>
            <a:srgbClr val="C3D7CA"/>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800" b="1"/>
              <a:t>New Domains:</a:t>
            </a:r>
          </a:p>
          <a:p>
            <a:pPr lvl="1">
              <a:spcBef>
                <a:spcPct val="20000"/>
              </a:spcBef>
              <a:buClr>
                <a:schemeClr val="accent1"/>
              </a:buClr>
              <a:buFont typeface="Arial" pitchFamily="34" charset="0"/>
              <a:buChar char="•"/>
            </a:pPr>
            <a:r>
              <a:rPr lang="en-US" sz="1800"/>
              <a:t>Death Details (DD)</a:t>
            </a:r>
          </a:p>
          <a:p>
            <a:pPr lvl="1">
              <a:spcBef>
                <a:spcPct val="20000"/>
              </a:spcBef>
              <a:buClr>
                <a:schemeClr val="accent1"/>
              </a:buClr>
              <a:buFont typeface="Arial" pitchFamily="34" charset="0"/>
              <a:buChar char="•"/>
            </a:pPr>
            <a:r>
              <a:rPr lang="en-US" sz="1800"/>
              <a:t>Exposure as Collected (EC) and EX enhancements</a:t>
            </a:r>
          </a:p>
          <a:p>
            <a:pPr lvl="1">
              <a:spcBef>
                <a:spcPct val="20000"/>
              </a:spcBef>
              <a:buClr>
                <a:schemeClr val="accent1"/>
              </a:buClr>
              <a:buFont typeface="Arial" pitchFamily="34" charset="0"/>
              <a:buChar char="•"/>
            </a:pPr>
            <a:r>
              <a:rPr lang="en-US" sz="1800"/>
              <a:t>Healthcare Encounters (HO)</a:t>
            </a:r>
          </a:p>
          <a:p>
            <a:pPr lvl="1">
              <a:spcBef>
                <a:spcPct val="20000"/>
              </a:spcBef>
              <a:buClr>
                <a:schemeClr val="accent1"/>
              </a:buClr>
              <a:buFont typeface="Arial" pitchFamily="34" charset="0"/>
              <a:buChar char="•"/>
            </a:pPr>
            <a:r>
              <a:rPr lang="en-US" sz="1800"/>
              <a:t>Immunogenicity domains (IS/SR)</a:t>
            </a:r>
          </a:p>
          <a:p>
            <a:pPr lvl="1">
              <a:spcBef>
                <a:spcPct val="20000"/>
              </a:spcBef>
              <a:buClr>
                <a:schemeClr val="accent1"/>
              </a:buClr>
              <a:buFont typeface="Arial" pitchFamily="34" charset="0"/>
              <a:buChar char="•"/>
            </a:pPr>
            <a:r>
              <a:rPr lang="en-US" sz="1800"/>
              <a:t>Microscopic Findings (MI)</a:t>
            </a:r>
          </a:p>
          <a:p>
            <a:pPr lvl="1">
              <a:spcBef>
                <a:spcPct val="20000"/>
              </a:spcBef>
              <a:buClr>
                <a:schemeClr val="accent1"/>
              </a:buClr>
              <a:buFont typeface="Arial" pitchFamily="34" charset="0"/>
              <a:buChar char="•"/>
            </a:pPr>
            <a:r>
              <a:rPr lang="en-US" sz="1800"/>
              <a:t>Morphology (MO)</a:t>
            </a:r>
          </a:p>
          <a:p>
            <a:pPr lvl="1">
              <a:spcBef>
                <a:spcPct val="20000"/>
              </a:spcBef>
              <a:buClr>
                <a:schemeClr val="accent1"/>
              </a:buClr>
              <a:buFont typeface="Arial" pitchFamily="34" charset="0"/>
              <a:buChar char="•"/>
            </a:pPr>
            <a:r>
              <a:rPr lang="en-US" sz="1800"/>
              <a:t>Procedures (PR)</a:t>
            </a:r>
          </a:p>
          <a:p>
            <a:pPr lvl="1">
              <a:spcBef>
                <a:spcPct val="20000"/>
              </a:spcBef>
              <a:buClr>
                <a:schemeClr val="accent1"/>
              </a:buClr>
              <a:buFont typeface="Arial" pitchFamily="34" charset="0"/>
              <a:buChar char="•"/>
            </a:pPr>
            <a:r>
              <a:rPr lang="en-US" sz="1800"/>
              <a:t>Reproductive Details (RD)</a:t>
            </a:r>
          </a:p>
          <a:p>
            <a:pPr lvl="1">
              <a:spcBef>
                <a:spcPct val="20000"/>
              </a:spcBef>
              <a:buClr>
                <a:schemeClr val="accent1"/>
              </a:buClr>
              <a:buFont typeface="Arial" pitchFamily="34" charset="0"/>
              <a:buChar char="•"/>
            </a:pPr>
            <a:r>
              <a:rPr lang="en-US" sz="1800"/>
              <a:t>Subject Status (SS)</a:t>
            </a:r>
          </a:p>
          <a:p>
            <a:pPr lvl="1">
              <a:spcBef>
                <a:spcPct val="20000"/>
              </a:spcBef>
              <a:buClr>
                <a:schemeClr val="accent1"/>
              </a:buClr>
              <a:buFont typeface="Arial" pitchFamily="34" charset="0"/>
              <a:buChar char="•"/>
            </a:pPr>
            <a:r>
              <a:rPr lang="en-US" sz="1800"/>
              <a:t>Trial Disease Assessments (TD)</a:t>
            </a:r>
            <a:endParaRPr lang="en-US"/>
          </a:p>
        </p:txBody>
      </p:sp>
      <p:sp>
        <p:nvSpPr>
          <p:cNvPr id="18436" name="Title 10"/>
          <p:cNvSpPr txBox="1">
            <a:spLocks/>
          </p:cNvSpPr>
          <p:nvPr/>
        </p:nvSpPr>
        <p:spPr bwMode="auto">
          <a:xfrm>
            <a:off x="0" y="0"/>
            <a:ext cx="9144000"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r>
              <a:rPr lang="en-US" sz="3200" b="1">
                <a:solidFill>
                  <a:srgbClr val="003264"/>
                </a:solidFill>
              </a:rPr>
              <a:t>Re-engineering the SDTMIG – v. 3.1.4</a:t>
            </a:r>
          </a:p>
        </p:txBody>
      </p:sp>
    </p:spTree>
    <p:extLst>
      <p:ext uri="{BB962C8B-B14F-4D97-AF65-F5344CB8AC3E}">
        <p14:creationId xmlns:p14="http://schemas.microsoft.com/office/powerpoint/2010/main" val="85521201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579"/>
                                        </p:tgtEl>
                                        <p:attrNameLst>
                                          <p:attrName>style.visibility</p:attrName>
                                        </p:attrNameLst>
                                      </p:cBhvr>
                                      <p:to>
                                        <p:strVal val="visible"/>
                                      </p:to>
                                    </p:set>
                                    <p:animEffect transition="in" filter="blinds(horizontal)">
                                      <p:cBhvr>
                                        <p:cTn id="7" dur="500"/>
                                        <p:tgtEl>
                                          <p:spTgt spid="245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9334AB66-D033-454B-B851-8DBEB1AAD53F}" type="slidenum">
              <a:rPr lang="en-US" sz="1000">
                <a:solidFill>
                  <a:schemeClr val="bg1"/>
                </a:solidFill>
              </a:rPr>
              <a:pPr eaLnBrk="1" hangingPunct="1"/>
              <a:t>23</a:t>
            </a:fld>
            <a:endParaRPr lang="en-US" sz="1000">
              <a:solidFill>
                <a:schemeClr val="bg1"/>
              </a:solidFill>
            </a:endParaRPr>
          </a:p>
        </p:txBody>
      </p:sp>
      <p:sp>
        <p:nvSpPr>
          <p:cNvPr id="16" name="Rounded Rectangle 15"/>
          <p:cNvSpPr>
            <a:spLocks noChangeArrowheads="1"/>
          </p:cNvSpPr>
          <p:nvPr/>
        </p:nvSpPr>
        <p:spPr bwMode="auto">
          <a:xfrm>
            <a:off x="339725" y="1598613"/>
            <a:ext cx="8648700" cy="3354387"/>
          </a:xfrm>
          <a:prstGeom prst="roundRect">
            <a:avLst>
              <a:gd name="adj" fmla="val 16667"/>
            </a:avLst>
          </a:prstGeom>
          <a:solidFill>
            <a:srgbClr val="004156"/>
          </a:solidFill>
          <a:ln w="38100">
            <a:solidFill>
              <a:schemeClr val="bg1"/>
            </a:solidFill>
            <a:round/>
            <a:headEnd/>
            <a:tailEnd/>
          </a:ln>
          <a:effectLst>
            <a:outerShdw blurRad="40000" dist="20000" dir="5400000" rotWithShape="0">
              <a:srgbClr val="808080">
                <a:alpha val="37999"/>
              </a:srgbClr>
            </a:outerShdw>
          </a:effectLst>
        </p:spPr>
        <p:txBody>
          <a:bodyPr anchor="ctr"/>
          <a:lstStyle/>
          <a:p>
            <a:pPr algn="ctr">
              <a:defRPr/>
            </a:pPr>
            <a:endParaRPr lang="en-US" dirty="0">
              <a:solidFill>
                <a:schemeClr val="lt1"/>
              </a:solidFill>
              <a:latin typeface="+mn-lt"/>
              <a:ea typeface="+mn-ea"/>
            </a:endParaRPr>
          </a:p>
        </p:txBody>
      </p:sp>
      <p:sp>
        <p:nvSpPr>
          <p:cNvPr id="17" name="Rounded Rectangle 16"/>
          <p:cNvSpPr>
            <a:spLocks noChangeArrowheads="1"/>
          </p:cNvSpPr>
          <p:nvPr/>
        </p:nvSpPr>
        <p:spPr bwMode="auto">
          <a:xfrm>
            <a:off x="884238" y="1833563"/>
            <a:ext cx="7632700" cy="2852737"/>
          </a:xfrm>
          <a:prstGeom prst="roundRect">
            <a:avLst>
              <a:gd name="adj" fmla="val 16667"/>
            </a:avLst>
          </a:prstGeom>
          <a:gradFill rotWithShape="1">
            <a:gsLst>
              <a:gs pos="0">
                <a:srgbClr val="B1C7B9"/>
              </a:gs>
              <a:gs pos="20000">
                <a:srgbClr val="B1C6B8"/>
              </a:gs>
              <a:gs pos="100000">
                <a:srgbClr val="86978C"/>
              </a:gs>
            </a:gsLst>
            <a:lin ang="5400000"/>
          </a:gradFill>
          <a:ln w="9525">
            <a:solidFill>
              <a:srgbClr val="B4C6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8" name="TextBox 17"/>
          <p:cNvSpPr txBox="1"/>
          <p:nvPr/>
        </p:nvSpPr>
        <p:spPr>
          <a:xfrm>
            <a:off x="1415920" y="3204478"/>
            <a:ext cx="6629833" cy="783193"/>
          </a:xfrm>
          <a:prstGeom prst="roundRect">
            <a:avLst/>
          </a:prstGeom>
          <a:solidFill>
            <a:schemeClr val="accent1"/>
          </a:solidFill>
          <a:effectLst>
            <a:glow rad="63500">
              <a:schemeClr val="accent3">
                <a:satMod val="175000"/>
                <a:alpha val="40000"/>
              </a:schemeClr>
            </a:glow>
            <a:softEdge rad="12700"/>
          </a:effectLst>
          <a:scene3d>
            <a:camera prst="orthographicFront"/>
            <a:lightRig rig="threePt" dir="t"/>
          </a:scene3d>
          <a:sp3d>
            <a:bevelT w="127000" h="114300" prst="artDeco"/>
          </a:sp3d>
        </p:spPr>
        <p:txBody>
          <a:bodyPr>
            <a:spAutoFit/>
          </a:bodyPr>
          <a:lstStyle/>
          <a:p>
            <a:pPr algn="ctr">
              <a:spcBef>
                <a:spcPts val="0"/>
              </a:spcBef>
              <a:defRPr/>
            </a:pPr>
            <a:endParaRPr lang="en-US" sz="800" b="1" dirty="0">
              <a:solidFill>
                <a:schemeClr val="bg1"/>
              </a:solidFill>
              <a:latin typeface="Arial" charset="0"/>
              <a:ea typeface="ＭＳ Ｐゴシック" charset="0"/>
              <a:cs typeface="ＭＳ Ｐゴシック" charset="0"/>
            </a:endParaRPr>
          </a:p>
          <a:p>
            <a:pPr algn="ctr">
              <a:spcBef>
                <a:spcPts val="0"/>
              </a:spcBef>
              <a:defRPr/>
            </a:pPr>
            <a:r>
              <a:rPr lang="en-US" sz="2400" b="1" dirty="0">
                <a:solidFill>
                  <a:srgbClr val="002A5C"/>
                </a:solidFill>
                <a:effectLst>
                  <a:outerShdw blurRad="38100" dist="38100" dir="2700000" algn="tl">
                    <a:srgbClr val="000000">
                      <a:alpha val="43137"/>
                    </a:srgbClr>
                  </a:outerShdw>
                </a:effectLst>
                <a:latin typeface="Arial" charset="0"/>
                <a:ea typeface="ＭＳ Ｐゴシック" charset="0"/>
                <a:cs typeface="ＭＳ Ｐゴシック" charset="0"/>
              </a:rPr>
              <a:t>Study Data Tabulation Model (SDTM)</a:t>
            </a:r>
          </a:p>
          <a:p>
            <a:pPr algn="ctr">
              <a:spcBef>
                <a:spcPts val="0"/>
              </a:spcBef>
              <a:defRPr/>
            </a:pPr>
            <a:endParaRPr lang="en-US" sz="800" b="1" dirty="0">
              <a:solidFill>
                <a:schemeClr val="bg1"/>
              </a:solidFill>
              <a:latin typeface="Arial" charset="0"/>
              <a:ea typeface="ＭＳ Ｐゴシック" charset="0"/>
              <a:cs typeface="ＭＳ Ｐゴシック" charset="0"/>
            </a:endParaRPr>
          </a:p>
        </p:txBody>
      </p:sp>
      <p:sp>
        <p:nvSpPr>
          <p:cNvPr id="19" name="TextBox 18"/>
          <p:cNvSpPr txBox="1"/>
          <p:nvPr/>
        </p:nvSpPr>
        <p:spPr>
          <a:xfrm>
            <a:off x="3270554" y="2581042"/>
            <a:ext cx="2937932" cy="783193"/>
          </a:xfrm>
          <a:prstGeom prst="roundRect">
            <a:avLst/>
          </a:prstGeom>
          <a:solidFill>
            <a:schemeClr val="accent1"/>
          </a:solidFill>
          <a:effectLst>
            <a:glow rad="63500">
              <a:schemeClr val="accent3">
                <a:satMod val="175000"/>
                <a:alpha val="40000"/>
              </a:schemeClr>
            </a:glow>
            <a:softEdge rad="12700"/>
          </a:effectLst>
          <a:scene3d>
            <a:camera prst="orthographicFront"/>
            <a:lightRig rig="threePt" dir="t"/>
          </a:scene3d>
          <a:sp3d>
            <a:bevelT w="127000" h="114300" prst="artDeco"/>
          </a:sp3d>
        </p:spPr>
        <p:txBody>
          <a:bodyPr>
            <a:spAutoFit/>
          </a:bodyPr>
          <a:lstStyle/>
          <a:p>
            <a:pPr algn="ctr">
              <a:spcBef>
                <a:spcPts val="0"/>
              </a:spcBef>
              <a:defRPr/>
            </a:pPr>
            <a:r>
              <a:rPr lang="en-US" sz="2000" b="1" dirty="0">
                <a:solidFill>
                  <a:srgbClr val="000090"/>
                </a:solidFill>
                <a:latin typeface="Arial" charset="0"/>
                <a:ea typeface="ＭＳ Ｐゴシック" charset="0"/>
                <a:cs typeface="ＭＳ Ｐゴシック" charset="0"/>
              </a:rPr>
              <a:t>SDTMIG</a:t>
            </a:r>
          </a:p>
          <a:p>
            <a:pPr algn="ctr">
              <a:spcBef>
                <a:spcPts val="0"/>
              </a:spcBef>
              <a:defRPr/>
            </a:pPr>
            <a:r>
              <a:rPr lang="en-US" sz="2000" b="1" dirty="0">
                <a:solidFill>
                  <a:srgbClr val="000090"/>
                </a:solidFill>
                <a:latin typeface="Arial" charset="0"/>
                <a:ea typeface="ＭＳ Ｐゴシック" charset="0"/>
                <a:cs typeface="ＭＳ Ｐゴシック" charset="0"/>
              </a:rPr>
              <a:t>Human Clinical</a:t>
            </a:r>
          </a:p>
        </p:txBody>
      </p:sp>
      <p:sp>
        <p:nvSpPr>
          <p:cNvPr id="20" name="TextBox 19"/>
          <p:cNvSpPr txBox="1"/>
          <p:nvPr/>
        </p:nvSpPr>
        <p:spPr>
          <a:xfrm>
            <a:off x="6200019" y="2598139"/>
            <a:ext cx="1816200" cy="646986"/>
          </a:xfrm>
          <a:prstGeom prst="roundRect">
            <a:avLst/>
          </a:prstGeom>
          <a:solidFill>
            <a:schemeClr val="accent1"/>
          </a:solidFill>
          <a:effectLst>
            <a:glow rad="63500">
              <a:schemeClr val="accent3">
                <a:satMod val="175000"/>
                <a:alpha val="40000"/>
              </a:schemeClr>
            </a:glow>
            <a:softEdge rad="12700"/>
          </a:effectLst>
          <a:scene3d>
            <a:camera prst="orthographicFront"/>
            <a:lightRig rig="threePt" dir="t"/>
          </a:scene3d>
          <a:sp3d>
            <a:bevelT w="127000" h="114300" prst="artDeco"/>
          </a:sp3d>
        </p:spPr>
        <p:txBody>
          <a:bodyPr>
            <a:spAutoFit/>
          </a:bodyPr>
          <a:lstStyle/>
          <a:p>
            <a:pPr algn="ctr">
              <a:spcBef>
                <a:spcPts val="0"/>
              </a:spcBef>
              <a:defRPr/>
            </a:pPr>
            <a:r>
              <a:rPr lang="en-US" sz="1600" b="1" dirty="0">
                <a:solidFill>
                  <a:schemeClr val="bg1"/>
                </a:solidFill>
                <a:latin typeface="Arial" charset="0"/>
                <a:ea typeface="ＭＳ Ｐゴシック" charset="0"/>
                <a:cs typeface="ＭＳ Ｐゴシック" charset="0"/>
              </a:rPr>
              <a:t>SDTMIG-MD</a:t>
            </a:r>
          </a:p>
          <a:p>
            <a:pPr algn="ctr">
              <a:spcBef>
                <a:spcPts val="0"/>
              </a:spcBef>
              <a:defRPr/>
            </a:pPr>
            <a:r>
              <a:rPr lang="en-US" sz="1600" b="1" dirty="0">
                <a:solidFill>
                  <a:schemeClr val="bg1"/>
                </a:solidFill>
                <a:latin typeface="Arial" charset="0"/>
                <a:ea typeface="ＭＳ Ｐゴシック" charset="0"/>
                <a:cs typeface="ＭＳ Ｐゴシック" charset="0"/>
              </a:rPr>
              <a:t>Medical Devices</a:t>
            </a:r>
          </a:p>
        </p:txBody>
      </p:sp>
      <p:sp>
        <p:nvSpPr>
          <p:cNvPr id="21" name="TextBox 20"/>
          <p:cNvSpPr txBox="1"/>
          <p:nvPr/>
        </p:nvSpPr>
        <p:spPr>
          <a:xfrm>
            <a:off x="1407453" y="2589672"/>
            <a:ext cx="1880033" cy="646986"/>
          </a:xfrm>
          <a:prstGeom prst="roundRect">
            <a:avLst/>
          </a:prstGeom>
          <a:solidFill>
            <a:schemeClr val="accent1"/>
          </a:solidFill>
          <a:effectLst>
            <a:glow rad="63500">
              <a:schemeClr val="accent3">
                <a:satMod val="175000"/>
                <a:alpha val="40000"/>
              </a:schemeClr>
            </a:glow>
            <a:softEdge rad="12700"/>
          </a:effectLst>
          <a:scene3d>
            <a:camera prst="orthographicFront"/>
            <a:lightRig rig="threePt" dir="t"/>
          </a:scene3d>
          <a:sp3d>
            <a:bevelT w="127000" h="114300" prst="artDeco"/>
          </a:sp3d>
        </p:spPr>
        <p:txBody>
          <a:bodyPr>
            <a:spAutoFit/>
          </a:bodyPr>
          <a:lstStyle/>
          <a:p>
            <a:pPr algn="ctr">
              <a:spcBef>
                <a:spcPts val="0"/>
              </a:spcBef>
              <a:defRPr/>
            </a:pPr>
            <a:r>
              <a:rPr lang="en-US" sz="1600" b="1" dirty="0">
                <a:solidFill>
                  <a:schemeClr val="bg1"/>
                </a:solidFill>
                <a:latin typeface="Arial" charset="0"/>
                <a:ea typeface="ＭＳ Ｐゴシック" charset="0"/>
                <a:cs typeface="ＭＳ Ｐゴシック" charset="0"/>
              </a:rPr>
              <a:t>SEND IG</a:t>
            </a:r>
          </a:p>
          <a:p>
            <a:pPr algn="ctr">
              <a:spcBef>
                <a:spcPts val="0"/>
              </a:spcBef>
              <a:defRPr/>
            </a:pPr>
            <a:r>
              <a:rPr lang="en-US" sz="1600" b="1" dirty="0">
                <a:solidFill>
                  <a:schemeClr val="bg1"/>
                </a:solidFill>
                <a:latin typeface="Arial" charset="0"/>
                <a:ea typeface="ＭＳ Ｐゴシック" charset="0"/>
                <a:cs typeface="ＭＳ Ｐゴシック" charset="0"/>
              </a:rPr>
              <a:t>Non-Clinical</a:t>
            </a:r>
          </a:p>
        </p:txBody>
      </p:sp>
      <p:sp>
        <p:nvSpPr>
          <p:cNvPr id="22" name="TextBox 21"/>
          <p:cNvSpPr txBox="1"/>
          <p:nvPr/>
        </p:nvSpPr>
        <p:spPr>
          <a:xfrm>
            <a:off x="1399419" y="2024761"/>
            <a:ext cx="2548467" cy="646986"/>
          </a:xfrm>
          <a:prstGeom prst="roundRect">
            <a:avLst/>
          </a:prstGeom>
          <a:solidFill>
            <a:schemeClr val="accent1"/>
          </a:solidFill>
          <a:effectLst>
            <a:glow rad="63500">
              <a:schemeClr val="accent3">
                <a:satMod val="175000"/>
                <a:alpha val="40000"/>
              </a:schemeClr>
            </a:glow>
            <a:softEdge rad="12700"/>
          </a:effectLst>
          <a:scene3d>
            <a:camera prst="orthographicFront"/>
            <a:lightRig rig="threePt" dir="t"/>
          </a:scene3d>
          <a:sp3d>
            <a:bevelT w="127000" h="114300" prst="artDeco"/>
          </a:sp3d>
        </p:spPr>
        <p:txBody>
          <a:bodyPr>
            <a:spAutoFit/>
          </a:bodyPr>
          <a:lstStyle/>
          <a:p>
            <a:pPr algn="ctr">
              <a:spcBef>
                <a:spcPts val="0"/>
              </a:spcBef>
              <a:defRPr/>
            </a:pPr>
            <a:r>
              <a:rPr lang="en-US" sz="1600" b="1" dirty="0">
                <a:solidFill>
                  <a:schemeClr val="bg1"/>
                </a:solidFill>
                <a:latin typeface="Arial" charset="0"/>
                <a:ea typeface="ＭＳ Ｐゴシック" charset="0"/>
                <a:cs typeface="ＭＳ Ｐゴシック" charset="0"/>
              </a:rPr>
              <a:t>SDTMIG-</a:t>
            </a:r>
            <a:r>
              <a:rPr lang="en-US" sz="1600" b="1" dirty="0" err="1">
                <a:solidFill>
                  <a:schemeClr val="bg1"/>
                </a:solidFill>
                <a:latin typeface="Arial" charset="0"/>
                <a:ea typeface="ＭＳ Ｐゴシック" charset="0"/>
                <a:cs typeface="ＭＳ Ｐゴシック" charset="0"/>
              </a:rPr>
              <a:t>PGx</a:t>
            </a:r>
            <a:endParaRPr lang="en-US" sz="1600" b="1" dirty="0">
              <a:solidFill>
                <a:schemeClr val="bg1"/>
              </a:solidFill>
              <a:latin typeface="Arial" charset="0"/>
              <a:ea typeface="ＭＳ Ｐゴシック" charset="0"/>
              <a:cs typeface="ＭＳ Ｐゴシック" charset="0"/>
            </a:endParaRPr>
          </a:p>
          <a:p>
            <a:pPr algn="ctr">
              <a:spcBef>
                <a:spcPts val="0"/>
              </a:spcBef>
              <a:defRPr/>
            </a:pPr>
            <a:r>
              <a:rPr lang="en-US" sz="1600" b="1" dirty="0">
                <a:solidFill>
                  <a:schemeClr val="bg1"/>
                </a:solidFill>
                <a:latin typeface="Arial" charset="0"/>
                <a:ea typeface="ＭＳ Ｐゴシック" charset="0"/>
                <a:cs typeface="ＭＳ Ｐゴシック" charset="0"/>
              </a:rPr>
              <a:t>Pharmacogenomics</a:t>
            </a:r>
          </a:p>
        </p:txBody>
      </p:sp>
      <p:sp>
        <p:nvSpPr>
          <p:cNvPr id="23" name="TextBox 22"/>
          <p:cNvSpPr txBox="1"/>
          <p:nvPr/>
        </p:nvSpPr>
        <p:spPr>
          <a:xfrm>
            <a:off x="5570504" y="2023509"/>
            <a:ext cx="2445715" cy="646986"/>
          </a:xfrm>
          <a:prstGeom prst="roundRect">
            <a:avLst/>
          </a:prstGeom>
          <a:solidFill>
            <a:schemeClr val="accent1"/>
          </a:solidFill>
          <a:effectLst>
            <a:glow rad="63500">
              <a:schemeClr val="accent3">
                <a:satMod val="175000"/>
                <a:alpha val="40000"/>
              </a:schemeClr>
            </a:glow>
            <a:softEdge rad="12700"/>
          </a:effectLst>
          <a:scene3d>
            <a:camera prst="orthographicFront"/>
            <a:lightRig rig="threePt" dir="t"/>
          </a:scene3d>
          <a:sp3d>
            <a:bevelT w="127000" h="114300" prst="artDeco"/>
          </a:sp3d>
        </p:spPr>
        <p:txBody>
          <a:bodyPr>
            <a:spAutoFit/>
          </a:bodyPr>
          <a:lstStyle/>
          <a:p>
            <a:pPr algn="ctr">
              <a:spcBef>
                <a:spcPts val="0"/>
              </a:spcBef>
              <a:defRPr/>
            </a:pPr>
            <a:r>
              <a:rPr lang="en-US" sz="1600" b="1" dirty="0">
                <a:solidFill>
                  <a:schemeClr val="bg1"/>
                </a:solidFill>
                <a:latin typeface="Arial" charset="0"/>
                <a:ea typeface="ＭＳ Ｐゴシック" charset="0"/>
                <a:cs typeface="ＭＳ Ｐゴシック" charset="0"/>
              </a:rPr>
              <a:t>SDTMIG-AP</a:t>
            </a:r>
          </a:p>
          <a:p>
            <a:pPr algn="ctr">
              <a:spcBef>
                <a:spcPts val="0"/>
              </a:spcBef>
              <a:defRPr/>
            </a:pPr>
            <a:r>
              <a:rPr lang="en-US" sz="1600" b="1" dirty="0">
                <a:solidFill>
                  <a:schemeClr val="bg1"/>
                </a:solidFill>
                <a:latin typeface="Arial" charset="0"/>
                <a:ea typeface="ＭＳ Ｐゴシック" charset="0"/>
                <a:cs typeface="ＭＳ Ｐゴシック" charset="0"/>
              </a:rPr>
              <a:t>Associated Persons</a:t>
            </a:r>
          </a:p>
        </p:txBody>
      </p:sp>
      <p:sp>
        <p:nvSpPr>
          <p:cNvPr id="25" name="TextBox 24"/>
          <p:cNvSpPr txBox="1"/>
          <p:nvPr/>
        </p:nvSpPr>
        <p:spPr>
          <a:xfrm>
            <a:off x="1422078" y="4163418"/>
            <a:ext cx="6621256" cy="400110"/>
          </a:xfrm>
          <a:prstGeom prst="rect">
            <a:avLst/>
          </a:prstGeom>
          <a:noFill/>
        </p:spPr>
        <p:txBody>
          <a:bodyPr>
            <a:spAutoFit/>
          </a:bodyPr>
          <a:lstStyle/>
          <a:p>
            <a:pPr algn="ctr">
              <a:defRPr/>
            </a:pPr>
            <a:r>
              <a:rPr lang="en-US" sz="2000" b="1" dirty="0">
                <a:ln w="12700">
                  <a:solidFill>
                    <a:schemeClr val="accent5"/>
                  </a:solidFill>
                  <a:prstDash val="solid"/>
                </a:ln>
                <a:solidFill>
                  <a:schemeClr val="bg1"/>
                </a:solidFill>
                <a:effectLst>
                  <a:outerShdw blurRad="38100" dist="38100" dir="2700000" algn="tl">
                    <a:srgbClr val="000000">
                      <a:alpha val="43137"/>
                    </a:srgbClr>
                  </a:outerShdw>
                </a:effectLst>
                <a:latin typeface="Arial" charset="0"/>
                <a:ea typeface="ＭＳ Ｐゴシック" charset="0"/>
                <a:cs typeface="ＭＳ Ｐゴシック" charset="0"/>
              </a:rPr>
              <a:t>CDISC Therapeutic Area User Guides</a:t>
            </a:r>
          </a:p>
        </p:txBody>
      </p:sp>
      <p:sp>
        <p:nvSpPr>
          <p:cNvPr id="19479" name="Title 10"/>
          <p:cNvSpPr txBox="1">
            <a:spLocks/>
          </p:cNvSpPr>
          <p:nvPr/>
        </p:nvSpPr>
        <p:spPr bwMode="auto">
          <a:xfrm>
            <a:off x="0" y="319088"/>
            <a:ext cx="914400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r>
              <a:rPr lang="en-US" sz="3200" b="1">
                <a:solidFill>
                  <a:srgbClr val="003264"/>
                </a:solidFill>
              </a:rPr>
              <a:t>Governing the SDTM Product Family </a:t>
            </a:r>
          </a:p>
        </p:txBody>
      </p:sp>
      <p:sp>
        <p:nvSpPr>
          <p:cNvPr id="28" name="TextBox 27"/>
          <p:cNvSpPr txBox="1"/>
          <p:nvPr/>
        </p:nvSpPr>
        <p:spPr>
          <a:xfrm>
            <a:off x="3940024" y="2020633"/>
            <a:ext cx="1630479" cy="646986"/>
          </a:xfrm>
          <a:prstGeom prst="roundRect">
            <a:avLst/>
          </a:prstGeom>
          <a:solidFill>
            <a:schemeClr val="accent1"/>
          </a:solidFill>
          <a:effectLst>
            <a:glow rad="63500">
              <a:schemeClr val="accent3">
                <a:satMod val="175000"/>
                <a:alpha val="40000"/>
              </a:schemeClr>
            </a:glow>
            <a:softEdge rad="12700"/>
          </a:effectLst>
          <a:scene3d>
            <a:camera prst="orthographicFront"/>
            <a:lightRig rig="threePt" dir="t"/>
          </a:scene3d>
          <a:sp3d>
            <a:bevelT w="127000" h="114300" prst="artDeco"/>
          </a:sp3d>
        </p:spPr>
        <p:txBody>
          <a:bodyPr>
            <a:spAutoFit/>
          </a:bodyPr>
          <a:lstStyle/>
          <a:p>
            <a:pPr algn="ctr">
              <a:spcBef>
                <a:spcPts val="0"/>
              </a:spcBef>
              <a:defRPr/>
            </a:pPr>
            <a:r>
              <a:rPr lang="en-US" sz="1600" b="1" dirty="0">
                <a:solidFill>
                  <a:schemeClr val="bg1"/>
                </a:solidFill>
                <a:latin typeface="Arial" charset="0"/>
                <a:ea typeface="ＭＳ Ｐゴシック" charset="0"/>
                <a:cs typeface="ＭＳ Ｐゴシック" charset="0"/>
              </a:rPr>
              <a:t>SDTMIG QS</a:t>
            </a:r>
          </a:p>
          <a:p>
            <a:pPr algn="ctr">
              <a:spcBef>
                <a:spcPts val="0"/>
              </a:spcBef>
              <a:defRPr/>
            </a:pPr>
            <a:r>
              <a:rPr lang="en-US" sz="1600" b="1" dirty="0">
                <a:solidFill>
                  <a:schemeClr val="bg1"/>
                </a:solidFill>
                <a:latin typeface="Arial" charset="0"/>
                <a:ea typeface="ＭＳ Ｐゴシック" charset="0"/>
                <a:cs typeface="ＭＳ Ｐゴシック" charset="0"/>
              </a:rPr>
              <a:t>Supplements</a:t>
            </a:r>
          </a:p>
        </p:txBody>
      </p:sp>
    </p:spTree>
    <p:custDataLst>
      <p:tags r:id="rId1"/>
    </p:custDataLst>
    <p:extLst>
      <p:ext uri="{BB962C8B-B14F-4D97-AF65-F5344CB8AC3E}">
        <p14:creationId xmlns:p14="http://schemas.microsoft.com/office/powerpoint/2010/main" val="918507485"/>
      </p:ext>
    </p:extLst>
  </p:cSld>
  <p:clrMapOvr>
    <a:masterClrMapping/>
  </p:clrMapOvr>
  <p:transition spd="slow" advTm="498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C49910A5-CFB9-42AA-AA03-75BB629FCB5A}" type="slidenum">
              <a:rPr lang="en-US" sz="1000">
                <a:solidFill>
                  <a:schemeClr val="bg1"/>
                </a:solidFill>
              </a:rPr>
              <a:pPr eaLnBrk="1" hangingPunct="1"/>
              <a:t>24</a:t>
            </a:fld>
            <a:endParaRPr lang="en-US" sz="1000">
              <a:solidFill>
                <a:schemeClr val="bg1"/>
              </a:solidFill>
            </a:endParaRPr>
          </a:p>
        </p:txBody>
      </p:sp>
      <p:sp>
        <p:nvSpPr>
          <p:cNvPr id="21506" name="TextBox 2"/>
          <p:cNvSpPr txBox="1">
            <a:spLocks noChangeArrowheads="1"/>
          </p:cNvSpPr>
          <p:nvPr/>
        </p:nvSpPr>
        <p:spPr bwMode="auto">
          <a:xfrm>
            <a:off x="1689100" y="133350"/>
            <a:ext cx="57372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800"/>
              <a:t>2013 CDISC Technical Plan – Foundational Standards</a:t>
            </a:r>
          </a:p>
        </p:txBody>
      </p:sp>
      <p:pic>
        <p:nvPicPr>
          <p:cNvPr id="21507" name="Picture 4" descr="CDISC0713.pdf"/>
          <p:cNvPicPr>
            <a:picLocks noChangeAspect="1"/>
          </p:cNvPicPr>
          <p:nvPr/>
        </p:nvPicPr>
        <p:blipFill>
          <a:blip r:embed="rId2">
            <a:extLst>
              <a:ext uri="{28A0092B-C50C-407E-A947-70E740481C1C}">
                <a14:useLocalDpi xmlns:a14="http://schemas.microsoft.com/office/drawing/2010/main" val="0"/>
              </a:ext>
            </a:extLst>
          </a:blip>
          <a:srcRect l="2042" t="4536" r="2036" b="23460"/>
          <a:stretch>
            <a:fillRect/>
          </a:stretch>
        </p:blipFill>
        <p:spPr bwMode="auto">
          <a:xfrm>
            <a:off x="-36513" y="711200"/>
            <a:ext cx="9180513" cy="532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1863725" y="1563688"/>
            <a:ext cx="5853113" cy="3970337"/>
          </a:xfrm>
          <a:prstGeom prst="rect">
            <a:avLst/>
          </a:prstGeom>
          <a:solidFill>
            <a:srgbClr val="C3D7CA"/>
          </a:solidFill>
        </p:spPr>
        <p:txBody>
          <a:bodyPr>
            <a:spAutoFit/>
          </a:bodyPr>
          <a:lstStyle/>
          <a:p>
            <a:pPr>
              <a:defRPr/>
            </a:pPr>
            <a:r>
              <a:rPr lang="en-US" b="1" dirty="0">
                <a:latin typeface="Arial" charset="0"/>
                <a:ea typeface="ＭＳ Ｐゴシック" charset="0"/>
                <a:cs typeface="ＭＳ Ｐゴシック" charset="0"/>
              </a:rPr>
              <a:t>Coming Attractions through 2014:</a:t>
            </a:r>
          </a:p>
          <a:p>
            <a:pPr marL="285750" indent="-285750">
              <a:buFont typeface="Arial"/>
              <a:buChar char="•"/>
              <a:defRPr/>
            </a:pPr>
            <a:r>
              <a:rPr lang="en-US" dirty="0">
                <a:latin typeface="Arial" charset="0"/>
                <a:ea typeface="ＭＳ Ｐゴシック" charset="0"/>
                <a:cs typeface="ＭＳ Ｐゴシック" charset="0"/>
              </a:rPr>
              <a:t>Quarterly Terminology and Periodic QS Supplements</a:t>
            </a:r>
          </a:p>
          <a:p>
            <a:pPr marL="285750" indent="-285750">
              <a:buFont typeface="Arial"/>
              <a:buChar char="•"/>
              <a:defRPr/>
            </a:pPr>
            <a:r>
              <a:rPr lang="en-US" dirty="0">
                <a:latin typeface="Arial" charset="0"/>
                <a:ea typeface="ＭＳ Ｐゴシック" charset="0"/>
                <a:cs typeface="ＭＳ Ｐゴシック" charset="0"/>
              </a:rPr>
              <a:t>SDTM </a:t>
            </a:r>
            <a:r>
              <a:rPr lang="en-US" dirty="0" err="1">
                <a:latin typeface="Arial" charset="0"/>
                <a:ea typeface="ＭＳ Ｐゴシック" charset="0"/>
                <a:cs typeface="ＭＳ Ｐゴシック" charset="0"/>
              </a:rPr>
              <a:t>PGxIG</a:t>
            </a:r>
            <a:r>
              <a:rPr lang="en-US" dirty="0">
                <a:latin typeface="Arial" charset="0"/>
                <a:ea typeface="ＭＳ Ｐゴシック" charset="0"/>
                <a:cs typeface="ＭＳ Ｐゴシック" charset="0"/>
              </a:rPr>
              <a:t> for Pharmacogenomics Data</a:t>
            </a:r>
          </a:p>
          <a:p>
            <a:pPr marL="285750" indent="-285750">
              <a:buFont typeface="Arial"/>
              <a:buChar char="•"/>
              <a:defRPr/>
            </a:pPr>
            <a:r>
              <a:rPr lang="en-US" dirty="0" err="1">
                <a:latin typeface="Arial" charset="0"/>
                <a:ea typeface="ＭＳ Ｐゴシック" charset="0"/>
                <a:cs typeface="ＭＳ Ｐゴシック" charset="0"/>
              </a:rPr>
              <a:t>ADaM</a:t>
            </a:r>
            <a:r>
              <a:rPr lang="en-US" dirty="0">
                <a:latin typeface="Arial" charset="0"/>
                <a:ea typeface="ＭＳ Ｐゴシック" charset="0"/>
                <a:cs typeface="ＭＳ Ｐゴシック" charset="0"/>
              </a:rPr>
              <a:t> IG Update and other documents</a:t>
            </a:r>
          </a:p>
          <a:p>
            <a:pPr marL="285750" indent="-285750">
              <a:buFont typeface="Arial"/>
              <a:buChar char="•"/>
              <a:defRPr/>
            </a:pPr>
            <a:r>
              <a:rPr lang="en-US" dirty="0">
                <a:latin typeface="Arial" charset="0"/>
                <a:ea typeface="ＭＳ Ｐゴシック" charset="0"/>
                <a:cs typeface="ＭＳ Ｐゴシック" charset="0"/>
              </a:rPr>
              <a:t>Additional CFAST TA UGs</a:t>
            </a:r>
          </a:p>
          <a:p>
            <a:pPr marL="285750" indent="-285750">
              <a:buFont typeface="Arial"/>
              <a:buChar char="•"/>
              <a:defRPr/>
            </a:pPr>
            <a:r>
              <a:rPr lang="en-US" dirty="0">
                <a:latin typeface="Arial" charset="0"/>
                <a:ea typeface="ＭＳ Ｐゴシック" charset="0"/>
                <a:cs typeface="ＭＳ Ｐゴシック" charset="0"/>
              </a:rPr>
              <a:t>SDTM Device IG v1.1 (Components)</a:t>
            </a:r>
          </a:p>
          <a:p>
            <a:pPr marL="285750" indent="-285750">
              <a:buFont typeface="Arial"/>
              <a:buChar char="•"/>
              <a:defRPr/>
            </a:pPr>
            <a:r>
              <a:rPr lang="en-US" dirty="0">
                <a:latin typeface="Arial" charset="0"/>
                <a:ea typeface="ＭＳ Ｐゴシック" charset="0"/>
                <a:cs typeface="ＭＳ Ｐゴシック" charset="0"/>
              </a:rPr>
              <a:t>SEND IG v3.1 </a:t>
            </a:r>
          </a:p>
          <a:p>
            <a:pPr marL="285750" indent="-285750">
              <a:buFont typeface="Arial"/>
              <a:buChar char="•"/>
              <a:defRPr/>
            </a:pPr>
            <a:r>
              <a:rPr lang="en-US" dirty="0">
                <a:latin typeface="Arial" charset="0"/>
                <a:ea typeface="ＭＳ Ｐゴシック" charset="0"/>
                <a:cs typeface="ＭＳ Ｐゴシック" charset="0"/>
              </a:rPr>
              <a:t>SDTMIG 3.3 Batch 1 Updates</a:t>
            </a:r>
          </a:p>
          <a:p>
            <a:pPr marL="285750" indent="-285750">
              <a:buFont typeface="Arial"/>
              <a:buChar char="•"/>
              <a:defRPr/>
            </a:pPr>
            <a:r>
              <a:rPr lang="en-US" dirty="0">
                <a:latin typeface="Arial" charset="0"/>
                <a:ea typeface="ＭＳ Ｐゴシック" charset="0"/>
                <a:cs typeface="ＭＳ Ｐゴシック" charset="0"/>
              </a:rPr>
              <a:t>Protocol Templates, IG and XML Schema</a:t>
            </a:r>
          </a:p>
          <a:p>
            <a:pPr marL="285750" indent="-285750">
              <a:buFont typeface="Arial"/>
              <a:buChar char="•"/>
              <a:defRPr/>
            </a:pPr>
            <a:r>
              <a:rPr lang="en-US" dirty="0">
                <a:latin typeface="Arial" charset="0"/>
                <a:ea typeface="ＭＳ Ｐゴシック" charset="0"/>
                <a:cs typeface="ＭＳ Ｐゴシック" charset="0"/>
              </a:rPr>
              <a:t>Define-XML and SDS-XML IGs, Validation Rules</a:t>
            </a:r>
          </a:p>
          <a:p>
            <a:pPr marL="285750" indent="-285750">
              <a:buFont typeface="Arial"/>
              <a:buChar char="•"/>
              <a:defRPr/>
            </a:pPr>
            <a:r>
              <a:rPr lang="en-US" dirty="0">
                <a:latin typeface="Arial" charset="0"/>
                <a:ea typeface="ＭＳ Ｐゴシック" charset="0"/>
                <a:cs typeface="ＭＳ Ｐゴシック" charset="0"/>
              </a:rPr>
              <a:t>CDASH v2.0</a:t>
            </a:r>
          </a:p>
          <a:p>
            <a:pPr marL="285750" indent="-285750">
              <a:buFont typeface="Arial"/>
              <a:buChar char="•"/>
              <a:defRPr/>
            </a:pPr>
            <a:r>
              <a:rPr lang="en-US" dirty="0">
                <a:latin typeface="Arial" charset="0"/>
                <a:ea typeface="ＭＳ Ｐゴシック" charset="0"/>
                <a:cs typeface="ＭＳ Ｐゴシック" charset="0"/>
              </a:rPr>
              <a:t>BRIDG 4.0 and ISO approval</a:t>
            </a:r>
          </a:p>
          <a:p>
            <a:pPr marL="285750" indent="-285750">
              <a:buFont typeface="Arial"/>
              <a:buChar char="•"/>
              <a:defRPr/>
            </a:pPr>
            <a:r>
              <a:rPr lang="en-US" dirty="0">
                <a:latin typeface="Arial" charset="0"/>
                <a:ea typeface="ＭＳ Ｐゴシック" charset="0"/>
                <a:cs typeface="ＭＳ Ｐゴシック" charset="0"/>
              </a:rPr>
              <a:t>Healthcare Link UG</a:t>
            </a:r>
          </a:p>
          <a:p>
            <a:pPr marL="285750" indent="-285750">
              <a:buFont typeface="Arial"/>
              <a:buChar char="•"/>
              <a:defRPr/>
            </a:pPr>
            <a:r>
              <a:rPr lang="en-US" dirty="0">
                <a:latin typeface="Arial" charset="0"/>
                <a:ea typeface="ＭＳ Ｐゴシック" charset="0"/>
                <a:cs typeface="ＭＳ Ｐゴシック" charset="0"/>
              </a:rPr>
              <a:t>SHARE Metadata in Excel, ODM, Define-XML, RDF</a:t>
            </a:r>
          </a:p>
        </p:txBody>
      </p:sp>
      <p:sp>
        <p:nvSpPr>
          <p:cNvPr id="21509" name="Title 13"/>
          <p:cNvSpPr txBox="1">
            <a:spLocks/>
          </p:cNvSpPr>
          <p:nvPr/>
        </p:nvSpPr>
        <p:spPr bwMode="auto">
          <a:xfrm>
            <a:off x="439738" y="0"/>
            <a:ext cx="8389937" cy="5810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3200" b="1">
                <a:solidFill>
                  <a:srgbClr val="003264"/>
                </a:solidFill>
              </a:rPr>
              <a:t>Looking Forward: Products Soon to Come</a:t>
            </a:r>
          </a:p>
        </p:txBody>
      </p:sp>
    </p:spTree>
    <p:extLst>
      <p:ext uri="{BB962C8B-B14F-4D97-AF65-F5344CB8AC3E}">
        <p14:creationId xmlns:p14="http://schemas.microsoft.com/office/powerpoint/2010/main" val="192989426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B5C2FE09-1D59-4982-9A3B-4D82A79DAF08}" type="slidenum">
              <a:rPr lang="en-US" sz="1000">
                <a:solidFill>
                  <a:schemeClr val="bg1"/>
                </a:solidFill>
              </a:rPr>
              <a:pPr eaLnBrk="1" hangingPunct="1"/>
              <a:t>25</a:t>
            </a:fld>
            <a:endParaRPr lang="en-US" sz="1000">
              <a:solidFill>
                <a:schemeClr val="bg1"/>
              </a:solidFill>
            </a:endParaRPr>
          </a:p>
        </p:txBody>
      </p:sp>
      <p:pic>
        <p:nvPicPr>
          <p:cNvPr id="22530" name="Picture 5" descr="Screen Shot 2013-10-24 at 3.51.26 P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711200"/>
            <a:ext cx="9144000" cy="541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Title 1"/>
          <p:cNvSpPr txBox="1">
            <a:spLocks/>
          </p:cNvSpPr>
          <p:nvPr/>
        </p:nvSpPr>
        <p:spPr bwMode="auto">
          <a:xfrm>
            <a:off x="484188" y="0"/>
            <a:ext cx="8442325" cy="48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3200" b="1">
                <a:solidFill>
                  <a:srgbClr val="003264"/>
                </a:solidFill>
                <a:latin typeface="Calibri" pitchFamily="34" charset="0"/>
              </a:rPr>
              <a:t>Reaching the World with CDISC Online Education ç</a:t>
            </a:r>
          </a:p>
        </p:txBody>
      </p:sp>
    </p:spTree>
    <p:extLst>
      <p:ext uri="{BB962C8B-B14F-4D97-AF65-F5344CB8AC3E}">
        <p14:creationId xmlns:p14="http://schemas.microsoft.com/office/powerpoint/2010/main" val="22604527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8009C24B-F9F9-4DEF-87D4-57AE0C8972B4}" type="slidenum">
              <a:rPr lang="en-US" sz="1000">
                <a:solidFill>
                  <a:schemeClr val="bg1"/>
                </a:solidFill>
              </a:rPr>
              <a:pPr eaLnBrk="1" hangingPunct="1"/>
              <a:t>26</a:t>
            </a:fld>
            <a:endParaRPr lang="en-US" sz="1000">
              <a:solidFill>
                <a:schemeClr val="bg1"/>
              </a:solidFill>
            </a:endParaRPr>
          </a:p>
        </p:txBody>
      </p:sp>
      <p:sp>
        <p:nvSpPr>
          <p:cNvPr id="23554" name="Rectangle 2"/>
          <p:cNvSpPr>
            <a:spLocks noChangeArrowheads="1"/>
          </p:cNvSpPr>
          <p:nvPr/>
        </p:nvSpPr>
        <p:spPr bwMode="auto">
          <a:xfrm>
            <a:off x="1084263" y="0"/>
            <a:ext cx="672782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003264"/>
                </a:solidFill>
                <a:latin typeface="Calibri" pitchFamily="34" charset="0"/>
              </a:rPr>
              <a:t>Tools to Make Teams More Productive: </a:t>
            </a:r>
          </a:p>
          <a:p>
            <a:pPr algn="ctr"/>
            <a:r>
              <a:rPr lang="en-US" sz="2800" b="1">
                <a:solidFill>
                  <a:srgbClr val="003264"/>
                </a:solidFill>
                <a:latin typeface="Calibri" pitchFamily="34" charset="0"/>
              </a:rPr>
              <a:t>Style Guide, Checklists, Website</a:t>
            </a:r>
            <a:endParaRPr lang="en-US" sz="2800"/>
          </a:p>
        </p:txBody>
      </p:sp>
      <p:pic>
        <p:nvPicPr>
          <p:cNvPr id="28675"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575175" y="1954213"/>
            <a:ext cx="4568825" cy="314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7"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073900" y="193675"/>
            <a:ext cx="1943100" cy="200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WIKI Dashboard.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938588" y="3317875"/>
            <a:ext cx="5083175" cy="315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4337535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28677"/>
                                        </p:tgtEl>
                                        <p:attrNameLst>
                                          <p:attrName>style.visibility</p:attrName>
                                        </p:attrNameLst>
                                      </p:cBhvr>
                                      <p:to>
                                        <p:strVal val="visible"/>
                                      </p:to>
                                    </p:set>
                                    <p:animEffect transition="in" filter="wipe(down)">
                                      <p:cBhvr>
                                        <p:cTn id="7" dur="500"/>
                                        <p:tgtEl>
                                          <p:spTgt spid="2867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nodeType="clickEffect">
                                  <p:stCondLst>
                                    <p:cond delay="0"/>
                                  </p:stCondLst>
                                  <p:childTnLst>
                                    <p:set>
                                      <p:cBhvr>
                                        <p:cTn id="11" dur="1" fill="hold">
                                          <p:stCondLst>
                                            <p:cond delay="0"/>
                                          </p:stCondLst>
                                        </p:cTn>
                                        <p:tgtEl>
                                          <p:spTgt spid="28675"/>
                                        </p:tgtEl>
                                        <p:attrNameLst>
                                          <p:attrName>style.visibility</p:attrName>
                                        </p:attrNameLst>
                                      </p:cBhvr>
                                      <p:to>
                                        <p:strVal val="visible"/>
                                      </p:to>
                                    </p:set>
                                    <p:animEffect transition="in" filter="wipe(down)">
                                      <p:cBhvr>
                                        <p:cTn id="12" dur="500"/>
                                        <p:tgtEl>
                                          <p:spTgt spid="2867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txBox="1">
            <a:spLocks/>
          </p:cNvSpPr>
          <p:nvPr/>
        </p:nvSpPr>
        <p:spPr bwMode="auto">
          <a:xfrm>
            <a:off x="282575" y="141288"/>
            <a:ext cx="861060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GB" sz="3200" b="1">
                <a:solidFill>
                  <a:srgbClr val="003264"/>
                </a:solidFill>
              </a:rPr>
              <a:t>Driving with the CDISC Technical Roadmap</a:t>
            </a:r>
          </a:p>
        </p:txBody>
      </p:sp>
      <p:sp>
        <p:nvSpPr>
          <p:cNvPr id="4" name="Pentagon 3"/>
          <p:cNvSpPr/>
          <p:nvPr/>
        </p:nvSpPr>
        <p:spPr>
          <a:xfrm>
            <a:off x="211138" y="882650"/>
            <a:ext cx="5453062" cy="1936750"/>
          </a:xfrm>
          <a:prstGeom prst="homePlate">
            <a:avLst>
              <a:gd name="adj" fmla="val 17336"/>
            </a:avLst>
          </a:prstGeom>
          <a:solidFill>
            <a:srgbClr val="AFDDFF"/>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5" name="Pentagon 4"/>
          <p:cNvSpPr/>
          <p:nvPr/>
        </p:nvSpPr>
        <p:spPr>
          <a:xfrm>
            <a:off x="196850" y="2827338"/>
            <a:ext cx="5467350" cy="1330325"/>
          </a:xfrm>
          <a:prstGeom prst="homePlate">
            <a:avLst>
              <a:gd name="adj" fmla="val 31066"/>
            </a:avLst>
          </a:prstGeom>
          <a:solidFill>
            <a:srgbClr val="FF9338"/>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7" name="Pentagon 6"/>
          <p:cNvSpPr/>
          <p:nvPr/>
        </p:nvSpPr>
        <p:spPr>
          <a:xfrm>
            <a:off x="190500" y="4164013"/>
            <a:ext cx="5480050" cy="1009650"/>
          </a:xfrm>
          <a:prstGeom prst="homePlate">
            <a:avLst>
              <a:gd name="adj" fmla="val 35914"/>
            </a:avLst>
          </a:prstGeom>
          <a:solidFill>
            <a:srgbClr val="9FD7AD"/>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24581" name="TextBox 7"/>
          <p:cNvSpPr txBox="1">
            <a:spLocks noChangeArrowheads="1"/>
          </p:cNvSpPr>
          <p:nvPr/>
        </p:nvSpPr>
        <p:spPr bwMode="auto">
          <a:xfrm>
            <a:off x="141288" y="823913"/>
            <a:ext cx="26638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GB" sz="1400"/>
              <a:t>Foundational Standards</a:t>
            </a:r>
          </a:p>
        </p:txBody>
      </p:sp>
      <p:sp>
        <p:nvSpPr>
          <p:cNvPr id="24582" name="TextBox 8"/>
          <p:cNvSpPr txBox="1">
            <a:spLocks noChangeArrowheads="1"/>
          </p:cNvSpPr>
          <p:nvPr/>
        </p:nvSpPr>
        <p:spPr bwMode="auto">
          <a:xfrm>
            <a:off x="158750" y="2789238"/>
            <a:ext cx="26638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GB" sz="1400"/>
              <a:t>Semantics</a:t>
            </a:r>
          </a:p>
        </p:txBody>
      </p:sp>
      <p:sp>
        <p:nvSpPr>
          <p:cNvPr id="24583" name="TextBox 10"/>
          <p:cNvSpPr txBox="1">
            <a:spLocks noChangeArrowheads="1"/>
          </p:cNvSpPr>
          <p:nvPr/>
        </p:nvSpPr>
        <p:spPr bwMode="auto">
          <a:xfrm>
            <a:off x="195263" y="4108450"/>
            <a:ext cx="26654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GB" sz="1400"/>
              <a:t>Therapeutic Areas</a:t>
            </a:r>
          </a:p>
        </p:txBody>
      </p:sp>
      <p:sp>
        <p:nvSpPr>
          <p:cNvPr id="12" name="Pentagon 11"/>
          <p:cNvSpPr/>
          <p:nvPr/>
        </p:nvSpPr>
        <p:spPr>
          <a:xfrm>
            <a:off x="225425" y="1136650"/>
            <a:ext cx="4676775" cy="196850"/>
          </a:xfrm>
          <a:prstGeom prst="homePlate">
            <a:avLst/>
          </a:prstGeom>
          <a:solidFill>
            <a:srgbClr val="6A8F7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1100" dirty="0">
                <a:solidFill>
                  <a:schemeClr val="bg1"/>
                </a:solidFill>
              </a:rPr>
              <a:t>SDS Product Family</a:t>
            </a:r>
          </a:p>
        </p:txBody>
      </p:sp>
      <p:sp>
        <p:nvSpPr>
          <p:cNvPr id="14" name="Pentagon 13"/>
          <p:cNvSpPr/>
          <p:nvPr/>
        </p:nvSpPr>
        <p:spPr>
          <a:xfrm>
            <a:off x="231775" y="1377950"/>
            <a:ext cx="4681538" cy="196850"/>
          </a:xfrm>
          <a:prstGeom prst="homePlate">
            <a:avLst/>
          </a:prstGeom>
          <a:solidFill>
            <a:srgbClr val="6A8F7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1100" dirty="0">
                <a:solidFill>
                  <a:schemeClr val="bg1"/>
                </a:solidFill>
              </a:rPr>
              <a:t>CDASH Product Family</a:t>
            </a:r>
          </a:p>
        </p:txBody>
      </p:sp>
      <p:sp>
        <p:nvSpPr>
          <p:cNvPr id="15" name="Pentagon 14"/>
          <p:cNvSpPr/>
          <p:nvPr/>
        </p:nvSpPr>
        <p:spPr>
          <a:xfrm>
            <a:off x="230188" y="3087688"/>
            <a:ext cx="4681537" cy="196850"/>
          </a:xfrm>
          <a:prstGeom prst="homePlate">
            <a:avLst/>
          </a:prstGeom>
          <a:solidFill>
            <a:srgbClr val="FFC9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1100" dirty="0">
                <a:solidFill>
                  <a:schemeClr val="bg1"/>
                </a:solidFill>
              </a:rPr>
              <a:t>SHARE</a:t>
            </a:r>
          </a:p>
        </p:txBody>
      </p:sp>
      <p:sp>
        <p:nvSpPr>
          <p:cNvPr id="16" name="Pentagon 15"/>
          <p:cNvSpPr/>
          <p:nvPr/>
        </p:nvSpPr>
        <p:spPr>
          <a:xfrm>
            <a:off x="230188" y="3354388"/>
            <a:ext cx="4681537" cy="196850"/>
          </a:xfrm>
          <a:prstGeom prst="homePlate">
            <a:avLst/>
          </a:prstGeom>
          <a:solidFill>
            <a:srgbClr val="FFC9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1100" dirty="0">
                <a:solidFill>
                  <a:schemeClr val="bg1"/>
                </a:solidFill>
              </a:rPr>
              <a:t>BRIDG</a:t>
            </a:r>
          </a:p>
        </p:txBody>
      </p:sp>
      <p:sp>
        <p:nvSpPr>
          <p:cNvPr id="19" name="Pentagon 18"/>
          <p:cNvSpPr/>
          <p:nvPr/>
        </p:nvSpPr>
        <p:spPr>
          <a:xfrm>
            <a:off x="236538" y="4413250"/>
            <a:ext cx="4691062" cy="185738"/>
          </a:xfrm>
          <a:prstGeom prst="homePlate">
            <a:avLst/>
          </a:prstGeom>
          <a:solidFill>
            <a:srgbClr val="6A8F7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1100" dirty="0">
                <a:solidFill>
                  <a:schemeClr val="bg1"/>
                </a:solidFill>
              </a:rPr>
              <a:t>Track 1</a:t>
            </a:r>
          </a:p>
        </p:txBody>
      </p:sp>
      <p:sp>
        <p:nvSpPr>
          <p:cNvPr id="20" name="Pentagon 19"/>
          <p:cNvSpPr/>
          <p:nvPr/>
        </p:nvSpPr>
        <p:spPr>
          <a:xfrm>
            <a:off x="381000" y="4659313"/>
            <a:ext cx="4527550" cy="206375"/>
          </a:xfrm>
          <a:prstGeom prst="homePlate">
            <a:avLst/>
          </a:prstGeom>
          <a:solidFill>
            <a:srgbClr val="6A8F7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1100" dirty="0">
                <a:solidFill>
                  <a:schemeClr val="bg1"/>
                </a:solidFill>
              </a:rPr>
              <a:t>Track 2</a:t>
            </a:r>
          </a:p>
        </p:txBody>
      </p:sp>
      <p:sp>
        <p:nvSpPr>
          <p:cNvPr id="21" name="Pentagon 20"/>
          <p:cNvSpPr/>
          <p:nvPr/>
        </p:nvSpPr>
        <p:spPr>
          <a:xfrm>
            <a:off x="596900" y="4926013"/>
            <a:ext cx="4311650" cy="193675"/>
          </a:xfrm>
          <a:prstGeom prst="homePlate">
            <a:avLst/>
          </a:prstGeom>
          <a:solidFill>
            <a:srgbClr val="6A8F7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1100" dirty="0">
                <a:solidFill>
                  <a:schemeClr val="bg1"/>
                </a:solidFill>
              </a:rPr>
              <a:t>Track 3</a:t>
            </a:r>
          </a:p>
        </p:txBody>
      </p:sp>
      <p:sp>
        <p:nvSpPr>
          <p:cNvPr id="22" name="Pentagon 21"/>
          <p:cNvSpPr/>
          <p:nvPr/>
        </p:nvSpPr>
        <p:spPr>
          <a:xfrm>
            <a:off x="225425" y="1609725"/>
            <a:ext cx="4681538" cy="196850"/>
          </a:xfrm>
          <a:prstGeom prst="homePlate">
            <a:avLst/>
          </a:prstGeom>
          <a:solidFill>
            <a:srgbClr val="6A8F7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1100" dirty="0">
                <a:solidFill>
                  <a:schemeClr val="bg1"/>
                </a:solidFill>
              </a:rPr>
              <a:t>SEND</a:t>
            </a:r>
          </a:p>
        </p:txBody>
      </p:sp>
      <p:sp>
        <p:nvSpPr>
          <p:cNvPr id="23" name="Pentagon 22"/>
          <p:cNvSpPr/>
          <p:nvPr/>
        </p:nvSpPr>
        <p:spPr>
          <a:xfrm>
            <a:off x="225425" y="1847850"/>
            <a:ext cx="4681538" cy="196850"/>
          </a:xfrm>
          <a:prstGeom prst="homePlate">
            <a:avLst/>
          </a:prstGeom>
          <a:solidFill>
            <a:srgbClr val="6A8F7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1100" dirty="0">
                <a:solidFill>
                  <a:schemeClr val="bg1"/>
                </a:solidFill>
              </a:rPr>
              <a:t>PROTOCOL</a:t>
            </a:r>
          </a:p>
        </p:txBody>
      </p:sp>
      <p:sp>
        <p:nvSpPr>
          <p:cNvPr id="37" name="Pentagon 36"/>
          <p:cNvSpPr/>
          <p:nvPr/>
        </p:nvSpPr>
        <p:spPr>
          <a:xfrm>
            <a:off x="225425" y="2563813"/>
            <a:ext cx="4681538" cy="195262"/>
          </a:xfrm>
          <a:prstGeom prst="homePlate">
            <a:avLst/>
          </a:prstGeom>
          <a:solidFill>
            <a:srgbClr val="6A8F7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1100" dirty="0">
                <a:solidFill>
                  <a:schemeClr val="bg1"/>
                </a:solidFill>
              </a:rPr>
              <a:t>Others</a:t>
            </a:r>
          </a:p>
        </p:txBody>
      </p:sp>
      <p:sp>
        <p:nvSpPr>
          <p:cNvPr id="40" name="Pentagon 39"/>
          <p:cNvSpPr/>
          <p:nvPr/>
        </p:nvSpPr>
        <p:spPr>
          <a:xfrm>
            <a:off x="225425" y="2325688"/>
            <a:ext cx="4681538" cy="196850"/>
          </a:xfrm>
          <a:prstGeom prst="homePlate">
            <a:avLst/>
          </a:prstGeom>
          <a:solidFill>
            <a:srgbClr val="6A8F7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1100" dirty="0">
                <a:solidFill>
                  <a:schemeClr val="bg1"/>
                </a:solidFill>
              </a:rPr>
              <a:t>XML Technologies</a:t>
            </a:r>
          </a:p>
        </p:txBody>
      </p:sp>
      <p:sp>
        <p:nvSpPr>
          <p:cNvPr id="41" name="Pentagon 40"/>
          <p:cNvSpPr/>
          <p:nvPr/>
        </p:nvSpPr>
        <p:spPr>
          <a:xfrm>
            <a:off x="230188" y="3621088"/>
            <a:ext cx="4681537" cy="196850"/>
          </a:xfrm>
          <a:prstGeom prst="homePlate">
            <a:avLst/>
          </a:prstGeom>
          <a:solidFill>
            <a:srgbClr val="FFC9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1100" dirty="0">
                <a:solidFill>
                  <a:schemeClr val="bg1"/>
                </a:solidFill>
              </a:rPr>
              <a:t>Glossary</a:t>
            </a:r>
          </a:p>
        </p:txBody>
      </p:sp>
      <p:sp>
        <p:nvSpPr>
          <p:cNvPr id="58" name="Pentagon 57"/>
          <p:cNvSpPr/>
          <p:nvPr/>
        </p:nvSpPr>
        <p:spPr>
          <a:xfrm>
            <a:off x="225425" y="2087563"/>
            <a:ext cx="4681538" cy="196850"/>
          </a:xfrm>
          <a:prstGeom prst="homePlate">
            <a:avLst/>
          </a:prstGeom>
          <a:solidFill>
            <a:srgbClr val="6A8F7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1100" dirty="0">
                <a:solidFill>
                  <a:schemeClr val="bg1"/>
                </a:solidFill>
              </a:rPr>
              <a:t>ADAM</a:t>
            </a:r>
          </a:p>
        </p:txBody>
      </p:sp>
      <p:sp>
        <p:nvSpPr>
          <p:cNvPr id="62" name="Pentagon 61"/>
          <p:cNvSpPr/>
          <p:nvPr/>
        </p:nvSpPr>
        <p:spPr>
          <a:xfrm>
            <a:off x="230188" y="3887788"/>
            <a:ext cx="4681537" cy="195262"/>
          </a:xfrm>
          <a:prstGeom prst="homePlate">
            <a:avLst/>
          </a:prstGeom>
          <a:solidFill>
            <a:srgbClr val="6A8F7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1100" dirty="0">
                <a:solidFill>
                  <a:schemeClr val="bg1"/>
                </a:solidFill>
              </a:rPr>
              <a:t>Controlled Terminology</a:t>
            </a:r>
          </a:p>
        </p:txBody>
      </p:sp>
      <p:sp>
        <p:nvSpPr>
          <p:cNvPr id="129" name="Pentagon 128"/>
          <p:cNvSpPr/>
          <p:nvPr/>
        </p:nvSpPr>
        <p:spPr>
          <a:xfrm>
            <a:off x="174625" y="5181600"/>
            <a:ext cx="5464175" cy="1098550"/>
          </a:xfrm>
          <a:prstGeom prst="homePlate">
            <a:avLst>
              <a:gd name="adj" fmla="val 34315"/>
            </a:avLst>
          </a:prstGeom>
          <a:solidFill>
            <a:srgbClr val="A98FFF"/>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24599" name="TextBox 129"/>
          <p:cNvSpPr txBox="1">
            <a:spLocks noChangeArrowheads="1"/>
          </p:cNvSpPr>
          <p:nvPr/>
        </p:nvSpPr>
        <p:spPr bwMode="auto">
          <a:xfrm>
            <a:off x="130175" y="5167313"/>
            <a:ext cx="26638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GB" sz="1400"/>
              <a:t>Health Care Interoperability</a:t>
            </a:r>
          </a:p>
        </p:txBody>
      </p:sp>
      <p:sp>
        <p:nvSpPr>
          <p:cNvPr id="131" name="Pentagon 130"/>
          <p:cNvSpPr/>
          <p:nvPr/>
        </p:nvSpPr>
        <p:spPr>
          <a:xfrm>
            <a:off x="203200" y="5480050"/>
            <a:ext cx="4679950" cy="195263"/>
          </a:xfrm>
          <a:prstGeom prst="homePlate">
            <a:avLst/>
          </a:prstGeom>
          <a:solidFill>
            <a:srgbClr val="6A8F7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1100" dirty="0">
                <a:solidFill>
                  <a:schemeClr val="bg1"/>
                </a:solidFill>
              </a:rPr>
              <a:t>IHE</a:t>
            </a:r>
          </a:p>
        </p:txBody>
      </p:sp>
      <p:sp>
        <p:nvSpPr>
          <p:cNvPr id="132" name="Pentagon 131"/>
          <p:cNvSpPr/>
          <p:nvPr/>
        </p:nvSpPr>
        <p:spPr>
          <a:xfrm>
            <a:off x="203200" y="5735638"/>
            <a:ext cx="4679950" cy="196850"/>
          </a:xfrm>
          <a:prstGeom prst="homePlate">
            <a:avLst/>
          </a:prstGeom>
          <a:solidFill>
            <a:srgbClr val="6A8F7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1100" dirty="0">
                <a:solidFill>
                  <a:schemeClr val="bg1"/>
                </a:solidFill>
              </a:rPr>
              <a:t>ONC/Euro-</a:t>
            </a:r>
            <a:r>
              <a:rPr lang="en-GB" sz="1100" dirty="0" err="1">
                <a:solidFill>
                  <a:schemeClr val="bg1"/>
                </a:solidFill>
              </a:rPr>
              <a:t>rec</a:t>
            </a:r>
            <a:endParaRPr lang="en-GB" sz="1100" dirty="0">
              <a:solidFill>
                <a:schemeClr val="bg1"/>
              </a:solidFill>
            </a:endParaRPr>
          </a:p>
        </p:txBody>
      </p:sp>
      <p:sp>
        <p:nvSpPr>
          <p:cNvPr id="138" name="Pentagon 137"/>
          <p:cNvSpPr/>
          <p:nvPr/>
        </p:nvSpPr>
        <p:spPr>
          <a:xfrm>
            <a:off x="190500" y="5992813"/>
            <a:ext cx="4679950" cy="196850"/>
          </a:xfrm>
          <a:prstGeom prst="homePlate">
            <a:avLst/>
          </a:prstGeom>
          <a:solidFill>
            <a:srgbClr val="6A8F7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1100" dirty="0" err="1">
                <a:solidFill>
                  <a:schemeClr val="bg1"/>
                </a:solidFill>
              </a:rPr>
              <a:t>CRProcess</a:t>
            </a:r>
            <a:r>
              <a:rPr lang="en-GB" sz="1100" dirty="0">
                <a:solidFill>
                  <a:schemeClr val="bg1"/>
                </a:solidFill>
              </a:rPr>
              <a:t>/SHARE</a:t>
            </a:r>
          </a:p>
        </p:txBody>
      </p:sp>
      <p:pic>
        <p:nvPicPr>
          <p:cNvPr id="24603" name="Picture 140"/>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643563" y="927100"/>
            <a:ext cx="3371850" cy="546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604" name="TextBox 141"/>
          <p:cNvSpPr txBox="1">
            <a:spLocks noChangeArrowheads="1"/>
          </p:cNvSpPr>
          <p:nvPr/>
        </p:nvSpPr>
        <p:spPr bwMode="auto">
          <a:xfrm>
            <a:off x="5683250" y="1035050"/>
            <a:ext cx="28575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400" b="1"/>
              <a:t>Data Exchange Layer</a:t>
            </a:r>
          </a:p>
          <a:p>
            <a:pPr eaLnBrk="1" hangingPunct="1"/>
            <a:r>
              <a:rPr lang="en-US" sz="1200"/>
              <a:t>XML, OWL, JSON…</a:t>
            </a:r>
          </a:p>
        </p:txBody>
      </p:sp>
      <p:sp>
        <p:nvSpPr>
          <p:cNvPr id="24605" name="TextBox 142"/>
          <p:cNvSpPr txBox="1">
            <a:spLocks noChangeArrowheads="1"/>
          </p:cNvSpPr>
          <p:nvPr/>
        </p:nvSpPr>
        <p:spPr bwMode="auto">
          <a:xfrm>
            <a:off x="5683250" y="1768475"/>
            <a:ext cx="2605088"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400" b="1"/>
              <a:t>Semantic Layer</a:t>
            </a:r>
          </a:p>
          <a:p>
            <a:pPr eaLnBrk="1" hangingPunct="1"/>
            <a:r>
              <a:rPr lang="en-US" sz="1200"/>
              <a:t>BRIDG/SHARE</a:t>
            </a:r>
          </a:p>
        </p:txBody>
      </p:sp>
      <p:sp>
        <p:nvSpPr>
          <p:cNvPr id="24606" name="TextBox 143"/>
          <p:cNvSpPr txBox="1">
            <a:spLocks noChangeArrowheads="1"/>
          </p:cNvSpPr>
          <p:nvPr/>
        </p:nvSpPr>
        <p:spPr bwMode="auto">
          <a:xfrm>
            <a:off x="5716588" y="2436813"/>
            <a:ext cx="263842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400" b="1"/>
              <a:t>Functional Layer</a:t>
            </a:r>
          </a:p>
          <a:p>
            <a:pPr eaLnBrk="1" hangingPunct="1"/>
            <a:r>
              <a:rPr lang="en-US" sz="1200"/>
              <a:t>SDTM, SEND, ADaM, CDASH </a:t>
            </a:r>
          </a:p>
        </p:txBody>
      </p:sp>
      <p:sp>
        <p:nvSpPr>
          <p:cNvPr id="24607" name="TextBox 144"/>
          <p:cNvSpPr txBox="1">
            <a:spLocks noChangeArrowheads="1"/>
          </p:cNvSpPr>
          <p:nvPr/>
        </p:nvSpPr>
        <p:spPr bwMode="auto">
          <a:xfrm>
            <a:off x="5694363" y="3081338"/>
            <a:ext cx="2058987"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400" b="1"/>
              <a:t>Implementation Layer</a:t>
            </a:r>
          </a:p>
          <a:p>
            <a:pPr eaLnBrk="1" hangingPunct="1"/>
            <a:r>
              <a:rPr lang="en-US" sz="1200"/>
              <a:t>Therapeutic Area Guides, Healthcare Interoperability Kits</a:t>
            </a:r>
          </a:p>
        </p:txBody>
      </p:sp>
      <p:grpSp>
        <p:nvGrpSpPr>
          <p:cNvPr id="141" name="Group 140"/>
          <p:cNvGrpSpPr/>
          <p:nvPr/>
        </p:nvGrpSpPr>
        <p:grpSpPr>
          <a:xfrm>
            <a:off x="3550558" y="1142432"/>
            <a:ext cx="1364342" cy="185057"/>
            <a:chOff x="2195736" y="2132856"/>
            <a:chExt cx="2888704" cy="193625"/>
          </a:xfrm>
          <a:solidFill>
            <a:srgbClr val="FFC982"/>
          </a:solidFill>
        </p:grpSpPr>
        <p:sp>
          <p:nvSpPr>
            <p:cNvPr id="142" name="Pentagon 141"/>
            <p:cNvSpPr/>
            <p:nvPr/>
          </p:nvSpPr>
          <p:spPr>
            <a:xfrm>
              <a:off x="2699792" y="2132857"/>
              <a:ext cx="2384648" cy="193624"/>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GB" sz="1100" dirty="0">
                <a:solidFill>
                  <a:schemeClr val="bg1"/>
                </a:solidFill>
              </a:endParaRPr>
            </a:p>
          </p:txBody>
        </p:sp>
        <p:sp>
          <p:nvSpPr>
            <p:cNvPr id="143" name="Isosceles Triangle 142"/>
            <p:cNvSpPr/>
            <p:nvPr/>
          </p:nvSpPr>
          <p:spPr>
            <a:xfrm>
              <a:off x="2195736" y="2132856"/>
              <a:ext cx="1060704" cy="19124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100" dirty="0">
                <a:solidFill>
                  <a:schemeClr val="bg1"/>
                </a:solidFill>
              </a:endParaRPr>
            </a:p>
          </p:txBody>
        </p:sp>
      </p:grpSp>
      <p:sp>
        <p:nvSpPr>
          <p:cNvPr id="24609" name="Rectangle 2"/>
          <p:cNvSpPr>
            <a:spLocks noChangeArrowheads="1"/>
          </p:cNvSpPr>
          <p:nvPr/>
        </p:nvSpPr>
        <p:spPr bwMode="auto">
          <a:xfrm>
            <a:off x="3651250" y="1098550"/>
            <a:ext cx="9017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sz="1100">
                <a:solidFill>
                  <a:schemeClr val="bg1"/>
                </a:solidFill>
              </a:rPr>
              <a:t>SDTM</a:t>
            </a:r>
            <a:r>
              <a:rPr lang="en-GB" sz="1200">
                <a:solidFill>
                  <a:schemeClr val="bg1"/>
                </a:solidFill>
              </a:rPr>
              <a:t>  v4</a:t>
            </a:r>
          </a:p>
        </p:txBody>
      </p:sp>
      <p:grpSp>
        <p:nvGrpSpPr>
          <p:cNvPr id="144" name="Group 143"/>
          <p:cNvGrpSpPr/>
          <p:nvPr/>
        </p:nvGrpSpPr>
        <p:grpSpPr>
          <a:xfrm>
            <a:off x="2825750" y="1383732"/>
            <a:ext cx="2089150" cy="185057"/>
            <a:chOff x="2195736" y="2132856"/>
            <a:chExt cx="2888704" cy="193625"/>
          </a:xfrm>
          <a:solidFill>
            <a:srgbClr val="FFC982"/>
          </a:solidFill>
        </p:grpSpPr>
        <p:sp>
          <p:nvSpPr>
            <p:cNvPr id="145" name="Pentagon 144"/>
            <p:cNvSpPr/>
            <p:nvPr/>
          </p:nvSpPr>
          <p:spPr>
            <a:xfrm>
              <a:off x="2699792" y="2132857"/>
              <a:ext cx="2384648" cy="193624"/>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GB" sz="1100" dirty="0">
                <a:solidFill>
                  <a:schemeClr val="bg1"/>
                </a:solidFill>
              </a:endParaRPr>
            </a:p>
          </p:txBody>
        </p:sp>
        <p:sp>
          <p:nvSpPr>
            <p:cNvPr id="146" name="Isosceles Triangle 145"/>
            <p:cNvSpPr/>
            <p:nvPr/>
          </p:nvSpPr>
          <p:spPr>
            <a:xfrm>
              <a:off x="2195736" y="2132856"/>
              <a:ext cx="1060704" cy="19124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100" dirty="0">
                <a:solidFill>
                  <a:schemeClr val="bg1"/>
                </a:solidFill>
              </a:endParaRPr>
            </a:p>
          </p:txBody>
        </p:sp>
      </p:grpSp>
      <p:grpSp>
        <p:nvGrpSpPr>
          <p:cNvPr id="147" name="Group 146"/>
          <p:cNvGrpSpPr/>
          <p:nvPr/>
        </p:nvGrpSpPr>
        <p:grpSpPr>
          <a:xfrm>
            <a:off x="3924300" y="1612332"/>
            <a:ext cx="990600" cy="185057"/>
            <a:chOff x="2195736" y="2132856"/>
            <a:chExt cx="2888704" cy="193625"/>
          </a:xfrm>
          <a:solidFill>
            <a:srgbClr val="FFC982"/>
          </a:solidFill>
        </p:grpSpPr>
        <p:sp>
          <p:nvSpPr>
            <p:cNvPr id="148" name="Pentagon 147"/>
            <p:cNvSpPr/>
            <p:nvPr/>
          </p:nvSpPr>
          <p:spPr>
            <a:xfrm>
              <a:off x="2699792" y="2132857"/>
              <a:ext cx="2384648" cy="193624"/>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GB" sz="1100" dirty="0">
                <a:solidFill>
                  <a:schemeClr val="bg1"/>
                </a:solidFill>
              </a:endParaRPr>
            </a:p>
          </p:txBody>
        </p:sp>
        <p:sp>
          <p:nvSpPr>
            <p:cNvPr id="149" name="Isosceles Triangle 148"/>
            <p:cNvSpPr/>
            <p:nvPr/>
          </p:nvSpPr>
          <p:spPr>
            <a:xfrm>
              <a:off x="2195736" y="2132856"/>
              <a:ext cx="1060704" cy="19124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100" dirty="0">
                <a:solidFill>
                  <a:schemeClr val="bg1"/>
                </a:solidFill>
              </a:endParaRPr>
            </a:p>
          </p:txBody>
        </p:sp>
      </p:grpSp>
      <p:grpSp>
        <p:nvGrpSpPr>
          <p:cNvPr id="150" name="Group 149"/>
          <p:cNvGrpSpPr/>
          <p:nvPr/>
        </p:nvGrpSpPr>
        <p:grpSpPr>
          <a:xfrm>
            <a:off x="2216150" y="2571182"/>
            <a:ext cx="2711450" cy="185057"/>
            <a:chOff x="2195736" y="2132856"/>
            <a:chExt cx="2888704" cy="193625"/>
          </a:xfrm>
          <a:solidFill>
            <a:srgbClr val="FFC982"/>
          </a:solidFill>
        </p:grpSpPr>
        <p:sp>
          <p:nvSpPr>
            <p:cNvPr id="151" name="Pentagon 150"/>
            <p:cNvSpPr/>
            <p:nvPr/>
          </p:nvSpPr>
          <p:spPr>
            <a:xfrm>
              <a:off x="2699792" y="2132857"/>
              <a:ext cx="2384648" cy="193624"/>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GB" sz="1100" dirty="0">
                <a:solidFill>
                  <a:schemeClr val="bg1"/>
                </a:solidFill>
              </a:endParaRPr>
            </a:p>
          </p:txBody>
        </p:sp>
        <p:sp>
          <p:nvSpPr>
            <p:cNvPr id="152" name="Isosceles Triangle 151"/>
            <p:cNvSpPr/>
            <p:nvPr/>
          </p:nvSpPr>
          <p:spPr>
            <a:xfrm>
              <a:off x="2195736" y="2132856"/>
              <a:ext cx="1060704" cy="19124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100" dirty="0">
                <a:solidFill>
                  <a:schemeClr val="bg1"/>
                </a:solidFill>
              </a:endParaRPr>
            </a:p>
          </p:txBody>
        </p:sp>
      </p:grpSp>
      <p:grpSp>
        <p:nvGrpSpPr>
          <p:cNvPr id="153" name="Group 152"/>
          <p:cNvGrpSpPr/>
          <p:nvPr/>
        </p:nvGrpSpPr>
        <p:grpSpPr>
          <a:xfrm>
            <a:off x="3924300" y="2094932"/>
            <a:ext cx="990600" cy="185057"/>
            <a:chOff x="2195736" y="2132856"/>
            <a:chExt cx="2888704" cy="193625"/>
          </a:xfrm>
          <a:solidFill>
            <a:srgbClr val="FFC982"/>
          </a:solidFill>
        </p:grpSpPr>
        <p:sp>
          <p:nvSpPr>
            <p:cNvPr id="154" name="Pentagon 153"/>
            <p:cNvSpPr/>
            <p:nvPr/>
          </p:nvSpPr>
          <p:spPr>
            <a:xfrm>
              <a:off x="2699792" y="2132857"/>
              <a:ext cx="2384648" cy="193624"/>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GB" sz="1100" dirty="0">
                <a:solidFill>
                  <a:schemeClr val="bg1"/>
                </a:solidFill>
              </a:endParaRPr>
            </a:p>
          </p:txBody>
        </p:sp>
        <p:sp>
          <p:nvSpPr>
            <p:cNvPr id="155" name="Isosceles Triangle 154"/>
            <p:cNvSpPr/>
            <p:nvPr/>
          </p:nvSpPr>
          <p:spPr>
            <a:xfrm>
              <a:off x="2195736" y="2132856"/>
              <a:ext cx="1060704" cy="19124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100" dirty="0">
                <a:solidFill>
                  <a:schemeClr val="bg1"/>
                </a:solidFill>
              </a:endParaRPr>
            </a:p>
          </p:txBody>
        </p:sp>
      </p:grpSp>
      <p:grpSp>
        <p:nvGrpSpPr>
          <p:cNvPr id="162" name="Group 161"/>
          <p:cNvGrpSpPr/>
          <p:nvPr/>
        </p:nvGrpSpPr>
        <p:grpSpPr>
          <a:xfrm>
            <a:off x="1778000" y="1847282"/>
            <a:ext cx="3124200" cy="185057"/>
            <a:chOff x="2195736" y="2132856"/>
            <a:chExt cx="2888704" cy="193625"/>
          </a:xfrm>
          <a:solidFill>
            <a:srgbClr val="FFC982"/>
          </a:solidFill>
        </p:grpSpPr>
        <p:sp>
          <p:nvSpPr>
            <p:cNvPr id="163" name="Pentagon 162"/>
            <p:cNvSpPr/>
            <p:nvPr/>
          </p:nvSpPr>
          <p:spPr>
            <a:xfrm>
              <a:off x="2699792" y="2132857"/>
              <a:ext cx="2384648" cy="193624"/>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GB" sz="1100" dirty="0">
                <a:solidFill>
                  <a:schemeClr val="bg1"/>
                </a:solidFill>
              </a:endParaRPr>
            </a:p>
          </p:txBody>
        </p:sp>
        <p:sp>
          <p:nvSpPr>
            <p:cNvPr id="164" name="Isosceles Triangle 163"/>
            <p:cNvSpPr/>
            <p:nvPr/>
          </p:nvSpPr>
          <p:spPr>
            <a:xfrm>
              <a:off x="2195736" y="2132856"/>
              <a:ext cx="1060704" cy="19124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100" dirty="0">
                <a:solidFill>
                  <a:schemeClr val="bg1"/>
                </a:solidFill>
              </a:endParaRPr>
            </a:p>
          </p:txBody>
        </p:sp>
      </p:grpSp>
      <p:grpSp>
        <p:nvGrpSpPr>
          <p:cNvPr id="165" name="Group 164"/>
          <p:cNvGrpSpPr/>
          <p:nvPr/>
        </p:nvGrpSpPr>
        <p:grpSpPr>
          <a:xfrm>
            <a:off x="2216150" y="3891982"/>
            <a:ext cx="2711450" cy="185057"/>
            <a:chOff x="2195736" y="2132856"/>
            <a:chExt cx="2888704" cy="193625"/>
          </a:xfrm>
          <a:solidFill>
            <a:srgbClr val="FFC982"/>
          </a:solidFill>
        </p:grpSpPr>
        <p:sp>
          <p:nvSpPr>
            <p:cNvPr id="166" name="Pentagon 165"/>
            <p:cNvSpPr/>
            <p:nvPr/>
          </p:nvSpPr>
          <p:spPr>
            <a:xfrm>
              <a:off x="2699792" y="2132857"/>
              <a:ext cx="2384648" cy="193624"/>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GB" sz="1100" dirty="0">
                <a:solidFill>
                  <a:schemeClr val="bg1"/>
                </a:solidFill>
              </a:endParaRPr>
            </a:p>
          </p:txBody>
        </p:sp>
        <p:sp>
          <p:nvSpPr>
            <p:cNvPr id="167" name="Isosceles Triangle 166"/>
            <p:cNvSpPr/>
            <p:nvPr/>
          </p:nvSpPr>
          <p:spPr>
            <a:xfrm>
              <a:off x="2195736" y="2132856"/>
              <a:ext cx="1060704" cy="19124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100" dirty="0">
                <a:solidFill>
                  <a:schemeClr val="bg1"/>
                </a:solidFill>
              </a:endParaRPr>
            </a:p>
          </p:txBody>
        </p:sp>
      </p:grpSp>
      <p:grpSp>
        <p:nvGrpSpPr>
          <p:cNvPr id="168" name="Group 167"/>
          <p:cNvGrpSpPr/>
          <p:nvPr/>
        </p:nvGrpSpPr>
        <p:grpSpPr>
          <a:xfrm>
            <a:off x="1384300" y="4412682"/>
            <a:ext cx="3543300" cy="185057"/>
            <a:chOff x="2195736" y="2132856"/>
            <a:chExt cx="2888704" cy="193625"/>
          </a:xfrm>
          <a:solidFill>
            <a:srgbClr val="FFC982"/>
          </a:solidFill>
        </p:grpSpPr>
        <p:sp>
          <p:nvSpPr>
            <p:cNvPr id="169" name="Pentagon 168"/>
            <p:cNvSpPr/>
            <p:nvPr/>
          </p:nvSpPr>
          <p:spPr>
            <a:xfrm>
              <a:off x="2699792" y="2132857"/>
              <a:ext cx="2384648" cy="193624"/>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GB" sz="1100" dirty="0">
                <a:solidFill>
                  <a:schemeClr val="bg1"/>
                </a:solidFill>
              </a:endParaRPr>
            </a:p>
          </p:txBody>
        </p:sp>
        <p:sp>
          <p:nvSpPr>
            <p:cNvPr id="170" name="Isosceles Triangle 169"/>
            <p:cNvSpPr/>
            <p:nvPr/>
          </p:nvSpPr>
          <p:spPr>
            <a:xfrm>
              <a:off x="2195736" y="2132856"/>
              <a:ext cx="1060704" cy="19124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100" dirty="0">
                <a:solidFill>
                  <a:schemeClr val="bg1"/>
                </a:solidFill>
              </a:endParaRPr>
            </a:p>
          </p:txBody>
        </p:sp>
      </p:grpSp>
      <p:grpSp>
        <p:nvGrpSpPr>
          <p:cNvPr id="171" name="Group 170"/>
          <p:cNvGrpSpPr/>
          <p:nvPr/>
        </p:nvGrpSpPr>
        <p:grpSpPr>
          <a:xfrm>
            <a:off x="1422400" y="4666682"/>
            <a:ext cx="3505200" cy="185057"/>
            <a:chOff x="2195736" y="2132856"/>
            <a:chExt cx="2888704" cy="193625"/>
          </a:xfrm>
          <a:solidFill>
            <a:srgbClr val="FFC982"/>
          </a:solidFill>
        </p:grpSpPr>
        <p:sp>
          <p:nvSpPr>
            <p:cNvPr id="172" name="Pentagon 171"/>
            <p:cNvSpPr/>
            <p:nvPr/>
          </p:nvSpPr>
          <p:spPr>
            <a:xfrm>
              <a:off x="2699792" y="2132857"/>
              <a:ext cx="2384648" cy="193624"/>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GB" sz="1100" dirty="0">
                <a:solidFill>
                  <a:schemeClr val="bg1"/>
                </a:solidFill>
              </a:endParaRPr>
            </a:p>
          </p:txBody>
        </p:sp>
        <p:sp>
          <p:nvSpPr>
            <p:cNvPr id="173" name="Isosceles Triangle 172"/>
            <p:cNvSpPr/>
            <p:nvPr/>
          </p:nvSpPr>
          <p:spPr>
            <a:xfrm>
              <a:off x="2195736" y="2132856"/>
              <a:ext cx="1060704" cy="19124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100" dirty="0">
                <a:solidFill>
                  <a:schemeClr val="bg1"/>
                </a:solidFill>
              </a:endParaRPr>
            </a:p>
          </p:txBody>
        </p:sp>
      </p:grpSp>
      <p:grpSp>
        <p:nvGrpSpPr>
          <p:cNvPr id="174" name="Group 173"/>
          <p:cNvGrpSpPr/>
          <p:nvPr/>
        </p:nvGrpSpPr>
        <p:grpSpPr>
          <a:xfrm>
            <a:off x="1447800" y="4933382"/>
            <a:ext cx="3467100" cy="185057"/>
            <a:chOff x="2195736" y="2132856"/>
            <a:chExt cx="2888704" cy="193625"/>
          </a:xfrm>
          <a:solidFill>
            <a:srgbClr val="FFC982"/>
          </a:solidFill>
        </p:grpSpPr>
        <p:sp>
          <p:nvSpPr>
            <p:cNvPr id="175" name="Pentagon 174"/>
            <p:cNvSpPr/>
            <p:nvPr/>
          </p:nvSpPr>
          <p:spPr>
            <a:xfrm>
              <a:off x="2699792" y="2132857"/>
              <a:ext cx="2384648" cy="193624"/>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GB" sz="1100" dirty="0">
                <a:solidFill>
                  <a:schemeClr val="bg1"/>
                </a:solidFill>
              </a:endParaRPr>
            </a:p>
          </p:txBody>
        </p:sp>
        <p:sp>
          <p:nvSpPr>
            <p:cNvPr id="176" name="Isosceles Triangle 175"/>
            <p:cNvSpPr/>
            <p:nvPr/>
          </p:nvSpPr>
          <p:spPr>
            <a:xfrm>
              <a:off x="2195736" y="2132856"/>
              <a:ext cx="1060704" cy="19124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100" dirty="0">
                <a:solidFill>
                  <a:schemeClr val="bg1"/>
                </a:solidFill>
              </a:endParaRPr>
            </a:p>
          </p:txBody>
        </p:sp>
      </p:grpSp>
      <p:grpSp>
        <p:nvGrpSpPr>
          <p:cNvPr id="177" name="Group 176"/>
          <p:cNvGrpSpPr/>
          <p:nvPr/>
        </p:nvGrpSpPr>
        <p:grpSpPr>
          <a:xfrm>
            <a:off x="2178050" y="5479482"/>
            <a:ext cx="2711450" cy="185057"/>
            <a:chOff x="2195736" y="2132856"/>
            <a:chExt cx="2888704" cy="193625"/>
          </a:xfrm>
          <a:solidFill>
            <a:srgbClr val="FFC982"/>
          </a:solidFill>
        </p:grpSpPr>
        <p:sp>
          <p:nvSpPr>
            <p:cNvPr id="178" name="Pentagon 177"/>
            <p:cNvSpPr/>
            <p:nvPr/>
          </p:nvSpPr>
          <p:spPr>
            <a:xfrm>
              <a:off x="2699792" y="2132857"/>
              <a:ext cx="2384648" cy="193624"/>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GB" sz="1100" dirty="0">
                <a:solidFill>
                  <a:schemeClr val="bg1"/>
                </a:solidFill>
              </a:endParaRPr>
            </a:p>
          </p:txBody>
        </p:sp>
        <p:sp>
          <p:nvSpPr>
            <p:cNvPr id="179" name="Isosceles Triangle 178"/>
            <p:cNvSpPr/>
            <p:nvPr/>
          </p:nvSpPr>
          <p:spPr>
            <a:xfrm>
              <a:off x="2195736" y="2132856"/>
              <a:ext cx="1060704" cy="19124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100" dirty="0">
                <a:solidFill>
                  <a:schemeClr val="bg1"/>
                </a:solidFill>
              </a:endParaRPr>
            </a:p>
          </p:txBody>
        </p:sp>
      </p:grpSp>
      <p:grpSp>
        <p:nvGrpSpPr>
          <p:cNvPr id="180" name="Group 179"/>
          <p:cNvGrpSpPr/>
          <p:nvPr/>
        </p:nvGrpSpPr>
        <p:grpSpPr>
          <a:xfrm>
            <a:off x="2178050" y="5746182"/>
            <a:ext cx="2711450" cy="185057"/>
            <a:chOff x="2195736" y="2132856"/>
            <a:chExt cx="2888704" cy="193625"/>
          </a:xfrm>
          <a:solidFill>
            <a:srgbClr val="FFC982"/>
          </a:solidFill>
        </p:grpSpPr>
        <p:sp>
          <p:nvSpPr>
            <p:cNvPr id="181" name="Pentagon 180"/>
            <p:cNvSpPr/>
            <p:nvPr/>
          </p:nvSpPr>
          <p:spPr>
            <a:xfrm>
              <a:off x="2699792" y="2132857"/>
              <a:ext cx="2384648" cy="193624"/>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GB" sz="1100" dirty="0">
                <a:solidFill>
                  <a:schemeClr val="bg1"/>
                </a:solidFill>
              </a:endParaRPr>
            </a:p>
          </p:txBody>
        </p:sp>
        <p:sp>
          <p:nvSpPr>
            <p:cNvPr id="182" name="Isosceles Triangle 181"/>
            <p:cNvSpPr/>
            <p:nvPr/>
          </p:nvSpPr>
          <p:spPr>
            <a:xfrm>
              <a:off x="2195736" y="2132856"/>
              <a:ext cx="1060704" cy="19124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100" dirty="0">
                <a:solidFill>
                  <a:schemeClr val="bg1"/>
                </a:solidFill>
              </a:endParaRPr>
            </a:p>
          </p:txBody>
        </p:sp>
      </p:grpSp>
      <p:grpSp>
        <p:nvGrpSpPr>
          <p:cNvPr id="183" name="Group 182"/>
          <p:cNvGrpSpPr/>
          <p:nvPr/>
        </p:nvGrpSpPr>
        <p:grpSpPr>
          <a:xfrm>
            <a:off x="2159000" y="6000182"/>
            <a:ext cx="2711450" cy="185057"/>
            <a:chOff x="2195736" y="2132856"/>
            <a:chExt cx="2888704" cy="193625"/>
          </a:xfrm>
          <a:solidFill>
            <a:srgbClr val="FFC982"/>
          </a:solidFill>
        </p:grpSpPr>
        <p:sp>
          <p:nvSpPr>
            <p:cNvPr id="184" name="Pentagon 183"/>
            <p:cNvSpPr/>
            <p:nvPr/>
          </p:nvSpPr>
          <p:spPr>
            <a:xfrm>
              <a:off x="2699792" y="2132857"/>
              <a:ext cx="2384648" cy="193624"/>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GB" sz="1100" dirty="0">
                <a:solidFill>
                  <a:schemeClr val="bg1"/>
                </a:solidFill>
              </a:endParaRPr>
            </a:p>
          </p:txBody>
        </p:sp>
        <p:sp>
          <p:nvSpPr>
            <p:cNvPr id="185" name="Isosceles Triangle 184"/>
            <p:cNvSpPr/>
            <p:nvPr/>
          </p:nvSpPr>
          <p:spPr>
            <a:xfrm>
              <a:off x="2195736" y="2132856"/>
              <a:ext cx="1060704" cy="19124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100" dirty="0">
                <a:solidFill>
                  <a:schemeClr val="bg1"/>
                </a:solidFill>
              </a:endParaRPr>
            </a:p>
          </p:txBody>
        </p:sp>
      </p:grpSp>
      <p:sp>
        <p:nvSpPr>
          <p:cNvPr id="73" name="Slide Number Placeholder 3"/>
          <p:cNvSpPr>
            <a:spLocks noGrp="1"/>
          </p:cNvSpPr>
          <p:nvPr>
            <p:ph type="sldNum" sz="quarter" idx="10"/>
          </p:nvPr>
        </p:nvSpPr>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883A2991-BD1F-4C0F-AB74-89DF715D245A}" type="slidenum">
              <a:rPr lang="en-US" sz="1000">
                <a:solidFill>
                  <a:schemeClr val="bg1"/>
                </a:solidFill>
              </a:rPr>
              <a:pPr eaLnBrk="1" hangingPunct="1"/>
              <a:t>27</a:t>
            </a:fld>
            <a:endParaRPr lang="en-US" sz="1000">
              <a:solidFill>
                <a:schemeClr val="bg1"/>
              </a:solidFill>
            </a:endParaRPr>
          </a:p>
        </p:txBody>
      </p:sp>
      <p:pic>
        <p:nvPicPr>
          <p:cNvPr id="29743" name="Picture 1" descr="hd_img_itinerary.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698625" y="1719263"/>
            <a:ext cx="5359400" cy="325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44" name="TextBox 73"/>
          <p:cNvSpPr txBox="1">
            <a:spLocks noChangeArrowheads="1"/>
          </p:cNvSpPr>
          <p:nvPr/>
        </p:nvSpPr>
        <p:spPr bwMode="auto">
          <a:xfrm>
            <a:off x="2554288" y="2736850"/>
            <a:ext cx="3578225" cy="1262063"/>
          </a:xfrm>
          <a:prstGeom prst="rect">
            <a:avLst/>
          </a:prstGeom>
          <a:solidFill>
            <a:srgbClr val="C3D7CA"/>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endParaRPr lang="en-US" sz="1800"/>
          </a:p>
          <a:p>
            <a:pPr algn="ctr" eaLnBrk="1" hangingPunct="1"/>
            <a:r>
              <a:rPr lang="en-US" sz="2000"/>
              <a:t>CDISC Technical Itinerary</a:t>
            </a:r>
          </a:p>
          <a:p>
            <a:pPr algn="ctr" eaLnBrk="1" hangingPunct="1"/>
            <a:r>
              <a:rPr lang="en-US" sz="2000"/>
              <a:t>Destination 2016</a:t>
            </a:r>
          </a:p>
          <a:p>
            <a:pPr eaLnBrk="1" hangingPunct="1"/>
            <a:endParaRPr lang="en-US" sz="1800"/>
          </a:p>
        </p:txBody>
      </p:sp>
    </p:spTree>
    <p:extLst>
      <p:ext uri="{BB962C8B-B14F-4D97-AF65-F5344CB8AC3E}">
        <p14:creationId xmlns:p14="http://schemas.microsoft.com/office/powerpoint/2010/main" val="186238965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29743"/>
                                        </p:tgtEl>
                                        <p:attrNameLst>
                                          <p:attrName>style.visibility</p:attrName>
                                        </p:attrNameLst>
                                      </p:cBhvr>
                                      <p:to>
                                        <p:strVal val="visible"/>
                                      </p:to>
                                    </p:set>
                                    <p:animEffect transition="in" filter="wipe(down)">
                                      <p:cBhvr>
                                        <p:cTn id="7" dur="500"/>
                                        <p:tgtEl>
                                          <p:spTgt spid="2974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9744"/>
                                        </p:tgtEl>
                                        <p:attrNameLst>
                                          <p:attrName>style.visibility</p:attrName>
                                        </p:attrNameLst>
                                      </p:cBhvr>
                                      <p:to>
                                        <p:strVal val="visible"/>
                                      </p:to>
                                    </p:set>
                                    <p:animEffect transition="in" filter="dissolve">
                                      <p:cBhvr>
                                        <p:cTn id="12" dur="500"/>
                                        <p:tgtEl>
                                          <p:spTgt spid="297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4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738188" y="266700"/>
            <a:ext cx="7307262" cy="868363"/>
          </a:xfrm>
        </p:spPr>
        <p:txBody>
          <a:bodyPr/>
          <a:lstStyle/>
          <a:p>
            <a:r>
              <a:rPr lang="en-US" smtClean="0">
                <a:ea typeface="ＭＳ Ｐゴシック" pitchFamily="34" charset="-128"/>
              </a:rPr>
              <a:t>CDISC SHARE Library Contents</a:t>
            </a:r>
          </a:p>
        </p:txBody>
      </p:sp>
      <p:sp>
        <p:nvSpPr>
          <p:cNvPr id="26626" name="Content Placeholder 2"/>
          <p:cNvSpPr>
            <a:spLocks noGrp="1"/>
          </p:cNvSpPr>
          <p:nvPr>
            <p:ph idx="1"/>
          </p:nvPr>
        </p:nvSpPr>
        <p:spPr>
          <a:xfrm>
            <a:off x="596900" y="1206500"/>
            <a:ext cx="8089900" cy="4800600"/>
          </a:xfrm>
        </p:spPr>
        <p:txBody>
          <a:bodyPr/>
          <a:lstStyle/>
          <a:p>
            <a:r>
              <a:rPr lang="en-US" smtClean="0">
                <a:ea typeface="ＭＳ Ｐゴシック" pitchFamily="34" charset="-128"/>
              </a:rPr>
              <a:t>Metadata </a:t>
            </a:r>
          </a:p>
          <a:p>
            <a:pPr lvl="1"/>
            <a:r>
              <a:rPr lang="en-US" smtClean="0">
                <a:ea typeface="ＭＳ Ｐゴシック" pitchFamily="34" charset="-128"/>
              </a:rPr>
              <a:t>CDISC Therapeutic Area and Foundational Standards (Protocol, Trial Design, CDASH, SEND, SDTM, ADaM)</a:t>
            </a:r>
          </a:p>
          <a:p>
            <a:pPr lvl="1"/>
            <a:r>
              <a:rPr lang="en-US" smtClean="0">
                <a:ea typeface="ＭＳ Ｐゴシック" pitchFamily="34" charset="-128"/>
              </a:rPr>
              <a:t>BRIDG mappings, associations and relationships</a:t>
            </a:r>
          </a:p>
          <a:p>
            <a:pPr lvl="1"/>
            <a:r>
              <a:rPr lang="en-US" smtClean="0">
                <a:ea typeface="ＭＳ Ｐゴシック" pitchFamily="34" charset="-128"/>
              </a:rPr>
              <a:t>Value Level Metadata</a:t>
            </a:r>
            <a:endParaRPr lang="en-US" sz="3200" smtClean="0">
              <a:ea typeface="ＭＳ Ｐゴシック" pitchFamily="34" charset="-128"/>
            </a:endParaRPr>
          </a:p>
          <a:p>
            <a:pPr lvl="1"/>
            <a:r>
              <a:rPr lang="en-US" smtClean="0">
                <a:ea typeface="ＭＳ Ｐゴシック" pitchFamily="34" charset="-128"/>
              </a:rPr>
              <a:t>Definitions and annotations</a:t>
            </a:r>
          </a:p>
          <a:p>
            <a:pPr lvl="1"/>
            <a:r>
              <a:rPr lang="en-US" smtClean="0">
                <a:ea typeface="ＭＳ Ｐゴシック" pitchFamily="34" charset="-128"/>
              </a:rPr>
              <a:t>Datatypes (ISO 21090 and simple)</a:t>
            </a:r>
          </a:p>
          <a:p>
            <a:pPr lvl="1"/>
            <a:r>
              <a:rPr lang="en-US" smtClean="0">
                <a:ea typeface="ＭＳ Ｐゴシック" pitchFamily="34" charset="-128"/>
              </a:rPr>
              <a:t>Rules (conformance, implementation)</a:t>
            </a:r>
          </a:p>
          <a:p>
            <a:pPr lvl="1"/>
            <a:r>
              <a:rPr lang="en-US" smtClean="0">
                <a:ea typeface="ＭＳ Ｐゴシック" pitchFamily="34" charset="-128"/>
              </a:rPr>
              <a:t>Controlled Terminology </a:t>
            </a:r>
          </a:p>
          <a:p>
            <a:r>
              <a:rPr lang="en-US" smtClean="0">
                <a:ea typeface="ＭＳ Ｐゴシック" pitchFamily="34" charset="-128"/>
              </a:rPr>
              <a:t>Implementation instructions</a:t>
            </a:r>
          </a:p>
          <a:p>
            <a:r>
              <a:rPr lang="en-US" smtClean="0">
                <a:ea typeface="ＭＳ Ｐゴシック" pitchFamily="34" charset="-128"/>
              </a:rPr>
              <a:t>Links to analysis concepts, healthcare concepts, etc.</a:t>
            </a:r>
          </a:p>
          <a:p>
            <a:endParaRPr lang="en-US" smtClean="0">
              <a:ea typeface="ＭＳ Ｐゴシック" pitchFamily="34" charset="-128"/>
            </a:endParaRPr>
          </a:p>
          <a:p>
            <a:r>
              <a:rPr lang="en-US" smtClean="0">
                <a:ea typeface="ＭＳ Ｐゴシック" pitchFamily="34" charset="-128"/>
                <a:hlinkClick r:id="rId3"/>
              </a:rPr>
              <a:t>http://www.youtube.com/watch?v=gCyVdvgVpY8</a:t>
            </a:r>
            <a:r>
              <a:rPr lang="en-US" smtClean="0">
                <a:ea typeface="ＭＳ Ｐゴシック" pitchFamily="34" charset="-128"/>
              </a:rPr>
              <a:t> </a:t>
            </a:r>
          </a:p>
        </p:txBody>
      </p:sp>
      <p:sp>
        <p:nvSpPr>
          <p:cNvPr id="26627" name="Date Placeholder 1"/>
          <p:cNvSpPr txBox="1">
            <a:spLocks/>
          </p:cNvSpPr>
          <p:nvPr/>
        </p:nvSpPr>
        <p:spPr bwMode="auto">
          <a:xfrm>
            <a:off x="7010400" y="6469063"/>
            <a:ext cx="19478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eaLnBrk="1" hangingPunct="1"/>
            <a:fld id="{F7ACDE58-A9F7-4EBE-B288-0A43121CA85A}" type="slidenum">
              <a:rPr lang="en-US" sz="1000">
                <a:solidFill>
                  <a:schemeClr val="bg1"/>
                </a:solidFill>
              </a:rPr>
              <a:pPr algn="r" eaLnBrk="1" hangingPunct="1"/>
              <a:t>28</a:t>
            </a:fld>
            <a:endParaRPr lang="en-US" sz="1000">
              <a:solidFill>
                <a:schemeClr val="bg1"/>
              </a:solidFill>
            </a:endParaRPr>
          </a:p>
        </p:txBody>
      </p:sp>
    </p:spTree>
    <p:extLst>
      <p:ext uri="{BB962C8B-B14F-4D97-AF65-F5344CB8AC3E}">
        <p14:creationId xmlns:p14="http://schemas.microsoft.com/office/powerpoint/2010/main" val="408865759"/>
      </p:ext>
    </p:extLst>
  </p:cSld>
  <p:clrMapOvr>
    <a:masterClrMapping/>
  </p:clrMapOvr>
  <p:transition spd="slow"/>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a:xfrm>
            <a:off x="1333500" y="203200"/>
            <a:ext cx="5930900" cy="1092200"/>
          </a:xfrm>
        </p:spPr>
        <p:txBody>
          <a:bodyPr/>
          <a:lstStyle/>
          <a:p>
            <a:r>
              <a:rPr lang="en-US" smtClean="0">
                <a:ea typeface="ＭＳ Ｐゴシック" pitchFamily="34" charset="-128"/>
              </a:rPr>
              <a:t>SHARE Road Map: Incremental Implementation</a:t>
            </a:r>
          </a:p>
        </p:txBody>
      </p:sp>
      <p:sp>
        <p:nvSpPr>
          <p:cNvPr id="4" name="Slide Number Placeholder 3"/>
          <p:cNvSpPr>
            <a:spLocks noGrp="1"/>
          </p:cNvSpPr>
          <p:nvPr>
            <p:ph type="sldNum" sz="quarter" idx="10"/>
          </p:nvPr>
        </p:nvSpPr>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0029E826-08E6-4D67-83EB-9D72935268D6}" type="slidenum">
              <a:rPr lang="en-US" sz="1000">
                <a:solidFill>
                  <a:schemeClr val="bg1"/>
                </a:solidFill>
              </a:rPr>
              <a:pPr eaLnBrk="1" hangingPunct="1"/>
              <a:t>29</a:t>
            </a:fld>
            <a:endParaRPr lang="en-US" sz="1000">
              <a:solidFill>
                <a:schemeClr val="bg1"/>
              </a:solidFill>
            </a:endParaRPr>
          </a:p>
        </p:txBody>
      </p:sp>
      <p:graphicFrame>
        <p:nvGraphicFramePr>
          <p:cNvPr id="8" name="Content Placeholder 4"/>
          <p:cNvGraphicFramePr>
            <a:graphicFrameLocks/>
          </p:cNvGraphicFramePr>
          <p:nvPr/>
        </p:nvGraphicFramePr>
        <p:xfrm>
          <a:off x="351529" y="1346200"/>
          <a:ext cx="8618124" cy="49929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8676" name="TextBox 1"/>
          <p:cNvSpPr txBox="1">
            <a:spLocks noChangeArrowheads="1"/>
          </p:cNvSpPr>
          <p:nvPr/>
        </p:nvSpPr>
        <p:spPr bwMode="auto">
          <a:xfrm>
            <a:off x="5245100" y="2247900"/>
            <a:ext cx="33924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800"/>
              <a:t>Major Versions: Releases 1 - 4</a:t>
            </a:r>
          </a:p>
        </p:txBody>
      </p:sp>
    </p:spTree>
    <p:extLst>
      <p:ext uri="{BB962C8B-B14F-4D97-AF65-F5344CB8AC3E}">
        <p14:creationId xmlns:p14="http://schemas.microsoft.com/office/powerpoint/2010/main" val="2122510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56305" y="918600"/>
            <a:ext cx="5845580" cy="5854152"/>
          </a:xfrm>
          <a:prstGeom prst="rect">
            <a:avLst/>
          </a:prstGeom>
        </p:spPr>
      </p:pic>
      <p:sp>
        <p:nvSpPr>
          <p:cNvPr id="2" name="Title 1"/>
          <p:cNvSpPr>
            <a:spLocks noGrp="1"/>
          </p:cNvSpPr>
          <p:nvPr>
            <p:ph type="title"/>
          </p:nvPr>
        </p:nvSpPr>
        <p:spPr>
          <a:xfrm>
            <a:off x="1781173" y="71867"/>
            <a:ext cx="5581654" cy="671763"/>
          </a:xfrm>
        </p:spPr>
        <p:txBody>
          <a:bodyPr>
            <a:normAutofit/>
          </a:bodyPr>
          <a:lstStyle/>
          <a:p>
            <a:r>
              <a:rPr lang="en-US" dirty="0" smtClean="0"/>
              <a:t>CDISC Operations</a:t>
            </a:r>
            <a:endParaRPr lang="en-US" dirty="0"/>
          </a:p>
        </p:txBody>
      </p:sp>
      <p:cxnSp>
        <p:nvCxnSpPr>
          <p:cNvPr id="12" name="Straight Connector 11"/>
          <p:cNvCxnSpPr/>
          <p:nvPr/>
        </p:nvCxnSpPr>
        <p:spPr>
          <a:xfrm flipV="1">
            <a:off x="4650486" y="1470662"/>
            <a:ext cx="1674114" cy="226998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112909">
            <a:off x="3984835" y="1039874"/>
            <a:ext cx="1238958" cy="2577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4593341">
            <a:off x="5703838" y="2476330"/>
            <a:ext cx="904088" cy="2815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3020037">
            <a:off x="5538876" y="1742958"/>
            <a:ext cx="909043" cy="28307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585378">
            <a:off x="4124270" y="3798848"/>
            <a:ext cx="937556" cy="29195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7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0304150">
            <a:off x="2025559" y="1244289"/>
            <a:ext cx="2901916" cy="29770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5402920" y="2420987"/>
            <a:ext cx="1758007" cy="369332"/>
          </a:xfrm>
          <a:prstGeom prst="rect">
            <a:avLst/>
          </a:prstGeom>
          <a:noFill/>
        </p:spPr>
        <p:txBody>
          <a:bodyPr wrap="square" rtlCol="0">
            <a:spAutoFit/>
          </a:bodyPr>
          <a:lstStyle/>
          <a:p>
            <a:pPr algn="ctr"/>
            <a:r>
              <a:rPr lang="en-US" dirty="0" smtClean="0">
                <a:solidFill>
                  <a:srgbClr val="FFFF00"/>
                </a:solidFill>
              </a:rPr>
              <a:t>Fundraising</a:t>
            </a:r>
            <a:endParaRPr lang="en-US" dirty="0">
              <a:solidFill>
                <a:srgbClr val="FFFF00"/>
              </a:solidFill>
            </a:endParaRPr>
          </a:p>
        </p:txBody>
      </p:sp>
      <p:sp>
        <p:nvSpPr>
          <p:cNvPr id="16" name="TextBox 15"/>
          <p:cNvSpPr txBox="1"/>
          <p:nvPr/>
        </p:nvSpPr>
        <p:spPr>
          <a:xfrm>
            <a:off x="762000" y="1245052"/>
            <a:ext cx="1241878" cy="646331"/>
          </a:xfrm>
          <a:prstGeom prst="rect">
            <a:avLst/>
          </a:prstGeom>
          <a:noFill/>
        </p:spPr>
        <p:txBody>
          <a:bodyPr wrap="none" rtlCol="0">
            <a:spAutoFit/>
          </a:bodyPr>
          <a:lstStyle/>
          <a:p>
            <a:r>
              <a:rPr lang="en-US" b="1" dirty="0" smtClean="0">
                <a:solidFill>
                  <a:srgbClr val="002060"/>
                </a:solidFill>
              </a:rPr>
              <a:t>Technical </a:t>
            </a:r>
          </a:p>
          <a:p>
            <a:r>
              <a:rPr lang="en-US" b="1" dirty="0" smtClean="0">
                <a:solidFill>
                  <a:srgbClr val="002060"/>
                </a:solidFill>
              </a:rPr>
              <a:t>Operations</a:t>
            </a:r>
            <a:endParaRPr lang="en-US" b="1" dirty="0">
              <a:solidFill>
                <a:srgbClr val="002060"/>
              </a:solidFill>
            </a:endParaRPr>
          </a:p>
        </p:txBody>
      </p:sp>
      <p:sp>
        <p:nvSpPr>
          <p:cNvPr id="20" name="TextBox 19"/>
          <p:cNvSpPr txBox="1"/>
          <p:nvPr/>
        </p:nvSpPr>
        <p:spPr>
          <a:xfrm>
            <a:off x="3120045" y="1429541"/>
            <a:ext cx="1599098" cy="369332"/>
          </a:xfrm>
          <a:prstGeom prst="rect">
            <a:avLst/>
          </a:prstGeom>
          <a:noFill/>
        </p:spPr>
        <p:txBody>
          <a:bodyPr wrap="square" rtlCol="0">
            <a:spAutoFit/>
          </a:bodyPr>
          <a:lstStyle/>
          <a:p>
            <a:r>
              <a:rPr lang="en-US" dirty="0" smtClean="0">
                <a:solidFill>
                  <a:schemeClr val="bg1"/>
                </a:solidFill>
              </a:rPr>
              <a:t>Education</a:t>
            </a:r>
            <a:endParaRPr lang="en-US" dirty="0">
              <a:solidFill>
                <a:schemeClr val="bg1"/>
              </a:solidFill>
            </a:endParaRPr>
          </a:p>
        </p:txBody>
      </p:sp>
      <p:sp>
        <p:nvSpPr>
          <p:cNvPr id="22" name="TextBox 21"/>
          <p:cNvSpPr txBox="1"/>
          <p:nvPr/>
        </p:nvSpPr>
        <p:spPr>
          <a:xfrm>
            <a:off x="4870653" y="5105400"/>
            <a:ext cx="910827" cy="923330"/>
          </a:xfrm>
          <a:prstGeom prst="rect">
            <a:avLst/>
          </a:prstGeom>
          <a:noFill/>
        </p:spPr>
        <p:txBody>
          <a:bodyPr wrap="none" rtlCol="0">
            <a:spAutoFit/>
          </a:bodyPr>
          <a:lstStyle/>
          <a:p>
            <a:endParaRPr lang="en-US" dirty="0" smtClean="0"/>
          </a:p>
          <a:p>
            <a:endParaRPr lang="en-US" dirty="0" smtClean="0"/>
          </a:p>
          <a:p>
            <a:r>
              <a:rPr lang="en-US" dirty="0" smtClean="0">
                <a:solidFill>
                  <a:srgbClr val="FFFF00"/>
                </a:solidFill>
              </a:rPr>
              <a:t>Finance</a:t>
            </a:r>
          </a:p>
        </p:txBody>
      </p:sp>
      <p:sp>
        <p:nvSpPr>
          <p:cNvPr id="23" name="TextBox 22"/>
          <p:cNvSpPr txBox="1"/>
          <p:nvPr/>
        </p:nvSpPr>
        <p:spPr>
          <a:xfrm>
            <a:off x="4719143" y="1285996"/>
            <a:ext cx="1381340" cy="646331"/>
          </a:xfrm>
          <a:prstGeom prst="rect">
            <a:avLst/>
          </a:prstGeom>
          <a:noFill/>
        </p:spPr>
        <p:txBody>
          <a:bodyPr wrap="none" rtlCol="0">
            <a:spAutoFit/>
          </a:bodyPr>
          <a:lstStyle/>
          <a:p>
            <a:pPr algn="ctr"/>
            <a:r>
              <a:rPr lang="en-US" dirty="0" smtClean="0">
                <a:solidFill>
                  <a:srgbClr val="FFFF00"/>
                </a:solidFill>
              </a:rPr>
              <a:t>Membership</a:t>
            </a:r>
          </a:p>
          <a:p>
            <a:pPr algn="ctr"/>
            <a:r>
              <a:rPr lang="en-US" dirty="0" smtClean="0">
                <a:solidFill>
                  <a:srgbClr val="FFFF00"/>
                </a:solidFill>
              </a:rPr>
              <a:t>CAC</a:t>
            </a:r>
            <a:endParaRPr lang="en-US" dirty="0">
              <a:solidFill>
                <a:srgbClr val="FFFF00"/>
              </a:solidFill>
            </a:endParaRPr>
          </a:p>
        </p:txBody>
      </p:sp>
      <p:sp>
        <p:nvSpPr>
          <p:cNvPr id="25" name="TextBox 24"/>
          <p:cNvSpPr txBox="1"/>
          <p:nvPr/>
        </p:nvSpPr>
        <p:spPr>
          <a:xfrm>
            <a:off x="5336790" y="3158328"/>
            <a:ext cx="2235356" cy="923330"/>
          </a:xfrm>
          <a:prstGeom prst="rect">
            <a:avLst/>
          </a:prstGeom>
          <a:noFill/>
        </p:spPr>
        <p:txBody>
          <a:bodyPr wrap="none" rtlCol="0">
            <a:spAutoFit/>
          </a:bodyPr>
          <a:lstStyle/>
          <a:p>
            <a:pPr algn="ctr"/>
            <a:r>
              <a:rPr lang="en-US" dirty="0" smtClean="0">
                <a:solidFill>
                  <a:srgbClr val="FFFF00"/>
                </a:solidFill>
              </a:rPr>
              <a:t>Strategic </a:t>
            </a:r>
          </a:p>
          <a:p>
            <a:pPr algn="ctr"/>
            <a:r>
              <a:rPr lang="en-US" dirty="0" smtClean="0">
                <a:solidFill>
                  <a:srgbClr val="FFFF00"/>
                </a:solidFill>
              </a:rPr>
              <a:t>Initiatives &amp; Alliances </a:t>
            </a:r>
          </a:p>
          <a:p>
            <a:pPr algn="ctr"/>
            <a:endParaRPr lang="en-US" dirty="0">
              <a:solidFill>
                <a:srgbClr val="FFFF00"/>
              </a:solidFill>
            </a:endParaRPr>
          </a:p>
        </p:txBody>
      </p:sp>
      <p:pic>
        <p:nvPicPr>
          <p:cNvPr id="3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7619798">
            <a:off x="5040599" y="3532789"/>
            <a:ext cx="904826" cy="2817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TextBox 31"/>
          <p:cNvSpPr txBox="1"/>
          <p:nvPr/>
        </p:nvSpPr>
        <p:spPr>
          <a:xfrm>
            <a:off x="5497424" y="4189643"/>
            <a:ext cx="1762790" cy="923330"/>
          </a:xfrm>
          <a:prstGeom prst="rect">
            <a:avLst/>
          </a:prstGeom>
          <a:noFill/>
        </p:spPr>
        <p:txBody>
          <a:bodyPr wrap="none" rtlCol="0">
            <a:spAutoFit/>
          </a:bodyPr>
          <a:lstStyle/>
          <a:p>
            <a:pPr algn="ctr"/>
            <a:r>
              <a:rPr lang="en-US" dirty="0" smtClean="0">
                <a:solidFill>
                  <a:srgbClr val="FFFF00"/>
                </a:solidFill>
              </a:rPr>
              <a:t>Communications</a:t>
            </a:r>
          </a:p>
          <a:p>
            <a:pPr algn="ctr"/>
            <a:r>
              <a:rPr lang="en-US" dirty="0" smtClean="0">
                <a:solidFill>
                  <a:srgbClr val="FFFF00"/>
                </a:solidFill>
              </a:rPr>
              <a:t>Public Relations</a:t>
            </a:r>
          </a:p>
          <a:p>
            <a:pPr algn="ctr"/>
            <a:r>
              <a:rPr lang="en-US" dirty="0" smtClean="0">
                <a:solidFill>
                  <a:srgbClr val="FFFF00"/>
                </a:solidFill>
              </a:rPr>
              <a:t>Events</a:t>
            </a:r>
            <a:endParaRPr lang="en-US" dirty="0">
              <a:solidFill>
                <a:srgbClr val="FFFF00"/>
              </a:solidFill>
            </a:endParaRPr>
          </a:p>
        </p:txBody>
      </p:sp>
      <p:cxnSp>
        <p:nvCxnSpPr>
          <p:cNvPr id="7" name="Straight Connector 6"/>
          <p:cNvCxnSpPr/>
          <p:nvPr/>
        </p:nvCxnSpPr>
        <p:spPr>
          <a:xfrm flipV="1">
            <a:off x="1828800" y="3758572"/>
            <a:ext cx="2746238" cy="1021353"/>
          </a:xfrm>
          <a:prstGeom prst="line">
            <a:avLst/>
          </a:prstGeom>
          <a:ln w="2857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2895600" y="3758569"/>
            <a:ext cx="1708714" cy="2392131"/>
          </a:xfrm>
          <a:prstGeom prst="line">
            <a:avLst/>
          </a:prstGeom>
          <a:ln w="28575">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2303690" y="4623853"/>
            <a:ext cx="1137940" cy="1200329"/>
          </a:xfrm>
          <a:prstGeom prst="rect">
            <a:avLst/>
          </a:prstGeom>
          <a:noFill/>
        </p:spPr>
        <p:txBody>
          <a:bodyPr wrap="none" rtlCol="0">
            <a:spAutoFit/>
          </a:bodyPr>
          <a:lstStyle/>
          <a:p>
            <a:r>
              <a:rPr lang="en-US" dirty="0" smtClean="0">
                <a:solidFill>
                  <a:schemeClr val="bg1"/>
                </a:solidFill>
              </a:rPr>
              <a:t>Semantics</a:t>
            </a:r>
          </a:p>
          <a:p>
            <a:r>
              <a:rPr lang="en-US" dirty="0" smtClean="0">
                <a:solidFill>
                  <a:schemeClr val="bg1"/>
                </a:solidFill>
              </a:rPr>
              <a:t>SHARE, </a:t>
            </a:r>
          </a:p>
          <a:p>
            <a:r>
              <a:rPr lang="en-US" dirty="0" smtClean="0">
                <a:solidFill>
                  <a:schemeClr val="bg1"/>
                </a:solidFill>
              </a:rPr>
              <a:t>BRIDG, CT</a:t>
            </a:r>
          </a:p>
          <a:p>
            <a:endParaRPr lang="en-US" dirty="0">
              <a:solidFill>
                <a:schemeClr val="bg1"/>
              </a:solidFill>
            </a:endParaRPr>
          </a:p>
        </p:txBody>
      </p:sp>
      <p:sp>
        <p:nvSpPr>
          <p:cNvPr id="44" name="TextBox 43"/>
          <p:cNvSpPr txBox="1"/>
          <p:nvPr/>
        </p:nvSpPr>
        <p:spPr>
          <a:xfrm>
            <a:off x="2102385" y="2626963"/>
            <a:ext cx="1216102" cy="369332"/>
          </a:xfrm>
          <a:prstGeom prst="rect">
            <a:avLst/>
          </a:prstGeom>
          <a:noFill/>
        </p:spPr>
        <p:txBody>
          <a:bodyPr wrap="none" rtlCol="0">
            <a:spAutoFit/>
          </a:bodyPr>
          <a:lstStyle/>
          <a:p>
            <a:r>
              <a:rPr lang="en-US" dirty="0" smtClean="0">
                <a:solidFill>
                  <a:schemeClr val="bg1"/>
                </a:solidFill>
              </a:rPr>
              <a:t>TA Projects</a:t>
            </a:r>
            <a:endParaRPr lang="en-US" dirty="0">
              <a:solidFill>
                <a:schemeClr val="bg1"/>
              </a:solidFill>
            </a:endParaRPr>
          </a:p>
        </p:txBody>
      </p:sp>
      <p:sp>
        <p:nvSpPr>
          <p:cNvPr id="45" name="TextBox 44"/>
          <p:cNvSpPr txBox="1"/>
          <p:nvPr/>
        </p:nvSpPr>
        <p:spPr>
          <a:xfrm>
            <a:off x="3572665" y="5662945"/>
            <a:ext cx="354584" cy="369332"/>
          </a:xfrm>
          <a:prstGeom prst="rect">
            <a:avLst/>
          </a:prstGeom>
          <a:noFill/>
        </p:spPr>
        <p:txBody>
          <a:bodyPr wrap="none" rtlCol="0">
            <a:spAutoFit/>
          </a:bodyPr>
          <a:lstStyle/>
          <a:p>
            <a:r>
              <a:rPr lang="en-US" dirty="0" smtClean="0">
                <a:solidFill>
                  <a:schemeClr val="bg1"/>
                </a:solidFill>
              </a:rPr>
              <a:t>IT</a:t>
            </a:r>
          </a:p>
        </p:txBody>
      </p:sp>
      <p:sp>
        <p:nvSpPr>
          <p:cNvPr id="49" name="TextBox 48"/>
          <p:cNvSpPr txBox="1"/>
          <p:nvPr/>
        </p:nvSpPr>
        <p:spPr>
          <a:xfrm>
            <a:off x="7015081" y="1155131"/>
            <a:ext cx="1241878" cy="646331"/>
          </a:xfrm>
          <a:prstGeom prst="rect">
            <a:avLst/>
          </a:prstGeom>
          <a:noFill/>
        </p:spPr>
        <p:txBody>
          <a:bodyPr wrap="none" rtlCol="0">
            <a:spAutoFit/>
          </a:bodyPr>
          <a:lstStyle/>
          <a:p>
            <a:r>
              <a:rPr lang="en-US" b="1" dirty="0" smtClean="0">
                <a:solidFill>
                  <a:srgbClr val="339966"/>
                </a:solidFill>
              </a:rPr>
              <a:t>Global </a:t>
            </a:r>
          </a:p>
          <a:p>
            <a:r>
              <a:rPr lang="en-US" b="1" dirty="0" smtClean="0">
                <a:solidFill>
                  <a:srgbClr val="339966"/>
                </a:solidFill>
              </a:rPr>
              <a:t>Operations</a:t>
            </a:r>
            <a:endParaRPr lang="en-US" b="1" dirty="0">
              <a:solidFill>
                <a:srgbClr val="339966"/>
              </a:solidFill>
            </a:endParaRPr>
          </a:p>
        </p:txBody>
      </p:sp>
      <p:pic>
        <p:nvPicPr>
          <p:cNvPr id="62"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8522669">
            <a:off x="1710188" y="1879705"/>
            <a:ext cx="2901916" cy="29770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5" name="TextBox 54"/>
          <p:cNvSpPr txBox="1"/>
          <p:nvPr/>
        </p:nvSpPr>
        <p:spPr>
          <a:xfrm>
            <a:off x="1741014" y="3488326"/>
            <a:ext cx="1420132" cy="923330"/>
          </a:xfrm>
          <a:prstGeom prst="rect">
            <a:avLst/>
          </a:prstGeom>
          <a:noFill/>
        </p:spPr>
        <p:txBody>
          <a:bodyPr wrap="none" rtlCol="0">
            <a:spAutoFit/>
          </a:bodyPr>
          <a:lstStyle/>
          <a:p>
            <a:r>
              <a:rPr lang="en-US" dirty="0" smtClean="0">
                <a:solidFill>
                  <a:schemeClr val="bg1"/>
                </a:solidFill>
              </a:rPr>
              <a:t>Foundational</a:t>
            </a:r>
          </a:p>
          <a:p>
            <a:r>
              <a:rPr lang="en-US" dirty="0" smtClean="0">
                <a:solidFill>
                  <a:schemeClr val="bg1"/>
                </a:solidFill>
              </a:rPr>
              <a:t>Standards</a:t>
            </a:r>
          </a:p>
          <a:p>
            <a:r>
              <a:rPr lang="en-US" dirty="0" smtClean="0">
                <a:solidFill>
                  <a:schemeClr val="bg1"/>
                </a:solidFill>
              </a:rPr>
              <a:t>TLC, SRC</a:t>
            </a:r>
            <a:endParaRPr lang="en-US" dirty="0">
              <a:solidFill>
                <a:schemeClr val="bg1"/>
              </a:solidFill>
            </a:endParaRPr>
          </a:p>
        </p:txBody>
      </p:sp>
    </p:spTree>
    <p:extLst>
      <p:ext uri="{BB962C8B-B14F-4D97-AF65-F5344CB8AC3E}">
        <p14:creationId xmlns:p14="http://schemas.microsoft.com/office/powerpoint/2010/main" val="49277749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a:xfrm>
            <a:off x="2184400" y="228600"/>
            <a:ext cx="6629400" cy="868363"/>
          </a:xfrm>
        </p:spPr>
        <p:txBody>
          <a:bodyPr/>
          <a:lstStyle/>
          <a:p>
            <a:r>
              <a:rPr lang="en-US" smtClean="0">
                <a:ea typeface="ＭＳ Ｐゴシック" pitchFamily="34" charset="-128"/>
              </a:rPr>
              <a:t>R1: Machine-Readable Standards</a:t>
            </a:r>
          </a:p>
        </p:txBody>
      </p:sp>
      <p:sp>
        <p:nvSpPr>
          <p:cNvPr id="29698" name="Content Placeholder 2"/>
          <p:cNvSpPr>
            <a:spLocks noGrp="1"/>
          </p:cNvSpPr>
          <p:nvPr>
            <p:ph idx="1"/>
          </p:nvPr>
        </p:nvSpPr>
        <p:spPr>
          <a:xfrm>
            <a:off x="244475" y="1295400"/>
            <a:ext cx="8777288" cy="4978400"/>
          </a:xfrm>
        </p:spPr>
        <p:txBody>
          <a:bodyPr/>
          <a:lstStyle/>
          <a:p>
            <a:r>
              <a:rPr lang="en-US" smtClean="0">
                <a:ea typeface="ＭＳ Ｐゴシック" pitchFamily="34" charset="-128"/>
              </a:rPr>
              <a:t>Initial load of CDISC standards into SHARE</a:t>
            </a:r>
          </a:p>
          <a:p>
            <a:pPr lvl="1"/>
            <a:r>
              <a:rPr lang="en-US" smtClean="0">
                <a:ea typeface="ＭＳ Ｐゴシック" pitchFamily="34" charset="-128"/>
              </a:rPr>
              <a:t>SDTM 1.2 (IG 3.1.2) and 1.3 (IG 3.1.3) </a:t>
            </a:r>
          </a:p>
          <a:p>
            <a:pPr lvl="1"/>
            <a:r>
              <a:rPr lang="en-US" smtClean="0">
                <a:ea typeface="ＭＳ Ｐゴシック" pitchFamily="34" charset="-128"/>
              </a:rPr>
              <a:t>CDASH 1.1 </a:t>
            </a:r>
          </a:p>
          <a:p>
            <a:pPr lvl="1"/>
            <a:r>
              <a:rPr lang="en-US" smtClean="0">
                <a:ea typeface="ＭＳ Ｐゴシック" pitchFamily="34" charset="-128"/>
              </a:rPr>
              <a:t>BRIDG 3.2 and ISO21090 </a:t>
            </a:r>
          </a:p>
          <a:p>
            <a:pPr lvl="1"/>
            <a:r>
              <a:rPr lang="en-US" smtClean="0">
                <a:ea typeface="ＭＳ Ｐゴシック" pitchFamily="34" charset="-128"/>
              </a:rPr>
              <a:t>All CDISC Terminologies</a:t>
            </a:r>
          </a:p>
          <a:p>
            <a:pPr lvl="1"/>
            <a:r>
              <a:rPr lang="en-US" smtClean="0">
                <a:ea typeface="ＭＳ Ｐゴシック" pitchFamily="34" charset="-128"/>
              </a:rPr>
              <a:t>New versions (e.g. SDTM 3.1.4) will be added after the R1 release</a:t>
            </a:r>
          </a:p>
          <a:p>
            <a:r>
              <a:rPr lang="en-US" smtClean="0">
                <a:ea typeface="ＭＳ Ｐゴシック" pitchFamily="34" charset="-128"/>
              </a:rPr>
              <a:t>Export machine-readable standards (e.g. ODM, Define-XML)</a:t>
            </a:r>
          </a:p>
          <a:p>
            <a:r>
              <a:rPr lang="en-US" smtClean="0">
                <a:ea typeface="ＭＳ Ｐゴシック" pitchFamily="34" charset="-128"/>
              </a:rPr>
              <a:t>Initial Value Level Metadata</a:t>
            </a:r>
          </a:p>
          <a:p>
            <a:r>
              <a:rPr lang="en-US" smtClean="0">
                <a:ea typeface="ＭＳ Ｐゴシック" pitchFamily="34" charset="-128"/>
              </a:rPr>
              <a:t>Workflows (e.g. new requests, metadata governance)</a:t>
            </a:r>
          </a:p>
          <a:p>
            <a:r>
              <a:rPr lang="en-US" smtClean="0">
                <a:ea typeface="ＭＳ Ｐゴシック" pitchFamily="34" charset="-128"/>
              </a:rPr>
              <a:t>Version control &amp; impact analysis</a:t>
            </a:r>
          </a:p>
          <a:p>
            <a:r>
              <a:rPr lang="en-US" smtClean="0">
                <a:ea typeface="ＭＳ Ｐゴシック" pitchFamily="34" charset="-128"/>
              </a:rPr>
              <a:t>Reporting (e.g. governance metrics)</a:t>
            </a:r>
          </a:p>
          <a:p>
            <a:endParaRPr lang="en-US" smtClean="0">
              <a:ea typeface="ＭＳ Ｐゴシック" pitchFamily="34" charset="-128"/>
            </a:endParaRPr>
          </a:p>
          <a:p>
            <a:endParaRPr lang="en-US" smtClean="0">
              <a:ea typeface="ＭＳ Ｐゴシック" pitchFamily="34" charset="-128"/>
            </a:endParaRPr>
          </a:p>
        </p:txBody>
      </p:sp>
      <p:sp>
        <p:nvSpPr>
          <p:cNvPr id="4" name="Slide Number Placeholder 3"/>
          <p:cNvSpPr>
            <a:spLocks noGrp="1"/>
          </p:cNvSpPr>
          <p:nvPr>
            <p:ph type="sldNum" sz="quarter" idx="10"/>
          </p:nvPr>
        </p:nvSpPr>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EEA49162-9B82-4423-90E4-F524D8092072}" type="slidenum">
              <a:rPr lang="en-US" sz="1000">
                <a:solidFill>
                  <a:schemeClr val="bg1"/>
                </a:solidFill>
              </a:rPr>
              <a:pPr eaLnBrk="1" hangingPunct="1"/>
              <a:t>30</a:t>
            </a:fld>
            <a:endParaRPr lang="en-US" sz="1000">
              <a:solidFill>
                <a:schemeClr val="bg1"/>
              </a:solidFill>
            </a:endParaRPr>
          </a:p>
        </p:txBody>
      </p:sp>
      <p:grpSp>
        <p:nvGrpSpPr>
          <p:cNvPr id="29700" name="Group 4"/>
          <p:cNvGrpSpPr>
            <a:grpSpLocks/>
          </p:cNvGrpSpPr>
          <p:nvPr/>
        </p:nvGrpSpPr>
        <p:grpSpPr bwMode="auto">
          <a:xfrm>
            <a:off x="336550" y="120650"/>
            <a:ext cx="1612900" cy="1130300"/>
            <a:chOff x="1525001" y="28896"/>
            <a:chExt cx="1613413" cy="1129336"/>
          </a:xfrm>
        </p:grpSpPr>
        <p:sp>
          <p:nvSpPr>
            <p:cNvPr id="6" name="Rounded Rectangle 5"/>
            <p:cNvSpPr>
              <a:spLocks noChangeArrowheads="1"/>
            </p:cNvSpPr>
            <p:nvPr/>
          </p:nvSpPr>
          <p:spPr bwMode="auto">
            <a:xfrm>
              <a:off x="1525001" y="28896"/>
              <a:ext cx="1613413" cy="1129336"/>
            </a:xfrm>
            <a:prstGeom prst="roundRect">
              <a:avLst>
                <a:gd name="adj" fmla="val 16671"/>
              </a:avLst>
            </a:prstGeom>
            <a:gradFill rotWithShape="1">
              <a:gsLst>
                <a:gs pos="0">
                  <a:srgbClr val="5F9E75"/>
                </a:gs>
                <a:gs pos="20000">
                  <a:srgbClr val="5F9C75"/>
                </a:gs>
                <a:gs pos="100000">
                  <a:srgbClr val="477658"/>
                </a:gs>
              </a:gsLst>
              <a:lin ang="5400000"/>
            </a:grad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7" name="Rounded Rectangle 4"/>
            <p:cNvSpPr/>
            <p:nvPr/>
          </p:nvSpPr>
          <p:spPr>
            <a:xfrm>
              <a:off x="1580582" y="84412"/>
              <a:ext cx="1502253" cy="1018306"/>
            </a:xfrm>
            <a:prstGeom prst="rect">
              <a:avLst/>
            </a:prstGeom>
          </p:spPr>
          <p:style>
            <a:lnRef idx="0">
              <a:scrgbClr r="0" g="0" b="0"/>
            </a:lnRef>
            <a:fillRef idx="0">
              <a:scrgbClr r="0" g="0" b="0"/>
            </a:fillRef>
            <a:effectRef idx="0">
              <a:scrgbClr r="0" g="0" b="0"/>
            </a:effectRef>
            <a:fontRef idx="minor">
              <a:schemeClr val="lt1"/>
            </a:fontRef>
          </p:style>
          <p:txBody>
            <a:bodyPr lIns="76200" tIns="76200" rIns="76200" bIns="76200" spcCol="1270" anchor="ctr"/>
            <a:lstStyle/>
            <a:p>
              <a:pPr algn="ctr" defTabSz="889000">
                <a:lnSpc>
                  <a:spcPct val="90000"/>
                </a:lnSpc>
                <a:spcAft>
                  <a:spcPct val="35000"/>
                </a:spcAft>
                <a:defRPr/>
              </a:pPr>
              <a:r>
                <a:rPr lang="en-US" sz="2000" dirty="0">
                  <a:solidFill>
                    <a:srgbClr val="FFFFFF"/>
                  </a:solidFill>
                </a:rPr>
                <a:t>R1</a:t>
              </a:r>
            </a:p>
            <a:p>
              <a:pPr algn="ctr" defTabSz="889000">
                <a:lnSpc>
                  <a:spcPct val="90000"/>
                </a:lnSpc>
                <a:spcAft>
                  <a:spcPct val="35000"/>
                </a:spcAft>
                <a:defRPr/>
              </a:pPr>
              <a:r>
                <a:rPr lang="en-US" sz="1600" dirty="0">
                  <a:solidFill>
                    <a:srgbClr val="FFFF99"/>
                  </a:solidFill>
                </a:rPr>
                <a:t>Q1 2014</a:t>
              </a:r>
            </a:p>
          </p:txBody>
        </p:sp>
      </p:grpSp>
    </p:spTree>
    <p:extLst>
      <p:ext uri="{BB962C8B-B14F-4D97-AF65-F5344CB8AC3E}">
        <p14:creationId xmlns:p14="http://schemas.microsoft.com/office/powerpoint/2010/main" val="153172900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3"/>
          <p:cNvSpPr>
            <a:spLocks noGrp="1"/>
          </p:cNvSpPr>
          <p:nvPr>
            <p:ph type="title"/>
          </p:nvPr>
        </p:nvSpPr>
        <p:spPr>
          <a:xfrm>
            <a:off x="457200" y="134938"/>
            <a:ext cx="8229600" cy="588962"/>
          </a:xfrm>
        </p:spPr>
        <p:txBody>
          <a:bodyPr/>
          <a:lstStyle/>
          <a:p>
            <a:r>
              <a:rPr lang="en-US" smtClean="0">
                <a:ea typeface="ＭＳ Ｐゴシック" pitchFamily="34" charset="-128"/>
              </a:rPr>
              <a:t>Using SHARE</a:t>
            </a:r>
          </a:p>
        </p:txBody>
      </p:sp>
      <p:pic>
        <p:nvPicPr>
          <p:cNvPr id="30722" name="Picture 1" descr="Screen Shot 2013-12-03 at 8.39.02 A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65125" y="890588"/>
            <a:ext cx="8066088" cy="527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285147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7307263" cy="508000"/>
          </a:xfrm>
        </p:spPr>
        <p:txBody>
          <a:bodyPr/>
          <a:lstStyle/>
          <a:p>
            <a:pPr>
              <a:defRPr/>
            </a:pPr>
            <a:r>
              <a:rPr lang="en-US" dirty="0" smtClean="0">
                <a:solidFill>
                  <a:schemeClr val="bg2">
                    <a:lumMod val="50000"/>
                  </a:schemeClr>
                </a:solidFill>
              </a:rPr>
              <a:t>Asthma User Guide Example</a:t>
            </a:r>
            <a:endParaRPr lang="en-US" dirty="0">
              <a:solidFill>
                <a:schemeClr val="bg2">
                  <a:lumMod val="50000"/>
                </a:schemeClr>
              </a:solidFill>
            </a:endParaRPr>
          </a:p>
        </p:txBody>
      </p:sp>
      <p:sp>
        <p:nvSpPr>
          <p:cNvPr id="4" name="Slide Number Placeholder 3"/>
          <p:cNvSpPr>
            <a:spLocks noGrp="1"/>
          </p:cNvSpPr>
          <p:nvPr>
            <p:ph type="sldNum" sz="quarter" idx="10"/>
          </p:nvPr>
        </p:nvSpPr>
        <p:spPr>
          <a:xfrm>
            <a:off x="457200" y="6248400"/>
            <a:ext cx="2133600" cy="457200"/>
          </a:xfr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l" eaLnBrk="1" hangingPunct="1"/>
            <a:fld id="{25AEF3DB-7475-424C-A11D-34EF063E493B}" type="slidenum">
              <a:rPr lang="en-US" sz="1000">
                <a:solidFill>
                  <a:schemeClr val="bg1"/>
                </a:solidFill>
              </a:rPr>
              <a:pPr algn="l" eaLnBrk="1" hangingPunct="1"/>
              <a:t>32</a:t>
            </a:fld>
            <a:endParaRPr lang="en-US" sz="1000">
              <a:solidFill>
                <a:schemeClr val="bg1"/>
              </a:solidFill>
            </a:endParaRPr>
          </a:p>
        </p:txBody>
      </p:sp>
      <p:pic>
        <p:nvPicPr>
          <p:cNvPr id="31747"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5900" y="595313"/>
            <a:ext cx="8712200" cy="468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8"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3388" y="5351463"/>
            <a:ext cx="8191500"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2967244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ACD87405-C13C-4EC2-8FDD-7A179F3668C9}" type="slidenum">
              <a:rPr lang="en-US" sz="1000">
                <a:solidFill>
                  <a:schemeClr val="bg1"/>
                </a:solidFill>
              </a:rPr>
              <a:pPr eaLnBrk="1" hangingPunct="1"/>
              <a:t>33</a:t>
            </a:fld>
            <a:endParaRPr lang="en-US" sz="1000">
              <a:solidFill>
                <a:schemeClr val="bg1"/>
              </a:solidFill>
            </a:endParaRPr>
          </a:p>
        </p:txBody>
      </p:sp>
      <p:pic>
        <p:nvPicPr>
          <p:cNvPr id="32770" name="Picture 4" descr="CFAST TA Project Status - 2013 November.pptx.pd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309563"/>
            <a:ext cx="8875713" cy="6858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1" name="Picture 12"/>
          <p:cNvPicPr>
            <a:picLocks noChangeAspect="1"/>
          </p:cNvPicPr>
          <p:nvPr/>
        </p:nvPicPr>
        <p:blipFill>
          <a:blip r:embed="rId3">
            <a:extLst>
              <a:ext uri="{28A0092B-C50C-407E-A947-70E740481C1C}">
                <a14:useLocalDpi xmlns:a14="http://schemas.microsoft.com/office/drawing/2010/main" val="0"/>
              </a:ext>
            </a:extLst>
          </a:blip>
          <a:srcRect l="4247" t="82431" r="30728" b="1091"/>
          <a:stretch>
            <a:fillRect/>
          </a:stretch>
        </p:blipFill>
        <p:spPr bwMode="auto">
          <a:xfrm>
            <a:off x="1204913" y="5540375"/>
            <a:ext cx="5605462" cy="109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5085702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0D1287BB-CDCE-494F-9DCF-9FEDADDCA2F4}" type="slidenum">
              <a:rPr lang="en-US" smtClean="0"/>
              <a:pPr>
                <a:defRPr/>
              </a:pPr>
              <a:t>34</a:t>
            </a:fld>
            <a:endParaRPr lang="en-US" dirty="0"/>
          </a:p>
        </p:txBody>
      </p:sp>
      <p:pic>
        <p:nvPicPr>
          <p:cNvPr id="307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53724" y="1273216"/>
            <a:ext cx="4146945" cy="512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306136" y="180709"/>
            <a:ext cx="6352381" cy="1257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385590" y="1794890"/>
            <a:ext cx="3775457" cy="4247317"/>
          </a:xfrm>
          <a:prstGeom prst="rect">
            <a:avLst/>
          </a:prstGeom>
          <a:noFill/>
        </p:spPr>
        <p:txBody>
          <a:bodyPr wrap="none" rtlCol="0">
            <a:spAutoFit/>
          </a:bodyPr>
          <a:lstStyle/>
          <a:p>
            <a:r>
              <a:rPr lang="en-US" u="sng" dirty="0" smtClean="0">
                <a:solidFill>
                  <a:srgbClr val="7030A0"/>
                </a:solidFill>
              </a:rPr>
              <a:t>October </a:t>
            </a:r>
            <a:r>
              <a:rPr lang="en-US" u="sng" dirty="0" err="1" smtClean="0">
                <a:solidFill>
                  <a:srgbClr val="7030A0"/>
                </a:solidFill>
              </a:rPr>
              <a:t>eNews</a:t>
            </a:r>
            <a:r>
              <a:rPr lang="en-US" u="sng" dirty="0" smtClean="0">
                <a:solidFill>
                  <a:srgbClr val="7030A0"/>
                </a:solidFill>
              </a:rPr>
              <a:t> (new format)</a:t>
            </a:r>
          </a:p>
          <a:p>
            <a:pPr marL="285750" indent="-285750">
              <a:buFont typeface="Arial" panose="020B0604020202020204" pitchFamily="34" charset="0"/>
              <a:buChar char="•"/>
            </a:pPr>
            <a:r>
              <a:rPr lang="en-US" dirty="0" smtClean="0">
                <a:solidFill>
                  <a:srgbClr val="7030A0"/>
                </a:solidFill>
              </a:rPr>
              <a:t>Update on Global Regulatory </a:t>
            </a:r>
          </a:p>
          <a:p>
            <a:r>
              <a:rPr lang="en-US" dirty="0" smtClean="0">
                <a:solidFill>
                  <a:srgbClr val="7030A0"/>
                </a:solidFill>
              </a:rPr>
              <a:t>     Agencies with respect to CDISC</a:t>
            </a:r>
          </a:p>
          <a:p>
            <a:endParaRPr lang="en-US" dirty="0" smtClean="0">
              <a:solidFill>
                <a:srgbClr val="009999"/>
              </a:solidFill>
            </a:endParaRPr>
          </a:p>
          <a:p>
            <a:r>
              <a:rPr lang="en-US" u="sng" dirty="0" smtClean="0">
                <a:solidFill>
                  <a:srgbClr val="009999"/>
                </a:solidFill>
              </a:rPr>
              <a:t>Monthly News</a:t>
            </a:r>
          </a:p>
          <a:p>
            <a:endParaRPr lang="en-US" u="sng" dirty="0">
              <a:solidFill>
                <a:srgbClr val="009999"/>
              </a:solidFill>
            </a:endParaRPr>
          </a:p>
          <a:p>
            <a:pPr marL="285750" indent="-285750">
              <a:buFont typeface="Arial" panose="020B0604020202020204" pitchFamily="34" charset="0"/>
              <a:buChar char="•"/>
            </a:pPr>
            <a:r>
              <a:rPr lang="en-US" dirty="0" smtClean="0">
                <a:solidFill>
                  <a:srgbClr val="009999"/>
                </a:solidFill>
              </a:rPr>
              <a:t>Technical Updates</a:t>
            </a:r>
          </a:p>
          <a:p>
            <a:pPr marL="285750" indent="-285750">
              <a:buFont typeface="Arial" panose="020B0604020202020204" pitchFamily="34" charset="0"/>
              <a:buChar char="•"/>
            </a:pPr>
            <a:r>
              <a:rPr lang="en-US" dirty="0" smtClean="0">
                <a:solidFill>
                  <a:srgbClr val="009999"/>
                </a:solidFill>
              </a:rPr>
              <a:t>Success Stories </a:t>
            </a:r>
          </a:p>
          <a:p>
            <a:pPr marL="285750" indent="-285750">
              <a:buFont typeface="Arial" panose="020B0604020202020204" pitchFamily="34" charset="0"/>
              <a:buChar char="•"/>
            </a:pPr>
            <a:r>
              <a:rPr lang="en-US" dirty="0" smtClean="0">
                <a:solidFill>
                  <a:srgbClr val="009999"/>
                </a:solidFill>
              </a:rPr>
              <a:t>Press Releases &amp; Blogs </a:t>
            </a:r>
          </a:p>
          <a:p>
            <a:r>
              <a:rPr lang="en-US" dirty="0">
                <a:solidFill>
                  <a:srgbClr val="009999"/>
                </a:solidFill>
              </a:rPr>
              <a:t> </a:t>
            </a:r>
            <a:r>
              <a:rPr lang="en-US" dirty="0" smtClean="0">
                <a:solidFill>
                  <a:srgbClr val="009999"/>
                </a:solidFill>
              </a:rPr>
              <a:t>    on Hot Topics</a:t>
            </a:r>
          </a:p>
          <a:p>
            <a:pPr marL="285750" indent="-285750">
              <a:buFont typeface="Arial" panose="020B0604020202020204" pitchFamily="34" charset="0"/>
              <a:buChar char="•"/>
            </a:pPr>
            <a:r>
              <a:rPr lang="en-US" dirty="0" smtClean="0">
                <a:solidFill>
                  <a:srgbClr val="009999"/>
                </a:solidFill>
              </a:rPr>
              <a:t>Membership Updates</a:t>
            </a:r>
          </a:p>
          <a:p>
            <a:pPr marL="285750" indent="-285750">
              <a:buFont typeface="Arial" panose="020B0604020202020204" pitchFamily="34" charset="0"/>
              <a:buChar char="•"/>
            </a:pPr>
            <a:r>
              <a:rPr lang="en-US" dirty="0" smtClean="0">
                <a:solidFill>
                  <a:srgbClr val="009999"/>
                </a:solidFill>
              </a:rPr>
              <a:t>3Cs and User Networks </a:t>
            </a:r>
          </a:p>
          <a:p>
            <a:pPr marL="285750" indent="-285750">
              <a:buFont typeface="Arial" panose="020B0604020202020204" pitchFamily="34" charset="0"/>
              <a:buChar char="•"/>
            </a:pPr>
            <a:r>
              <a:rPr lang="en-US" dirty="0" smtClean="0">
                <a:solidFill>
                  <a:srgbClr val="009999"/>
                </a:solidFill>
              </a:rPr>
              <a:t>Events</a:t>
            </a:r>
          </a:p>
          <a:p>
            <a:pPr marL="285750" indent="-285750">
              <a:buFont typeface="Arial" panose="020B0604020202020204" pitchFamily="34" charset="0"/>
              <a:buChar char="•"/>
            </a:pPr>
            <a:r>
              <a:rPr lang="en-US" dirty="0" smtClean="0">
                <a:solidFill>
                  <a:srgbClr val="009999"/>
                </a:solidFill>
              </a:rPr>
              <a:t>Educational </a:t>
            </a:r>
            <a:r>
              <a:rPr lang="en-US" dirty="0">
                <a:solidFill>
                  <a:srgbClr val="009999"/>
                </a:solidFill>
              </a:rPr>
              <a:t>Courses </a:t>
            </a:r>
          </a:p>
          <a:p>
            <a:pPr marL="285750" indent="-285750">
              <a:buFont typeface="Arial" panose="020B0604020202020204" pitchFamily="34" charset="0"/>
              <a:buChar char="•"/>
            </a:pPr>
            <a:endParaRPr lang="en-US" dirty="0">
              <a:solidFill>
                <a:srgbClr val="009999"/>
              </a:solidFill>
            </a:endParaRPr>
          </a:p>
        </p:txBody>
      </p:sp>
    </p:spTree>
    <p:extLst>
      <p:ext uri="{BB962C8B-B14F-4D97-AF65-F5344CB8AC3E}">
        <p14:creationId xmlns:p14="http://schemas.microsoft.com/office/powerpoint/2010/main" val="46431325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9538" y="254000"/>
            <a:ext cx="7307262" cy="693451"/>
          </a:xfrm>
        </p:spPr>
        <p:txBody>
          <a:bodyPr/>
          <a:lstStyle/>
          <a:p>
            <a:r>
              <a:rPr lang="en-US" dirty="0" smtClean="0"/>
              <a:t>Communication is Essential</a:t>
            </a:r>
            <a:endParaRPr lang="en-US" dirty="0"/>
          </a:p>
        </p:txBody>
      </p:sp>
      <p:sp>
        <p:nvSpPr>
          <p:cNvPr id="4" name="Slide Number Placeholder 3"/>
          <p:cNvSpPr>
            <a:spLocks noGrp="1"/>
          </p:cNvSpPr>
          <p:nvPr>
            <p:ph type="sldNum" sz="quarter" idx="10"/>
          </p:nvPr>
        </p:nvSpPr>
        <p:spPr/>
        <p:txBody>
          <a:bodyPr/>
          <a:lstStyle/>
          <a:p>
            <a:pPr>
              <a:defRPr/>
            </a:pPr>
            <a:fld id="{0D1287BB-CDCE-494F-9DCF-9FEDADDCA2F4}" type="slidenum">
              <a:rPr lang="en-US" smtClean="0"/>
              <a:pPr>
                <a:defRPr/>
              </a:pPr>
              <a:t>35</a:t>
            </a:fld>
            <a:endParaRPr lang="en-US" dirty="0"/>
          </a:p>
        </p:txBody>
      </p:sp>
      <p:pic>
        <p:nvPicPr>
          <p:cNvPr id="7" name="Picture 6" descr="twitter_16.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5987" y="5874184"/>
            <a:ext cx="502133" cy="502133"/>
          </a:xfrm>
          <a:prstGeom prst="rect">
            <a:avLst/>
          </a:prstGeom>
        </p:spPr>
      </p:pic>
      <p:pic>
        <p:nvPicPr>
          <p:cNvPr id="8" name="Picture 7" descr="youtube_1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7588" y="5737336"/>
            <a:ext cx="638981" cy="638981"/>
          </a:xfrm>
          <a:prstGeom prst="rect">
            <a:avLst/>
          </a:prstGeom>
        </p:spPr>
      </p:pic>
      <p:pic>
        <p:nvPicPr>
          <p:cNvPr id="1026" name="Picture 2" descr="http://upload.wikimedia.org/wikipedia/commons/thumb/0/06/Facebook.svg/200px-Facebook.svg.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65090" y="5789369"/>
            <a:ext cx="1509313" cy="56599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LinkedIn Logo.svg">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16425" y="5961203"/>
            <a:ext cx="1626671" cy="44100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01186" y="1045186"/>
            <a:ext cx="4230477" cy="6186309"/>
          </a:xfrm>
          <a:prstGeom prst="rect">
            <a:avLst/>
          </a:prstGeom>
          <a:noFill/>
        </p:spPr>
        <p:txBody>
          <a:bodyPr wrap="square" rtlCol="0">
            <a:spAutoFit/>
          </a:bodyPr>
          <a:lstStyle/>
          <a:p>
            <a:endParaRPr lang="en-US" dirty="0" smtClean="0"/>
          </a:p>
          <a:p>
            <a:endParaRPr lang="en-US" dirty="0" smtClean="0"/>
          </a:p>
          <a:p>
            <a:pPr marL="285750" indent="-285750">
              <a:buFont typeface="Arial" panose="020B0604020202020204" pitchFamily="34" charset="0"/>
              <a:buChar char="•"/>
            </a:pPr>
            <a:r>
              <a:rPr lang="en-US" dirty="0" smtClean="0"/>
              <a:t>Website (</a:t>
            </a:r>
            <a:r>
              <a:rPr lang="en-US" dirty="0" smtClean="0">
                <a:hlinkClick r:id="rId7"/>
              </a:rPr>
              <a:t>www.cdisc.org</a:t>
            </a:r>
            <a:r>
              <a:rPr lang="en-US" dirty="0" smtClean="0"/>
              <a:t>)</a:t>
            </a:r>
          </a:p>
          <a:p>
            <a:endParaRPr lang="en-US" dirty="0" smtClean="0"/>
          </a:p>
          <a:p>
            <a:pPr marL="285750" indent="-285750">
              <a:buFont typeface="Arial" panose="020B0604020202020204" pitchFamily="34" charset="0"/>
              <a:buChar char="•"/>
            </a:pPr>
            <a:r>
              <a:rPr lang="en-US" dirty="0" smtClean="0"/>
              <a:t>You Tube Videos (e.g. SHARE)</a:t>
            </a:r>
          </a:p>
          <a:p>
            <a:endParaRPr lang="en-US" dirty="0" smtClean="0"/>
          </a:p>
          <a:p>
            <a:pPr marL="285750" indent="-285750">
              <a:buFont typeface="Arial" panose="020B0604020202020204" pitchFamily="34" charset="0"/>
              <a:buChar char="•"/>
            </a:pPr>
            <a:r>
              <a:rPr lang="en-US" dirty="0" err="1"/>
              <a:t>eJournal</a:t>
            </a:r>
            <a:r>
              <a:rPr lang="en-US" dirty="0"/>
              <a:t>, Success Stories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Press Releases</a:t>
            </a:r>
          </a:p>
          <a:p>
            <a:endParaRPr lang="en-US" dirty="0" smtClean="0"/>
          </a:p>
          <a:p>
            <a:pPr marL="285750" indent="-285750">
              <a:buFont typeface="Arial" panose="020B0604020202020204" pitchFamily="34" charset="0"/>
              <a:buChar char="•"/>
            </a:pPr>
            <a:r>
              <a:rPr lang="en-US" dirty="0" smtClean="0"/>
              <a:t>Announcements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err="1"/>
              <a:t>eNewsletter</a:t>
            </a:r>
            <a:endParaRPr lang="en-US" dirty="0"/>
          </a:p>
          <a:p>
            <a:pPr marL="285750" indent="-285750">
              <a:buFont typeface="Arial" panose="020B0604020202020204" pitchFamily="34" charset="0"/>
              <a:buChar char="•"/>
            </a:pPr>
            <a:endParaRPr lang="en-US" dirty="0" smtClean="0"/>
          </a:p>
          <a:p>
            <a:endParaRPr lang="en-US" dirty="0"/>
          </a:p>
          <a:p>
            <a:endParaRPr lang="en-US" dirty="0"/>
          </a:p>
          <a:p>
            <a:endParaRPr lang="en-US" dirty="0" smtClean="0"/>
          </a:p>
          <a:p>
            <a:endParaRPr lang="en-US" dirty="0"/>
          </a:p>
          <a:p>
            <a:endParaRPr lang="en-US" dirty="0" smtClean="0"/>
          </a:p>
          <a:p>
            <a:endParaRPr lang="en-US" dirty="0"/>
          </a:p>
          <a:p>
            <a:endParaRPr lang="en-US" dirty="0"/>
          </a:p>
          <a:p>
            <a:endParaRPr lang="en-US" dirty="0"/>
          </a:p>
        </p:txBody>
      </p:sp>
      <p:pic>
        <p:nvPicPr>
          <p:cNvPr id="3074"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957588" y="1911852"/>
            <a:ext cx="3656780" cy="28088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4957588" y="1355596"/>
            <a:ext cx="3420936" cy="461665"/>
          </a:xfrm>
          <a:prstGeom prst="rect">
            <a:avLst/>
          </a:prstGeom>
          <a:noFill/>
        </p:spPr>
        <p:txBody>
          <a:bodyPr wrap="none" rtlCol="0">
            <a:spAutoFit/>
          </a:bodyPr>
          <a:lstStyle/>
          <a:p>
            <a:r>
              <a:rPr lang="en-US" sz="2400" b="1" dirty="0" smtClean="0">
                <a:solidFill>
                  <a:srgbClr val="002060"/>
                </a:solidFill>
              </a:rPr>
              <a:t>CDISC Annual Report </a:t>
            </a:r>
            <a:endParaRPr lang="en-US" sz="2400" b="1" dirty="0">
              <a:solidFill>
                <a:srgbClr val="002060"/>
              </a:solidFill>
            </a:endParaRPr>
          </a:p>
        </p:txBody>
      </p:sp>
      <p:sp>
        <p:nvSpPr>
          <p:cNvPr id="5" name="TextBox 4"/>
          <p:cNvSpPr txBox="1"/>
          <p:nvPr/>
        </p:nvSpPr>
        <p:spPr>
          <a:xfrm>
            <a:off x="5838940" y="5365214"/>
            <a:ext cx="184731" cy="369332"/>
          </a:xfrm>
          <a:prstGeom prst="rect">
            <a:avLst/>
          </a:prstGeom>
          <a:noFill/>
        </p:spPr>
        <p:txBody>
          <a:bodyPr wrap="none" rtlCol="0">
            <a:spAutoFit/>
          </a:bodyPr>
          <a:lstStyle/>
          <a:p>
            <a:endParaRPr lang="en-US" dirty="0"/>
          </a:p>
        </p:txBody>
      </p:sp>
      <p:pic>
        <p:nvPicPr>
          <p:cNvPr id="4098"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267179" y="5004488"/>
            <a:ext cx="4164013"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0709912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045B72-8A7E-48EF-94E6-8B27AABBBD10}" type="slidenum">
              <a:rPr lang="en-US" smtClean="0">
                <a:solidFill>
                  <a:prstClr val="black">
                    <a:tint val="75000"/>
                  </a:prstClr>
                </a:solidFill>
              </a:rPr>
              <a:pPr/>
              <a:t>36</a:t>
            </a:fld>
            <a:endParaRPr lang="en-US" dirty="0">
              <a:solidFill>
                <a:prstClr val="black">
                  <a:tint val="75000"/>
                </a:prstClr>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1805" y="1393111"/>
            <a:ext cx="7554673" cy="5023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Flowchart: Decision 3"/>
          <p:cNvSpPr/>
          <p:nvPr/>
        </p:nvSpPr>
        <p:spPr>
          <a:xfrm>
            <a:off x="6451140" y="2451509"/>
            <a:ext cx="1046602" cy="661010"/>
          </a:xfrm>
          <a:prstGeom prst="flowChartDecisio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450</a:t>
            </a:r>
            <a:endParaRPr lang="en-US" sz="1600" b="1" dirty="0">
              <a:solidFill>
                <a:schemeClr val="tx1"/>
              </a:solidFill>
            </a:endParaRPr>
          </a:p>
        </p:txBody>
      </p:sp>
      <p:sp>
        <p:nvSpPr>
          <p:cNvPr id="3" name="ZoneTexte 2"/>
          <p:cNvSpPr txBox="1"/>
          <p:nvPr/>
        </p:nvSpPr>
        <p:spPr>
          <a:xfrm>
            <a:off x="478302" y="196947"/>
            <a:ext cx="8131126" cy="1138773"/>
          </a:xfrm>
          <a:prstGeom prst="rect">
            <a:avLst/>
          </a:prstGeom>
          <a:noFill/>
        </p:spPr>
        <p:txBody>
          <a:bodyPr wrap="square" rtlCol="0">
            <a:spAutoFit/>
          </a:bodyPr>
          <a:lstStyle/>
          <a:p>
            <a:pPr algn="ctr"/>
            <a:r>
              <a:rPr lang="fr-FR" sz="3600" b="1" dirty="0"/>
              <a:t>CDISC Europe </a:t>
            </a:r>
            <a:r>
              <a:rPr lang="fr-FR" sz="3600" b="1" dirty="0" err="1"/>
              <a:t>Interchange</a:t>
            </a:r>
            <a:r>
              <a:rPr lang="fr-FR" sz="3600" b="1" dirty="0"/>
              <a:t> 2014</a:t>
            </a:r>
          </a:p>
          <a:p>
            <a:pPr lvl="1" algn="ctr"/>
            <a:r>
              <a:rPr lang="fr-FR" sz="3200" b="1" dirty="0"/>
              <a:t>Paris, France, 7-11 April 2014</a:t>
            </a:r>
            <a:endParaRPr lang="fr-FR" sz="3200" dirty="0"/>
          </a:p>
        </p:txBody>
      </p:sp>
    </p:spTree>
    <p:extLst>
      <p:ext uri="{BB962C8B-B14F-4D97-AF65-F5344CB8AC3E}">
        <p14:creationId xmlns:p14="http://schemas.microsoft.com/office/powerpoint/2010/main" val="25432912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4"/>
          <p:cNvSpPr>
            <a:spLocks noGrp="1"/>
          </p:cNvSpPr>
          <p:nvPr>
            <p:ph type="title"/>
          </p:nvPr>
        </p:nvSpPr>
        <p:spPr>
          <a:xfrm>
            <a:off x="620699" y="809601"/>
            <a:ext cx="7307262" cy="868363"/>
          </a:xfrm>
        </p:spPr>
        <p:txBody>
          <a:bodyPr/>
          <a:lstStyle/>
          <a:p>
            <a:r>
              <a:rPr lang="en-US" sz="5400" dirty="0" smtClean="0"/>
              <a:t>Questions</a:t>
            </a:r>
            <a:endParaRPr lang="en-US" dirty="0" smtClean="0"/>
          </a:p>
        </p:txBody>
      </p:sp>
      <p:sp>
        <p:nvSpPr>
          <p:cNvPr id="7171" name="Content Placeholder 5"/>
          <p:cNvSpPr>
            <a:spLocks noGrp="1"/>
          </p:cNvSpPr>
          <p:nvPr>
            <p:ph idx="1"/>
          </p:nvPr>
        </p:nvSpPr>
        <p:spPr>
          <a:xfrm>
            <a:off x="381965" y="2141317"/>
            <a:ext cx="8154365" cy="4371372"/>
          </a:xfrm>
        </p:spPr>
        <p:txBody>
          <a:bodyPr/>
          <a:lstStyle/>
          <a:p>
            <a:r>
              <a:rPr lang="en-US" sz="2800" dirty="0" smtClean="0"/>
              <a:t>What lays ahead of CDISC in the next two years?</a:t>
            </a:r>
          </a:p>
          <a:p>
            <a:pPr lvl="1"/>
            <a:r>
              <a:rPr lang="en-US" sz="2400" dirty="0" smtClean="0"/>
              <a:t>Main Activity Drivers</a:t>
            </a:r>
          </a:p>
          <a:p>
            <a:pPr lvl="1"/>
            <a:r>
              <a:rPr lang="en-US" sz="2400" dirty="0" smtClean="0"/>
              <a:t>Main Challenges and opportunities</a:t>
            </a:r>
          </a:p>
          <a:p>
            <a:pPr lvl="1"/>
            <a:r>
              <a:rPr lang="en-US" sz="2400" dirty="0" smtClean="0"/>
              <a:t>Organizational Changes</a:t>
            </a:r>
          </a:p>
          <a:p>
            <a:pPr lvl="1"/>
            <a:endParaRPr lang="en-US" sz="2400" dirty="0" smtClean="0"/>
          </a:p>
          <a:p>
            <a:r>
              <a:rPr lang="en-US" sz="2800" dirty="0" smtClean="0"/>
              <a:t>Where and what will CDISC be in two years?</a:t>
            </a:r>
          </a:p>
          <a:p>
            <a:endParaRPr lang="en-US" sz="2800" dirty="0" smtClean="0"/>
          </a:p>
        </p:txBody>
      </p:sp>
      <p:sp>
        <p:nvSpPr>
          <p:cNvPr id="7172" name="Slide Number Placeholder 3"/>
          <p:cNvSpPr>
            <a:spLocks noGrp="1"/>
          </p:cNvSpPr>
          <p:nvPr>
            <p:ph type="sldNum" sz="quarter" idx="10"/>
          </p:nvPr>
        </p:nvSpPr>
        <p:spPr>
          <a:xfrm>
            <a:off x="7010400" y="6494463"/>
            <a:ext cx="2133600" cy="3476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690FDED5-436D-47E8-B8F5-9890446A5414}" type="slidenum">
              <a:rPr lang="en-US">
                <a:solidFill>
                  <a:schemeClr val="bg1"/>
                </a:solidFill>
              </a:rPr>
              <a:pPr eaLnBrk="1" hangingPunct="1"/>
              <a:t>37</a:t>
            </a:fld>
            <a:endParaRPr lang="en-US">
              <a:solidFill>
                <a:schemeClr val="bg1"/>
              </a:solidFill>
            </a:endParaRPr>
          </a:p>
        </p:txBody>
      </p:sp>
      <p:sp>
        <p:nvSpPr>
          <p:cNvPr id="2" name="Rectangle 1"/>
          <p:cNvSpPr/>
          <p:nvPr/>
        </p:nvSpPr>
        <p:spPr>
          <a:xfrm>
            <a:off x="6711923" y="0"/>
            <a:ext cx="2432077" cy="4508927"/>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fr-FR" sz="287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t>
            </a:r>
            <a:endParaRPr lang="fr-FR"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extLst>
      <p:ext uri="{BB962C8B-B14F-4D97-AF65-F5344CB8AC3E}">
        <p14:creationId xmlns:p14="http://schemas.microsoft.com/office/powerpoint/2010/main" val="109025328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4000" dirty="0" smtClean="0"/>
              <a:t>Main </a:t>
            </a:r>
            <a:r>
              <a:rPr lang="fr-FR" sz="4000" dirty="0" err="1" smtClean="0"/>
              <a:t>Activity</a:t>
            </a:r>
            <a:r>
              <a:rPr lang="fr-FR" sz="4000" dirty="0" smtClean="0"/>
              <a:t> Drivers</a:t>
            </a:r>
            <a:endParaRPr lang="fr-FR" sz="4000" dirty="0"/>
          </a:p>
        </p:txBody>
      </p:sp>
      <p:sp>
        <p:nvSpPr>
          <p:cNvPr id="3" name="Espace réservé du contenu 2"/>
          <p:cNvSpPr>
            <a:spLocks noGrp="1"/>
          </p:cNvSpPr>
          <p:nvPr>
            <p:ph idx="1"/>
          </p:nvPr>
        </p:nvSpPr>
        <p:spPr/>
        <p:txBody>
          <a:bodyPr/>
          <a:lstStyle/>
          <a:p>
            <a:r>
              <a:rPr lang="fr-FR" sz="2800" b="1" dirty="0" err="1" smtClean="0"/>
              <a:t>Regulatory</a:t>
            </a:r>
            <a:r>
              <a:rPr lang="fr-FR" sz="2800" b="1" dirty="0" smtClean="0"/>
              <a:t> </a:t>
            </a:r>
            <a:r>
              <a:rPr lang="fr-FR" sz="2800" b="1" dirty="0" err="1" smtClean="0"/>
              <a:t>Requirements</a:t>
            </a:r>
            <a:endParaRPr lang="fr-FR" sz="2800" b="1" dirty="0" smtClean="0"/>
          </a:p>
          <a:p>
            <a:pPr lvl="1"/>
            <a:r>
              <a:rPr lang="fr-FR" b="1" dirty="0" smtClean="0"/>
              <a:t>USA</a:t>
            </a:r>
            <a:r>
              <a:rPr lang="fr-FR" dirty="0" smtClean="0"/>
              <a:t>	</a:t>
            </a:r>
          </a:p>
          <a:p>
            <a:pPr lvl="2"/>
            <a:r>
              <a:rPr lang="fr-FR" dirty="0" err="1" smtClean="0"/>
              <a:t>Mandatory</a:t>
            </a:r>
            <a:r>
              <a:rPr lang="fr-FR" dirty="0" smtClean="0"/>
              <a:t> </a:t>
            </a:r>
            <a:r>
              <a:rPr lang="fr-FR" dirty="0" err="1" smtClean="0"/>
              <a:t>submission</a:t>
            </a:r>
            <a:r>
              <a:rPr lang="fr-FR" dirty="0" smtClean="0"/>
              <a:t> of </a:t>
            </a:r>
            <a:r>
              <a:rPr lang="fr-FR" dirty="0" err="1" smtClean="0"/>
              <a:t>clinical</a:t>
            </a:r>
            <a:r>
              <a:rPr lang="fr-FR" dirty="0" smtClean="0"/>
              <a:t> data in CDISC standard</a:t>
            </a:r>
          </a:p>
          <a:p>
            <a:pPr lvl="2"/>
            <a:r>
              <a:rPr lang="fr-FR" dirty="0" smtClean="0"/>
              <a:t>Comparative </a:t>
            </a:r>
            <a:r>
              <a:rPr lang="fr-FR" dirty="0" err="1" smtClean="0"/>
              <a:t>Effectiveness</a:t>
            </a:r>
            <a:r>
              <a:rPr lang="fr-FR" dirty="0" smtClean="0"/>
              <a:t> </a:t>
            </a:r>
            <a:r>
              <a:rPr lang="fr-FR" dirty="0" err="1" smtClean="0"/>
              <a:t>Research</a:t>
            </a:r>
            <a:r>
              <a:rPr lang="fr-FR" dirty="0" smtClean="0"/>
              <a:t> </a:t>
            </a:r>
            <a:r>
              <a:rPr lang="fr-FR" dirty="0" err="1" smtClean="0"/>
              <a:t>using</a:t>
            </a:r>
            <a:r>
              <a:rPr lang="fr-FR" dirty="0" smtClean="0"/>
              <a:t> CDISC </a:t>
            </a:r>
            <a:r>
              <a:rPr lang="fr-FR" dirty="0" err="1" smtClean="0"/>
              <a:t>Therapeutic</a:t>
            </a:r>
            <a:r>
              <a:rPr lang="fr-FR" dirty="0" smtClean="0"/>
              <a:t> Area standards</a:t>
            </a:r>
          </a:p>
          <a:p>
            <a:pPr lvl="1"/>
            <a:r>
              <a:rPr lang="fr-FR" b="1" dirty="0" smtClean="0"/>
              <a:t>EU</a:t>
            </a:r>
          </a:p>
          <a:p>
            <a:pPr lvl="2"/>
            <a:r>
              <a:rPr lang="fr-FR" dirty="0" smtClean="0"/>
              <a:t>EMA </a:t>
            </a:r>
            <a:r>
              <a:rPr lang="fr-FR" dirty="0" err="1" smtClean="0"/>
              <a:t>Clinical</a:t>
            </a:r>
            <a:r>
              <a:rPr lang="fr-FR" dirty="0" smtClean="0"/>
              <a:t> Trials Data </a:t>
            </a:r>
            <a:r>
              <a:rPr lang="fr-FR" dirty="0" err="1" smtClean="0"/>
              <a:t>Transparency</a:t>
            </a:r>
            <a:endParaRPr lang="fr-FR" dirty="0" smtClean="0"/>
          </a:p>
          <a:p>
            <a:pPr lvl="1"/>
            <a:r>
              <a:rPr lang="fr-FR" b="1" dirty="0" err="1" smtClean="0"/>
              <a:t>Japan</a:t>
            </a:r>
            <a:endParaRPr lang="fr-FR" b="1" dirty="0" smtClean="0"/>
          </a:p>
          <a:p>
            <a:pPr lvl="2"/>
            <a:r>
              <a:rPr lang="fr-FR" dirty="0" smtClean="0"/>
              <a:t>PMDA </a:t>
            </a:r>
            <a:r>
              <a:rPr lang="fr-FR" dirty="0" err="1" smtClean="0"/>
              <a:t>Clinical</a:t>
            </a:r>
            <a:r>
              <a:rPr lang="fr-FR" dirty="0" smtClean="0"/>
              <a:t> Data </a:t>
            </a:r>
            <a:r>
              <a:rPr lang="fr-FR" dirty="0" err="1" smtClean="0"/>
              <a:t>Submissions</a:t>
            </a:r>
            <a:r>
              <a:rPr lang="fr-FR" dirty="0" smtClean="0"/>
              <a:t> </a:t>
            </a:r>
            <a:r>
              <a:rPr lang="fr-FR" dirty="0" err="1" smtClean="0"/>
              <a:t>using</a:t>
            </a:r>
            <a:r>
              <a:rPr lang="fr-FR" dirty="0" smtClean="0"/>
              <a:t> SDTM, </a:t>
            </a:r>
            <a:r>
              <a:rPr lang="fr-FR" dirty="0" err="1" smtClean="0"/>
              <a:t>ADaM</a:t>
            </a:r>
            <a:r>
              <a:rPr lang="fr-FR" dirty="0" smtClean="0"/>
              <a:t> &amp; Define.xml</a:t>
            </a:r>
          </a:p>
          <a:p>
            <a:pPr lvl="1"/>
            <a:r>
              <a:rPr lang="fr-FR" b="1" dirty="0" err="1" smtClean="0"/>
              <a:t>Korea</a:t>
            </a:r>
            <a:endParaRPr lang="fr-FR" b="1" dirty="0" smtClean="0"/>
          </a:p>
          <a:p>
            <a:pPr lvl="2"/>
            <a:r>
              <a:rPr lang="fr-FR" dirty="0" smtClean="0"/>
              <a:t>KFDA CDISC Pilot </a:t>
            </a:r>
            <a:r>
              <a:rPr lang="fr-FR" dirty="0" err="1" smtClean="0"/>
              <a:t>submission</a:t>
            </a:r>
            <a:endParaRPr lang="fr-FR" dirty="0"/>
          </a:p>
        </p:txBody>
      </p:sp>
      <p:sp>
        <p:nvSpPr>
          <p:cNvPr id="4" name="Espace réservé du numéro de diapositive 3"/>
          <p:cNvSpPr>
            <a:spLocks noGrp="1"/>
          </p:cNvSpPr>
          <p:nvPr>
            <p:ph type="sldNum" sz="quarter" idx="10"/>
          </p:nvPr>
        </p:nvSpPr>
        <p:spPr/>
        <p:txBody>
          <a:bodyPr/>
          <a:lstStyle/>
          <a:p>
            <a:pPr>
              <a:defRPr/>
            </a:pPr>
            <a:fld id="{1A943A8D-ECDD-45E0-9761-1B0116A1CA94}" type="slidenum">
              <a:rPr lang="en-US" smtClean="0"/>
              <a:pPr>
                <a:defRPr/>
              </a:pPr>
              <a:t>38</a:t>
            </a:fld>
            <a:endParaRPr lang="en-US"/>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172" y="1933797"/>
            <a:ext cx="1066800" cy="541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accent1">
                      <a:gamma/>
                      <a:shade val="60000"/>
                      <a:invGamma/>
                    </a:schemeClr>
                  </a:outerShdw>
                </a:effectLst>
              </a14:hiddenEffects>
            </a:ext>
          </a:extLst>
        </p:spPr>
      </p:pic>
      <p:pic>
        <p:nvPicPr>
          <p:cNvPr id="717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6903" y="3836466"/>
            <a:ext cx="1606621" cy="5226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5172" y="4850817"/>
            <a:ext cx="1190625"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5172" y="5677101"/>
            <a:ext cx="1066799" cy="5590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0919579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Main </a:t>
            </a:r>
            <a:r>
              <a:rPr lang="fr-FR" dirty="0" err="1" smtClean="0"/>
              <a:t>Activity</a:t>
            </a:r>
            <a:r>
              <a:rPr lang="fr-FR" dirty="0" smtClean="0"/>
              <a:t> Drivers (</a:t>
            </a:r>
            <a:r>
              <a:rPr lang="fr-FR" dirty="0" err="1" smtClean="0"/>
              <a:t>cont</a:t>
            </a:r>
            <a:r>
              <a:rPr lang="fr-FR" dirty="0" smtClean="0"/>
              <a:t>.)</a:t>
            </a:r>
            <a:endParaRPr lang="fr-FR" dirty="0"/>
          </a:p>
        </p:txBody>
      </p:sp>
      <p:sp>
        <p:nvSpPr>
          <p:cNvPr id="3" name="Espace réservé du contenu 2"/>
          <p:cNvSpPr>
            <a:spLocks noGrp="1"/>
          </p:cNvSpPr>
          <p:nvPr>
            <p:ph idx="1"/>
          </p:nvPr>
        </p:nvSpPr>
        <p:spPr>
          <a:xfrm>
            <a:off x="1379537" y="1295400"/>
            <a:ext cx="7579267" cy="4800600"/>
          </a:xfrm>
        </p:spPr>
        <p:txBody>
          <a:bodyPr/>
          <a:lstStyle/>
          <a:p>
            <a:r>
              <a:rPr lang="fr-FR" b="1" dirty="0" smtClean="0"/>
              <a:t>Collaborative </a:t>
            </a:r>
            <a:r>
              <a:rPr lang="fr-FR" b="1" dirty="0" err="1" smtClean="0"/>
              <a:t>Research</a:t>
            </a:r>
            <a:r>
              <a:rPr lang="fr-FR" b="1" dirty="0" smtClean="0"/>
              <a:t> &amp; </a:t>
            </a:r>
            <a:r>
              <a:rPr lang="fr-FR" b="1" dirty="0" err="1" smtClean="0"/>
              <a:t>Translational</a:t>
            </a:r>
            <a:r>
              <a:rPr lang="fr-FR" b="1" dirty="0" smtClean="0"/>
              <a:t> </a:t>
            </a:r>
            <a:r>
              <a:rPr lang="fr-FR" b="1" dirty="0" err="1" smtClean="0"/>
              <a:t>Medicine</a:t>
            </a:r>
            <a:endParaRPr lang="fr-FR" b="1" dirty="0" smtClean="0"/>
          </a:p>
          <a:p>
            <a:pPr lvl="1"/>
            <a:r>
              <a:rPr lang="fr-FR" b="1" dirty="0" smtClean="0"/>
              <a:t>US FDA </a:t>
            </a:r>
            <a:r>
              <a:rPr lang="fr-FR" b="1" dirty="0" err="1" smtClean="0"/>
              <a:t>Critical</a:t>
            </a:r>
            <a:r>
              <a:rPr lang="fr-FR" b="1" dirty="0" smtClean="0"/>
              <a:t> </a:t>
            </a:r>
            <a:r>
              <a:rPr lang="fr-FR" b="1" dirty="0" err="1" smtClean="0"/>
              <a:t>Path</a:t>
            </a:r>
            <a:r>
              <a:rPr lang="fr-FR" b="1" dirty="0" smtClean="0"/>
              <a:t> </a:t>
            </a:r>
            <a:r>
              <a:rPr lang="fr-FR" b="1" dirty="0" err="1" smtClean="0"/>
              <a:t>Projects</a:t>
            </a:r>
            <a:r>
              <a:rPr lang="fr-FR" dirty="0" smtClean="0"/>
              <a:t>:</a:t>
            </a:r>
          </a:p>
          <a:p>
            <a:pPr marL="457200" lvl="1" indent="0">
              <a:buNone/>
            </a:pPr>
            <a:r>
              <a:rPr lang="fr-FR" i="1" dirty="0" smtClean="0"/>
              <a:t>CPTR (</a:t>
            </a:r>
            <a:r>
              <a:rPr lang="fr-FR" i="1" dirty="0" err="1" smtClean="0"/>
              <a:t>Critical</a:t>
            </a:r>
            <a:r>
              <a:rPr lang="fr-FR" i="1" dirty="0" smtClean="0"/>
              <a:t> </a:t>
            </a:r>
            <a:r>
              <a:rPr lang="fr-FR" i="1" dirty="0" err="1" smtClean="0"/>
              <a:t>Path</a:t>
            </a:r>
            <a:r>
              <a:rPr lang="fr-FR" i="1" dirty="0" smtClean="0"/>
              <a:t> to TB </a:t>
            </a:r>
            <a:r>
              <a:rPr lang="fr-FR" i="1" dirty="0" err="1" smtClean="0"/>
              <a:t>Regimen</a:t>
            </a:r>
            <a:r>
              <a:rPr lang="fr-FR" i="1" dirty="0" smtClean="0"/>
              <a:t>), CAMD (Coalition </a:t>
            </a:r>
            <a:r>
              <a:rPr lang="fr-FR" i="1" dirty="0" err="1" smtClean="0"/>
              <a:t>Against</a:t>
            </a:r>
            <a:r>
              <a:rPr lang="fr-FR" i="1" dirty="0" smtClean="0"/>
              <a:t> Major </a:t>
            </a:r>
            <a:r>
              <a:rPr lang="fr-FR" i="1" dirty="0" err="1" smtClean="0"/>
              <a:t>Diseases</a:t>
            </a:r>
            <a:r>
              <a:rPr lang="fr-FR" i="1" dirty="0" smtClean="0"/>
              <a:t>), …</a:t>
            </a:r>
          </a:p>
          <a:p>
            <a:pPr lvl="1"/>
            <a:r>
              <a:rPr lang="fr-FR" b="1" dirty="0" smtClean="0"/>
              <a:t>EU </a:t>
            </a:r>
            <a:r>
              <a:rPr lang="fr-FR" b="1" dirty="0" err="1" smtClean="0"/>
              <a:t>Innovative</a:t>
            </a:r>
            <a:r>
              <a:rPr lang="fr-FR" b="1" dirty="0" smtClean="0"/>
              <a:t> </a:t>
            </a:r>
            <a:r>
              <a:rPr lang="fr-FR" b="1" dirty="0" err="1" smtClean="0"/>
              <a:t>Medicine</a:t>
            </a:r>
            <a:r>
              <a:rPr lang="fr-FR" b="1" dirty="0" smtClean="0"/>
              <a:t> Initiative (IMI) </a:t>
            </a:r>
            <a:r>
              <a:rPr lang="fr-FR" b="1" dirty="0" err="1" smtClean="0"/>
              <a:t>Projects</a:t>
            </a:r>
            <a:r>
              <a:rPr lang="fr-FR" dirty="0" smtClean="0"/>
              <a:t>:</a:t>
            </a:r>
          </a:p>
          <a:p>
            <a:pPr marL="457200" lvl="1" indent="0">
              <a:buNone/>
            </a:pPr>
            <a:r>
              <a:rPr lang="fr-FR" i="1" dirty="0" err="1" smtClean="0"/>
              <a:t>Predict</a:t>
            </a:r>
            <a:r>
              <a:rPr lang="fr-FR" i="1" dirty="0" smtClean="0"/>
              <a:t>-TB, </a:t>
            </a:r>
            <a:r>
              <a:rPr lang="fr-FR" i="1" dirty="0" err="1" smtClean="0"/>
              <a:t>BioVaccSafe</a:t>
            </a:r>
            <a:r>
              <a:rPr lang="fr-FR" i="1" dirty="0" smtClean="0"/>
              <a:t>, …</a:t>
            </a:r>
          </a:p>
          <a:p>
            <a:r>
              <a:rPr lang="fr-FR" b="1" dirty="0" err="1" smtClean="0"/>
              <a:t>eHealth</a:t>
            </a:r>
            <a:r>
              <a:rPr lang="fr-FR" b="1" dirty="0" smtClean="0"/>
              <a:t> </a:t>
            </a:r>
            <a:r>
              <a:rPr lang="fr-FR" b="1" dirty="0" err="1" smtClean="0"/>
              <a:t>Development</a:t>
            </a:r>
            <a:r>
              <a:rPr lang="fr-FR" b="1" dirty="0" smtClean="0"/>
              <a:t> &amp; </a:t>
            </a:r>
            <a:r>
              <a:rPr lang="fr-FR" b="1" dirty="0" err="1" smtClean="0"/>
              <a:t>personalized</a:t>
            </a:r>
            <a:r>
              <a:rPr lang="fr-FR" b="1" dirty="0" smtClean="0"/>
              <a:t> </a:t>
            </a:r>
            <a:r>
              <a:rPr lang="fr-FR" b="1" dirty="0" err="1" smtClean="0"/>
              <a:t>Medicine</a:t>
            </a:r>
            <a:endParaRPr lang="fr-FR" b="1" dirty="0" smtClean="0"/>
          </a:p>
          <a:p>
            <a:pPr lvl="1"/>
            <a:r>
              <a:rPr lang="fr-FR" b="1" dirty="0" smtClean="0"/>
              <a:t>US </a:t>
            </a:r>
            <a:r>
              <a:rPr lang="fr-FR" b="1" dirty="0" err="1" smtClean="0"/>
              <a:t>Healthcare</a:t>
            </a:r>
            <a:r>
              <a:rPr lang="fr-FR" b="1" dirty="0" smtClean="0"/>
              <a:t> </a:t>
            </a:r>
            <a:r>
              <a:rPr lang="fr-FR" b="1" dirty="0" err="1" smtClean="0"/>
              <a:t>Reform</a:t>
            </a:r>
            <a:r>
              <a:rPr lang="fr-FR" b="1" dirty="0" smtClean="0"/>
              <a:t>, EU Digital Agenda, etc.</a:t>
            </a:r>
            <a:r>
              <a:rPr lang="fr-FR" dirty="0" smtClean="0"/>
              <a:t>:</a:t>
            </a:r>
          </a:p>
          <a:p>
            <a:pPr marL="457200" lvl="1" indent="0">
              <a:buNone/>
            </a:pPr>
            <a:r>
              <a:rPr lang="fr-FR" i="1" dirty="0" smtClean="0"/>
              <a:t>Content-</a:t>
            </a:r>
            <a:r>
              <a:rPr lang="fr-FR" i="1" dirty="0" err="1" smtClean="0"/>
              <a:t>rich</a:t>
            </a:r>
            <a:r>
              <a:rPr lang="fr-FR" i="1" dirty="0" smtClean="0"/>
              <a:t>, </a:t>
            </a:r>
            <a:r>
              <a:rPr lang="fr-FR" i="1" dirty="0" err="1" smtClean="0"/>
              <a:t>shared</a:t>
            </a:r>
            <a:r>
              <a:rPr lang="fr-FR" i="1" dirty="0" smtClean="0"/>
              <a:t> </a:t>
            </a:r>
            <a:r>
              <a:rPr lang="fr-FR" i="1" dirty="0" err="1" smtClean="0"/>
              <a:t>Electronic</a:t>
            </a:r>
            <a:r>
              <a:rPr lang="fr-FR" i="1" dirty="0" smtClean="0"/>
              <a:t> </a:t>
            </a:r>
            <a:r>
              <a:rPr lang="fr-FR" i="1" dirty="0" err="1" smtClean="0"/>
              <a:t>Health</a:t>
            </a:r>
            <a:r>
              <a:rPr lang="fr-FR" i="1" dirty="0" smtClean="0"/>
              <a:t> Records </a:t>
            </a:r>
            <a:r>
              <a:rPr lang="fr-FR" i="1" dirty="0" err="1" smtClean="0"/>
              <a:t>enabling</a:t>
            </a:r>
            <a:r>
              <a:rPr lang="fr-FR" i="1" dirty="0" smtClean="0"/>
              <a:t> more </a:t>
            </a:r>
            <a:r>
              <a:rPr lang="fr-FR" i="1" dirty="0" err="1" smtClean="0"/>
              <a:t>personalized</a:t>
            </a:r>
            <a:r>
              <a:rPr lang="fr-FR" i="1" dirty="0" smtClean="0"/>
              <a:t> </a:t>
            </a:r>
            <a:r>
              <a:rPr lang="fr-FR" i="1" dirty="0" err="1" smtClean="0"/>
              <a:t>treatment</a:t>
            </a:r>
            <a:r>
              <a:rPr lang="fr-FR" i="1" dirty="0" smtClean="0"/>
              <a:t> and </a:t>
            </a:r>
            <a:r>
              <a:rPr lang="fr-FR" i="1" dirty="0" err="1" smtClean="0"/>
              <a:t>better</a:t>
            </a:r>
            <a:r>
              <a:rPr lang="fr-FR" i="1" dirty="0" smtClean="0"/>
              <a:t> </a:t>
            </a:r>
            <a:r>
              <a:rPr lang="fr-FR" i="1" dirty="0" err="1" smtClean="0"/>
              <a:t>drug</a:t>
            </a:r>
            <a:r>
              <a:rPr lang="fr-FR" i="1" dirty="0" smtClean="0"/>
              <a:t> </a:t>
            </a:r>
            <a:r>
              <a:rPr lang="fr-FR" i="1" dirty="0" err="1" smtClean="0"/>
              <a:t>safety</a:t>
            </a:r>
            <a:endParaRPr lang="fr-FR" i="1" dirty="0" smtClean="0"/>
          </a:p>
          <a:p>
            <a:r>
              <a:rPr lang="fr-FR" b="1" dirty="0" smtClean="0"/>
              <a:t>New </a:t>
            </a:r>
            <a:r>
              <a:rPr lang="fr-FR" b="1" dirty="0" err="1" smtClean="0"/>
              <a:t>Users</a:t>
            </a:r>
            <a:endParaRPr lang="fr-FR" b="1" dirty="0" smtClean="0"/>
          </a:p>
          <a:p>
            <a:pPr lvl="1"/>
            <a:r>
              <a:rPr lang="fr-FR" b="1" dirty="0" err="1" smtClean="0"/>
              <a:t>Academic</a:t>
            </a:r>
            <a:r>
              <a:rPr lang="fr-FR" b="1" dirty="0" smtClean="0"/>
              <a:t> </a:t>
            </a:r>
            <a:r>
              <a:rPr lang="fr-FR" b="1" dirty="0" err="1" smtClean="0"/>
              <a:t>Clinical</a:t>
            </a:r>
            <a:r>
              <a:rPr lang="fr-FR" b="1" dirty="0" smtClean="0"/>
              <a:t> </a:t>
            </a:r>
            <a:r>
              <a:rPr lang="fr-FR" b="1" dirty="0" err="1" smtClean="0"/>
              <a:t>Research</a:t>
            </a:r>
            <a:r>
              <a:rPr lang="fr-FR" b="1" dirty="0" smtClean="0"/>
              <a:t>, </a:t>
            </a:r>
            <a:br>
              <a:rPr lang="fr-FR" b="1" dirty="0" smtClean="0"/>
            </a:br>
            <a:r>
              <a:rPr lang="fr-FR" b="1" dirty="0" err="1" smtClean="0"/>
              <a:t>Traditional</a:t>
            </a:r>
            <a:r>
              <a:rPr lang="fr-FR" b="1" dirty="0" smtClean="0"/>
              <a:t> </a:t>
            </a:r>
            <a:r>
              <a:rPr lang="fr-FR" b="1" dirty="0" err="1" smtClean="0"/>
              <a:t>Chinese</a:t>
            </a:r>
            <a:r>
              <a:rPr lang="fr-FR" b="1" dirty="0" smtClean="0"/>
              <a:t> </a:t>
            </a:r>
            <a:r>
              <a:rPr lang="fr-FR" b="1" dirty="0" err="1" smtClean="0"/>
              <a:t>Medicine</a:t>
            </a:r>
            <a:endParaRPr lang="fr-FR" dirty="0" smtClean="0"/>
          </a:p>
          <a:p>
            <a:pPr marL="457200" lvl="1" indent="0">
              <a:buNone/>
            </a:pPr>
            <a:r>
              <a:rPr lang="fr-FR" i="1" dirty="0" smtClean="0"/>
              <a:t>More </a:t>
            </a:r>
            <a:r>
              <a:rPr lang="fr-FR" i="1" dirty="0" err="1" smtClean="0"/>
              <a:t>users</a:t>
            </a:r>
            <a:r>
              <a:rPr lang="fr-FR" i="1" dirty="0" smtClean="0"/>
              <a:t> </a:t>
            </a:r>
            <a:r>
              <a:rPr lang="fr-FR" i="1" dirty="0" err="1" smtClean="0"/>
              <a:t>outside</a:t>
            </a:r>
            <a:r>
              <a:rPr lang="fr-FR" i="1" dirty="0" smtClean="0"/>
              <a:t> the </a:t>
            </a:r>
            <a:r>
              <a:rPr lang="fr-FR" i="1" dirty="0" err="1" smtClean="0"/>
              <a:t>traditional</a:t>
            </a:r>
            <a:r>
              <a:rPr lang="fr-FR" i="1" dirty="0" smtClean="0"/>
              <a:t> Pharma/CRO </a:t>
            </a:r>
            <a:r>
              <a:rPr lang="fr-FR" i="1" dirty="0" err="1" smtClean="0"/>
              <a:t>community</a:t>
            </a:r>
            <a:endParaRPr lang="fr-FR" i="1" dirty="0"/>
          </a:p>
        </p:txBody>
      </p:sp>
      <p:sp>
        <p:nvSpPr>
          <p:cNvPr id="4" name="Espace réservé du numéro de diapositive 3"/>
          <p:cNvSpPr>
            <a:spLocks noGrp="1"/>
          </p:cNvSpPr>
          <p:nvPr>
            <p:ph type="sldNum" sz="quarter" idx="10"/>
          </p:nvPr>
        </p:nvSpPr>
        <p:spPr/>
        <p:txBody>
          <a:bodyPr/>
          <a:lstStyle/>
          <a:p>
            <a:pPr>
              <a:defRPr/>
            </a:pPr>
            <a:fld id="{1A943A8D-ECDD-45E0-9761-1B0116A1CA94}" type="slidenum">
              <a:rPr lang="en-US" smtClean="0"/>
              <a:pPr>
                <a:defRPr/>
              </a:pPr>
              <a:t>39</a:t>
            </a:fld>
            <a:endParaRPr lang="en-US"/>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7891" y="1680660"/>
            <a:ext cx="1174253" cy="553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891" y="2721016"/>
            <a:ext cx="1174253" cy="710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891" y="3774462"/>
            <a:ext cx="1030287" cy="652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8"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9144" y="5211497"/>
            <a:ext cx="1143000" cy="971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9"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70610" y="5027041"/>
            <a:ext cx="2136794" cy="10853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89384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7010400" y="6713215"/>
            <a:ext cx="2133600" cy="346075"/>
          </a:xfrm>
        </p:spPr>
        <p:txBody>
          <a:bodyPr/>
          <a:lstStyle/>
          <a:p>
            <a:fld id="{BB045B72-8A7E-48EF-94E6-8B27AABBBD10}" type="slidenum">
              <a:rPr lang="en-US" smtClean="0">
                <a:solidFill>
                  <a:prstClr val="black">
                    <a:tint val="75000"/>
                  </a:prstClr>
                </a:solidFill>
              </a:rPr>
              <a:pPr/>
              <a:t>4</a:t>
            </a:fld>
            <a:endParaRPr lang="en-US" dirty="0">
              <a:solidFill>
                <a:prstClr val="black">
                  <a:tint val="75000"/>
                </a:prstClr>
              </a:solidFill>
            </a:endParaRPr>
          </a:p>
        </p:txBody>
      </p:sp>
      <p:sp>
        <p:nvSpPr>
          <p:cNvPr id="3" name="Oval 2"/>
          <p:cNvSpPr/>
          <p:nvPr/>
        </p:nvSpPr>
        <p:spPr>
          <a:xfrm>
            <a:off x="1355075" y="1399145"/>
            <a:ext cx="6499952" cy="5221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1938968" y="4649121"/>
            <a:ext cx="3010183" cy="1200329"/>
          </a:xfrm>
          <a:prstGeom prst="rect">
            <a:avLst/>
          </a:prstGeom>
          <a:noFill/>
        </p:spPr>
        <p:txBody>
          <a:bodyPr wrap="none" rtlCol="0">
            <a:spAutoFit/>
          </a:bodyPr>
          <a:lstStyle/>
          <a:p>
            <a:pPr algn="ctr"/>
            <a:r>
              <a:rPr lang="en-US" b="1" i="1" dirty="0" smtClean="0">
                <a:solidFill>
                  <a:srgbClr val="003366"/>
                </a:solidFill>
              </a:rPr>
              <a:t>Members, Supporters, </a:t>
            </a:r>
          </a:p>
          <a:p>
            <a:pPr algn="ctr"/>
            <a:r>
              <a:rPr lang="en-US" b="1" i="1" dirty="0" smtClean="0">
                <a:solidFill>
                  <a:srgbClr val="003366"/>
                </a:solidFill>
              </a:rPr>
              <a:t>Volunteers, Stakeholders,</a:t>
            </a:r>
          </a:p>
          <a:p>
            <a:pPr algn="ctr"/>
            <a:r>
              <a:rPr lang="en-US" b="1" i="1" dirty="0" smtClean="0">
                <a:solidFill>
                  <a:srgbClr val="003366"/>
                </a:solidFill>
              </a:rPr>
              <a:t>Adopters </a:t>
            </a:r>
          </a:p>
          <a:p>
            <a:pPr algn="ctr"/>
            <a:endParaRPr lang="en-US" dirty="0"/>
          </a:p>
        </p:txBody>
      </p:sp>
      <p:sp>
        <p:nvSpPr>
          <p:cNvPr id="5" name="Oval 4"/>
          <p:cNvSpPr/>
          <p:nvPr/>
        </p:nvSpPr>
        <p:spPr>
          <a:xfrm>
            <a:off x="4109291" y="1684588"/>
            <a:ext cx="1713124" cy="1489113"/>
          </a:xfrm>
          <a:prstGeom prst="ellipse">
            <a:avLst/>
          </a:prstGeom>
          <a:solidFill>
            <a:srgbClr val="FF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CDISC </a:t>
            </a:r>
          </a:p>
          <a:p>
            <a:pPr algn="ctr"/>
            <a:r>
              <a:rPr lang="en-US" dirty="0" smtClean="0"/>
              <a:t>Operations</a:t>
            </a:r>
            <a:endParaRPr lang="en-US" dirty="0"/>
          </a:p>
        </p:txBody>
      </p:sp>
      <p:sp>
        <p:nvSpPr>
          <p:cNvPr id="6" name="Oval 5"/>
          <p:cNvSpPr/>
          <p:nvPr/>
        </p:nvSpPr>
        <p:spPr>
          <a:xfrm>
            <a:off x="4395730" y="3078962"/>
            <a:ext cx="2853369" cy="2170323"/>
          </a:xfrm>
          <a:prstGeom prst="ellipse">
            <a:avLst/>
          </a:prstGeom>
          <a:solidFill>
            <a:schemeClr val="accent2">
              <a:lumMod val="25000"/>
              <a:lumOff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6666"/>
                </a:solidFill>
              </a:rPr>
              <a:t>CDISC </a:t>
            </a:r>
          </a:p>
          <a:p>
            <a:pPr algn="ctr"/>
            <a:r>
              <a:rPr lang="en-US" b="1" dirty="0" smtClean="0">
                <a:solidFill>
                  <a:srgbClr val="006666"/>
                </a:solidFill>
              </a:rPr>
              <a:t>User Networks</a:t>
            </a:r>
            <a:endParaRPr lang="en-US" b="1" dirty="0">
              <a:solidFill>
                <a:srgbClr val="006666"/>
              </a:solidFill>
            </a:endParaRPr>
          </a:p>
        </p:txBody>
      </p:sp>
      <p:sp>
        <p:nvSpPr>
          <p:cNvPr id="7" name="Oval 6"/>
          <p:cNvSpPr/>
          <p:nvPr/>
        </p:nvSpPr>
        <p:spPr>
          <a:xfrm>
            <a:off x="5960125" y="1684588"/>
            <a:ext cx="2577948" cy="1984032"/>
          </a:xfrm>
          <a:prstGeom prst="ellipse">
            <a:avLst/>
          </a:prstGeom>
          <a:solidFill>
            <a:srgbClr val="0032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CDISC</a:t>
            </a:r>
          </a:p>
          <a:p>
            <a:pPr algn="ctr"/>
            <a:r>
              <a:rPr lang="en-US" dirty="0" smtClean="0"/>
              <a:t>Teams</a:t>
            </a:r>
            <a:endParaRPr lang="en-US" dirty="0"/>
          </a:p>
        </p:txBody>
      </p:sp>
      <p:sp>
        <p:nvSpPr>
          <p:cNvPr id="8" name="Oval 7"/>
          <p:cNvSpPr/>
          <p:nvPr/>
        </p:nvSpPr>
        <p:spPr>
          <a:xfrm>
            <a:off x="4869455" y="337316"/>
            <a:ext cx="2181340" cy="1719626"/>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CDISC</a:t>
            </a:r>
          </a:p>
          <a:p>
            <a:pPr algn="ctr"/>
            <a:r>
              <a:rPr lang="en-US" dirty="0" smtClean="0"/>
              <a:t>Coordinating Committees</a:t>
            </a:r>
            <a:endParaRPr lang="en-US" dirty="0"/>
          </a:p>
        </p:txBody>
      </p:sp>
      <p:sp>
        <p:nvSpPr>
          <p:cNvPr id="9" name="Oval 8"/>
          <p:cNvSpPr/>
          <p:nvPr/>
        </p:nvSpPr>
        <p:spPr>
          <a:xfrm>
            <a:off x="3084723" y="461715"/>
            <a:ext cx="1740666" cy="148727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CDISC </a:t>
            </a:r>
          </a:p>
          <a:p>
            <a:pPr algn="ctr"/>
            <a:r>
              <a:rPr lang="en-US" dirty="0" smtClean="0"/>
              <a:t>Board of </a:t>
            </a:r>
            <a:br>
              <a:rPr lang="en-US" dirty="0" smtClean="0"/>
            </a:br>
            <a:r>
              <a:rPr lang="en-US" dirty="0" smtClean="0"/>
              <a:t>Directors</a:t>
            </a:r>
            <a:endParaRPr lang="en-US" dirty="0"/>
          </a:p>
        </p:txBody>
      </p:sp>
      <p:sp>
        <p:nvSpPr>
          <p:cNvPr id="10" name="TextBox 9"/>
          <p:cNvSpPr txBox="1"/>
          <p:nvPr/>
        </p:nvSpPr>
        <p:spPr>
          <a:xfrm>
            <a:off x="465248" y="337316"/>
            <a:ext cx="1779654" cy="707886"/>
          </a:xfrm>
          <a:prstGeom prst="rect">
            <a:avLst/>
          </a:prstGeom>
          <a:noFill/>
        </p:spPr>
        <p:txBody>
          <a:bodyPr wrap="none" rtlCol="0">
            <a:spAutoFit/>
          </a:bodyPr>
          <a:lstStyle/>
          <a:p>
            <a:r>
              <a:rPr lang="en-US" sz="4000" dirty="0" smtClean="0">
                <a:solidFill>
                  <a:srgbClr val="006666"/>
                </a:solidFill>
              </a:rPr>
              <a:t>CDISC</a:t>
            </a:r>
            <a:endParaRPr lang="en-US" sz="4000" dirty="0">
              <a:solidFill>
                <a:srgbClr val="006666"/>
              </a:solidFill>
            </a:endParaRPr>
          </a:p>
        </p:txBody>
      </p:sp>
      <p:sp>
        <p:nvSpPr>
          <p:cNvPr id="11" name="Oval 10"/>
          <p:cNvSpPr/>
          <p:nvPr/>
        </p:nvSpPr>
        <p:spPr>
          <a:xfrm>
            <a:off x="1674563" y="1606975"/>
            <a:ext cx="2511846" cy="2325554"/>
          </a:xfrm>
          <a:prstGeom prst="ellipse">
            <a:avLst/>
          </a:prstGeom>
          <a:solidFill>
            <a:srgbClr val="336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CDISC</a:t>
            </a:r>
          </a:p>
          <a:p>
            <a:pPr algn="ctr"/>
            <a:r>
              <a:rPr lang="en-US" dirty="0" smtClean="0"/>
              <a:t>Advisory </a:t>
            </a:r>
          </a:p>
          <a:p>
            <a:pPr algn="ctr"/>
            <a:r>
              <a:rPr lang="en-US" dirty="0" smtClean="0"/>
              <a:t>Council</a:t>
            </a:r>
            <a:endParaRPr lang="en-US"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95729" y="1855935"/>
            <a:ext cx="1195281" cy="11965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1112200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Main Challenges &amp; </a:t>
            </a:r>
            <a:r>
              <a:rPr lang="fr-FR" dirty="0" err="1" smtClean="0"/>
              <a:t>Opportunities</a:t>
            </a:r>
            <a:endParaRPr lang="fr-FR" dirty="0"/>
          </a:p>
        </p:txBody>
      </p:sp>
      <p:sp>
        <p:nvSpPr>
          <p:cNvPr id="3" name="Espace réservé du contenu 2"/>
          <p:cNvSpPr>
            <a:spLocks noGrp="1"/>
          </p:cNvSpPr>
          <p:nvPr>
            <p:ph idx="1"/>
          </p:nvPr>
        </p:nvSpPr>
        <p:spPr>
          <a:xfrm>
            <a:off x="497711" y="1295400"/>
            <a:ext cx="8461093" cy="4800600"/>
          </a:xfrm>
        </p:spPr>
        <p:txBody>
          <a:bodyPr/>
          <a:lstStyle/>
          <a:p>
            <a:r>
              <a:rPr lang="fr-FR" b="1" dirty="0" smtClean="0"/>
              <a:t>Challenges:</a:t>
            </a:r>
          </a:p>
          <a:p>
            <a:pPr lvl="1"/>
            <a:r>
              <a:rPr lang="fr-FR" b="1" dirty="0" err="1" smtClean="0"/>
              <a:t>Maintaining</a:t>
            </a:r>
            <a:r>
              <a:rPr lang="fr-FR" b="1" dirty="0" smtClean="0"/>
              <a:t> Standards </a:t>
            </a:r>
            <a:br>
              <a:rPr lang="fr-FR" b="1" dirty="0" smtClean="0"/>
            </a:br>
            <a:r>
              <a:rPr lang="fr-FR" b="1" dirty="0" err="1" smtClean="0"/>
              <a:t>Consistency</a:t>
            </a:r>
            <a:endParaRPr lang="fr-FR" b="1" dirty="0" smtClean="0"/>
          </a:p>
          <a:p>
            <a:pPr lvl="1"/>
            <a:r>
              <a:rPr lang="fr-FR" b="1" dirty="0" err="1" smtClean="0"/>
              <a:t>Facing</a:t>
            </a:r>
            <a:r>
              <a:rPr lang="fr-FR" b="1" dirty="0" smtClean="0"/>
              <a:t> the </a:t>
            </a:r>
            <a:r>
              <a:rPr lang="fr-FR" b="1" dirty="0" err="1" smtClean="0"/>
              <a:t>Demand</a:t>
            </a:r>
            <a:r>
              <a:rPr lang="fr-FR" b="1" dirty="0" smtClean="0"/>
              <a:t> </a:t>
            </a:r>
            <a:br>
              <a:rPr lang="fr-FR" b="1" dirty="0" smtClean="0"/>
            </a:br>
            <a:r>
              <a:rPr lang="fr-FR" b="1" dirty="0" smtClean="0"/>
              <a:t>&amp; </a:t>
            </a:r>
            <a:r>
              <a:rPr lang="fr-FR" b="1" dirty="0" err="1" smtClean="0"/>
              <a:t>Managing</a:t>
            </a:r>
            <a:r>
              <a:rPr lang="fr-FR" b="1" dirty="0" smtClean="0"/>
              <a:t> </a:t>
            </a:r>
            <a:r>
              <a:rPr lang="fr-FR" b="1" dirty="0" err="1" smtClean="0"/>
              <a:t>Growth</a:t>
            </a:r>
            <a:endParaRPr lang="fr-FR" b="1" dirty="0" smtClean="0"/>
          </a:p>
          <a:p>
            <a:pPr lvl="1"/>
            <a:r>
              <a:rPr lang="fr-FR" b="1" dirty="0" err="1" smtClean="0"/>
              <a:t>Funding</a:t>
            </a:r>
            <a:endParaRPr lang="fr-FR" b="1" dirty="0" smtClean="0"/>
          </a:p>
          <a:p>
            <a:pPr lvl="1"/>
            <a:r>
              <a:rPr lang="fr-FR" b="1" dirty="0" err="1" smtClean="0"/>
              <a:t>Users</a:t>
            </a:r>
            <a:r>
              <a:rPr lang="fr-FR" b="1" dirty="0" smtClean="0"/>
              <a:t> Satisfaction</a:t>
            </a:r>
          </a:p>
          <a:p>
            <a:pPr lvl="1"/>
            <a:endParaRPr lang="fr-FR" b="1" dirty="0" smtClean="0"/>
          </a:p>
          <a:p>
            <a:r>
              <a:rPr lang="fr-FR" b="1" dirty="0" err="1" smtClean="0"/>
              <a:t>Opportunities</a:t>
            </a:r>
            <a:endParaRPr lang="fr-FR" b="1" dirty="0" smtClean="0"/>
          </a:p>
          <a:p>
            <a:pPr lvl="1"/>
            <a:r>
              <a:rPr lang="fr-FR" b="1" dirty="0" err="1" smtClean="0"/>
              <a:t>Becoming</a:t>
            </a:r>
            <a:r>
              <a:rPr lang="fr-FR" b="1" dirty="0" smtClean="0"/>
              <a:t> THE </a:t>
            </a:r>
            <a:r>
              <a:rPr lang="fr-FR" b="1" dirty="0" err="1"/>
              <a:t>R</a:t>
            </a:r>
            <a:r>
              <a:rPr lang="fr-FR" b="1" dirty="0" err="1" smtClean="0"/>
              <a:t>egulatory</a:t>
            </a:r>
            <a:r>
              <a:rPr lang="fr-FR" b="1" dirty="0" smtClean="0"/>
              <a:t> Standard</a:t>
            </a:r>
          </a:p>
          <a:p>
            <a:pPr lvl="1"/>
            <a:r>
              <a:rPr lang="fr-FR" b="1" dirty="0" err="1" smtClean="0"/>
              <a:t>Becoming</a:t>
            </a:r>
            <a:r>
              <a:rPr lang="fr-FR" b="1" dirty="0" smtClean="0"/>
              <a:t> THE </a:t>
            </a:r>
            <a:r>
              <a:rPr lang="fr-FR" b="1" dirty="0" err="1" smtClean="0"/>
              <a:t>Academic</a:t>
            </a:r>
            <a:r>
              <a:rPr lang="fr-FR" b="1" dirty="0" smtClean="0"/>
              <a:t> </a:t>
            </a:r>
            <a:r>
              <a:rPr lang="fr-FR" b="1" dirty="0" err="1" smtClean="0"/>
              <a:t>Research</a:t>
            </a:r>
            <a:r>
              <a:rPr lang="fr-FR" b="1" dirty="0" smtClean="0"/>
              <a:t> Standard</a:t>
            </a:r>
          </a:p>
          <a:p>
            <a:pPr lvl="1"/>
            <a:r>
              <a:rPr lang="fr-FR" b="1" dirty="0" smtClean="0"/>
              <a:t>THE </a:t>
            </a:r>
            <a:r>
              <a:rPr lang="fr-FR" b="1" dirty="0" err="1" smtClean="0"/>
              <a:t>Seamless</a:t>
            </a:r>
            <a:r>
              <a:rPr lang="fr-FR" b="1" dirty="0" smtClean="0"/>
              <a:t> Link </a:t>
            </a:r>
            <a:r>
              <a:rPr lang="fr-FR" b="1" dirty="0" err="1" smtClean="0"/>
              <a:t>between</a:t>
            </a:r>
            <a:r>
              <a:rPr lang="fr-FR" b="1" dirty="0" smtClean="0"/>
              <a:t> Care &amp; </a:t>
            </a:r>
            <a:r>
              <a:rPr lang="fr-FR" b="1" dirty="0" err="1" smtClean="0"/>
              <a:t>Research</a:t>
            </a:r>
            <a:endParaRPr lang="fr-FR" b="1" dirty="0" smtClean="0"/>
          </a:p>
          <a:p>
            <a:pPr lvl="1"/>
            <a:endParaRPr lang="fr-FR" b="1" dirty="0" smtClean="0"/>
          </a:p>
          <a:p>
            <a:endParaRPr lang="fr-FR" b="1" dirty="0" smtClean="0"/>
          </a:p>
        </p:txBody>
      </p:sp>
      <p:sp>
        <p:nvSpPr>
          <p:cNvPr id="4" name="Espace réservé du numéro de diapositive 3"/>
          <p:cNvSpPr>
            <a:spLocks noGrp="1"/>
          </p:cNvSpPr>
          <p:nvPr>
            <p:ph type="sldNum" sz="quarter" idx="10"/>
          </p:nvPr>
        </p:nvSpPr>
        <p:spPr/>
        <p:txBody>
          <a:bodyPr/>
          <a:lstStyle/>
          <a:p>
            <a:pPr>
              <a:defRPr/>
            </a:pPr>
            <a:fld id="{1A943A8D-ECDD-45E0-9761-1B0116A1CA94}" type="slidenum">
              <a:rPr lang="en-US" smtClean="0"/>
              <a:pPr>
                <a:defRPr/>
              </a:pPr>
              <a:t>40</a:t>
            </a:fld>
            <a:endParaRPr lang="en-US"/>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6377" y="1360024"/>
            <a:ext cx="4037913" cy="2355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4601111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1"/>
            <a:r>
              <a:rPr lang="fr-FR" dirty="0" err="1"/>
              <a:t>Maintaining</a:t>
            </a:r>
            <a:r>
              <a:rPr lang="fr-FR" dirty="0"/>
              <a:t> Standards </a:t>
            </a:r>
            <a:r>
              <a:rPr lang="fr-FR" dirty="0" err="1" smtClean="0"/>
              <a:t>Consistency</a:t>
            </a:r>
            <a:endParaRPr lang="fr-FR" dirty="0"/>
          </a:p>
        </p:txBody>
      </p:sp>
      <p:sp>
        <p:nvSpPr>
          <p:cNvPr id="4" name="Espace réservé du numéro de diapositive 3"/>
          <p:cNvSpPr>
            <a:spLocks noGrp="1"/>
          </p:cNvSpPr>
          <p:nvPr>
            <p:ph type="sldNum" sz="quarter" idx="10"/>
          </p:nvPr>
        </p:nvSpPr>
        <p:spPr/>
        <p:txBody>
          <a:bodyPr/>
          <a:lstStyle/>
          <a:p>
            <a:pPr>
              <a:defRPr/>
            </a:pPr>
            <a:fld id="{1A943A8D-ECDD-45E0-9761-1B0116A1CA94}" type="slidenum">
              <a:rPr lang="en-US" smtClean="0"/>
              <a:pPr>
                <a:defRPr/>
              </a:pPr>
              <a:t>41</a:t>
            </a:fld>
            <a:endParaRPr lang="en-US"/>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3500" y="1971675"/>
            <a:ext cx="6477000" cy="2914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4454465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83964" y="3183038"/>
            <a:ext cx="3748630" cy="3275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re 1"/>
          <p:cNvSpPr>
            <a:spLocks noGrp="1"/>
          </p:cNvSpPr>
          <p:nvPr>
            <p:ph type="title"/>
          </p:nvPr>
        </p:nvSpPr>
        <p:spPr/>
        <p:txBody>
          <a:bodyPr/>
          <a:lstStyle/>
          <a:p>
            <a:pPr lvl="1"/>
            <a:r>
              <a:rPr lang="fr-FR" sz="2800" dirty="0" err="1"/>
              <a:t>Facing</a:t>
            </a:r>
            <a:r>
              <a:rPr lang="fr-FR" sz="2800" dirty="0"/>
              <a:t> the </a:t>
            </a:r>
            <a:r>
              <a:rPr lang="fr-FR" sz="2800" dirty="0" err="1"/>
              <a:t>Demand</a:t>
            </a:r>
            <a:r>
              <a:rPr lang="fr-FR" sz="2800" dirty="0"/>
              <a:t> &amp; </a:t>
            </a:r>
            <a:r>
              <a:rPr lang="fr-FR" sz="2800" dirty="0" err="1"/>
              <a:t>Managing</a:t>
            </a:r>
            <a:r>
              <a:rPr lang="fr-FR" sz="2800" dirty="0"/>
              <a:t> </a:t>
            </a:r>
            <a:r>
              <a:rPr lang="fr-FR" sz="2800" dirty="0" err="1" smtClean="0"/>
              <a:t>Growth</a:t>
            </a:r>
            <a:endParaRPr lang="fr-FR" sz="2800" dirty="0"/>
          </a:p>
        </p:txBody>
      </p:sp>
      <p:sp>
        <p:nvSpPr>
          <p:cNvPr id="3" name="Espace réservé du contenu 2"/>
          <p:cNvSpPr>
            <a:spLocks noGrp="1"/>
          </p:cNvSpPr>
          <p:nvPr>
            <p:ph idx="1"/>
          </p:nvPr>
        </p:nvSpPr>
        <p:spPr/>
        <p:txBody>
          <a:bodyPr/>
          <a:lstStyle/>
          <a:p>
            <a:r>
              <a:rPr lang="fr-FR" dirty="0" smtClean="0"/>
              <a:t>New, </a:t>
            </a:r>
            <a:r>
              <a:rPr lang="fr-FR" dirty="0" err="1" smtClean="0"/>
              <a:t>increasing</a:t>
            </a:r>
            <a:r>
              <a:rPr lang="fr-FR" dirty="0" smtClean="0"/>
              <a:t> </a:t>
            </a:r>
            <a:r>
              <a:rPr lang="fr-FR" dirty="0" err="1" smtClean="0"/>
              <a:t>demand</a:t>
            </a:r>
            <a:r>
              <a:rPr lang="fr-FR" dirty="0" smtClean="0"/>
              <a:t> </a:t>
            </a:r>
            <a:r>
              <a:rPr lang="fr-FR" dirty="0" err="1" smtClean="0"/>
              <a:t>requires</a:t>
            </a:r>
            <a:r>
              <a:rPr lang="fr-FR" dirty="0" smtClean="0"/>
              <a:t> new </a:t>
            </a:r>
            <a:r>
              <a:rPr lang="fr-FR" dirty="0" err="1" smtClean="0"/>
              <a:t>skills</a:t>
            </a:r>
            <a:r>
              <a:rPr lang="fr-FR" dirty="0" smtClean="0"/>
              <a:t> and more </a:t>
            </a:r>
            <a:r>
              <a:rPr lang="fr-FR" dirty="0" err="1" smtClean="0"/>
              <a:t>manpower</a:t>
            </a:r>
            <a:endParaRPr lang="fr-FR" dirty="0" smtClean="0"/>
          </a:p>
          <a:p>
            <a:pPr lvl="1"/>
            <a:r>
              <a:rPr lang="fr-FR" dirty="0" err="1" smtClean="0"/>
              <a:t>Knowledge</a:t>
            </a:r>
            <a:r>
              <a:rPr lang="fr-FR" dirty="0" smtClean="0"/>
              <a:t> in </a:t>
            </a:r>
            <a:r>
              <a:rPr lang="fr-FR" dirty="0" err="1" smtClean="0"/>
              <a:t>many</a:t>
            </a:r>
            <a:r>
              <a:rPr lang="fr-FR" dirty="0" smtClean="0"/>
              <a:t> </a:t>
            </a:r>
            <a:r>
              <a:rPr lang="fr-FR" dirty="0" err="1" smtClean="0"/>
              <a:t>different</a:t>
            </a:r>
            <a:r>
              <a:rPr lang="fr-FR" dirty="0" smtClean="0"/>
              <a:t> </a:t>
            </a:r>
            <a:r>
              <a:rPr lang="fr-FR" dirty="0" err="1" smtClean="0"/>
              <a:t>therapeutic</a:t>
            </a:r>
            <a:r>
              <a:rPr lang="fr-FR" dirty="0" smtClean="0"/>
              <a:t> areas</a:t>
            </a:r>
          </a:p>
          <a:p>
            <a:pPr lvl="1"/>
            <a:r>
              <a:rPr lang="fr-FR" dirty="0" err="1" smtClean="0"/>
              <a:t>Knowledge</a:t>
            </a:r>
            <a:r>
              <a:rPr lang="fr-FR" dirty="0" smtClean="0"/>
              <a:t> of </a:t>
            </a:r>
            <a:r>
              <a:rPr lang="fr-FR" dirty="0" err="1" smtClean="0"/>
              <a:t>regulatory</a:t>
            </a:r>
            <a:r>
              <a:rPr lang="fr-FR" dirty="0" smtClean="0"/>
              <a:t> </a:t>
            </a:r>
            <a:r>
              <a:rPr lang="fr-FR" dirty="0" err="1" smtClean="0"/>
              <a:t>processes</a:t>
            </a:r>
            <a:r>
              <a:rPr lang="fr-FR" dirty="0" smtClean="0"/>
              <a:t> and </a:t>
            </a:r>
            <a:r>
              <a:rPr lang="fr-FR" dirty="0" err="1" smtClean="0"/>
              <a:t>medical</a:t>
            </a:r>
            <a:r>
              <a:rPr lang="fr-FR" dirty="0" smtClean="0"/>
              <a:t> practices in </a:t>
            </a:r>
            <a:r>
              <a:rPr lang="fr-FR" dirty="0" err="1" smtClean="0"/>
              <a:t>different</a:t>
            </a:r>
            <a:r>
              <a:rPr lang="fr-FR" dirty="0" smtClean="0"/>
              <a:t> countries and </a:t>
            </a:r>
            <a:r>
              <a:rPr lang="fr-FR" dirty="0" err="1" smtClean="0"/>
              <a:t>regions</a:t>
            </a:r>
            <a:endParaRPr lang="fr-FR" dirty="0" smtClean="0"/>
          </a:p>
          <a:p>
            <a:pPr lvl="1"/>
            <a:r>
              <a:rPr lang="fr-FR" dirty="0" err="1" smtClean="0"/>
              <a:t>Higher</a:t>
            </a:r>
            <a:r>
              <a:rPr lang="fr-FR" dirty="0" smtClean="0"/>
              <a:t> staff </a:t>
            </a:r>
            <a:r>
              <a:rPr lang="fr-FR" dirty="0" err="1" smtClean="0"/>
              <a:t>numbers</a:t>
            </a:r>
            <a:endParaRPr lang="fr-FR" dirty="0" smtClean="0"/>
          </a:p>
          <a:p>
            <a:pPr lvl="1"/>
            <a:r>
              <a:rPr lang="fr-FR" dirty="0" err="1" smtClean="0"/>
              <a:t>Stronger</a:t>
            </a:r>
            <a:r>
              <a:rPr lang="fr-FR" dirty="0" smtClean="0"/>
              <a:t> Management, </a:t>
            </a:r>
            <a:r>
              <a:rPr lang="fr-FR" dirty="0" err="1" smtClean="0"/>
              <a:t>larger</a:t>
            </a:r>
            <a:r>
              <a:rPr lang="fr-FR" dirty="0" smtClean="0"/>
              <a:t>, </a:t>
            </a:r>
            <a:br>
              <a:rPr lang="fr-FR" dirty="0" smtClean="0"/>
            </a:br>
            <a:r>
              <a:rPr lang="fr-FR" dirty="0" smtClean="0"/>
              <a:t>more </a:t>
            </a:r>
            <a:r>
              <a:rPr lang="fr-FR" dirty="0" err="1" smtClean="0"/>
              <a:t>professionnal</a:t>
            </a:r>
            <a:r>
              <a:rPr lang="fr-FR" dirty="0" smtClean="0"/>
              <a:t>  </a:t>
            </a:r>
            <a:r>
              <a:rPr lang="fr-FR" dirty="0" err="1" smtClean="0"/>
              <a:t>organization</a:t>
            </a:r>
            <a:endParaRPr lang="fr-FR" dirty="0" smtClean="0"/>
          </a:p>
        </p:txBody>
      </p:sp>
      <p:sp>
        <p:nvSpPr>
          <p:cNvPr id="4" name="Espace réservé du numéro de diapositive 3"/>
          <p:cNvSpPr>
            <a:spLocks noGrp="1"/>
          </p:cNvSpPr>
          <p:nvPr>
            <p:ph type="sldNum" sz="quarter" idx="10"/>
          </p:nvPr>
        </p:nvSpPr>
        <p:spPr/>
        <p:txBody>
          <a:bodyPr/>
          <a:lstStyle/>
          <a:p>
            <a:pPr>
              <a:defRPr/>
            </a:pPr>
            <a:fld id="{1A943A8D-ECDD-45E0-9761-1B0116A1CA94}" type="slidenum">
              <a:rPr lang="en-US" smtClean="0"/>
              <a:pPr>
                <a:defRPr/>
              </a:pPr>
              <a:t>42</a:t>
            </a:fld>
            <a:endParaRPr lang="en-US"/>
          </a:p>
        </p:txBody>
      </p:sp>
    </p:spTree>
    <p:extLst>
      <p:ext uri="{BB962C8B-B14F-4D97-AF65-F5344CB8AC3E}">
        <p14:creationId xmlns:p14="http://schemas.microsoft.com/office/powerpoint/2010/main" val="276090213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a:t>Funding</a:t>
            </a:r>
            <a:endParaRPr lang="fr-FR" dirty="0"/>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1527513906"/>
              </p:ext>
            </p:extLst>
          </p:nvPr>
        </p:nvGraphicFramePr>
        <p:xfrm>
          <a:off x="1356390" y="3049626"/>
          <a:ext cx="6144006" cy="3297819"/>
        </p:xfrm>
        <a:graphic>
          <a:graphicData uri="http://schemas.openxmlformats.org/drawingml/2006/chart">
            <c:chart xmlns:c="http://schemas.openxmlformats.org/drawingml/2006/chart" xmlns:r="http://schemas.openxmlformats.org/officeDocument/2006/relationships" r:id="rId2"/>
          </a:graphicData>
        </a:graphic>
      </p:graphicFrame>
      <p:sp>
        <p:nvSpPr>
          <p:cNvPr id="4" name="Espace réservé du numéro de diapositive 3"/>
          <p:cNvSpPr>
            <a:spLocks noGrp="1"/>
          </p:cNvSpPr>
          <p:nvPr>
            <p:ph type="sldNum" sz="quarter" idx="10"/>
          </p:nvPr>
        </p:nvSpPr>
        <p:spPr/>
        <p:txBody>
          <a:bodyPr/>
          <a:lstStyle/>
          <a:p>
            <a:pPr>
              <a:defRPr/>
            </a:pPr>
            <a:fld id="{1A943A8D-ECDD-45E0-9761-1B0116A1CA94}" type="slidenum">
              <a:rPr lang="en-US" smtClean="0"/>
              <a:pPr>
                <a:defRPr/>
              </a:pPr>
              <a:t>43</a:t>
            </a:fld>
            <a:endParaRPr lang="en-US"/>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46026" y="257534"/>
            <a:ext cx="4138613" cy="2919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063676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Users</a:t>
            </a:r>
            <a:r>
              <a:rPr lang="fr-FR" dirty="0" smtClean="0"/>
              <a:t> Satisfaction</a:t>
            </a:r>
            <a:endParaRPr lang="fr-FR" dirty="0"/>
          </a:p>
        </p:txBody>
      </p:sp>
      <p:sp>
        <p:nvSpPr>
          <p:cNvPr id="3" name="Espace réservé du contenu 2"/>
          <p:cNvSpPr>
            <a:spLocks noGrp="1"/>
          </p:cNvSpPr>
          <p:nvPr>
            <p:ph idx="1"/>
          </p:nvPr>
        </p:nvSpPr>
        <p:spPr/>
        <p:txBody>
          <a:bodyPr/>
          <a:lstStyle/>
          <a:p>
            <a:pPr marL="0" indent="0">
              <a:buNone/>
            </a:pPr>
            <a:r>
              <a:rPr lang="fr-FR" dirty="0" smtClean="0"/>
              <a:t>More </a:t>
            </a:r>
            <a:r>
              <a:rPr lang="fr-FR" dirty="0" err="1" smtClean="0"/>
              <a:t>different</a:t>
            </a:r>
            <a:r>
              <a:rPr lang="fr-FR" dirty="0" smtClean="0"/>
              <a:t> </a:t>
            </a:r>
            <a:r>
              <a:rPr lang="fr-FR" dirty="0" err="1" smtClean="0"/>
              <a:t>users</a:t>
            </a:r>
            <a:r>
              <a:rPr lang="fr-FR" dirty="0" smtClean="0"/>
              <a:t> (Pharma, </a:t>
            </a:r>
            <a:r>
              <a:rPr lang="fr-FR" dirty="0" err="1" smtClean="0"/>
              <a:t>Regulatory</a:t>
            </a:r>
            <a:r>
              <a:rPr lang="fr-FR" dirty="0" smtClean="0"/>
              <a:t>, </a:t>
            </a:r>
            <a:r>
              <a:rPr lang="fr-FR" dirty="0" err="1" smtClean="0"/>
              <a:t>Academia</a:t>
            </a:r>
            <a:r>
              <a:rPr lang="fr-FR" dirty="0" smtClean="0"/>
              <a:t>, </a:t>
            </a:r>
            <a:r>
              <a:rPr lang="fr-FR" dirty="0" err="1" smtClean="0"/>
              <a:t>Healthcare</a:t>
            </a:r>
            <a:r>
              <a:rPr lang="fr-FR" dirty="0" smtClean="0"/>
              <a:t>, US, EU, </a:t>
            </a:r>
            <a:r>
              <a:rPr lang="fr-FR" dirty="0" err="1" smtClean="0"/>
              <a:t>Asia</a:t>
            </a:r>
            <a:r>
              <a:rPr lang="fr-FR" dirty="0" smtClean="0"/>
              <a:t>, etc.)</a:t>
            </a:r>
          </a:p>
          <a:p>
            <a:pPr>
              <a:buFont typeface="Symbol"/>
              <a:buChar char="Þ"/>
            </a:pPr>
            <a:r>
              <a:rPr lang="fr-FR" b="1" dirty="0" smtClean="0"/>
              <a:t>More </a:t>
            </a:r>
            <a:r>
              <a:rPr lang="fr-FR" b="1" dirty="0" err="1" smtClean="0"/>
              <a:t>different</a:t>
            </a:r>
            <a:r>
              <a:rPr lang="fr-FR" b="1" dirty="0" smtClean="0"/>
              <a:t> </a:t>
            </a:r>
            <a:r>
              <a:rPr lang="fr-FR" b="1" dirty="0" err="1" smtClean="0"/>
              <a:t>needs</a:t>
            </a:r>
            <a:endParaRPr lang="fr-FR" b="1" dirty="0" smtClean="0"/>
          </a:p>
          <a:p>
            <a:pPr>
              <a:buFont typeface="Symbol"/>
              <a:buChar char="Þ"/>
            </a:pPr>
            <a:r>
              <a:rPr lang="fr-FR" b="1" dirty="0" smtClean="0"/>
              <a:t>More </a:t>
            </a:r>
            <a:r>
              <a:rPr lang="fr-FR" b="1" dirty="0" err="1" smtClean="0"/>
              <a:t>different</a:t>
            </a:r>
            <a:r>
              <a:rPr lang="fr-FR" b="1" dirty="0" smtClean="0"/>
              <a:t> </a:t>
            </a:r>
            <a:r>
              <a:rPr lang="fr-FR" b="1" dirty="0" err="1" smtClean="0"/>
              <a:t>skills</a:t>
            </a:r>
            <a:r>
              <a:rPr lang="fr-FR" b="1" dirty="0" smtClean="0"/>
              <a:t> to </a:t>
            </a:r>
            <a:r>
              <a:rPr lang="fr-FR" b="1" dirty="0" err="1" smtClean="0"/>
              <a:t>satisfy</a:t>
            </a:r>
            <a:r>
              <a:rPr lang="fr-FR" b="1" dirty="0" smtClean="0"/>
              <a:t> </a:t>
            </a:r>
            <a:r>
              <a:rPr lang="fr-FR" b="1" dirty="0" err="1" smtClean="0"/>
              <a:t>them</a:t>
            </a:r>
            <a:endParaRPr lang="fr-FR" b="1" dirty="0"/>
          </a:p>
        </p:txBody>
      </p:sp>
      <p:sp>
        <p:nvSpPr>
          <p:cNvPr id="4" name="Espace réservé du numéro de diapositive 3"/>
          <p:cNvSpPr>
            <a:spLocks noGrp="1"/>
          </p:cNvSpPr>
          <p:nvPr>
            <p:ph type="sldNum" sz="quarter" idx="10"/>
          </p:nvPr>
        </p:nvSpPr>
        <p:spPr/>
        <p:txBody>
          <a:bodyPr/>
          <a:lstStyle/>
          <a:p>
            <a:pPr>
              <a:defRPr/>
            </a:pPr>
            <a:fld id="{1A943A8D-ECDD-45E0-9761-1B0116A1CA94}" type="slidenum">
              <a:rPr lang="en-US" smtClean="0"/>
              <a:pPr>
                <a:defRPr/>
              </a:pPr>
              <a:t>44</a:t>
            </a:fld>
            <a:endParaRPr lang="en-US"/>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16282" y="3642813"/>
            <a:ext cx="6451279" cy="2344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6560983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3458" y="254000"/>
            <a:ext cx="8073342" cy="868363"/>
          </a:xfrm>
        </p:spPr>
        <p:txBody>
          <a:bodyPr/>
          <a:lstStyle/>
          <a:p>
            <a:r>
              <a:rPr lang="fr-FR" dirty="0" err="1" smtClean="0"/>
              <a:t>Opportunities</a:t>
            </a:r>
            <a:endParaRPr lang="fr-FR" dirty="0"/>
          </a:p>
        </p:txBody>
      </p:sp>
      <p:sp>
        <p:nvSpPr>
          <p:cNvPr id="3" name="Espace réservé du contenu 2"/>
          <p:cNvSpPr>
            <a:spLocks noGrp="1"/>
          </p:cNvSpPr>
          <p:nvPr>
            <p:ph idx="1"/>
          </p:nvPr>
        </p:nvSpPr>
        <p:spPr>
          <a:xfrm>
            <a:off x="497711" y="1295400"/>
            <a:ext cx="8189089" cy="4800600"/>
          </a:xfrm>
        </p:spPr>
        <p:txBody>
          <a:bodyPr/>
          <a:lstStyle/>
          <a:p>
            <a:r>
              <a:rPr lang="fr-FR" sz="2800" dirty="0" smtClean="0"/>
              <a:t>CDISC </a:t>
            </a:r>
            <a:r>
              <a:rPr lang="fr-FR" sz="2800" dirty="0" err="1" smtClean="0"/>
              <a:t>is</a:t>
            </a:r>
            <a:r>
              <a:rPr lang="fr-FR" sz="2800" dirty="0" smtClean="0"/>
              <a:t> </a:t>
            </a:r>
            <a:r>
              <a:rPr lang="fr-FR" sz="2800" dirty="0" err="1" smtClean="0">
                <a:solidFill>
                  <a:srgbClr val="FF0000"/>
                </a:solidFill>
              </a:rPr>
              <a:t>already</a:t>
            </a:r>
            <a:r>
              <a:rPr lang="fr-FR" sz="2800" dirty="0" smtClean="0">
                <a:solidFill>
                  <a:srgbClr val="FF0000"/>
                </a:solidFill>
              </a:rPr>
              <a:t> </a:t>
            </a:r>
            <a:br>
              <a:rPr lang="fr-FR" sz="2800" dirty="0" smtClean="0">
                <a:solidFill>
                  <a:srgbClr val="FF0000"/>
                </a:solidFill>
              </a:rPr>
            </a:br>
            <a:r>
              <a:rPr lang="fr-FR" sz="2800" dirty="0" smtClean="0">
                <a:solidFill>
                  <a:srgbClr val="FF0000"/>
                </a:solidFill>
              </a:rPr>
              <a:t>THE</a:t>
            </a:r>
            <a:r>
              <a:rPr lang="fr-FR" sz="2800" dirty="0" smtClean="0"/>
              <a:t> data standard </a:t>
            </a:r>
            <a:br>
              <a:rPr lang="fr-FR" sz="2800" dirty="0" smtClean="0"/>
            </a:br>
            <a:r>
              <a:rPr lang="fr-FR" sz="2800" dirty="0" smtClean="0"/>
              <a:t>for </a:t>
            </a:r>
            <a:r>
              <a:rPr lang="fr-FR" sz="2800" dirty="0" err="1" smtClean="0"/>
              <a:t>Clinical</a:t>
            </a:r>
            <a:r>
              <a:rPr lang="fr-FR" sz="2800" dirty="0" smtClean="0"/>
              <a:t> </a:t>
            </a:r>
            <a:r>
              <a:rPr lang="fr-FR" sz="2800" dirty="0" err="1" smtClean="0"/>
              <a:t>Research</a:t>
            </a:r>
            <a:r>
              <a:rPr lang="fr-FR" sz="2800" dirty="0" smtClean="0"/>
              <a:t>!</a:t>
            </a:r>
            <a:endParaRPr lang="fr-FR" sz="2800" dirty="0"/>
          </a:p>
          <a:p>
            <a:pPr marL="457200" indent="-457200">
              <a:buFont typeface="+mj-lt"/>
              <a:buAutoNum type="arabicPeriod"/>
            </a:pPr>
            <a:r>
              <a:rPr lang="fr-FR" dirty="0" smtClean="0"/>
              <a:t>It </a:t>
            </a:r>
            <a:r>
              <a:rPr lang="fr-FR" dirty="0" err="1" smtClean="0"/>
              <a:t>is</a:t>
            </a:r>
            <a:r>
              <a:rPr lang="fr-FR" dirty="0" smtClean="0"/>
              <a:t> </a:t>
            </a:r>
            <a:r>
              <a:rPr lang="fr-FR" dirty="0" err="1" smtClean="0"/>
              <a:t>recognized</a:t>
            </a:r>
            <a:r>
              <a:rPr lang="fr-FR" dirty="0" smtClean="0"/>
              <a:t> by </a:t>
            </a:r>
            <a:r>
              <a:rPr lang="fr-FR" dirty="0" err="1" smtClean="0"/>
              <a:t>several</a:t>
            </a:r>
            <a:r>
              <a:rPr lang="fr-FR" dirty="0" smtClean="0"/>
              <a:t> major </a:t>
            </a:r>
            <a:r>
              <a:rPr lang="fr-FR" dirty="0" err="1" smtClean="0"/>
              <a:t>regulatory</a:t>
            </a:r>
            <a:r>
              <a:rPr lang="fr-FR" dirty="0" smtClean="0"/>
              <a:t> </a:t>
            </a:r>
            <a:r>
              <a:rPr lang="fr-FR" dirty="0" err="1" smtClean="0"/>
              <a:t>agencies</a:t>
            </a:r>
            <a:r>
              <a:rPr lang="fr-FR" dirty="0" smtClean="0"/>
              <a:t> : </a:t>
            </a:r>
            <a:r>
              <a:rPr lang="fr-FR" dirty="0" err="1" smtClean="0">
                <a:solidFill>
                  <a:srgbClr val="FF0000"/>
                </a:solidFill>
              </a:rPr>
              <a:t>it</a:t>
            </a:r>
            <a:r>
              <a:rPr lang="fr-FR" dirty="0" smtClean="0">
                <a:solidFill>
                  <a:srgbClr val="FF0000"/>
                </a:solidFill>
              </a:rPr>
              <a:t> </a:t>
            </a:r>
            <a:r>
              <a:rPr lang="fr-FR" dirty="0" err="1" smtClean="0">
                <a:solidFill>
                  <a:srgbClr val="FF0000"/>
                </a:solidFill>
              </a:rPr>
              <a:t>could</a:t>
            </a:r>
            <a:r>
              <a:rPr lang="fr-FR" dirty="0" smtClean="0">
                <a:solidFill>
                  <a:srgbClr val="FF0000"/>
                </a:solidFill>
              </a:rPr>
              <a:t> </a:t>
            </a:r>
            <a:r>
              <a:rPr lang="fr-FR" dirty="0" err="1" smtClean="0">
                <a:solidFill>
                  <a:srgbClr val="FF0000"/>
                </a:solidFill>
              </a:rPr>
              <a:t>be</a:t>
            </a:r>
            <a:r>
              <a:rPr lang="fr-FR" dirty="0" smtClean="0">
                <a:solidFill>
                  <a:srgbClr val="FF0000"/>
                </a:solidFill>
              </a:rPr>
              <a:t> </a:t>
            </a:r>
            <a:r>
              <a:rPr lang="fr-FR" dirty="0" err="1" smtClean="0">
                <a:solidFill>
                  <a:srgbClr val="FF0000"/>
                </a:solidFill>
              </a:rPr>
              <a:t>used</a:t>
            </a:r>
            <a:r>
              <a:rPr lang="fr-FR" dirty="0" smtClean="0">
                <a:solidFill>
                  <a:srgbClr val="FF0000"/>
                </a:solidFill>
              </a:rPr>
              <a:t> by ALL </a:t>
            </a:r>
            <a:r>
              <a:rPr lang="fr-FR" dirty="0" err="1" smtClean="0">
                <a:solidFill>
                  <a:srgbClr val="FF0000"/>
                </a:solidFill>
              </a:rPr>
              <a:t>agencies</a:t>
            </a:r>
            <a:r>
              <a:rPr lang="fr-FR" dirty="0" smtClean="0">
                <a:solidFill>
                  <a:srgbClr val="FF0000"/>
                </a:solidFill>
              </a:rPr>
              <a:t>!</a:t>
            </a:r>
          </a:p>
          <a:p>
            <a:pPr marL="457200" indent="-457200">
              <a:buFont typeface="+mj-lt"/>
              <a:buAutoNum type="arabicPeriod"/>
            </a:pPr>
            <a:r>
              <a:rPr lang="fr-FR" dirty="0" smtClean="0"/>
              <a:t>It </a:t>
            </a:r>
            <a:r>
              <a:rPr lang="fr-FR" dirty="0" err="1" smtClean="0"/>
              <a:t>is</a:t>
            </a:r>
            <a:r>
              <a:rPr lang="fr-FR" dirty="0" smtClean="0"/>
              <a:t> </a:t>
            </a:r>
            <a:r>
              <a:rPr lang="fr-FR" dirty="0" err="1" smtClean="0"/>
              <a:t>being</a:t>
            </a:r>
            <a:r>
              <a:rPr lang="fr-FR" dirty="0" smtClean="0"/>
              <a:t> </a:t>
            </a:r>
            <a:r>
              <a:rPr lang="fr-FR" dirty="0" err="1" smtClean="0"/>
              <a:t>proposed</a:t>
            </a:r>
            <a:r>
              <a:rPr lang="fr-FR" dirty="0" smtClean="0"/>
              <a:t> for data </a:t>
            </a:r>
            <a:r>
              <a:rPr lang="fr-FR" dirty="0" err="1" smtClean="0"/>
              <a:t>transparency</a:t>
            </a:r>
            <a:r>
              <a:rPr lang="fr-FR" dirty="0" smtClean="0"/>
              <a:t> &amp; collaborative </a:t>
            </a:r>
            <a:r>
              <a:rPr lang="fr-FR" dirty="0" err="1" smtClean="0"/>
              <a:t>research</a:t>
            </a:r>
            <a:r>
              <a:rPr lang="fr-FR" dirty="0" smtClean="0"/>
              <a:t>: </a:t>
            </a:r>
            <a:r>
              <a:rPr lang="fr-FR" dirty="0" err="1" smtClean="0">
                <a:solidFill>
                  <a:srgbClr val="FF0000"/>
                </a:solidFill>
              </a:rPr>
              <a:t>this</a:t>
            </a:r>
            <a:r>
              <a:rPr lang="fr-FR" dirty="0" smtClean="0">
                <a:solidFill>
                  <a:srgbClr val="FF0000"/>
                </a:solidFill>
              </a:rPr>
              <a:t> opens the </a:t>
            </a:r>
            <a:r>
              <a:rPr lang="fr-FR" dirty="0" err="1" smtClean="0">
                <a:solidFill>
                  <a:srgbClr val="FF0000"/>
                </a:solidFill>
              </a:rPr>
              <a:t>way</a:t>
            </a:r>
            <a:r>
              <a:rPr lang="fr-FR" dirty="0" smtClean="0">
                <a:solidFill>
                  <a:srgbClr val="FF0000"/>
                </a:solidFill>
              </a:rPr>
              <a:t> for </a:t>
            </a:r>
            <a:r>
              <a:rPr lang="fr-FR" dirty="0" err="1" smtClean="0">
                <a:solidFill>
                  <a:srgbClr val="FF0000"/>
                </a:solidFill>
              </a:rPr>
              <a:t>academic</a:t>
            </a:r>
            <a:r>
              <a:rPr lang="fr-FR" dirty="0" smtClean="0">
                <a:solidFill>
                  <a:srgbClr val="FF0000"/>
                </a:solidFill>
              </a:rPr>
              <a:t> recognition!</a:t>
            </a:r>
          </a:p>
          <a:p>
            <a:pPr marL="457200" indent="-457200">
              <a:buFont typeface="+mj-lt"/>
              <a:buAutoNum type="arabicPeriod"/>
            </a:pPr>
            <a:r>
              <a:rPr lang="fr-FR" dirty="0" smtClean="0"/>
              <a:t>It </a:t>
            </a:r>
            <a:r>
              <a:rPr lang="fr-FR" dirty="0" err="1" smtClean="0"/>
              <a:t>is</a:t>
            </a:r>
            <a:r>
              <a:rPr lang="fr-FR" dirty="0" smtClean="0"/>
              <a:t> </a:t>
            </a:r>
            <a:r>
              <a:rPr lang="fr-FR" dirty="0" err="1" smtClean="0"/>
              <a:t>used</a:t>
            </a:r>
            <a:r>
              <a:rPr lang="fr-FR" dirty="0" smtClean="0"/>
              <a:t> in </a:t>
            </a:r>
            <a:r>
              <a:rPr lang="fr-FR" dirty="0" err="1" smtClean="0"/>
              <a:t>several</a:t>
            </a:r>
            <a:r>
              <a:rPr lang="fr-FR" dirty="0" smtClean="0"/>
              <a:t> major US, EU and </a:t>
            </a:r>
            <a:r>
              <a:rPr lang="fr-FR" dirty="0" err="1" smtClean="0"/>
              <a:t>Japanese</a:t>
            </a:r>
            <a:r>
              <a:rPr lang="fr-FR" dirty="0" smtClean="0"/>
              <a:t> </a:t>
            </a:r>
            <a:r>
              <a:rPr lang="fr-FR" dirty="0" err="1" smtClean="0"/>
              <a:t>eHealth</a:t>
            </a:r>
            <a:r>
              <a:rPr lang="fr-FR" dirty="0" smtClean="0"/>
              <a:t> </a:t>
            </a:r>
            <a:r>
              <a:rPr lang="fr-FR" dirty="0" err="1" smtClean="0"/>
              <a:t>projects</a:t>
            </a:r>
            <a:r>
              <a:rPr lang="fr-FR" dirty="0" smtClean="0"/>
              <a:t>: </a:t>
            </a:r>
            <a:r>
              <a:rPr lang="fr-FR" dirty="0" smtClean="0">
                <a:solidFill>
                  <a:srgbClr val="FF0000"/>
                </a:solidFill>
              </a:rPr>
              <a:t>the</a:t>
            </a:r>
            <a:r>
              <a:rPr lang="fr-FR" dirty="0" smtClean="0"/>
              <a:t> </a:t>
            </a:r>
            <a:r>
              <a:rPr lang="fr-FR" dirty="0" smtClean="0">
                <a:solidFill>
                  <a:srgbClr val="FF0000"/>
                </a:solidFill>
              </a:rPr>
              <a:t>best </a:t>
            </a:r>
            <a:r>
              <a:rPr lang="fr-FR" dirty="0" err="1" smtClean="0">
                <a:solidFill>
                  <a:srgbClr val="FF0000"/>
                </a:solidFill>
              </a:rPr>
              <a:t>starting</a:t>
            </a:r>
            <a:r>
              <a:rPr lang="fr-FR" dirty="0" smtClean="0">
                <a:solidFill>
                  <a:srgbClr val="FF0000"/>
                </a:solidFill>
              </a:rPr>
              <a:t> position to </a:t>
            </a:r>
            <a:r>
              <a:rPr lang="fr-FR" dirty="0" err="1" smtClean="0">
                <a:solidFill>
                  <a:srgbClr val="FF0000"/>
                </a:solidFill>
              </a:rPr>
              <a:t>become</a:t>
            </a:r>
            <a:r>
              <a:rPr lang="fr-FR" dirty="0" smtClean="0">
                <a:solidFill>
                  <a:srgbClr val="FF0000"/>
                </a:solidFill>
              </a:rPr>
              <a:t> THE </a:t>
            </a:r>
            <a:r>
              <a:rPr lang="fr-FR" dirty="0" err="1" smtClean="0">
                <a:solidFill>
                  <a:srgbClr val="FF0000"/>
                </a:solidFill>
              </a:rPr>
              <a:t>seamless</a:t>
            </a:r>
            <a:r>
              <a:rPr lang="fr-FR" dirty="0" smtClean="0">
                <a:solidFill>
                  <a:srgbClr val="FF0000"/>
                </a:solidFill>
              </a:rPr>
              <a:t> </a:t>
            </a:r>
            <a:r>
              <a:rPr lang="fr-FR" dirty="0" err="1" smtClean="0">
                <a:solidFill>
                  <a:srgbClr val="FF0000"/>
                </a:solidFill>
              </a:rPr>
              <a:t>link</a:t>
            </a:r>
            <a:r>
              <a:rPr lang="fr-FR" dirty="0" smtClean="0">
                <a:solidFill>
                  <a:srgbClr val="FF0000"/>
                </a:solidFill>
              </a:rPr>
              <a:t> </a:t>
            </a:r>
            <a:r>
              <a:rPr lang="fr-FR" dirty="0" err="1" smtClean="0">
                <a:solidFill>
                  <a:srgbClr val="FF0000"/>
                </a:solidFill>
              </a:rPr>
              <a:t>between</a:t>
            </a:r>
            <a:r>
              <a:rPr lang="fr-FR" dirty="0" smtClean="0">
                <a:solidFill>
                  <a:srgbClr val="FF0000"/>
                </a:solidFill>
              </a:rPr>
              <a:t> Care and </a:t>
            </a:r>
            <a:r>
              <a:rPr lang="fr-FR" dirty="0" err="1" smtClean="0">
                <a:solidFill>
                  <a:srgbClr val="FF0000"/>
                </a:solidFill>
              </a:rPr>
              <a:t>Research</a:t>
            </a:r>
            <a:r>
              <a:rPr lang="fr-FR" dirty="0" smtClean="0">
                <a:solidFill>
                  <a:srgbClr val="FF0000"/>
                </a:solidFill>
              </a:rPr>
              <a:t>!</a:t>
            </a:r>
            <a:endParaRPr lang="fr-FR" dirty="0">
              <a:solidFill>
                <a:srgbClr val="FF0000"/>
              </a:solidFill>
            </a:endParaRPr>
          </a:p>
        </p:txBody>
      </p:sp>
      <p:sp>
        <p:nvSpPr>
          <p:cNvPr id="4" name="Espace réservé du numéro de diapositive 3"/>
          <p:cNvSpPr>
            <a:spLocks noGrp="1"/>
          </p:cNvSpPr>
          <p:nvPr>
            <p:ph type="sldNum" sz="quarter" idx="10"/>
          </p:nvPr>
        </p:nvSpPr>
        <p:spPr/>
        <p:txBody>
          <a:bodyPr/>
          <a:lstStyle/>
          <a:p>
            <a:pPr>
              <a:defRPr/>
            </a:pPr>
            <a:fld id="{1A943A8D-ECDD-45E0-9761-1B0116A1CA94}" type="slidenum">
              <a:rPr lang="en-US" smtClean="0"/>
              <a:pPr>
                <a:defRPr/>
              </a:pPr>
              <a:t>45</a:t>
            </a:fld>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56247" y="555601"/>
            <a:ext cx="4456253" cy="19885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8345802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Need</a:t>
            </a:r>
            <a:r>
              <a:rPr lang="fr-FR" dirty="0" smtClean="0"/>
              <a:t> for Change</a:t>
            </a:r>
            <a:endParaRPr lang="fr-FR" dirty="0"/>
          </a:p>
        </p:txBody>
      </p:sp>
      <p:sp>
        <p:nvSpPr>
          <p:cNvPr id="3" name="Espace réservé du contenu 2"/>
          <p:cNvSpPr>
            <a:spLocks noGrp="1"/>
          </p:cNvSpPr>
          <p:nvPr>
            <p:ph idx="1"/>
          </p:nvPr>
        </p:nvSpPr>
        <p:spPr>
          <a:xfrm>
            <a:off x="752354" y="1295400"/>
            <a:ext cx="7934446" cy="4800600"/>
          </a:xfrm>
        </p:spPr>
        <p:txBody>
          <a:bodyPr/>
          <a:lstStyle/>
          <a:p>
            <a:r>
              <a:rPr lang="fr-FR" sz="2800" b="1" dirty="0" smtClean="0"/>
              <a:t>CDISC </a:t>
            </a:r>
            <a:r>
              <a:rPr lang="fr-FR" sz="2800" b="1" dirty="0" err="1" smtClean="0"/>
              <a:t>need</a:t>
            </a:r>
            <a:r>
              <a:rPr lang="fr-FR" sz="2800" b="1" dirty="0" smtClean="0"/>
              <a:t> to </a:t>
            </a:r>
            <a:r>
              <a:rPr lang="fr-FR" sz="2800" b="1" dirty="0" err="1" smtClean="0"/>
              <a:t>become</a:t>
            </a:r>
            <a:r>
              <a:rPr lang="fr-FR" sz="2800" b="1" dirty="0" smtClean="0"/>
              <a:t> </a:t>
            </a:r>
          </a:p>
          <a:p>
            <a:pPr lvl="1"/>
            <a:r>
              <a:rPr lang="fr-FR" sz="2400" b="1" dirty="0" err="1" smtClean="0"/>
              <a:t>Larger</a:t>
            </a:r>
            <a:r>
              <a:rPr lang="fr-FR" sz="2400" b="1" dirty="0" smtClean="0"/>
              <a:t>  </a:t>
            </a:r>
          </a:p>
          <a:p>
            <a:pPr lvl="1"/>
            <a:r>
              <a:rPr lang="fr-FR" sz="2400" b="1" dirty="0" smtClean="0"/>
              <a:t>More diverse and </a:t>
            </a:r>
            <a:br>
              <a:rPr lang="fr-FR" sz="2400" b="1" dirty="0" smtClean="0"/>
            </a:br>
            <a:r>
              <a:rPr lang="fr-FR" sz="2400" b="1" dirty="0" smtClean="0"/>
              <a:t>more </a:t>
            </a:r>
            <a:r>
              <a:rPr lang="fr-FR" sz="2400" b="1" dirty="0" err="1" smtClean="0"/>
              <a:t>specialized</a:t>
            </a:r>
            <a:endParaRPr lang="fr-FR" sz="2400" b="1" dirty="0" smtClean="0"/>
          </a:p>
          <a:p>
            <a:pPr lvl="1"/>
            <a:r>
              <a:rPr lang="fr-FR" sz="2400" b="1" dirty="0" err="1" smtClean="0"/>
              <a:t>Funded</a:t>
            </a:r>
            <a:r>
              <a:rPr lang="fr-FR" sz="2400" b="1" dirty="0" smtClean="0"/>
              <a:t> for the future  </a:t>
            </a:r>
            <a:endParaRPr lang="fr-FR" sz="2400" b="1" dirty="0"/>
          </a:p>
        </p:txBody>
      </p:sp>
      <p:sp>
        <p:nvSpPr>
          <p:cNvPr id="4" name="Espace réservé du numéro de diapositive 3"/>
          <p:cNvSpPr>
            <a:spLocks noGrp="1"/>
          </p:cNvSpPr>
          <p:nvPr>
            <p:ph type="sldNum" sz="quarter" idx="10"/>
          </p:nvPr>
        </p:nvSpPr>
        <p:spPr/>
        <p:txBody>
          <a:bodyPr/>
          <a:lstStyle/>
          <a:p>
            <a:pPr>
              <a:defRPr/>
            </a:pPr>
            <a:fld id="{1A943A8D-ECDD-45E0-9761-1B0116A1CA94}" type="slidenum">
              <a:rPr lang="en-US" smtClean="0"/>
              <a:pPr>
                <a:defRPr/>
              </a:pPr>
              <a:t>46</a:t>
            </a:fld>
            <a:endParaRPr lang="en-US"/>
          </a:p>
        </p:txBody>
      </p:sp>
      <p:sp>
        <p:nvSpPr>
          <p:cNvPr id="5" name="Rectangle 4"/>
          <p:cNvSpPr/>
          <p:nvPr/>
        </p:nvSpPr>
        <p:spPr>
          <a:xfrm>
            <a:off x="4945367" y="555584"/>
            <a:ext cx="3906839" cy="2215991"/>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fr-FR"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S =&gt;</a:t>
            </a:r>
            <a:r>
              <a:rPr lang="fr-FR" sz="138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XL</a:t>
            </a:r>
            <a:endParaRPr lang="fr-FR"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9575" y="3392531"/>
            <a:ext cx="4162425" cy="2619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5458" y="3843073"/>
            <a:ext cx="3437198" cy="22870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7780953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Placeholder 4"/>
          <p:cNvSpPr>
            <a:spLocks noGrp="1"/>
          </p:cNvSpPr>
          <p:nvPr>
            <p:ph type="body" idx="1"/>
          </p:nvPr>
        </p:nvSpPr>
        <p:spPr>
          <a:xfrm>
            <a:off x="1379538" y="3669174"/>
            <a:ext cx="7115175" cy="574213"/>
          </a:xfrm>
        </p:spPr>
        <p:txBody>
          <a:bodyPr/>
          <a:lstStyle/>
          <a:p>
            <a:pPr algn="ctr"/>
            <a:r>
              <a:rPr lang="en-US" sz="3200" b="1" dirty="0" smtClean="0">
                <a:hlinkClick r:id="rId3"/>
              </a:rPr>
              <a:t>THANK YOU !</a:t>
            </a:r>
            <a:endParaRPr lang="en-US" sz="3200" b="1" dirty="0">
              <a:hlinkClick r:id="rId3"/>
            </a:endParaRPr>
          </a:p>
          <a:p>
            <a:endParaRPr lang="en-US" b="1" dirty="0" smtClean="0">
              <a:hlinkClick r:id="rId3"/>
            </a:endParaRPr>
          </a:p>
          <a:p>
            <a:r>
              <a:rPr lang="en-US" b="1" dirty="0" smtClean="0">
                <a:hlinkClick r:id="rId3"/>
              </a:rPr>
              <a:t>pierre-yves.lastic@sanofi.com</a:t>
            </a:r>
            <a:endParaRPr lang="en-US" b="1" dirty="0" smtClean="0"/>
          </a:p>
          <a:p>
            <a:endParaRPr lang="en-US" b="1" dirty="0" smtClean="0"/>
          </a:p>
        </p:txBody>
      </p:sp>
      <p:sp>
        <p:nvSpPr>
          <p:cNvPr id="6147" name="Slide Number Placeholder 3"/>
          <p:cNvSpPr>
            <a:spLocks noGrp="1"/>
          </p:cNvSpPr>
          <p:nvPr>
            <p:ph type="sldNum" sz="quarter" idx="10"/>
          </p:nvPr>
        </p:nvSpPr>
        <p:spPr>
          <a:xfrm>
            <a:off x="7010400" y="6492875"/>
            <a:ext cx="2133600" cy="35083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BE00670-1220-4BC3-BCB0-B261D32EC285}" type="slidenum">
              <a:rPr lang="en-US">
                <a:solidFill>
                  <a:schemeClr val="bg1"/>
                </a:solidFill>
              </a:rPr>
              <a:pPr eaLnBrk="1" hangingPunct="1"/>
              <a:t>47</a:t>
            </a:fld>
            <a:endParaRPr lang="en-US">
              <a:solidFill>
                <a:schemeClr val="bg1"/>
              </a:solidFill>
            </a:endParaRPr>
          </a:p>
        </p:txBody>
      </p:sp>
      <p:sp>
        <p:nvSpPr>
          <p:cNvPr id="6148" name="Title 5"/>
          <p:cNvSpPr>
            <a:spLocks noGrp="1"/>
          </p:cNvSpPr>
          <p:nvPr>
            <p:ph type="title"/>
          </p:nvPr>
        </p:nvSpPr>
        <p:spPr>
          <a:xfrm>
            <a:off x="659757" y="1133475"/>
            <a:ext cx="8183301" cy="2454677"/>
          </a:xfrm>
        </p:spPr>
        <p:txBody>
          <a:bodyPr/>
          <a:lstStyle/>
          <a:p>
            <a:r>
              <a:rPr lang="en-US" sz="2800" dirty="0" smtClean="0"/>
              <a:t/>
            </a:r>
            <a:br>
              <a:rPr lang="en-US" sz="2800" dirty="0" smtClean="0"/>
            </a:br>
            <a:r>
              <a:rPr lang="en-US" sz="3600" dirty="0" smtClean="0"/>
              <a:t>Vision : in 2016, CDISC standards</a:t>
            </a:r>
            <a:r>
              <a:rPr lang="en-US" sz="2800" dirty="0" smtClean="0"/>
              <a:t/>
            </a:r>
            <a:br>
              <a:rPr lang="en-US" sz="2800" dirty="0" smtClean="0"/>
            </a:br>
            <a:r>
              <a:rPr lang="en-US" sz="2800" dirty="0" smtClean="0"/>
              <a:t>- are used by the 3 major Drug Regulatory Agencies FDA, EMA, PMDA</a:t>
            </a:r>
            <a:br>
              <a:rPr lang="en-US" sz="2800" dirty="0" smtClean="0"/>
            </a:br>
            <a:r>
              <a:rPr lang="en-US" sz="2800" dirty="0" smtClean="0"/>
              <a:t>- are used by all major drug companies for making their study data public</a:t>
            </a:r>
            <a:br>
              <a:rPr lang="en-US" sz="2800" dirty="0" smtClean="0"/>
            </a:br>
            <a:r>
              <a:rPr lang="en-US" sz="2800" dirty="0" smtClean="0"/>
              <a:t>- are used by major public research institutions in more than 10 different countries</a:t>
            </a:r>
          </a:p>
        </p:txBody>
      </p:sp>
    </p:spTree>
    <p:extLst>
      <p:ext uri="{BB962C8B-B14F-4D97-AF65-F5344CB8AC3E}">
        <p14:creationId xmlns:p14="http://schemas.microsoft.com/office/powerpoint/2010/main" val="42642433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6439" y="254000"/>
            <a:ext cx="8736375" cy="649383"/>
          </a:xfrm>
        </p:spPr>
        <p:txBody>
          <a:bodyPr/>
          <a:lstStyle/>
          <a:p>
            <a:r>
              <a:rPr lang="en-US" dirty="0" smtClean="0"/>
              <a:t>‘Scientific/Operational’ Highlights - 2013</a:t>
            </a:r>
            <a:endParaRPr lang="en-US" dirty="0"/>
          </a:p>
        </p:txBody>
      </p:sp>
      <p:sp>
        <p:nvSpPr>
          <p:cNvPr id="3" name="Content Placeholder 2"/>
          <p:cNvSpPr>
            <a:spLocks noGrp="1"/>
          </p:cNvSpPr>
          <p:nvPr>
            <p:ph idx="1"/>
          </p:nvPr>
        </p:nvSpPr>
        <p:spPr>
          <a:xfrm>
            <a:off x="738130" y="1284382"/>
            <a:ext cx="7673248" cy="4800600"/>
          </a:xfrm>
        </p:spPr>
        <p:txBody>
          <a:bodyPr/>
          <a:lstStyle/>
          <a:p>
            <a:r>
              <a:rPr lang="en-US" dirty="0" smtClean="0">
                <a:solidFill>
                  <a:srgbClr val="000066"/>
                </a:solidFill>
              </a:rPr>
              <a:t>Inaugural </a:t>
            </a:r>
            <a:r>
              <a:rPr lang="en-US" dirty="0">
                <a:solidFill>
                  <a:srgbClr val="000066"/>
                </a:solidFill>
              </a:rPr>
              <a:t>CDISC Asia-Pacific </a:t>
            </a:r>
            <a:r>
              <a:rPr lang="en-US" dirty="0" smtClean="0">
                <a:solidFill>
                  <a:srgbClr val="000066"/>
                </a:solidFill>
              </a:rPr>
              <a:t>Interchange (CAPI), AP3C</a:t>
            </a:r>
          </a:p>
          <a:p>
            <a:r>
              <a:rPr lang="en-US" dirty="0" smtClean="0">
                <a:solidFill>
                  <a:srgbClr val="000066"/>
                </a:solidFill>
              </a:rPr>
              <a:t>Launch of Learning Health System (LHS) Standards Initiative and other Healthcare Link Activities</a:t>
            </a:r>
          </a:p>
          <a:p>
            <a:r>
              <a:rPr lang="en-US" dirty="0">
                <a:solidFill>
                  <a:srgbClr val="000066"/>
                </a:solidFill>
              </a:rPr>
              <a:t>Endorsements from Regulatory Authorities </a:t>
            </a:r>
          </a:p>
          <a:p>
            <a:r>
              <a:rPr lang="en-US" dirty="0" smtClean="0">
                <a:solidFill>
                  <a:srgbClr val="000066"/>
                </a:solidFill>
              </a:rPr>
              <a:t>CFAST Progress and Formation of Scientific Advisory Committee (SAC) for CFAST </a:t>
            </a:r>
          </a:p>
          <a:p>
            <a:r>
              <a:rPr lang="en-US" dirty="0" smtClean="0">
                <a:solidFill>
                  <a:srgbClr val="000066"/>
                </a:solidFill>
              </a:rPr>
              <a:t>New and Continuing Alliances and Collaborations</a:t>
            </a:r>
          </a:p>
          <a:p>
            <a:r>
              <a:rPr lang="en-US" dirty="0" smtClean="0">
                <a:solidFill>
                  <a:srgbClr val="000066"/>
                </a:solidFill>
              </a:rPr>
              <a:t>CDISC Communications Initiatives</a:t>
            </a:r>
          </a:p>
          <a:p>
            <a:r>
              <a:rPr lang="en-US" dirty="0" smtClean="0">
                <a:solidFill>
                  <a:srgbClr val="000066"/>
                </a:solidFill>
              </a:rPr>
              <a:t>Record Attendance at International Interchange and SHARE </a:t>
            </a:r>
            <a:r>
              <a:rPr lang="en-US" dirty="0">
                <a:solidFill>
                  <a:srgbClr val="000066"/>
                </a:solidFill>
              </a:rPr>
              <a:t>L</a:t>
            </a:r>
            <a:r>
              <a:rPr lang="en-US" dirty="0" smtClean="0">
                <a:solidFill>
                  <a:srgbClr val="000066"/>
                </a:solidFill>
              </a:rPr>
              <a:t>aunch </a:t>
            </a:r>
          </a:p>
          <a:p>
            <a:pPr marL="0" indent="0">
              <a:buNone/>
            </a:pPr>
            <a:r>
              <a:rPr lang="en-US" dirty="0" smtClean="0">
                <a:solidFill>
                  <a:srgbClr val="000066"/>
                </a:solidFill>
              </a:rPr>
              <a:t> </a:t>
            </a:r>
          </a:p>
          <a:p>
            <a:endParaRPr lang="en-US" dirty="0">
              <a:solidFill>
                <a:srgbClr val="000066"/>
              </a:solidFill>
            </a:endParaRPr>
          </a:p>
        </p:txBody>
      </p:sp>
      <p:sp>
        <p:nvSpPr>
          <p:cNvPr id="4" name="Slide Number Placeholder 3"/>
          <p:cNvSpPr>
            <a:spLocks noGrp="1"/>
          </p:cNvSpPr>
          <p:nvPr>
            <p:ph type="sldNum" sz="quarter" idx="10"/>
          </p:nvPr>
        </p:nvSpPr>
        <p:spPr/>
        <p:txBody>
          <a:bodyPr/>
          <a:lstStyle/>
          <a:p>
            <a:pPr>
              <a:defRPr/>
            </a:pPr>
            <a:fld id="{0D1287BB-CDCE-494F-9DCF-9FEDADDCA2F4}" type="slidenum">
              <a:rPr lang="en-US" smtClean="0"/>
              <a:pPr>
                <a:defRPr/>
              </a:pPr>
              <a:t>5</a:t>
            </a:fld>
            <a:endParaRPr lang="en-US" dirty="0"/>
          </a:p>
        </p:txBody>
      </p:sp>
    </p:spTree>
    <p:extLst>
      <p:ext uri="{BB962C8B-B14F-4D97-AF65-F5344CB8AC3E}">
        <p14:creationId xmlns:p14="http://schemas.microsoft.com/office/powerpoint/2010/main" val="35202012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6775" y="110170"/>
            <a:ext cx="8097397" cy="461665"/>
          </a:xfrm>
          <a:prstGeom prst="rect">
            <a:avLst/>
          </a:prstGeom>
        </p:spPr>
        <p:txBody>
          <a:bodyPr wrap="square">
            <a:spAutoFit/>
          </a:bodyPr>
          <a:lstStyle/>
          <a:p>
            <a:pPr algn="ctr" fontAlgn="auto">
              <a:spcBef>
                <a:spcPts val="0"/>
              </a:spcBef>
              <a:spcAft>
                <a:spcPts val="0"/>
              </a:spcAft>
            </a:pPr>
            <a:r>
              <a:rPr lang="en-US" sz="2400" b="1" dirty="0">
                <a:solidFill>
                  <a:srgbClr val="7030A0"/>
                </a:solidFill>
                <a:latin typeface="Georgia" pitchFamily="18" charset="0"/>
              </a:rPr>
              <a:t>CDISC </a:t>
            </a:r>
            <a:r>
              <a:rPr lang="en-US" sz="2400" b="1" dirty="0" smtClean="0">
                <a:solidFill>
                  <a:srgbClr val="7030A0"/>
                </a:solidFill>
                <a:latin typeface="Georgia" pitchFamily="18" charset="0"/>
              </a:rPr>
              <a:t>Inaugural Asia-Pacific Interchange</a:t>
            </a: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112" y="820859"/>
            <a:ext cx="8757498" cy="5581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88910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15982" y="209932"/>
            <a:ext cx="7307262" cy="868363"/>
          </a:xfrm>
        </p:spPr>
        <p:txBody>
          <a:bodyPr/>
          <a:lstStyle/>
          <a:p>
            <a:r>
              <a:rPr lang="en-US" dirty="0" smtClean="0"/>
              <a:t>CDISC in the Asia-Pacific</a:t>
            </a:r>
            <a:endParaRPr lang="en-US" dirty="0"/>
          </a:p>
        </p:txBody>
      </p:sp>
      <p:sp>
        <p:nvSpPr>
          <p:cNvPr id="4" name="Content Placeholder 3"/>
          <p:cNvSpPr>
            <a:spLocks noGrp="1"/>
          </p:cNvSpPr>
          <p:nvPr>
            <p:ph idx="1"/>
          </p:nvPr>
        </p:nvSpPr>
        <p:spPr>
          <a:xfrm>
            <a:off x="672029" y="1184141"/>
            <a:ext cx="7827484" cy="4625419"/>
          </a:xfrm>
        </p:spPr>
        <p:txBody>
          <a:bodyPr/>
          <a:lstStyle/>
          <a:p>
            <a:r>
              <a:rPr lang="en-US" b="1" dirty="0" smtClean="0">
                <a:solidFill>
                  <a:srgbClr val="002060"/>
                </a:solidFill>
              </a:rPr>
              <a:t>CAPI Program Committee</a:t>
            </a:r>
          </a:p>
          <a:p>
            <a:pPr lvl="1"/>
            <a:r>
              <a:rPr lang="en-US" sz="1600" dirty="0" smtClean="0">
                <a:solidFill>
                  <a:srgbClr val="002060"/>
                </a:solidFill>
              </a:rPr>
              <a:t>Dr</a:t>
            </a:r>
            <a:r>
              <a:rPr lang="en-US" sz="1600" dirty="0">
                <a:solidFill>
                  <a:srgbClr val="002060"/>
                </a:solidFill>
              </a:rPr>
              <a:t>. </a:t>
            </a:r>
            <a:r>
              <a:rPr lang="en-US" sz="1600" dirty="0" err="1">
                <a:solidFill>
                  <a:srgbClr val="002060"/>
                </a:solidFill>
              </a:rPr>
              <a:t>Kiyoteru</a:t>
            </a:r>
            <a:r>
              <a:rPr lang="en-US" sz="1600" dirty="0">
                <a:solidFill>
                  <a:srgbClr val="002060"/>
                </a:solidFill>
              </a:rPr>
              <a:t> </a:t>
            </a:r>
            <a:r>
              <a:rPr lang="en-US" sz="1600" dirty="0" err="1" smtClean="0">
                <a:solidFill>
                  <a:srgbClr val="002060"/>
                </a:solidFill>
              </a:rPr>
              <a:t>Takenouchi</a:t>
            </a:r>
            <a:r>
              <a:rPr lang="en-US" sz="1600" dirty="0" smtClean="0">
                <a:solidFill>
                  <a:srgbClr val="002060"/>
                </a:solidFill>
              </a:rPr>
              <a:t> (Japan), co-chair</a:t>
            </a:r>
            <a:endParaRPr lang="en-US" sz="1600" dirty="0">
              <a:solidFill>
                <a:srgbClr val="002060"/>
              </a:solidFill>
            </a:endParaRPr>
          </a:p>
          <a:p>
            <a:pPr lvl="1"/>
            <a:r>
              <a:rPr lang="en-US" sz="1600" dirty="0" smtClean="0">
                <a:solidFill>
                  <a:srgbClr val="002060"/>
                </a:solidFill>
              </a:rPr>
              <a:t>Dr</a:t>
            </a:r>
            <a:r>
              <a:rPr lang="en-US" sz="1600" dirty="0">
                <a:solidFill>
                  <a:srgbClr val="002060"/>
                </a:solidFill>
              </a:rPr>
              <a:t>. Ken </a:t>
            </a:r>
            <a:r>
              <a:rPr lang="en-US" sz="1600" dirty="0" smtClean="0">
                <a:solidFill>
                  <a:srgbClr val="002060"/>
                </a:solidFill>
              </a:rPr>
              <a:t>Toyoda (Japan), co-chair</a:t>
            </a:r>
            <a:endParaRPr lang="en-US" sz="1600" dirty="0">
              <a:solidFill>
                <a:srgbClr val="002060"/>
              </a:solidFill>
            </a:endParaRPr>
          </a:p>
          <a:p>
            <a:pPr lvl="1"/>
            <a:r>
              <a:rPr lang="en-US" sz="1600" dirty="0" smtClean="0">
                <a:solidFill>
                  <a:srgbClr val="002060"/>
                </a:solidFill>
              </a:rPr>
              <a:t>Dr. Colleen Brooks (Australia, Singapore)</a:t>
            </a:r>
            <a:endParaRPr lang="en-US" sz="1600" dirty="0">
              <a:solidFill>
                <a:srgbClr val="002060"/>
              </a:solidFill>
            </a:endParaRPr>
          </a:p>
          <a:p>
            <a:pPr lvl="1"/>
            <a:r>
              <a:rPr lang="en-US" sz="1600" dirty="0" err="1">
                <a:solidFill>
                  <a:srgbClr val="002060"/>
                </a:solidFill>
              </a:rPr>
              <a:t>Partha</a:t>
            </a:r>
            <a:r>
              <a:rPr lang="en-US" sz="1600" dirty="0">
                <a:solidFill>
                  <a:srgbClr val="002060"/>
                </a:solidFill>
              </a:rPr>
              <a:t> </a:t>
            </a:r>
            <a:r>
              <a:rPr lang="en-US" sz="1600" dirty="0" err="1">
                <a:solidFill>
                  <a:srgbClr val="002060"/>
                </a:solidFill>
              </a:rPr>
              <a:t>Chakraborty</a:t>
            </a:r>
            <a:r>
              <a:rPr lang="en-US" sz="1600" dirty="0">
                <a:solidFill>
                  <a:srgbClr val="002060"/>
                </a:solidFill>
              </a:rPr>
              <a:t> (India)</a:t>
            </a:r>
          </a:p>
          <a:p>
            <a:pPr lvl="1"/>
            <a:r>
              <a:rPr lang="en-US" sz="1600" dirty="0" smtClean="0">
                <a:solidFill>
                  <a:srgbClr val="002060"/>
                </a:solidFill>
              </a:rPr>
              <a:t>Dr</a:t>
            </a:r>
            <a:r>
              <a:rPr lang="en-US" sz="1600" dirty="0">
                <a:solidFill>
                  <a:srgbClr val="002060"/>
                </a:solidFill>
              </a:rPr>
              <a:t>. Yao Chen (China)</a:t>
            </a:r>
          </a:p>
          <a:p>
            <a:pPr lvl="1"/>
            <a:r>
              <a:rPr lang="en-US" sz="1600" dirty="0">
                <a:solidFill>
                  <a:srgbClr val="002060"/>
                </a:solidFill>
              </a:rPr>
              <a:t>Dr. Richard Day (Australia)</a:t>
            </a:r>
          </a:p>
          <a:p>
            <a:pPr lvl="1"/>
            <a:r>
              <a:rPr lang="en-US" sz="1600" dirty="0" smtClean="0">
                <a:solidFill>
                  <a:srgbClr val="002060"/>
                </a:solidFill>
              </a:rPr>
              <a:t>Dr</a:t>
            </a:r>
            <a:r>
              <a:rPr lang="en-US" sz="1600" dirty="0">
                <a:solidFill>
                  <a:srgbClr val="002060"/>
                </a:solidFill>
              </a:rPr>
              <a:t>. </a:t>
            </a:r>
            <a:r>
              <a:rPr lang="en-US" sz="1600" dirty="0" err="1">
                <a:solidFill>
                  <a:srgbClr val="002060"/>
                </a:solidFill>
              </a:rPr>
              <a:t>Jaranit</a:t>
            </a:r>
            <a:r>
              <a:rPr lang="en-US" sz="1600" dirty="0">
                <a:solidFill>
                  <a:srgbClr val="002060"/>
                </a:solidFill>
              </a:rPr>
              <a:t> </a:t>
            </a:r>
            <a:r>
              <a:rPr lang="en-US" sz="1600" dirty="0" err="1" smtClean="0">
                <a:solidFill>
                  <a:srgbClr val="002060"/>
                </a:solidFill>
              </a:rPr>
              <a:t>Kaewkungwal</a:t>
            </a:r>
            <a:r>
              <a:rPr lang="en-US" sz="1600" dirty="0" smtClean="0">
                <a:solidFill>
                  <a:srgbClr val="002060"/>
                </a:solidFill>
              </a:rPr>
              <a:t> (Thailand)</a:t>
            </a:r>
            <a:endParaRPr lang="en-US" sz="1600" dirty="0">
              <a:solidFill>
                <a:srgbClr val="002060"/>
              </a:solidFill>
            </a:endParaRPr>
          </a:p>
          <a:p>
            <a:pPr lvl="1"/>
            <a:r>
              <a:rPr lang="en-US" sz="1600" dirty="0">
                <a:solidFill>
                  <a:srgbClr val="002060"/>
                </a:solidFill>
              </a:rPr>
              <a:t>Dr. Greg Koski (USA)</a:t>
            </a:r>
          </a:p>
          <a:p>
            <a:pPr lvl="1"/>
            <a:r>
              <a:rPr lang="en-US" sz="1600" dirty="0" smtClean="0">
                <a:solidFill>
                  <a:srgbClr val="002060"/>
                </a:solidFill>
              </a:rPr>
              <a:t>Dr</a:t>
            </a:r>
            <a:r>
              <a:rPr lang="en-US" sz="1600" dirty="0">
                <a:solidFill>
                  <a:srgbClr val="002060"/>
                </a:solidFill>
              </a:rPr>
              <a:t>. Zibao </a:t>
            </a:r>
            <a:r>
              <a:rPr lang="en-US" sz="1600" dirty="0" smtClean="0">
                <a:solidFill>
                  <a:srgbClr val="002060"/>
                </a:solidFill>
              </a:rPr>
              <a:t>Zhang (China)</a:t>
            </a:r>
          </a:p>
          <a:p>
            <a:r>
              <a:rPr lang="en-US" b="1" dirty="0" smtClean="0">
                <a:solidFill>
                  <a:srgbClr val="002060"/>
                </a:solidFill>
              </a:rPr>
              <a:t>Initiated Entity in Asia – CDISC Europe Foundation, Hong Kong Branch</a:t>
            </a:r>
          </a:p>
          <a:p>
            <a:r>
              <a:rPr lang="en-US" b="1" dirty="0" smtClean="0">
                <a:solidFill>
                  <a:srgbClr val="002060"/>
                </a:solidFill>
              </a:rPr>
              <a:t>Meeting of AP3C on 9 December in Hong Kong, Leader: Dr. </a:t>
            </a:r>
            <a:r>
              <a:rPr lang="en-US" b="1" dirty="0" err="1" smtClean="0">
                <a:solidFill>
                  <a:srgbClr val="002060"/>
                </a:solidFill>
              </a:rPr>
              <a:t>Kiyoteru</a:t>
            </a:r>
            <a:r>
              <a:rPr lang="en-US" b="1" dirty="0" smtClean="0">
                <a:solidFill>
                  <a:srgbClr val="002060"/>
                </a:solidFill>
              </a:rPr>
              <a:t> </a:t>
            </a:r>
            <a:r>
              <a:rPr lang="en-US" b="1" dirty="0" err="1" smtClean="0">
                <a:solidFill>
                  <a:srgbClr val="002060"/>
                </a:solidFill>
              </a:rPr>
              <a:t>Takenouchi</a:t>
            </a:r>
            <a:endParaRPr lang="en-US" b="1" dirty="0">
              <a:solidFill>
                <a:srgbClr val="002060"/>
              </a:solidFill>
            </a:endParaRPr>
          </a:p>
        </p:txBody>
      </p:sp>
      <p:sp>
        <p:nvSpPr>
          <p:cNvPr id="2" name="Slide Number Placeholder 1"/>
          <p:cNvSpPr>
            <a:spLocks noGrp="1"/>
          </p:cNvSpPr>
          <p:nvPr>
            <p:ph type="sldNum" sz="quarter" idx="10"/>
          </p:nvPr>
        </p:nvSpPr>
        <p:spPr/>
        <p:txBody>
          <a:bodyPr/>
          <a:lstStyle/>
          <a:p>
            <a:fld id="{BB045B72-8A7E-48EF-94E6-8B27AABBBD10}" type="slidenum">
              <a:rPr lang="en-US" smtClean="0">
                <a:solidFill>
                  <a:prstClr val="black">
                    <a:tint val="75000"/>
                  </a:prstClr>
                </a:solidFill>
              </a:rPr>
              <a:pPr/>
              <a:t>7</a:t>
            </a:fld>
            <a:endParaRPr lang="en-US" dirty="0">
              <a:solidFill>
                <a:prstClr val="black">
                  <a:tint val="75000"/>
                </a:prstClr>
              </a:solidFill>
            </a:endParaRPr>
          </a:p>
        </p:txBody>
      </p:sp>
    </p:spTree>
    <p:extLst>
      <p:ext uri="{BB962C8B-B14F-4D97-AF65-F5344CB8AC3E}">
        <p14:creationId xmlns:p14="http://schemas.microsoft.com/office/powerpoint/2010/main" val="7361563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Number Placeholder 5"/>
          <p:cNvSpPr>
            <a:spLocks noGrp="1"/>
          </p:cNvSpPr>
          <p:nvPr>
            <p:ph type="sldNum" sz="quarter" idx="12"/>
          </p:nvPr>
        </p:nvSpPr>
        <p:spPr bwMode="auto">
          <a:xfrm>
            <a:off x="7010400" y="5391175"/>
            <a:ext cx="2133600" cy="3460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MS PGothic" charset="0"/>
                <a:cs typeface="MS PGothic" charset="0"/>
              </a:defRPr>
            </a:lvl1pPr>
            <a:lvl2pPr marL="742950" indent="-285750" eaLnBrk="0" hangingPunct="0">
              <a:defRPr sz="2400">
                <a:solidFill>
                  <a:schemeClr val="tx1"/>
                </a:solidFill>
                <a:latin typeface="Calibri" charset="0"/>
                <a:ea typeface="MS PGothic" charset="0"/>
                <a:cs typeface="MS PGothic" charset="0"/>
              </a:defRPr>
            </a:lvl2pPr>
            <a:lvl3pPr marL="1143000" indent="-228600" eaLnBrk="0" hangingPunct="0">
              <a:defRPr sz="2400">
                <a:solidFill>
                  <a:schemeClr val="tx1"/>
                </a:solidFill>
                <a:latin typeface="Calibri" charset="0"/>
                <a:ea typeface="MS PGothic" charset="0"/>
                <a:cs typeface="MS PGothic" charset="0"/>
              </a:defRPr>
            </a:lvl3pPr>
            <a:lvl4pPr marL="1600200" indent="-228600" eaLnBrk="0" hangingPunct="0">
              <a:defRPr sz="2400">
                <a:solidFill>
                  <a:schemeClr val="tx1"/>
                </a:solidFill>
                <a:latin typeface="Calibri" charset="0"/>
                <a:ea typeface="MS PGothic" charset="0"/>
                <a:cs typeface="MS PGothic" charset="0"/>
              </a:defRPr>
            </a:lvl4pPr>
            <a:lvl5pPr marL="2057400" indent="-228600" eaLnBrk="0" hangingPunct="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fld id="{B4993D5E-5A7C-1A4E-9D3A-71BA99E250E0}" type="slidenum">
              <a:rPr lang="en-US" sz="1400">
                <a:solidFill>
                  <a:prstClr val="white"/>
                </a:solidFill>
                <a:ea typeface="ＭＳ Ｐゴシック" charset="0"/>
                <a:cs typeface="ＭＳ Ｐゴシック" charset="0"/>
              </a:rPr>
              <a:pPr eaLnBrk="1" hangingPunct="1"/>
              <a:t>8</a:t>
            </a:fld>
            <a:endParaRPr lang="en-US" sz="1400">
              <a:solidFill>
                <a:prstClr val="white"/>
              </a:solidFill>
              <a:ea typeface="ＭＳ Ｐゴシック" charset="0"/>
              <a:cs typeface="ＭＳ Ｐゴシック" charset="0"/>
            </a:endParaRPr>
          </a:p>
        </p:txBody>
      </p:sp>
      <p:sp>
        <p:nvSpPr>
          <p:cNvPr id="47106" name="Slide Number Placeholder 1"/>
          <p:cNvSpPr txBox="1">
            <a:spLocks noGrp="1"/>
          </p:cNvSpPr>
          <p:nvPr/>
        </p:nvSpPr>
        <p:spPr bwMode="auto">
          <a:xfrm>
            <a:off x="6934200" y="4837138"/>
            <a:ext cx="2133600"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MS PGothic" charset="0"/>
                <a:cs typeface="MS PGothic" charset="0"/>
              </a:defRPr>
            </a:lvl1pPr>
            <a:lvl2pPr marL="742950" indent="-285750" eaLnBrk="0" hangingPunct="0">
              <a:defRPr sz="2400">
                <a:solidFill>
                  <a:schemeClr val="tx1"/>
                </a:solidFill>
                <a:latin typeface="Calibri" charset="0"/>
                <a:ea typeface="MS PGothic" charset="0"/>
                <a:cs typeface="MS PGothic" charset="0"/>
              </a:defRPr>
            </a:lvl2pPr>
            <a:lvl3pPr marL="1143000" indent="-228600" eaLnBrk="0" hangingPunct="0">
              <a:defRPr sz="2400">
                <a:solidFill>
                  <a:schemeClr val="tx1"/>
                </a:solidFill>
                <a:latin typeface="Calibri" charset="0"/>
                <a:ea typeface="MS PGothic" charset="0"/>
                <a:cs typeface="MS PGothic" charset="0"/>
              </a:defRPr>
            </a:lvl3pPr>
            <a:lvl4pPr marL="1600200" indent="-228600" eaLnBrk="0" hangingPunct="0">
              <a:defRPr sz="2400">
                <a:solidFill>
                  <a:schemeClr val="tx1"/>
                </a:solidFill>
                <a:latin typeface="Calibri" charset="0"/>
                <a:ea typeface="MS PGothic" charset="0"/>
                <a:cs typeface="MS PGothic" charset="0"/>
              </a:defRPr>
            </a:lvl4pPr>
            <a:lvl5pPr marL="2057400" indent="-228600" eaLnBrk="0" hangingPunct="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eaLnBrk="1" hangingPunct="1"/>
            <a:fld id="{D1337796-A0A4-924D-B2DB-984617CA2EED}" type="slidenum">
              <a:rPr lang="en-US" sz="800">
                <a:solidFill>
                  <a:prstClr val="black"/>
                </a:solidFill>
                <a:latin typeface="Arial" charset="0"/>
                <a:ea typeface="ＭＳ Ｐゴシック" charset="0"/>
                <a:cs typeface="ＭＳ Ｐゴシック" charset="0"/>
              </a:rPr>
              <a:pPr algn="r" eaLnBrk="1" hangingPunct="1"/>
              <a:t>8</a:t>
            </a:fld>
            <a:endParaRPr lang="en-US" sz="800">
              <a:solidFill>
                <a:prstClr val="black"/>
              </a:solidFill>
              <a:latin typeface="Arial" charset="0"/>
              <a:ea typeface="ＭＳ Ｐゴシック" charset="0"/>
              <a:cs typeface="ＭＳ Ｐゴシック" charset="0"/>
            </a:endParaRPr>
          </a:p>
        </p:txBody>
      </p:sp>
      <p:pic>
        <p:nvPicPr>
          <p:cNvPr id="47107" name="Picture 27" descr="Picture 1"/>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6200" y="1244090"/>
            <a:ext cx="9144000" cy="448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08" name="Rectangle 2"/>
          <p:cNvSpPr>
            <a:spLocks noChangeArrowheads="1"/>
          </p:cNvSpPr>
          <p:nvPr/>
        </p:nvSpPr>
        <p:spPr bwMode="auto">
          <a:xfrm>
            <a:off x="420018" y="-73764"/>
            <a:ext cx="8280400"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80000"/>
              </a:lnSpc>
            </a:pPr>
            <a:r>
              <a:rPr lang="en-US" sz="3200" dirty="0" smtClean="0">
                <a:solidFill>
                  <a:srgbClr val="C0504D"/>
                </a:solidFill>
                <a:latin typeface="Century" charset="0"/>
                <a:ea typeface="MS PGothic" charset="0"/>
                <a:cs typeface="Arial" charset="0"/>
              </a:rPr>
              <a:t> </a:t>
            </a:r>
            <a:r>
              <a:rPr lang="en-US" sz="3200" b="1" dirty="0">
                <a:solidFill>
                  <a:srgbClr val="0000FF"/>
                </a:solidFill>
                <a:latin typeface="Georgia" panose="02040502050405020303" pitchFamily="18" charset="0"/>
                <a:ea typeface="MS PGothic" charset="0"/>
                <a:cs typeface="Arial" charset="0"/>
              </a:rPr>
              <a:t>Learning Health System</a:t>
            </a:r>
          </a:p>
        </p:txBody>
      </p:sp>
      <p:sp>
        <p:nvSpPr>
          <p:cNvPr id="47109" name="TextBox 117"/>
          <p:cNvSpPr txBox="1">
            <a:spLocks noChangeArrowheads="1"/>
          </p:cNvSpPr>
          <p:nvPr/>
        </p:nvSpPr>
        <p:spPr bwMode="auto">
          <a:xfrm>
            <a:off x="2668588" y="625500"/>
            <a:ext cx="1817687" cy="25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MS PGothic" charset="0"/>
                <a:cs typeface="MS PGothic" charset="0"/>
              </a:defRPr>
            </a:lvl1pPr>
            <a:lvl2pPr marL="742950" indent="-285750" eaLnBrk="0" hangingPunct="0">
              <a:defRPr sz="2400">
                <a:solidFill>
                  <a:schemeClr val="tx1"/>
                </a:solidFill>
                <a:latin typeface="Calibri" charset="0"/>
                <a:ea typeface="MS PGothic" charset="0"/>
                <a:cs typeface="MS PGothic" charset="0"/>
              </a:defRPr>
            </a:lvl2pPr>
            <a:lvl3pPr marL="1143000" indent="-228600" eaLnBrk="0" hangingPunct="0">
              <a:defRPr sz="2400">
                <a:solidFill>
                  <a:schemeClr val="tx1"/>
                </a:solidFill>
                <a:latin typeface="Calibri" charset="0"/>
                <a:ea typeface="MS PGothic" charset="0"/>
                <a:cs typeface="MS PGothic" charset="0"/>
              </a:defRPr>
            </a:lvl3pPr>
            <a:lvl4pPr marL="1600200" indent="-228600" eaLnBrk="0" hangingPunct="0">
              <a:defRPr sz="2400">
                <a:solidFill>
                  <a:schemeClr val="tx1"/>
                </a:solidFill>
                <a:latin typeface="Calibri" charset="0"/>
                <a:ea typeface="MS PGothic" charset="0"/>
                <a:cs typeface="MS PGothic" charset="0"/>
              </a:defRPr>
            </a:lvl4pPr>
            <a:lvl5pPr marL="2057400" indent="-228600" eaLnBrk="0" hangingPunct="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ctr" eaLnBrk="1" hangingPunct="1">
              <a:lnSpc>
                <a:spcPct val="80000"/>
              </a:lnSpc>
            </a:pPr>
            <a:r>
              <a:rPr lang="en-US" sz="1300" b="1" dirty="0" err="1" smtClean="0">
                <a:solidFill>
                  <a:srgbClr val="2F2D64"/>
                </a:solidFill>
                <a:latin typeface="Arial" charset="0"/>
                <a:ea typeface="ＭＳ Ｐゴシック" charset="0"/>
                <a:cs typeface="ＭＳ Ｐゴシック" charset="0"/>
              </a:rPr>
              <a:t>BioPharma</a:t>
            </a:r>
            <a:endParaRPr lang="en-US" sz="1300" b="1" dirty="0">
              <a:solidFill>
                <a:srgbClr val="2F2D64"/>
              </a:solidFill>
              <a:latin typeface="Arial" charset="0"/>
              <a:ea typeface="ＭＳ Ｐゴシック" charset="0"/>
              <a:cs typeface="ＭＳ Ｐゴシック" charset="0"/>
            </a:endParaRPr>
          </a:p>
        </p:txBody>
      </p:sp>
      <p:pic>
        <p:nvPicPr>
          <p:cNvPr id="84" name="Picture 11"/>
          <p:cNvPicPr>
            <a:picLocks noChangeAspect="1" noChangeArrowheads="1"/>
          </p:cNvPicPr>
          <p:nvPr/>
        </p:nvPicPr>
        <p:blipFill>
          <a:blip r:embed="rId4">
            <a:clrChange>
              <a:clrFrom>
                <a:srgbClr val="FFFFFF"/>
              </a:clrFrom>
              <a:clrTo>
                <a:srgbClr val="FFFFFF">
                  <a:alpha val="0"/>
                </a:srgbClr>
              </a:clrTo>
            </a:clrChange>
            <a:duotone>
              <a:prstClr val="black"/>
              <a:schemeClr val="accent3">
                <a:tint val="45000"/>
                <a:satMod val="400000"/>
              </a:schemeClr>
            </a:duotone>
          </a:blip>
          <a:srcRect/>
          <a:stretch>
            <a:fillRect/>
          </a:stretch>
        </p:blipFill>
        <p:spPr bwMode="auto">
          <a:xfrm>
            <a:off x="2991559" y="937719"/>
            <a:ext cx="821431" cy="800781"/>
          </a:xfrm>
          <a:prstGeom prst="rect">
            <a:avLst/>
          </a:prstGeom>
          <a:noFill/>
          <a:ln w="9525">
            <a:noFill/>
            <a:miter lim="800000"/>
            <a:headEnd/>
            <a:tailEnd/>
          </a:ln>
          <a:effectLst/>
        </p:spPr>
      </p:pic>
      <p:grpSp>
        <p:nvGrpSpPr>
          <p:cNvPr id="47111" name="Group 143"/>
          <p:cNvGrpSpPr>
            <a:grpSpLocks/>
          </p:cNvGrpSpPr>
          <p:nvPr/>
        </p:nvGrpSpPr>
        <p:grpSpPr bwMode="auto">
          <a:xfrm>
            <a:off x="295275" y="877913"/>
            <a:ext cx="1752600" cy="1555750"/>
            <a:chOff x="336" y="1440"/>
            <a:chExt cx="1104" cy="980"/>
          </a:xfrm>
        </p:grpSpPr>
        <p:sp>
          <p:nvSpPr>
            <p:cNvPr id="47171" name="Line 20"/>
            <p:cNvSpPr>
              <a:spLocks noChangeShapeType="1"/>
            </p:cNvSpPr>
            <p:nvPr/>
          </p:nvSpPr>
          <p:spPr bwMode="auto">
            <a:xfrm>
              <a:off x="1333" y="1558"/>
              <a:ext cx="0" cy="384"/>
            </a:xfrm>
            <a:prstGeom prst="line">
              <a:avLst/>
            </a:prstGeom>
            <a:noFill/>
            <a:ln w="28575">
              <a:solidFill>
                <a:srgbClr val="2F2D64"/>
              </a:solidFill>
              <a:round/>
              <a:headEnd/>
              <a:tailEnd/>
            </a:ln>
            <a:extLst>
              <a:ext uri="{909E8E84-426E-40DD-AFC4-6F175D3DCCD1}">
                <a14:hiddenFill xmlns:a14="http://schemas.microsoft.com/office/drawing/2010/main">
                  <a:noFill/>
                </a14:hiddenFill>
              </a:ext>
            </a:extLst>
          </p:spPr>
          <p:txBody>
            <a:bodyPr/>
            <a:lstStyle/>
            <a:p>
              <a:pPr defTabSz="457200"/>
              <a:endParaRPr lang="en-US">
                <a:solidFill>
                  <a:prstClr val="black"/>
                </a:solidFill>
                <a:latin typeface="Calibri" charset="0"/>
                <a:ea typeface="MS PGothic" charset="0"/>
              </a:endParaRPr>
            </a:p>
          </p:txBody>
        </p:sp>
        <p:sp>
          <p:nvSpPr>
            <p:cNvPr id="47172" name="Line 21"/>
            <p:cNvSpPr>
              <a:spLocks noChangeShapeType="1"/>
            </p:cNvSpPr>
            <p:nvPr/>
          </p:nvSpPr>
          <p:spPr bwMode="auto">
            <a:xfrm>
              <a:off x="1008" y="1558"/>
              <a:ext cx="240" cy="384"/>
            </a:xfrm>
            <a:prstGeom prst="line">
              <a:avLst/>
            </a:prstGeom>
            <a:noFill/>
            <a:ln w="28575">
              <a:solidFill>
                <a:srgbClr val="2F2D64"/>
              </a:solidFill>
              <a:round/>
              <a:headEnd/>
              <a:tailEnd/>
            </a:ln>
            <a:extLst>
              <a:ext uri="{909E8E84-426E-40DD-AFC4-6F175D3DCCD1}">
                <a14:hiddenFill xmlns:a14="http://schemas.microsoft.com/office/drawing/2010/main">
                  <a:noFill/>
                </a14:hiddenFill>
              </a:ext>
            </a:extLst>
          </p:spPr>
          <p:txBody>
            <a:bodyPr/>
            <a:lstStyle/>
            <a:p>
              <a:pPr defTabSz="457200"/>
              <a:endParaRPr lang="en-US">
                <a:solidFill>
                  <a:prstClr val="black"/>
                </a:solidFill>
                <a:latin typeface="Calibri" charset="0"/>
                <a:ea typeface="MS PGothic" charset="0"/>
              </a:endParaRPr>
            </a:p>
          </p:txBody>
        </p:sp>
        <p:sp>
          <p:nvSpPr>
            <p:cNvPr id="47173" name="Line 22"/>
            <p:cNvSpPr>
              <a:spLocks noChangeShapeType="1"/>
            </p:cNvSpPr>
            <p:nvPr/>
          </p:nvSpPr>
          <p:spPr bwMode="auto">
            <a:xfrm>
              <a:off x="768" y="1798"/>
              <a:ext cx="528" cy="144"/>
            </a:xfrm>
            <a:prstGeom prst="line">
              <a:avLst/>
            </a:prstGeom>
            <a:noFill/>
            <a:ln w="28575">
              <a:solidFill>
                <a:srgbClr val="2F2D64"/>
              </a:solidFill>
              <a:round/>
              <a:headEnd/>
              <a:tailEnd/>
            </a:ln>
            <a:extLst>
              <a:ext uri="{909E8E84-426E-40DD-AFC4-6F175D3DCCD1}">
                <a14:hiddenFill xmlns:a14="http://schemas.microsoft.com/office/drawing/2010/main">
                  <a:noFill/>
                </a14:hiddenFill>
              </a:ext>
            </a:extLst>
          </p:spPr>
          <p:txBody>
            <a:bodyPr/>
            <a:lstStyle/>
            <a:p>
              <a:pPr defTabSz="457200"/>
              <a:endParaRPr lang="en-US">
                <a:solidFill>
                  <a:prstClr val="black"/>
                </a:solidFill>
                <a:latin typeface="Calibri" charset="0"/>
                <a:ea typeface="MS PGothic" charset="0"/>
              </a:endParaRPr>
            </a:p>
          </p:txBody>
        </p:sp>
        <p:sp>
          <p:nvSpPr>
            <p:cNvPr id="47174" name="Line 23"/>
            <p:cNvSpPr>
              <a:spLocks noChangeShapeType="1"/>
            </p:cNvSpPr>
            <p:nvPr/>
          </p:nvSpPr>
          <p:spPr bwMode="auto">
            <a:xfrm flipV="1">
              <a:off x="672" y="2016"/>
              <a:ext cx="528" cy="0"/>
            </a:xfrm>
            <a:prstGeom prst="line">
              <a:avLst/>
            </a:prstGeom>
            <a:noFill/>
            <a:ln w="28575">
              <a:solidFill>
                <a:srgbClr val="2F2D64"/>
              </a:solidFill>
              <a:round/>
              <a:headEnd/>
              <a:tailEnd/>
            </a:ln>
            <a:extLst>
              <a:ext uri="{909E8E84-426E-40DD-AFC4-6F175D3DCCD1}">
                <a14:hiddenFill xmlns:a14="http://schemas.microsoft.com/office/drawing/2010/main">
                  <a:noFill/>
                </a14:hiddenFill>
              </a:ext>
            </a:extLst>
          </p:spPr>
          <p:txBody>
            <a:bodyPr/>
            <a:lstStyle/>
            <a:p>
              <a:pPr defTabSz="457200"/>
              <a:endParaRPr lang="en-US">
                <a:solidFill>
                  <a:prstClr val="black"/>
                </a:solidFill>
                <a:latin typeface="Calibri" charset="0"/>
                <a:ea typeface="MS PGothic" charset="0"/>
              </a:endParaRPr>
            </a:p>
          </p:txBody>
        </p:sp>
        <p:pic>
          <p:nvPicPr>
            <p:cNvPr id="47175"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2" y="1632"/>
              <a:ext cx="234" cy="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76"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18" y="1440"/>
              <a:ext cx="220"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77"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45" y="1473"/>
              <a:ext cx="192"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3" name="Picture 8"/>
            <p:cNvPicPr>
              <a:picLocks noChangeAspect="1" noChangeArrowheads="1"/>
            </p:cNvPicPr>
            <p:nvPr/>
          </p:nvPicPr>
          <p:blipFill>
            <a:blip r:embed="rId8" cstate="print">
              <a:duotone>
                <a:schemeClr val="accent1">
                  <a:shade val="45000"/>
                  <a:satMod val="135000"/>
                </a:schemeClr>
                <a:prstClr val="white"/>
              </a:duotone>
            </a:blip>
            <a:srcRect/>
            <a:stretch>
              <a:fillRect/>
            </a:stretch>
          </p:blipFill>
          <p:spPr bwMode="auto">
            <a:xfrm>
              <a:off x="532" y="1874"/>
              <a:ext cx="240" cy="190"/>
            </a:xfrm>
            <a:prstGeom prst="rect">
              <a:avLst/>
            </a:prstGeom>
            <a:noFill/>
            <a:ln w="9525">
              <a:noFill/>
              <a:miter lim="800000"/>
              <a:headEnd/>
              <a:tailEnd/>
            </a:ln>
            <a:effectLst/>
          </p:spPr>
        </p:pic>
        <p:sp>
          <p:nvSpPr>
            <p:cNvPr id="47179" name="TextBox 55"/>
            <p:cNvSpPr txBox="1">
              <a:spLocks noChangeArrowheads="1"/>
            </p:cNvSpPr>
            <p:nvPr/>
          </p:nvSpPr>
          <p:spPr bwMode="auto">
            <a:xfrm>
              <a:off x="336" y="2112"/>
              <a:ext cx="1008"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MS PGothic" charset="0"/>
                  <a:cs typeface="MS PGothic" charset="0"/>
                </a:defRPr>
              </a:lvl1pPr>
              <a:lvl2pPr marL="742950" indent="-285750" eaLnBrk="0" hangingPunct="0">
                <a:defRPr sz="2400">
                  <a:solidFill>
                    <a:schemeClr val="tx1"/>
                  </a:solidFill>
                  <a:latin typeface="Calibri" charset="0"/>
                  <a:ea typeface="MS PGothic" charset="0"/>
                  <a:cs typeface="MS PGothic" charset="0"/>
                </a:defRPr>
              </a:lvl2pPr>
              <a:lvl3pPr marL="1143000" indent="-228600" eaLnBrk="0" hangingPunct="0">
                <a:defRPr sz="2400">
                  <a:solidFill>
                    <a:schemeClr val="tx1"/>
                  </a:solidFill>
                  <a:latin typeface="Calibri" charset="0"/>
                  <a:ea typeface="MS PGothic" charset="0"/>
                  <a:cs typeface="MS PGothic" charset="0"/>
                </a:defRPr>
              </a:lvl3pPr>
              <a:lvl4pPr marL="1600200" indent="-228600" eaLnBrk="0" hangingPunct="0">
                <a:defRPr sz="2400">
                  <a:solidFill>
                    <a:schemeClr val="tx1"/>
                  </a:solidFill>
                  <a:latin typeface="Calibri" charset="0"/>
                  <a:ea typeface="MS PGothic" charset="0"/>
                  <a:cs typeface="MS PGothic" charset="0"/>
                </a:defRPr>
              </a:lvl4pPr>
              <a:lvl5pPr marL="2057400" indent="-228600" eaLnBrk="0" hangingPunct="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en-US" sz="1300" b="1">
                  <a:solidFill>
                    <a:srgbClr val="2F2D64"/>
                  </a:solidFill>
                  <a:latin typeface="Arial" charset="0"/>
                  <a:ea typeface="ＭＳ Ｐゴシック" charset="0"/>
                  <a:cs typeface="ＭＳ Ｐゴシック" charset="0"/>
                </a:rPr>
                <a:t>Beacon Community</a:t>
              </a:r>
            </a:p>
          </p:txBody>
        </p:sp>
        <p:sp>
          <p:nvSpPr>
            <p:cNvPr id="47180" name="AutoShape 26"/>
            <p:cNvSpPr>
              <a:spLocks noChangeArrowheads="1"/>
            </p:cNvSpPr>
            <p:nvPr/>
          </p:nvSpPr>
          <p:spPr bwMode="auto">
            <a:xfrm>
              <a:off x="1056" y="1824"/>
              <a:ext cx="384" cy="224"/>
            </a:xfrm>
            <a:prstGeom prst="flowChartPreparation">
              <a:avLst/>
            </a:prstGeom>
            <a:solidFill>
              <a:srgbClr val="D2E2B4"/>
            </a:solidFill>
            <a:ln w="9525">
              <a:miter lim="800000"/>
              <a:headEnd/>
              <a:tailEnd/>
            </a:ln>
            <a:scene3d>
              <a:camera prst="legacyPerspectiveBottom">
                <a:rot lat="21299970" lon="0" rev="0"/>
              </a:camera>
              <a:lightRig rig="legacyFlat4" dir="b"/>
            </a:scene3d>
            <a:sp3d extrusionH="481000" prstMaterial="legacyPlastic">
              <a:bevelT w="13500" h="13500" prst="angle"/>
              <a:bevelB w="13500" h="13500" prst="angle"/>
              <a:extrusionClr>
                <a:srgbClr val="78A22F"/>
              </a:extrusionClr>
            </a:sp3d>
          </p:spPr>
          <p:txBody>
            <a:bodyPr wrap="none" anchor="ctr">
              <a:flatTx/>
            </a:bodyPr>
            <a:lstStyle/>
            <a:p>
              <a:pPr eaLnBrk="0" hangingPunct="0"/>
              <a:endParaRPr lang="en-US" sz="2400">
                <a:solidFill>
                  <a:prstClr val="black"/>
                </a:solidFill>
                <a:latin typeface="Calibri" charset="0"/>
                <a:ea typeface="MS PGothic" charset="0"/>
                <a:cs typeface="Arial" charset="0"/>
              </a:endParaRPr>
            </a:p>
          </p:txBody>
        </p:sp>
      </p:grpSp>
      <p:sp>
        <p:nvSpPr>
          <p:cNvPr id="47112" name="Line 20"/>
          <p:cNvSpPr>
            <a:spLocks noChangeShapeType="1"/>
          </p:cNvSpPr>
          <p:nvPr/>
        </p:nvSpPr>
        <p:spPr bwMode="auto">
          <a:xfrm>
            <a:off x="2205038" y="3500463"/>
            <a:ext cx="0" cy="609600"/>
          </a:xfrm>
          <a:prstGeom prst="line">
            <a:avLst/>
          </a:prstGeom>
          <a:noFill/>
          <a:ln w="28575">
            <a:solidFill>
              <a:srgbClr val="2F2D64"/>
            </a:solidFill>
            <a:round/>
            <a:headEnd/>
            <a:tailEnd/>
          </a:ln>
          <a:extLst>
            <a:ext uri="{909E8E84-426E-40DD-AFC4-6F175D3DCCD1}">
              <a14:hiddenFill xmlns:a14="http://schemas.microsoft.com/office/drawing/2010/main">
                <a:noFill/>
              </a14:hiddenFill>
            </a:ext>
          </a:extLst>
        </p:spPr>
        <p:txBody>
          <a:bodyPr/>
          <a:lstStyle/>
          <a:p>
            <a:pPr defTabSz="457200"/>
            <a:endParaRPr lang="en-US">
              <a:solidFill>
                <a:prstClr val="black"/>
              </a:solidFill>
              <a:latin typeface="Calibri" charset="0"/>
              <a:ea typeface="MS PGothic" charset="0"/>
            </a:endParaRPr>
          </a:p>
        </p:txBody>
      </p:sp>
      <p:sp>
        <p:nvSpPr>
          <p:cNvPr id="47113" name="Line 21"/>
          <p:cNvSpPr>
            <a:spLocks noChangeShapeType="1"/>
          </p:cNvSpPr>
          <p:nvPr/>
        </p:nvSpPr>
        <p:spPr bwMode="auto">
          <a:xfrm flipV="1">
            <a:off x="1800225" y="3424263"/>
            <a:ext cx="457200" cy="533400"/>
          </a:xfrm>
          <a:prstGeom prst="line">
            <a:avLst/>
          </a:prstGeom>
          <a:noFill/>
          <a:ln w="28575">
            <a:solidFill>
              <a:srgbClr val="2F2D64"/>
            </a:solidFill>
            <a:round/>
            <a:headEnd/>
            <a:tailEnd/>
          </a:ln>
          <a:extLst>
            <a:ext uri="{909E8E84-426E-40DD-AFC4-6F175D3DCCD1}">
              <a14:hiddenFill xmlns:a14="http://schemas.microsoft.com/office/drawing/2010/main">
                <a:noFill/>
              </a14:hiddenFill>
            </a:ext>
          </a:extLst>
        </p:spPr>
        <p:txBody>
          <a:bodyPr/>
          <a:lstStyle/>
          <a:p>
            <a:pPr defTabSz="457200"/>
            <a:endParaRPr lang="en-US">
              <a:solidFill>
                <a:prstClr val="black"/>
              </a:solidFill>
              <a:latin typeface="Calibri" charset="0"/>
              <a:ea typeface="MS PGothic" charset="0"/>
            </a:endParaRPr>
          </a:p>
        </p:txBody>
      </p:sp>
      <p:sp>
        <p:nvSpPr>
          <p:cNvPr id="47114" name="Line 22"/>
          <p:cNvSpPr>
            <a:spLocks noChangeShapeType="1"/>
          </p:cNvSpPr>
          <p:nvPr/>
        </p:nvSpPr>
        <p:spPr bwMode="auto">
          <a:xfrm>
            <a:off x="2257425" y="3500463"/>
            <a:ext cx="533400" cy="533400"/>
          </a:xfrm>
          <a:prstGeom prst="line">
            <a:avLst/>
          </a:prstGeom>
          <a:noFill/>
          <a:ln w="28575">
            <a:solidFill>
              <a:srgbClr val="2F2D64"/>
            </a:solidFill>
            <a:round/>
            <a:headEnd/>
            <a:tailEnd/>
          </a:ln>
          <a:extLst>
            <a:ext uri="{909E8E84-426E-40DD-AFC4-6F175D3DCCD1}">
              <a14:hiddenFill xmlns:a14="http://schemas.microsoft.com/office/drawing/2010/main">
                <a:noFill/>
              </a14:hiddenFill>
            </a:ext>
          </a:extLst>
        </p:spPr>
        <p:txBody>
          <a:bodyPr/>
          <a:lstStyle/>
          <a:p>
            <a:pPr defTabSz="457200"/>
            <a:endParaRPr lang="en-US">
              <a:solidFill>
                <a:prstClr val="black"/>
              </a:solidFill>
              <a:latin typeface="Calibri" charset="0"/>
              <a:ea typeface="MS PGothic" charset="0"/>
            </a:endParaRPr>
          </a:p>
        </p:txBody>
      </p:sp>
      <p:sp>
        <p:nvSpPr>
          <p:cNvPr id="47115" name="Line 23"/>
          <p:cNvSpPr>
            <a:spLocks noChangeShapeType="1"/>
          </p:cNvSpPr>
          <p:nvPr/>
        </p:nvSpPr>
        <p:spPr bwMode="auto">
          <a:xfrm flipV="1">
            <a:off x="1724025" y="3576663"/>
            <a:ext cx="533400" cy="76200"/>
          </a:xfrm>
          <a:prstGeom prst="line">
            <a:avLst/>
          </a:prstGeom>
          <a:noFill/>
          <a:ln w="28575">
            <a:solidFill>
              <a:srgbClr val="2F2D64"/>
            </a:solidFill>
            <a:round/>
            <a:headEnd/>
            <a:tailEnd/>
          </a:ln>
          <a:extLst>
            <a:ext uri="{909E8E84-426E-40DD-AFC4-6F175D3DCCD1}">
              <a14:hiddenFill xmlns:a14="http://schemas.microsoft.com/office/drawing/2010/main">
                <a:noFill/>
              </a14:hiddenFill>
            </a:ext>
          </a:extLst>
        </p:spPr>
        <p:txBody>
          <a:bodyPr/>
          <a:lstStyle/>
          <a:p>
            <a:pPr defTabSz="457200"/>
            <a:endParaRPr lang="en-US">
              <a:solidFill>
                <a:prstClr val="black"/>
              </a:solidFill>
              <a:latin typeface="Calibri" charset="0"/>
              <a:ea typeface="MS PGothic" charset="0"/>
            </a:endParaRPr>
          </a:p>
        </p:txBody>
      </p:sp>
      <p:sp>
        <p:nvSpPr>
          <p:cNvPr id="47116" name="TextBox 55"/>
          <p:cNvSpPr txBox="1">
            <a:spLocks noChangeArrowheads="1"/>
          </p:cNvSpPr>
          <p:nvPr/>
        </p:nvSpPr>
        <p:spPr bwMode="auto">
          <a:xfrm>
            <a:off x="657225" y="3922738"/>
            <a:ext cx="1057275"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MS PGothic" charset="0"/>
                <a:cs typeface="MS PGothic" charset="0"/>
              </a:defRPr>
            </a:lvl1pPr>
            <a:lvl2pPr marL="742950" indent="-285750" eaLnBrk="0" hangingPunct="0">
              <a:defRPr sz="2400">
                <a:solidFill>
                  <a:schemeClr val="tx1"/>
                </a:solidFill>
                <a:latin typeface="Calibri" charset="0"/>
                <a:ea typeface="MS PGothic" charset="0"/>
                <a:cs typeface="MS PGothic" charset="0"/>
              </a:defRPr>
            </a:lvl2pPr>
            <a:lvl3pPr marL="1143000" indent="-228600" eaLnBrk="0" hangingPunct="0">
              <a:defRPr sz="2400">
                <a:solidFill>
                  <a:schemeClr val="tx1"/>
                </a:solidFill>
                <a:latin typeface="Calibri" charset="0"/>
                <a:ea typeface="MS PGothic" charset="0"/>
                <a:cs typeface="MS PGothic" charset="0"/>
              </a:defRPr>
            </a:lvl3pPr>
            <a:lvl4pPr marL="1600200" indent="-228600" eaLnBrk="0" hangingPunct="0">
              <a:defRPr sz="2400">
                <a:solidFill>
                  <a:schemeClr val="tx1"/>
                </a:solidFill>
                <a:latin typeface="Calibri" charset="0"/>
                <a:ea typeface="MS PGothic" charset="0"/>
                <a:cs typeface="MS PGothic" charset="0"/>
              </a:defRPr>
            </a:lvl4pPr>
            <a:lvl5pPr marL="2057400" indent="-228600" eaLnBrk="0" hangingPunct="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lnSpc>
                <a:spcPct val="80000"/>
              </a:lnSpc>
            </a:pPr>
            <a:r>
              <a:rPr lang="en-US" sz="1300" b="1">
                <a:solidFill>
                  <a:srgbClr val="2F2D64"/>
                </a:solidFill>
                <a:latin typeface="Arial" charset="0"/>
                <a:ea typeface="ＭＳ Ｐゴシック" charset="0"/>
                <a:cs typeface="ＭＳ Ｐゴシック" charset="0"/>
              </a:rPr>
              <a:t>Integrated</a:t>
            </a:r>
            <a:br>
              <a:rPr lang="en-US" sz="1300" b="1">
                <a:solidFill>
                  <a:srgbClr val="2F2D64"/>
                </a:solidFill>
                <a:latin typeface="Arial" charset="0"/>
                <a:ea typeface="ＭＳ Ｐゴシック" charset="0"/>
                <a:cs typeface="ＭＳ Ｐゴシック" charset="0"/>
              </a:rPr>
            </a:br>
            <a:r>
              <a:rPr lang="en-US" sz="1300" b="1">
                <a:solidFill>
                  <a:srgbClr val="2F2D64"/>
                </a:solidFill>
                <a:latin typeface="Arial" charset="0"/>
                <a:ea typeface="ＭＳ Ｐゴシック" charset="0"/>
                <a:cs typeface="ＭＳ Ｐゴシック" charset="0"/>
              </a:rPr>
              <a:t>Delivery System</a:t>
            </a:r>
          </a:p>
        </p:txBody>
      </p:sp>
      <p:sp>
        <p:nvSpPr>
          <p:cNvPr id="47117" name="AutoShape 54"/>
          <p:cNvSpPr>
            <a:spLocks noChangeArrowheads="1"/>
          </p:cNvSpPr>
          <p:nvPr/>
        </p:nvSpPr>
        <p:spPr bwMode="auto">
          <a:xfrm>
            <a:off x="1952625" y="3348063"/>
            <a:ext cx="609600" cy="355600"/>
          </a:xfrm>
          <a:prstGeom prst="flowChartPreparation">
            <a:avLst/>
          </a:prstGeom>
          <a:solidFill>
            <a:srgbClr val="D2E2B4"/>
          </a:solidFill>
          <a:ln w="9525">
            <a:miter lim="800000"/>
            <a:headEnd/>
            <a:tailEnd/>
          </a:ln>
          <a:scene3d>
            <a:camera prst="legacyPerspectiveBottom">
              <a:rot lat="21299970" lon="0" rev="0"/>
            </a:camera>
            <a:lightRig rig="legacyFlat4" dir="b"/>
          </a:scene3d>
          <a:sp3d extrusionH="481000" prstMaterial="legacyPlastic">
            <a:bevelT w="13500" h="13500" prst="angle"/>
            <a:bevelB w="13500" h="13500" prst="angle"/>
            <a:extrusionClr>
              <a:srgbClr val="78A22F"/>
            </a:extrusionClr>
          </a:sp3d>
        </p:spPr>
        <p:txBody>
          <a:bodyPr wrap="none" anchor="ctr">
            <a:flatTx/>
          </a:bodyPr>
          <a:lstStyle/>
          <a:p>
            <a:pPr eaLnBrk="0" hangingPunct="0"/>
            <a:endParaRPr lang="en-US" sz="2400">
              <a:solidFill>
                <a:prstClr val="black"/>
              </a:solidFill>
              <a:latin typeface="Calibri" charset="0"/>
              <a:ea typeface="MS PGothic" charset="0"/>
              <a:cs typeface="Arial" charset="0"/>
            </a:endParaRPr>
          </a:p>
        </p:txBody>
      </p:sp>
      <p:pic>
        <p:nvPicPr>
          <p:cNvPr id="4711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38425" y="3957663"/>
            <a:ext cx="371475"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9"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28825" y="4033863"/>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20" name="Picture 13"/>
          <p:cNvPicPr>
            <a:picLocks noChangeAspect="1" noChangeArrowheads="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419225" y="3348063"/>
            <a:ext cx="304800"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21" name="TextBox 24"/>
          <p:cNvSpPr txBox="1">
            <a:spLocks noChangeArrowheads="1"/>
          </p:cNvSpPr>
          <p:nvPr/>
        </p:nvSpPr>
        <p:spPr bwMode="auto">
          <a:xfrm>
            <a:off x="6188075" y="989038"/>
            <a:ext cx="1425575"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MS PGothic" charset="0"/>
                <a:cs typeface="MS PGothic" charset="0"/>
              </a:defRPr>
            </a:lvl1pPr>
            <a:lvl2pPr marL="742950" indent="-285750" eaLnBrk="0" hangingPunct="0">
              <a:defRPr sz="2400">
                <a:solidFill>
                  <a:schemeClr val="tx1"/>
                </a:solidFill>
                <a:latin typeface="Calibri" charset="0"/>
                <a:ea typeface="MS PGothic" charset="0"/>
                <a:cs typeface="MS PGothic" charset="0"/>
              </a:defRPr>
            </a:lvl2pPr>
            <a:lvl3pPr marL="1143000" indent="-228600" eaLnBrk="0" hangingPunct="0">
              <a:defRPr sz="2400">
                <a:solidFill>
                  <a:schemeClr val="tx1"/>
                </a:solidFill>
                <a:latin typeface="Calibri" charset="0"/>
                <a:ea typeface="MS PGothic" charset="0"/>
                <a:cs typeface="MS PGothic" charset="0"/>
              </a:defRPr>
            </a:lvl3pPr>
            <a:lvl4pPr marL="1600200" indent="-228600" eaLnBrk="0" hangingPunct="0">
              <a:defRPr sz="2400">
                <a:solidFill>
                  <a:schemeClr val="tx1"/>
                </a:solidFill>
                <a:latin typeface="Calibri" charset="0"/>
                <a:ea typeface="MS PGothic" charset="0"/>
                <a:cs typeface="MS PGothic" charset="0"/>
              </a:defRPr>
            </a:lvl4pPr>
            <a:lvl5pPr marL="2057400" indent="-228600" eaLnBrk="0" hangingPunct="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lnSpc>
                <a:spcPct val="80000"/>
              </a:lnSpc>
            </a:pPr>
            <a:r>
              <a:rPr lang="en-US" sz="1300" b="1">
                <a:solidFill>
                  <a:srgbClr val="2F2D64"/>
                </a:solidFill>
                <a:latin typeface="Arial" charset="0"/>
                <a:ea typeface="ＭＳ Ｐゴシック" charset="0"/>
                <a:cs typeface="ＭＳ Ｐゴシック" charset="0"/>
              </a:rPr>
              <a:t>Patient-centered Groups</a:t>
            </a:r>
          </a:p>
        </p:txBody>
      </p:sp>
      <p:pic>
        <p:nvPicPr>
          <p:cNvPr id="47122" name="Picture 10"/>
          <p:cNvPicPr>
            <a:picLocks noChangeAspect="1" noChangeArrowheads="1"/>
          </p:cNvPicPr>
          <p:nvPr/>
        </p:nvPicPr>
        <p:blipFill>
          <a:blip r:embed="rId10">
            <a:clrChange>
              <a:clrFrom>
                <a:srgbClr val="FFFFFF"/>
              </a:clrFrom>
              <a:clrTo>
                <a:srgbClr val="FFFFFF">
                  <a:alpha val="0"/>
                </a:srgbClr>
              </a:clrTo>
            </a:clrChange>
            <a:lum bright="32000"/>
            <a:extLst>
              <a:ext uri="{28A0092B-C50C-407E-A947-70E740481C1C}">
                <a14:useLocalDpi xmlns:a14="http://schemas.microsoft.com/office/drawing/2010/main" val="0"/>
              </a:ext>
            </a:extLst>
          </a:blip>
          <a:srcRect/>
          <a:stretch>
            <a:fillRect/>
          </a:stretch>
        </p:blipFill>
        <p:spPr bwMode="auto">
          <a:xfrm>
            <a:off x="4176713" y="4397400"/>
            <a:ext cx="762000" cy="74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7123" name="Group 82"/>
          <p:cNvGrpSpPr>
            <a:grpSpLocks/>
          </p:cNvGrpSpPr>
          <p:nvPr/>
        </p:nvGrpSpPr>
        <p:grpSpPr bwMode="auto">
          <a:xfrm>
            <a:off x="5662613" y="3559200"/>
            <a:ext cx="3087687" cy="1379538"/>
            <a:chOff x="4343400" y="4259263"/>
            <a:chExt cx="3087691" cy="1379824"/>
          </a:xfrm>
        </p:grpSpPr>
        <p:sp>
          <p:nvSpPr>
            <p:cNvPr id="47161" name="Line 22"/>
            <p:cNvSpPr>
              <a:spLocks noChangeShapeType="1"/>
            </p:cNvSpPr>
            <p:nvPr/>
          </p:nvSpPr>
          <p:spPr bwMode="auto">
            <a:xfrm>
              <a:off x="5257800" y="4495800"/>
              <a:ext cx="838200" cy="609600"/>
            </a:xfrm>
            <a:prstGeom prst="line">
              <a:avLst/>
            </a:prstGeom>
            <a:noFill/>
            <a:ln w="28575">
              <a:solidFill>
                <a:srgbClr val="2F2D64"/>
              </a:solidFill>
              <a:round/>
              <a:headEnd/>
              <a:tailEnd/>
            </a:ln>
            <a:extLst>
              <a:ext uri="{909E8E84-426E-40DD-AFC4-6F175D3DCCD1}">
                <a14:hiddenFill xmlns:a14="http://schemas.microsoft.com/office/drawing/2010/main">
                  <a:noFill/>
                </a14:hiddenFill>
              </a:ext>
            </a:extLst>
          </p:spPr>
          <p:txBody>
            <a:bodyPr/>
            <a:lstStyle/>
            <a:p>
              <a:pPr defTabSz="457200"/>
              <a:endParaRPr lang="en-US">
                <a:solidFill>
                  <a:prstClr val="black"/>
                </a:solidFill>
                <a:latin typeface="Calibri" charset="0"/>
                <a:ea typeface="MS PGothic" charset="0"/>
              </a:endParaRPr>
            </a:p>
          </p:txBody>
        </p:sp>
        <p:sp>
          <p:nvSpPr>
            <p:cNvPr id="47162" name="Line 22"/>
            <p:cNvSpPr>
              <a:spLocks noChangeShapeType="1"/>
            </p:cNvSpPr>
            <p:nvPr/>
          </p:nvSpPr>
          <p:spPr bwMode="auto">
            <a:xfrm flipH="1">
              <a:off x="4419600" y="4495800"/>
              <a:ext cx="685800" cy="685800"/>
            </a:xfrm>
            <a:prstGeom prst="line">
              <a:avLst/>
            </a:prstGeom>
            <a:noFill/>
            <a:ln w="28575">
              <a:solidFill>
                <a:srgbClr val="2F2D64"/>
              </a:solidFill>
              <a:round/>
              <a:headEnd/>
              <a:tailEnd/>
            </a:ln>
            <a:extLst>
              <a:ext uri="{909E8E84-426E-40DD-AFC4-6F175D3DCCD1}">
                <a14:hiddenFill xmlns:a14="http://schemas.microsoft.com/office/drawing/2010/main">
                  <a:noFill/>
                </a14:hiddenFill>
              </a:ext>
            </a:extLst>
          </p:spPr>
          <p:txBody>
            <a:bodyPr/>
            <a:lstStyle/>
            <a:p>
              <a:pPr defTabSz="457200"/>
              <a:endParaRPr lang="en-US">
                <a:solidFill>
                  <a:prstClr val="black"/>
                </a:solidFill>
                <a:latin typeface="Calibri" charset="0"/>
                <a:ea typeface="MS PGothic" charset="0"/>
              </a:endParaRPr>
            </a:p>
          </p:txBody>
        </p:sp>
        <p:sp>
          <p:nvSpPr>
            <p:cNvPr id="47163" name="Line 22"/>
            <p:cNvSpPr>
              <a:spLocks noChangeShapeType="1"/>
            </p:cNvSpPr>
            <p:nvPr/>
          </p:nvSpPr>
          <p:spPr bwMode="auto">
            <a:xfrm>
              <a:off x="5181600" y="4495800"/>
              <a:ext cx="457200" cy="685800"/>
            </a:xfrm>
            <a:prstGeom prst="line">
              <a:avLst/>
            </a:prstGeom>
            <a:noFill/>
            <a:ln w="28575">
              <a:solidFill>
                <a:srgbClr val="2F2D64"/>
              </a:solidFill>
              <a:round/>
              <a:headEnd/>
              <a:tailEnd/>
            </a:ln>
            <a:extLst>
              <a:ext uri="{909E8E84-426E-40DD-AFC4-6F175D3DCCD1}">
                <a14:hiddenFill xmlns:a14="http://schemas.microsoft.com/office/drawing/2010/main">
                  <a:noFill/>
                </a14:hiddenFill>
              </a:ext>
            </a:extLst>
          </p:spPr>
          <p:txBody>
            <a:bodyPr/>
            <a:lstStyle/>
            <a:p>
              <a:pPr defTabSz="457200"/>
              <a:endParaRPr lang="en-US">
                <a:solidFill>
                  <a:prstClr val="black"/>
                </a:solidFill>
                <a:latin typeface="Calibri" charset="0"/>
                <a:ea typeface="MS PGothic" charset="0"/>
              </a:endParaRPr>
            </a:p>
          </p:txBody>
        </p:sp>
        <p:sp>
          <p:nvSpPr>
            <p:cNvPr id="47164" name="Line 22"/>
            <p:cNvSpPr>
              <a:spLocks noChangeShapeType="1"/>
            </p:cNvSpPr>
            <p:nvPr/>
          </p:nvSpPr>
          <p:spPr bwMode="auto">
            <a:xfrm flipH="1">
              <a:off x="5029200" y="4495800"/>
              <a:ext cx="152400" cy="609600"/>
            </a:xfrm>
            <a:prstGeom prst="line">
              <a:avLst/>
            </a:prstGeom>
            <a:noFill/>
            <a:ln w="28575">
              <a:solidFill>
                <a:srgbClr val="2F2D64"/>
              </a:solidFill>
              <a:round/>
              <a:headEnd/>
              <a:tailEnd/>
            </a:ln>
            <a:extLst>
              <a:ext uri="{909E8E84-426E-40DD-AFC4-6F175D3DCCD1}">
                <a14:hiddenFill xmlns:a14="http://schemas.microsoft.com/office/drawing/2010/main">
                  <a:noFill/>
                </a14:hiddenFill>
              </a:ext>
            </a:extLst>
          </p:spPr>
          <p:txBody>
            <a:bodyPr/>
            <a:lstStyle/>
            <a:p>
              <a:pPr defTabSz="457200"/>
              <a:endParaRPr lang="en-US">
                <a:solidFill>
                  <a:prstClr val="black"/>
                </a:solidFill>
                <a:latin typeface="Calibri" charset="0"/>
                <a:ea typeface="MS PGothic" charset="0"/>
              </a:endParaRPr>
            </a:p>
          </p:txBody>
        </p:sp>
        <p:sp>
          <p:nvSpPr>
            <p:cNvPr id="47165" name="AutoShape 99"/>
            <p:cNvSpPr>
              <a:spLocks noChangeArrowheads="1"/>
            </p:cNvSpPr>
            <p:nvPr/>
          </p:nvSpPr>
          <p:spPr bwMode="auto">
            <a:xfrm>
              <a:off x="4876800" y="4259263"/>
              <a:ext cx="609600" cy="355600"/>
            </a:xfrm>
            <a:prstGeom prst="flowChartPreparation">
              <a:avLst/>
            </a:prstGeom>
            <a:solidFill>
              <a:srgbClr val="D2E2B4"/>
            </a:solidFill>
            <a:ln w="9525">
              <a:miter lim="800000"/>
              <a:headEnd/>
              <a:tailEnd/>
            </a:ln>
            <a:scene3d>
              <a:camera prst="legacyPerspectiveBottom">
                <a:rot lat="21299970" lon="0" rev="0"/>
              </a:camera>
              <a:lightRig rig="legacyFlat4" dir="b"/>
            </a:scene3d>
            <a:sp3d extrusionH="481000" prstMaterial="legacyPlastic">
              <a:bevelT w="13500" h="13500" prst="angle"/>
              <a:bevelB w="13500" h="13500" prst="angle"/>
              <a:extrusionClr>
                <a:srgbClr val="78A22F"/>
              </a:extrusionClr>
            </a:sp3d>
          </p:spPr>
          <p:txBody>
            <a:bodyPr wrap="none" anchor="ctr">
              <a:flatTx/>
            </a:bodyPr>
            <a:lstStyle/>
            <a:p>
              <a:pPr eaLnBrk="0" hangingPunct="0"/>
              <a:endParaRPr lang="en-US" sz="2400">
                <a:solidFill>
                  <a:prstClr val="black"/>
                </a:solidFill>
                <a:latin typeface="Calibri" charset="0"/>
                <a:ea typeface="MS PGothic" charset="0"/>
                <a:cs typeface="Arial" charset="0"/>
              </a:endParaRPr>
            </a:p>
          </p:txBody>
        </p:sp>
        <p:pic>
          <p:nvPicPr>
            <p:cNvPr id="4716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41950" y="4991100"/>
              <a:ext cx="371475"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67"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43400" y="4978400"/>
              <a:ext cx="34925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68"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51538" y="50165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6" name="Picture 8"/>
            <p:cNvPicPr>
              <a:picLocks noChangeAspect="1" noChangeArrowheads="1"/>
            </p:cNvPicPr>
            <p:nvPr/>
          </p:nvPicPr>
          <p:blipFill>
            <a:blip r:embed="rId8" cstate="print">
              <a:duotone>
                <a:schemeClr val="accent1">
                  <a:shade val="45000"/>
                  <a:satMod val="135000"/>
                </a:schemeClr>
                <a:prstClr val="white"/>
              </a:duotone>
            </a:blip>
            <a:srcRect/>
            <a:stretch>
              <a:fillRect/>
            </a:stretch>
          </p:blipFill>
          <p:spPr bwMode="auto">
            <a:xfrm>
              <a:off x="4891088" y="5018088"/>
              <a:ext cx="381000" cy="301625"/>
            </a:xfrm>
            <a:prstGeom prst="rect">
              <a:avLst/>
            </a:prstGeom>
            <a:noFill/>
            <a:ln w="9525">
              <a:noFill/>
              <a:miter lim="800000"/>
              <a:headEnd/>
              <a:tailEnd/>
            </a:ln>
            <a:effectLst/>
          </p:spPr>
        </p:pic>
        <p:sp>
          <p:nvSpPr>
            <p:cNvPr id="47170" name="Rectangle 104"/>
            <p:cNvSpPr>
              <a:spLocks noChangeArrowheads="1"/>
            </p:cNvSpPr>
            <p:nvPr/>
          </p:nvSpPr>
          <p:spPr bwMode="auto">
            <a:xfrm>
              <a:off x="4724400" y="5348514"/>
              <a:ext cx="2706691" cy="290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300" b="1">
                  <a:solidFill>
                    <a:srgbClr val="2F2D64"/>
                  </a:solidFill>
                  <a:latin typeface="Calibri" charset="0"/>
                  <a:ea typeface="MS PGothic" charset="0"/>
                  <a:cs typeface="Arial" charset="0"/>
                </a:rPr>
                <a:t>Health Information Organization</a:t>
              </a:r>
            </a:p>
          </p:txBody>
        </p:sp>
      </p:grpSp>
      <p:sp>
        <p:nvSpPr>
          <p:cNvPr id="47124" name="Line 22"/>
          <p:cNvSpPr>
            <a:spLocks noChangeShapeType="1"/>
          </p:cNvSpPr>
          <p:nvPr/>
        </p:nvSpPr>
        <p:spPr bwMode="auto">
          <a:xfrm>
            <a:off x="7756525" y="2378100"/>
            <a:ext cx="496888" cy="100013"/>
          </a:xfrm>
          <a:prstGeom prst="line">
            <a:avLst/>
          </a:prstGeom>
          <a:noFill/>
          <a:ln w="28575">
            <a:solidFill>
              <a:srgbClr val="2F2D64"/>
            </a:solidFill>
            <a:round/>
            <a:headEnd/>
            <a:tailEnd/>
          </a:ln>
          <a:extLst>
            <a:ext uri="{909E8E84-426E-40DD-AFC4-6F175D3DCCD1}">
              <a14:hiddenFill xmlns:a14="http://schemas.microsoft.com/office/drawing/2010/main">
                <a:noFill/>
              </a14:hiddenFill>
            </a:ext>
          </a:extLst>
        </p:spPr>
        <p:txBody>
          <a:bodyPr/>
          <a:lstStyle/>
          <a:p>
            <a:pPr defTabSz="457200"/>
            <a:endParaRPr lang="en-US">
              <a:solidFill>
                <a:prstClr val="black"/>
              </a:solidFill>
              <a:latin typeface="Calibri" charset="0"/>
              <a:ea typeface="MS PGothic" charset="0"/>
            </a:endParaRPr>
          </a:p>
        </p:txBody>
      </p:sp>
      <p:sp>
        <p:nvSpPr>
          <p:cNvPr id="47125" name="TextBox 24"/>
          <p:cNvSpPr txBox="1">
            <a:spLocks noChangeArrowheads="1"/>
          </p:cNvSpPr>
          <p:nvPr/>
        </p:nvSpPr>
        <p:spPr bwMode="auto">
          <a:xfrm>
            <a:off x="3186113" y="5073675"/>
            <a:ext cx="1295400"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MS PGothic" charset="0"/>
                <a:cs typeface="MS PGothic" charset="0"/>
              </a:defRPr>
            </a:lvl1pPr>
            <a:lvl2pPr marL="742950" indent="-285750" eaLnBrk="0" hangingPunct="0">
              <a:defRPr sz="2400">
                <a:solidFill>
                  <a:schemeClr val="tx1"/>
                </a:solidFill>
                <a:latin typeface="Calibri" charset="0"/>
                <a:ea typeface="MS PGothic" charset="0"/>
                <a:cs typeface="MS PGothic" charset="0"/>
              </a:defRPr>
            </a:lvl2pPr>
            <a:lvl3pPr marL="1143000" indent="-228600" eaLnBrk="0" hangingPunct="0">
              <a:defRPr sz="2400">
                <a:solidFill>
                  <a:schemeClr val="tx1"/>
                </a:solidFill>
                <a:latin typeface="Calibri" charset="0"/>
                <a:ea typeface="MS PGothic" charset="0"/>
                <a:cs typeface="MS PGothic" charset="0"/>
              </a:defRPr>
            </a:lvl3pPr>
            <a:lvl4pPr marL="1600200" indent="-228600" eaLnBrk="0" hangingPunct="0">
              <a:defRPr sz="2400">
                <a:solidFill>
                  <a:schemeClr val="tx1"/>
                </a:solidFill>
                <a:latin typeface="Calibri" charset="0"/>
                <a:ea typeface="MS PGothic" charset="0"/>
                <a:cs typeface="MS PGothic" charset="0"/>
              </a:defRPr>
            </a:lvl4pPr>
            <a:lvl5pPr marL="2057400" indent="-228600" eaLnBrk="0" hangingPunct="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lnSpc>
                <a:spcPct val="80000"/>
              </a:lnSpc>
            </a:pPr>
            <a:r>
              <a:rPr lang="en-US" sz="1300" b="1">
                <a:solidFill>
                  <a:srgbClr val="2F2D64"/>
                </a:solidFill>
                <a:latin typeface="Arial" charset="0"/>
                <a:ea typeface="ＭＳ Ｐゴシック" charset="0"/>
                <a:cs typeface="ＭＳ Ｐゴシック" charset="0"/>
              </a:rPr>
              <a:t>Health Center</a:t>
            </a:r>
          </a:p>
          <a:p>
            <a:pPr eaLnBrk="1" hangingPunct="1">
              <a:lnSpc>
                <a:spcPct val="80000"/>
              </a:lnSpc>
            </a:pPr>
            <a:r>
              <a:rPr lang="en-US" sz="1300" b="1">
                <a:solidFill>
                  <a:srgbClr val="2F2D64"/>
                </a:solidFill>
                <a:latin typeface="Arial" charset="0"/>
                <a:ea typeface="ＭＳ Ｐゴシック" charset="0"/>
                <a:cs typeface="ＭＳ Ｐゴシック" charset="0"/>
              </a:rPr>
              <a:t>Network</a:t>
            </a:r>
          </a:p>
        </p:txBody>
      </p:sp>
      <p:grpSp>
        <p:nvGrpSpPr>
          <p:cNvPr id="47126" name="Group 46"/>
          <p:cNvGrpSpPr>
            <a:grpSpLocks/>
          </p:cNvGrpSpPr>
          <p:nvPr/>
        </p:nvGrpSpPr>
        <p:grpSpPr bwMode="auto">
          <a:xfrm>
            <a:off x="7100888" y="1436713"/>
            <a:ext cx="1430337" cy="2020887"/>
            <a:chOff x="4561" y="1396"/>
            <a:chExt cx="901" cy="1273"/>
          </a:xfrm>
        </p:grpSpPr>
        <p:grpSp>
          <p:nvGrpSpPr>
            <p:cNvPr id="47150" name="Group 47"/>
            <p:cNvGrpSpPr>
              <a:grpSpLocks/>
            </p:cNvGrpSpPr>
            <p:nvPr/>
          </p:nvGrpSpPr>
          <p:grpSpPr bwMode="auto">
            <a:xfrm>
              <a:off x="4561" y="1666"/>
              <a:ext cx="807" cy="1003"/>
              <a:chOff x="4359" y="1570"/>
              <a:chExt cx="807" cy="1003"/>
            </a:xfrm>
          </p:grpSpPr>
          <p:sp>
            <p:nvSpPr>
              <p:cNvPr id="47152" name="AutoShape 128"/>
              <p:cNvSpPr>
                <a:spLocks noChangeArrowheads="1"/>
              </p:cNvSpPr>
              <p:nvPr/>
            </p:nvSpPr>
            <p:spPr bwMode="auto">
              <a:xfrm>
                <a:off x="4381" y="2235"/>
                <a:ext cx="236" cy="158"/>
              </a:xfrm>
              <a:prstGeom prst="flowChartPreparation">
                <a:avLst/>
              </a:prstGeom>
              <a:solidFill>
                <a:srgbClr val="D2E2B4"/>
              </a:solidFill>
              <a:ln w="9525">
                <a:miter lim="800000"/>
                <a:headEnd/>
                <a:tailEnd/>
              </a:ln>
              <a:scene3d>
                <a:camera prst="legacyPerspectiveBottom">
                  <a:rot lat="21299970" lon="0" rev="0"/>
                </a:camera>
                <a:lightRig rig="legacyFlat4" dir="b"/>
              </a:scene3d>
              <a:sp3d extrusionH="481000" prstMaterial="legacyPlastic">
                <a:bevelT w="13500" h="13500" prst="angle"/>
                <a:bevelB w="13500" h="13500" prst="angle"/>
                <a:extrusionClr>
                  <a:srgbClr val="78A22F"/>
                </a:extrusionClr>
              </a:sp3d>
            </p:spPr>
            <p:txBody>
              <a:bodyPr wrap="none" anchor="ctr">
                <a:flatTx/>
              </a:bodyPr>
              <a:lstStyle/>
              <a:p>
                <a:pPr eaLnBrk="0" hangingPunct="0"/>
                <a:endParaRPr lang="en-US" sz="2400">
                  <a:solidFill>
                    <a:srgbClr val="1F497D"/>
                  </a:solidFill>
                  <a:latin typeface="Calibri" charset="0"/>
                  <a:ea typeface="MS PGothic" charset="0"/>
                  <a:cs typeface="Arial" charset="0"/>
                </a:endParaRPr>
              </a:p>
            </p:txBody>
          </p:sp>
          <p:grpSp>
            <p:nvGrpSpPr>
              <p:cNvPr id="47153" name="Group 49"/>
              <p:cNvGrpSpPr>
                <a:grpSpLocks/>
              </p:cNvGrpSpPr>
              <p:nvPr/>
            </p:nvGrpSpPr>
            <p:grpSpPr bwMode="auto">
              <a:xfrm>
                <a:off x="4359" y="1570"/>
                <a:ext cx="807" cy="1003"/>
                <a:chOff x="4359" y="1570"/>
                <a:chExt cx="807" cy="1003"/>
              </a:xfrm>
            </p:grpSpPr>
            <p:grpSp>
              <p:nvGrpSpPr>
                <p:cNvPr id="47154" name="Group 50"/>
                <p:cNvGrpSpPr>
                  <a:grpSpLocks/>
                </p:cNvGrpSpPr>
                <p:nvPr/>
              </p:nvGrpSpPr>
              <p:grpSpPr bwMode="auto">
                <a:xfrm>
                  <a:off x="4359" y="1868"/>
                  <a:ext cx="807" cy="705"/>
                  <a:chOff x="4359" y="1868"/>
                  <a:chExt cx="807" cy="705"/>
                </a:xfrm>
              </p:grpSpPr>
              <p:sp>
                <p:nvSpPr>
                  <p:cNvPr id="47156" name="Line 22"/>
                  <p:cNvSpPr>
                    <a:spLocks noChangeShapeType="1"/>
                  </p:cNvSpPr>
                  <p:nvPr/>
                </p:nvSpPr>
                <p:spPr bwMode="auto">
                  <a:xfrm flipH="1">
                    <a:off x="4499" y="2052"/>
                    <a:ext cx="433" cy="121"/>
                  </a:xfrm>
                  <a:prstGeom prst="line">
                    <a:avLst/>
                  </a:prstGeom>
                  <a:noFill/>
                  <a:ln w="28575">
                    <a:solidFill>
                      <a:srgbClr val="2F2D64"/>
                    </a:solidFill>
                    <a:round/>
                    <a:headEnd/>
                    <a:tailEnd/>
                  </a:ln>
                  <a:extLst>
                    <a:ext uri="{909E8E84-426E-40DD-AFC4-6F175D3DCCD1}">
                      <a14:hiddenFill xmlns:a14="http://schemas.microsoft.com/office/drawing/2010/main">
                        <a:noFill/>
                      </a14:hiddenFill>
                    </a:ext>
                  </a:extLst>
                </p:spPr>
                <p:txBody>
                  <a:bodyPr/>
                  <a:lstStyle/>
                  <a:p>
                    <a:pPr defTabSz="457200"/>
                    <a:endParaRPr lang="en-US">
                      <a:solidFill>
                        <a:prstClr val="black"/>
                      </a:solidFill>
                      <a:latin typeface="Calibri" charset="0"/>
                      <a:ea typeface="MS PGothic" charset="0"/>
                    </a:endParaRPr>
                  </a:p>
                </p:txBody>
              </p:sp>
              <p:sp>
                <p:nvSpPr>
                  <p:cNvPr id="47157" name="AutoShape 128"/>
                  <p:cNvSpPr>
                    <a:spLocks noChangeArrowheads="1"/>
                  </p:cNvSpPr>
                  <p:nvPr/>
                </p:nvSpPr>
                <p:spPr bwMode="auto">
                  <a:xfrm>
                    <a:off x="4359" y="1868"/>
                    <a:ext cx="236" cy="158"/>
                  </a:xfrm>
                  <a:prstGeom prst="flowChartPreparation">
                    <a:avLst/>
                  </a:prstGeom>
                  <a:solidFill>
                    <a:srgbClr val="D2E2B4"/>
                  </a:solidFill>
                  <a:ln w="9525">
                    <a:miter lim="800000"/>
                    <a:headEnd/>
                    <a:tailEnd/>
                  </a:ln>
                  <a:scene3d>
                    <a:camera prst="legacyPerspectiveBottom">
                      <a:rot lat="21299970" lon="0" rev="0"/>
                    </a:camera>
                    <a:lightRig rig="legacyFlat4" dir="b"/>
                  </a:scene3d>
                  <a:sp3d extrusionH="481000" prstMaterial="legacyPlastic">
                    <a:bevelT w="13500" h="13500" prst="angle"/>
                    <a:bevelB w="13500" h="13500" prst="angle"/>
                    <a:extrusionClr>
                      <a:srgbClr val="78A22F"/>
                    </a:extrusionClr>
                  </a:sp3d>
                </p:spPr>
                <p:txBody>
                  <a:bodyPr wrap="none" anchor="ctr">
                    <a:flatTx/>
                  </a:bodyPr>
                  <a:lstStyle/>
                  <a:p>
                    <a:pPr eaLnBrk="0" hangingPunct="0"/>
                    <a:endParaRPr lang="en-US" sz="2400">
                      <a:solidFill>
                        <a:srgbClr val="1F497D"/>
                      </a:solidFill>
                      <a:latin typeface="Calibri" charset="0"/>
                      <a:ea typeface="MS PGothic" charset="0"/>
                      <a:cs typeface="Arial" charset="0"/>
                    </a:endParaRPr>
                  </a:p>
                </p:txBody>
              </p:sp>
              <p:sp>
                <p:nvSpPr>
                  <p:cNvPr id="47158" name="AutoShape 128"/>
                  <p:cNvSpPr>
                    <a:spLocks noChangeArrowheads="1"/>
                  </p:cNvSpPr>
                  <p:nvPr/>
                </p:nvSpPr>
                <p:spPr bwMode="auto">
                  <a:xfrm>
                    <a:off x="4390" y="2044"/>
                    <a:ext cx="236" cy="158"/>
                  </a:xfrm>
                  <a:prstGeom prst="flowChartPreparation">
                    <a:avLst/>
                  </a:prstGeom>
                  <a:solidFill>
                    <a:srgbClr val="D2E2B4"/>
                  </a:solidFill>
                  <a:ln w="9525">
                    <a:miter lim="800000"/>
                    <a:headEnd/>
                    <a:tailEnd/>
                  </a:ln>
                  <a:scene3d>
                    <a:camera prst="legacyPerspectiveBottom">
                      <a:rot lat="21299970" lon="0" rev="0"/>
                    </a:camera>
                    <a:lightRig rig="legacyFlat4" dir="b"/>
                  </a:scene3d>
                  <a:sp3d extrusionH="481000" prstMaterial="legacyPlastic">
                    <a:bevelT w="13500" h="13500" prst="angle"/>
                    <a:bevelB w="13500" h="13500" prst="angle"/>
                    <a:extrusionClr>
                      <a:srgbClr val="78A22F"/>
                    </a:extrusionClr>
                  </a:sp3d>
                </p:spPr>
                <p:txBody>
                  <a:bodyPr wrap="none" anchor="ctr">
                    <a:flatTx/>
                  </a:bodyPr>
                  <a:lstStyle/>
                  <a:p>
                    <a:pPr eaLnBrk="0" hangingPunct="0"/>
                    <a:endParaRPr lang="en-US" sz="2400">
                      <a:solidFill>
                        <a:srgbClr val="1F497D"/>
                      </a:solidFill>
                      <a:latin typeface="Calibri" charset="0"/>
                      <a:ea typeface="MS PGothic" charset="0"/>
                      <a:cs typeface="Arial" charset="0"/>
                    </a:endParaRPr>
                  </a:p>
                </p:txBody>
              </p:sp>
              <p:pic>
                <p:nvPicPr>
                  <p:cNvPr id="47159" name="Picture 15"/>
                  <p:cNvPicPr>
                    <a:picLocks noChangeAspect="1" noChangeArrowheads="1"/>
                  </p:cNvPicPr>
                  <p:nvPr/>
                </p:nvPicPr>
                <p:blipFill>
                  <a:blip r:embed="rId11">
                    <a:clrChange>
                      <a:clrFrom>
                        <a:srgbClr val="FFFFFF"/>
                      </a:clrFrom>
                      <a:clrTo>
                        <a:srgbClr val="FFFFFF">
                          <a:alpha val="0"/>
                        </a:srgbClr>
                      </a:clrTo>
                    </a:clrChange>
                    <a:lum bright="24000" contrast="-54000"/>
                    <a:extLst>
                      <a:ext uri="{28A0092B-C50C-407E-A947-70E740481C1C}">
                        <a14:useLocalDpi xmlns:a14="http://schemas.microsoft.com/office/drawing/2010/main" val="0"/>
                      </a:ext>
                    </a:extLst>
                  </a:blip>
                  <a:srcRect/>
                  <a:stretch>
                    <a:fillRect/>
                  </a:stretch>
                </p:blipFill>
                <p:spPr bwMode="auto">
                  <a:xfrm>
                    <a:off x="4780" y="1881"/>
                    <a:ext cx="386" cy="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60" name="Picture 15"/>
                  <p:cNvPicPr>
                    <a:picLocks noChangeAspect="1" noChangeArrowheads="1"/>
                  </p:cNvPicPr>
                  <p:nvPr/>
                </p:nvPicPr>
                <p:blipFill>
                  <a:blip r:embed="rId11">
                    <a:clrChange>
                      <a:clrFrom>
                        <a:srgbClr val="FFFFFF"/>
                      </a:clrFrom>
                      <a:clrTo>
                        <a:srgbClr val="FFFFFF">
                          <a:alpha val="0"/>
                        </a:srgbClr>
                      </a:clrTo>
                    </a:clrChange>
                    <a:lum bright="24000" contrast="-54000"/>
                    <a:extLst>
                      <a:ext uri="{28A0092B-C50C-407E-A947-70E740481C1C}">
                        <a14:useLocalDpi xmlns:a14="http://schemas.microsoft.com/office/drawing/2010/main" val="0"/>
                      </a:ext>
                    </a:extLst>
                  </a:blip>
                  <a:srcRect/>
                  <a:stretch>
                    <a:fillRect/>
                  </a:stretch>
                </p:blipFill>
                <p:spPr bwMode="auto">
                  <a:xfrm>
                    <a:off x="4702" y="2202"/>
                    <a:ext cx="386" cy="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47155" name="Picture 15"/>
                <p:cNvPicPr>
                  <a:picLocks noChangeAspect="1" noChangeArrowheads="1"/>
                </p:cNvPicPr>
                <p:nvPr/>
              </p:nvPicPr>
              <p:blipFill>
                <a:blip r:embed="rId11">
                  <a:clrChange>
                    <a:clrFrom>
                      <a:srgbClr val="FFFFFF"/>
                    </a:clrFrom>
                    <a:clrTo>
                      <a:srgbClr val="FFFFFF">
                        <a:alpha val="0"/>
                      </a:srgbClr>
                    </a:clrTo>
                  </a:clrChange>
                  <a:lum bright="24000" contrast="-54000"/>
                  <a:extLst>
                    <a:ext uri="{28A0092B-C50C-407E-A947-70E740481C1C}">
                      <a14:useLocalDpi xmlns:a14="http://schemas.microsoft.com/office/drawing/2010/main" val="0"/>
                    </a:ext>
                  </a:extLst>
                </a:blip>
                <a:srcRect/>
                <a:stretch>
                  <a:fillRect/>
                </a:stretch>
              </p:blipFill>
              <p:spPr bwMode="auto">
                <a:xfrm>
                  <a:off x="4566" y="1570"/>
                  <a:ext cx="386" cy="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47151" name="TextBox 24"/>
            <p:cNvSpPr txBox="1">
              <a:spLocks noChangeArrowheads="1"/>
            </p:cNvSpPr>
            <p:nvPr/>
          </p:nvSpPr>
          <p:spPr bwMode="auto">
            <a:xfrm>
              <a:off x="4646" y="1396"/>
              <a:ext cx="816" cy="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MS PGothic" charset="0"/>
                  <a:cs typeface="MS PGothic" charset="0"/>
                </a:defRPr>
              </a:lvl1pPr>
              <a:lvl2pPr marL="742950" indent="-285750" eaLnBrk="0" hangingPunct="0">
                <a:defRPr sz="2400">
                  <a:solidFill>
                    <a:schemeClr val="tx1"/>
                  </a:solidFill>
                  <a:latin typeface="Calibri" charset="0"/>
                  <a:ea typeface="MS PGothic" charset="0"/>
                  <a:cs typeface="MS PGothic" charset="0"/>
                </a:defRPr>
              </a:lvl2pPr>
              <a:lvl3pPr marL="1143000" indent="-228600" eaLnBrk="0" hangingPunct="0">
                <a:defRPr sz="2400">
                  <a:solidFill>
                    <a:schemeClr val="tx1"/>
                  </a:solidFill>
                  <a:latin typeface="Calibri" charset="0"/>
                  <a:ea typeface="MS PGothic" charset="0"/>
                  <a:cs typeface="MS PGothic" charset="0"/>
                </a:defRPr>
              </a:lvl3pPr>
              <a:lvl4pPr marL="1600200" indent="-228600" eaLnBrk="0" hangingPunct="0">
                <a:defRPr sz="2400">
                  <a:solidFill>
                    <a:schemeClr val="tx1"/>
                  </a:solidFill>
                  <a:latin typeface="Calibri" charset="0"/>
                  <a:ea typeface="MS PGothic" charset="0"/>
                  <a:cs typeface="MS PGothic" charset="0"/>
                </a:defRPr>
              </a:lvl4pPr>
              <a:lvl5pPr marL="2057400" indent="-228600" eaLnBrk="0" hangingPunct="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lnSpc>
                  <a:spcPct val="80000"/>
                </a:lnSpc>
              </a:pPr>
              <a:r>
                <a:rPr lang="en-US" sz="1300" b="1">
                  <a:solidFill>
                    <a:srgbClr val="2F2D64"/>
                  </a:solidFill>
                  <a:latin typeface="Arial" charset="0"/>
                  <a:ea typeface="ＭＳ Ｐゴシック" charset="0"/>
                  <a:cs typeface="ＭＳ Ｐゴシック" charset="0"/>
                </a:rPr>
                <a:t>Federal</a:t>
              </a:r>
            </a:p>
            <a:p>
              <a:pPr eaLnBrk="1" hangingPunct="1">
                <a:lnSpc>
                  <a:spcPct val="80000"/>
                </a:lnSpc>
              </a:pPr>
              <a:r>
                <a:rPr lang="en-US" sz="1300" b="1">
                  <a:solidFill>
                    <a:srgbClr val="2F2D64"/>
                  </a:solidFill>
                  <a:latin typeface="Arial" charset="0"/>
                  <a:ea typeface="ＭＳ Ｐゴシック" charset="0"/>
                  <a:cs typeface="ＭＳ Ｐゴシック" charset="0"/>
                </a:rPr>
                <a:t>Agencies</a:t>
              </a:r>
            </a:p>
          </p:txBody>
        </p:sp>
      </p:grpSp>
      <p:sp>
        <p:nvSpPr>
          <p:cNvPr id="132" name="Line 58"/>
          <p:cNvSpPr>
            <a:spLocks noChangeShapeType="1"/>
          </p:cNvSpPr>
          <p:nvPr/>
        </p:nvSpPr>
        <p:spPr bwMode="auto">
          <a:xfrm>
            <a:off x="1981200" y="1924075"/>
            <a:ext cx="1308100" cy="788988"/>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457200">
              <a:defRPr/>
            </a:pPr>
            <a:endParaRPr lang="en-US">
              <a:solidFill>
                <a:prstClr val="black"/>
              </a:solidFill>
              <a:latin typeface="Calibri" charset="0"/>
              <a:ea typeface="MS PGothic" charset="0"/>
            </a:endParaRPr>
          </a:p>
        </p:txBody>
      </p:sp>
      <p:sp>
        <p:nvSpPr>
          <p:cNvPr id="133" name="Line 59"/>
          <p:cNvSpPr>
            <a:spLocks noChangeShapeType="1"/>
          </p:cNvSpPr>
          <p:nvPr/>
        </p:nvSpPr>
        <p:spPr bwMode="auto">
          <a:xfrm flipV="1">
            <a:off x="2590800" y="3295675"/>
            <a:ext cx="519113" cy="169863"/>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457200">
              <a:defRPr/>
            </a:pPr>
            <a:endParaRPr lang="en-US">
              <a:solidFill>
                <a:prstClr val="black"/>
              </a:solidFill>
              <a:latin typeface="Calibri" charset="0"/>
              <a:ea typeface="MS PGothic" charset="0"/>
            </a:endParaRPr>
          </a:p>
        </p:txBody>
      </p:sp>
      <p:sp>
        <p:nvSpPr>
          <p:cNvPr id="134" name="Line 60"/>
          <p:cNvSpPr>
            <a:spLocks noChangeShapeType="1"/>
          </p:cNvSpPr>
          <p:nvPr/>
        </p:nvSpPr>
        <p:spPr bwMode="auto">
          <a:xfrm>
            <a:off x="5562600" y="3371875"/>
            <a:ext cx="647700" cy="284163"/>
          </a:xfrm>
          <a:prstGeom prst="line">
            <a:avLst/>
          </a:prstGeom>
          <a:noFill/>
          <a:ln w="19050">
            <a:solidFill>
              <a:srgbClr val="7C110A"/>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457200">
              <a:defRPr/>
            </a:pPr>
            <a:endParaRPr lang="en-US">
              <a:solidFill>
                <a:prstClr val="black"/>
              </a:solidFill>
              <a:latin typeface="Calibri" charset="0"/>
              <a:ea typeface="MS PGothic" charset="0"/>
            </a:endParaRPr>
          </a:p>
        </p:txBody>
      </p:sp>
      <p:sp>
        <p:nvSpPr>
          <p:cNvPr id="135" name="Line 61"/>
          <p:cNvSpPr>
            <a:spLocks noChangeShapeType="1"/>
          </p:cNvSpPr>
          <p:nvPr/>
        </p:nvSpPr>
        <p:spPr bwMode="auto">
          <a:xfrm flipV="1">
            <a:off x="5715000" y="2762275"/>
            <a:ext cx="1398588" cy="265113"/>
          </a:xfrm>
          <a:prstGeom prst="line">
            <a:avLst/>
          </a:prstGeom>
          <a:noFill/>
          <a:ln w="1905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457200">
              <a:defRPr/>
            </a:pPr>
            <a:endParaRPr lang="en-US">
              <a:solidFill>
                <a:prstClr val="black"/>
              </a:solidFill>
              <a:latin typeface="Calibri" charset="0"/>
              <a:ea typeface="MS PGothic" charset="0"/>
            </a:endParaRPr>
          </a:p>
        </p:txBody>
      </p:sp>
      <p:sp>
        <p:nvSpPr>
          <p:cNvPr id="136" name="Line 62"/>
          <p:cNvSpPr>
            <a:spLocks noChangeShapeType="1"/>
          </p:cNvSpPr>
          <p:nvPr/>
        </p:nvSpPr>
        <p:spPr bwMode="auto">
          <a:xfrm flipH="1">
            <a:off x="5638800" y="2384450"/>
            <a:ext cx="465138" cy="238125"/>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457200">
              <a:defRPr/>
            </a:pPr>
            <a:endParaRPr lang="en-US">
              <a:solidFill>
                <a:prstClr val="black"/>
              </a:solidFill>
              <a:latin typeface="Calibri" charset="0"/>
              <a:ea typeface="MS PGothic" charset="0"/>
            </a:endParaRPr>
          </a:p>
        </p:txBody>
      </p:sp>
      <p:sp>
        <p:nvSpPr>
          <p:cNvPr id="137" name="Line 63"/>
          <p:cNvSpPr>
            <a:spLocks noChangeShapeType="1"/>
          </p:cNvSpPr>
          <p:nvPr/>
        </p:nvSpPr>
        <p:spPr bwMode="auto">
          <a:xfrm>
            <a:off x="3581400" y="1695475"/>
            <a:ext cx="125413" cy="701675"/>
          </a:xfrm>
          <a:prstGeom prst="line">
            <a:avLst/>
          </a:prstGeom>
          <a:noFill/>
          <a:ln w="19050">
            <a:solidFill>
              <a:srgbClr val="7C110A"/>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457200">
              <a:defRPr/>
            </a:pPr>
            <a:endParaRPr lang="en-US">
              <a:solidFill>
                <a:prstClr val="black"/>
              </a:solidFill>
              <a:latin typeface="Calibri" charset="0"/>
              <a:ea typeface="MS PGothic" charset="0"/>
            </a:endParaRPr>
          </a:p>
        </p:txBody>
      </p:sp>
      <p:sp>
        <p:nvSpPr>
          <p:cNvPr id="138" name="Line 64"/>
          <p:cNvSpPr>
            <a:spLocks noChangeShapeType="1"/>
          </p:cNvSpPr>
          <p:nvPr/>
        </p:nvSpPr>
        <p:spPr bwMode="auto">
          <a:xfrm flipH="1">
            <a:off x="4475163" y="3981475"/>
            <a:ext cx="20637" cy="415925"/>
          </a:xfrm>
          <a:prstGeom prst="line">
            <a:avLst/>
          </a:prstGeom>
          <a:noFill/>
          <a:ln w="1905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457200">
              <a:defRPr/>
            </a:pPr>
            <a:endParaRPr lang="en-US">
              <a:solidFill>
                <a:prstClr val="black"/>
              </a:solidFill>
              <a:latin typeface="Calibri" charset="0"/>
              <a:ea typeface="MS PGothic" charset="0"/>
            </a:endParaRPr>
          </a:p>
        </p:txBody>
      </p:sp>
      <p:pic>
        <p:nvPicPr>
          <p:cNvPr id="47134" name="Picture 15"/>
          <p:cNvPicPr>
            <a:picLocks noChangeAspect="1" noChangeArrowheads="1"/>
          </p:cNvPicPr>
          <p:nvPr/>
        </p:nvPicPr>
        <p:blipFill>
          <a:blip r:embed="rId11">
            <a:clrChange>
              <a:clrFrom>
                <a:srgbClr val="FFFFFF"/>
              </a:clrFrom>
              <a:clrTo>
                <a:srgbClr val="FFFFFF">
                  <a:alpha val="0"/>
                </a:srgbClr>
              </a:clrTo>
            </a:clrChange>
            <a:lum bright="24000" contrast="-54000"/>
            <a:extLst>
              <a:ext uri="{28A0092B-C50C-407E-A947-70E740481C1C}">
                <a14:useLocalDpi xmlns:a14="http://schemas.microsoft.com/office/drawing/2010/main" val="0"/>
              </a:ext>
            </a:extLst>
          </a:blip>
          <a:srcRect/>
          <a:stretch>
            <a:fillRect/>
          </a:stretch>
        </p:blipFill>
        <p:spPr bwMode="auto">
          <a:xfrm>
            <a:off x="4724400" y="933475"/>
            <a:ext cx="612775"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35" name="TextBox 117"/>
          <p:cNvSpPr txBox="1">
            <a:spLocks noChangeArrowheads="1"/>
          </p:cNvSpPr>
          <p:nvPr/>
        </p:nvSpPr>
        <p:spPr bwMode="auto">
          <a:xfrm>
            <a:off x="4768850" y="614388"/>
            <a:ext cx="1817688" cy="25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MS PGothic" charset="0"/>
                <a:cs typeface="MS PGothic" charset="0"/>
              </a:defRPr>
            </a:lvl1pPr>
            <a:lvl2pPr marL="742950" indent="-285750" eaLnBrk="0" hangingPunct="0">
              <a:defRPr sz="2400">
                <a:solidFill>
                  <a:schemeClr val="tx1"/>
                </a:solidFill>
                <a:latin typeface="Calibri" charset="0"/>
                <a:ea typeface="MS PGothic" charset="0"/>
                <a:cs typeface="MS PGothic" charset="0"/>
              </a:defRPr>
            </a:lvl2pPr>
            <a:lvl3pPr marL="1143000" indent="-228600" eaLnBrk="0" hangingPunct="0">
              <a:defRPr sz="2400">
                <a:solidFill>
                  <a:schemeClr val="tx1"/>
                </a:solidFill>
                <a:latin typeface="Calibri" charset="0"/>
                <a:ea typeface="MS PGothic" charset="0"/>
                <a:cs typeface="MS PGothic" charset="0"/>
              </a:defRPr>
            </a:lvl3pPr>
            <a:lvl4pPr marL="1600200" indent="-228600" eaLnBrk="0" hangingPunct="0">
              <a:defRPr sz="2400">
                <a:solidFill>
                  <a:schemeClr val="tx1"/>
                </a:solidFill>
                <a:latin typeface="Calibri" charset="0"/>
                <a:ea typeface="MS PGothic" charset="0"/>
                <a:cs typeface="MS PGothic" charset="0"/>
              </a:defRPr>
            </a:lvl4pPr>
            <a:lvl5pPr marL="2057400" indent="-228600" eaLnBrk="0" hangingPunct="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eaLnBrk="1" hangingPunct="1">
              <a:lnSpc>
                <a:spcPct val="80000"/>
              </a:lnSpc>
            </a:pPr>
            <a:r>
              <a:rPr lang="en-US" sz="1300" b="1">
                <a:solidFill>
                  <a:srgbClr val="2F2D64"/>
                </a:solidFill>
                <a:latin typeface="Arial" charset="0"/>
                <a:ea typeface="ＭＳ Ｐゴシック" charset="0"/>
                <a:cs typeface="ＭＳ Ｐゴシック" charset="0"/>
              </a:rPr>
              <a:t>State Public Health</a:t>
            </a:r>
          </a:p>
        </p:txBody>
      </p:sp>
      <p:sp>
        <p:nvSpPr>
          <p:cNvPr id="141" name="Line 67"/>
          <p:cNvSpPr>
            <a:spLocks noChangeShapeType="1"/>
          </p:cNvSpPr>
          <p:nvPr/>
        </p:nvSpPr>
        <p:spPr bwMode="auto">
          <a:xfrm flipH="1">
            <a:off x="4648200" y="1543075"/>
            <a:ext cx="147638" cy="661988"/>
          </a:xfrm>
          <a:prstGeom prst="line">
            <a:avLst/>
          </a:prstGeom>
          <a:noFill/>
          <a:ln w="19050">
            <a:solidFill>
              <a:srgbClr val="7C110A"/>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457200">
              <a:defRPr/>
            </a:pPr>
            <a:endParaRPr lang="en-US">
              <a:solidFill>
                <a:prstClr val="black"/>
              </a:solidFill>
              <a:latin typeface="Calibri" charset="0"/>
              <a:ea typeface="MS PGothic" charset="0"/>
            </a:endParaRPr>
          </a:p>
        </p:txBody>
      </p:sp>
      <p:sp>
        <p:nvSpPr>
          <p:cNvPr id="142" name="Rectangle 68"/>
          <p:cNvSpPr>
            <a:spLocks noChangeArrowheads="1"/>
          </p:cNvSpPr>
          <p:nvPr/>
        </p:nvSpPr>
        <p:spPr bwMode="auto">
          <a:xfrm>
            <a:off x="8680450" y="4843488"/>
            <a:ext cx="463550" cy="2317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defTabSz="457200">
              <a:defRPr/>
            </a:pPr>
            <a:endParaRPr lang="en-US">
              <a:solidFill>
                <a:prstClr val="black"/>
              </a:solidFill>
              <a:latin typeface="Calibri" charset="0"/>
              <a:ea typeface="MS PGothic" charset="0"/>
            </a:endParaRPr>
          </a:p>
        </p:txBody>
      </p:sp>
      <p:sp>
        <p:nvSpPr>
          <p:cNvPr id="143" name="Cloud"/>
          <p:cNvSpPr>
            <a:spLocks noChangeAspect="1" noEditPoints="1" noChangeArrowheads="1"/>
          </p:cNvSpPr>
          <p:nvPr/>
        </p:nvSpPr>
        <p:spPr bwMode="auto">
          <a:xfrm>
            <a:off x="3124200" y="2228875"/>
            <a:ext cx="2514600" cy="1685925"/>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1" y="8613"/>
                  <a:pt x="-1" y="10137"/>
                </a:cubicBezTo>
                <a:cubicBezTo>
                  <a:pt x="-1" y="11192"/>
                  <a:pt x="409" y="12169"/>
                  <a:pt x="1074" y="12702"/>
                </a:cubicBezTo>
                <a:lnTo>
                  <a:pt x="1063" y="12668"/>
                </a:lnTo>
                <a:cubicBezTo>
                  <a:pt x="685" y="13217"/>
                  <a:pt x="474" y="13940"/>
                  <a:pt x="474" y="14690"/>
                </a:cubicBezTo>
                <a:cubicBezTo>
                  <a:pt x="475" y="16325"/>
                  <a:pt x="1451" y="17650"/>
                  <a:pt x="2655" y="17650"/>
                </a:cubicBezTo>
                <a:cubicBezTo>
                  <a:pt x="2739" y="17650"/>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1"/>
                  <a:pt x="16758" y="-1"/>
                </a:cubicBezTo>
                <a:cubicBezTo>
                  <a:pt x="16044" y="-1"/>
                  <a:pt x="15367" y="426"/>
                  <a:pt x="14905" y="1165"/>
                </a:cubicBezTo>
                <a:lnTo>
                  <a:pt x="14909" y="1170"/>
                </a:lnTo>
                <a:cubicBezTo>
                  <a:pt x="14497" y="432"/>
                  <a:pt x="13855" y="-1"/>
                  <a:pt x="13174" y="-1"/>
                </a:cubicBezTo>
                <a:cubicBezTo>
                  <a:pt x="12347" y="-1"/>
                  <a:pt x="11590" y="637"/>
                  <a:pt x="11221" y="1645"/>
                </a:cubicBezTo>
                <a:lnTo>
                  <a:pt x="11229" y="1694"/>
                </a:lnTo>
                <a:cubicBezTo>
                  <a:pt x="10730" y="1024"/>
                  <a:pt x="10058" y="649"/>
                  <a:pt x="9358" y="649"/>
                </a:cubicBezTo>
                <a:cubicBezTo>
                  <a:pt x="8372" y="649"/>
                  <a:pt x="7466" y="1391"/>
                  <a:pt x="7003" y="2578"/>
                </a:cubicBezTo>
                <a:lnTo>
                  <a:pt x="6995" y="2602"/>
                </a:lnTo>
                <a:cubicBezTo>
                  <a:pt x="6477" y="2189"/>
                  <a:pt x="5888" y="1971"/>
                  <a:pt x="5288" y="1971"/>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DDDDDD"/>
          </a:solidFill>
          <a:ln w="9525">
            <a:solidFill>
              <a:srgbClr val="000000"/>
            </a:solidFill>
            <a:miter lim="800000"/>
            <a:headEnd/>
            <a:tailEnd/>
          </a:ln>
          <a:effectLst>
            <a:outerShdw blurRad="63500" dist="107763" dir="2700000" algn="ctr" rotWithShape="0">
              <a:srgbClr val="000000">
                <a:alpha val="74998"/>
              </a:srgbClr>
            </a:outerShdw>
          </a:effectLst>
        </p:spPr>
        <p:txBody>
          <a:bodyPr/>
          <a:lstStyle/>
          <a:p>
            <a:pPr defTabSz="457200">
              <a:defRPr/>
            </a:pPr>
            <a:endParaRPr lang="en-US" sz="2400">
              <a:solidFill>
                <a:prstClr val="black"/>
              </a:solidFill>
              <a:latin typeface="Calibri" charset="0"/>
              <a:ea typeface="MS PGothic" charset="0"/>
              <a:cs typeface="Arial" charset="0"/>
            </a:endParaRPr>
          </a:p>
        </p:txBody>
      </p:sp>
      <p:sp>
        <p:nvSpPr>
          <p:cNvPr id="145" name="Text Box 70"/>
          <p:cNvSpPr txBox="1">
            <a:spLocks noChangeArrowheads="1"/>
          </p:cNvSpPr>
          <p:nvPr/>
        </p:nvSpPr>
        <p:spPr bwMode="auto">
          <a:xfrm>
            <a:off x="3427413" y="2382863"/>
            <a:ext cx="2136775"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defTabSz="457200">
              <a:defRPr/>
            </a:pPr>
            <a:r>
              <a:rPr lang="en-US" sz="1600" b="1" dirty="0">
                <a:solidFill>
                  <a:srgbClr val="C0504D"/>
                </a:solidFill>
                <a:latin typeface="Calibri" charset="0"/>
                <a:ea typeface="MS PGothic" charset="0"/>
                <a:cs typeface="Arial" charset="0"/>
              </a:rPr>
              <a:t>Governance</a:t>
            </a:r>
          </a:p>
          <a:p>
            <a:pPr defTabSz="457200">
              <a:defRPr/>
            </a:pPr>
            <a:r>
              <a:rPr lang="en-US" sz="1600" b="1" dirty="0">
                <a:solidFill>
                  <a:srgbClr val="0000FF"/>
                </a:solidFill>
                <a:latin typeface="Calibri" charset="0"/>
                <a:ea typeface="MS PGothic" charset="0"/>
                <a:cs typeface="Arial" charset="0"/>
              </a:rPr>
              <a:t>Patient Engagement</a:t>
            </a:r>
          </a:p>
          <a:p>
            <a:pPr defTabSz="457200">
              <a:defRPr/>
            </a:pPr>
            <a:r>
              <a:rPr lang="en-US" sz="1600" b="1" dirty="0">
                <a:solidFill>
                  <a:prstClr val="black"/>
                </a:solidFill>
                <a:latin typeface="Calibri" charset="0"/>
                <a:ea typeface="MS PGothic" charset="0"/>
                <a:cs typeface="Arial" charset="0"/>
              </a:rPr>
              <a:t>Trust</a:t>
            </a:r>
          </a:p>
          <a:p>
            <a:pPr defTabSz="457200">
              <a:defRPr/>
            </a:pPr>
            <a:r>
              <a:rPr lang="en-US" sz="1600" b="1" dirty="0">
                <a:solidFill>
                  <a:srgbClr val="40668A"/>
                </a:solidFill>
                <a:latin typeface="Calibri" charset="0"/>
                <a:ea typeface="MS PGothic" charset="0"/>
                <a:cs typeface="Arial" charset="0"/>
              </a:rPr>
              <a:t>Analysis</a:t>
            </a:r>
          </a:p>
          <a:p>
            <a:pPr defTabSz="457200">
              <a:defRPr/>
            </a:pPr>
            <a:r>
              <a:rPr lang="en-US" sz="1600" b="1" dirty="0">
                <a:solidFill>
                  <a:srgbClr val="7C110A"/>
                </a:solidFill>
                <a:latin typeface="Calibri" charset="0"/>
                <a:ea typeface="MS PGothic" charset="0"/>
                <a:cs typeface="Arial" charset="0"/>
              </a:rPr>
              <a:t>Dissemination</a:t>
            </a:r>
          </a:p>
        </p:txBody>
      </p:sp>
      <p:sp>
        <p:nvSpPr>
          <p:cNvPr id="146" name="Line 71"/>
          <p:cNvSpPr>
            <a:spLocks noChangeShapeType="1"/>
          </p:cNvSpPr>
          <p:nvPr/>
        </p:nvSpPr>
        <p:spPr bwMode="auto">
          <a:xfrm>
            <a:off x="1752600" y="2000275"/>
            <a:ext cx="1447800" cy="838200"/>
          </a:xfrm>
          <a:prstGeom prst="line">
            <a:avLst/>
          </a:prstGeom>
          <a:noFill/>
          <a:ln w="19050">
            <a:solidFill>
              <a:srgbClr val="7C110A"/>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457200">
              <a:defRPr/>
            </a:pPr>
            <a:endParaRPr lang="en-US">
              <a:solidFill>
                <a:prstClr val="black"/>
              </a:solidFill>
              <a:latin typeface="Calibri" charset="0"/>
              <a:ea typeface="MS PGothic" charset="0"/>
            </a:endParaRPr>
          </a:p>
        </p:txBody>
      </p:sp>
      <p:sp>
        <p:nvSpPr>
          <p:cNvPr id="147" name="Line 72"/>
          <p:cNvSpPr>
            <a:spLocks noChangeShapeType="1"/>
          </p:cNvSpPr>
          <p:nvPr/>
        </p:nvSpPr>
        <p:spPr bwMode="auto">
          <a:xfrm>
            <a:off x="3733800" y="1619275"/>
            <a:ext cx="125413" cy="701675"/>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457200">
              <a:defRPr/>
            </a:pPr>
            <a:endParaRPr lang="en-US">
              <a:solidFill>
                <a:prstClr val="black"/>
              </a:solidFill>
              <a:latin typeface="Calibri" charset="0"/>
              <a:ea typeface="MS PGothic" charset="0"/>
            </a:endParaRPr>
          </a:p>
        </p:txBody>
      </p:sp>
      <p:sp>
        <p:nvSpPr>
          <p:cNvPr id="148" name="Line 73"/>
          <p:cNvSpPr>
            <a:spLocks noChangeShapeType="1"/>
          </p:cNvSpPr>
          <p:nvPr/>
        </p:nvSpPr>
        <p:spPr bwMode="auto">
          <a:xfrm flipH="1">
            <a:off x="4800600" y="1543075"/>
            <a:ext cx="147638" cy="661988"/>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457200">
              <a:defRPr/>
            </a:pPr>
            <a:endParaRPr lang="en-US">
              <a:solidFill>
                <a:prstClr val="black"/>
              </a:solidFill>
              <a:latin typeface="Calibri" charset="0"/>
              <a:ea typeface="MS PGothic" charset="0"/>
            </a:endParaRPr>
          </a:p>
        </p:txBody>
      </p:sp>
      <p:sp>
        <p:nvSpPr>
          <p:cNvPr id="149" name="Line 74"/>
          <p:cNvSpPr>
            <a:spLocks noChangeShapeType="1"/>
          </p:cNvSpPr>
          <p:nvPr/>
        </p:nvSpPr>
        <p:spPr bwMode="auto">
          <a:xfrm flipH="1">
            <a:off x="5562600" y="2228875"/>
            <a:ext cx="465138" cy="238125"/>
          </a:xfrm>
          <a:prstGeom prst="line">
            <a:avLst/>
          </a:prstGeom>
          <a:noFill/>
          <a:ln w="19050">
            <a:solidFill>
              <a:srgbClr val="7C110A"/>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457200">
              <a:defRPr/>
            </a:pPr>
            <a:endParaRPr lang="en-US">
              <a:solidFill>
                <a:prstClr val="black"/>
              </a:solidFill>
              <a:latin typeface="Calibri" charset="0"/>
              <a:ea typeface="MS PGothic" charset="0"/>
            </a:endParaRPr>
          </a:p>
        </p:txBody>
      </p:sp>
      <p:sp>
        <p:nvSpPr>
          <p:cNvPr id="150" name="Line 75"/>
          <p:cNvSpPr>
            <a:spLocks noChangeShapeType="1"/>
          </p:cNvSpPr>
          <p:nvPr/>
        </p:nvSpPr>
        <p:spPr bwMode="auto">
          <a:xfrm flipV="1">
            <a:off x="5715000" y="2609875"/>
            <a:ext cx="1398588" cy="265113"/>
          </a:xfrm>
          <a:prstGeom prst="line">
            <a:avLst/>
          </a:prstGeom>
          <a:noFill/>
          <a:ln w="19050">
            <a:solidFill>
              <a:srgbClr val="7C110A"/>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457200">
              <a:defRPr/>
            </a:pPr>
            <a:endParaRPr lang="en-US">
              <a:solidFill>
                <a:prstClr val="black"/>
              </a:solidFill>
              <a:latin typeface="Calibri" charset="0"/>
              <a:ea typeface="MS PGothic" charset="0"/>
            </a:endParaRPr>
          </a:p>
        </p:txBody>
      </p:sp>
      <p:sp>
        <p:nvSpPr>
          <p:cNvPr id="151" name="Line 76"/>
          <p:cNvSpPr>
            <a:spLocks noChangeShapeType="1"/>
          </p:cNvSpPr>
          <p:nvPr/>
        </p:nvSpPr>
        <p:spPr bwMode="auto">
          <a:xfrm>
            <a:off x="5486400" y="3524275"/>
            <a:ext cx="647700" cy="284163"/>
          </a:xfrm>
          <a:prstGeom prst="line">
            <a:avLst/>
          </a:prstGeom>
          <a:noFill/>
          <a:ln w="1905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457200">
              <a:defRPr/>
            </a:pPr>
            <a:endParaRPr lang="en-US">
              <a:solidFill>
                <a:prstClr val="black"/>
              </a:solidFill>
              <a:latin typeface="Calibri" charset="0"/>
              <a:ea typeface="MS PGothic" charset="0"/>
            </a:endParaRPr>
          </a:p>
        </p:txBody>
      </p:sp>
      <p:sp>
        <p:nvSpPr>
          <p:cNvPr id="152" name="Line 77"/>
          <p:cNvSpPr>
            <a:spLocks noChangeShapeType="1"/>
          </p:cNvSpPr>
          <p:nvPr/>
        </p:nvSpPr>
        <p:spPr bwMode="auto">
          <a:xfrm flipH="1">
            <a:off x="4648200" y="3981475"/>
            <a:ext cx="20638" cy="415925"/>
          </a:xfrm>
          <a:prstGeom prst="line">
            <a:avLst/>
          </a:prstGeom>
          <a:noFill/>
          <a:ln w="19050">
            <a:solidFill>
              <a:srgbClr val="7C110A"/>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457200">
              <a:defRPr/>
            </a:pPr>
            <a:endParaRPr lang="en-US">
              <a:solidFill>
                <a:prstClr val="black"/>
              </a:solidFill>
              <a:latin typeface="Calibri" charset="0"/>
              <a:ea typeface="MS PGothic" charset="0"/>
            </a:endParaRPr>
          </a:p>
        </p:txBody>
      </p:sp>
      <p:sp>
        <p:nvSpPr>
          <p:cNvPr id="153" name="Line 78"/>
          <p:cNvSpPr>
            <a:spLocks noChangeShapeType="1"/>
          </p:cNvSpPr>
          <p:nvPr/>
        </p:nvSpPr>
        <p:spPr bwMode="auto">
          <a:xfrm flipV="1">
            <a:off x="2657475" y="3438550"/>
            <a:ext cx="519113" cy="169863"/>
          </a:xfrm>
          <a:prstGeom prst="line">
            <a:avLst/>
          </a:prstGeom>
          <a:noFill/>
          <a:ln w="19050">
            <a:solidFill>
              <a:srgbClr val="7C110A"/>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457200">
              <a:defRPr/>
            </a:pPr>
            <a:endParaRPr lang="en-US">
              <a:solidFill>
                <a:prstClr val="black"/>
              </a:solidFill>
              <a:latin typeface="Calibri" charset="0"/>
              <a:ea typeface="MS PGothic" charset="0"/>
            </a:endParaRPr>
          </a:p>
        </p:txBody>
      </p:sp>
      <p:pic>
        <p:nvPicPr>
          <p:cNvPr id="47148" name="Picture 80" descr="j0240719"/>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601788" y="3981475"/>
            <a:ext cx="242887"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49" name="Picture 1" descr="73329588.png"/>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103938" y="1619275"/>
            <a:ext cx="355600" cy="874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5234867" y="5298584"/>
            <a:ext cx="2989088" cy="369332"/>
          </a:xfrm>
          <a:prstGeom prst="rect">
            <a:avLst/>
          </a:prstGeom>
          <a:noFill/>
        </p:spPr>
        <p:txBody>
          <a:bodyPr wrap="none" rtlCol="0">
            <a:spAutoFit/>
          </a:bodyPr>
          <a:lstStyle/>
          <a:p>
            <a:r>
              <a:rPr lang="en-US" dirty="0" smtClean="0"/>
              <a:t>Source:  Dr. C. P. Friedman</a:t>
            </a:r>
            <a:endParaRPr lang="en-US" dirty="0"/>
          </a:p>
        </p:txBody>
      </p:sp>
      <p:sp>
        <p:nvSpPr>
          <p:cNvPr id="3" name="TextBox 2"/>
          <p:cNvSpPr txBox="1"/>
          <p:nvPr/>
        </p:nvSpPr>
        <p:spPr>
          <a:xfrm>
            <a:off x="844853" y="5483250"/>
            <a:ext cx="5977919" cy="830997"/>
          </a:xfrm>
          <a:prstGeom prst="rect">
            <a:avLst/>
          </a:prstGeom>
          <a:noFill/>
        </p:spPr>
        <p:txBody>
          <a:bodyPr wrap="none" rtlCol="0">
            <a:spAutoFit/>
          </a:bodyPr>
          <a:lstStyle/>
          <a:p>
            <a:r>
              <a:rPr lang="en-US" sz="2400" b="1" dirty="0" smtClean="0">
                <a:solidFill>
                  <a:srgbClr val="7030A0"/>
                </a:solidFill>
              </a:rPr>
              <a:t>CDISC Leading ESTEL = </a:t>
            </a:r>
          </a:p>
          <a:p>
            <a:r>
              <a:rPr lang="en-US" sz="2400" b="1" dirty="0" smtClean="0">
                <a:solidFill>
                  <a:srgbClr val="7030A0"/>
                </a:solidFill>
              </a:rPr>
              <a:t>Essential Standards to Enable Learning</a:t>
            </a:r>
            <a:endParaRPr lang="en-US" sz="2400" b="1" dirty="0">
              <a:solidFill>
                <a:srgbClr val="7030A0"/>
              </a:solidFill>
            </a:endParaRPr>
          </a:p>
        </p:txBody>
      </p:sp>
    </p:spTree>
    <p:extLst>
      <p:ext uri="{BB962C8B-B14F-4D97-AF65-F5344CB8AC3E}">
        <p14:creationId xmlns:p14="http://schemas.microsoft.com/office/powerpoint/2010/main" val="54632909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219200"/>
            <a:ext cx="3276600" cy="48768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066800" y="6211669"/>
            <a:ext cx="6934200" cy="584775"/>
          </a:xfrm>
          <a:prstGeom prst="rect">
            <a:avLst/>
          </a:prstGeom>
          <a:noFill/>
        </p:spPr>
        <p:txBody>
          <a:bodyPr wrap="square" rtlCol="0">
            <a:spAutoFit/>
          </a:bodyPr>
          <a:lstStyle/>
          <a:p>
            <a:pPr lvl="1" algn="ctr"/>
            <a:r>
              <a:rPr lang="en-US" sz="1600" dirty="0">
                <a:solidFill>
                  <a:srgbClr val="000000"/>
                </a:solidFill>
                <a:cs typeface="Arial" charset="0"/>
                <a:hlinkClick r:id="rId4"/>
              </a:rPr>
              <a:t>http://www.fda.gov/downloads/Drugs/GuidanceComplianceRegulatoryInformation/Guidances/UCM328691.pdf</a:t>
            </a:r>
            <a:endParaRPr lang="en-US" sz="1600" dirty="0">
              <a:solidFill>
                <a:srgbClr val="000000"/>
              </a:solidFill>
              <a:cs typeface="Arial" charset="0"/>
            </a:endParaRPr>
          </a:p>
        </p:txBody>
      </p:sp>
      <p:sp>
        <p:nvSpPr>
          <p:cNvPr id="4" name="Slide Number Placeholder 3"/>
          <p:cNvSpPr>
            <a:spLocks noGrp="1"/>
          </p:cNvSpPr>
          <p:nvPr>
            <p:ph type="sldNum" sz="quarter" idx="11"/>
          </p:nvPr>
        </p:nvSpPr>
        <p:spPr>
          <a:xfrm>
            <a:off x="6934200" y="6504056"/>
            <a:ext cx="2133600" cy="258831"/>
          </a:xfrm>
        </p:spPr>
        <p:txBody>
          <a:bodyPr/>
          <a:lstStyle/>
          <a:p>
            <a:pPr>
              <a:defRPr/>
            </a:pPr>
            <a:fld id="{A3C5FAE6-E49E-4628-8B20-7969CC0AEB85}" type="slidenum">
              <a:rPr lang="en-US" smtClean="0">
                <a:solidFill>
                  <a:srgbClr val="000000"/>
                </a:solidFill>
              </a:rPr>
              <a:pPr>
                <a:defRPr/>
              </a:pPr>
              <a:t>9</a:t>
            </a:fld>
            <a:endParaRPr lang="en-US" dirty="0">
              <a:solidFill>
                <a:srgbClr val="000000"/>
              </a:solidFill>
            </a:endParaRPr>
          </a:p>
        </p:txBody>
      </p:sp>
      <p:sp>
        <p:nvSpPr>
          <p:cNvPr id="7" name="Content Placeholder 2"/>
          <p:cNvSpPr txBox="1">
            <a:spLocks/>
          </p:cNvSpPr>
          <p:nvPr/>
        </p:nvSpPr>
        <p:spPr bwMode="auto">
          <a:xfrm>
            <a:off x="3429000" y="1219200"/>
            <a:ext cx="55626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4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Char char="–"/>
              <a:defRPr sz="2000">
                <a:solidFill>
                  <a:schemeClr val="tx1"/>
                </a:solidFill>
                <a:latin typeface="Arial" pitchFamily="34" charset="0"/>
                <a:cs typeface="Arial" pitchFamily="34" charset="0"/>
              </a:defRPr>
            </a:lvl2pPr>
            <a:lvl3pPr marL="1143000" indent="-228600" algn="l" rtl="0" eaLnBrk="0" fontAlgn="base" hangingPunct="0">
              <a:spcBef>
                <a:spcPct val="20000"/>
              </a:spcBef>
              <a:spcAft>
                <a:spcPct val="0"/>
              </a:spcAft>
              <a:buChar char="•"/>
              <a:defRPr>
                <a:solidFill>
                  <a:schemeClr val="tx1"/>
                </a:solidFill>
                <a:latin typeface="Arial" pitchFamily="34" charset="0"/>
                <a:cs typeface="Arial" pitchFamily="34" charset="0"/>
              </a:defRPr>
            </a:lvl3pPr>
            <a:lvl4pPr marL="1600200" indent="-228600" algn="l" rtl="0" eaLnBrk="0" fontAlgn="base" hangingPunct="0">
              <a:spcBef>
                <a:spcPct val="20000"/>
              </a:spcBef>
              <a:spcAft>
                <a:spcPct val="0"/>
              </a:spcAft>
              <a:buChar char="–"/>
              <a:defRPr sz="1600">
                <a:solidFill>
                  <a:schemeClr val="tx1"/>
                </a:solidFill>
                <a:latin typeface="Arial" pitchFamily="34" charset="0"/>
                <a:cs typeface="Arial" pitchFamily="34" charset="0"/>
              </a:defRPr>
            </a:lvl4pPr>
            <a:lvl5pPr marL="2057400" indent="-228600" algn="l" rtl="0" eaLnBrk="0" fontAlgn="base" hangingPunct="0">
              <a:spcBef>
                <a:spcPct val="20000"/>
              </a:spcBef>
              <a:spcAft>
                <a:spcPct val="0"/>
              </a:spcAft>
              <a:buChar char="»"/>
              <a:defRPr sz="1600">
                <a:solidFill>
                  <a:schemeClr val="tx1"/>
                </a:solidFill>
                <a:latin typeface="Arial" pitchFamily="34" charset="0"/>
                <a:cs typeface="Arial" pitchFamily="34" charset="0"/>
              </a:defRPr>
            </a:lvl5pPr>
            <a:lvl6pPr marL="2514600" indent="-228600" algn="l" rtl="0" fontAlgn="base">
              <a:spcBef>
                <a:spcPct val="20000"/>
              </a:spcBef>
              <a:spcAft>
                <a:spcPct val="0"/>
              </a:spcAft>
              <a:buChar char="»"/>
              <a:defRPr sz="1600">
                <a:solidFill>
                  <a:schemeClr val="tx1"/>
                </a:solidFill>
                <a:latin typeface="+mn-lt"/>
                <a:cs typeface="+mn-cs"/>
              </a:defRPr>
            </a:lvl6pPr>
            <a:lvl7pPr marL="2971800" indent="-228600" algn="l" rtl="0" fontAlgn="base">
              <a:spcBef>
                <a:spcPct val="20000"/>
              </a:spcBef>
              <a:spcAft>
                <a:spcPct val="0"/>
              </a:spcAft>
              <a:buChar char="»"/>
              <a:defRPr sz="1600">
                <a:solidFill>
                  <a:schemeClr val="tx1"/>
                </a:solidFill>
                <a:latin typeface="+mn-lt"/>
                <a:cs typeface="+mn-cs"/>
              </a:defRPr>
            </a:lvl7pPr>
            <a:lvl8pPr marL="3429000" indent="-228600" algn="l" rtl="0" fontAlgn="base">
              <a:spcBef>
                <a:spcPct val="20000"/>
              </a:spcBef>
              <a:spcAft>
                <a:spcPct val="0"/>
              </a:spcAft>
              <a:buChar char="»"/>
              <a:defRPr sz="1600">
                <a:solidFill>
                  <a:schemeClr val="tx1"/>
                </a:solidFill>
                <a:latin typeface="+mn-lt"/>
                <a:cs typeface="+mn-cs"/>
              </a:defRPr>
            </a:lvl8pPr>
            <a:lvl9pPr marL="3886200" indent="-228600" algn="l" rtl="0" fontAlgn="base">
              <a:spcBef>
                <a:spcPct val="20000"/>
              </a:spcBef>
              <a:spcAft>
                <a:spcPct val="0"/>
              </a:spcAft>
              <a:buChar char="»"/>
              <a:defRPr sz="1600">
                <a:solidFill>
                  <a:schemeClr val="tx1"/>
                </a:solidFill>
                <a:latin typeface="+mn-lt"/>
                <a:cs typeface="+mn-cs"/>
              </a:defRPr>
            </a:lvl9pPr>
          </a:lstStyle>
          <a:p>
            <a:pPr algn="ctr">
              <a:buFontTx/>
              <a:buNone/>
              <a:defRPr/>
            </a:pPr>
            <a:r>
              <a:rPr lang="en-US" sz="3200" i="1" kern="0" dirty="0" smtClean="0">
                <a:solidFill>
                  <a:srgbClr val="000000"/>
                </a:solidFill>
              </a:rPr>
              <a:t>“…</a:t>
            </a:r>
            <a:r>
              <a:rPr lang="en-US" sz="3200" i="1" u="sng" kern="0" dirty="0" smtClean="0">
                <a:solidFill>
                  <a:srgbClr val="0070C0"/>
                </a:solidFill>
              </a:rPr>
              <a:t>promotes</a:t>
            </a:r>
            <a:r>
              <a:rPr lang="en-US" sz="3200" i="1" kern="0" dirty="0" smtClean="0">
                <a:solidFill>
                  <a:srgbClr val="000000"/>
                </a:solidFill>
              </a:rPr>
              <a:t> capturing source data in electronic form…,”</a:t>
            </a:r>
          </a:p>
          <a:p>
            <a:pPr algn="ctr">
              <a:buFontTx/>
              <a:buNone/>
              <a:defRPr/>
            </a:pPr>
            <a:endParaRPr lang="en-US" sz="1600" i="1" kern="0" dirty="0" smtClean="0">
              <a:solidFill>
                <a:srgbClr val="000000"/>
              </a:solidFill>
            </a:endParaRPr>
          </a:p>
          <a:p>
            <a:pPr algn="ctr">
              <a:buFontTx/>
              <a:buNone/>
              <a:defRPr/>
            </a:pPr>
            <a:r>
              <a:rPr lang="en-US" sz="1600" i="1" kern="0" dirty="0" smtClean="0">
                <a:solidFill>
                  <a:srgbClr val="000000"/>
                </a:solidFill>
              </a:rPr>
              <a:t> </a:t>
            </a:r>
            <a:endParaRPr lang="en-US" sz="1600" i="1" kern="0" dirty="0">
              <a:solidFill>
                <a:srgbClr val="000000"/>
              </a:solidFill>
            </a:endParaRPr>
          </a:p>
          <a:p>
            <a:pPr algn="ctr">
              <a:buFontTx/>
              <a:buNone/>
              <a:defRPr/>
            </a:pPr>
            <a:r>
              <a:rPr lang="en-US" sz="3200" kern="0" dirty="0" smtClean="0">
                <a:solidFill>
                  <a:srgbClr val="000000"/>
                </a:solidFill>
              </a:rPr>
              <a:t>[assists] </a:t>
            </a:r>
            <a:r>
              <a:rPr lang="en-US" sz="3200" i="1" kern="0" dirty="0" smtClean="0">
                <a:solidFill>
                  <a:srgbClr val="000000"/>
                </a:solidFill>
              </a:rPr>
              <a:t>“in </a:t>
            </a:r>
            <a:r>
              <a:rPr lang="en-US" sz="3200" i="1" u="sng" kern="0" dirty="0" smtClean="0">
                <a:solidFill>
                  <a:srgbClr val="0070C0"/>
                </a:solidFill>
              </a:rPr>
              <a:t>ensuring</a:t>
            </a:r>
            <a:r>
              <a:rPr lang="en-US" sz="3200" i="1" kern="0" dirty="0" smtClean="0">
                <a:solidFill>
                  <a:srgbClr val="000000"/>
                </a:solidFill>
              </a:rPr>
              <a:t> the reliability, quality, integrity, and traceability of electronic source data</a:t>
            </a:r>
            <a:r>
              <a:rPr lang="en-US" sz="3200" kern="0" dirty="0" smtClean="0">
                <a:solidFill>
                  <a:srgbClr val="000000"/>
                </a:solidFill>
              </a:rPr>
              <a:t>.” </a:t>
            </a:r>
            <a:endParaRPr lang="en-US" sz="3200" kern="0" dirty="0">
              <a:solidFill>
                <a:srgbClr val="000000"/>
              </a:solidFill>
            </a:endParaRPr>
          </a:p>
        </p:txBody>
      </p:sp>
      <p:sp>
        <p:nvSpPr>
          <p:cNvPr id="3" name="TextBox 2"/>
          <p:cNvSpPr txBox="1"/>
          <p:nvPr/>
        </p:nvSpPr>
        <p:spPr>
          <a:xfrm>
            <a:off x="4533900" y="5409282"/>
            <a:ext cx="3493329" cy="369332"/>
          </a:xfrm>
          <a:prstGeom prst="rect">
            <a:avLst/>
          </a:prstGeom>
          <a:noFill/>
        </p:spPr>
        <p:txBody>
          <a:bodyPr wrap="none" rtlCol="0">
            <a:spAutoFit/>
          </a:bodyPr>
          <a:lstStyle/>
          <a:p>
            <a:r>
              <a:rPr lang="en-US" dirty="0" smtClean="0"/>
              <a:t>Source: Dr. Ron Fitzmartin, FDA</a:t>
            </a:r>
            <a:endParaRPr lang="en-US" dirty="0"/>
          </a:p>
        </p:txBody>
      </p:sp>
    </p:spTree>
    <p:extLst>
      <p:ext uri="{BB962C8B-B14F-4D97-AF65-F5344CB8AC3E}">
        <p14:creationId xmlns:p14="http://schemas.microsoft.com/office/powerpoint/2010/main" val="409926025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3.4"/>
</p:tagLst>
</file>

<file path=ppt/theme/theme1.xml><?xml version="1.0" encoding="utf-8"?>
<a:theme xmlns:a="http://schemas.openxmlformats.org/drawingml/2006/main" name="Default Design">
  <a:themeElements>
    <a:clrScheme name="">
      <a:dk1>
        <a:srgbClr val="000000"/>
      </a:dk1>
      <a:lt1>
        <a:srgbClr val="FFFFFF"/>
      </a:lt1>
      <a:dk2>
        <a:srgbClr val="000000"/>
      </a:dk2>
      <a:lt2>
        <a:srgbClr val="808080"/>
      </a:lt2>
      <a:accent1>
        <a:srgbClr val="6A9A7B"/>
      </a:accent1>
      <a:accent2>
        <a:srgbClr val="004960"/>
      </a:accent2>
      <a:accent3>
        <a:srgbClr val="FFFFFF"/>
      </a:accent3>
      <a:accent4>
        <a:srgbClr val="000000"/>
      </a:accent4>
      <a:accent5>
        <a:srgbClr val="B9CABF"/>
      </a:accent5>
      <a:accent6>
        <a:srgbClr val="004156"/>
      </a:accent6>
      <a:hlink>
        <a:srgbClr val="677882"/>
      </a:hlink>
      <a:folHlink>
        <a:srgbClr val="B4CCBD"/>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000000"/>
        </a:dk2>
        <a:lt2>
          <a:srgbClr val="808080"/>
        </a:lt2>
        <a:accent1>
          <a:srgbClr val="6A9A7B"/>
        </a:accent1>
        <a:accent2>
          <a:srgbClr val="003343"/>
        </a:accent2>
        <a:accent3>
          <a:srgbClr val="FFFFFF"/>
        </a:accent3>
        <a:accent4>
          <a:srgbClr val="000000"/>
        </a:accent4>
        <a:accent5>
          <a:srgbClr val="B9CABF"/>
        </a:accent5>
        <a:accent6>
          <a:srgbClr val="002D3C"/>
        </a:accent6>
        <a:hlink>
          <a:srgbClr val="677882"/>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00"/>
        </a:dk1>
        <a:lt1>
          <a:srgbClr val="FFFFFF"/>
        </a:lt1>
        <a:dk2>
          <a:srgbClr val="000000"/>
        </a:dk2>
        <a:lt2>
          <a:srgbClr val="808080"/>
        </a:lt2>
        <a:accent1>
          <a:srgbClr val="6A9A7B"/>
        </a:accent1>
        <a:accent2>
          <a:srgbClr val="003343"/>
        </a:accent2>
        <a:accent3>
          <a:srgbClr val="FFFFFF"/>
        </a:accent3>
        <a:accent4>
          <a:srgbClr val="000000"/>
        </a:accent4>
        <a:accent5>
          <a:srgbClr val="B9CABF"/>
        </a:accent5>
        <a:accent6>
          <a:srgbClr val="002D3C"/>
        </a:accent6>
        <a:hlink>
          <a:srgbClr val="677882"/>
        </a:hlink>
        <a:folHlink>
          <a:srgbClr val="D4DEDF"/>
        </a:folHlink>
      </a:clrScheme>
      <a:clrMap bg1="lt1" tx1="dk1" bg2="lt2" tx2="dk2" accent1="accent1" accent2="accent2" accent3="accent3" accent4="accent4" accent5="accent5" accent6="accent6" hlink="hlink" folHlink="folHlink"/>
    </a:extraClrScheme>
    <a:extraClrScheme>
      <a:clrScheme name="Default Design 15">
        <a:dk1>
          <a:srgbClr val="000000"/>
        </a:dk1>
        <a:lt1>
          <a:srgbClr val="FFFFFF"/>
        </a:lt1>
        <a:dk2>
          <a:srgbClr val="000000"/>
        </a:dk2>
        <a:lt2>
          <a:srgbClr val="808080"/>
        </a:lt2>
        <a:accent1>
          <a:srgbClr val="6A9A7B"/>
        </a:accent1>
        <a:accent2>
          <a:srgbClr val="003343"/>
        </a:accent2>
        <a:accent3>
          <a:srgbClr val="FFFFFF"/>
        </a:accent3>
        <a:accent4>
          <a:srgbClr val="000000"/>
        </a:accent4>
        <a:accent5>
          <a:srgbClr val="B9CABF"/>
        </a:accent5>
        <a:accent6>
          <a:srgbClr val="002D3C"/>
        </a:accent6>
        <a:hlink>
          <a:srgbClr val="677882"/>
        </a:hlink>
        <a:folHlink>
          <a:srgbClr val="BBE0E3"/>
        </a:folHlink>
      </a:clrScheme>
      <a:clrMap bg1="lt1" tx1="dk1" bg2="lt2" tx2="dk2" accent1="accent1" accent2="accent2" accent3="accent3" accent4="accent4" accent5="accent5" accent6="accent6" hlink="hlink" folHlink="folHlink"/>
    </a:extraClrScheme>
    <a:extraClrScheme>
      <a:clrScheme name="Default Design 16">
        <a:dk1>
          <a:srgbClr val="000000"/>
        </a:dk1>
        <a:lt1>
          <a:srgbClr val="FFFFFF"/>
        </a:lt1>
        <a:dk2>
          <a:srgbClr val="000000"/>
        </a:dk2>
        <a:lt2>
          <a:srgbClr val="808080"/>
        </a:lt2>
        <a:accent1>
          <a:srgbClr val="6A9A7B"/>
        </a:accent1>
        <a:accent2>
          <a:srgbClr val="003343"/>
        </a:accent2>
        <a:accent3>
          <a:srgbClr val="FFFFFF"/>
        </a:accent3>
        <a:accent4>
          <a:srgbClr val="000000"/>
        </a:accent4>
        <a:accent5>
          <a:srgbClr val="B9CABF"/>
        </a:accent5>
        <a:accent6>
          <a:srgbClr val="002D3C"/>
        </a:accent6>
        <a:hlink>
          <a:srgbClr val="677882"/>
        </a:hlink>
        <a:folHlink>
          <a:srgbClr val="B4CCB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eme1">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584B3A9438F5B4B903A9D660F073622" ma:contentTypeVersion="1" ma:contentTypeDescription="Create a new document." ma:contentTypeScope="" ma:versionID="c26f1bcd814812c3280041c543b8954b">
  <xsd:schema xmlns:xsd="http://www.w3.org/2001/XMLSchema" xmlns:xs="http://www.w3.org/2001/XMLSchema" xmlns:p="http://schemas.microsoft.com/office/2006/metadata/properties" xmlns:ns2="cc9af988-dd0b-489a-8207-cf5186c6ed97" targetNamespace="http://schemas.microsoft.com/office/2006/metadata/properties" ma:root="true" ma:fieldsID="524b61af9e04c2dd5752115ca156025f" ns2:_="">
    <xsd:import namespace="cc9af988-dd0b-489a-8207-cf5186c6ed97"/>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9af988-dd0b-489a-8207-cf5186c6ed97"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_dlc_DocId xmlns="cc9af988-dd0b-489a-8207-cf5186c6ed97">NYRUUDRVYRWM-88-51</_dlc_DocId>
    <_dlc_DocIdUrl xmlns="cc9af988-dd0b-489a-8207-cf5186c6ed97">
      <Url>http://cdiscportal.digitalinfuzion.com/CDISC%20User%20Networks/Europe/French%20Language/_layouts/DocIdRedir.aspx?ID=NYRUUDRVYRWM-88-51</Url>
      <Description>NYRUUDRVYRWM-88-51</Description>
    </_dlc_DocIdUrl>
  </documentManagement>
</p:properties>
</file>

<file path=customXml/itemProps1.xml><?xml version="1.0" encoding="utf-8"?>
<ds:datastoreItem xmlns:ds="http://schemas.openxmlformats.org/officeDocument/2006/customXml" ds:itemID="{227196B0-BE66-4D85-80A8-2436244F235E}"/>
</file>

<file path=customXml/itemProps2.xml><?xml version="1.0" encoding="utf-8"?>
<ds:datastoreItem xmlns:ds="http://schemas.openxmlformats.org/officeDocument/2006/customXml" ds:itemID="{5808B1A9-54A2-4FEF-9B2C-AB40208B5FA5}"/>
</file>

<file path=customXml/itemProps3.xml><?xml version="1.0" encoding="utf-8"?>
<ds:datastoreItem xmlns:ds="http://schemas.openxmlformats.org/officeDocument/2006/customXml" ds:itemID="{5818BC01-8461-4537-8B90-B976AF43F8EE}"/>
</file>

<file path=customXml/itemProps4.xml><?xml version="1.0" encoding="utf-8"?>
<ds:datastoreItem xmlns:ds="http://schemas.openxmlformats.org/officeDocument/2006/customXml" ds:itemID="{08059546-A78C-42B3-B5BD-5E0058E0570B}"/>
</file>

<file path=docProps/app.xml><?xml version="1.0" encoding="utf-8"?>
<Properties xmlns="http://schemas.openxmlformats.org/officeDocument/2006/extended-properties" xmlns:vt="http://schemas.openxmlformats.org/officeDocument/2006/docPropsVTypes">
  <TotalTime>0</TotalTime>
  <Words>2011</Words>
  <Application>Microsoft Office PowerPoint</Application>
  <PresentationFormat>Affichage à l'écran (4:3)</PresentationFormat>
  <Paragraphs>508</Paragraphs>
  <Slides>47</Slides>
  <Notes>15</Notes>
  <HiddenSlides>0</HiddenSlides>
  <MMClips>0</MMClips>
  <ScaleCrop>false</ScaleCrop>
  <HeadingPairs>
    <vt:vector size="4" baseType="variant">
      <vt:variant>
        <vt:lpstr>Thème</vt:lpstr>
      </vt:variant>
      <vt:variant>
        <vt:i4>2</vt:i4>
      </vt:variant>
      <vt:variant>
        <vt:lpstr>Titres des diapositives</vt:lpstr>
      </vt:variant>
      <vt:variant>
        <vt:i4>47</vt:i4>
      </vt:variant>
    </vt:vector>
  </HeadingPairs>
  <TitlesOfParts>
    <vt:vector size="49" baseType="lpstr">
      <vt:lpstr>Default Design</vt:lpstr>
      <vt:lpstr>Theme1</vt:lpstr>
      <vt:lpstr>Board Chair’s Update 2013 and Vision for CDISC 2014-2015</vt:lpstr>
      <vt:lpstr>Clinical Data Interchange Standards Consortium (CDISC)</vt:lpstr>
      <vt:lpstr>CDISC Operations</vt:lpstr>
      <vt:lpstr>Présentation PowerPoint</vt:lpstr>
      <vt:lpstr>‘Scientific/Operational’ Highlights - 2013</vt:lpstr>
      <vt:lpstr>Présentation PowerPoint</vt:lpstr>
      <vt:lpstr>CDISC in the Asia-Pacific</vt:lpstr>
      <vt:lpstr>Présentation PowerPoint</vt:lpstr>
      <vt:lpstr>Présentation PowerPoint</vt:lpstr>
      <vt:lpstr>Standards and Initiatives at the Intersection of Healthcare and Research</vt:lpstr>
      <vt:lpstr>Présentation PowerPoint</vt:lpstr>
      <vt:lpstr>Présentation PowerPoint</vt:lpstr>
      <vt:lpstr>Update on the Center of Drug Evaluations (CDE), China FDA (CFDA) and CDISC (C3C)</vt:lpstr>
      <vt:lpstr>Présentation PowerPoint</vt:lpstr>
      <vt:lpstr>Présentation PowerPoint</vt:lpstr>
      <vt:lpstr>Présentation PowerPoint</vt:lpstr>
      <vt:lpstr>Présentation PowerPoint</vt:lpstr>
      <vt:lpstr>TransCelerate BioPharma Inc. Launches Second Year Initiatives, Expands Membership and Achieves Milestones for Original Projects </vt:lpstr>
      <vt:lpstr>Présentation PowerPoint</vt:lpstr>
      <vt:lpstr>Data and Metadata in Submissions Today</vt:lpstr>
      <vt:lpstr>SDS-XML as an Alternative to SAS XPT</vt:lpstr>
      <vt:lpstr>Présentation PowerPoint</vt:lpstr>
      <vt:lpstr>Présentation PowerPoint</vt:lpstr>
      <vt:lpstr>Présentation PowerPoint</vt:lpstr>
      <vt:lpstr>Présentation PowerPoint</vt:lpstr>
      <vt:lpstr>Présentation PowerPoint</vt:lpstr>
      <vt:lpstr>Présentation PowerPoint</vt:lpstr>
      <vt:lpstr>CDISC SHARE Library Contents</vt:lpstr>
      <vt:lpstr>SHARE Road Map: Incremental Implementation</vt:lpstr>
      <vt:lpstr>R1: Machine-Readable Standards</vt:lpstr>
      <vt:lpstr>Using SHARE</vt:lpstr>
      <vt:lpstr>Asthma User Guide Example</vt:lpstr>
      <vt:lpstr>Présentation PowerPoint</vt:lpstr>
      <vt:lpstr>Présentation PowerPoint</vt:lpstr>
      <vt:lpstr>Communication is Essential</vt:lpstr>
      <vt:lpstr>Présentation PowerPoint</vt:lpstr>
      <vt:lpstr>Questions</vt:lpstr>
      <vt:lpstr>Main Activity Drivers</vt:lpstr>
      <vt:lpstr>Main Activity Drivers (cont.)</vt:lpstr>
      <vt:lpstr>Main Challenges &amp; Opportunities</vt:lpstr>
      <vt:lpstr>Maintaining Standards Consistency</vt:lpstr>
      <vt:lpstr>Facing the Demand &amp; Managing Growth</vt:lpstr>
      <vt:lpstr>Funding</vt:lpstr>
      <vt:lpstr>Users Satisfaction</vt:lpstr>
      <vt:lpstr>Opportunities</vt:lpstr>
      <vt:lpstr>Need for Change</vt:lpstr>
      <vt:lpstr> Vision : in 2016, CDISC standards - are used by the 3 major Drug Regulatory Agencies FDA, EMA, PMDA - are used by all major drug companies for making their study data public - are used by major public research institutions in more than 10 different countries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Carol Cain</dc:creator>
  <cp:lastModifiedBy>Lastic, Pierre-Yves R&amp;D/FR</cp:lastModifiedBy>
  <cp:revision>798</cp:revision>
  <dcterms:created xsi:type="dcterms:W3CDTF">2003-09-23T15:46:16Z</dcterms:created>
  <dcterms:modified xsi:type="dcterms:W3CDTF">2013-12-18T06:23:37Z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0x0101009584B3A9438F5B4B903A9D660F073622</vt:lpwstr>
  </property>
  <property fmtid="{D5CDD505-2E9C-101B-9397-08002B2CF9AE}" pid="3" name="_dlc_DocIdItemGuid">
    <vt:lpwstr>0a6064fc-b3b5-41aa-a10f-98c9ca7e402c</vt:lpwstr>
  </property>
</Properties>
</file>