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 id="2147483835" r:id="rId6"/>
  </p:sldMasterIdLst>
  <p:notesMasterIdLst>
    <p:notesMasterId r:id="rId23"/>
  </p:notesMasterIdLst>
  <p:handoutMasterIdLst>
    <p:handoutMasterId r:id="rId24"/>
  </p:handoutMasterIdLst>
  <p:sldIdLst>
    <p:sldId id="735" r:id="rId7"/>
    <p:sldId id="780" r:id="rId8"/>
    <p:sldId id="788" r:id="rId9"/>
    <p:sldId id="863" r:id="rId10"/>
    <p:sldId id="857" r:id="rId11"/>
    <p:sldId id="858" r:id="rId12"/>
    <p:sldId id="862" r:id="rId13"/>
    <p:sldId id="860" r:id="rId14"/>
    <p:sldId id="864" r:id="rId15"/>
    <p:sldId id="865" r:id="rId16"/>
    <p:sldId id="869" r:id="rId17"/>
    <p:sldId id="866" r:id="rId18"/>
    <p:sldId id="867" r:id="rId19"/>
    <p:sldId id="870" r:id="rId20"/>
    <p:sldId id="871" r:id="rId21"/>
    <p:sldId id="868" r:id="rId22"/>
  </p:sldIdLst>
  <p:sldSz cx="9144000" cy="6858000" type="screen4x3"/>
  <p:notesSz cx="7086600" cy="9372600"/>
  <p:custDataLst>
    <p:tags r:id="rId2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948">
          <p15:clr>
            <a:srgbClr val="A4A3A4"/>
          </p15:clr>
        </p15:guide>
        <p15:guide id="2" pos="141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guide id="3" orient="horz" pos="2952">
          <p15:clr>
            <a:srgbClr val="A4A3A4"/>
          </p15:clr>
        </p15:guide>
        <p15:guide id="4" pos="223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ina Bratfalean" initials="D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F2"/>
    <a:srgbClr val="0000DA"/>
    <a:srgbClr val="4D4D4D"/>
    <a:srgbClr val="FFCC66"/>
    <a:srgbClr val="003264"/>
    <a:srgbClr val="C0C0C0"/>
    <a:srgbClr val="006666"/>
    <a:srgbClr val="A3A3FF"/>
    <a:srgbClr val="00006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22" autoAdjust="0"/>
    <p:restoredTop sz="88568" autoAdjust="0"/>
  </p:normalViewPr>
  <p:slideViewPr>
    <p:cSldViewPr snapToGrid="0">
      <p:cViewPr varScale="1">
        <p:scale>
          <a:sx n="75" d="100"/>
          <a:sy n="75" d="100"/>
        </p:scale>
        <p:origin x="-1675" y="-72"/>
      </p:cViewPr>
      <p:guideLst>
        <p:guide orient="horz" pos="2948"/>
        <p:guide pos="1413"/>
      </p:guideLst>
    </p:cSldViewPr>
  </p:slideViewPr>
  <p:outlineViewPr>
    <p:cViewPr>
      <p:scale>
        <a:sx n="33" d="100"/>
        <a:sy n="33" d="100"/>
      </p:scale>
      <p:origin x="264"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5" d="100"/>
          <a:sy n="55" d="100"/>
        </p:scale>
        <p:origin x="-1764" y="-96"/>
      </p:cViewPr>
      <p:guideLst>
        <p:guide orient="horz" pos="2880"/>
        <p:guide orient="horz" pos="2952"/>
        <p:guide pos="2160"/>
        <p:guide pos="22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4339" name="Rectangle 3"/>
          <p:cNvSpPr>
            <a:spLocks noGrp="1" noChangeArrowheads="1"/>
          </p:cNvSpPr>
          <p:nvPr>
            <p:ph type="dt" sz="quarter"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4340" name="Rectangle 4"/>
          <p:cNvSpPr>
            <a:spLocks noGrp="1" noChangeArrowheads="1"/>
          </p:cNvSpPr>
          <p:nvPr>
            <p:ph type="ftr" sz="quarter" idx="2"/>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4341" name="Rectangle 5"/>
          <p:cNvSpPr>
            <a:spLocks noGrp="1" noChangeArrowheads="1"/>
          </p:cNvSpPr>
          <p:nvPr>
            <p:ph type="sldNum" sz="quarter" idx="3"/>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BDA38A85-0968-4082-9F33-26EEC5CE1CFA}" type="slidenum">
              <a:rPr lang="en-US"/>
              <a:pPr>
                <a:defRPr/>
              </a:pPr>
              <a:t>‹#›</a:t>
            </a:fld>
            <a:endParaRPr lang="en-US"/>
          </a:p>
        </p:txBody>
      </p:sp>
    </p:spTree>
    <p:extLst>
      <p:ext uri="{BB962C8B-B14F-4D97-AF65-F5344CB8AC3E}">
        <p14:creationId xmlns:p14="http://schemas.microsoft.com/office/powerpoint/2010/main" val="1078763280"/>
      </p:ext>
    </p:extLst>
  </p:cSld>
  <p:clrMap bg1="lt1" tx1="dk1" bg2="lt2" tx2="dk2" accent1="accent1" accent2="accent2" accent3="accent3" accent4="accent4" accent5="accent5" accent6="accent6" hlink="hlink" folHlink="folHlink"/>
  <p:hf sldNum="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6387" name="Rectangle 3"/>
          <p:cNvSpPr>
            <a:spLocks noGrp="1" noChangeArrowheads="1"/>
          </p:cNvSpPr>
          <p:nvPr>
            <p:ph type="dt"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3316" name="Rectangle 4"/>
          <p:cNvSpPr>
            <a:spLocks noGrp="1" noRot="1" noChangeAspect="1" noChangeArrowheads="1" noTextEdit="1"/>
          </p:cNvSpPr>
          <p:nvPr>
            <p:ph type="sldImg" idx="2"/>
          </p:nvPr>
        </p:nvSpPr>
        <p:spPr bwMode="auto">
          <a:xfrm>
            <a:off x="1198563" y="701675"/>
            <a:ext cx="4689475" cy="3516313"/>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08660" y="4451985"/>
            <a:ext cx="5669280" cy="421767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6391" name="Rectangle 7"/>
          <p:cNvSpPr>
            <a:spLocks noGrp="1" noChangeArrowheads="1"/>
          </p:cNvSpPr>
          <p:nvPr>
            <p:ph type="sldNum" sz="quarter" idx="5"/>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1B50E656-A66C-4BC7-80DF-319703F7F3D4}" type="slidenum">
              <a:rPr lang="en-US"/>
              <a:pPr>
                <a:defRPr/>
              </a:pPr>
              <a:t>‹#›</a:t>
            </a:fld>
            <a:endParaRPr lang="en-US"/>
          </a:p>
        </p:txBody>
      </p:sp>
    </p:spTree>
    <p:extLst>
      <p:ext uri="{BB962C8B-B14F-4D97-AF65-F5344CB8AC3E}">
        <p14:creationId xmlns:p14="http://schemas.microsoft.com/office/powerpoint/2010/main" val="1268672780"/>
      </p:ext>
    </p:extLst>
  </p:cSld>
  <p:clrMap bg1="lt1" tx1="dk1" bg2="lt2" tx2="dk2" accent1="accent1" accent2="accent2" accent3="accent3" accent4="accent4" accent5="accent5" accent6="accent6" hlink="hlink" folHlink="folHlink"/>
  <p:hf sldNum="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r>
              <a:rPr lang="en-US" smtClean="0"/>
              <a:t>December 16th TC</a:t>
            </a:r>
            <a:endParaRPr lang="en-US"/>
          </a:p>
        </p:txBody>
      </p:sp>
      <p:sp>
        <p:nvSpPr>
          <p:cNvPr id="5" name="Header Placeholder 4"/>
          <p:cNvSpPr>
            <a:spLocks noGrp="1"/>
          </p:cNvSpPr>
          <p:nvPr>
            <p:ph type="hdr" sz="quarter" idx="11"/>
          </p:nvPr>
        </p:nvSpPr>
        <p:spPr/>
        <p:txBody>
          <a:bodyPr/>
          <a:lstStyle/>
          <a:p>
            <a:pPr>
              <a:defRPr/>
            </a:pPr>
            <a:r>
              <a:rPr lang="en-US" smtClean="0"/>
              <a:t>CDISC Italian UN</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346394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6821773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682177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682177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682177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682177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6427553B-D910-4102-AA36-964DFB1FF3C9}" type="slidenum">
              <a:rPr lang="en-US" smtClean="0"/>
              <a:pPr/>
              <a:t>2</a:t>
            </a:fld>
            <a:endParaRPr lang="en-US" smtClean="0"/>
          </a:p>
        </p:txBody>
      </p:sp>
      <p:sp>
        <p:nvSpPr>
          <p:cNvPr id="2" name="Date Placeholder 1"/>
          <p:cNvSpPr>
            <a:spLocks noGrp="1"/>
          </p:cNvSpPr>
          <p:nvPr>
            <p:ph type="dt" idx="10"/>
          </p:nvPr>
        </p:nvSpPr>
        <p:spPr/>
        <p:txBody>
          <a:bodyPr/>
          <a:lstStyle/>
          <a:p>
            <a:pPr>
              <a:defRPr/>
            </a:pPr>
            <a:r>
              <a:rPr lang="en-US" smtClean="0"/>
              <a:t>December 16th TC</a:t>
            </a:r>
            <a:endParaRPr lang="en-US"/>
          </a:p>
        </p:txBody>
      </p:sp>
      <p:sp>
        <p:nvSpPr>
          <p:cNvPr id="3" name="Header Placeholder 2"/>
          <p:cNvSpPr>
            <a:spLocks noGrp="1"/>
          </p:cNvSpPr>
          <p:nvPr>
            <p:ph type="hdr" sz="quarter" idx="11"/>
          </p:nvPr>
        </p:nvSpPr>
        <p:spPr/>
        <p:txBody>
          <a:bodyPr/>
          <a:lstStyle/>
          <a:p>
            <a:pPr>
              <a:defRPr/>
            </a:pPr>
            <a:r>
              <a:rPr lang="en-US" smtClean="0"/>
              <a:t>CDISC Italian UN</a:t>
            </a:r>
            <a:endParaRPr lang="en-US"/>
          </a:p>
        </p:txBody>
      </p:sp>
      <p:sp>
        <p:nvSpPr>
          <p:cNvPr id="4" name="Footer Placeholder 3"/>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09097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432413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371990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3096698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863383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027168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120786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120786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92002" name="Rectangle 2"/>
          <p:cNvSpPr>
            <a:spLocks noGrp="1" noChangeArrowheads="1"/>
          </p:cNvSpPr>
          <p:nvPr>
            <p:ph type="ctrTitle"/>
          </p:nvPr>
        </p:nvSpPr>
        <p:spPr>
          <a:xfrm>
            <a:off x="3733800" y="414867"/>
            <a:ext cx="4868863" cy="2133600"/>
          </a:xfrm>
        </p:spPr>
        <p:txBody>
          <a:bodyPr anchor="t"/>
          <a:lstStyle>
            <a:lvl1pPr algn="r">
              <a:defRPr sz="1600" b="0">
                <a:solidFill>
                  <a:srgbClr val="BBE0E3"/>
                </a:solidFill>
              </a:defRPr>
            </a:lvl1pPr>
          </a:lstStyle>
          <a:p>
            <a:r>
              <a:rPr lang="en-US" dirty="0"/>
              <a:t>Click to edit Master title style</a:t>
            </a:r>
          </a:p>
        </p:txBody>
      </p:sp>
      <p:sp>
        <p:nvSpPr>
          <p:cNvPr id="1792003" name="Rectangle 3"/>
          <p:cNvSpPr>
            <a:spLocks noGrp="1" noChangeArrowheads="1"/>
          </p:cNvSpPr>
          <p:nvPr>
            <p:ph type="subTitle" idx="1"/>
          </p:nvPr>
        </p:nvSpPr>
        <p:spPr>
          <a:xfrm>
            <a:off x="1389063" y="5765800"/>
            <a:ext cx="6120870" cy="838200"/>
          </a:xfrm>
        </p:spPr>
        <p:txBody>
          <a:bodyPr/>
          <a:lstStyle>
            <a:lvl1pPr marL="0" indent="0">
              <a:buFontTx/>
              <a:buNone/>
              <a:defRPr sz="1800" b="1">
                <a:solidFill>
                  <a:srgbClr val="BBE0E3"/>
                </a:solidFill>
              </a:defRPr>
            </a:lvl1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188D3F-5E88-4A02-8FC1-37C0E1F1376C}" type="datetimeFigureOut">
              <a:rPr lang="en-US" smtClean="0"/>
              <a:t>6/19/2018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711429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188D3F-5E88-4A02-8FC1-37C0E1F1376C}" type="datetimeFigureOut">
              <a:rPr lang="en-US" smtClean="0"/>
              <a:t>6/19/2018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4134225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188D3F-5E88-4A02-8FC1-37C0E1F1376C}" type="datetimeFigureOut">
              <a:rPr lang="en-US" smtClean="0"/>
              <a:t>6/19/2018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664441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188D3F-5E88-4A02-8FC1-37C0E1F1376C}" type="datetimeFigureOut">
              <a:rPr lang="en-US" smtClean="0"/>
              <a:t>6/19/2018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299816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188D3F-5E88-4A02-8FC1-37C0E1F1376C}" type="datetimeFigureOut">
              <a:rPr lang="en-US" smtClean="0"/>
              <a:t>6/19/2018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0649353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188D3F-5E88-4A02-8FC1-37C0E1F1376C}" type="datetimeFigureOut">
              <a:rPr lang="en-US" smtClean="0"/>
              <a:t>6/19/2018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339686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6/19/2018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1555628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6/19/2018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200785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r>
              <a:rPr lang="en-GB" sz="800" dirty="0" smtClean="0">
                <a:solidFill>
                  <a:schemeClr val="bg1"/>
                </a:solidFill>
              </a:rPr>
              <a:t> </a:t>
            </a:r>
            <a:endParaRPr lang="en-GB" sz="800" dirty="0">
              <a:solidFill>
                <a:schemeClr val="bg1"/>
              </a:solidFill>
            </a:endParaRPr>
          </a:p>
        </p:txBody>
      </p:sp>
      <p:sp>
        <p:nvSpPr>
          <p:cNvPr id="2" name="Title 1"/>
          <p:cNvSpPr>
            <a:spLocks noGrp="1"/>
          </p:cNvSpPr>
          <p:nvPr>
            <p:ph type="title"/>
          </p:nvPr>
        </p:nvSpPr>
        <p:spPr>
          <a:xfrm>
            <a:off x="1380066" y="1134084"/>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B8210083-6BCC-4C89-B37E-4621269EBD9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380066" y="1140908"/>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494C71A9-550A-4E8C-9A50-0522F246A7D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sz="1000"/>
            </a:lvl1pPr>
          </a:lstStyle>
          <a:p>
            <a:pPr>
              <a:defRPr/>
            </a:pPr>
            <a:fld id="{0D1287BB-CDCE-494F-9DCF-9FEDADDCA2F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a:xfrm>
            <a:off x="1371602" y="265816"/>
            <a:ext cx="8229600" cy="854112"/>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a:spLocks noGrp="1" noChangeArrowheads="1"/>
          </p:cNvSpPr>
          <p:nvPr>
            <p:ph type="sldNum" sz="quarter" idx="10"/>
          </p:nvPr>
        </p:nvSpPr>
        <p:spPr/>
        <p:txBody>
          <a:bodyPr/>
          <a:lstStyle>
            <a:lvl1pPr>
              <a:defRPr sz="1000"/>
            </a:lvl1pPr>
          </a:lstStyle>
          <a:p>
            <a:pPr>
              <a:defRPr/>
            </a:pPr>
            <a:fld id="{B7EB846E-E32D-4742-ABEE-D00AF927A50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463675" y="6565900"/>
            <a:ext cx="16938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D10ECCB2-54DF-4472-9674-680C6B44024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6/19/2018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258685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6/19/2018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4286976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188D3F-5E88-4A02-8FC1-37C0E1F1376C}" type="datetimeFigureOut">
              <a:rPr lang="en-US" smtClean="0"/>
              <a:t>6/19/2018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786999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9538" y="254000"/>
            <a:ext cx="7307262" cy="8683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9538" y="1295400"/>
            <a:ext cx="7307262"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6492875"/>
            <a:ext cx="2133600" cy="3460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000">
                <a:solidFill>
                  <a:schemeClr val="bg1"/>
                </a:solidFill>
              </a:defRPr>
            </a:lvl1pPr>
          </a:lstStyle>
          <a:p>
            <a:pPr>
              <a:defRPr/>
            </a:pPr>
            <a:fld id="{95E813DF-62F7-4A03-BE97-9CA87165550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Lst>
  <p:hf sldNum="0" hdr="0" dt="0"/>
  <p:txStyles>
    <p:titleStyle>
      <a:lvl1pPr algn="l" rtl="0" eaLnBrk="0" fontAlgn="base" hangingPunct="0">
        <a:spcBef>
          <a:spcPct val="0"/>
        </a:spcBef>
        <a:spcAft>
          <a:spcPct val="0"/>
        </a:spcAft>
        <a:defRPr sz="3200" b="1">
          <a:solidFill>
            <a:srgbClr val="003264"/>
          </a:solidFill>
          <a:latin typeface="+mj-lt"/>
          <a:ea typeface="+mj-ea"/>
          <a:cs typeface="+mj-cs"/>
        </a:defRPr>
      </a:lvl1pPr>
      <a:lvl2pPr algn="l" rtl="0" eaLnBrk="0" fontAlgn="base" hangingPunct="0">
        <a:spcBef>
          <a:spcPct val="0"/>
        </a:spcBef>
        <a:spcAft>
          <a:spcPct val="0"/>
        </a:spcAft>
        <a:defRPr sz="3200" b="1">
          <a:solidFill>
            <a:srgbClr val="003264"/>
          </a:solidFill>
          <a:latin typeface="Arial" charset="0"/>
        </a:defRPr>
      </a:lvl2pPr>
      <a:lvl3pPr algn="l" rtl="0" eaLnBrk="0" fontAlgn="base" hangingPunct="0">
        <a:spcBef>
          <a:spcPct val="0"/>
        </a:spcBef>
        <a:spcAft>
          <a:spcPct val="0"/>
        </a:spcAft>
        <a:defRPr sz="3200" b="1">
          <a:solidFill>
            <a:srgbClr val="003264"/>
          </a:solidFill>
          <a:latin typeface="Arial" charset="0"/>
        </a:defRPr>
      </a:lvl3pPr>
      <a:lvl4pPr algn="l" rtl="0" eaLnBrk="0" fontAlgn="base" hangingPunct="0">
        <a:spcBef>
          <a:spcPct val="0"/>
        </a:spcBef>
        <a:spcAft>
          <a:spcPct val="0"/>
        </a:spcAft>
        <a:defRPr sz="3200" b="1">
          <a:solidFill>
            <a:srgbClr val="003264"/>
          </a:solidFill>
          <a:latin typeface="Arial" charset="0"/>
        </a:defRPr>
      </a:lvl4pPr>
      <a:lvl5pPr algn="l" rtl="0" eaLnBrk="0" fontAlgn="base" hangingPunct="0">
        <a:spcBef>
          <a:spcPct val="0"/>
        </a:spcBef>
        <a:spcAft>
          <a:spcPct val="0"/>
        </a:spcAft>
        <a:defRPr sz="3200" b="1">
          <a:solidFill>
            <a:srgbClr val="003264"/>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188D3F-5E88-4A02-8FC1-37C0E1F1376C}" type="datetimeFigureOut">
              <a:rPr lang="en-US" smtClean="0"/>
              <a:t>6/19/2018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62F99-5BDD-414C-B1CF-B6E5E8EDE5F1}" type="slidenum">
              <a:rPr lang="en-US" smtClean="0"/>
              <a:t>‹#›</a:t>
            </a:fld>
            <a:endParaRPr lang="en-US"/>
          </a:p>
        </p:txBody>
      </p:sp>
    </p:spTree>
    <p:extLst>
      <p:ext uri="{BB962C8B-B14F-4D97-AF65-F5344CB8AC3E}">
        <p14:creationId xmlns:p14="http://schemas.microsoft.com/office/powerpoint/2010/main" val="3931499380"/>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www.phuse.eu/raleigh-presentations"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phuse.eu/raleigh-presentation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hyperlink" Target="https://www.phuse.eu/raleigh-presentations"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wiki.cdisc.org/display/ITAUG/Italian+User+Network+Home"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www.cdisc.org/education/public-trainin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phuse.eu/css-deliverable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00125" y="1034143"/>
            <a:ext cx="7307262" cy="5395686"/>
          </a:xfrm>
        </p:spPr>
        <p:txBody>
          <a:bodyPr/>
          <a:lstStyle/>
          <a:p>
            <a:r>
              <a:rPr lang="en-GB" dirty="0" smtClean="0">
                <a:solidFill>
                  <a:srgbClr val="008AF2"/>
                </a:solidFill>
              </a:rPr>
              <a:t>Challenges </a:t>
            </a:r>
            <a:r>
              <a:rPr lang="en-GB" dirty="0">
                <a:solidFill>
                  <a:srgbClr val="008AF2"/>
                </a:solidFill>
              </a:rPr>
              <a:t>and doing </a:t>
            </a:r>
            <a:r>
              <a:rPr lang="en-GB" dirty="0" smtClean="0">
                <a:solidFill>
                  <a:srgbClr val="008AF2"/>
                </a:solidFill>
              </a:rPr>
              <a:t>better session</a:t>
            </a:r>
          </a:p>
          <a:p>
            <a:pPr lvl="1"/>
            <a:r>
              <a:rPr lang="en-GB" dirty="0" smtClean="0"/>
              <a:t>Collection </a:t>
            </a:r>
            <a:r>
              <a:rPr lang="en-GB" dirty="0"/>
              <a:t>of Race and Ethnicity Data, Pharmacokinetic Parameters (PP) Domain, Standardized Units, Event Adjudication Results, Associated Person (AP) Domains were all discussed as “Top 5 Challenges for Complying with CDISC Standards”. </a:t>
            </a:r>
            <a:endParaRPr lang="en-GB" dirty="0" smtClean="0"/>
          </a:p>
          <a:p>
            <a:pPr lvl="1"/>
            <a:r>
              <a:rPr lang="en-GB" dirty="0" smtClean="0"/>
              <a:t>The </a:t>
            </a:r>
            <a:r>
              <a:rPr lang="en-GB" dirty="0"/>
              <a:t>task of creating SDTM compliant databases was discussed also in presentation “SDTM: It is Not all Black and White”, where the discrepancies between SDTM/SDTM IG and Pinnacle 21 or FDA highlighted the issues to be handled at programming level. What solution was recommended? Agreeing a uniform approach during and between studies</a:t>
            </a:r>
            <a:r>
              <a:rPr lang="en-GB" dirty="0" smtClean="0"/>
              <a:t>.</a:t>
            </a:r>
            <a:endParaRPr lang="en-GB" dirty="0"/>
          </a:p>
        </p:txBody>
      </p:sp>
      <p:sp>
        <p:nvSpPr>
          <p:cNvPr id="6" name="Title 1"/>
          <p:cNvSpPr>
            <a:spLocks noGrp="1"/>
          </p:cNvSpPr>
          <p:nvPr>
            <p:ph type="title"/>
          </p:nvPr>
        </p:nvSpPr>
        <p:spPr>
          <a:xfrm>
            <a:off x="1000125" y="423315"/>
            <a:ext cx="7448550" cy="601121"/>
          </a:xfrm>
        </p:spPr>
        <p:txBody>
          <a:bodyPr/>
          <a:lstStyle/>
          <a:p>
            <a:r>
              <a:rPr lang="en-GB" sz="2800" dirty="0" smtClean="0"/>
              <a:t/>
            </a:r>
            <a:br>
              <a:rPr lang="en-GB" sz="2800" dirty="0" smtClean="0"/>
            </a:br>
            <a:r>
              <a:rPr lang="en-GB" sz="2800" dirty="0" smtClean="0"/>
              <a:t>EU CDISC Interchange </a:t>
            </a:r>
            <a:r>
              <a:rPr lang="en-GB" sz="2800" dirty="0" smtClean="0"/>
              <a:t>5/7</a:t>
            </a:r>
            <a:br>
              <a:rPr lang="en-GB" sz="2800" dirty="0" smtClean="0"/>
            </a:br>
            <a:r>
              <a:rPr lang="en-GB" sz="2800" dirty="0" smtClean="0"/>
              <a:t>Berlin, 25-26 April 2018</a:t>
            </a:r>
            <a:endParaRPr lang="en-GB" sz="2800" dirty="0"/>
          </a:p>
        </p:txBody>
      </p:sp>
    </p:spTree>
    <p:extLst>
      <p:ext uri="{BB962C8B-B14F-4D97-AF65-F5344CB8AC3E}">
        <p14:creationId xmlns:p14="http://schemas.microsoft.com/office/powerpoint/2010/main" val="27726427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00125" y="1034143"/>
            <a:ext cx="7307262" cy="5395686"/>
          </a:xfrm>
        </p:spPr>
        <p:txBody>
          <a:bodyPr/>
          <a:lstStyle/>
          <a:p>
            <a:r>
              <a:rPr lang="en-GB" dirty="0" smtClean="0">
                <a:solidFill>
                  <a:srgbClr val="008AF2"/>
                </a:solidFill>
              </a:rPr>
              <a:t>Poster Session</a:t>
            </a:r>
            <a:endParaRPr lang="en-GB" dirty="0" smtClean="0">
              <a:solidFill>
                <a:srgbClr val="008AF2"/>
              </a:solidFill>
            </a:endParaRPr>
          </a:p>
          <a:p>
            <a:pPr lvl="1"/>
            <a:r>
              <a:rPr lang="en-US" dirty="0"/>
              <a:t>Mind the gap: Pinnacle 21 Community version vs Pinnacle 21 Enterprise </a:t>
            </a:r>
            <a:r>
              <a:rPr lang="en-US" dirty="0" smtClean="0"/>
              <a:t>version, Angelo </a:t>
            </a:r>
            <a:r>
              <a:rPr lang="en-US" dirty="0" err="1" smtClean="0"/>
              <a:t>Tinazzi</a:t>
            </a:r>
            <a:endParaRPr lang="en-US" dirty="0" smtClean="0"/>
          </a:p>
          <a:p>
            <a:pPr marL="457200" lvl="1" indent="0">
              <a:buNone/>
            </a:pPr>
            <a:r>
              <a:rPr lang="en-US" dirty="0" smtClean="0">
                <a:sym typeface="Wingdings" panose="05000000000000000000" pitchFamily="2" charset="2"/>
              </a:rPr>
              <a:t> PDF copy can be provided if interested </a:t>
            </a:r>
            <a:endParaRPr lang="en-GB" dirty="0"/>
          </a:p>
        </p:txBody>
      </p:sp>
      <p:sp>
        <p:nvSpPr>
          <p:cNvPr id="6" name="Title 1"/>
          <p:cNvSpPr>
            <a:spLocks noGrp="1"/>
          </p:cNvSpPr>
          <p:nvPr>
            <p:ph type="title"/>
          </p:nvPr>
        </p:nvSpPr>
        <p:spPr>
          <a:xfrm>
            <a:off x="1000125" y="423315"/>
            <a:ext cx="7448550" cy="601121"/>
          </a:xfrm>
        </p:spPr>
        <p:txBody>
          <a:bodyPr/>
          <a:lstStyle/>
          <a:p>
            <a:r>
              <a:rPr lang="en-GB" sz="2800" dirty="0" smtClean="0"/>
              <a:t/>
            </a:r>
            <a:br>
              <a:rPr lang="en-GB" sz="2800" dirty="0" smtClean="0"/>
            </a:br>
            <a:r>
              <a:rPr lang="en-GB" sz="2800" dirty="0" smtClean="0"/>
              <a:t>EU CDISC Interchange </a:t>
            </a:r>
            <a:r>
              <a:rPr lang="en-GB" sz="2800" dirty="0" smtClean="0"/>
              <a:t>6/7</a:t>
            </a:r>
            <a:br>
              <a:rPr lang="en-GB" sz="2800" dirty="0" smtClean="0"/>
            </a:br>
            <a:r>
              <a:rPr lang="en-GB" sz="2800" dirty="0" smtClean="0"/>
              <a:t>Berlin, 25-26 April 2018</a:t>
            </a:r>
            <a:endParaRPr lang="en-GB" sz="2800" dirty="0"/>
          </a:p>
        </p:txBody>
      </p:sp>
    </p:spTree>
    <p:extLst>
      <p:ext uri="{BB962C8B-B14F-4D97-AF65-F5344CB8AC3E}">
        <p14:creationId xmlns:p14="http://schemas.microsoft.com/office/powerpoint/2010/main" val="18529965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00125" y="1034143"/>
            <a:ext cx="7307262" cy="5395686"/>
          </a:xfrm>
        </p:spPr>
        <p:txBody>
          <a:bodyPr/>
          <a:lstStyle/>
          <a:p>
            <a:r>
              <a:rPr lang="en-GB" dirty="0">
                <a:solidFill>
                  <a:srgbClr val="008AF2"/>
                </a:solidFill>
              </a:rPr>
              <a:t>Key Conference </a:t>
            </a:r>
            <a:r>
              <a:rPr lang="en-GB" dirty="0" smtClean="0">
                <a:solidFill>
                  <a:srgbClr val="008AF2"/>
                </a:solidFill>
              </a:rPr>
              <a:t>Takeaways</a:t>
            </a:r>
          </a:p>
          <a:p>
            <a:pPr lvl="1"/>
            <a:r>
              <a:rPr lang="en-GB" dirty="0"/>
              <a:t>Sharing knowledge and experience allows for a better application of standards</a:t>
            </a:r>
          </a:p>
          <a:p>
            <a:pPr lvl="1"/>
            <a:r>
              <a:rPr lang="en-GB" dirty="0"/>
              <a:t>From a technical point of view CDISC standards implementation can continue to improve</a:t>
            </a:r>
          </a:p>
          <a:p>
            <a:pPr lvl="1"/>
            <a:r>
              <a:rPr lang="en-GB" dirty="0"/>
              <a:t>If the FDA and PMDA are the end users, then their requirements must be the basis of our plan</a:t>
            </a:r>
          </a:p>
          <a:p>
            <a:pPr lvl="1"/>
            <a:r>
              <a:rPr lang="en-GB" dirty="0" err="1"/>
              <a:t>PhUSE</a:t>
            </a:r>
            <a:r>
              <a:rPr lang="en-GB" dirty="0"/>
              <a:t> working groups are important in supporting CDISC standards implementation</a:t>
            </a:r>
          </a:p>
          <a:p>
            <a:pPr marL="0" indent="0">
              <a:buNone/>
            </a:pPr>
            <a:endParaRPr lang="en-GB" dirty="0" smtClean="0">
              <a:solidFill>
                <a:srgbClr val="008AF2"/>
              </a:solidFill>
            </a:endParaRPr>
          </a:p>
        </p:txBody>
      </p:sp>
      <p:sp>
        <p:nvSpPr>
          <p:cNvPr id="6" name="Title 1"/>
          <p:cNvSpPr>
            <a:spLocks noGrp="1"/>
          </p:cNvSpPr>
          <p:nvPr>
            <p:ph type="title"/>
          </p:nvPr>
        </p:nvSpPr>
        <p:spPr>
          <a:xfrm>
            <a:off x="1000125" y="423315"/>
            <a:ext cx="7448550" cy="601121"/>
          </a:xfrm>
        </p:spPr>
        <p:txBody>
          <a:bodyPr/>
          <a:lstStyle/>
          <a:p>
            <a:r>
              <a:rPr lang="en-GB" sz="2800" dirty="0" smtClean="0"/>
              <a:t/>
            </a:r>
            <a:br>
              <a:rPr lang="en-GB" sz="2800" dirty="0" smtClean="0"/>
            </a:br>
            <a:r>
              <a:rPr lang="en-GB" sz="2800" dirty="0" smtClean="0"/>
              <a:t>EU CDISC Interchange </a:t>
            </a:r>
            <a:r>
              <a:rPr lang="en-GB" sz="2800" dirty="0" smtClean="0"/>
              <a:t>7/7</a:t>
            </a:r>
            <a:br>
              <a:rPr lang="en-GB" sz="2800" dirty="0" smtClean="0"/>
            </a:br>
            <a:r>
              <a:rPr lang="en-GB" sz="2800" dirty="0" smtClean="0"/>
              <a:t>Berlin, 25-26 April 2018</a:t>
            </a:r>
            <a:endParaRPr lang="en-GB" sz="2800" dirty="0"/>
          </a:p>
        </p:txBody>
      </p:sp>
    </p:spTree>
    <p:extLst>
      <p:ext uri="{BB962C8B-B14F-4D97-AF65-F5344CB8AC3E}">
        <p14:creationId xmlns:p14="http://schemas.microsoft.com/office/powerpoint/2010/main" val="3568760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00125" y="1318623"/>
            <a:ext cx="7307262" cy="4757057"/>
          </a:xfrm>
        </p:spPr>
        <p:txBody>
          <a:bodyPr/>
          <a:lstStyle/>
          <a:p>
            <a:r>
              <a:rPr lang="en-GB" dirty="0">
                <a:solidFill>
                  <a:srgbClr val="008AF2"/>
                </a:solidFill>
              </a:rPr>
              <a:t>Data Standards and </a:t>
            </a:r>
            <a:r>
              <a:rPr lang="en-GB" dirty="0" smtClean="0">
                <a:solidFill>
                  <a:srgbClr val="008AF2"/>
                </a:solidFill>
              </a:rPr>
              <a:t>Governance</a:t>
            </a:r>
          </a:p>
          <a:p>
            <a:pPr lvl="1"/>
            <a:r>
              <a:rPr lang="en-US" dirty="0"/>
              <a:t>Making PK Analysis Easier: The New </a:t>
            </a:r>
            <a:r>
              <a:rPr lang="en-US" dirty="0" err="1"/>
              <a:t>ADaM</a:t>
            </a:r>
            <a:r>
              <a:rPr lang="en-US" dirty="0"/>
              <a:t> Data Standard </a:t>
            </a:r>
            <a:r>
              <a:rPr lang="en-US" b="1" dirty="0"/>
              <a:t>ADNCA</a:t>
            </a:r>
            <a:r>
              <a:rPr lang="en-US" dirty="0"/>
              <a:t> </a:t>
            </a:r>
            <a:endParaRPr lang="en-US" dirty="0" smtClean="0"/>
          </a:p>
          <a:p>
            <a:pPr lvl="1"/>
            <a:r>
              <a:rPr lang="en-US" dirty="0"/>
              <a:t>Comparing and Contrasting Differences between the </a:t>
            </a:r>
            <a:r>
              <a:rPr lang="en-US" dirty="0" err="1"/>
              <a:t>PhUSE</a:t>
            </a:r>
            <a:r>
              <a:rPr lang="en-US" dirty="0"/>
              <a:t> </a:t>
            </a:r>
            <a:r>
              <a:rPr lang="en-US" b="1" dirty="0"/>
              <a:t>SDSP</a:t>
            </a:r>
            <a:r>
              <a:rPr lang="en-US" dirty="0"/>
              <a:t> and CBER Checklist</a:t>
            </a:r>
            <a:endParaRPr lang="en-GB" dirty="0"/>
          </a:p>
          <a:p>
            <a:pPr lvl="1"/>
            <a:r>
              <a:rPr lang="en-US" dirty="0"/>
              <a:t>Best Practices for Explaining Validation Results in the Study Data Reviewer's Guide </a:t>
            </a:r>
            <a:endParaRPr lang="en-US" dirty="0" smtClean="0"/>
          </a:p>
          <a:p>
            <a:pPr lvl="1"/>
            <a:endParaRPr lang="en-GB" dirty="0"/>
          </a:p>
          <a:p>
            <a:pPr marL="0" indent="0">
              <a:buNone/>
            </a:pPr>
            <a:endParaRPr lang="en-GB" dirty="0" smtClean="0">
              <a:solidFill>
                <a:srgbClr val="008AF2"/>
              </a:solidFill>
            </a:endParaRPr>
          </a:p>
        </p:txBody>
      </p:sp>
      <p:sp>
        <p:nvSpPr>
          <p:cNvPr id="6" name="Title 1"/>
          <p:cNvSpPr>
            <a:spLocks noGrp="1"/>
          </p:cNvSpPr>
          <p:nvPr>
            <p:ph type="title"/>
          </p:nvPr>
        </p:nvSpPr>
        <p:spPr>
          <a:xfrm>
            <a:off x="1000125" y="707795"/>
            <a:ext cx="7448550" cy="529973"/>
          </a:xfrm>
        </p:spPr>
        <p:txBody>
          <a:bodyPr/>
          <a:lstStyle/>
          <a:p>
            <a:r>
              <a:rPr lang="en-GB" sz="2800" dirty="0" smtClean="0"/>
              <a:t/>
            </a:r>
            <a:br>
              <a:rPr lang="en-GB" sz="2800" dirty="0" smtClean="0"/>
            </a:br>
            <a:r>
              <a:rPr lang="en-GB" sz="2800" dirty="0" smtClean="0"/>
              <a:t>PhUSE US Connect 1/3</a:t>
            </a:r>
            <a:br>
              <a:rPr lang="en-GB" sz="2800" dirty="0" smtClean="0"/>
            </a:br>
            <a:r>
              <a:rPr lang="en-GB" sz="2800" dirty="0" smtClean="0"/>
              <a:t>Raleigh, 3-6 </a:t>
            </a:r>
            <a:r>
              <a:rPr lang="en-GB" sz="2800" dirty="0"/>
              <a:t>June 2018</a:t>
            </a:r>
            <a:br>
              <a:rPr lang="en-GB" sz="2800" dirty="0"/>
            </a:br>
            <a:r>
              <a:rPr lang="en-GB" sz="1800" dirty="0">
                <a:hlinkClick r:id="rId3"/>
              </a:rPr>
              <a:t>https://</a:t>
            </a:r>
            <a:r>
              <a:rPr lang="en-GB" sz="1800" dirty="0" smtClean="0">
                <a:hlinkClick r:id="rId3"/>
              </a:rPr>
              <a:t>www.phuse.eu/raleigh-presentations</a:t>
            </a:r>
            <a:r>
              <a:rPr lang="en-GB" sz="1800" dirty="0" smtClean="0"/>
              <a:t> </a:t>
            </a:r>
            <a:endParaRPr lang="en-GB" sz="1800" dirty="0"/>
          </a:p>
        </p:txBody>
      </p:sp>
    </p:spTree>
    <p:extLst>
      <p:ext uri="{BB962C8B-B14F-4D97-AF65-F5344CB8AC3E}">
        <p14:creationId xmlns:p14="http://schemas.microsoft.com/office/powerpoint/2010/main" val="35823583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00125" y="1318623"/>
            <a:ext cx="7307262" cy="4757057"/>
          </a:xfrm>
        </p:spPr>
        <p:txBody>
          <a:bodyPr/>
          <a:lstStyle/>
          <a:p>
            <a:r>
              <a:rPr lang="en-GB" dirty="0" smtClean="0">
                <a:solidFill>
                  <a:srgbClr val="008AF2"/>
                </a:solidFill>
              </a:rPr>
              <a:t>Regulatory</a:t>
            </a:r>
          </a:p>
          <a:p>
            <a:pPr lvl="1"/>
            <a:r>
              <a:rPr lang="en-US" dirty="0"/>
              <a:t>BIMO Listings - Check That Off Your NDA To-Do </a:t>
            </a:r>
            <a:r>
              <a:rPr lang="en-US" dirty="0" smtClean="0"/>
              <a:t>List</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r>
              <a:rPr lang="en-US" dirty="0"/>
              <a:t>Confusing Data Validation Rules Explained </a:t>
            </a:r>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marL="457200" lvl="1" indent="0">
              <a:buNone/>
            </a:pPr>
            <a:endParaRPr lang="en-US" dirty="0" smtClean="0"/>
          </a:p>
          <a:p>
            <a:pPr lvl="1"/>
            <a:endParaRPr lang="en-GB" dirty="0"/>
          </a:p>
          <a:p>
            <a:pPr marL="0" indent="0">
              <a:buNone/>
            </a:pPr>
            <a:endParaRPr lang="en-GB" dirty="0" smtClean="0">
              <a:solidFill>
                <a:srgbClr val="008AF2"/>
              </a:solidFill>
            </a:endParaRPr>
          </a:p>
        </p:txBody>
      </p:sp>
      <p:sp>
        <p:nvSpPr>
          <p:cNvPr id="6" name="Title 1"/>
          <p:cNvSpPr>
            <a:spLocks noGrp="1"/>
          </p:cNvSpPr>
          <p:nvPr>
            <p:ph type="title"/>
          </p:nvPr>
        </p:nvSpPr>
        <p:spPr>
          <a:xfrm>
            <a:off x="1000125" y="707795"/>
            <a:ext cx="7448550" cy="529973"/>
          </a:xfrm>
        </p:spPr>
        <p:txBody>
          <a:bodyPr/>
          <a:lstStyle/>
          <a:p>
            <a:r>
              <a:rPr lang="en-GB" sz="2800" dirty="0" smtClean="0"/>
              <a:t/>
            </a:r>
            <a:br>
              <a:rPr lang="en-GB" sz="2800" dirty="0" smtClean="0"/>
            </a:br>
            <a:r>
              <a:rPr lang="en-GB" sz="2800" dirty="0" smtClean="0"/>
              <a:t>PhUSE US Connect 2/3</a:t>
            </a:r>
            <a:br>
              <a:rPr lang="en-GB" sz="2800" dirty="0" smtClean="0"/>
            </a:br>
            <a:r>
              <a:rPr lang="en-GB" sz="2800" dirty="0" smtClean="0"/>
              <a:t>Raleigh, 3-6 </a:t>
            </a:r>
            <a:r>
              <a:rPr lang="en-GB" sz="2800" dirty="0"/>
              <a:t>June 2018</a:t>
            </a:r>
            <a:br>
              <a:rPr lang="en-GB" sz="2800" dirty="0"/>
            </a:br>
            <a:r>
              <a:rPr lang="en-GB" sz="1800" dirty="0">
                <a:hlinkClick r:id="rId3"/>
              </a:rPr>
              <a:t>https://</a:t>
            </a:r>
            <a:r>
              <a:rPr lang="en-GB" sz="1800" dirty="0" smtClean="0">
                <a:hlinkClick r:id="rId3"/>
              </a:rPr>
              <a:t>www.phuse.eu/raleigh-presentations</a:t>
            </a:r>
            <a:r>
              <a:rPr lang="en-GB" sz="1800" dirty="0" smtClean="0"/>
              <a:t> </a:t>
            </a:r>
            <a:endParaRPr lang="en-GB" sz="1800" dirty="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53098" y="2103119"/>
            <a:ext cx="2296599" cy="2966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9939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00125" y="1318623"/>
            <a:ext cx="7307262" cy="4757057"/>
          </a:xfrm>
        </p:spPr>
        <p:txBody>
          <a:bodyPr/>
          <a:lstStyle/>
          <a:p>
            <a:r>
              <a:rPr lang="en-GB" dirty="0" smtClean="0">
                <a:solidFill>
                  <a:srgbClr val="008AF2"/>
                </a:solidFill>
              </a:rPr>
              <a:t>Standards Implementations</a:t>
            </a:r>
          </a:p>
          <a:p>
            <a:pPr lvl="1"/>
            <a:r>
              <a:rPr lang="en-US" dirty="0"/>
              <a:t>Automated CRF Annotations – A shift from Manual </a:t>
            </a:r>
            <a:endParaRPr lang="en-US" dirty="0" smtClean="0"/>
          </a:p>
          <a:p>
            <a:pPr lvl="1"/>
            <a:r>
              <a:rPr lang="en-US" dirty="0" err="1"/>
              <a:t>ADaM</a:t>
            </a:r>
            <a:r>
              <a:rPr lang="en-US" dirty="0"/>
              <a:t> Intermediate Dataset: How to Improve Your Analysis Traceability</a:t>
            </a:r>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marL="457200" lvl="1" indent="0">
              <a:buNone/>
            </a:pPr>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marL="457200" lvl="1" indent="0">
              <a:buNone/>
            </a:pPr>
            <a:endParaRPr lang="en-US" dirty="0" smtClean="0"/>
          </a:p>
          <a:p>
            <a:pPr lvl="1"/>
            <a:endParaRPr lang="en-GB" dirty="0"/>
          </a:p>
          <a:p>
            <a:pPr marL="0" indent="0">
              <a:buNone/>
            </a:pPr>
            <a:endParaRPr lang="en-GB" dirty="0" smtClean="0">
              <a:solidFill>
                <a:srgbClr val="008AF2"/>
              </a:solidFill>
            </a:endParaRPr>
          </a:p>
        </p:txBody>
      </p:sp>
      <p:sp>
        <p:nvSpPr>
          <p:cNvPr id="6" name="Title 1"/>
          <p:cNvSpPr>
            <a:spLocks noGrp="1"/>
          </p:cNvSpPr>
          <p:nvPr>
            <p:ph type="title"/>
          </p:nvPr>
        </p:nvSpPr>
        <p:spPr>
          <a:xfrm>
            <a:off x="1000125" y="707795"/>
            <a:ext cx="7448550" cy="529973"/>
          </a:xfrm>
        </p:spPr>
        <p:txBody>
          <a:bodyPr/>
          <a:lstStyle/>
          <a:p>
            <a:r>
              <a:rPr lang="en-GB" sz="2800" dirty="0" smtClean="0"/>
              <a:t/>
            </a:r>
            <a:br>
              <a:rPr lang="en-GB" sz="2800" dirty="0" smtClean="0"/>
            </a:br>
            <a:r>
              <a:rPr lang="en-GB" sz="2800" dirty="0" smtClean="0"/>
              <a:t>PhUSE US Connect 3/3</a:t>
            </a:r>
            <a:br>
              <a:rPr lang="en-GB" sz="2800" dirty="0" smtClean="0"/>
            </a:br>
            <a:r>
              <a:rPr lang="en-GB" sz="2800" dirty="0" smtClean="0"/>
              <a:t>Raleigh, 3-6 </a:t>
            </a:r>
            <a:r>
              <a:rPr lang="en-GB" sz="2800" dirty="0"/>
              <a:t>June 2018</a:t>
            </a:r>
            <a:br>
              <a:rPr lang="en-GB" sz="2800" dirty="0"/>
            </a:br>
            <a:r>
              <a:rPr lang="en-GB" sz="1800" dirty="0">
                <a:hlinkClick r:id="rId3"/>
              </a:rPr>
              <a:t>https://</a:t>
            </a:r>
            <a:r>
              <a:rPr lang="en-GB" sz="1800" dirty="0" smtClean="0">
                <a:hlinkClick r:id="rId3"/>
              </a:rPr>
              <a:t>www.phuse.eu/raleigh-presentations</a:t>
            </a:r>
            <a:r>
              <a:rPr lang="en-GB" sz="1800" dirty="0" smtClean="0"/>
              <a:t> </a:t>
            </a:r>
            <a:endParaRPr lang="en-GB" sz="1800" dirty="0"/>
          </a:p>
        </p:txBody>
      </p:sp>
    </p:spTree>
    <p:extLst>
      <p:ext uri="{BB962C8B-B14F-4D97-AF65-F5344CB8AC3E}">
        <p14:creationId xmlns:p14="http://schemas.microsoft.com/office/powerpoint/2010/main" val="41722915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605" y="301395"/>
            <a:ext cx="7448550" cy="601121"/>
          </a:xfrm>
        </p:spPr>
        <p:txBody>
          <a:bodyPr/>
          <a:lstStyle/>
          <a:p>
            <a:r>
              <a:rPr lang="en-GB" sz="2800" dirty="0" smtClean="0"/>
              <a:t/>
            </a:r>
            <a:br>
              <a:rPr lang="en-GB" sz="2800" dirty="0" smtClean="0"/>
            </a:br>
            <a:r>
              <a:rPr lang="en-GB" sz="2800" dirty="0" smtClean="0"/>
              <a:t>New Italian CDISC UN Wiki Page</a:t>
            </a:r>
            <a:endParaRPr lang="en-GB" sz="2800" dirty="0"/>
          </a:p>
        </p:txBody>
      </p:sp>
      <p:sp>
        <p:nvSpPr>
          <p:cNvPr id="5" name="Content Placeholder 4"/>
          <p:cNvSpPr>
            <a:spLocks noGrp="1"/>
          </p:cNvSpPr>
          <p:nvPr>
            <p:ph idx="1"/>
          </p:nvPr>
        </p:nvSpPr>
        <p:spPr>
          <a:xfrm>
            <a:off x="532765" y="1084943"/>
            <a:ext cx="7307262" cy="5395686"/>
          </a:xfrm>
        </p:spPr>
        <p:txBody>
          <a:bodyPr/>
          <a:lstStyle/>
          <a:p>
            <a:pPr marL="0" indent="0">
              <a:buNone/>
            </a:pPr>
            <a:r>
              <a:rPr lang="en-GB" sz="1800" dirty="0">
                <a:solidFill>
                  <a:srgbClr val="008AF2"/>
                </a:solidFill>
                <a:hlinkClick r:id="rId3"/>
              </a:rPr>
              <a:t>https://</a:t>
            </a:r>
            <a:r>
              <a:rPr lang="en-GB" sz="1800" dirty="0" smtClean="0">
                <a:solidFill>
                  <a:srgbClr val="008AF2"/>
                </a:solidFill>
                <a:hlinkClick r:id="rId3"/>
              </a:rPr>
              <a:t>wiki.cdisc.org/display/ITAUG/Italian+User+Network+Home</a:t>
            </a:r>
            <a:endParaRPr lang="en-GB" sz="1800" dirty="0" smtClean="0">
              <a:solidFill>
                <a:srgbClr val="008AF2"/>
              </a:solidFill>
            </a:endParaRPr>
          </a:p>
          <a:p>
            <a:pPr marL="0" indent="0">
              <a:buNone/>
            </a:pPr>
            <a:endParaRPr lang="en-GB" sz="1800" dirty="0">
              <a:solidFill>
                <a:srgbClr val="008AF2"/>
              </a:solidFill>
            </a:endParaRPr>
          </a:p>
          <a:p>
            <a:pPr marL="0" indent="0">
              <a:buNone/>
            </a:pPr>
            <a:endParaRPr lang="en-GB" sz="1800" dirty="0" smtClean="0">
              <a:solidFill>
                <a:srgbClr val="008AF2"/>
              </a:solidFill>
            </a:endParaRPr>
          </a:p>
          <a:p>
            <a:pPr marL="0" indent="0">
              <a:buNone/>
            </a:pPr>
            <a:endParaRPr lang="en-GB" sz="1800" dirty="0">
              <a:solidFill>
                <a:srgbClr val="008AF2"/>
              </a:solidFill>
            </a:endParaRPr>
          </a:p>
          <a:p>
            <a:pPr marL="0" indent="0">
              <a:buNone/>
            </a:pPr>
            <a:endParaRPr lang="en-GB" sz="1800" dirty="0" smtClean="0">
              <a:solidFill>
                <a:srgbClr val="008AF2"/>
              </a:solidFill>
            </a:endParaRPr>
          </a:p>
          <a:p>
            <a:pPr marL="0" indent="0">
              <a:buNone/>
            </a:pPr>
            <a:endParaRPr lang="en-GB" sz="1800" dirty="0">
              <a:solidFill>
                <a:srgbClr val="008AF2"/>
              </a:solidFill>
            </a:endParaRPr>
          </a:p>
          <a:p>
            <a:pPr marL="0" indent="0">
              <a:buNone/>
            </a:pPr>
            <a:endParaRPr lang="en-GB" sz="1800" dirty="0" smtClean="0">
              <a:solidFill>
                <a:srgbClr val="008AF2"/>
              </a:solidFill>
            </a:endParaRPr>
          </a:p>
          <a:p>
            <a:pPr marL="0" indent="0">
              <a:buNone/>
            </a:pPr>
            <a:endParaRPr lang="en-GB" sz="1800" dirty="0">
              <a:solidFill>
                <a:srgbClr val="008AF2"/>
              </a:solidFill>
            </a:endParaRPr>
          </a:p>
          <a:p>
            <a:pPr marL="0" indent="0">
              <a:buNone/>
            </a:pPr>
            <a:endParaRPr lang="en-GB" sz="1800" dirty="0" smtClean="0">
              <a:solidFill>
                <a:srgbClr val="008AF2"/>
              </a:solidFill>
            </a:endParaRPr>
          </a:p>
          <a:p>
            <a:pPr marL="0" indent="0">
              <a:buNone/>
            </a:pPr>
            <a:endParaRPr lang="en-GB" sz="1800" dirty="0">
              <a:solidFill>
                <a:srgbClr val="008AF2"/>
              </a:solidFill>
            </a:endParaRPr>
          </a:p>
          <a:p>
            <a:pPr marL="0" indent="0">
              <a:buNone/>
            </a:pPr>
            <a:endParaRPr lang="en-GB" sz="1800" dirty="0" smtClean="0">
              <a:solidFill>
                <a:srgbClr val="008AF2"/>
              </a:solidFill>
            </a:endParaRPr>
          </a:p>
          <a:p>
            <a:pPr marL="0" indent="0">
              <a:buNone/>
            </a:pPr>
            <a:endParaRPr lang="en-GB" sz="1800" dirty="0">
              <a:solidFill>
                <a:srgbClr val="008AF2"/>
              </a:solidFill>
            </a:endParaRPr>
          </a:p>
          <a:p>
            <a:pPr>
              <a:buFontTx/>
              <a:buChar char="-"/>
            </a:pPr>
            <a:r>
              <a:rPr lang="en-GB" sz="1800" dirty="0" smtClean="0">
                <a:solidFill>
                  <a:srgbClr val="008AF2"/>
                </a:solidFill>
              </a:rPr>
              <a:t>TC material</a:t>
            </a:r>
          </a:p>
          <a:p>
            <a:pPr>
              <a:buFontTx/>
              <a:buChar char="-"/>
            </a:pPr>
            <a:r>
              <a:rPr lang="en-GB" sz="1800" dirty="0" smtClean="0">
                <a:solidFill>
                  <a:srgbClr val="008AF2"/>
                </a:solidFill>
              </a:rPr>
              <a:t>Slides presented at Italian CDISC UN Meeting </a:t>
            </a:r>
          </a:p>
          <a:p>
            <a:pPr>
              <a:buFontTx/>
              <a:buChar char="-"/>
            </a:pPr>
            <a:r>
              <a:rPr lang="en-GB" sz="1800" dirty="0" smtClean="0">
                <a:solidFill>
                  <a:srgbClr val="008AF2"/>
                </a:solidFill>
              </a:rPr>
              <a:t>Announcements</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855" y="1414145"/>
            <a:ext cx="7784465" cy="3627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53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3"/>
          <p:cNvSpPr>
            <a:spLocks noGrp="1"/>
          </p:cNvSpPr>
          <p:nvPr>
            <p:ph type="sldNum" sz="quarter" idx="10"/>
          </p:nvPr>
        </p:nvSpPr>
        <p:spPr>
          <a:xfrm>
            <a:off x="7010400" y="6492875"/>
            <a:ext cx="2133600" cy="350838"/>
          </a:xfrm>
          <a:noFill/>
        </p:spPr>
        <p:txBody>
          <a:bodyPr/>
          <a:lstStyle/>
          <a:p>
            <a:fld id="{E54A8919-8B70-445B-AA57-916A80257CF9}" type="slidenum">
              <a:rPr lang="en-US" smtClean="0"/>
              <a:pPr/>
              <a:t>2</a:t>
            </a:fld>
            <a:endParaRPr lang="en-US" smtClean="0"/>
          </a:p>
        </p:txBody>
      </p:sp>
      <p:sp>
        <p:nvSpPr>
          <p:cNvPr id="9220" name="Title 5"/>
          <p:cNvSpPr>
            <a:spLocks noGrp="1"/>
          </p:cNvSpPr>
          <p:nvPr>
            <p:ph type="title"/>
          </p:nvPr>
        </p:nvSpPr>
        <p:spPr>
          <a:xfrm>
            <a:off x="1379538" y="2735121"/>
            <a:ext cx="7231062" cy="1362075"/>
          </a:xfrm>
        </p:spPr>
        <p:txBody>
          <a:bodyPr/>
          <a:lstStyle/>
          <a:p>
            <a:r>
              <a:rPr lang="en-US" sz="3600" dirty="0"/>
              <a:t>CDISC </a:t>
            </a:r>
            <a:r>
              <a:rPr lang="en-US" sz="3600" dirty="0" smtClean="0"/>
              <a:t>Italian User Network TC</a:t>
            </a:r>
            <a:br>
              <a:rPr lang="en-US" sz="3600" dirty="0" smtClean="0"/>
            </a:br>
            <a:r>
              <a:rPr lang="en-US" sz="3600" dirty="0" smtClean="0"/>
              <a:t>20 </a:t>
            </a:r>
            <a:r>
              <a:rPr lang="en-US" sz="3600" dirty="0" err="1" smtClean="0"/>
              <a:t>Giugno</a:t>
            </a:r>
            <a:r>
              <a:rPr lang="en-US" sz="3600" dirty="0" smtClean="0"/>
              <a:t> 2018</a:t>
            </a: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b="0" dirty="0" smtClean="0"/>
              <a:t>Angelo Tinazzi (</a:t>
            </a:r>
            <a:r>
              <a:rPr lang="en-US" sz="2400" b="0" dirty="0" err="1" smtClean="0"/>
              <a:t>Cytel</a:t>
            </a:r>
            <a:r>
              <a:rPr lang="en-US" sz="2400" b="0" dirty="0" smtClean="0"/>
              <a:t>)</a:t>
            </a:r>
            <a:r>
              <a:rPr lang="en-US" sz="2400" dirty="0"/>
              <a:t/>
            </a:r>
            <a:br>
              <a:rPr lang="en-US" sz="2400" dirty="0"/>
            </a:br>
            <a:r>
              <a:rPr lang="en-US" sz="2400" b="0" dirty="0" smtClean="0"/>
              <a:t>Silvia Faini (CROS NT)</a:t>
            </a:r>
          </a:p>
        </p:txBody>
      </p:sp>
      <p:sp>
        <p:nvSpPr>
          <p:cNvPr id="6" name="Text Placeholder 4"/>
          <p:cNvSpPr txBox="1">
            <a:spLocks/>
          </p:cNvSpPr>
          <p:nvPr/>
        </p:nvSpPr>
        <p:spPr bwMode="auto">
          <a:xfrm>
            <a:off x="1762740" y="2751686"/>
            <a:ext cx="6314460" cy="2334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accent1"/>
              </a:buClr>
              <a:buNone/>
              <a:defRPr sz="2000">
                <a:solidFill>
                  <a:srgbClr val="4D4D4D"/>
                </a:solidFill>
                <a:latin typeface="+mn-lt"/>
                <a:ea typeface="+mn-ea"/>
                <a:cs typeface="+mn-cs"/>
              </a:defRPr>
            </a:lvl1pPr>
            <a:lvl2pPr marL="457200" indent="0" algn="l" rtl="0" eaLnBrk="0" fontAlgn="base" hangingPunct="0">
              <a:spcBef>
                <a:spcPct val="20000"/>
              </a:spcBef>
              <a:spcAft>
                <a:spcPct val="0"/>
              </a:spcAft>
              <a:buClr>
                <a:schemeClr val="accent1"/>
              </a:buClr>
              <a:buFont typeface="Wingdings" pitchFamily="2" charset="2"/>
              <a:buNone/>
              <a:defRPr sz="1800">
                <a:solidFill>
                  <a:srgbClr val="606060"/>
                </a:solidFill>
                <a:latin typeface="+mn-lt"/>
              </a:defRPr>
            </a:lvl2pPr>
            <a:lvl3pPr marL="914400" indent="0" algn="l" rtl="0" eaLnBrk="0" fontAlgn="base" hangingPunct="0">
              <a:spcBef>
                <a:spcPct val="20000"/>
              </a:spcBef>
              <a:spcAft>
                <a:spcPct val="0"/>
              </a:spcAft>
              <a:buClr>
                <a:schemeClr val="accent1"/>
              </a:buClr>
              <a:buNone/>
              <a:defRPr sz="1600">
                <a:solidFill>
                  <a:srgbClr val="606060"/>
                </a:solidFill>
                <a:latin typeface="+mn-lt"/>
              </a:defRPr>
            </a:lvl3pPr>
            <a:lvl4pPr marL="1371600" indent="0" algn="l" rtl="0" eaLnBrk="0" fontAlgn="base" hangingPunct="0">
              <a:spcBef>
                <a:spcPct val="20000"/>
              </a:spcBef>
              <a:spcAft>
                <a:spcPct val="0"/>
              </a:spcAft>
              <a:buClr>
                <a:schemeClr val="accent1"/>
              </a:buClr>
              <a:buNone/>
              <a:defRPr sz="1400">
                <a:solidFill>
                  <a:srgbClr val="606060"/>
                </a:solidFill>
                <a:latin typeface="+mn-lt"/>
              </a:defRPr>
            </a:lvl4pPr>
            <a:lvl5pPr marL="1828800" indent="0" algn="l" rtl="0" eaLnBrk="0" fontAlgn="base" hangingPunct="0">
              <a:spcBef>
                <a:spcPct val="20000"/>
              </a:spcBef>
              <a:spcAft>
                <a:spcPct val="0"/>
              </a:spcAft>
              <a:buNone/>
              <a:defRPr sz="1400">
                <a:solidFill>
                  <a:srgbClr val="606060"/>
                </a:solidFill>
                <a:latin typeface="+mn-lt"/>
              </a:defRPr>
            </a:lvl5pPr>
            <a:lvl6pPr marL="2286000" indent="0" algn="l" rtl="0" fontAlgn="base">
              <a:spcBef>
                <a:spcPct val="20000"/>
              </a:spcBef>
              <a:spcAft>
                <a:spcPct val="0"/>
              </a:spcAft>
              <a:buNone/>
              <a:defRPr sz="1400">
                <a:solidFill>
                  <a:srgbClr val="292929"/>
                </a:solidFill>
                <a:latin typeface="+mn-lt"/>
              </a:defRPr>
            </a:lvl6pPr>
            <a:lvl7pPr marL="2743200" indent="0" algn="l" rtl="0" fontAlgn="base">
              <a:spcBef>
                <a:spcPct val="20000"/>
              </a:spcBef>
              <a:spcAft>
                <a:spcPct val="0"/>
              </a:spcAft>
              <a:buNone/>
              <a:defRPr sz="1400">
                <a:solidFill>
                  <a:srgbClr val="292929"/>
                </a:solidFill>
                <a:latin typeface="+mn-lt"/>
              </a:defRPr>
            </a:lvl7pPr>
            <a:lvl8pPr marL="3200400" indent="0" algn="l" rtl="0" fontAlgn="base">
              <a:spcBef>
                <a:spcPct val="20000"/>
              </a:spcBef>
              <a:spcAft>
                <a:spcPct val="0"/>
              </a:spcAft>
              <a:buNone/>
              <a:defRPr sz="1400">
                <a:solidFill>
                  <a:srgbClr val="292929"/>
                </a:solidFill>
                <a:latin typeface="+mn-lt"/>
              </a:defRPr>
            </a:lvl8pPr>
            <a:lvl9pPr marL="3657600" indent="0" algn="l" rtl="0" fontAlgn="base">
              <a:spcBef>
                <a:spcPct val="20000"/>
              </a:spcBef>
              <a:spcAft>
                <a:spcPct val="0"/>
              </a:spcAft>
              <a:buNone/>
              <a:defRPr sz="1400">
                <a:solidFill>
                  <a:srgbClr val="292929"/>
                </a:solidFill>
                <a:latin typeface="+mn-lt"/>
              </a:defRPr>
            </a:lvl9pPr>
          </a:lstStyle>
          <a:p>
            <a:endParaRPr lang="en-US" sz="1000" dirty="0" smtClean="0">
              <a:latin typeface="Arial" charset="0"/>
            </a:endParaRPr>
          </a:p>
        </p:txBody>
      </p:sp>
    </p:spTree>
    <p:extLst>
      <p:ext uri="{BB962C8B-B14F-4D97-AF65-F5344CB8AC3E}">
        <p14:creationId xmlns:p14="http://schemas.microsoft.com/office/powerpoint/2010/main" val="3094108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dirty="0" smtClean="0"/>
              <a:t>Last useful webinars</a:t>
            </a:r>
            <a:endParaRPr lang="en-GB" dirty="0"/>
          </a:p>
        </p:txBody>
      </p:sp>
      <p:sp>
        <p:nvSpPr>
          <p:cNvPr id="5" name="Content Placeholder 4"/>
          <p:cNvSpPr>
            <a:spLocks noGrp="1"/>
          </p:cNvSpPr>
          <p:nvPr>
            <p:ph idx="1"/>
          </p:nvPr>
        </p:nvSpPr>
        <p:spPr>
          <a:xfrm>
            <a:off x="783771" y="1295400"/>
            <a:ext cx="8360229" cy="4800600"/>
          </a:xfrm>
        </p:spPr>
        <p:txBody>
          <a:bodyPr/>
          <a:lstStyle/>
          <a:p>
            <a:r>
              <a:rPr lang="en-GB" sz="2200" b="1" dirty="0" smtClean="0"/>
              <a:t>Preparing </a:t>
            </a:r>
            <a:r>
              <a:rPr lang="en-GB" sz="2200" b="1" dirty="0" err="1"/>
              <a:t>ADaMDatasets</a:t>
            </a:r>
            <a:r>
              <a:rPr lang="en-GB" sz="2200" b="1" dirty="0"/>
              <a:t> and Related Files for FDA </a:t>
            </a:r>
            <a:r>
              <a:rPr lang="en-GB" sz="2200" b="1" dirty="0" smtClean="0"/>
              <a:t>Submission</a:t>
            </a:r>
            <a:r>
              <a:rPr lang="en-GB" sz="2200" dirty="0" smtClean="0"/>
              <a:t> </a:t>
            </a:r>
            <a:r>
              <a:rPr lang="en-GB" sz="2200" dirty="0"/>
              <a:t>- CDISC Members-Only Mini-Training Series - </a:t>
            </a:r>
            <a:r>
              <a:rPr lang="en-GB" sz="2200" dirty="0" smtClean="0"/>
              <a:t>14 JUN 2018</a:t>
            </a:r>
          </a:p>
          <a:p>
            <a:endParaRPr lang="en-GB" sz="2200" dirty="0" smtClean="0">
              <a:solidFill>
                <a:srgbClr val="008AF2"/>
              </a:solidFill>
            </a:endParaRPr>
          </a:p>
          <a:p>
            <a:r>
              <a:rPr lang="en-GB" sz="2200" b="1" dirty="0" smtClean="0"/>
              <a:t>Categorization </a:t>
            </a:r>
            <a:r>
              <a:rPr lang="en-GB" sz="2200" b="1" dirty="0"/>
              <a:t>of Data in </a:t>
            </a:r>
            <a:r>
              <a:rPr lang="en-GB" sz="2200" b="1" dirty="0" err="1" smtClean="0"/>
              <a:t>ADaM</a:t>
            </a:r>
            <a:r>
              <a:rPr lang="en-GB" sz="2200" b="1" dirty="0" smtClean="0"/>
              <a:t> </a:t>
            </a:r>
            <a:r>
              <a:rPr lang="en-GB" sz="2200" dirty="0" smtClean="0"/>
              <a:t>- </a:t>
            </a:r>
            <a:r>
              <a:rPr lang="en-GB" sz="2200" dirty="0"/>
              <a:t>CDISC Members-Only Mini-Training Series - </a:t>
            </a:r>
            <a:r>
              <a:rPr lang="en-GB" sz="2200" dirty="0" smtClean="0"/>
              <a:t>28 </a:t>
            </a:r>
            <a:r>
              <a:rPr lang="en-GB" sz="2200" dirty="0"/>
              <a:t>Nov </a:t>
            </a:r>
            <a:r>
              <a:rPr lang="en-GB" sz="2200" dirty="0" smtClean="0"/>
              <a:t>2017</a:t>
            </a:r>
          </a:p>
        </p:txBody>
      </p:sp>
    </p:spTree>
    <p:extLst>
      <p:ext uri="{BB962C8B-B14F-4D97-AF65-F5344CB8AC3E}">
        <p14:creationId xmlns:p14="http://schemas.microsoft.com/office/powerpoint/2010/main" val="576923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dirty="0" smtClean="0"/>
              <a:t>Upcoming webinars</a:t>
            </a:r>
            <a:endParaRPr lang="en-GB" dirty="0"/>
          </a:p>
        </p:txBody>
      </p:sp>
      <p:sp>
        <p:nvSpPr>
          <p:cNvPr id="5" name="Content Placeholder 4"/>
          <p:cNvSpPr>
            <a:spLocks noGrp="1"/>
          </p:cNvSpPr>
          <p:nvPr>
            <p:ph idx="1"/>
          </p:nvPr>
        </p:nvSpPr>
        <p:spPr>
          <a:xfrm>
            <a:off x="783771" y="1295400"/>
            <a:ext cx="8360229" cy="4800600"/>
          </a:xfrm>
        </p:spPr>
        <p:txBody>
          <a:bodyPr/>
          <a:lstStyle/>
          <a:p>
            <a:r>
              <a:rPr lang="en-GB" sz="2200" dirty="0" smtClean="0"/>
              <a:t>CDISC </a:t>
            </a:r>
            <a:r>
              <a:rPr lang="en-GB" sz="2200" dirty="0"/>
              <a:t>Public Webinar - </a:t>
            </a:r>
            <a:r>
              <a:rPr lang="en-GB" sz="2200" b="1" dirty="0"/>
              <a:t>CDISC Newcomers Informational </a:t>
            </a:r>
            <a:r>
              <a:rPr lang="en-GB" sz="2200" b="1" dirty="0" smtClean="0"/>
              <a:t>Webinar </a:t>
            </a:r>
            <a:r>
              <a:rPr lang="en-GB" sz="2200" dirty="0" smtClean="0"/>
              <a:t>- THU</a:t>
            </a:r>
            <a:r>
              <a:rPr lang="en-GB" sz="2200" dirty="0"/>
              <a:t>, 28 JUN </a:t>
            </a:r>
            <a:r>
              <a:rPr lang="en-GB" sz="2200" dirty="0" smtClean="0"/>
              <a:t>2018 - Peter </a:t>
            </a:r>
            <a:r>
              <a:rPr lang="en-GB" sz="2200" dirty="0"/>
              <a:t>Van Reusel, Chief Standards Officer, </a:t>
            </a:r>
            <a:r>
              <a:rPr lang="en-GB" sz="2200" dirty="0" smtClean="0"/>
              <a:t>CDISC </a:t>
            </a:r>
            <a:r>
              <a:rPr lang="en-GB" sz="2200" dirty="0">
                <a:sym typeface="Wingdings" panose="05000000000000000000" pitchFamily="2" charset="2"/>
              </a:rPr>
              <a:t> </a:t>
            </a:r>
            <a:r>
              <a:rPr lang="en-GB" sz="2200" dirty="0" smtClean="0">
                <a:sym typeface="Wingdings" panose="05000000000000000000" pitchFamily="2" charset="2"/>
              </a:rPr>
              <a:t>During the last EU CDISC Interchange a Newcomers track was introduced, a </a:t>
            </a:r>
            <a:r>
              <a:rPr lang="en-GB" sz="2200" dirty="0">
                <a:sym typeface="Wingdings" panose="05000000000000000000" pitchFamily="2" charset="2"/>
              </a:rPr>
              <a:t>new successful track </a:t>
            </a:r>
            <a:r>
              <a:rPr lang="en-GB" sz="2200" dirty="0" smtClean="0">
                <a:sym typeface="Wingdings" panose="05000000000000000000" pitchFamily="2" charset="2"/>
              </a:rPr>
              <a:t>for </a:t>
            </a:r>
            <a:r>
              <a:rPr lang="en-GB" sz="2200" dirty="0">
                <a:sym typeface="Wingdings" panose="05000000000000000000" pitchFamily="2" charset="2"/>
              </a:rPr>
              <a:t>CDISC newbies</a:t>
            </a:r>
            <a:r>
              <a:rPr lang="en-GB" sz="2200" dirty="0" smtClean="0">
                <a:sym typeface="Wingdings" panose="05000000000000000000" pitchFamily="2" charset="2"/>
              </a:rPr>
              <a:t>.</a:t>
            </a:r>
          </a:p>
          <a:p>
            <a:endParaRPr lang="en-GB" sz="2200" dirty="0" smtClean="0"/>
          </a:p>
          <a:p>
            <a:r>
              <a:rPr lang="en-GB" sz="2200" dirty="0" smtClean="0"/>
              <a:t>CDISC </a:t>
            </a:r>
            <a:r>
              <a:rPr lang="en-GB" sz="2200" dirty="0"/>
              <a:t>Members-Only Mini-Training Series - </a:t>
            </a:r>
            <a:r>
              <a:rPr lang="en-GB" sz="2200" b="1" dirty="0"/>
              <a:t>ODM v2 </a:t>
            </a:r>
            <a:r>
              <a:rPr lang="en-GB" sz="2200" b="1" dirty="0" smtClean="0"/>
              <a:t>Overview </a:t>
            </a:r>
            <a:r>
              <a:rPr lang="en-GB" sz="2200" dirty="0" smtClean="0"/>
              <a:t>- TUE</a:t>
            </a:r>
            <a:r>
              <a:rPr lang="en-GB" sz="2200" dirty="0"/>
              <a:t>, 31 JUL </a:t>
            </a:r>
            <a:r>
              <a:rPr lang="en-GB" sz="2200" dirty="0" smtClean="0"/>
              <a:t>2018 - Sam </a:t>
            </a:r>
            <a:r>
              <a:rPr lang="en-GB" sz="2200" dirty="0"/>
              <a:t>Hume, DSc., VP, Data Science, </a:t>
            </a:r>
            <a:r>
              <a:rPr lang="en-GB" sz="2200" dirty="0" smtClean="0"/>
              <a:t>CDISC</a:t>
            </a:r>
            <a:endParaRPr lang="en-GB" sz="2200" dirty="0"/>
          </a:p>
        </p:txBody>
      </p:sp>
    </p:spTree>
    <p:extLst>
      <p:ext uri="{BB962C8B-B14F-4D97-AF65-F5344CB8AC3E}">
        <p14:creationId xmlns:p14="http://schemas.microsoft.com/office/powerpoint/2010/main" val="25122030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en-GB" sz="2800" dirty="0" smtClean="0"/>
              <a:t>Public Trainings</a:t>
            </a:r>
            <a:endParaRPr lang="en-GB" sz="2800" dirty="0"/>
          </a:p>
        </p:txBody>
      </p:sp>
      <p:sp>
        <p:nvSpPr>
          <p:cNvPr id="5" name="Content Placeholder 4"/>
          <p:cNvSpPr>
            <a:spLocks noGrp="1"/>
          </p:cNvSpPr>
          <p:nvPr>
            <p:ph idx="1"/>
          </p:nvPr>
        </p:nvSpPr>
        <p:spPr>
          <a:xfrm>
            <a:off x="1000125" y="1034143"/>
            <a:ext cx="7804662" cy="5395686"/>
          </a:xfrm>
        </p:spPr>
        <p:txBody>
          <a:bodyPr/>
          <a:lstStyle/>
          <a:p>
            <a:pPr marL="0" indent="0">
              <a:buNone/>
            </a:pPr>
            <a:r>
              <a:rPr lang="it-IT" dirty="0" smtClean="0">
                <a:hlinkClick r:id="rId3"/>
              </a:rPr>
              <a:t>Link</a:t>
            </a:r>
            <a:endParaRPr lang="it-IT" dirty="0" smtClean="0"/>
          </a:p>
          <a:p>
            <a:r>
              <a:rPr lang="it-IT" dirty="0" smtClean="0"/>
              <a:t>Leiden</a:t>
            </a:r>
            <a:r>
              <a:rPr lang="it-IT" dirty="0"/>
              <a:t>, The </a:t>
            </a:r>
            <a:r>
              <a:rPr lang="it-IT" dirty="0" smtClean="0"/>
              <a:t>Netherlands 25 </a:t>
            </a:r>
            <a:r>
              <a:rPr lang="it-IT" dirty="0"/>
              <a:t>- 29 </a:t>
            </a:r>
            <a:r>
              <a:rPr lang="it-IT" dirty="0" err="1"/>
              <a:t>Jun</a:t>
            </a:r>
            <a:r>
              <a:rPr lang="it-IT" dirty="0"/>
              <a:t> 2018  </a:t>
            </a:r>
          </a:p>
          <a:p>
            <a:pPr lvl="1"/>
            <a:r>
              <a:rPr lang="it-IT" dirty="0" err="1" smtClean="0"/>
              <a:t>ADaM</a:t>
            </a:r>
            <a:r>
              <a:rPr lang="it-IT" dirty="0" smtClean="0"/>
              <a:t> </a:t>
            </a:r>
            <a:r>
              <a:rPr lang="it-IT" dirty="0" err="1"/>
              <a:t>Primer</a:t>
            </a:r>
            <a:r>
              <a:rPr lang="it-IT" dirty="0"/>
              <a:t>, </a:t>
            </a:r>
            <a:r>
              <a:rPr lang="it-IT" dirty="0" err="1"/>
              <a:t>ADaM</a:t>
            </a:r>
            <a:r>
              <a:rPr lang="it-IT" dirty="0"/>
              <a:t> </a:t>
            </a:r>
            <a:r>
              <a:rPr lang="it-IT" dirty="0" err="1"/>
              <a:t>Theory</a:t>
            </a:r>
            <a:r>
              <a:rPr lang="it-IT" dirty="0"/>
              <a:t> and Application, CDASH </a:t>
            </a:r>
            <a:r>
              <a:rPr lang="it-IT" dirty="0" err="1"/>
              <a:t>Implementation</a:t>
            </a:r>
            <a:r>
              <a:rPr lang="it-IT" dirty="0"/>
              <a:t> , </a:t>
            </a:r>
            <a:r>
              <a:rPr lang="it-IT" dirty="0" err="1"/>
              <a:t>Define</a:t>
            </a:r>
            <a:r>
              <a:rPr lang="it-IT" dirty="0"/>
              <a:t>-XML, SDTM </a:t>
            </a:r>
            <a:r>
              <a:rPr lang="it-IT" dirty="0" err="1"/>
              <a:t>Theory</a:t>
            </a:r>
            <a:r>
              <a:rPr lang="it-IT" dirty="0"/>
              <a:t> and Application </a:t>
            </a:r>
          </a:p>
          <a:p>
            <a:r>
              <a:rPr lang="it-IT" dirty="0" smtClean="0"/>
              <a:t>Paris</a:t>
            </a:r>
            <a:r>
              <a:rPr lang="it-IT" dirty="0"/>
              <a:t>, </a:t>
            </a:r>
            <a:r>
              <a:rPr lang="it-IT" dirty="0" smtClean="0"/>
              <a:t>France 10 </a:t>
            </a:r>
            <a:r>
              <a:rPr lang="it-IT" dirty="0"/>
              <a:t>- 14 </a:t>
            </a:r>
            <a:r>
              <a:rPr lang="it-IT" dirty="0" err="1"/>
              <a:t>Sep</a:t>
            </a:r>
            <a:r>
              <a:rPr lang="it-IT" dirty="0"/>
              <a:t> 2018  </a:t>
            </a:r>
          </a:p>
          <a:p>
            <a:pPr lvl="1"/>
            <a:r>
              <a:rPr lang="it-IT" dirty="0" err="1" smtClean="0"/>
              <a:t>ADaM</a:t>
            </a:r>
            <a:r>
              <a:rPr lang="it-IT" dirty="0" smtClean="0"/>
              <a:t> </a:t>
            </a:r>
            <a:r>
              <a:rPr lang="it-IT" dirty="0" err="1"/>
              <a:t>Primer</a:t>
            </a:r>
            <a:r>
              <a:rPr lang="it-IT" dirty="0"/>
              <a:t>, </a:t>
            </a:r>
            <a:r>
              <a:rPr lang="it-IT" dirty="0" err="1"/>
              <a:t>ADaM</a:t>
            </a:r>
            <a:r>
              <a:rPr lang="it-IT" dirty="0"/>
              <a:t> </a:t>
            </a:r>
            <a:r>
              <a:rPr lang="it-IT" dirty="0" err="1"/>
              <a:t>Theory</a:t>
            </a:r>
            <a:r>
              <a:rPr lang="it-IT" dirty="0"/>
              <a:t> and Application, CDASH </a:t>
            </a:r>
            <a:r>
              <a:rPr lang="it-IT" dirty="0" err="1"/>
              <a:t>Implementation</a:t>
            </a:r>
            <a:r>
              <a:rPr lang="it-IT" dirty="0"/>
              <a:t> , </a:t>
            </a:r>
            <a:r>
              <a:rPr lang="it-IT" dirty="0" err="1"/>
              <a:t>Controlled</a:t>
            </a:r>
            <a:r>
              <a:rPr lang="it-IT" dirty="0"/>
              <a:t> </a:t>
            </a:r>
            <a:r>
              <a:rPr lang="it-IT" dirty="0" err="1"/>
              <a:t>Terminology</a:t>
            </a:r>
            <a:r>
              <a:rPr lang="it-IT" dirty="0"/>
              <a:t>, </a:t>
            </a:r>
            <a:r>
              <a:rPr lang="it-IT" dirty="0" err="1"/>
              <a:t>Define</a:t>
            </a:r>
            <a:r>
              <a:rPr lang="it-IT" dirty="0"/>
              <a:t>-XML, SDTM </a:t>
            </a:r>
            <a:r>
              <a:rPr lang="it-IT" dirty="0" err="1"/>
              <a:t>Theory</a:t>
            </a:r>
            <a:r>
              <a:rPr lang="it-IT" dirty="0"/>
              <a:t> and Application </a:t>
            </a:r>
          </a:p>
          <a:p>
            <a:r>
              <a:rPr lang="it-IT" dirty="0" err="1" smtClean="0"/>
              <a:t>Copenhagen</a:t>
            </a:r>
            <a:r>
              <a:rPr lang="it-IT" dirty="0"/>
              <a:t>, </a:t>
            </a:r>
            <a:r>
              <a:rPr lang="it-IT" dirty="0" err="1" smtClean="0"/>
              <a:t>Denmark</a:t>
            </a:r>
            <a:r>
              <a:rPr lang="it-IT" dirty="0" smtClean="0"/>
              <a:t> 8 </a:t>
            </a:r>
            <a:r>
              <a:rPr lang="it-IT" dirty="0"/>
              <a:t>- 16 </a:t>
            </a:r>
            <a:r>
              <a:rPr lang="it-IT" dirty="0" err="1"/>
              <a:t>Nov</a:t>
            </a:r>
            <a:r>
              <a:rPr lang="it-IT" dirty="0"/>
              <a:t> 2018  </a:t>
            </a:r>
          </a:p>
          <a:p>
            <a:pPr lvl="1"/>
            <a:r>
              <a:rPr lang="it-IT" dirty="0" err="1" smtClean="0"/>
              <a:t>ADaM</a:t>
            </a:r>
            <a:r>
              <a:rPr lang="it-IT" dirty="0" smtClean="0"/>
              <a:t> </a:t>
            </a:r>
            <a:r>
              <a:rPr lang="it-IT" dirty="0" err="1"/>
              <a:t>Primer</a:t>
            </a:r>
            <a:r>
              <a:rPr lang="it-IT" dirty="0"/>
              <a:t>, </a:t>
            </a:r>
            <a:r>
              <a:rPr lang="it-IT" dirty="0" err="1"/>
              <a:t>ADaM</a:t>
            </a:r>
            <a:r>
              <a:rPr lang="it-IT" dirty="0"/>
              <a:t> </a:t>
            </a:r>
            <a:r>
              <a:rPr lang="it-IT" dirty="0" err="1"/>
              <a:t>Theory</a:t>
            </a:r>
            <a:r>
              <a:rPr lang="it-IT" dirty="0"/>
              <a:t> and Application, </a:t>
            </a:r>
            <a:r>
              <a:rPr lang="it-IT" dirty="0" err="1"/>
              <a:t>Define</a:t>
            </a:r>
            <a:r>
              <a:rPr lang="it-IT" dirty="0"/>
              <a:t>-XML, SDTM </a:t>
            </a:r>
            <a:r>
              <a:rPr lang="it-IT" dirty="0" err="1"/>
              <a:t>Theory</a:t>
            </a:r>
            <a:r>
              <a:rPr lang="it-IT" dirty="0"/>
              <a:t> and Application , SEND </a:t>
            </a:r>
            <a:r>
              <a:rPr lang="it-IT" dirty="0" err="1"/>
              <a:t>Implementation</a:t>
            </a:r>
            <a:endParaRPr lang="en-GB" dirty="0"/>
          </a:p>
        </p:txBody>
      </p:sp>
    </p:spTree>
    <p:extLst>
      <p:ext uri="{BB962C8B-B14F-4D97-AF65-F5344CB8AC3E}">
        <p14:creationId xmlns:p14="http://schemas.microsoft.com/office/powerpoint/2010/main" val="31367894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423315"/>
            <a:ext cx="7448550" cy="601121"/>
          </a:xfrm>
        </p:spPr>
        <p:txBody>
          <a:bodyPr/>
          <a:lstStyle/>
          <a:p>
            <a:r>
              <a:rPr lang="en-GB" sz="2800" dirty="0" smtClean="0"/>
              <a:t/>
            </a:r>
            <a:br>
              <a:rPr lang="en-GB" sz="2800" dirty="0" smtClean="0"/>
            </a:br>
            <a:r>
              <a:rPr lang="en-GB" sz="2800" dirty="0" smtClean="0"/>
              <a:t>EU CDISC Interchange </a:t>
            </a:r>
            <a:r>
              <a:rPr lang="en-GB" sz="2800" dirty="0" smtClean="0"/>
              <a:t>1/7</a:t>
            </a:r>
            <a:br>
              <a:rPr lang="en-GB" sz="2800" dirty="0" smtClean="0"/>
            </a:br>
            <a:r>
              <a:rPr lang="en-GB" sz="2800" dirty="0" smtClean="0"/>
              <a:t>Berlin, 25-26 April 2018</a:t>
            </a:r>
            <a:endParaRPr lang="en-GB" sz="2800" dirty="0"/>
          </a:p>
        </p:txBody>
      </p:sp>
      <p:sp>
        <p:nvSpPr>
          <p:cNvPr id="5" name="Content Placeholder 4"/>
          <p:cNvSpPr>
            <a:spLocks noGrp="1"/>
          </p:cNvSpPr>
          <p:nvPr>
            <p:ph idx="1"/>
          </p:nvPr>
        </p:nvSpPr>
        <p:spPr>
          <a:xfrm>
            <a:off x="1000125" y="1135743"/>
            <a:ext cx="7307262" cy="5395686"/>
          </a:xfrm>
        </p:spPr>
        <p:txBody>
          <a:bodyPr/>
          <a:lstStyle/>
          <a:p>
            <a:r>
              <a:rPr lang="en-GB" dirty="0" smtClean="0"/>
              <a:t>From the </a:t>
            </a:r>
            <a:r>
              <a:rPr lang="en-GB" dirty="0" smtClean="0">
                <a:solidFill>
                  <a:srgbClr val="008AF2"/>
                </a:solidFill>
              </a:rPr>
              <a:t>regulatory session</a:t>
            </a:r>
            <a:r>
              <a:rPr lang="en-GB" dirty="0" smtClean="0"/>
              <a:t>:</a:t>
            </a:r>
          </a:p>
          <a:p>
            <a:pPr lvl="1"/>
            <a:r>
              <a:rPr lang="en-GB" dirty="0" err="1" smtClean="0"/>
              <a:t>Dr</a:t>
            </a:r>
            <a:r>
              <a:rPr lang="en-GB" dirty="0" err="1"/>
              <a:t>.</a:t>
            </a:r>
            <a:r>
              <a:rPr lang="en-GB" dirty="0"/>
              <a:t> </a:t>
            </a:r>
            <a:r>
              <a:rPr lang="en-GB" dirty="0" smtClean="0"/>
              <a:t>Lin, from FDA, </a:t>
            </a:r>
            <a:r>
              <a:rPr lang="en-GB" dirty="0"/>
              <a:t>explained the new validation process established at the end of 2017 mentioning the development of </a:t>
            </a:r>
            <a:r>
              <a:rPr lang="en-GB" dirty="0">
                <a:solidFill>
                  <a:srgbClr val="008AF2"/>
                </a:solidFill>
              </a:rPr>
              <a:t>Study Data Standardization Plan Completion Guidelines </a:t>
            </a:r>
            <a:r>
              <a:rPr lang="en-GB" dirty="0"/>
              <a:t>(</a:t>
            </a:r>
            <a:r>
              <a:rPr lang="en-GB" dirty="0">
                <a:hlinkClick r:id="rId3"/>
              </a:rPr>
              <a:t>https://</a:t>
            </a:r>
            <a:r>
              <a:rPr lang="en-GB" dirty="0" smtClean="0">
                <a:hlinkClick r:id="rId3"/>
              </a:rPr>
              <a:t>www.phuse.eu/css-deliverables</a:t>
            </a:r>
            <a:r>
              <a:rPr lang="en-GB" dirty="0" smtClean="0"/>
              <a:t>) </a:t>
            </a:r>
            <a:r>
              <a:rPr lang="en-GB" dirty="0"/>
              <a:t>by a </a:t>
            </a:r>
            <a:r>
              <a:rPr lang="en-GB" dirty="0" err="1"/>
              <a:t>PhUSE</a:t>
            </a:r>
            <a:r>
              <a:rPr lang="en-GB" dirty="0"/>
              <a:t> working group.</a:t>
            </a:r>
          </a:p>
          <a:p>
            <a:pPr lvl="1"/>
            <a:r>
              <a:rPr lang="en-GB" dirty="0" err="1" smtClean="0"/>
              <a:t>Dr</a:t>
            </a:r>
            <a:r>
              <a:rPr lang="en-GB" dirty="0" err="1"/>
              <a:t>.</a:t>
            </a:r>
            <a:r>
              <a:rPr lang="en-GB" dirty="0"/>
              <a:t> Ando, from PMDA, gave feedback on the most frequent issues in </a:t>
            </a:r>
            <a:r>
              <a:rPr lang="en-GB" dirty="0" err="1"/>
              <a:t>eSubmission</a:t>
            </a:r>
            <a:r>
              <a:rPr lang="en-GB" dirty="0"/>
              <a:t> and underlined that </a:t>
            </a:r>
            <a:r>
              <a:rPr lang="en-GB" dirty="0">
                <a:solidFill>
                  <a:srgbClr val="008AF2"/>
                </a:solidFill>
              </a:rPr>
              <a:t>Analysis Results Metadata </a:t>
            </a:r>
            <a:r>
              <a:rPr lang="en-GB" dirty="0"/>
              <a:t>(ARM) </a:t>
            </a:r>
            <a:r>
              <a:rPr lang="en-GB" dirty="0">
                <a:solidFill>
                  <a:srgbClr val="008AF2"/>
                </a:solidFill>
              </a:rPr>
              <a:t>is recommended</a:t>
            </a:r>
            <a:r>
              <a:rPr lang="en-GB" dirty="0"/>
              <a:t>.</a:t>
            </a:r>
          </a:p>
          <a:p>
            <a:pPr lvl="1"/>
            <a:r>
              <a:rPr lang="en-GB" dirty="0" err="1" smtClean="0"/>
              <a:t>Dr</a:t>
            </a:r>
            <a:r>
              <a:rPr lang="en-GB" dirty="0" err="1"/>
              <a:t>.</a:t>
            </a:r>
            <a:r>
              <a:rPr lang="en-GB" dirty="0"/>
              <a:t> Cave of the EMA presented the challenges of submitting a  marketing authorization and how to speed up the process. She pointed out that even if a Common Data Model is one of the “enablers” of a quicker process,  the EMA still does not require CDISC standards</a:t>
            </a:r>
            <a:r>
              <a:rPr lang="en-GB" dirty="0" smtClean="0"/>
              <a:t>.</a:t>
            </a:r>
            <a:endParaRPr lang="en-GB" dirty="0"/>
          </a:p>
        </p:txBody>
      </p:sp>
    </p:spTree>
    <p:extLst>
      <p:ext uri="{BB962C8B-B14F-4D97-AF65-F5344CB8AC3E}">
        <p14:creationId xmlns:p14="http://schemas.microsoft.com/office/powerpoint/2010/main" val="3463419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00125" y="1034143"/>
            <a:ext cx="7307262" cy="5395686"/>
          </a:xfrm>
        </p:spPr>
        <p:txBody>
          <a:bodyPr/>
          <a:lstStyle/>
          <a:p>
            <a:r>
              <a:rPr lang="en-GB" dirty="0" smtClean="0">
                <a:solidFill>
                  <a:srgbClr val="008AF2"/>
                </a:solidFill>
              </a:rPr>
              <a:t>Global </a:t>
            </a:r>
            <a:r>
              <a:rPr lang="en-GB" dirty="0">
                <a:solidFill>
                  <a:srgbClr val="008AF2"/>
                </a:solidFill>
              </a:rPr>
              <a:t>Submission </a:t>
            </a:r>
            <a:r>
              <a:rPr lang="en-GB" dirty="0" smtClean="0">
                <a:solidFill>
                  <a:srgbClr val="008AF2"/>
                </a:solidFill>
              </a:rPr>
              <a:t>Experience</a:t>
            </a:r>
            <a:r>
              <a:rPr lang="en-GB" dirty="0" smtClean="0"/>
              <a:t>: interesting case </a:t>
            </a:r>
            <a:r>
              <a:rPr lang="en-GB" dirty="0"/>
              <a:t>studies from pharma companies. </a:t>
            </a:r>
            <a:endParaRPr lang="en-GB" dirty="0" smtClean="0"/>
          </a:p>
          <a:p>
            <a:pPr lvl="1"/>
            <a:r>
              <a:rPr lang="en-GB" dirty="0" smtClean="0"/>
              <a:t>Basically </a:t>
            </a:r>
            <a:r>
              <a:rPr lang="en-GB" dirty="0"/>
              <a:t>today, CDISC submission packages must be prepared separately for the FDA and PMDA because the requirements differ between regulatory agencies. The benefit of using CDISC standards was not under discussion, but handling a global submission needs a good plan for all aspects including:  submission deliverables, regulatory agencies’ recommendations, meetings with the authorities. </a:t>
            </a:r>
          </a:p>
          <a:p>
            <a:r>
              <a:rPr lang="en-GB" dirty="0" err="1" smtClean="0">
                <a:solidFill>
                  <a:srgbClr val="008AF2"/>
                </a:solidFill>
              </a:rPr>
              <a:t>ADaM</a:t>
            </a:r>
            <a:r>
              <a:rPr lang="en-GB" dirty="0" smtClean="0">
                <a:solidFill>
                  <a:srgbClr val="008AF2"/>
                </a:solidFill>
              </a:rPr>
              <a:t> session</a:t>
            </a:r>
          </a:p>
          <a:p>
            <a:pPr lvl="1"/>
            <a:r>
              <a:rPr lang="it-IT" dirty="0" smtClean="0"/>
              <a:t>The unveiled secret of ADaM - </a:t>
            </a:r>
            <a:r>
              <a:rPr lang="it-IT" dirty="0" smtClean="0"/>
              <a:t>Tinazzi-Faini</a:t>
            </a:r>
          </a:p>
          <a:p>
            <a:pPr lvl="1"/>
            <a:r>
              <a:rPr lang="en-US" dirty="0" err="1"/>
              <a:t>ADaM</a:t>
            </a:r>
            <a:r>
              <a:rPr lang="en-US" dirty="0"/>
              <a:t> 2018: What's New and What's </a:t>
            </a:r>
            <a:r>
              <a:rPr lang="en-US" dirty="0" smtClean="0"/>
              <a:t>Coming, </a:t>
            </a:r>
            <a:r>
              <a:rPr lang="en-US" dirty="0"/>
              <a:t>Monika </a:t>
            </a:r>
            <a:r>
              <a:rPr lang="en-US" dirty="0" err="1" smtClean="0"/>
              <a:t>Kawohl</a:t>
            </a:r>
            <a:endParaRPr lang="en-US" dirty="0" smtClean="0"/>
          </a:p>
          <a:p>
            <a:pPr lvl="1"/>
            <a:r>
              <a:rPr lang="en-US" dirty="0"/>
              <a:t>Introducing The </a:t>
            </a:r>
            <a:r>
              <a:rPr lang="en-US" dirty="0" err="1"/>
              <a:t>ADaM</a:t>
            </a:r>
            <a:r>
              <a:rPr lang="en-US" dirty="0"/>
              <a:t> Implementation Guide v1.2, Terek Peterson</a:t>
            </a:r>
            <a:endParaRPr lang="it-IT" dirty="0" smtClean="0"/>
          </a:p>
        </p:txBody>
      </p:sp>
      <p:sp>
        <p:nvSpPr>
          <p:cNvPr id="6" name="Title 1"/>
          <p:cNvSpPr>
            <a:spLocks noGrp="1"/>
          </p:cNvSpPr>
          <p:nvPr>
            <p:ph type="title"/>
          </p:nvPr>
        </p:nvSpPr>
        <p:spPr>
          <a:xfrm>
            <a:off x="1000125" y="423315"/>
            <a:ext cx="7448550" cy="601121"/>
          </a:xfrm>
        </p:spPr>
        <p:txBody>
          <a:bodyPr/>
          <a:lstStyle/>
          <a:p>
            <a:r>
              <a:rPr lang="en-GB" sz="2800" dirty="0" smtClean="0"/>
              <a:t/>
            </a:r>
            <a:br>
              <a:rPr lang="en-GB" sz="2800" dirty="0" smtClean="0"/>
            </a:br>
            <a:r>
              <a:rPr lang="en-GB" sz="2800" dirty="0" smtClean="0"/>
              <a:t>EU CDISC Interchange </a:t>
            </a:r>
            <a:r>
              <a:rPr lang="en-GB" sz="2800" dirty="0"/>
              <a:t>2</a:t>
            </a:r>
            <a:r>
              <a:rPr lang="en-GB" sz="2800" dirty="0" smtClean="0"/>
              <a:t>/7</a:t>
            </a:r>
            <a:br>
              <a:rPr lang="en-GB" sz="2800" dirty="0" smtClean="0"/>
            </a:br>
            <a:r>
              <a:rPr lang="en-GB" sz="2800" dirty="0" smtClean="0"/>
              <a:t>Berlin, 25-26 April 2018</a:t>
            </a:r>
            <a:endParaRPr lang="en-GB" sz="2800" dirty="0"/>
          </a:p>
        </p:txBody>
      </p:sp>
    </p:spTree>
    <p:extLst>
      <p:ext uri="{BB962C8B-B14F-4D97-AF65-F5344CB8AC3E}">
        <p14:creationId xmlns:p14="http://schemas.microsoft.com/office/powerpoint/2010/main" val="28839437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00125" y="1034143"/>
            <a:ext cx="7307262" cy="5395686"/>
          </a:xfrm>
        </p:spPr>
        <p:txBody>
          <a:bodyPr/>
          <a:lstStyle/>
          <a:p>
            <a:r>
              <a:rPr lang="en-GB" dirty="0" smtClean="0">
                <a:solidFill>
                  <a:srgbClr val="008AF2"/>
                </a:solidFill>
              </a:rPr>
              <a:t>Process </a:t>
            </a:r>
            <a:r>
              <a:rPr lang="en-GB" dirty="0">
                <a:solidFill>
                  <a:srgbClr val="008AF2"/>
                </a:solidFill>
              </a:rPr>
              <a:t>implementation and optimization </a:t>
            </a:r>
            <a:r>
              <a:rPr lang="en-GB" dirty="0" smtClean="0">
                <a:solidFill>
                  <a:srgbClr val="008AF2"/>
                </a:solidFill>
              </a:rPr>
              <a:t>session</a:t>
            </a:r>
          </a:p>
          <a:p>
            <a:pPr lvl="1"/>
            <a:r>
              <a:rPr lang="en-GB" dirty="0" smtClean="0"/>
              <a:t>Another noteworthy “</a:t>
            </a:r>
            <a:r>
              <a:rPr lang="en-GB" dirty="0"/>
              <a:t>Cost Benefit Analysis of Using Standards” where the costs and benefits achieved with different levels of standardization were shown. It was a thought-provoking presentation that  showed the significant impact in setting up a trial from no standardization to some level of standardization and that the time for setting up a trial from a high level of standardization to a fully standardized trial rapidly decreases. Once more, CDISC standards implementation is a highly recommended choice</a:t>
            </a:r>
            <a:r>
              <a:rPr lang="en-GB" dirty="0" smtClean="0"/>
              <a:t>.</a:t>
            </a:r>
            <a:endParaRPr lang="en-GB" dirty="0"/>
          </a:p>
        </p:txBody>
      </p:sp>
      <p:sp>
        <p:nvSpPr>
          <p:cNvPr id="6" name="Title 1"/>
          <p:cNvSpPr>
            <a:spLocks noGrp="1"/>
          </p:cNvSpPr>
          <p:nvPr>
            <p:ph type="title"/>
          </p:nvPr>
        </p:nvSpPr>
        <p:spPr>
          <a:xfrm>
            <a:off x="1000125" y="423315"/>
            <a:ext cx="7448550" cy="601121"/>
          </a:xfrm>
        </p:spPr>
        <p:txBody>
          <a:bodyPr/>
          <a:lstStyle/>
          <a:p>
            <a:r>
              <a:rPr lang="en-GB" sz="2800" dirty="0" smtClean="0"/>
              <a:t/>
            </a:r>
            <a:br>
              <a:rPr lang="en-GB" sz="2800" dirty="0" smtClean="0"/>
            </a:br>
            <a:r>
              <a:rPr lang="en-GB" sz="2800" dirty="0" smtClean="0"/>
              <a:t>EU CDISC Interchange </a:t>
            </a:r>
            <a:r>
              <a:rPr lang="en-GB" sz="2800" dirty="0"/>
              <a:t>3</a:t>
            </a:r>
            <a:r>
              <a:rPr lang="en-GB" sz="2800" dirty="0" smtClean="0"/>
              <a:t>/7</a:t>
            </a:r>
            <a:br>
              <a:rPr lang="en-GB" sz="2800" dirty="0" smtClean="0"/>
            </a:br>
            <a:r>
              <a:rPr lang="en-GB" sz="2800" dirty="0" smtClean="0"/>
              <a:t>Berlin, 25-26 April 2018</a:t>
            </a:r>
            <a:endParaRPr lang="en-GB" sz="2800" dirty="0"/>
          </a:p>
        </p:txBody>
      </p:sp>
    </p:spTree>
    <p:extLst>
      <p:ext uri="{BB962C8B-B14F-4D97-AF65-F5344CB8AC3E}">
        <p14:creationId xmlns:p14="http://schemas.microsoft.com/office/powerpoint/2010/main" val="1101064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00125" y="1034143"/>
            <a:ext cx="7307262" cy="5395686"/>
          </a:xfrm>
        </p:spPr>
        <p:txBody>
          <a:bodyPr/>
          <a:lstStyle/>
          <a:p>
            <a:r>
              <a:rPr lang="en-GB" dirty="0" err="1" smtClean="0">
                <a:solidFill>
                  <a:srgbClr val="008AF2"/>
                </a:solidFill>
              </a:rPr>
              <a:t>DefineXML</a:t>
            </a:r>
            <a:r>
              <a:rPr lang="en-GB" dirty="0" smtClean="0">
                <a:solidFill>
                  <a:srgbClr val="008AF2"/>
                </a:solidFill>
              </a:rPr>
              <a:t> session</a:t>
            </a:r>
            <a:r>
              <a:rPr lang="en-GB" dirty="0" smtClean="0"/>
              <a:t>, all </a:t>
            </a:r>
            <a:r>
              <a:rPr lang="en-GB" dirty="0"/>
              <a:t>three presentations were valuable: </a:t>
            </a:r>
            <a:endParaRPr lang="en-GB" dirty="0" smtClean="0"/>
          </a:p>
          <a:p>
            <a:pPr lvl="1"/>
            <a:r>
              <a:rPr lang="en-GB" dirty="0" smtClean="0"/>
              <a:t>a </a:t>
            </a:r>
            <a:r>
              <a:rPr lang="en-GB" dirty="0"/>
              <a:t>real life experience in big pharma for define.xml version 2.0 creation and related processes, </a:t>
            </a:r>
            <a:endParaRPr lang="en-GB" dirty="0" smtClean="0"/>
          </a:p>
          <a:p>
            <a:pPr lvl="1"/>
            <a:r>
              <a:rPr lang="en-GB" dirty="0" smtClean="0"/>
              <a:t>one </a:t>
            </a:r>
            <a:r>
              <a:rPr lang="en-GB" dirty="0"/>
              <a:t>about some good tips on the usage of Value Level Metadata (VLM</a:t>
            </a:r>
            <a:r>
              <a:rPr lang="en-GB" dirty="0" smtClean="0"/>
              <a:t>)</a:t>
            </a:r>
          </a:p>
          <a:p>
            <a:pPr lvl="1"/>
            <a:r>
              <a:rPr lang="en-GB" dirty="0" smtClean="0"/>
              <a:t>and </a:t>
            </a:r>
            <a:r>
              <a:rPr lang="en-GB" dirty="0" smtClean="0">
                <a:solidFill>
                  <a:srgbClr val="008AF2"/>
                </a:solidFill>
              </a:rPr>
              <a:t>the </a:t>
            </a:r>
            <a:r>
              <a:rPr lang="en-GB" dirty="0">
                <a:solidFill>
                  <a:srgbClr val="008AF2"/>
                </a:solidFill>
              </a:rPr>
              <a:t>most technical </a:t>
            </a:r>
            <a:r>
              <a:rPr lang="en-GB" dirty="0"/>
              <a:t>“Define-XML – What You See Isn’t Always What You Get” </a:t>
            </a:r>
            <a:r>
              <a:rPr lang="en-GB" dirty="0">
                <a:solidFill>
                  <a:srgbClr val="008AF2"/>
                </a:solidFill>
              </a:rPr>
              <a:t>about stylesheet modification/improvement</a:t>
            </a:r>
            <a:r>
              <a:rPr lang="en-GB" dirty="0" smtClean="0">
                <a:solidFill>
                  <a:srgbClr val="008AF2"/>
                </a:solidFill>
              </a:rPr>
              <a:t>.</a:t>
            </a:r>
            <a:endParaRPr lang="en-GB" dirty="0">
              <a:solidFill>
                <a:srgbClr val="008AF2"/>
              </a:solidFill>
            </a:endParaRPr>
          </a:p>
        </p:txBody>
      </p:sp>
      <p:sp>
        <p:nvSpPr>
          <p:cNvPr id="6" name="Title 1"/>
          <p:cNvSpPr>
            <a:spLocks noGrp="1"/>
          </p:cNvSpPr>
          <p:nvPr>
            <p:ph type="title"/>
          </p:nvPr>
        </p:nvSpPr>
        <p:spPr>
          <a:xfrm>
            <a:off x="1000125" y="423315"/>
            <a:ext cx="7448550" cy="601121"/>
          </a:xfrm>
        </p:spPr>
        <p:txBody>
          <a:bodyPr/>
          <a:lstStyle/>
          <a:p>
            <a:r>
              <a:rPr lang="en-GB" sz="2800" dirty="0" smtClean="0"/>
              <a:t/>
            </a:r>
            <a:br>
              <a:rPr lang="en-GB" sz="2800" dirty="0" smtClean="0"/>
            </a:br>
            <a:r>
              <a:rPr lang="en-GB" sz="2800" dirty="0" smtClean="0"/>
              <a:t>EU CDISC Interchange </a:t>
            </a:r>
            <a:r>
              <a:rPr lang="en-GB" sz="2800" dirty="0" smtClean="0"/>
              <a:t>4/7</a:t>
            </a:r>
            <a:br>
              <a:rPr lang="en-GB" sz="2800" dirty="0" smtClean="0"/>
            </a:br>
            <a:r>
              <a:rPr lang="en-GB" sz="2800" dirty="0" smtClean="0"/>
              <a:t>Berlin, 25-26 April 2018</a:t>
            </a:r>
            <a:endParaRPr lang="en-GB" sz="2800" dirty="0"/>
          </a:p>
        </p:txBody>
      </p:sp>
    </p:spTree>
    <p:extLst>
      <p:ext uri="{BB962C8B-B14F-4D97-AF65-F5344CB8AC3E}">
        <p14:creationId xmlns:p14="http://schemas.microsoft.com/office/powerpoint/2010/main" val="423901361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VARPPTCOMPATIBLERD03" val="RXP"/>
  <p:tag name="VARPPTTYPE" val="RXP"/>
  <p:tag name="VARPPTSLIDEFORMAT" val="RXP"/>
  <p:tag name="VARPPTCOMPATIBLE4" val="RXP"/>
  <p:tag name="VARSAVEMESSAGETIMESTAMP" val="RXP17/09/2015"/>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6A9A7B"/>
      </a:accent1>
      <a:accent2>
        <a:srgbClr val="004960"/>
      </a:accent2>
      <a:accent3>
        <a:srgbClr val="FFFFFF"/>
      </a:accent3>
      <a:accent4>
        <a:srgbClr val="000000"/>
      </a:accent4>
      <a:accent5>
        <a:srgbClr val="B9CABF"/>
      </a:accent5>
      <a:accent6>
        <a:srgbClr val="004156"/>
      </a:accent6>
      <a:hlink>
        <a:srgbClr val="677882"/>
      </a:hlink>
      <a:folHlink>
        <a:srgbClr val="B4CCB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D4DED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BE0E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4CCB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CE00C979D32A64FBA4E12F46E49F104" ma:contentTypeVersion="1" ma:contentTypeDescription="Create a new document." ma:contentTypeScope="" ma:versionID="8a9a2b9c34e543670a5de6a87a80900d">
  <xsd:schema xmlns:xsd="http://www.w3.org/2001/XMLSchema" xmlns:xs="http://www.w3.org/2001/XMLSchema" xmlns:p="http://schemas.microsoft.com/office/2006/metadata/properties" xmlns:ns2="cc9af988-dd0b-489a-8207-cf5186c6ed97" targetNamespace="http://schemas.microsoft.com/office/2006/metadata/properties" ma:root="true" ma:fieldsID="524b61af9e04c2dd5752115ca156025f" ns2:_="">
    <xsd:import namespace="cc9af988-dd0b-489a-8207-cf5186c6ed9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cc9af988-dd0b-489a-8207-cf5186c6ed97">NYRUUDRVYRWM-111-16</_dlc_DocId>
    <_dlc_DocIdUrl xmlns="cc9af988-dd0b-489a-8207-cf5186c6ed97">
      <Url>http://portal.cdisc.org/CDISC User Networks/Europe/Italian Language/_layouts/DocIdRedir.aspx?ID=NYRUUDRVYRWM-111-16</Url>
      <Description>NYRUUDRVYRWM-111-16</Description>
    </_dlc_DocIdUrl>
  </documentManagement>
</p:properties>
</file>

<file path=customXml/itemProps1.xml><?xml version="1.0" encoding="utf-8"?>
<ds:datastoreItem xmlns:ds="http://schemas.openxmlformats.org/officeDocument/2006/customXml" ds:itemID="{D611FBD3-50A6-43DC-AC4C-F61F0693FA8E}">
  <ds:schemaRefs>
    <ds:schemaRef ds:uri="http://schemas.microsoft.com/sharepoint/events"/>
  </ds:schemaRefs>
</ds:datastoreItem>
</file>

<file path=customXml/itemProps2.xml><?xml version="1.0" encoding="utf-8"?>
<ds:datastoreItem xmlns:ds="http://schemas.openxmlformats.org/officeDocument/2006/customXml" ds:itemID="{7308D729-1D99-4B63-A456-050B1A4CD6E5}">
  <ds:schemaRefs>
    <ds:schemaRef ds:uri="http://schemas.microsoft.com/sharepoint/v3/contenttype/forms"/>
  </ds:schemaRefs>
</ds:datastoreItem>
</file>

<file path=customXml/itemProps3.xml><?xml version="1.0" encoding="utf-8"?>
<ds:datastoreItem xmlns:ds="http://schemas.openxmlformats.org/officeDocument/2006/customXml" ds:itemID="{37DBDAD6-E35C-4575-8A3B-113620ABA2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af988-dd0b-489a-8207-cf5186c6ed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DA7CC16C-AB13-4246-BDF8-E211D1011046}">
  <ds:schemaRefs>
    <ds:schemaRef ds:uri="http://purl.org/dc/elements/1.1/"/>
    <ds:schemaRef ds:uri="http://schemas.microsoft.com/office/infopath/2007/PartnerControls"/>
    <ds:schemaRef ds:uri="http://schemas.microsoft.com/office/2006/metadata/properties"/>
    <ds:schemaRef ds:uri="http://purl.org/dc/dcmitype/"/>
    <ds:schemaRef ds:uri="http://purl.org/dc/terms/"/>
    <ds:schemaRef ds:uri="http://schemas.microsoft.com/office/2006/documentManagement/types"/>
    <ds:schemaRef ds:uri="cc9af988-dd0b-489a-8207-cf5186c6ed97"/>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30845</TotalTime>
  <Words>925</Words>
  <Application>Microsoft Office PowerPoint</Application>
  <PresentationFormat>On-screen Show (4:3)</PresentationFormat>
  <Paragraphs>143</Paragraphs>
  <Slides>16</Slides>
  <Notes>14</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Default Design</vt:lpstr>
      <vt:lpstr>Custom Design</vt:lpstr>
      <vt:lpstr>PowerPoint Presentation</vt:lpstr>
      <vt:lpstr>CDISC Italian User Network TC 20 Giugno 2018   Angelo Tinazzi (Cytel) Silvia Faini (CROS NT)</vt:lpstr>
      <vt:lpstr>Last useful webinars</vt:lpstr>
      <vt:lpstr>Upcoming webinars</vt:lpstr>
      <vt:lpstr> Public Trainings</vt:lpstr>
      <vt:lpstr> EU CDISC Interchange 1/7 Berlin, 25-26 April 2018</vt:lpstr>
      <vt:lpstr> EU CDISC Interchange 2/7 Berlin, 25-26 April 2018</vt:lpstr>
      <vt:lpstr> EU CDISC Interchange 3/7 Berlin, 25-26 April 2018</vt:lpstr>
      <vt:lpstr> EU CDISC Interchange 4/7 Berlin, 25-26 April 2018</vt:lpstr>
      <vt:lpstr> EU CDISC Interchange 5/7 Berlin, 25-26 April 2018</vt:lpstr>
      <vt:lpstr> EU CDISC Interchange 6/7 Berlin, 25-26 April 2018</vt:lpstr>
      <vt:lpstr> EU CDISC Interchange 7/7 Berlin, 25-26 April 2018</vt:lpstr>
      <vt:lpstr> PhUSE US Connect 1/3 Raleigh, 3-6 June 2018 https://www.phuse.eu/raleigh-presentations </vt:lpstr>
      <vt:lpstr> PhUSE US Connect 2/3 Raleigh, 3-6 June 2018 https://www.phuse.eu/raleigh-presentations </vt:lpstr>
      <vt:lpstr> PhUSE US Connect 3/3 Raleigh, 3-6 June 2018 https://www.phuse.eu/raleigh-presentations </vt:lpstr>
      <vt:lpstr> New Italian CDISC UN Wiki Page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Cain</dc:creator>
  <cp:lastModifiedBy>Angelo Tinazzi</cp:lastModifiedBy>
  <cp:revision>917</cp:revision>
  <cp:lastPrinted>2015-12-16T10:46:07Z</cp:lastPrinted>
  <dcterms:created xsi:type="dcterms:W3CDTF">2003-09-23T15:46:16Z</dcterms:created>
  <dcterms:modified xsi:type="dcterms:W3CDTF">2018-06-19T21:35:13Z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0x0101002CE00C979D32A64FBA4E12F46E49F104</vt:lpwstr>
  </property>
  <property fmtid="{D5CDD505-2E9C-101B-9397-08002B2CF9AE}" pid="3" name="_dlc_DocIdItemGuid">
    <vt:lpwstr>e43be99b-6c70-4757-8e34-7da7cecc0e1f</vt:lpwstr>
  </property>
</Properties>
</file>