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  <p:sldMasterId id="2147483835" r:id="rId6"/>
  </p:sldMasterIdLst>
  <p:notesMasterIdLst>
    <p:notesMasterId r:id="rId15"/>
  </p:notesMasterIdLst>
  <p:handoutMasterIdLst>
    <p:handoutMasterId r:id="rId16"/>
  </p:handoutMasterIdLst>
  <p:sldIdLst>
    <p:sldId id="735" r:id="rId7"/>
    <p:sldId id="780" r:id="rId8"/>
    <p:sldId id="788" r:id="rId9"/>
    <p:sldId id="857" r:id="rId10"/>
    <p:sldId id="859" r:id="rId11"/>
    <p:sldId id="858" r:id="rId12"/>
    <p:sldId id="860" r:id="rId13"/>
    <p:sldId id="861" r:id="rId14"/>
  </p:sldIdLst>
  <p:sldSz cx="9144000" cy="6858000" type="screen4x3"/>
  <p:notesSz cx="7086600" cy="9372600"/>
  <p:custDataLst>
    <p:tags r:id="rId1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948">
          <p15:clr>
            <a:srgbClr val="A4A3A4"/>
          </p15:clr>
        </p15:guide>
        <p15:guide id="2" pos="141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952">
          <p15:clr>
            <a:srgbClr val="A4A3A4"/>
          </p15:clr>
        </p15:guide>
        <p15:guide id="4" pos="22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rina Bratfalean" initials="DB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F2"/>
    <a:srgbClr val="0000DA"/>
    <a:srgbClr val="4D4D4D"/>
    <a:srgbClr val="FFCC66"/>
    <a:srgbClr val="003264"/>
    <a:srgbClr val="C0C0C0"/>
    <a:srgbClr val="006666"/>
    <a:srgbClr val="A3A3FF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2" autoAdjust="0"/>
    <p:restoredTop sz="88568" autoAdjust="0"/>
  </p:normalViewPr>
  <p:slideViewPr>
    <p:cSldViewPr snapToGrid="0">
      <p:cViewPr varScale="1">
        <p:scale>
          <a:sx n="75" d="100"/>
          <a:sy n="75" d="100"/>
        </p:scale>
        <p:origin x="-1685" y="-72"/>
      </p:cViewPr>
      <p:guideLst>
        <p:guide orient="horz" pos="2948"/>
        <p:guide pos="1413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1764" y="-96"/>
      </p:cViewPr>
      <p:guideLst>
        <p:guide orient="horz" pos="2880"/>
        <p:guide orient="horz" pos="2952"/>
        <p:guide pos="2160"/>
        <p:guide pos="22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10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10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BDA38A85-0968-4082-9F33-26EEC5CE1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63280"/>
      </p:ext>
    </p:extLst>
  </p:cSld>
  <p:clrMap bg1="lt1" tx1="dk1" bg2="lt2" tx2="dk2" accent1="accent1" accent2="accent2" accent3="accent3" accent4="accent4" accent5="accent5" accent6="accent6" hlink="hlink" folHlink="folHlink"/>
  <p:hf sldNum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410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8563" y="701675"/>
            <a:ext cx="4689475" cy="35163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660" y="4451985"/>
            <a:ext cx="5669280" cy="4217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410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1B50E656-A66C-4BC7-80DF-319703F7F3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72780"/>
      </p:ext>
    </p:extLst>
  </p:cSld>
  <p:clrMap bg1="lt1" tx1="dk1" bg2="lt2" tx2="dk2" accent1="accent1" accent2="accent2" accent3="accent3" accent4="accent4" accent5="accent5" accent6="accent6" hlink="hlink" folHlink="folHlink"/>
  <p:hf sldNum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94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27553B-D910-4102-AA36-964DFB1FF3C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97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413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957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990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3383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782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33800" y="414867"/>
            <a:ext cx="4868863" cy="2133600"/>
          </a:xfrm>
        </p:spPr>
        <p:txBody>
          <a:bodyPr anchor="t"/>
          <a:lstStyle>
            <a:lvl1pPr algn="r">
              <a:defRPr sz="1600" b="0">
                <a:solidFill>
                  <a:srgbClr val="BBE0E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920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89063" y="5765800"/>
            <a:ext cx="6120870" cy="83820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rgbClr val="BBE0E3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429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2/7/2018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225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2/7/2018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41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2/7/2018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161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935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6867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628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785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  <a:r>
              <a:rPr lang="en-GB" sz="800" dirty="0" smtClean="0">
                <a:solidFill>
                  <a:schemeClr val="bg1"/>
                </a:solidFill>
              </a:rPr>
              <a:t> 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134084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10083-6BCC-4C89-B37E-4621269EB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140908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C71A9-550A-4E8C-9A50-0522F246A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0D1287BB-CDCE-494F-9DCF-9FEDADDCA2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2" y="265816"/>
            <a:ext cx="8229600" cy="85411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B7EB846E-E32D-4742-ABEE-D00AF927A5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6938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ECCB2-54DF-4472-9674-680C6B440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685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76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999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9538" y="254000"/>
            <a:ext cx="7307262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9538" y="1295400"/>
            <a:ext cx="730726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92875"/>
            <a:ext cx="21336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5E813DF-62F7-4A03-BE97-9CA871655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60606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60606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sz="2000">
          <a:solidFill>
            <a:srgbClr val="606060"/>
          </a:solidFill>
          <a:latin typeface="+mn-lt"/>
        </a:defRPr>
      </a:lvl4pPr>
      <a:lvl5pPr marL="1951038" indent="-12223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06060"/>
          </a:solidFill>
          <a:latin typeface="+mn-lt"/>
        </a:defRPr>
      </a:lvl5pPr>
      <a:lvl6pPr marL="24082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6pPr>
      <a:lvl7pPr marL="28654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7pPr>
      <a:lvl8pPr marL="33226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8pPr>
      <a:lvl9pPr marL="37798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88D3F-5E88-4A02-8FC1-37C0E1F1376C}" type="datetimeFigureOut">
              <a:rPr lang="en-US" smtClean="0"/>
              <a:t>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499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isc.org/events/education/public-courses/2018/04/public-courses-europe-interchange-berlin-germany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isc.org/events/education/public-courses/2018/05/public-courses-milan-italy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isc.org/2018-europe-interchange-preliminary-program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cdisc.org/events/interchanges/2018-europe-interchange/landing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50838"/>
          </a:xfrm>
          <a:noFill/>
        </p:spPr>
        <p:txBody>
          <a:bodyPr/>
          <a:lstStyle/>
          <a:p>
            <a:fld id="{E54A8919-8B70-445B-AA57-916A80257CF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9220" name="Title 5"/>
          <p:cNvSpPr>
            <a:spLocks noGrp="1"/>
          </p:cNvSpPr>
          <p:nvPr>
            <p:ph type="title"/>
          </p:nvPr>
        </p:nvSpPr>
        <p:spPr>
          <a:xfrm>
            <a:off x="1379538" y="2735121"/>
            <a:ext cx="7231062" cy="1362075"/>
          </a:xfrm>
        </p:spPr>
        <p:txBody>
          <a:bodyPr/>
          <a:lstStyle/>
          <a:p>
            <a:r>
              <a:rPr lang="en-US" sz="3600" dirty="0"/>
              <a:t>CDISC </a:t>
            </a:r>
            <a:r>
              <a:rPr lang="en-US" sz="3600" dirty="0" smtClean="0"/>
              <a:t>Italian User Network TC</a:t>
            </a:r>
            <a:br>
              <a:rPr lang="en-US" sz="3600" dirty="0" smtClean="0"/>
            </a:br>
            <a:r>
              <a:rPr lang="en-US" sz="3600" dirty="0" smtClean="0"/>
              <a:t>07 </a:t>
            </a:r>
            <a:r>
              <a:rPr lang="en-US" sz="3600" dirty="0" err="1" smtClean="0"/>
              <a:t>Febbraio</a:t>
            </a:r>
            <a:r>
              <a:rPr lang="en-US" sz="3600" dirty="0" smtClean="0"/>
              <a:t> 2018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b="0" dirty="0" smtClean="0"/>
              <a:t>Angelo Tinazzi (</a:t>
            </a:r>
            <a:r>
              <a:rPr lang="en-US" sz="2400" b="0" dirty="0" err="1" smtClean="0"/>
              <a:t>Cytel</a:t>
            </a:r>
            <a:r>
              <a:rPr lang="en-US" sz="2400" b="0" dirty="0" smtClean="0"/>
              <a:t>)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b="0" dirty="0" smtClean="0"/>
              <a:t>Silvia Faini (CROS NT)</a:t>
            </a:r>
          </a:p>
        </p:txBody>
      </p:sp>
      <p:sp>
        <p:nvSpPr>
          <p:cNvPr id="6" name="Text Placeholder 4"/>
          <p:cNvSpPr txBox="1">
            <a:spLocks/>
          </p:cNvSpPr>
          <p:nvPr/>
        </p:nvSpPr>
        <p:spPr bwMode="auto">
          <a:xfrm>
            <a:off x="1762740" y="2751686"/>
            <a:ext cx="6314460" cy="233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sz="20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sz="1800">
                <a:solidFill>
                  <a:srgbClr val="606060"/>
                </a:solidFill>
                <a:latin typeface="+mn-lt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sz="1600">
                <a:solidFill>
                  <a:srgbClr val="606060"/>
                </a:solidFill>
                <a:latin typeface="+mn-lt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sz="1400">
                <a:solidFill>
                  <a:srgbClr val="606060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606060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9pPr>
          </a:lstStyle>
          <a:p>
            <a:endParaRPr lang="en-US" sz="10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10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83771" y="254000"/>
            <a:ext cx="7903029" cy="868363"/>
          </a:xfrm>
        </p:spPr>
        <p:txBody>
          <a:bodyPr/>
          <a:lstStyle/>
          <a:p>
            <a:r>
              <a:rPr lang="en-US" dirty="0" smtClean="0"/>
              <a:t>Upcoming webinars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83771" y="1295400"/>
            <a:ext cx="8360229" cy="4800600"/>
          </a:xfrm>
        </p:spPr>
        <p:txBody>
          <a:bodyPr/>
          <a:lstStyle/>
          <a:p>
            <a:r>
              <a:rPr lang="en-GB" sz="2200" dirty="0"/>
              <a:t>CDISC Public Webinar Series - CDISC Newcomers </a:t>
            </a:r>
            <a:r>
              <a:rPr lang="en-GB" sz="2200" dirty="0" smtClean="0"/>
              <a:t>Webinar - THU</a:t>
            </a:r>
            <a:r>
              <a:rPr lang="en-GB" sz="2200" dirty="0"/>
              <a:t>, 8 FEB 2018 </a:t>
            </a:r>
            <a:r>
              <a:rPr lang="en-GB" sz="2200" dirty="0">
                <a:solidFill>
                  <a:srgbClr val="008AF2"/>
                </a:solidFill>
              </a:rPr>
              <a:t>10:00 AM - 11:30 AM </a:t>
            </a:r>
            <a:r>
              <a:rPr lang="en-GB" sz="2200" dirty="0" smtClean="0">
                <a:solidFill>
                  <a:srgbClr val="008AF2"/>
                </a:solidFill>
              </a:rPr>
              <a:t>CET</a:t>
            </a:r>
          </a:p>
          <a:p>
            <a:pPr marL="0" indent="0">
              <a:buNone/>
            </a:pPr>
            <a:endParaRPr lang="en-GB" sz="2200" dirty="0" smtClean="0"/>
          </a:p>
          <a:p>
            <a:r>
              <a:rPr lang="en-GB" sz="2200" dirty="0" smtClean="0"/>
              <a:t>CDISC </a:t>
            </a:r>
            <a:r>
              <a:rPr lang="en-GB" sz="2200" dirty="0"/>
              <a:t>Public Webinar Series - Standards Updates and Additions - CDAD TAUG </a:t>
            </a:r>
            <a:r>
              <a:rPr lang="en-GB" sz="2200" dirty="0" smtClean="0"/>
              <a:t>v1.0 - THU</a:t>
            </a:r>
            <a:r>
              <a:rPr lang="en-GB" sz="2200" dirty="0"/>
              <a:t>, 8 FEB 2018 10:00 AM - 11:30 AM CST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CDISC Tech Webinar - Getting Started with CDISC SHARE API </a:t>
            </a:r>
            <a:r>
              <a:rPr lang="en-GB" sz="2200" dirty="0" smtClean="0"/>
              <a:t>v1.0 - TUE</a:t>
            </a:r>
            <a:r>
              <a:rPr lang="en-GB" sz="2200" dirty="0"/>
              <a:t>, 13 FEB 2018 10:00 AM - 11:30 AM CST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CDISC Members-Only Mini-Training Series - Standards Governance </a:t>
            </a:r>
            <a:r>
              <a:rPr lang="en-GB" sz="2200" dirty="0" smtClean="0"/>
              <a:t>Challenges - THU</a:t>
            </a:r>
            <a:r>
              <a:rPr lang="en-GB" sz="2200" dirty="0"/>
              <a:t>, 8 MAR 2018 </a:t>
            </a:r>
            <a:r>
              <a:rPr lang="en-GB" sz="2200" dirty="0">
                <a:solidFill>
                  <a:srgbClr val="008AF2"/>
                </a:solidFill>
              </a:rPr>
              <a:t>10:00 AM - 11:30 AM </a:t>
            </a:r>
            <a:r>
              <a:rPr lang="en-GB" sz="2200" dirty="0" smtClean="0">
                <a:solidFill>
                  <a:srgbClr val="008AF2"/>
                </a:solidFill>
              </a:rPr>
              <a:t>CET</a:t>
            </a:r>
            <a:endParaRPr lang="en-GB" sz="2200" dirty="0">
              <a:solidFill>
                <a:srgbClr val="008A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92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321715"/>
            <a:ext cx="7448550" cy="601121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Public Trainings - </a:t>
            </a:r>
            <a:r>
              <a:rPr lang="it-IT" sz="2800" dirty="0"/>
              <a:t>Berlino 23-24 e 27 Aprile</a:t>
            </a:r>
            <a:endParaRPr lang="en-GB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00125" y="1034143"/>
            <a:ext cx="7804662" cy="5395686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>
                <a:hlinkClick r:id="rId3"/>
              </a:rPr>
              <a:t>Link</a:t>
            </a:r>
            <a:endParaRPr lang="it-IT" dirty="0" smtClean="0"/>
          </a:p>
          <a:p>
            <a:r>
              <a:rPr lang="it-IT" dirty="0" smtClean="0"/>
              <a:t>Lunedì 23 Aprile</a:t>
            </a:r>
          </a:p>
          <a:p>
            <a:pPr lvl="1"/>
            <a:r>
              <a:rPr lang="en-GB" dirty="0"/>
              <a:t>Controlled Terminology </a:t>
            </a:r>
            <a:r>
              <a:rPr lang="en-GB" dirty="0" smtClean="0"/>
              <a:t>- 09:00  </a:t>
            </a:r>
            <a:r>
              <a:rPr lang="en-GB" dirty="0"/>
              <a:t>| </a:t>
            </a:r>
            <a:r>
              <a:rPr lang="en-GB" dirty="0" smtClean="0"/>
              <a:t>12:30 </a:t>
            </a:r>
            <a:endParaRPr lang="en-GB" dirty="0"/>
          </a:p>
          <a:p>
            <a:pPr lvl="1"/>
            <a:r>
              <a:rPr lang="en-GB" dirty="0"/>
              <a:t>SDTM Theory &amp; Application - </a:t>
            </a:r>
            <a:r>
              <a:rPr lang="en-GB" dirty="0" smtClean="0"/>
              <a:t>09:00  </a:t>
            </a:r>
            <a:r>
              <a:rPr lang="en-GB" dirty="0"/>
              <a:t>| </a:t>
            </a:r>
            <a:r>
              <a:rPr lang="en-GB" dirty="0" smtClean="0"/>
              <a:t>17:00 </a:t>
            </a:r>
            <a:endParaRPr lang="en-GB" dirty="0"/>
          </a:p>
          <a:p>
            <a:pPr lvl="1"/>
            <a:r>
              <a:rPr lang="en-GB" dirty="0"/>
              <a:t>SHARE Hands-on Workshop - </a:t>
            </a:r>
            <a:r>
              <a:rPr lang="en-GB" dirty="0" smtClean="0"/>
              <a:t>09:00  </a:t>
            </a:r>
            <a:r>
              <a:rPr lang="en-GB" dirty="0"/>
              <a:t>| </a:t>
            </a:r>
            <a:r>
              <a:rPr lang="en-GB" dirty="0" smtClean="0"/>
              <a:t>12:30 </a:t>
            </a:r>
            <a:endParaRPr lang="en-GB" dirty="0"/>
          </a:p>
          <a:p>
            <a:pPr lvl="1"/>
            <a:r>
              <a:rPr lang="en-GB" dirty="0"/>
              <a:t>SEND Implementation - </a:t>
            </a:r>
            <a:r>
              <a:rPr lang="en-GB" dirty="0" smtClean="0"/>
              <a:t>09:00  </a:t>
            </a:r>
            <a:r>
              <a:rPr lang="en-GB" dirty="0"/>
              <a:t>| </a:t>
            </a:r>
            <a:r>
              <a:rPr lang="en-GB" dirty="0" smtClean="0"/>
              <a:t>17:00 </a:t>
            </a:r>
            <a:endParaRPr lang="en-GB" dirty="0"/>
          </a:p>
          <a:p>
            <a:pPr lvl="1"/>
            <a:r>
              <a:rPr lang="en-GB" dirty="0"/>
              <a:t>CDISC Standards from the Start Workshop - </a:t>
            </a:r>
            <a:r>
              <a:rPr lang="en-GB" dirty="0" smtClean="0"/>
              <a:t>13:00  </a:t>
            </a:r>
            <a:r>
              <a:rPr lang="en-GB" dirty="0"/>
              <a:t>| </a:t>
            </a:r>
            <a:r>
              <a:rPr lang="en-GB" dirty="0" smtClean="0"/>
              <a:t>17:00 </a:t>
            </a:r>
            <a:endParaRPr lang="en-GB" dirty="0"/>
          </a:p>
          <a:p>
            <a:pPr lvl="1"/>
            <a:r>
              <a:rPr lang="en-GB" dirty="0" err="1"/>
              <a:t>ADaM</a:t>
            </a:r>
            <a:r>
              <a:rPr lang="en-GB" dirty="0"/>
              <a:t> Primer - </a:t>
            </a:r>
            <a:r>
              <a:rPr lang="en-GB" dirty="0" smtClean="0"/>
              <a:t>13:30  </a:t>
            </a:r>
            <a:r>
              <a:rPr lang="en-GB" dirty="0"/>
              <a:t>| </a:t>
            </a:r>
            <a:r>
              <a:rPr lang="en-GB" dirty="0" smtClean="0"/>
              <a:t>17:30 </a:t>
            </a:r>
          </a:p>
          <a:p>
            <a:r>
              <a:rPr lang="it-IT" dirty="0" smtClean="0"/>
              <a:t>Martedì 24 Aprile </a:t>
            </a:r>
          </a:p>
          <a:p>
            <a:pPr lvl="1"/>
            <a:r>
              <a:rPr lang="en-GB" dirty="0" err="1"/>
              <a:t>ADaM</a:t>
            </a:r>
            <a:r>
              <a:rPr lang="en-GB" dirty="0"/>
              <a:t> Theory and Application - </a:t>
            </a:r>
            <a:r>
              <a:rPr lang="en-GB" dirty="0" smtClean="0"/>
              <a:t>09:00  </a:t>
            </a:r>
            <a:r>
              <a:rPr lang="en-GB" dirty="0"/>
              <a:t>| </a:t>
            </a:r>
            <a:r>
              <a:rPr lang="en-GB" dirty="0" smtClean="0"/>
              <a:t>17:00 </a:t>
            </a:r>
            <a:endParaRPr lang="en-GB" dirty="0"/>
          </a:p>
          <a:p>
            <a:pPr lvl="1"/>
            <a:r>
              <a:rPr lang="en-GB" dirty="0"/>
              <a:t>ODM Implementation - </a:t>
            </a:r>
            <a:r>
              <a:rPr lang="en-GB" dirty="0" smtClean="0"/>
              <a:t>09:00  </a:t>
            </a:r>
            <a:r>
              <a:rPr lang="en-GB" dirty="0"/>
              <a:t>| </a:t>
            </a:r>
            <a:r>
              <a:rPr lang="en-GB" dirty="0" smtClean="0"/>
              <a:t>17:00 </a:t>
            </a:r>
          </a:p>
          <a:p>
            <a:r>
              <a:rPr lang="en-GB" dirty="0" err="1" smtClean="0"/>
              <a:t>Venerdì</a:t>
            </a:r>
            <a:r>
              <a:rPr lang="en-GB" dirty="0" smtClean="0"/>
              <a:t> 27 </a:t>
            </a:r>
            <a:r>
              <a:rPr lang="en-GB" dirty="0" err="1" smtClean="0"/>
              <a:t>Aprile</a:t>
            </a:r>
            <a:endParaRPr lang="en-GB" dirty="0" smtClean="0"/>
          </a:p>
          <a:p>
            <a:pPr lvl="1"/>
            <a:r>
              <a:rPr lang="it-IT" dirty="0" smtClean="0"/>
              <a:t> </a:t>
            </a:r>
            <a:r>
              <a:rPr lang="en-GB" dirty="0"/>
              <a:t>CDASH Implementation - </a:t>
            </a:r>
            <a:r>
              <a:rPr lang="en-GB" dirty="0" smtClean="0"/>
              <a:t>09:00  </a:t>
            </a:r>
            <a:r>
              <a:rPr lang="en-GB" dirty="0"/>
              <a:t>| </a:t>
            </a:r>
            <a:r>
              <a:rPr lang="en-GB" dirty="0" smtClean="0"/>
              <a:t>17:00 </a:t>
            </a:r>
            <a:endParaRPr lang="en-GB" dirty="0"/>
          </a:p>
          <a:p>
            <a:pPr lvl="1"/>
            <a:r>
              <a:rPr lang="en-GB" dirty="0"/>
              <a:t>Define-XML - </a:t>
            </a:r>
            <a:r>
              <a:rPr lang="en-GB" dirty="0" smtClean="0"/>
              <a:t>09:00  </a:t>
            </a:r>
            <a:r>
              <a:rPr lang="en-GB" dirty="0"/>
              <a:t>| </a:t>
            </a:r>
            <a:r>
              <a:rPr lang="en-GB" dirty="0" smtClean="0"/>
              <a:t>17:00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678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321715"/>
            <a:ext cx="7448550" cy="601121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Public Trainings - Milano</a:t>
            </a:r>
            <a:r>
              <a:rPr lang="it-IT" sz="2800" dirty="0" smtClean="0"/>
              <a:t> 14-18 Maggio</a:t>
            </a:r>
            <a:endParaRPr lang="en-GB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00125" y="1034143"/>
            <a:ext cx="7804662" cy="5395686"/>
          </a:xfrm>
        </p:spPr>
        <p:txBody>
          <a:bodyPr/>
          <a:lstStyle/>
          <a:p>
            <a:r>
              <a:rPr lang="it-IT" dirty="0" smtClean="0"/>
              <a:t>Presso la sede milanese di </a:t>
            </a:r>
            <a:r>
              <a:rPr lang="it-IT" dirty="0" err="1" smtClean="0"/>
              <a:t>LivaNova</a:t>
            </a:r>
            <a:endParaRPr lang="en-GB" dirty="0" smtClean="0"/>
          </a:p>
          <a:p>
            <a:r>
              <a:rPr lang="it-IT" dirty="0">
                <a:solidFill>
                  <a:srgbClr val="008AF2"/>
                </a:solidFill>
              </a:rPr>
              <a:t>Corsi </a:t>
            </a:r>
            <a:r>
              <a:rPr lang="it-IT" dirty="0" err="1">
                <a:solidFill>
                  <a:srgbClr val="008AF2"/>
                </a:solidFill>
              </a:rPr>
              <a:t>ADaM</a:t>
            </a:r>
            <a:r>
              <a:rPr lang="it-IT" dirty="0">
                <a:solidFill>
                  <a:srgbClr val="008AF2"/>
                </a:solidFill>
              </a:rPr>
              <a:t> in Italiano tenuti da Angelo </a:t>
            </a:r>
            <a:r>
              <a:rPr lang="it-IT" dirty="0" smtClean="0">
                <a:solidFill>
                  <a:srgbClr val="008AF2"/>
                </a:solidFill>
              </a:rPr>
              <a:t>Tinazzi </a:t>
            </a:r>
            <a:r>
              <a:rPr lang="it-IT" dirty="0" smtClean="0">
                <a:solidFill>
                  <a:srgbClr val="008AF2"/>
                </a:solidFill>
                <a:hlinkClick r:id="rId3"/>
              </a:rPr>
              <a:t>https</a:t>
            </a:r>
            <a:r>
              <a:rPr lang="it-IT" dirty="0">
                <a:solidFill>
                  <a:srgbClr val="008AF2"/>
                </a:solidFill>
                <a:hlinkClick r:id="rId3"/>
              </a:rPr>
              <a:t>://</a:t>
            </a:r>
            <a:r>
              <a:rPr lang="it-IT" dirty="0" smtClean="0">
                <a:solidFill>
                  <a:srgbClr val="008AF2"/>
                </a:solidFill>
                <a:hlinkClick r:id="rId3"/>
              </a:rPr>
              <a:t>www.cdisc.org/events/education/public-courses/2018/05/public-courses-milan-italy</a:t>
            </a:r>
            <a:r>
              <a:rPr lang="it-IT" dirty="0" smtClean="0">
                <a:solidFill>
                  <a:srgbClr val="008AF2"/>
                </a:solidFill>
              </a:rPr>
              <a:t> </a:t>
            </a:r>
            <a:endParaRPr lang="en-GB" dirty="0">
              <a:solidFill>
                <a:srgbClr val="008AF2"/>
              </a:solidFill>
            </a:endParaRPr>
          </a:p>
          <a:p>
            <a:endParaRPr lang="en-GB" dirty="0"/>
          </a:p>
          <a:p>
            <a:r>
              <a:rPr lang="en-GB" dirty="0" smtClean="0"/>
              <a:t>2-day </a:t>
            </a:r>
            <a:r>
              <a:rPr lang="en-GB" dirty="0"/>
              <a:t>SDTM Theory and Application - 14-15 May 2018; 09:00-17:00</a:t>
            </a:r>
          </a:p>
          <a:p>
            <a:r>
              <a:rPr lang="en-GB" dirty="0"/>
              <a:t>1-day CDASH Implementation - 16 May 2018; 09:00-17:00</a:t>
            </a:r>
          </a:p>
          <a:p>
            <a:r>
              <a:rPr lang="en-GB" dirty="0">
                <a:solidFill>
                  <a:srgbClr val="008AF2"/>
                </a:solidFill>
              </a:rPr>
              <a:t>1/2-day </a:t>
            </a:r>
            <a:r>
              <a:rPr lang="en-GB" dirty="0" err="1">
                <a:solidFill>
                  <a:srgbClr val="008AF2"/>
                </a:solidFill>
              </a:rPr>
              <a:t>ADaM</a:t>
            </a:r>
            <a:r>
              <a:rPr lang="en-GB" dirty="0">
                <a:solidFill>
                  <a:srgbClr val="008AF2"/>
                </a:solidFill>
              </a:rPr>
              <a:t> Primer - 16 May 2018; 13:00-17:00</a:t>
            </a:r>
          </a:p>
          <a:p>
            <a:r>
              <a:rPr lang="en-GB" dirty="0">
                <a:solidFill>
                  <a:srgbClr val="008AF2"/>
                </a:solidFill>
              </a:rPr>
              <a:t>1-day </a:t>
            </a:r>
            <a:r>
              <a:rPr lang="en-GB" dirty="0" err="1">
                <a:solidFill>
                  <a:srgbClr val="008AF2"/>
                </a:solidFill>
              </a:rPr>
              <a:t>ADaM</a:t>
            </a:r>
            <a:r>
              <a:rPr lang="en-GB" dirty="0">
                <a:solidFill>
                  <a:srgbClr val="008AF2"/>
                </a:solidFill>
              </a:rPr>
              <a:t> Theory and Application - 17 May 2018; </a:t>
            </a:r>
            <a:r>
              <a:rPr lang="en-GB" dirty="0" smtClean="0">
                <a:solidFill>
                  <a:srgbClr val="008AF2"/>
                </a:solidFill>
              </a:rPr>
              <a:t>09:00-17:00</a:t>
            </a:r>
            <a:endParaRPr lang="en-GB" dirty="0">
              <a:solidFill>
                <a:srgbClr val="008AF2"/>
              </a:solidFill>
            </a:endParaRPr>
          </a:p>
          <a:p>
            <a:r>
              <a:rPr lang="en-GB" dirty="0"/>
              <a:t>1-day Define-XML - 18 May 2018; </a:t>
            </a:r>
            <a:r>
              <a:rPr lang="en-GB" dirty="0" smtClean="0"/>
              <a:t>09:00-17:00</a:t>
            </a:r>
          </a:p>
        </p:txBody>
      </p:sp>
    </p:spTree>
    <p:extLst>
      <p:ext uri="{BB962C8B-B14F-4D97-AF65-F5344CB8AC3E}">
        <p14:creationId xmlns:p14="http://schemas.microsoft.com/office/powerpoint/2010/main" val="315873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321715"/>
            <a:ext cx="7448550" cy="601121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European CDISC Interchange 1/3</a:t>
            </a:r>
            <a:endParaRPr lang="en-GB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00125" y="1034143"/>
            <a:ext cx="7307262" cy="5395686"/>
          </a:xfrm>
        </p:spPr>
        <p:txBody>
          <a:bodyPr/>
          <a:lstStyle/>
          <a:p>
            <a:r>
              <a:rPr lang="it-IT" dirty="0" smtClean="0"/>
              <a:t>Berlino 25-26 Aprile</a:t>
            </a:r>
          </a:p>
          <a:p>
            <a:r>
              <a:rPr lang="it-IT" dirty="0"/>
              <a:t>Programma provvisorio </a:t>
            </a:r>
            <a:r>
              <a:rPr lang="it-IT" dirty="0">
                <a:hlinkClick r:id="rId3"/>
              </a:rPr>
              <a:t>https://</a:t>
            </a:r>
            <a:r>
              <a:rPr lang="it-IT" dirty="0" smtClean="0">
                <a:hlinkClick r:id="rId3"/>
              </a:rPr>
              <a:t>www.cdisc.org/2018-europe-interchange-preliminary-program</a:t>
            </a:r>
            <a:r>
              <a:rPr lang="it-IT" dirty="0" smtClean="0"/>
              <a:t> </a:t>
            </a:r>
          </a:p>
          <a:p>
            <a:r>
              <a:rPr lang="it-IT" dirty="0"/>
              <a:t>Per registrarsi </a:t>
            </a:r>
            <a:r>
              <a:rPr lang="it-IT" dirty="0">
                <a:hlinkClick r:id="rId4"/>
              </a:rPr>
              <a:t>https://</a:t>
            </a:r>
            <a:r>
              <a:rPr lang="it-IT" dirty="0" smtClean="0">
                <a:hlinkClick r:id="rId4"/>
              </a:rPr>
              <a:t>www.cdisc.org/events/interchanges/2018-europe-interchange/landing</a:t>
            </a:r>
            <a:r>
              <a:rPr lang="it-IT" dirty="0" smtClean="0"/>
              <a:t> </a:t>
            </a:r>
          </a:p>
          <a:p>
            <a:pPr marL="0" indent="0">
              <a:buNone/>
            </a:pPr>
            <a:r>
              <a:rPr lang="it-IT" dirty="0" smtClean="0"/>
              <a:t> </a:t>
            </a: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494408"/>
              </p:ext>
            </p:extLst>
          </p:nvPr>
        </p:nvGraphicFramePr>
        <p:xfrm>
          <a:off x="1345247" y="4095955"/>
          <a:ext cx="696214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8480">
                  <a:extLst>
                    <a:ext uri="{9D8B030D-6E8A-4147-A177-3AD203B41FA5}">
                      <a16:colId xmlns:a16="http://schemas.microsoft.com/office/drawing/2014/main" xmlns="" val="3984883789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xmlns="" val="1017167936"/>
                    </a:ext>
                  </a:extLst>
                </a:gridCol>
                <a:gridCol w="1846580">
                  <a:extLst>
                    <a:ext uri="{9D8B030D-6E8A-4147-A177-3AD203B41FA5}">
                      <a16:colId xmlns:a16="http://schemas.microsoft.com/office/drawing/2014/main" xmlns="" val="76921353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30309068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Non-</a:t>
                      </a:r>
                      <a:r>
                        <a:rPr lang="it-IT" dirty="0" err="1" smtClean="0"/>
                        <a:t>members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Gold </a:t>
                      </a:r>
                      <a:r>
                        <a:rPr lang="it-IT" dirty="0" err="1" smtClean="0"/>
                        <a:t>members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Platinum </a:t>
                      </a:r>
                      <a:r>
                        <a:rPr lang="it-IT" dirty="0" err="1" smtClean="0"/>
                        <a:t>members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50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Early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bird</a:t>
                      </a:r>
                      <a:r>
                        <a:rPr lang="it-IT" dirty="0" smtClean="0"/>
                        <a:t> </a:t>
                      </a:r>
                    </a:p>
                    <a:p>
                      <a:r>
                        <a:rPr lang="it-IT" dirty="0" smtClean="0"/>
                        <a:t>(entro 8 Marzo)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$1270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$1005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$785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462969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Full ticket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$1490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$1220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$920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342143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341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321715"/>
            <a:ext cx="7448550" cy="601121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European CDISC Interchange 2/3</a:t>
            </a:r>
            <a:endParaRPr lang="en-GB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00125" y="1034143"/>
            <a:ext cx="7307262" cy="5395686"/>
          </a:xfrm>
        </p:spPr>
        <p:txBody>
          <a:bodyPr/>
          <a:lstStyle/>
          <a:p>
            <a:r>
              <a:rPr lang="it-IT" dirty="0" smtClean="0"/>
              <a:t>Ci saranno 3 sessioni in parallelo: </a:t>
            </a:r>
            <a:r>
              <a:rPr lang="it-IT" dirty="0" err="1" smtClean="0"/>
              <a:t>track</a:t>
            </a:r>
            <a:r>
              <a:rPr lang="it-IT" dirty="0" smtClean="0"/>
              <a:t> C totalmente dedicato ai «CDISC </a:t>
            </a:r>
            <a:r>
              <a:rPr lang="it-IT" dirty="0" err="1" smtClean="0"/>
              <a:t>newcomers</a:t>
            </a:r>
            <a:r>
              <a:rPr lang="it-IT" dirty="0" smtClean="0"/>
              <a:t>»</a:t>
            </a:r>
          </a:p>
          <a:p>
            <a:r>
              <a:rPr lang="it-IT" dirty="0" smtClean="0"/>
              <a:t>Update dalle agenzie </a:t>
            </a:r>
            <a:r>
              <a:rPr lang="it-IT" dirty="0" err="1" smtClean="0"/>
              <a:t>regolatorie</a:t>
            </a:r>
            <a:endParaRPr lang="it-IT" dirty="0" smtClean="0"/>
          </a:p>
          <a:p>
            <a:r>
              <a:rPr lang="it-IT" dirty="0" smtClean="0"/>
              <a:t>Probabile update della collaborazione con </a:t>
            </a:r>
            <a:r>
              <a:rPr lang="it-IT" dirty="0" err="1" smtClean="0"/>
              <a:t>PhUSE</a:t>
            </a:r>
            <a:endParaRPr lang="it-IT" dirty="0" smtClean="0"/>
          </a:p>
          <a:p>
            <a:r>
              <a:rPr lang="it-IT" dirty="0" smtClean="0"/>
              <a:t>I temi degli altri </a:t>
            </a:r>
            <a:r>
              <a:rPr lang="it-IT" dirty="0" err="1" smtClean="0"/>
              <a:t>stream</a:t>
            </a:r>
            <a:r>
              <a:rPr lang="it-IT" dirty="0" smtClean="0"/>
              <a:t>:</a:t>
            </a:r>
          </a:p>
          <a:p>
            <a:pPr lvl="1"/>
            <a:r>
              <a:rPr lang="it-IT" dirty="0" smtClean="0"/>
              <a:t>Global </a:t>
            </a:r>
            <a:r>
              <a:rPr lang="it-IT" dirty="0" err="1"/>
              <a:t>Submission</a:t>
            </a:r>
            <a:r>
              <a:rPr lang="it-IT" dirty="0"/>
              <a:t> </a:t>
            </a:r>
            <a:r>
              <a:rPr lang="it-IT" dirty="0" smtClean="0"/>
              <a:t>Experience</a:t>
            </a:r>
            <a:endParaRPr lang="it-IT" dirty="0"/>
          </a:p>
          <a:p>
            <a:pPr lvl="1"/>
            <a:r>
              <a:rPr lang="it-IT" dirty="0" err="1"/>
              <a:t>What’s</a:t>
            </a:r>
            <a:r>
              <a:rPr lang="it-IT" dirty="0"/>
              <a:t> new</a:t>
            </a:r>
          </a:p>
          <a:p>
            <a:pPr lvl="1"/>
            <a:r>
              <a:rPr lang="it-IT" dirty="0" err="1" smtClean="0"/>
              <a:t>ADaM</a:t>
            </a:r>
            <a:endParaRPr lang="it-IT" dirty="0" smtClean="0"/>
          </a:p>
          <a:p>
            <a:pPr lvl="1"/>
            <a:r>
              <a:rPr lang="it-IT" dirty="0" err="1" smtClean="0"/>
              <a:t>Define</a:t>
            </a:r>
            <a:endParaRPr lang="it-IT" dirty="0" smtClean="0"/>
          </a:p>
          <a:p>
            <a:pPr lvl="1"/>
            <a:r>
              <a:rPr lang="it-IT" dirty="0" err="1" smtClean="0"/>
              <a:t>Process</a:t>
            </a:r>
            <a:r>
              <a:rPr lang="it-IT" dirty="0" smtClean="0"/>
              <a:t> </a:t>
            </a:r>
            <a:r>
              <a:rPr lang="it-IT" dirty="0" err="1" smtClean="0"/>
              <a:t>optimization</a:t>
            </a:r>
            <a:endParaRPr lang="it-IT" dirty="0" smtClean="0"/>
          </a:p>
          <a:p>
            <a:pPr lvl="1"/>
            <a:r>
              <a:rPr lang="it-IT" dirty="0" err="1" smtClean="0"/>
              <a:t>Utilizing</a:t>
            </a:r>
            <a:r>
              <a:rPr lang="it-IT" dirty="0" smtClean="0"/>
              <a:t> CDISC</a:t>
            </a:r>
          </a:p>
          <a:p>
            <a:pPr lvl="1"/>
            <a:r>
              <a:rPr lang="it-IT" dirty="0" err="1"/>
              <a:t>Challenges</a:t>
            </a:r>
            <a:r>
              <a:rPr lang="it-IT" dirty="0"/>
              <a:t> and </a:t>
            </a:r>
            <a:r>
              <a:rPr lang="it-IT" dirty="0" err="1"/>
              <a:t>Doing</a:t>
            </a:r>
            <a:r>
              <a:rPr lang="it-IT" dirty="0"/>
              <a:t> </a:t>
            </a:r>
            <a:r>
              <a:rPr lang="it-IT" dirty="0" err="1"/>
              <a:t>Better</a:t>
            </a:r>
            <a:endParaRPr lang="it-IT" dirty="0" smtClean="0"/>
          </a:p>
          <a:p>
            <a:pPr lvl="1"/>
            <a:r>
              <a:rPr lang="it-IT" dirty="0" err="1" smtClean="0"/>
              <a:t>eSource</a:t>
            </a:r>
            <a:endParaRPr lang="it-IT" dirty="0" smtClean="0"/>
          </a:p>
          <a:p>
            <a:pPr lvl="1"/>
            <a:r>
              <a:rPr lang="it-IT" dirty="0" smtClean="0"/>
              <a:t>Machine Learning</a:t>
            </a:r>
          </a:p>
        </p:txBody>
      </p:sp>
    </p:spTree>
    <p:extLst>
      <p:ext uri="{BB962C8B-B14F-4D97-AF65-F5344CB8AC3E}">
        <p14:creationId xmlns:p14="http://schemas.microsoft.com/office/powerpoint/2010/main" val="110106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321715"/>
            <a:ext cx="7448550" cy="601121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European CDISC Interchange 3/3</a:t>
            </a:r>
            <a:endParaRPr lang="en-GB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00125" y="1034143"/>
            <a:ext cx="7307262" cy="5395686"/>
          </a:xfrm>
        </p:spPr>
        <p:txBody>
          <a:bodyPr/>
          <a:lstStyle/>
          <a:p>
            <a:r>
              <a:rPr lang="it-IT" dirty="0" smtClean="0"/>
              <a:t>Case study relativi alle </a:t>
            </a:r>
            <a:r>
              <a:rPr lang="it-IT" dirty="0" smtClean="0"/>
              <a:t>sottomissioni (2 big-pharma)</a:t>
            </a:r>
            <a:endParaRPr lang="it-IT" dirty="0" smtClean="0"/>
          </a:p>
          <a:p>
            <a:r>
              <a:rPr lang="it-IT" dirty="0" smtClean="0"/>
              <a:t>Esperienze </a:t>
            </a:r>
            <a:r>
              <a:rPr lang="it-IT" dirty="0" smtClean="0"/>
              <a:t>e suggerimenti su DefineXML: value-level metadata e stylesheet</a:t>
            </a:r>
          </a:p>
          <a:p>
            <a:r>
              <a:rPr lang="it-IT" dirty="0" smtClean="0"/>
              <a:t>Aggiornamento su CDASH, </a:t>
            </a:r>
            <a:r>
              <a:rPr lang="it-IT" dirty="0" smtClean="0"/>
              <a:t>SDTM, ADAM </a:t>
            </a:r>
            <a:r>
              <a:rPr lang="it-IT" dirty="0" smtClean="0"/>
              <a:t>e ODM</a:t>
            </a:r>
          </a:p>
          <a:p>
            <a:r>
              <a:rPr lang="it-IT" dirty="0"/>
              <a:t>Workshop ADaM</a:t>
            </a:r>
          </a:p>
          <a:p>
            <a:r>
              <a:rPr lang="it-IT" dirty="0" smtClean="0"/>
              <a:t>Partenership </a:t>
            </a:r>
            <a:r>
              <a:rPr lang="it-IT" dirty="0" smtClean="0"/>
              <a:t>CRO/Pharma: presentazioni da entrambi i punti di vista</a:t>
            </a:r>
          </a:p>
        </p:txBody>
      </p:sp>
    </p:spTree>
    <p:extLst>
      <p:ext uri="{BB962C8B-B14F-4D97-AF65-F5344CB8AC3E}">
        <p14:creationId xmlns:p14="http://schemas.microsoft.com/office/powerpoint/2010/main" val="68009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SLIDEFORMAT" val="RXP"/>
  <p:tag name="VARPPTCOMPATIBLE4" val="RXP"/>
  <p:tag name="VARSAVEMESSAGETIMESTAMP" val="RXP17/09/2015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A9A7B"/>
      </a:accent1>
      <a:accent2>
        <a:srgbClr val="004960"/>
      </a:accent2>
      <a:accent3>
        <a:srgbClr val="FFFFFF"/>
      </a:accent3>
      <a:accent4>
        <a:srgbClr val="000000"/>
      </a:accent4>
      <a:accent5>
        <a:srgbClr val="B9CABF"/>
      </a:accent5>
      <a:accent6>
        <a:srgbClr val="004156"/>
      </a:accent6>
      <a:hlink>
        <a:srgbClr val="677882"/>
      </a:hlink>
      <a:folHlink>
        <a:srgbClr val="B4CCBD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D4DED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BE0E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4CCB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c9af988-dd0b-489a-8207-cf5186c6ed97">NYRUUDRVYRWM-111-16</_dlc_DocId>
    <_dlc_DocIdUrl xmlns="cc9af988-dd0b-489a-8207-cf5186c6ed97">
      <Url>http://portal.cdisc.org/CDISC User Networks/Europe/Italian Language/_layouts/DocIdRedir.aspx?ID=NYRUUDRVYRWM-111-16</Url>
      <Description>NYRUUDRVYRWM-111-16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E00C979D32A64FBA4E12F46E49F104" ma:contentTypeVersion="1" ma:contentTypeDescription="Create a new document." ma:contentTypeScope="" ma:versionID="8a9a2b9c34e543670a5de6a87a80900d">
  <xsd:schema xmlns:xsd="http://www.w3.org/2001/XMLSchema" xmlns:xs="http://www.w3.org/2001/XMLSchema" xmlns:p="http://schemas.microsoft.com/office/2006/metadata/properties" xmlns:ns2="cc9af988-dd0b-489a-8207-cf5186c6ed97" targetNamespace="http://schemas.microsoft.com/office/2006/metadata/properties" ma:root="true" ma:fieldsID="524b61af9e04c2dd5752115ca156025f" ns2:_="">
    <xsd:import namespace="cc9af988-dd0b-489a-8207-cf5186c6ed9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9af988-dd0b-489a-8207-cf5186c6ed9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308D729-1D99-4B63-A456-050B1A4CD6E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11FBD3-50A6-43DC-AC4C-F61F0693FA8E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DA7CC16C-AB13-4246-BDF8-E211D1011046}">
  <ds:schemaRefs>
    <ds:schemaRef ds:uri="http://schemas.microsoft.com/office/2006/metadata/properties"/>
    <ds:schemaRef ds:uri="http://schemas.microsoft.com/office/infopath/2007/PartnerControls"/>
    <ds:schemaRef ds:uri="cc9af988-dd0b-489a-8207-cf5186c6ed97"/>
  </ds:schemaRefs>
</ds:datastoreItem>
</file>

<file path=customXml/itemProps4.xml><?xml version="1.0" encoding="utf-8"?>
<ds:datastoreItem xmlns:ds="http://schemas.openxmlformats.org/officeDocument/2006/customXml" ds:itemID="{37DBDAD6-E35C-4575-8A3B-113620ABA2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9af988-dd0b-489a-8207-cf5186c6ed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30636</TotalTime>
  <Words>413</Words>
  <Application>Microsoft Office PowerPoint</Application>
  <PresentationFormat>On-screen Show (4:3)</PresentationFormat>
  <Paragraphs>86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Default Design</vt:lpstr>
      <vt:lpstr>Custom Design</vt:lpstr>
      <vt:lpstr>PowerPoint Presentation</vt:lpstr>
      <vt:lpstr>CDISC Italian User Network TC 07 Febbraio 2018   Angelo Tinazzi (Cytel) Silvia Faini (CROS NT)</vt:lpstr>
      <vt:lpstr>Upcoming webinars</vt:lpstr>
      <vt:lpstr> Public Trainings - Berlino 23-24 e 27 Aprile</vt:lpstr>
      <vt:lpstr> Public Trainings - Milano 14-18 Maggio</vt:lpstr>
      <vt:lpstr> European CDISC Interchange 1/3</vt:lpstr>
      <vt:lpstr> European CDISC Interchange 2/3</vt:lpstr>
      <vt:lpstr> European CDISC Interchange 3/3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 Cain</dc:creator>
  <cp:lastModifiedBy>Angelo Tinazzi</cp:lastModifiedBy>
  <cp:revision>897</cp:revision>
  <cp:lastPrinted>2015-12-16T10:46:07Z</cp:lastPrinted>
  <dcterms:created xsi:type="dcterms:W3CDTF">2003-09-23T15:46:16Z</dcterms:created>
  <dcterms:modified xsi:type="dcterms:W3CDTF">2018-02-07T06:38:40Z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0x0101002CE00C979D32A64FBA4E12F46E49F104</vt:lpwstr>
  </property>
  <property fmtid="{D5CDD505-2E9C-101B-9397-08002B2CF9AE}" pid="3" name="_dlc_DocIdItemGuid">
    <vt:lpwstr>e43be99b-6c70-4757-8e34-7da7cecc0e1f</vt:lpwstr>
  </property>
</Properties>
</file>