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835" r:id="rId6"/>
  </p:sldMasterIdLst>
  <p:notesMasterIdLst>
    <p:notesMasterId r:id="rId36"/>
  </p:notesMasterIdLst>
  <p:handoutMasterIdLst>
    <p:handoutMasterId r:id="rId37"/>
  </p:handoutMasterIdLst>
  <p:sldIdLst>
    <p:sldId id="735" r:id="rId7"/>
    <p:sldId id="780" r:id="rId8"/>
    <p:sldId id="910" r:id="rId9"/>
    <p:sldId id="911" r:id="rId10"/>
    <p:sldId id="915" r:id="rId11"/>
    <p:sldId id="931" r:id="rId12"/>
    <p:sldId id="916" r:id="rId13"/>
    <p:sldId id="921" r:id="rId14"/>
    <p:sldId id="917" r:id="rId15"/>
    <p:sldId id="932" r:id="rId16"/>
    <p:sldId id="918" r:id="rId17"/>
    <p:sldId id="919" r:id="rId18"/>
    <p:sldId id="923" r:id="rId19"/>
    <p:sldId id="892" r:id="rId20"/>
    <p:sldId id="939" r:id="rId21"/>
    <p:sldId id="925" r:id="rId22"/>
    <p:sldId id="927" r:id="rId23"/>
    <p:sldId id="930" r:id="rId24"/>
    <p:sldId id="913" r:id="rId25"/>
    <p:sldId id="937" r:id="rId26"/>
    <p:sldId id="922" r:id="rId27"/>
    <p:sldId id="936" r:id="rId28"/>
    <p:sldId id="935" r:id="rId29"/>
    <p:sldId id="938" r:id="rId30"/>
    <p:sldId id="924" r:id="rId31"/>
    <p:sldId id="928" r:id="rId32"/>
    <p:sldId id="929" r:id="rId33"/>
    <p:sldId id="934" r:id="rId34"/>
    <p:sldId id="914" r:id="rId35"/>
  </p:sldIdLst>
  <p:sldSz cx="9144000" cy="6858000" type="screen4x3"/>
  <p:notesSz cx="7086600" cy="9372600"/>
  <p:custDataLst>
    <p:tags r:id="rId3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52">
          <p15:clr>
            <a:srgbClr val="A4A3A4"/>
          </p15:clr>
        </p15:guide>
        <p15:guide id="4" pos="22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  <p:cmAuthor id="2" name="Silvia Faini" initials="SF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DA"/>
    <a:srgbClr val="008AF2"/>
    <a:srgbClr val="4D4D4D"/>
    <a:srgbClr val="FFCC66"/>
    <a:srgbClr val="003264"/>
    <a:srgbClr val="C0C0C0"/>
    <a:srgbClr val="006666"/>
    <a:srgbClr val="A3A3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5" autoAdjust="0"/>
    <p:restoredTop sz="88568" autoAdjust="0"/>
  </p:normalViewPr>
  <p:slideViewPr>
    <p:cSldViewPr snapToGrid="0">
      <p:cViewPr varScale="1">
        <p:scale>
          <a:sx n="44" d="100"/>
          <a:sy n="44" d="100"/>
        </p:scale>
        <p:origin x="-701" y="-72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0" y="12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880"/>
        <p:guide orient="horz" pos="2952"/>
        <p:guide pos="216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25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1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6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8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6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7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9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8D3F-5E88-4A02-8FC1-37C0E1F1376C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DC4-GENEVA\Users\Angelo%20Tinazzi\Presentations\2017_10_CDISCUN_Milan\Final_Q&amp;A\ADAM_Wrong_ADAM_Right.xlsx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package" Target="../embeddings/Microsoft_Word_Document1.docx"/><Relationship Id="rId7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Document2.docx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Autofit/>
          </a:bodyPr>
          <a:lstStyle/>
          <a:p>
            <a:pPr marL="0" indent="0">
              <a:spcBef>
                <a:spcPct val="30000"/>
              </a:spcBef>
              <a:buNone/>
            </a:pPr>
            <a:r>
              <a:rPr lang="fr-FR" dirty="0" err="1" smtClean="0"/>
              <a:t>Traceability</a:t>
            </a:r>
            <a:endParaRPr lang="en-US" dirty="0" smtClean="0"/>
          </a:p>
          <a:p>
            <a:pPr>
              <a:spcBef>
                <a:spcPct val="30000"/>
              </a:spcBef>
            </a:pPr>
            <a:r>
              <a:rPr lang="en-US" dirty="0" err="1" smtClean="0"/>
              <a:t>ADaM</a:t>
            </a:r>
            <a:r>
              <a:rPr lang="en-US" dirty="0" smtClean="0"/>
              <a:t> </a:t>
            </a:r>
            <a:r>
              <a:rPr lang="en-US" dirty="0"/>
              <a:t>is always derived from SDTM</a:t>
            </a:r>
          </a:p>
          <a:p>
            <a:pPr>
              <a:spcBef>
                <a:spcPct val="30000"/>
              </a:spcBef>
            </a:pPr>
            <a:r>
              <a:rPr lang="en-US" dirty="0"/>
              <a:t>No need to copy over all source datasets records from (but for ADAE/OCCDS.......)</a:t>
            </a:r>
          </a:p>
          <a:p>
            <a:pPr lvl="1">
              <a:spcBef>
                <a:spcPct val="30000"/>
              </a:spcBef>
            </a:pPr>
            <a:r>
              <a:rPr lang="en-US" sz="1800" dirty="0"/>
              <a:t>i.e. not all laboratory parameters needs to be mapped to ADLB if they are not all analyzed </a:t>
            </a:r>
          </a:p>
          <a:p>
            <a:pPr lvl="1">
              <a:spcBef>
                <a:spcPct val="30000"/>
              </a:spcBef>
            </a:pPr>
            <a:r>
              <a:rPr lang="en-US" sz="1800" dirty="0"/>
              <a:t>i.e. if Urinalysis are only described in </a:t>
            </a:r>
            <a:r>
              <a:rPr lang="en-US" sz="1800" dirty="0" smtClean="0"/>
              <a:t>listings</a:t>
            </a:r>
          </a:p>
          <a:p>
            <a:pPr>
              <a:spcBef>
                <a:spcPct val="30000"/>
              </a:spcBef>
            </a:pPr>
            <a:r>
              <a:rPr lang="fr-FR" dirty="0" err="1" smtClean="0">
                <a:solidFill>
                  <a:srgbClr val="FF0000"/>
                </a:solidFill>
              </a:rPr>
              <a:t>However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make</a:t>
            </a:r>
            <a:r>
              <a:rPr lang="fr-FR" dirty="0" smtClean="0">
                <a:solidFill>
                  <a:srgbClr val="FF0000"/>
                </a:solidFill>
              </a:rPr>
              <a:t> sure </a:t>
            </a:r>
            <a:r>
              <a:rPr lang="fr-FR" dirty="0" err="1" smtClean="0">
                <a:solidFill>
                  <a:srgbClr val="FF0000"/>
                </a:solidFill>
              </a:rPr>
              <a:t>you</a:t>
            </a:r>
            <a:r>
              <a:rPr lang="fr-FR" dirty="0" smtClean="0">
                <a:solidFill>
                  <a:srgbClr val="FF0000"/>
                </a:solidFill>
              </a:rPr>
              <a:t> copy all relevant variables to </a:t>
            </a:r>
            <a:r>
              <a:rPr lang="fr-FR" dirty="0" err="1" smtClean="0">
                <a:solidFill>
                  <a:srgbClr val="FF0000"/>
                </a:solidFill>
              </a:rPr>
              <a:t>make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dirty="0" err="1" smtClean="0">
                <a:solidFill>
                  <a:srgbClr val="FF0000"/>
                </a:solidFill>
              </a:rPr>
              <a:t>ADaM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analysis-ready</a:t>
            </a:r>
            <a:endParaRPr lang="fr-FR" dirty="0" smtClean="0">
              <a:solidFill>
                <a:srgbClr val="FF0000"/>
              </a:solidFill>
            </a:endParaRPr>
          </a:p>
          <a:p>
            <a:pPr lvl="1">
              <a:spcBef>
                <a:spcPct val="30000"/>
              </a:spcBef>
            </a:pPr>
            <a:r>
              <a:rPr lang="fr-FR" sz="1800" dirty="0" smtClean="0">
                <a:solidFill>
                  <a:srgbClr val="FF0000"/>
                </a:solidFill>
              </a:rPr>
              <a:t>i.e. </a:t>
            </a:r>
            <a:r>
              <a:rPr lang="fr-FR" sz="1800" dirty="0" err="1" smtClean="0">
                <a:solidFill>
                  <a:srgbClr val="FF0000"/>
                </a:solidFill>
              </a:rPr>
              <a:t>study</a:t>
            </a:r>
            <a:r>
              <a:rPr lang="fr-FR" sz="1800" dirty="0" smtClean="0">
                <a:solidFill>
                  <a:srgbClr val="FF0000"/>
                </a:solidFill>
              </a:rPr>
              <a:t> population flags and </a:t>
            </a:r>
            <a:r>
              <a:rPr lang="fr-FR" sz="1800" dirty="0" err="1" smtClean="0">
                <a:solidFill>
                  <a:srgbClr val="FF0000"/>
                </a:solidFill>
              </a:rPr>
              <a:t>subgroups</a:t>
            </a:r>
            <a:r>
              <a:rPr lang="fr-FR" sz="1800" dirty="0" smtClean="0">
                <a:solidFill>
                  <a:srgbClr val="FF0000"/>
                </a:solidFill>
              </a:rPr>
              <a:t>/</a:t>
            </a:r>
            <a:r>
              <a:rPr lang="fr-FR" sz="1800" dirty="0" err="1" smtClean="0">
                <a:solidFill>
                  <a:srgbClr val="FF0000"/>
                </a:solidFill>
              </a:rPr>
              <a:t>covariates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from</a:t>
            </a:r>
            <a:r>
              <a:rPr lang="fr-FR" sz="1800" dirty="0" smtClean="0">
                <a:solidFill>
                  <a:srgbClr val="FF0000"/>
                </a:solidFill>
              </a:rPr>
              <a:t> ADSL</a:t>
            </a:r>
            <a:endParaRPr lang="en-US" sz="1800" dirty="0">
              <a:solidFill>
                <a:srgbClr val="FF0000"/>
              </a:solidFill>
            </a:endParaRPr>
          </a:p>
          <a:p>
            <a:pPr>
              <a:spcBef>
                <a:spcPct val="30000"/>
              </a:spcBef>
            </a:pPr>
            <a:r>
              <a:rPr lang="en-US" dirty="0"/>
              <a:t>It has to be traceable back to source</a:t>
            </a:r>
          </a:p>
          <a:p>
            <a:pPr lvl="1">
              <a:spcBef>
                <a:spcPct val="30000"/>
              </a:spcBef>
            </a:pPr>
            <a:r>
              <a:rPr lang="en-US" sz="1800" dirty="0"/>
              <a:t>make use of --SEQ i.e. AESEQ when deriving ADAE</a:t>
            </a:r>
          </a:p>
          <a:p>
            <a:pPr lvl="1">
              <a:spcBef>
                <a:spcPct val="30000"/>
              </a:spcBef>
            </a:pPr>
            <a:r>
              <a:rPr lang="en-US" sz="1800" dirty="0"/>
              <a:t>make use of SRCDOM/SRCVAR/SRCSEQ when an </a:t>
            </a:r>
            <a:r>
              <a:rPr lang="en-US" sz="1800" dirty="0" err="1"/>
              <a:t>ADaM</a:t>
            </a:r>
            <a:r>
              <a:rPr lang="en-US" sz="1800" dirty="0"/>
              <a:t> dataset make use of several datasets as </a:t>
            </a:r>
            <a:r>
              <a:rPr lang="en-US" sz="1800" dirty="0" smtClean="0"/>
              <a:t>source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112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rmAutofit/>
          </a:bodyPr>
          <a:lstStyle/>
          <a:p>
            <a:pPr marL="0" indent="0">
              <a:spcBef>
                <a:spcPct val="30000"/>
              </a:spcBef>
              <a:buNone/>
            </a:pPr>
            <a:r>
              <a:rPr lang="fr-FR" dirty="0" err="1" smtClean="0"/>
              <a:t>Traceability</a:t>
            </a:r>
            <a:r>
              <a:rPr lang="fr-FR" dirty="0" smtClean="0"/>
              <a:t> (</a:t>
            </a:r>
            <a:r>
              <a:rPr lang="fr-FR" dirty="0" err="1" smtClean="0"/>
              <a:t>cont</a:t>
            </a:r>
            <a:r>
              <a:rPr lang="fr-FR" dirty="0" smtClean="0"/>
              <a:t>)</a:t>
            </a:r>
            <a:endParaRPr lang="en-US" dirty="0" smtClean="0"/>
          </a:p>
          <a:p>
            <a:pPr>
              <a:spcBef>
                <a:spcPct val="30000"/>
              </a:spcBef>
            </a:pPr>
            <a:r>
              <a:rPr lang="en-US" dirty="0"/>
              <a:t>Make use of flags to specify which records are not used for which analysis</a:t>
            </a:r>
          </a:p>
          <a:p>
            <a:pPr lvl="1">
              <a:spcBef>
                <a:spcPct val="30000"/>
              </a:spcBef>
            </a:pPr>
            <a:r>
              <a:rPr lang="en-US" dirty="0" smtClean="0"/>
              <a:t>i.e</a:t>
            </a:r>
            <a:r>
              <a:rPr lang="en-US" dirty="0"/>
              <a:t>. </a:t>
            </a:r>
            <a:r>
              <a:rPr lang="en-US" dirty="0" err="1"/>
              <a:t>ANLxxFL</a:t>
            </a:r>
            <a:endParaRPr lang="en-US" dirty="0"/>
          </a:p>
          <a:p>
            <a:pPr>
              <a:spcBef>
                <a:spcPct val="30000"/>
              </a:spcBef>
            </a:pPr>
            <a:r>
              <a:rPr lang="en-US" dirty="0"/>
              <a:t>Use of Intermediate </a:t>
            </a:r>
            <a:r>
              <a:rPr lang="en-US" dirty="0" err="1"/>
              <a:t>ADaM</a:t>
            </a:r>
            <a:r>
              <a:rPr lang="en-US" dirty="0"/>
              <a:t> </a:t>
            </a:r>
            <a:r>
              <a:rPr lang="en-US" dirty="0" smtClean="0"/>
              <a:t>Datasets</a:t>
            </a:r>
          </a:p>
          <a:p>
            <a:pPr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Validate against SDTM</a:t>
            </a:r>
          </a:p>
          <a:p>
            <a:pPr lvl="1">
              <a:spcBef>
                <a:spcPct val="30000"/>
              </a:spcBef>
            </a:pPr>
            <a:r>
              <a:rPr lang="en-US" sz="1800" dirty="0">
                <a:solidFill>
                  <a:srgbClr val="FF0000"/>
                </a:solidFill>
              </a:rPr>
              <a:t>in the P21 validation include DM, EX and AE</a:t>
            </a:r>
            <a:r>
              <a:rPr lang="en-US" sz="1800" dirty="0"/>
              <a:t> 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522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30000"/>
              </a:spcBef>
              <a:buNone/>
            </a:pPr>
            <a:r>
              <a:rPr lang="fr-FR" dirty="0" err="1" smtClean="0"/>
              <a:t>Derivations</a:t>
            </a:r>
            <a:r>
              <a:rPr lang="fr-FR" dirty="0" smtClean="0"/>
              <a:t>/Imputations</a:t>
            </a:r>
            <a:endParaRPr lang="en-US" dirty="0" smtClean="0"/>
          </a:p>
          <a:p>
            <a:pPr>
              <a:spcBef>
                <a:spcPct val="30000"/>
              </a:spcBef>
            </a:pPr>
            <a:r>
              <a:rPr lang="en-US" dirty="0"/>
              <a:t>If an SDTM variable appears in an </a:t>
            </a:r>
            <a:r>
              <a:rPr lang="en-US" dirty="0" err="1"/>
              <a:t>ADaM</a:t>
            </a:r>
            <a:r>
              <a:rPr lang="en-US" dirty="0"/>
              <a:t> dataset, then ALL attributes must remain the </a:t>
            </a:r>
            <a:r>
              <a:rPr lang="en-US" dirty="0" smtClean="0"/>
              <a:t>same</a:t>
            </a:r>
          </a:p>
          <a:p>
            <a:pPr marL="0" indent="0">
              <a:spcBef>
                <a:spcPct val="300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>
                <a:solidFill>
                  <a:srgbClr val="FF0000"/>
                </a:solidFill>
              </a:rPr>
              <a:t>same name, same meaning, same values</a:t>
            </a:r>
            <a:r>
              <a:rPr lang="en-US" dirty="0" smtClean="0">
                <a:solidFill>
                  <a:srgbClr val="FF0000"/>
                </a:solidFill>
              </a:rPr>
              <a:t>” with few exceptions i.e. DS.DSDECOD</a:t>
            </a:r>
          </a:p>
          <a:p>
            <a:pPr lvl="1">
              <a:spcBef>
                <a:spcPct val="30000"/>
              </a:spcBef>
            </a:pPr>
            <a:r>
              <a:rPr lang="en-US" dirty="0" smtClean="0"/>
              <a:t>Variable </a:t>
            </a:r>
            <a:r>
              <a:rPr lang="en-US" dirty="0"/>
              <a:t>name, label, format, </a:t>
            </a:r>
            <a:r>
              <a:rPr lang="en-US" dirty="0" smtClean="0"/>
              <a:t>content</a:t>
            </a:r>
          </a:p>
          <a:p>
            <a:pPr lvl="1">
              <a:spcBef>
                <a:spcPct val="30000"/>
              </a:spcBef>
            </a:pPr>
            <a:r>
              <a:rPr lang="en-US" dirty="0" smtClean="0"/>
              <a:t>With </a:t>
            </a:r>
            <a:r>
              <a:rPr lang="en-US" dirty="0"/>
              <a:t>the exception that lengths can be shortened to </a:t>
            </a:r>
            <a:r>
              <a:rPr lang="en-US" dirty="0" smtClean="0"/>
              <a:t>the </a:t>
            </a:r>
            <a:r>
              <a:rPr lang="en-US" dirty="0"/>
              <a:t>maximum length needed for the variable</a:t>
            </a:r>
          </a:p>
          <a:p>
            <a:pPr>
              <a:spcBef>
                <a:spcPct val="30000"/>
              </a:spcBef>
            </a:pPr>
            <a:r>
              <a:rPr lang="en-US" dirty="0" smtClean="0"/>
              <a:t>Imputations </a:t>
            </a:r>
            <a:r>
              <a:rPr lang="en-US" dirty="0"/>
              <a:t>for missing information not in SDTM but in </a:t>
            </a:r>
            <a:r>
              <a:rPr lang="en-US" dirty="0" err="1"/>
              <a:t>ADaM</a:t>
            </a:r>
            <a:r>
              <a:rPr lang="en-US" dirty="0"/>
              <a:t>. Be transparent do not override original variables and make use of </a:t>
            </a:r>
          </a:p>
          <a:p>
            <a:pPr lvl="1">
              <a:spcBef>
                <a:spcPct val="30000"/>
              </a:spcBef>
            </a:pPr>
            <a:r>
              <a:rPr lang="en-US" dirty="0"/>
              <a:t>date –DTFL</a:t>
            </a:r>
          </a:p>
          <a:p>
            <a:pPr lvl="1">
              <a:spcBef>
                <a:spcPct val="30000"/>
              </a:spcBef>
            </a:pPr>
            <a:r>
              <a:rPr lang="en-US" dirty="0"/>
              <a:t>new record i.e. when a missing time-point is derived from other time-points, for example LOCF or WOCF methods</a:t>
            </a:r>
          </a:p>
        </p:txBody>
      </p:sp>
    </p:spTree>
    <p:extLst>
      <p:ext uri="{BB962C8B-B14F-4D97-AF65-F5344CB8AC3E}">
        <p14:creationId xmlns:p14="http://schemas.microsoft.com/office/powerpoint/2010/main" val="29391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ct val="30000"/>
              </a:spcBef>
              <a:buNone/>
            </a:pPr>
            <a:r>
              <a:rPr lang="fr-FR" dirty="0" smtClean="0">
                <a:solidFill>
                  <a:srgbClr val="FF0000"/>
                </a:solidFill>
              </a:rPr>
              <a:t>BDS – The six « good » </a:t>
            </a:r>
            <a:r>
              <a:rPr lang="fr-FR" dirty="0" err="1" smtClean="0">
                <a:solidFill>
                  <a:srgbClr val="FF0000"/>
                </a:solidFill>
              </a:rPr>
              <a:t>rules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All rules except one require the creation of new </a:t>
            </a:r>
            <a:r>
              <a:rPr lang="en-US" dirty="0" smtClean="0">
                <a:solidFill>
                  <a:srgbClr val="FF0000"/>
                </a:solidFill>
              </a:rPr>
              <a:t>records</a:t>
            </a:r>
          </a:p>
          <a:p>
            <a:pPr>
              <a:spcBef>
                <a:spcPct val="30000"/>
              </a:spcBef>
            </a:pPr>
            <a:r>
              <a:rPr lang="en-US" dirty="0"/>
              <a:t>Rule 1: A parameter-invariant function of AVAL and BASE on the same row that does not involve a transform of BASE should be added as a new column.</a:t>
            </a:r>
          </a:p>
          <a:p>
            <a:pPr>
              <a:spcBef>
                <a:spcPct val="30000"/>
              </a:spcBef>
            </a:pPr>
            <a:r>
              <a:rPr lang="en-US" dirty="0"/>
              <a:t>Rule 2: A transformation of AVAL that does not meet the conditions of Rule 1 should be added as a new parameter, and AVAL should contain the transformed value.</a:t>
            </a:r>
          </a:p>
          <a:p>
            <a:pPr>
              <a:spcBef>
                <a:spcPct val="30000"/>
              </a:spcBef>
            </a:pPr>
            <a:r>
              <a:rPr lang="en-US" dirty="0"/>
              <a:t>Rule 3: A function of one or more rows within the same parameter for the purpose of creating an analysis </a:t>
            </a:r>
            <a:r>
              <a:rPr lang="en-US" dirty="0" err="1"/>
              <a:t>timepoint</a:t>
            </a:r>
            <a:r>
              <a:rPr lang="en-US" dirty="0"/>
              <a:t> should be added as a new row for the same parameter.</a:t>
            </a:r>
          </a:p>
          <a:p>
            <a:pPr>
              <a:spcBef>
                <a:spcPct val="30000"/>
              </a:spcBef>
            </a:pPr>
            <a:r>
              <a:rPr lang="en-US" dirty="0"/>
              <a:t>Rule 4: A function of multiple rows within a parameter should be added as a new parameter.</a:t>
            </a:r>
          </a:p>
          <a:p>
            <a:pPr>
              <a:spcBef>
                <a:spcPct val="30000"/>
              </a:spcBef>
            </a:pPr>
            <a:r>
              <a:rPr lang="en-US" dirty="0"/>
              <a:t>Rule 5: A function of more than one parameter should be added as a new parameter.</a:t>
            </a:r>
          </a:p>
          <a:p>
            <a:pPr>
              <a:spcBef>
                <a:spcPct val="30000"/>
              </a:spcBef>
            </a:pPr>
            <a:r>
              <a:rPr lang="en-US" dirty="0"/>
              <a:t>Rule 6: When there is more than one definition of baseline, each additional definition of baseline requires the creation of its own set of rows.</a:t>
            </a:r>
          </a:p>
        </p:txBody>
      </p:sp>
    </p:spTree>
    <p:extLst>
      <p:ext uri="{BB962C8B-B14F-4D97-AF65-F5344CB8AC3E}">
        <p14:creationId xmlns:p14="http://schemas.microsoft.com/office/powerpoint/2010/main" val="13144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662708"/>
          </a:xfrm>
        </p:spPr>
        <p:txBody>
          <a:bodyPr/>
          <a:lstStyle/>
          <a:p>
            <a:r>
              <a:rPr lang="fr-FR" sz="3600" b="0" dirty="0" smtClean="0"/>
              <a:t>Bad &amp; Good </a:t>
            </a:r>
            <a:r>
              <a:rPr lang="fr-FR" sz="3600" b="0" dirty="0" err="1" smtClean="0"/>
              <a:t>ADaM</a:t>
            </a:r>
            <a:r>
              <a:rPr lang="fr-FR" sz="3600" b="0" dirty="0" smtClean="0"/>
              <a:t/>
            </a:r>
            <a:br>
              <a:rPr lang="fr-FR" sz="3600" b="0" dirty="0" smtClean="0"/>
            </a:br>
            <a:r>
              <a:rPr lang="fr-FR" sz="3600" b="0" dirty="0"/>
              <a:t/>
            </a:r>
            <a:br>
              <a:rPr lang="fr-FR" sz="3600" b="0" dirty="0"/>
            </a:br>
            <a:endParaRPr lang="en-US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410688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254000"/>
            <a:ext cx="7903029" cy="868363"/>
          </a:xfrm>
        </p:spPr>
        <p:txBody>
          <a:bodyPr/>
          <a:lstStyle/>
          <a:p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1196752"/>
            <a:ext cx="7251379" cy="4968552"/>
          </a:xfrm>
        </p:spPr>
        <p:txBody>
          <a:bodyPr>
            <a:normAutofit/>
          </a:bodyPr>
          <a:lstStyle/>
          <a:p>
            <a:r>
              <a:rPr lang="it-IT" dirty="0" smtClean="0"/>
              <a:t>Bad and Good</a:t>
            </a:r>
          </a:p>
          <a:p>
            <a:r>
              <a:rPr lang="en-US" dirty="0" err="1"/>
              <a:t>PARCATy</a:t>
            </a:r>
            <a:r>
              <a:rPr lang="en-US" dirty="0"/>
              <a:t> can be not used as PARAM </a:t>
            </a:r>
            <a:r>
              <a:rPr lang="en-US" dirty="0" smtClean="0"/>
              <a:t>Qualifier</a:t>
            </a:r>
          </a:p>
          <a:p>
            <a:r>
              <a:rPr lang="en-US" dirty="0"/>
              <a:t>Misuse of flag and criteria </a:t>
            </a:r>
            <a:r>
              <a:rPr lang="en-US" dirty="0" smtClean="0"/>
              <a:t>variables</a:t>
            </a:r>
          </a:p>
          <a:p>
            <a:r>
              <a:rPr lang="en-US" dirty="0"/>
              <a:t>BDS Deriving Rows or adding </a:t>
            </a:r>
            <a:r>
              <a:rPr lang="en-US" dirty="0" smtClean="0"/>
              <a:t>columns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570226"/>
              </p:ext>
            </p:extLst>
          </p:nvPr>
        </p:nvGraphicFramePr>
        <p:xfrm>
          <a:off x="3261360" y="1030923"/>
          <a:ext cx="9144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Worksheet" showAsIcon="1" r:id="rId3" imgW="914400" imgH="792360" progId="Excel.Sheet.12">
                  <p:link updateAutomatic="1"/>
                </p:oleObj>
              </mc:Choice>
              <mc:Fallback>
                <p:oleObj name="Worksheet" showAsIcon="1" r:id="rId3" imgW="914400" imgH="792360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1360" y="1030923"/>
                        <a:ext cx="9144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77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538480"/>
            <a:ext cx="7903029" cy="5252720"/>
          </a:xfrm>
        </p:spPr>
        <p:txBody>
          <a:bodyPr/>
          <a:lstStyle/>
          <a:p>
            <a:r>
              <a:rPr lang="fr-FR" sz="2800" dirty="0"/>
              <a:t>Bad &amp; Good </a:t>
            </a:r>
            <a:r>
              <a:rPr lang="fr-FR" sz="2800" dirty="0" err="1"/>
              <a:t>ADaM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400" dirty="0" err="1" smtClean="0">
                <a:solidFill>
                  <a:srgbClr val="FF0000"/>
                </a:solidFill>
              </a:rPr>
              <a:t>PARCATy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can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be</a:t>
            </a:r>
            <a:r>
              <a:rPr lang="fr-FR" sz="2400" dirty="0" smtClean="0">
                <a:solidFill>
                  <a:srgbClr val="FF0000"/>
                </a:solidFill>
              </a:rPr>
              <a:t> not </a:t>
            </a:r>
            <a:r>
              <a:rPr lang="fr-FR" sz="2400" dirty="0" err="1" smtClean="0">
                <a:solidFill>
                  <a:srgbClr val="FF0000"/>
                </a:solidFill>
              </a:rPr>
              <a:t>used</a:t>
            </a:r>
            <a:r>
              <a:rPr lang="fr-FR" sz="2400" dirty="0" smtClean="0">
                <a:solidFill>
                  <a:srgbClr val="FF0000"/>
                </a:solidFill>
              </a:rPr>
              <a:t> as PARAM Qualifier</a:t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/>
            </a:r>
            <a:br>
              <a:rPr lang="fr-FR" sz="2400" dirty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/>
            </a:r>
            <a:br>
              <a:rPr lang="fr-FR" sz="2400" dirty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/>
            </a:r>
            <a:br>
              <a:rPr lang="fr-FR" sz="2400" dirty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/>
            </a:r>
            <a:br>
              <a:rPr lang="fr-FR" sz="2400" dirty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/>
            </a:r>
            <a:br>
              <a:rPr lang="fr-FR" sz="2400" dirty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r>
              <a:rPr lang="fr-FR" sz="2400" dirty="0" err="1">
                <a:solidFill>
                  <a:srgbClr val="606060"/>
                </a:solidFill>
                <a:latin typeface="+mn-lt"/>
                <a:ea typeface="+mn-ea"/>
                <a:cs typeface="+mn-cs"/>
              </a:rPr>
              <a:t>Provisional</a:t>
            </a:r>
            <a:r>
              <a:rPr lang="fr-FR" sz="2400" dirty="0">
                <a:solidFill>
                  <a:srgbClr val="606060"/>
                </a:solidFill>
                <a:latin typeface="+mn-lt"/>
                <a:ea typeface="+mn-ea"/>
                <a:cs typeface="+mn-cs"/>
              </a:rPr>
              <a:t> PARQUAL</a:t>
            </a:r>
            <a:endParaRPr lang="en-GB" sz="2400" dirty="0">
              <a:solidFill>
                <a:srgbClr val="60606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689735"/>
            <a:ext cx="866775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" y="982663"/>
            <a:ext cx="657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2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599440"/>
            <a:ext cx="7903029" cy="482283"/>
          </a:xfrm>
        </p:spPr>
        <p:txBody>
          <a:bodyPr/>
          <a:lstStyle/>
          <a:p>
            <a:r>
              <a:rPr lang="fr-FR" sz="2800" dirty="0"/>
              <a:t>Bad &amp; Good </a:t>
            </a:r>
            <a:r>
              <a:rPr lang="fr-FR" sz="2800" dirty="0" err="1"/>
              <a:t>ADaM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BDS </a:t>
            </a:r>
            <a:r>
              <a:rPr lang="fr-FR" sz="2400" dirty="0" err="1" smtClean="0">
                <a:solidFill>
                  <a:srgbClr val="FF0000"/>
                </a:solidFill>
              </a:rPr>
              <a:t>Deriving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Rows</a:t>
            </a:r>
            <a:r>
              <a:rPr lang="fr-FR" sz="2400" dirty="0" smtClean="0">
                <a:solidFill>
                  <a:srgbClr val="FF0000"/>
                </a:solidFill>
              </a:rPr>
              <a:t> or </a:t>
            </a:r>
            <a:r>
              <a:rPr lang="fr-FR" sz="2400" dirty="0" err="1" smtClean="0">
                <a:solidFill>
                  <a:srgbClr val="FF0000"/>
                </a:solidFill>
              </a:rPr>
              <a:t>adding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columns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73880" y="1177817"/>
            <a:ext cx="8101764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altLang="en-US" b="1" kern="0" dirty="0" smtClean="0"/>
              <a:t>Section </a:t>
            </a:r>
            <a:r>
              <a:rPr lang="en-GB" altLang="en-US" b="1" kern="0" dirty="0"/>
              <a:t>4.2 of IG illustrates the 6 rules for the creation of rows vs columns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kern="0" dirty="0"/>
              <a:t>All rules except </a:t>
            </a:r>
            <a:r>
              <a:rPr lang="en-GB" altLang="en-US" b="1" kern="0" dirty="0" smtClean="0"/>
              <a:t>one </a:t>
            </a:r>
            <a:r>
              <a:rPr lang="en-GB" altLang="en-US" b="1" kern="0" dirty="0"/>
              <a:t>require the creation of </a:t>
            </a:r>
            <a:r>
              <a:rPr lang="en-GB" altLang="en-US" b="1" kern="0" dirty="0" smtClean="0"/>
              <a:t>new </a:t>
            </a:r>
            <a:r>
              <a:rPr lang="en-GB" altLang="en-US" b="1" kern="0" dirty="0"/>
              <a:t>records</a:t>
            </a:r>
          </a:p>
          <a:p>
            <a:pPr lvl="1"/>
            <a:r>
              <a:rPr lang="en-GB" altLang="en-US" sz="1800" b="1" kern="0" dirty="0"/>
              <a:t>«A parameter invariant function of AVAL and BASE on the same row that does not involve a transformation of BASE should be added as a new column»</a:t>
            </a:r>
          </a:p>
          <a:p>
            <a:pPr lvl="1"/>
            <a:r>
              <a:rPr lang="en-GB" altLang="en-US" sz="1800" b="1" kern="0" dirty="0"/>
              <a:t>Adding a new column is restricted to available BDS variables</a:t>
            </a:r>
          </a:p>
          <a:p>
            <a:pPr marL="0" indent="0">
              <a:buNone/>
            </a:pPr>
            <a:r>
              <a:rPr lang="en-GB" altLang="en-US" b="1" kern="0" dirty="0"/>
              <a:t>	e.g. CHG=AVAL-BASE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200" b="1" kern="0" dirty="0" smtClean="0"/>
              <a:t>Designing </a:t>
            </a:r>
            <a:r>
              <a:rPr lang="en-GB" altLang="en-US" sz="1200" b="1" kern="0" dirty="0"/>
              <a:t>and Tuning </a:t>
            </a:r>
            <a:r>
              <a:rPr lang="en-GB" altLang="en-US" sz="1200" b="1" kern="0" dirty="0" err="1"/>
              <a:t>ADaM</a:t>
            </a:r>
            <a:r>
              <a:rPr lang="en-GB" altLang="en-US" sz="1200" b="1" kern="0" dirty="0"/>
              <a:t> Datasets; </a:t>
            </a:r>
            <a:r>
              <a:rPr lang="en-GB" altLang="en-US" sz="1200" b="1" kern="0" dirty="0" err="1"/>
              <a:t>PharmaSUG</a:t>
            </a:r>
            <a:r>
              <a:rPr lang="en-GB" altLang="en-US" sz="1200" b="1" kern="0" dirty="0"/>
              <a:t> 2013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200" b="1" kern="0" dirty="0"/>
              <a:t>Common Misunderstanding about </a:t>
            </a:r>
            <a:r>
              <a:rPr lang="en-GB" altLang="en-US" sz="1200" b="1" kern="0" dirty="0" err="1"/>
              <a:t>ADaM</a:t>
            </a:r>
            <a:r>
              <a:rPr lang="en-GB" altLang="en-US" sz="1200" b="1" kern="0" dirty="0"/>
              <a:t> Implementation; </a:t>
            </a:r>
            <a:r>
              <a:rPr lang="en-GB" altLang="en-US" sz="1200" b="1" kern="0" dirty="0" err="1"/>
              <a:t>PharmaSUG</a:t>
            </a:r>
            <a:r>
              <a:rPr lang="en-GB" altLang="en-US" sz="1200" b="1" kern="0" dirty="0"/>
              <a:t> 2012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200" b="1" kern="0" dirty="0"/>
              <a:t>Adding new Rows in the </a:t>
            </a:r>
            <a:r>
              <a:rPr lang="en-GB" altLang="en-US" sz="1200" b="1" kern="0" dirty="0" err="1"/>
              <a:t>ADaM</a:t>
            </a:r>
            <a:r>
              <a:rPr lang="en-GB" altLang="en-US" sz="1200" b="1" kern="0" dirty="0"/>
              <a:t> Basic Data Structure. When and How; SAS Global Forum 2013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200" b="1" kern="0" dirty="0"/>
              <a:t>Derived observations and associated variables in </a:t>
            </a:r>
            <a:r>
              <a:rPr lang="en-GB" altLang="en-US" sz="1200" b="1" kern="0" dirty="0" err="1"/>
              <a:t>ADaM</a:t>
            </a:r>
            <a:r>
              <a:rPr lang="en-GB" altLang="en-US" sz="1200" b="1" kern="0" dirty="0"/>
              <a:t> datasets; </a:t>
            </a:r>
            <a:r>
              <a:rPr lang="en-GB" altLang="en-US" sz="1200" b="1" kern="0" dirty="0" err="1"/>
              <a:t>PharmaSUG</a:t>
            </a:r>
            <a:r>
              <a:rPr lang="en-GB" altLang="en-US" sz="1200" b="1" kern="0" dirty="0"/>
              <a:t> 2013</a:t>
            </a:r>
          </a:p>
          <a:p>
            <a:pPr>
              <a:buFont typeface="Wingdings" panose="05000000000000000000" pitchFamily="2" charset="2"/>
              <a:buChar char="§"/>
            </a:pPr>
            <a:endParaRPr lang="fr-CH" altLang="en-US" sz="3200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fr-CH" altLang="en-US" sz="3200" kern="0" dirty="0" smtClean="0"/>
          </a:p>
        </p:txBody>
      </p:sp>
    </p:spTree>
    <p:extLst>
      <p:ext uri="{BB962C8B-B14F-4D97-AF65-F5344CB8AC3E}">
        <p14:creationId xmlns:p14="http://schemas.microsoft.com/office/powerpoint/2010/main" val="1014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599440"/>
            <a:ext cx="7903029" cy="482283"/>
          </a:xfrm>
        </p:spPr>
        <p:txBody>
          <a:bodyPr/>
          <a:lstStyle/>
          <a:p>
            <a:r>
              <a:rPr lang="fr-FR" sz="2800" dirty="0"/>
              <a:t>Bad &amp; Good </a:t>
            </a:r>
            <a:r>
              <a:rPr lang="fr-FR" sz="2800" dirty="0" err="1"/>
              <a:t>ADaM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BDS </a:t>
            </a:r>
            <a:r>
              <a:rPr lang="fr-FR" sz="2400" dirty="0" err="1" smtClean="0">
                <a:solidFill>
                  <a:srgbClr val="FF0000"/>
                </a:solidFill>
              </a:rPr>
              <a:t>Deriving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Rows</a:t>
            </a:r>
            <a:r>
              <a:rPr lang="fr-FR" sz="2400" dirty="0" smtClean="0">
                <a:solidFill>
                  <a:srgbClr val="FF0000"/>
                </a:solidFill>
              </a:rPr>
              <a:t> or </a:t>
            </a:r>
            <a:r>
              <a:rPr lang="fr-FR" sz="2400" dirty="0" err="1" smtClean="0">
                <a:solidFill>
                  <a:srgbClr val="FF0000"/>
                </a:solidFill>
              </a:rPr>
              <a:t>adding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column</a:t>
            </a:r>
            <a:r>
              <a:rPr lang="fr-FR" sz="2400" dirty="0" smtClean="0">
                <a:solidFill>
                  <a:srgbClr val="FF0000"/>
                </a:solidFill>
              </a:rPr>
              <a:t> (</a:t>
            </a:r>
            <a:r>
              <a:rPr lang="fr-FR" sz="2400" dirty="0" err="1" smtClean="0">
                <a:solidFill>
                  <a:srgbClr val="FF0000"/>
                </a:solidFill>
              </a:rPr>
              <a:t>Cont</a:t>
            </a:r>
            <a:r>
              <a:rPr lang="fr-FR" sz="2400" dirty="0" smtClean="0">
                <a:solidFill>
                  <a:srgbClr val="FF0000"/>
                </a:solidFill>
              </a:rPr>
              <a:t>)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20" y="1267553"/>
            <a:ext cx="6301740" cy="402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87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662708"/>
          </a:xfrm>
        </p:spPr>
        <p:txBody>
          <a:bodyPr/>
          <a:lstStyle/>
          <a:p>
            <a:r>
              <a:rPr lang="fr-FR" sz="3600" b="0" dirty="0" smtClean="0"/>
              <a:t>….More….</a:t>
            </a:r>
            <a:br>
              <a:rPr lang="fr-FR" sz="3600" b="0" dirty="0" smtClean="0"/>
            </a:br>
            <a:r>
              <a:rPr lang="fr-FR" sz="3600" b="0" dirty="0"/>
              <a:t/>
            </a:r>
            <a:br>
              <a:rPr lang="fr-FR" sz="3600" b="0" dirty="0"/>
            </a:br>
            <a:endParaRPr lang="en-US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118264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662708"/>
          </a:xfrm>
        </p:spPr>
        <p:txBody>
          <a:bodyPr/>
          <a:lstStyle/>
          <a:p>
            <a:r>
              <a:rPr lang="it-IT" sz="3600" b="0" dirty="0" smtClean="0"/>
              <a:t>Riepilogo e Spazio Q&amp;A</a:t>
            </a:r>
            <a:r>
              <a:rPr lang="en-US" sz="2400" b="0" dirty="0" smtClean="0"/>
              <a:t/>
            </a:r>
            <a:br>
              <a:rPr lang="en-US" sz="2400" b="0" dirty="0" smtClean="0"/>
            </a:br>
            <a:r>
              <a:rPr lang="en-US" sz="2400" b="0" dirty="0"/>
              <a:t/>
            </a:r>
            <a:br>
              <a:rPr lang="en-US" sz="2400" b="0" dirty="0"/>
            </a:br>
            <a:r>
              <a:rPr lang="en-US" sz="2400" b="0" dirty="0" smtClean="0"/>
              <a:t/>
            </a:r>
            <a:br>
              <a:rPr lang="en-US" sz="2400" b="0" dirty="0" smtClean="0"/>
            </a:br>
            <a:r>
              <a:rPr lang="en-US" sz="2400" b="0" dirty="0"/>
              <a:t>CDISC Italian User Network Day</a:t>
            </a:r>
            <a:br>
              <a:rPr lang="en-US" sz="2400" b="0" dirty="0"/>
            </a:br>
            <a:r>
              <a:rPr lang="en-US" sz="2400" b="0" dirty="0"/>
              <a:t>27 </a:t>
            </a:r>
            <a:r>
              <a:rPr lang="en-US" sz="2400" b="0" dirty="0" err="1"/>
              <a:t>Ottobre</a:t>
            </a:r>
            <a:r>
              <a:rPr lang="en-US" sz="2400" b="0" dirty="0"/>
              <a:t> 2017</a:t>
            </a:r>
            <a:br>
              <a:rPr lang="en-US" sz="2400" b="0" dirty="0"/>
            </a:br>
            <a:r>
              <a:rPr lang="en-US" sz="2400" b="0" dirty="0" smtClean="0"/>
              <a:t>Angelo Tinazzi (</a:t>
            </a:r>
            <a:r>
              <a:rPr lang="en-US" sz="2400" b="0" dirty="0" err="1" smtClean="0"/>
              <a:t>Cytel</a:t>
            </a:r>
            <a:r>
              <a:rPr lang="en-US" sz="2400" b="0" dirty="0" smtClean="0"/>
              <a:t>) - Silvia Faini (CROS NT)</a:t>
            </a:r>
            <a:br>
              <a:rPr lang="en-US" sz="2400" b="0" dirty="0" smtClean="0"/>
            </a:br>
            <a:r>
              <a:rPr lang="en-US" sz="2400" b="0" dirty="0" smtClean="0"/>
              <a:t>E3C members</a:t>
            </a: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254000"/>
            <a:ext cx="7903029" cy="868363"/>
          </a:xfrm>
        </p:spPr>
        <p:txBody>
          <a:bodyPr/>
          <a:lstStyle/>
          <a:p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1196752"/>
            <a:ext cx="7251379" cy="4968552"/>
          </a:xfrm>
        </p:spPr>
        <p:txBody>
          <a:bodyPr>
            <a:normAutofit/>
          </a:bodyPr>
          <a:lstStyle/>
          <a:p>
            <a:r>
              <a:rPr lang="it-IT" dirty="0"/>
              <a:t>Analysis Datasets vs </a:t>
            </a:r>
            <a:r>
              <a:rPr lang="it-IT" dirty="0" smtClean="0"/>
              <a:t>ADaM</a:t>
            </a:r>
          </a:p>
          <a:p>
            <a:r>
              <a:rPr lang="it-IT" dirty="0"/>
              <a:t>Dat</a:t>
            </a:r>
            <a:r>
              <a:rPr lang="it-IT" b="1" dirty="0">
                <a:solidFill>
                  <a:srgbClr val="FF0000"/>
                </a:solidFill>
              </a:rPr>
              <a:t>e</a:t>
            </a:r>
            <a:r>
              <a:rPr lang="it-IT" dirty="0"/>
              <a:t> </a:t>
            </a:r>
            <a:r>
              <a:rPr lang="it-IT" dirty="0" smtClean="0"/>
              <a:t>Imputation</a:t>
            </a:r>
          </a:p>
          <a:p>
            <a:r>
              <a:rPr lang="it-IT" dirty="0" smtClean="0"/>
              <a:t>Dat</a:t>
            </a:r>
            <a:r>
              <a:rPr lang="it-IT" b="1" dirty="0" smtClean="0">
                <a:solidFill>
                  <a:srgbClr val="FF0000"/>
                </a:solidFill>
              </a:rPr>
              <a:t>a</a:t>
            </a:r>
            <a:r>
              <a:rPr lang="it-IT" dirty="0" smtClean="0"/>
              <a:t> Imputation</a:t>
            </a:r>
          </a:p>
          <a:p>
            <a:r>
              <a:rPr lang="it-IT" dirty="0" smtClean="0"/>
              <a:t>AVAL vs AVALC</a:t>
            </a:r>
          </a:p>
          <a:p>
            <a:r>
              <a:rPr lang="it-IT" dirty="0" smtClean="0"/>
              <a:t>Analysis Ready</a:t>
            </a:r>
          </a:p>
          <a:p>
            <a:r>
              <a:rPr lang="it-IT" dirty="0" smtClean="0"/>
              <a:t>Use of Analysis Flags</a:t>
            </a:r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47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355600"/>
            <a:ext cx="7903029" cy="482283"/>
          </a:xfrm>
        </p:spPr>
        <p:txBody>
          <a:bodyPr/>
          <a:lstStyle/>
          <a:p>
            <a:r>
              <a:rPr lang="fr-FR" sz="2800" dirty="0" smtClean="0"/>
              <a:t>….More….</a:t>
            </a:r>
            <a:br>
              <a:rPr lang="fr-FR" sz="2800" dirty="0" smtClean="0"/>
            </a:br>
            <a:r>
              <a:rPr lang="fr-FR" sz="2400" dirty="0" err="1" smtClean="0">
                <a:solidFill>
                  <a:srgbClr val="FF0000"/>
                </a:solidFill>
              </a:rPr>
              <a:t>Analysis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Datasets</a:t>
            </a:r>
            <a:r>
              <a:rPr lang="fr-FR" sz="2400" dirty="0" smtClean="0">
                <a:solidFill>
                  <a:srgbClr val="FF0000"/>
                </a:solidFill>
              </a:rPr>
              <a:t> vs </a:t>
            </a:r>
            <a:r>
              <a:rPr lang="fr-FR" sz="2400" dirty="0" err="1" smtClean="0">
                <a:solidFill>
                  <a:srgbClr val="FF0000"/>
                </a:solidFill>
              </a:rPr>
              <a:t>ADaM</a:t>
            </a:r>
            <a:endParaRPr lang="en-GB" sz="2800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44577" y="895483"/>
            <a:ext cx="8217408" cy="5254053"/>
            <a:chOff x="539552" y="1343299"/>
            <a:chExt cx="8217408" cy="5254053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39552" y="1343299"/>
              <a:ext cx="8217408" cy="5254053"/>
            </a:xfrm>
            <a:prstGeom prst="rect">
              <a:avLst/>
            </a:prstGeom>
            <a:solidFill>
              <a:srgbClr val="F1E3C5"/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904288" y="2739303"/>
              <a:ext cx="1323416" cy="16646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58890" y="2097035"/>
              <a:ext cx="5532301" cy="581874"/>
            </a:xfrm>
            <a:prstGeom prst="rect">
              <a:avLst/>
            </a:prstGeom>
            <a:solidFill>
              <a:srgbClr val="569BBE"/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ADaM Datasets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370198" y="2551240"/>
              <a:ext cx="2222004" cy="608881"/>
            </a:xfrm>
            <a:prstGeom prst="rect">
              <a:avLst/>
            </a:prstGeom>
            <a:solidFill>
              <a:srgbClr val="569BBE">
                <a:alpha val="65097"/>
              </a:srgbClr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Non-ADaM Analysis Datasets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88279" y="2857317"/>
              <a:ext cx="1230786" cy="518858"/>
            </a:xfrm>
            <a:prstGeom prst="rect">
              <a:avLst/>
            </a:prstGeom>
            <a:solidFill>
              <a:srgbClr val="569BBE"/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ADSL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120337" y="2857317"/>
              <a:ext cx="1230786" cy="518858"/>
            </a:xfrm>
            <a:prstGeom prst="rect">
              <a:avLst/>
            </a:prstGeom>
            <a:solidFill>
              <a:srgbClr val="569BBE"/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BDS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551503" y="2857317"/>
              <a:ext cx="1230786" cy="518858"/>
            </a:xfrm>
            <a:prstGeom prst="rect">
              <a:avLst/>
            </a:prstGeom>
            <a:solidFill>
              <a:srgbClr val="569BBE"/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OCCDS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953281" y="2857317"/>
              <a:ext cx="1230786" cy="518858"/>
            </a:xfrm>
            <a:prstGeom prst="rect">
              <a:avLst/>
            </a:prstGeom>
            <a:solidFill>
              <a:srgbClr val="569BBE"/>
            </a:solidFill>
            <a:ln w="25400">
              <a:solidFill>
                <a:srgbClr val="002B5C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OTHER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Flowchart: Magnetic Disk 16"/>
            <p:cNvSpPr>
              <a:spLocks noChangeArrowheads="1"/>
            </p:cNvSpPr>
            <p:nvPr/>
          </p:nvSpPr>
          <p:spPr bwMode="auto">
            <a:xfrm>
              <a:off x="763088" y="3570134"/>
              <a:ext cx="1140837" cy="643253"/>
            </a:xfrm>
            <a:prstGeom prst="flowChartMagneticDisk">
              <a:avLst/>
            </a:prstGeom>
            <a:solidFill>
              <a:srgbClr val="72A492"/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ADSL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74030" y="1479970"/>
              <a:ext cx="7955577" cy="455842"/>
            </a:xfrm>
            <a:prstGeom prst="rect">
              <a:avLst/>
            </a:prstGeom>
            <a:solidFill>
              <a:srgbClr val="002B5C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Analysis Datasets</a:t>
              </a:r>
              <a:endPara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Flowchart: Magnetic Disk 18"/>
            <p:cNvSpPr>
              <a:spLocks noChangeArrowheads="1"/>
            </p:cNvSpPr>
            <p:nvPr/>
          </p:nvSpPr>
          <p:spPr bwMode="auto">
            <a:xfrm>
              <a:off x="2164866" y="4379520"/>
              <a:ext cx="1140837" cy="643253"/>
            </a:xfrm>
            <a:prstGeom prst="flowChartMagneticDisk">
              <a:avLst/>
            </a:prstGeom>
            <a:solidFill>
              <a:srgbClr val="72A492"/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ADEFF*</a:t>
              </a:r>
            </a:p>
          </p:txBody>
        </p:sp>
        <p:sp>
          <p:nvSpPr>
            <p:cNvPr id="20" name="Flowchart: Magnetic Disk 19"/>
            <p:cNvSpPr>
              <a:spLocks noChangeArrowheads="1"/>
            </p:cNvSpPr>
            <p:nvPr/>
          </p:nvSpPr>
          <p:spPr bwMode="auto">
            <a:xfrm>
              <a:off x="2149726" y="3570134"/>
              <a:ext cx="1140837" cy="643253"/>
            </a:xfrm>
            <a:prstGeom prst="flowChartMagneticDisk">
              <a:avLst/>
            </a:prstGeom>
            <a:solidFill>
              <a:srgbClr val="72A492"/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ADLB*</a:t>
              </a:r>
            </a:p>
          </p:txBody>
        </p:sp>
        <p:sp>
          <p:nvSpPr>
            <p:cNvPr id="21" name="Flowchart: Magnetic Disk 20"/>
            <p:cNvSpPr>
              <a:spLocks noChangeArrowheads="1"/>
            </p:cNvSpPr>
            <p:nvPr/>
          </p:nvSpPr>
          <p:spPr bwMode="auto">
            <a:xfrm>
              <a:off x="3596032" y="3570134"/>
              <a:ext cx="1141727" cy="643253"/>
            </a:xfrm>
            <a:prstGeom prst="flowChartMagneticDisk">
              <a:avLst/>
            </a:prstGeom>
            <a:solidFill>
              <a:srgbClr val="72A492"/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ADAE*</a:t>
              </a:r>
            </a:p>
          </p:txBody>
        </p:sp>
        <p:sp>
          <p:nvSpPr>
            <p:cNvPr id="22" name="Flowchart: Magnetic Disk 21"/>
            <p:cNvSpPr>
              <a:spLocks noChangeArrowheads="1"/>
            </p:cNvSpPr>
            <p:nvPr/>
          </p:nvSpPr>
          <p:spPr bwMode="auto">
            <a:xfrm>
              <a:off x="4983560" y="3584046"/>
              <a:ext cx="1140837" cy="643253"/>
            </a:xfrm>
            <a:prstGeom prst="flowChartMagneticDisk">
              <a:avLst/>
            </a:prstGeom>
            <a:solidFill>
              <a:srgbClr val="72A492"/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ADMV*</a:t>
              </a:r>
            </a:p>
          </p:txBody>
        </p:sp>
        <p:sp>
          <p:nvSpPr>
            <p:cNvPr id="23" name="Flowchart: Magnetic Disk 22"/>
            <p:cNvSpPr>
              <a:spLocks noChangeArrowheads="1"/>
            </p:cNvSpPr>
            <p:nvPr/>
          </p:nvSpPr>
          <p:spPr bwMode="auto">
            <a:xfrm>
              <a:off x="6922359" y="4379520"/>
              <a:ext cx="1139946" cy="643253"/>
            </a:xfrm>
            <a:prstGeom prst="flowChartMagneticDisk">
              <a:avLst/>
            </a:prstGeom>
            <a:solidFill>
              <a:srgbClr val="72A492">
                <a:alpha val="74901"/>
              </a:srgbClr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AXEVT**</a:t>
              </a:r>
            </a:p>
          </p:txBody>
        </p:sp>
        <p:sp>
          <p:nvSpPr>
            <p:cNvPr id="24" name="Flowchart: Magnetic Disk 23"/>
            <p:cNvSpPr>
              <a:spLocks noChangeArrowheads="1"/>
            </p:cNvSpPr>
            <p:nvPr/>
          </p:nvSpPr>
          <p:spPr bwMode="auto">
            <a:xfrm>
              <a:off x="6907219" y="3584046"/>
              <a:ext cx="1140837" cy="643253"/>
            </a:xfrm>
            <a:prstGeom prst="flowChartMagneticDisk">
              <a:avLst/>
            </a:prstGeom>
            <a:solidFill>
              <a:srgbClr val="72A492">
                <a:alpha val="74901"/>
              </a:srgbClr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PATP**</a:t>
              </a:r>
            </a:p>
          </p:txBody>
        </p:sp>
        <p:sp>
          <p:nvSpPr>
            <p:cNvPr id="25" name="Flowchart: Magnetic Disk 24"/>
            <p:cNvSpPr>
              <a:spLocks noChangeArrowheads="1"/>
            </p:cNvSpPr>
            <p:nvPr/>
          </p:nvSpPr>
          <p:spPr bwMode="auto">
            <a:xfrm>
              <a:off x="2149726" y="5146350"/>
              <a:ext cx="1140837" cy="643253"/>
            </a:xfrm>
            <a:prstGeom prst="flowChartMagneticDisk">
              <a:avLst/>
            </a:prstGeom>
            <a:solidFill>
              <a:srgbClr val="72A492"/>
            </a:solidFill>
            <a:ln w="25400">
              <a:solidFill>
                <a:srgbClr val="38635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ADTTE*</a:t>
              </a: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>
              <a:off x="6266000" y="2097035"/>
              <a:ext cx="0" cy="3990461"/>
            </a:xfrm>
            <a:prstGeom prst="line">
              <a:avLst/>
            </a:prstGeom>
            <a:noFill/>
            <a:ln w="31750">
              <a:solidFill>
                <a:srgbClr val="5F606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2016138" y="2857317"/>
              <a:ext cx="0" cy="3219540"/>
            </a:xfrm>
            <a:prstGeom prst="line">
              <a:avLst/>
            </a:prstGeom>
            <a:noFill/>
            <a:ln w="19050">
              <a:solidFill>
                <a:srgbClr val="5F606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3447305" y="2870412"/>
              <a:ext cx="0" cy="3217084"/>
            </a:xfrm>
            <a:prstGeom prst="line">
              <a:avLst/>
            </a:prstGeom>
            <a:noFill/>
            <a:ln w="19050">
              <a:solidFill>
                <a:srgbClr val="5F606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4864222" y="2870412"/>
              <a:ext cx="0" cy="3217084"/>
            </a:xfrm>
            <a:prstGeom prst="line">
              <a:avLst/>
            </a:prstGeom>
            <a:noFill/>
            <a:ln w="19050">
              <a:solidFill>
                <a:srgbClr val="5F606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604565" y="6112866"/>
              <a:ext cx="7494255" cy="464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9144" anchor="t" anchorCtr="0" upright="1">
              <a:spAutoFit/>
            </a:bodyPr>
            <a:lstStyle/>
            <a:p>
              <a:pPr marL="66675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* Example name of ADaM dataset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** Example name of dataset developed without following ADaM fundamental principles</a:t>
              </a:r>
              <a:endPara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6592" y="5177475"/>
              <a:ext cx="4242816" cy="107721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7030A0"/>
                  </a:solidFill>
                </a:rPr>
                <a:t>Datasets not in one of the defined ADaM structures can still be ADaM datasets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7030A0"/>
                  </a:solidFill>
                </a:rPr>
                <a:t>They must follow the ADaM Fundamental Principles and naming conventions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4983560" y="4429276"/>
              <a:ext cx="579096" cy="762111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118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5611" y="355600"/>
            <a:ext cx="7903029" cy="482283"/>
          </a:xfrm>
        </p:spPr>
        <p:txBody>
          <a:bodyPr/>
          <a:lstStyle/>
          <a:p>
            <a:r>
              <a:rPr lang="fr-FR" sz="2800" dirty="0" smtClean="0"/>
              <a:t>….More….</a:t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Date Imputation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275392" y="1038582"/>
            <a:ext cx="88686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606060"/>
                </a:solidFill>
                <a:latin typeface="+mn-lt"/>
              </a:rPr>
              <a:t>A subject can’t remember the day of a knee injury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06060"/>
                </a:solidFill>
                <a:latin typeface="+mn-lt"/>
              </a:rPr>
              <a:t>SDTM MH.MHSTDTC = “2013-05”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06060"/>
                </a:solidFill>
                <a:latin typeface="+mn-lt"/>
              </a:rPr>
              <a:t>ADaM Imputation, per SAP specifications: </a:t>
            </a:r>
          </a:p>
          <a:p>
            <a:pPr lvl="1"/>
            <a:r>
              <a:rPr lang="en-US" sz="2200" b="1" dirty="0">
                <a:solidFill>
                  <a:srgbClr val="606060"/>
                </a:solidFill>
                <a:latin typeface="+mn-lt"/>
              </a:rPr>
              <a:t>ADMH.ASTDT</a:t>
            </a:r>
            <a:r>
              <a:rPr lang="en-US" sz="2200" dirty="0">
                <a:solidFill>
                  <a:srgbClr val="606060"/>
                </a:solidFill>
                <a:latin typeface="+mn-lt"/>
              </a:rPr>
              <a:t> = May 1, 2013 (numeric date) and </a:t>
            </a:r>
            <a:r>
              <a:rPr lang="en-US" sz="2200" b="1" dirty="0">
                <a:solidFill>
                  <a:srgbClr val="606060"/>
                </a:solidFill>
                <a:latin typeface="+mn-lt"/>
              </a:rPr>
              <a:t>ASTDTF = “D”</a:t>
            </a:r>
          </a:p>
          <a:p>
            <a:endParaRPr lang="en-US" sz="2200" dirty="0">
              <a:solidFill>
                <a:srgbClr val="606060"/>
              </a:solidFill>
              <a:latin typeface="+mn-lt"/>
            </a:endParaRPr>
          </a:p>
          <a:p>
            <a:r>
              <a:rPr lang="en-US" sz="2200" dirty="0">
                <a:solidFill>
                  <a:srgbClr val="606060"/>
                </a:solidFill>
                <a:latin typeface="+mn-lt"/>
              </a:rPr>
              <a:t>A subject can’t remember the month of a knee injury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06060"/>
                </a:solidFill>
                <a:latin typeface="+mn-lt"/>
              </a:rPr>
              <a:t>SDTM MH. MHSTDTC = “2013---15”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06060"/>
                </a:solidFill>
                <a:latin typeface="+mn-lt"/>
              </a:rPr>
              <a:t>ADaM Imputation, per SAP specifications: </a:t>
            </a:r>
          </a:p>
          <a:p>
            <a:pPr lvl="1"/>
            <a:r>
              <a:rPr lang="en-US" sz="2200" b="1" dirty="0">
                <a:solidFill>
                  <a:srgbClr val="606060"/>
                </a:solidFill>
                <a:latin typeface="+mn-lt"/>
              </a:rPr>
              <a:t>ADMH. ASTDT</a:t>
            </a:r>
            <a:r>
              <a:rPr lang="en-US" sz="2200" dirty="0">
                <a:solidFill>
                  <a:srgbClr val="606060"/>
                </a:solidFill>
                <a:latin typeface="+mn-lt"/>
              </a:rPr>
              <a:t> = January 1, 2013 and </a:t>
            </a:r>
            <a:r>
              <a:rPr lang="en-US" sz="2200" b="1" dirty="0">
                <a:solidFill>
                  <a:srgbClr val="606060"/>
                </a:solidFill>
                <a:latin typeface="+mn-lt"/>
              </a:rPr>
              <a:t>ASTDTF = “M”</a:t>
            </a:r>
          </a:p>
          <a:p>
            <a:endParaRPr lang="en-US" sz="2200" dirty="0">
              <a:solidFill>
                <a:srgbClr val="606060"/>
              </a:solidFill>
              <a:latin typeface="+mn-lt"/>
            </a:endParaRPr>
          </a:p>
          <a:p>
            <a:r>
              <a:rPr lang="en-US" sz="2200" dirty="0">
                <a:solidFill>
                  <a:srgbClr val="606060"/>
                </a:solidFill>
                <a:latin typeface="+mn-lt"/>
              </a:rPr>
              <a:t>A subject can’t remember the month or day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06060"/>
                </a:solidFill>
                <a:latin typeface="+mn-lt"/>
              </a:rPr>
              <a:t>SDTM MH. MHSTDTC = “2013”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606060"/>
                </a:solidFill>
                <a:latin typeface="+mn-lt"/>
              </a:rPr>
              <a:t>ADaM Imputation, per SAP specifications: </a:t>
            </a:r>
          </a:p>
          <a:p>
            <a:pPr lvl="1"/>
            <a:r>
              <a:rPr lang="en-US" sz="2200" b="1" dirty="0">
                <a:solidFill>
                  <a:srgbClr val="606060"/>
                </a:solidFill>
                <a:latin typeface="+mn-lt"/>
              </a:rPr>
              <a:t>ADMH. ASTDT</a:t>
            </a:r>
            <a:r>
              <a:rPr lang="en-US" sz="2200" dirty="0">
                <a:solidFill>
                  <a:srgbClr val="606060"/>
                </a:solidFill>
                <a:latin typeface="+mn-lt"/>
              </a:rPr>
              <a:t> = January 1, 2013 and </a:t>
            </a:r>
            <a:r>
              <a:rPr lang="en-US" sz="2200" b="1" dirty="0">
                <a:solidFill>
                  <a:srgbClr val="606060"/>
                </a:solidFill>
                <a:latin typeface="+mn-lt"/>
              </a:rPr>
              <a:t>ASTDTF = “M”</a:t>
            </a:r>
          </a:p>
        </p:txBody>
      </p:sp>
    </p:spTree>
    <p:extLst>
      <p:ext uri="{BB962C8B-B14F-4D97-AF65-F5344CB8AC3E}">
        <p14:creationId xmlns:p14="http://schemas.microsoft.com/office/powerpoint/2010/main" val="40544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355600"/>
            <a:ext cx="7903029" cy="482283"/>
          </a:xfrm>
        </p:spPr>
        <p:txBody>
          <a:bodyPr/>
          <a:lstStyle/>
          <a:p>
            <a:r>
              <a:rPr lang="fr-FR" sz="2800" dirty="0" smtClean="0"/>
              <a:t>….More….</a:t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Data Imputation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12367" y="1003070"/>
            <a:ext cx="3945987" cy="4800600"/>
          </a:xfrm>
        </p:spPr>
        <p:txBody>
          <a:bodyPr/>
          <a:lstStyle/>
          <a:p>
            <a:r>
              <a:rPr lang="en-US" dirty="0"/>
              <a:t>Original value of AEREL copied from SDTM </a:t>
            </a:r>
          </a:p>
          <a:p>
            <a:r>
              <a:rPr lang="en-US" dirty="0"/>
              <a:t>New variable RELGR1 created to group into</a:t>
            </a:r>
          </a:p>
          <a:p>
            <a:pPr lvl="1"/>
            <a:r>
              <a:rPr lang="en-US" dirty="0"/>
              <a:t>Related</a:t>
            </a:r>
          </a:p>
          <a:p>
            <a:pPr lvl="1"/>
            <a:r>
              <a:rPr lang="en-US" dirty="0"/>
              <a:t>Not Related</a:t>
            </a:r>
          </a:p>
          <a:p>
            <a:r>
              <a:rPr lang="en-US" dirty="0"/>
              <a:t>Follows the </a:t>
            </a:r>
            <a:r>
              <a:rPr lang="en-US" dirty="0" err="1"/>
              <a:t>ADaM</a:t>
            </a:r>
            <a:r>
              <a:rPr lang="en-US" dirty="0"/>
              <a:t> general naming conventions, like BDS</a:t>
            </a:r>
          </a:p>
          <a:p>
            <a:r>
              <a:rPr lang="en-US" dirty="0"/>
              <a:t>Mixed case content makes table production easier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837959"/>
              </p:ext>
            </p:extLst>
          </p:nvPr>
        </p:nvGraphicFramePr>
        <p:xfrm>
          <a:off x="804600" y="991543"/>
          <a:ext cx="3981157" cy="4850417"/>
        </p:xfrm>
        <a:graphic>
          <a:graphicData uri="http://schemas.openxmlformats.org/drawingml/2006/table">
            <a:tbl>
              <a:tblPr firstRow="1" firstCol="1" bandRow="1" bandCol="1">
                <a:tableStyleId>{17292A2E-F333-43FB-9621-5CBBE7FDCDCB}</a:tableStyleId>
              </a:tblPr>
              <a:tblGrid>
                <a:gridCol w="24562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49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960"/>
                        </a:spcBef>
                        <a:spcAft>
                          <a:spcPts val="960"/>
                        </a:spcAft>
                      </a:pPr>
                      <a:r>
                        <a:rPr lang="en-US" sz="1600" dirty="0">
                          <a:effectLst/>
                        </a:rPr>
                        <a:t>AEREL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960"/>
                        </a:spcBef>
                        <a:spcAft>
                          <a:spcPts val="960"/>
                        </a:spcAft>
                      </a:pPr>
                      <a:r>
                        <a:rPr lang="en-US" sz="1600">
                          <a:effectLst/>
                        </a:rPr>
                        <a:t>RELGR1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890" marR="889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NOT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>
                          <a:effectLst/>
                        </a:rPr>
                        <a:t>Not Related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NOT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Not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NOT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Not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POSSIBLY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PROBABLY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PROBABLY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DEFINITELY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DEFINITELY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0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DEFINITELY 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 dirty="0">
                          <a:effectLst/>
                        </a:rPr>
                        <a:t>Related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24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355600"/>
            <a:ext cx="7903029" cy="482283"/>
          </a:xfrm>
        </p:spPr>
        <p:txBody>
          <a:bodyPr/>
          <a:lstStyle/>
          <a:p>
            <a:r>
              <a:rPr lang="fr-FR" sz="2800" dirty="0" smtClean="0"/>
              <a:t>….More….</a:t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Data Imputation (</a:t>
            </a:r>
            <a:r>
              <a:rPr lang="fr-FR" sz="2400" dirty="0" err="1" smtClean="0">
                <a:solidFill>
                  <a:srgbClr val="FF0000"/>
                </a:solidFill>
              </a:rPr>
              <a:t>cont</a:t>
            </a:r>
            <a:r>
              <a:rPr lang="fr-FR" sz="2400" dirty="0" smtClean="0">
                <a:solidFill>
                  <a:srgbClr val="FF0000"/>
                </a:solidFill>
              </a:rPr>
              <a:t>)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21071" y="840511"/>
            <a:ext cx="7986484" cy="4396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Derivation of study endpoint when early drop-out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endpoint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«</a:t>
            </a:r>
            <a:r>
              <a:rPr lang="en-US" dirty="0"/>
              <a:t>Weekly Mean Daily Pain Intensity </a:t>
            </a:r>
            <a:r>
              <a:rPr lang="en-US" dirty="0" smtClean="0"/>
              <a:t>Score</a:t>
            </a:r>
            <a:r>
              <a:rPr lang="fr-FR" dirty="0"/>
              <a:t> </a:t>
            </a:r>
            <a:r>
              <a:rPr lang="fr-FR" dirty="0" smtClean="0"/>
              <a:t>at 12 </a:t>
            </a:r>
            <a:r>
              <a:rPr lang="fr-FR" dirty="0" err="1" smtClean="0"/>
              <a:t>weeks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For </a:t>
            </a:r>
            <a:r>
              <a:rPr lang="fr-FR" dirty="0" err="1" smtClean="0"/>
              <a:t>early</a:t>
            </a:r>
            <a:r>
              <a:rPr lang="fr-FR" dirty="0" smtClean="0"/>
              <a:t> drop-out </a:t>
            </a:r>
            <a:r>
              <a:rPr lang="fr-FR" dirty="0" err="1" smtClean="0"/>
              <a:t>prior</a:t>
            </a:r>
            <a:r>
              <a:rPr lang="fr-FR" dirty="0" smtClean="0"/>
              <a:t> to week-12 the Last Observation Carry </a:t>
            </a:r>
            <a:r>
              <a:rPr lang="fr-FR" dirty="0" err="1" smtClean="0"/>
              <a:t>forward</a:t>
            </a:r>
            <a:r>
              <a:rPr lang="fr-FR" dirty="0" smtClean="0"/>
              <a:t> imputation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 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447800"/>
            <a:ext cx="73628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3543300"/>
            <a:ext cx="6870559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0588" y="3543300"/>
            <a:ext cx="6870559" cy="723900"/>
          </a:xfrm>
          <a:prstGeom prst="rect">
            <a:avLst/>
          </a:prstGeom>
          <a:solidFill>
            <a:srgbClr val="FF000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426720"/>
            <a:ext cx="7903029" cy="482283"/>
          </a:xfrm>
        </p:spPr>
        <p:txBody>
          <a:bodyPr/>
          <a:lstStyle/>
          <a:p>
            <a:r>
              <a:rPr lang="fr-FR" sz="2800" dirty="0"/>
              <a:t>….More</a:t>
            </a:r>
            <a:r>
              <a:rPr lang="fr-FR" sz="2800" dirty="0" smtClean="0"/>
              <a:t>….</a:t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AVAL vs AVALC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2640" y="1274356"/>
            <a:ext cx="7904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606060"/>
                </a:solidFill>
                <a:latin typeface="+mn-lt"/>
              </a:rPr>
              <a:t>When both AVAL and AVALC are non-missing on any record of a parameter, then AVALC must be 1:1 with AVAL on all records for that parameter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95" y="2474684"/>
            <a:ext cx="7519165" cy="168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4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426720"/>
            <a:ext cx="7903029" cy="482283"/>
          </a:xfrm>
        </p:spPr>
        <p:txBody>
          <a:bodyPr/>
          <a:lstStyle/>
          <a:p>
            <a:r>
              <a:rPr lang="fr-FR" sz="2800" dirty="0"/>
              <a:t>….More</a:t>
            </a:r>
            <a:r>
              <a:rPr lang="fr-FR" sz="2800" dirty="0" smtClean="0"/>
              <a:t>….</a:t>
            </a:r>
            <a:br>
              <a:rPr lang="fr-FR" sz="2800" dirty="0" smtClean="0"/>
            </a:br>
            <a:r>
              <a:rPr lang="fr-FR" sz="2400" dirty="0" err="1" smtClean="0">
                <a:solidFill>
                  <a:srgbClr val="FF0000"/>
                </a:solidFill>
              </a:rPr>
              <a:t>Analysis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Ready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73880" y="1026908"/>
            <a:ext cx="8101764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None/>
            </a:pPr>
            <a:r>
              <a:rPr lang="en-GB" altLang="en-US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As </a:t>
            </a:r>
            <a:r>
              <a:rPr lang="en-GB" alt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per </a:t>
            </a:r>
            <a:r>
              <a:rPr lang="en-GB" altLang="en-US" b="1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ADaM</a:t>
            </a:r>
            <a:r>
              <a:rPr lang="en-GB" alt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 </a:t>
            </a:r>
            <a:r>
              <a:rPr lang="en-GB" altLang="en-US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IG “Analysis </a:t>
            </a:r>
            <a:r>
              <a:rPr lang="en-GB" alt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datasets have a structure and content that allows statistical analysis to be performed with minimal </a:t>
            </a:r>
            <a:r>
              <a:rPr lang="en-GB" altLang="en-US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programming”</a:t>
            </a:r>
            <a:endParaRPr lang="en-GB" altLang="en-US" b="1" kern="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100" b="1" kern="0" dirty="0" smtClean="0"/>
              <a:t>“Analysis ready" - Considerations, Implementations, and Real World Applications; </a:t>
            </a:r>
            <a:r>
              <a:rPr lang="en-GB" altLang="en-US" sz="1100" b="1" kern="0" dirty="0" err="1" smtClean="0"/>
              <a:t>PharmaSUG</a:t>
            </a:r>
            <a:r>
              <a:rPr lang="en-GB" altLang="en-US" sz="1100" b="1" kern="0" dirty="0" smtClean="0"/>
              <a:t> 2012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100" b="1" kern="0" dirty="0" smtClean="0"/>
              <a:t>Laboratory </a:t>
            </a:r>
            <a:r>
              <a:rPr lang="en-GB" altLang="en-US" sz="1100" b="1" kern="0" dirty="0"/>
              <a:t>Analysis Dataset (ADLB): a real-life experience; CDISC Europe Interchange 2013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1100" b="1" kern="0" dirty="0" err="1"/>
              <a:t>Linkedin</a:t>
            </a:r>
            <a:r>
              <a:rPr lang="en-GB" altLang="en-US" sz="1100" b="1" kern="0" dirty="0"/>
              <a:t> </a:t>
            </a:r>
            <a:r>
              <a:rPr lang="en-GB" altLang="en-US" sz="1100" b="1" kern="0" dirty="0" err="1"/>
              <a:t>ADaM</a:t>
            </a:r>
            <a:r>
              <a:rPr lang="en-GB" altLang="en-US" sz="1100" b="1" kern="0" dirty="0"/>
              <a:t> Group Discussion http://www.linkedin.com/groupItem?view=&amp;gid=3092582&amp;type=member&amp;item=245409684&amp;qid=379c7b1b-df19-4772-acf1-3d279ef5b245&amp;trk=group_most_popular-0-b-ttl&amp;goback=%2Egmp_3092582&amp;_</a:t>
            </a:r>
            <a:r>
              <a:rPr lang="en-GB" altLang="en-US" sz="1100" b="1" kern="0" dirty="0" smtClean="0"/>
              <a:t>mSplash=1</a:t>
            </a:r>
          </a:p>
          <a:p>
            <a:pPr marL="0" indent="0">
              <a:buNone/>
            </a:pPr>
            <a:r>
              <a:rPr lang="en-GB" altLang="en-US" sz="2800" b="1" kern="0" dirty="0" smtClean="0"/>
              <a:t>One-</a:t>
            </a:r>
            <a:r>
              <a:rPr lang="en-GB" altLang="en-US" sz="2800" b="1" kern="0" dirty="0" err="1" smtClean="0"/>
              <a:t>proc</a:t>
            </a:r>
            <a:r>
              <a:rPr lang="en-GB" altLang="en-US" sz="2800" b="1" kern="0" dirty="0" smtClean="0"/>
              <a:t>-away</a:t>
            </a:r>
            <a:endParaRPr lang="en-GB" altLang="en-US" sz="2800" b="1" kern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2000" b="1" kern="0" dirty="0"/>
              <a:t>Output programs should only focus on selecting (and extracting) the statistical models and «eventually» improving the standard statistical outputs template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2000" b="1" kern="0" dirty="0"/>
              <a:t>It is preferable to have complex derivation in the derived (and fully validated) analysis datasets</a:t>
            </a:r>
          </a:p>
          <a:p>
            <a:pPr>
              <a:buFont typeface="Wingdings" panose="05000000000000000000" pitchFamily="2" charset="2"/>
              <a:buChar char="§"/>
            </a:pPr>
            <a:endParaRPr lang="fr-CH" altLang="en-US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fr-CH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735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426720"/>
            <a:ext cx="7903029" cy="482283"/>
          </a:xfrm>
        </p:spPr>
        <p:txBody>
          <a:bodyPr/>
          <a:lstStyle/>
          <a:p>
            <a:r>
              <a:rPr lang="fr-FR" sz="2800" dirty="0"/>
              <a:t>….More</a:t>
            </a:r>
            <a:r>
              <a:rPr lang="fr-FR" sz="2800" dirty="0" smtClean="0"/>
              <a:t>….</a:t>
            </a:r>
            <a:br>
              <a:rPr lang="fr-FR" sz="2800" dirty="0" smtClean="0"/>
            </a:br>
            <a:r>
              <a:rPr lang="fr-FR" sz="2400" dirty="0" err="1" smtClean="0">
                <a:solidFill>
                  <a:srgbClr val="FF0000"/>
                </a:solidFill>
              </a:rPr>
              <a:t>Analysis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Ready</a:t>
            </a:r>
            <a:r>
              <a:rPr lang="fr-FR" sz="2400" dirty="0" smtClean="0">
                <a:solidFill>
                  <a:srgbClr val="FF0000"/>
                </a:solidFill>
              </a:rPr>
              <a:t> (</a:t>
            </a:r>
            <a:r>
              <a:rPr lang="fr-FR" sz="2400" dirty="0" err="1" smtClean="0">
                <a:solidFill>
                  <a:srgbClr val="FF0000"/>
                </a:solidFill>
              </a:rPr>
              <a:t>cont</a:t>
            </a:r>
            <a:r>
              <a:rPr lang="fr-FR" sz="2400" dirty="0" smtClean="0">
                <a:solidFill>
                  <a:srgbClr val="FF0000"/>
                </a:solidFill>
              </a:rPr>
              <a:t>)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73880" y="1026908"/>
            <a:ext cx="8101764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fr-CH" altLang="en-US" kern="0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773880" y="1045959"/>
            <a:ext cx="8101764" cy="42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altLang="en-US" sz="1800" b="1" kern="0" dirty="0" smtClean="0"/>
              <a:t>Complex </a:t>
            </a:r>
            <a:r>
              <a:rPr lang="en-GB" altLang="en-US" sz="1800" b="1" kern="0" dirty="0"/>
              <a:t>derivations for </a:t>
            </a:r>
            <a:r>
              <a:rPr lang="en-GB" altLang="en-US" sz="1800" b="1" kern="0" dirty="0" smtClean="0"/>
              <a:t>exposure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altLang="en-US" sz="1800" b="1" kern="0" dirty="0"/>
          </a:p>
          <a:p>
            <a:pPr marL="0" indent="0">
              <a:buNone/>
            </a:pPr>
            <a:endParaRPr lang="fr-CH" altLang="en-US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fr-CH" altLang="en-US" kern="0" dirty="0" smtClean="0"/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159" y="3074714"/>
            <a:ext cx="4270997" cy="237965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80855" y="1484315"/>
            <a:ext cx="341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800" dirty="0">
                <a:solidFill>
                  <a:srgbClr val="C00000"/>
                </a:solidFill>
                <a:latin typeface="Arial" charset="0"/>
              </a:rPr>
              <a:t>ADEXSUM </a:t>
            </a:r>
            <a:r>
              <a:rPr lang="fr-CH" altLang="en-US" sz="1800" dirty="0" err="1">
                <a:solidFill>
                  <a:srgbClr val="C00000"/>
                </a:solidFill>
                <a:latin typeface="Arial" charset="0"/>
              </a:rPr>
              <a:t>derived</a:t>
            </a:r>
            <a:r>
              <a:rPr lang="fr-CH" altLang="en-US" sz="18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fr-CH" altLang="en-US" sz="1800" dirty="0" err="1">
                <a:solidFill>
                  <a:srgbClr val="C00000"/>
                </a:solidFill>
                <a:latin typeface="Arial" charset="0"/>
              </a:rPr>
              <a:t>from</a:t>
            </a:r>
            <a:r>
              <a:rPr lang="fr-CH" altLang="en-US" sz="1800" dirty="0">
                <a:solidFill>
                  <a:srgbClr val="C00000"/>
                </a:solidFill>
                <a:latin typeface="Arial" charset="0"/>
              </a:rPr>
              <a:t> ADEX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52293" y="1816102"/>
            <a:ext cx="7343775" cy="3242916"/>
            <a:chOff x="852293" y="1816102"/>
            <a:chExt cx="7343775" cy="3242916"/>
          </a:xfrm>
        </p:grpSpPr>
        <p:pic>
          <p:nvPicPr>
            <p:cNvPr id="1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293" y="1816102"/>
              <a:ext cx="7343775" cy="1189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943126" y="2156793"/>
              <a:ext cx="7126356" cy="2196546"/>
              <a:chOff x="974035" y="2613992"/>
              <a:chExt cx="7126356" cy="219654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974035" y="2613992"/>
                <a:ext cx="7126356" cy="149087"/>
              </a:xfrm>
              <a:prstGeom prst="rect">
                <a:avLst/>
              </a:prstGeom>
              <a:solidFill>
                <a:srgbClr val="FF00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337696" y="4397059"/>
                <a:ext cx="364435" cy="413479"/>
              </a:xfrm>
              <a:prstGeom prst="rect">
                <a:avLst/>
              </a:prstGeom>
              <a:solidFill>
                <a:srgbClr val="FF00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771704" y="4512365"/>
                <a:ext cx="801756" cy="265043"/>
              </a:xfrm>
              <a:prstGeom prst="rect">
                <a:avLst/>
              </a:prstGeom>
              <a:solidFill>
                <a:srgbClr val="FF00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61002" y="2557670"/>
              <a:ext cx="7126356" cy="2501348"/>
              <a:chOff x="991911" y="3014869"/>
              <a:chExt cx="7126356" cy="2501348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991911" y="3014869"/>
                <a:ext cx="7126356" cy="149087"/>
              </a:xfrm>
              <a:prstGeom prst="rect">
                <a:avLst/>
              </a:prstGeom>
              <a:solidFill>
                <a:srgbClr val="FF00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352948" y="4969564"/>
                <a:ext cx="418756" cy="546653"/>
              </a:xfrm>
              <a:prstGeom prst="rect">
                <a:avLst/>
              </a:prstGeom>
              <a:solidFill>
                <a:srgbClr val="FF00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807976" y="5079488"/>
                <a:ext cx="1067138" cy="181028"/>
              </a:xfrm>
              <a:prstGeom prst="rect">
                <a:avLst/>
              </a:prstGeom>
              <a:solidFill>
                <a:srgbClr val="FF00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2332294" y="2557670"/>
            <a:ext cx="5727249" cy="2803958"/>
            <a:chOff x="2363203" y="3014869"/>
            <a:chExt cx="5727249" cy="2803958"/>
          </a:xfrm>
        </p:grpSpPr>
        <p:sp>
          <p:nvSpPr>
            <p:cNvPr id="31" name="Rectangle 30"/>
            <p:cNvSpPr/>
            <p:nvPr/>
          </p:nvSpPr>
          <p:spPr>
            <a:xfrm>
              <a:off x="2363203" y="5533964"/>
              <a:ext cx="569039" cy="284863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95175" y="5574877"/>
              <a:ext cx="791633" cy="243950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504918" y="3014869"/>
              <a:ext cx="585534" cy="149087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3351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426720"/>
            <a:ext cx="7903029" cy="482283"/>
          </a:xfrm>
        </p:spPr>
        <p:txBody>
          <a:bodyPr/>
          <a:lstStyle/>
          <a:p>
            <a:r>
              <a:rPr lang="fr-FR" sz="2800" dirty="0"/>
              <a:t>….More</a:t>
            </a:r>
            <a:r>
              <a:rPr lang="fr-FR" sz="2800" dirty="0" smtClean="0"/>
              <a:t>….</a:t>
            </a:r>
            <a:br>
              <a:rPr lang="fr-FR" sz="2800" dirty="0" smtClean="0"/>
            </a:br>
            <a:r>
              <a:rPr lang="fr-FR" sz="2400" dirty="0" smtClean="0">
                <a:solidFill>
                  <a:srgbClr val="FF0000"/>
                </a:solidFill>
              </a:rPr>
              <a:t>Use of </a:t>
            </a:r>
            <a:r>
              <a:rPr lang="fr-FR" sz="2400" dirty="0" err="1" smtClean="0">
                <a:solidFill>
                  <a:srgbClr val="FF0000"/>
                </a:solidFill>
              </a:rPr>
              <a:t>Analysis</a:t>
            </a:r>
            <a:r>
              <a:rPr lang="fr-FR" sz="2400" dirty="0" smtClean="0">
                <a:solidFill>
                  <a:srgbClr val="FF0000"/>
                </a:solidFill>
              </a:rPr>
              <a:t> Flag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55526" y="970657"/>
            <a:ext cx="8101764" cy="61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fr-CH" altLang="en-US" b="1" kern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altLang="en-US" b="1" kern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altLang="en-US" b="1" kern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altLang="en-US" b="1" kern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altLang="en-US" b="1" kern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altLang="en-US" b="1" kern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CH" altLang="en-US" b="1" kern="0" dirty="0" err="1" smtClean="0"/>
              <a:t>Derivation</a:t>
            </a:r>
            <a:r>
              <a:rPr lang="fr-CH" altLang="en-US" b="1" kern="0" dirty="0" smtClean="0"/>
              <a:t> </a:t>
            </a:r>
            <a:r>
              <a:rPr lang="fr-CH" altLang="en-US" b="1" kern="0" dirty="0"/>
              <a:t>of </a:t>
            </a:r>
            <a:r>
              <a:rPr lang="fr-CH" altLang="en-US" b="1" kern="0" dirty="0" smtClean="0"/>
              <a:t>Weekly </a:t>
            </a:r>
            <a:r>
              <a:rPr lang="fr-CH" altLang="en-US" b="1" kern="0" dirty="0" err="1" smtClean="0"/>
              <a:t>Mean</a:t>
            </a:r>
            <a:r>
              <a:rPr lang="fr-CH" altLang="en-US" b="1" kern="0" dirty="0" smtClean="0"/>
              <a:t> Daily Pain </a:t>
            </a:r>
            <a:r>
              <a:rPr lang="fr-CH" altLang="en-US" b="1" kern="0" dirty="0" err="1" smtClean="0"/>
              <a:t>Intensity</a:t>
            </a:r>
            <a:r>
              <a:rPr lang="fr-CH" altLang="en-US" b="1" kern="0" dirty="0" smtClean="0"/>
              <a:t> Score by </a:t>
            </a:r>
            <a:r>
              <a:rPr lang="fr-CH" altLang="en-US" b="1" kern="0" dirty="0" err="1" smtClean="0"/>
              <a:t>excluding</a:t>
            </a:r>
            <a:r>
              <a:rPr lang="fr-CH" altLang="en-US" b="1" kern="0" dirty="0" smtClean="0"/>
              <a:t> observations </a:t>
            </a:r>
            <a:r>
              <a:rPr lang="fr-CH" altLang="en-US" b="1" kern="0" dirty="0" err="1"/>
              <a:t>occurred</a:t>
            </a:r>
            <a:r>
              <a:rPr lang="fr-CH" altLang="en-US" b="1" kern="0" dirty="0"/>
              <a:t> </a:t>
            </a:r>
            <a:r>
              <a:rPr lang="fr-CH" altLang="en-US" b="1" kern="0" dirty="0" err="1"/>
              <a:t>during</a:t>
            </a:r>
            <a:r>
              <a:rPr lang="fr-CH" altLang="en-US" b="1" kern="0" dirty="0"/>
              <a:t> the </a:t>
            </a:r>
            <a:r>
              <a:rPr lang="fr-CH" altLang="en-US" b="1" kern="0" dirty="0" err="1"/>
              <a:t>wash</a:t>
            </a:r>
            <a:r>
              <a:rPr lang="fr-CH" altLang="en-US" b="1" kern="0" dirty="0"/>
              <a:t>-out </a:t>
            </a:r>
            <a:r>
              <a:rPr lang="fr-CH" altLang="en-US" b="1" kern="0" dirty="0" err="1"/>
              <a:t>period</a:t>
            </a:r>
            <a:endParaRPr lang="en-GB" altLang="en-US" b="1" kern="0" dirty="0"/>
          </a:p>
          <a:p>
            <a:pPr marL="457200" lvl="1" indent="0">
              <a:buNone/>
            </a:pPr>
            <a:endParaRPr lang="en-GB" altLang="en-US" b="1" kern="0" dirty="0"/>
          </a:p>
          <a:p>
            <a:endParaRPr lang="fr-CH" altLang="en-US" kern="0" dirty="0" smtClean="0"/>
          </a:p>
          <a:p>
            <a:endParaRPr lang="fr-CH" altLang="en-US" kern="0" dirty="0"/>
          </a:p>
          <a:p>
            <a:endParaRPr lang="fr-CH" altLang="en-US" kern="0" dirty="0" smtClean="0"/>
          </a:p>
          <a:p>
            <a:endParaRPr lang="fr-CH" altLang="en-US" kern="0" dirty="0"/>
          </a:p>
          <a:p>
            <a:endParaRPr lang="fr-CH" altLang="en-US" kern="0" dirty="0"/>
          </a:p>
          <a:p>
            <a:endParaRPr lang="en-GB" altLang="en-US" sz="1400" kern="0" dirty="0"/>
          </a:p>
          <a:p>
            <a:endParaRPr lang="fr-CH" altLang="en-US" sz="1400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fr-CH" altLang="en-US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fr-CH" altLang="en-US" kern="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01" y="1097297"/>
            <a:ext cx="7868494" cy="242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58694" y="1404749"/>
            <a:ext cx="7803001" cy="271651"/>
          </a:xfrm>
          <a:prstGeom prst="rect">
            <a:avLst/>
          </a:prstGeom>
          <a:solidFill>
            <a:srgbClr val="FF0000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3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662708"/>
          </a:xfrm>
        </p:spPr>
        <p:txBody>
          <a:bodyPr/>
          <a:lstStyle/>
          <a:p>
            <a:r>
              <a:rPr lang="fr-FR" sz="3600" b="0" dirty="0" err="1" smtClean="0"/>
              <a:t>Spazio</a:t>
            </a:r>
            <a:r>
              <a:rPr lang="fr-FR" sz="3600" b="0" dirty="0" smtClean="0"/>
              <a:t> Q&amp;A</a:t>
            </a:r>
            <a:br>
              <a:rPr lang="fr-FR" sz="3600" b="0" dirty="0" smtClean="0"/>
            </a:br>
            <a:r>
              <a:rPr lang="fr-FR" sz="3600" b="0" dirty="0"/>
              <a:t/>
            </a:r>
            <a:br>
              <a:rPr lang="fr-FR" sz="3600" b="0" dirty="0"/>
            </a:br>
            <a:endParaRPr lang="en-US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38040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254000"/>
            <a:ext cx="7903029" cy="868363"/>
          </a:xfrm>
        </p:spPr>
        <p:txBody>
          <a:bodyPr/>
          <a:lstStyle/>
          <a:p>
            <a:r>
              <a:rPr lang="en-US" sz="2800" dirty="0" smtClean="0"/>
              <a:t>Agenda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1196752"/>
            <a:ext cx="7251379" cy="4968552"/>
          </a:xfrm>
        </p:spPr>
        <p:txBody>
          <a:bodyPr>
            <a:normAutofit/>
          </a:bodyPr>
          <a:lstStyle/>
          <a:p>
            <a:r>
              <a:rPr lang="it-IT" dirty="0"/>
              <a:t>ADaM key list</a:t>
            </a:r>
          </a:p>
          <a:p>
            <a:r>
              <a:rPr lang="it-IT" dirty="0" smtClean="0"/>
              <a:t>Bad </a:t>
            </a:r>
            <a:r>
              <a:rPr lang="it-IT" dirty="0"/>
              <a:t>&amp; Good ADaM</a:t>
            </a:r>
          </a:p>
          <a:p>
            <a:r>
              <a:rPr lang="it-IT" dirty="0" smtClean="0"/>
              <a:t>....</a:t>
            </a:r>
            <a:r>
              <a:rPr lang="it-IT" dirty="0"/>
              <a:t>More.....</a:t>
            </a:r>
          </a:p>
          <a:p>
            <a:r>
              <a:rPr lang="it-IT" dirty="0" smtClean="0"/>
              <a:t>Spazio </a:t>
            </a:r>
            <a:r>
              <a:rPr lang="it-IT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47224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662708"/>
          </a:xfrm>
        </p:spPr>
        <p:txBody>
          <a:bodyPr/>
          <a:lstStyle/>
          <a:p>
            <a:r>
              <a:rPr lang="fr-FR" sz="3600" b="0" dirty="0" err="1" smtClean="0"/>
              <a:t>ADaM</a:t>
            </a:r>
            <a:r>
              <a:rPr lang="fr-FR" sz="3600" b="0" dirty="0" smtClean="0"/>
              <a:t> Key List</a:t>
            </a:r>
            <a:r>
              <a:rPr lang="fr-FR" sz="3600" b="0" dirty="0"/>
              <a:t/>
            </a:r>
            <a:br>
              <a:rPr lang="fr-FR" sz="3600" b="0" dirty="0"/>
            </a:br>
            <a:endParaRPr lang="en-US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164646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rmAutofit/>
          </a:bodyPr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 err="1" smtClean="0"/>
              <a:t>ADaM</a:t>
            </a:r>
            <a:r>
              <a:rPr lang="en-US" dirty="0" smtClean="0"/>
              <a:t> Key Principles</a:t>
            </a:r>
            <a:endParaRPr lang="en-US" dirty="0"/>
          </a:p>
          <a:p>
            <a:pPr>
              <a:spcBef>
                <a:spcPct val="30000"/>
              </a:spcBef>
            </a:pPr>
            <a:r>
              <a:rPr lang="en-US" dirty="0"/>
              <a:t>Traceability</a:t>
            </a:r>
          </a:p>
          <a:p>
            <a:pPr>
              <a:spcBef>
                <a:spcPct val="30000"/>
              </a:spcBef>
            </a:pPr>
            <a:r>
              <a:rPr lang="en-US" dirty="0"/>
              <a:t>Be analysis-ready</a:t>
            </a:r>
          </a:p>
          <a:p>
            <a:pPr>
              <a:spcBef>
                <a:spcPct val="30000"/>
              </a:spcBef>
            </a:pPr>
            <a:r>
              <a:rPr lang="en-US" dirty="0"/>
              <a:t>Have metadata</a:t>
            </a:r>
          </a:p>
          <a:p>
            <a:pPr>
              <a:spcBef>
                <a:spcPct val="30000"/>
              </a:spcBef>
            </a:pPr>
            <a:r>
              <a:rPr lang="en-US" dirty="0"/>
              <a:t>Be usable with common available tool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31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rmAutofit/>
          </a:bodyPr>
          <a:lstStyle/>
          <a:p>
            <a:pPr>
              <a:spcBef>
                <a:spcPct val="30000"/>
              </a:spcBef>
            </a:pPr>
            <a:r>
              <a:rPr lang="en-US" dirty="0" err="1"/>
              <a:t>ADaM</a:t>
            </a:r>
            <a:r>
              <a:rPr lang="en-US" dirty="0"/>
              <a:t> is not </a:t>
            </a:r>
            <a:r>
              <a:rPr lang="en-US" dirty="0" err="1"/>
              <a:t>ADaM</a:t>
            </a:r>
            <a:r>
              <a:rPr lang="en-US" dirty="0"/>
              <a:t> without define.xml</a:t>
            </a:r>
          </a:p>
          <a:p>
            <a:pPr>
              <a:spcBef>
                <a:spcPct val="30000"/>
              </a:spcBef>
            </a:pPr>
            <a:r>
              <a:rPr lang="en-US" dirty="0"/>
              <a:t>ADSL is the only mandatory </a:t>
            </a:r>
            <a:r>
              <a:rPr lang="en-US" dirty="0" err="1"/>
              <a:t>ADaM</a:t>
            </a:r>
            <a:r>
              <a:rPr lang="en-US" dirty="0"/>
              <a:t> datasets, all the rest is analysis driven i.e. no need to create ADIE (inclusion/exclusion criteria), no need to create ADMH if there is no specific MH analysis</a:t>
            </a:r>
          </a:p>
          <a:p>
            <a:pPr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Create a second by-subject </a:t>
            </a:r>
            <a:r>
              <a:rPr lang="en-US" dirty="0" err="1">
                <a:solidFill>
                  <a:srgbClr val="FF0000"/>
                </a:solidFill>
              </a:rPr>
              <a:t>ADaM</a:t>
            </a:r>
            <a:r>
              <a:rPr lang="en-US" dirty="0">
                <a:solidFill>
                  <a:srgbClr val="FF0000"/>
                </a:solidFill>
              </a:rPr>
              <a:t> if ADSL is not enough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i.e. do not try to “squeeze” all baseline variables in ADSL. For example create something called </a:t>
            </a:r>
            <a:r>
              <a:rPr lang="en-US" dirty="0" smtClean="0">
                <a:solidFill>
                  <a:srgbClr val="FF0000"/>
                </a:solidFill>
              </a:rPr>
              <a:t>ADBASE</a:t>
            </a:r>
          </a:p>
          <a:p>
            <a:pPr>
              <a:spcBef>
                <a:spcPct val="30000"/>
              </a:spcBef>
            </a:pPr>
            <a:r>
              <a:rPr lang="fr-FR" b="1" dirty="0" err="1" smtClean="0"/>
              <a:t>AD</a:t>
            </a:r>
            <a:r>
              <a:rPr lang="fr-FR" dirty="0" err="1" smtClean="0"/>
              <a:t>xxx</a:t>
            </a:r>
            <a:r>
              <a:rPr lang="fr-FR" dirty="0" smtClean="0"/>
              <a:t> if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ADaM</a:t>
            </a:r>
            <a:r>
              <a:rPr lang="fr-FR" dirty="0" smtClean="0"/>
              <a:t> </a:t>
            </a:r>
            <a:r>
              <a:rPr lang="fr-FR" dirty="0" err="1" smtClean="0"/>
              <a:t>compliant</a:t>
            </a:r>
            <a:r>
              <a:rPr lang="fr-FR" dirty="0" smtClean="0"/>
              <a:t> </a:t>
            </a:r>
            <a:r>
              <a:rPr lang="fr-FR" b="1" dirty="0" err="1" smtClean="0"/>
              <a:t>AD</a:t>
            </a:r>
            <a:r>
              <a:rPr lang="fr-FR" dirty="0" err="1" smtClean="0"/>
              <a:t>xxx</a:t>
            </a:r>
            <a:r>
              <a:rPr lang="fr-FR" dirty="0" smtClean="0"/>
              <a:t> </a:t>
            </a:r>
            <a:r>
              <a:rPr lang="fr-FR" dirty="0" err="1" smtClean="0"/>
              <a:t>otherwise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68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947008"/>
          </a:xfrm>
        </p:spPr>
        <p:txBody>
          <a:bodyPr>
            <a:normAutofit/>
          </a:bodyPr>
          <a:lstStyle/>
          <a:p>
            <a:pPr>
              <a:spcBef>
                <a:spcPct val="30000"/>
              </a:spcBef>
            </a:pPr>
            <a:r>
              <a:rPr lang="en-US" dirty="0"/>
              <a:t>Respect naming conventions for standards variables or use </a:t>
            </a:r>
            <a:r>
              <a:rPr lang="en-US" dirty="0" err="1"/>
              <a:t>ADaM</a:t>
            </a:r>
            <a:r>
              <a:rPr lang="en-US" dirty="0"/>
              <a:t> fragments when deriving new </a:t>
            </a:r>
            <a:r>
              <a:rPr lang="en-US" dirty="0" smtClean="0"/>
              <a:t>variables</a:t>
            </a:r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4241672"/>
              </p:ext>
            </p:extLst>
          </p:nvPr>
        </p:nvGraphicFramePr>
        <p:xfrm>
          <a:off x="912883" y="1628272"/>
          <a:ext cx="2542731" cy="454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7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29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2011">
                <a:tc>
                  <a:txBody>
                    <a:bodyPr/>
                    <a:lstStyle/>
                    <a:p>
                      <a:r>
                        <a:rPr lang="en-US" sz="1400" dirty="0"/>
                        <a:t>Fragment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Meaning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2011">
                <a:tc>
                  <a:txBody>
                    <a:bodyPr/>
                    <a:lstStyle/>
                    <a:p>
                      <a:r>
                        <a:rPr lang="en-US" sz="1400" dirty="0"/>
                        <a:t>CHG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Change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5198">
                <a:tc>
                  <a:txBody>
                    <a:bodyPr/>
                    <a:lstStyle/>
                    <a:p>
                      <a:r>
                        <a:rPr lang="en-US" sz="1400" dirty="0"/>
                        <a:t>BL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Baseline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FU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Follow-up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OT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</a:t>
                      </a:r>
                      <a:r>
                        <a:rPr lang="en-US" sz="1400" baseline="0" dirty="0"/>
                        <a:t> treatment</a:t>
                      </a:r>
                      <a:endParaRPr lang="en-US" sz="1400" dirty="0"/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RU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Run-in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SC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Screening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TA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Taper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TI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Titer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6980">
                <a:tc>
                  <a:txBody>
                    <a:bodyPr/>
                    <a:lstStyle/>
                    <a:p>
                      <a:r>
                        <a:rPr lang="en-US" sz="1400" dirty="0"/>
                        <a:t>WA</a:t>
                      </a:r>
                    </a:p>
                  </a:txBody>
                  <a:tcPr marL="79385" marR="79385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Washout</a:t>
                      </a:r>
                    </a:p>
                  </a:txBody>
                  <a:tcPr marL="79385" marR="79385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9" name="Content Placeholder 8"/>
          <p:cNvSpPr txBox="1">
            <a:spLocks/>
          </p:cNvSpPr>
          <p:nvPr/>
        </p:nvSpPr>
        <p:spPr>
          <a:xfrm>
            <a:off x="4076435" y="1584959"/>
            <a:ext cx="4681485" cy="4455037"/>
          </a:xfrm>
          <a:prstGeom prst="rect">
            <a:avLst/>
          </a:prstGeom>
        </p:spPr>
        <p:txBody>
          <a:bodyPr/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§"/>
              <a:defRPr sz="24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§"/>
              <a:defRPr sz="20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Format: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Sponsor defined content fragment </a:t>
            </a:r>
            <a:r>
              <a:rPr lang="en-US" sz="2000" dirty="0" smtClean="0"/>
              <a:t>+ </a:t>
            </a:r>
            <a:r>
              <a:rPr lang="en-US" sz="2000" dirty="0" smtClean="0">
                <a:solidFill>
                  <a:srgbClr val="0070C0"/>
                </a:solidFill>
              </a:rPr>
              <a:t>Period (i.e., </a:t>
            </a:r>
            <a:r>
              <a:rPr lang="en-US" sz="2000" i="1" dirty="0" smtClean="0">
                <a:solidFill>
                  <a:srgbClr val="0070C0"/>
                </a:solidFill>
              </a:rPr>
              <a:t>xx</a:t>
            </a:r>
            <a:r>
              <a:rPr lang="en-US" sz="2000" dirty="0" smtClean="0">
                <a:solidFill>
                  <a:srgbClr val="0070C0"/>
                </a:solidFill>
              </a:rPr>
              <a:t>)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i="1" dirty="0" smtClean="0"/>
              <a:t>+ </a:t>
            </a:r>
            <a:r>
              <a:rPr lang="en-US" sz="2000" dirty="0" err="1" smtClean="0">
                <a:solidFill>
                  <a:srgbClr val="7030A0"/>
                </a:solidFill>
              </a:rPr>
              <a:t>ADaM</a:t>
            </a:r>
            <a:r>
              <a:rPr lang="en-US" sz="2000" dirty="0" smtClean="0">
                <a:solidFill>
                  <a:srgbClr val="7030A0"/>
                </a:solidFill>
              </a:rPr>
              <a:t> timing fragment </a:t>
            </a:r>
            <a:r>
              <a:rPr lang="en-US" sz="2000" dirty="0" smtClean="0"/>
              <a:t>+ </a:t>
            </a:r>
            <a:r>
              <a:rPr lang="en-US" sz="2000" dirty="0" smtClean="0">
                <a:solidFill>
                  <a:srgbClr val="00B050"/>
                </a:solidFill>
              </a:rPr>
              <a:t>Date/Time Suffix or Grouping Suffix</a:t>
            </a:r>
          </a:p>
          <a:p>
            <a:pPr marL="0" indent="0">
              <a:buFont typeface="Wingdings" pitchFamily="2" charset="2"/>
              <a:buNone/>
            </a:pPr>
            <a:endParaRPr lang="en-US" sz="2000" dirty="0" smtClean="0">
              <a:solidFill>
                <a:srgbClr val="00B05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Examples: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SBP</a:t>
            </a:r>
            <a:r>
              <a:rPr lang="en-US" sz="2000" dirty="0" smtClean="0">
                <a:solidFill>
                  <a:srgbClr val="0070C0"/>
                </a:solidFill>
              </a:rPr>
              <a:t>01</a:t>
            </a:r>
            <a:r>
              <a:rPr lang="en-US" sz="2000" dirty="0" smtClean="0">
                <a:solidFill>
                  <a:srgbClr val="7030A0"/>
                </a:solidFill>
              </a:rPr>
              <a:t>BL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WEIGHT</a:t>
            </a:r>
            <a:r>
              <a:rPr lang="en-US" sz="2000" dirty="0" smtClean="0">
                <a:solidFill>
                  <a:srgbClr val="7030A0"/>
                </a:solidFill>
              </a:rPr>
              <a:t>SC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WT</a:t>
            </a:r>
            <a:r>
              <a:rPr lang="en-US" sz="2000" dirty="0" smtClean="0">
                <a:solidFill>
                  <a:srgbClr val="0070C0"/>
                </a:solidFill>
              </a:rPr>
              <a:t>01</a:t>
            </a:r>
            <a:r>
              <a:rPr lang="en-US" sz="2000" dirty="0" smtClean="0">
                <a:solidFill>
                  <a:srgbClr val="7030A0"/>
                </a:solidFill>
              </a:rPr>
              <a:t>SC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RU</a:t>
            </a:r>
            <a:r>
              <a:rPr lang="en-US" sz="2000" dirty="0" smtClean="0">
                <a:solidFill>
                  <a:srgbClr val="00B050"/>
                </a:solidFill>
              </a:rPr>
              <a:t>SDT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WA</a:t>
            </a:r>
            <a:r>
              <a:rPr lang="en-US" sz="2000" dirty="0" smtClean="0">
                <a:solidFill>
                  <a:srgbClr val="0070C0"/>
                </a:solidFill>
              </a:rPr>
              <a:t>01</a:t>
            </a:r>
            <a:r>
              <a:rPr lang="en-US" sz="2000" dirty="0" smtClean="0">
                <a:solidFill>
                  <a:srgbClr val="00B050"/>
                </a:solidFill>
              </a:rPr>
              <a:t>SDT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BMI</a:t>
            </a:r>
            <a:r>
              <a:rPr lang="en-US" sz="2000" dirty="0" smtClean="0">
                <a:solidFill>
                  <a:srgbClr val="7030A0"/>
                </a:solidFill>
              </a:rPr>
              <a:t>BL</a:t>
            </a:r>
            <a:r>
              <a:rPr lang="en-US" sz="2000" dirty="0" smtClean="0">
                <a:solidFill>
                  <a:srgbClr val="00B050"/>
                </a:solidFill>
              </a:rPr>
              <a:t>GR1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968552"/>
          </a:xfrm>
        </p:spPr>
        <p:txBody>
          <a:bodyPr>
            <a:normAutofit/>
          </a:bodyPr>
          <a:lstStyle/>
          <a:p>
            <a:pPr>
              <a:spcBef>
                <a:spcPct val="3000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ADaM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can be derived from the following source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one SDTM dataset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multiple SDTM datasets 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one </a:t>
            </a:r>
            <a:r>
              <a:rPr lang="en-US" dirty="0" err="1">
                <a:solidFill>
                  <a:srgbClr val="FF0000"/>
                </a:solidFill>
              </a:rPr>
              <a:t>ADaM</a:t>
            </a:r>
            <a:r>
              <a:rPr lang="en-US" dirty="0">
                <a:solidFill>
                  <a:srgbClr val="FF0000"/>
                </a:solidFill>
              </a:rPr>
              <a:t> dataset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multiple </a:t>
            </a:r>
            <a:r>
              <a:rPr lang="en-US" dirty="0" err="1">
                <a:solidFill>
                  <a:srgbClr val="FF0000"/>
                </a:solidFill>
              </a:rPr>
              <a:t>ADaM</a:t>
            </a:r>
            <a:r>
              <a:rPr lang="en-US" dirty="0">
                <a:solidFill>
                  <a:srgbClr val="FF0000"/>
                </a:solidFill>
              </a:rPr>
              <a:t> datasets</a:t>
            </a:r>
          </a:p>
          <a:p>
            <a:pPr lvl="1">
              <a:spcBef>
                <a:spcPct val="30000"/>
              </a:spcBef>
            </a:pPr>
            <a:r>
              <a:rPr lang="en-US" dirty="0">
                <a:solidFill>
                  <a:srgbClr val="FF0000"/>
                </a:solidFill>
              </a:rPr>
              <a:t>a combination of SDTM and </a:t>
            </a:r>
            <a:r>
              <a:rPr lang="en-US" dirty="0" err="1">
                <a:solidFill>
                  <a:srgbClr val="FF0000"/>
                </a:solidFill>
              </a:rPr>
              <a:t>ADaM</a:t>
            </a:r>
            <a:r>
              <a:rPr lang="en-US" dirty="0">
                <a:solidFill>
                  <a:srgbClr val="FF0000"/>
                </a:solidFill>
              </a:rPr>
              <a:t> datasets</a:t>
            </a:r>
          </a:p>
          <a:p>
            <a:pPr>
              <a:spcBef>
                <a:spcPct val="30000"/>
              </a:spcBef>
            </a:pPr>
            <a:r>
              <a:rPr lang="en-US" dirty="0"/>
              <a:t>The only allowed non-SDTM/non-</a:t>
            </a:r>
            <a:r>
              <a:rPr lang="en-US" dirty="0" err="1"/>
              <a:t>ADaM</a:t>
            </a:r>
            <a:r>
              <a:rPr lang="en-US" dirty="0"/>
              <a:t> datasets are look-up datasets </a:t>
            </a:r>
          </a:p>
          <a:p>
            <a:pPr lvl="1">
              <a:spcBef>
                <a:spcPct val="30000"/>
              </a:spcBef>
            </a:pPr>
            <a:r>
              <a:rPr lang="en-US" dirty="0"/>
              <a:t>i.e. a dataset containing SMQ mapping </a:t>
            </a:r>
          </a:p>
        </p:txBody>
      </p:sp>
    </p:spTree>
    <p:extLst>
      <p:ext uri="{BB962C8B-B14F-4D97-AF65-F5344CB8AC3E}">
        <p14:creationId xmlns:p14="http://schemas.microsoft.com/office/powerpoint/2010/main" val="22545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3451" y="91440"/>
            <a:ext cx="7903029" cy="482283"/>
          </a:xfrm>
        </p:spPr>
        <p:txBody>
          <a:bodyPr/>
          <a:lstStyle/>
          <a:p>
            <a:r>
              <a:rPr lang="en-US" sz="2800" dirty="0" err="1" smtClean="0"/>
              <a:t>ADaM</a:t>
            </a:r>
            <a:r>
              <a:rPr lang="en-US" sz="2800" dirty="0" smtClean="0"/>
              <a:t> Key List</a:t>
            </a:r>
            <a:endParaRPr lang="en-GB" sz="28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42693" y="648112"/>
            <a:ext cx="8015227" cy="459328"/>
          </a:xfrm>
        </p:spPr>
        <p:txBody>
          <a:bodyPr>
            <a:noAutofit/>
          </a:bodyPr>
          <a:lstStyle/>
          <a:p>
            <a:pPr marL="0" indent="0">
              <a:spcBef>
                <a:spcPct val="30000"/>
              </a:spcBef>
              <a:buNone/>
            </a:pPr>
            <a:r>
              <a:rPr lang="fr-FR" dirty="0" err="1" smtClean="0"/>
              <a:t>Traceability</a:t>
            </a:r>
            <a:r>
              <a:rPr lang="fr-FR" dirty="0" smtClean="0"/>
              <a:t> (</a:t>
            </a:r>
            <a:r>
              <a:rPr lang="fr-FR" dirty="0" err="1" smtClean="0"/>
              <a:t>cont</a:t>
            </a:r>
            <a:r>
              <a:rPr lang="fr-FR" dirty="0" smtClean="0"/>
              <a:t>)</a:t>
            </a:r>
            <a:endParaRPr lang="en-US" dirty="0" smtClean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804600" y="1152525"/>
            <a:ext cx="7615238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>
              <a:spcBef>
                <a:spcPct val="30000"/>
              </a:spcBef>
            </a:pPr>
            <a:r>
              <a:rPr lang="en-GB" sz="1800" kern="0" smtClean="0">
                <a:solidFill>
                  <a:srgbClr val="4D4D4D"/>
                </a:solidFill>
              </a:rPr>
              <a:t>Hypertension event (HYPEREVT) is defined as the earliest occurrence of hospital admission, DBP &gt; 90 or SBP &gt;140</a:t>
            </a:r>
            <a:endParaRPr lang="en-US" sz="1800" kern="0" dirty="0" smtClean="0">
              <a:solidFill>
                <a:srgbClr val="4D4D4D"/>
              </a:solidFill>
            </a:endParaRPr>
          </a:p>
        </p:txBody>
      </p:sp>
      <p:graphicFrame>
        <p:nvGraphicFramePr>
          <p:cNvPr id="14" name="Object 4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291075"/>
              </p:ext>
            </p:extLst>
          </p:nvPr>
        </p:nvGraphicFramePr>
        <p:xfrm>
          <a:off x="899850" y="1927225"/>
          <a:ext cx="6346825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" name="Document" r:id="rId3" imgW="4767027" imgH="1387098" progId="Word.Document.12">
                  <p:embed/>
                </p:oleObj>
              </mc:Choice>
              <mc:Fallback>
                <p:oleObj name="Document" r:id="rId3" imgW="4767027" imgH="1387098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850" y="1927225"/>
                        <a:ext cx="6346825" cy="184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156519"/>
              </p:ext>
            </p:extLst>
          </p:nvPr>
        </p:nvGraphicFramePr>
        <p:xfrm>
          <a:off x="1634863" y="3660775"/>
          <a:ext cx="6378575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9" name="Document" r:id="rId5" imgW="5181645" imgH="1228005" progId="Word.Document.12">
                  <p:embed/>
                </p:oleObj>
              </mc:Choice>
              <mc:Fallback>
                <p:oleObj name="Document" r:id="rId5" imgW="5181645" imgH="122800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4863" y="3660775"/>
                        <a:ext cx="6378575" cy="150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809331"/>
              </p:ext>
            </p:extLst>
          </p:nvPr>
        </p:nvGraphicFramePr>
        <p:xfrm>
          <a:off x="2819138" y="5164138"/>
          <a:ext cx="5732462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0" name="Document" r:id="rId7" imgW="4066945" imgH="936877" progId="Word.Document.12">
                  <p:embed/>
                </p:oleObj>
              </mc:Choice>
              <mc:Fallback>
                <p:oleObj name="Document" r:id="rId7" imgW="4066945" imgH="936877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138" y="5164138"/>
                        <a:ext cx="5732462" cy="1312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AutoShape 13"/>
          <p:cNvSpPr>
            <a:spLocks/>
          </p:cNvSpPr>
          <p:nvPr/>
        </p:nvSpPr>
        <p:spPr bwMode="auto">
          <a:xfrm rot="5400000" flipH="1">
            <a:off x="6880756" y="3886994"/>
            <a:ext cx="261938" cy="2743200"/>
          </a:xfrm>
          <a:prstGeom prst="rightBrace">
            <a:avLst>
              <a:gd name="adj1" fmla="val 298763"/>
              <a:gd name="adj2" fmla="val 44458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 b="1"/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2042850" y="4152900"/>
            <a:ext cx="712788" cy="3048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2409563" y="3297238"/>
            <a:ext cx="714375" cy="3048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1459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NYRUUDRVYRWM-111-16</_dlc_DocId>
    <_dlc_DocIdUrl xmlns="cc9af988-dd0b-489a-8207-cf5186c6ed97">
      <Url>http://portal.cdisc.org/CDISC User Networks/Europe/Italian Language/_layouts/DocIdRedir.aspx?ID=NYRUUDRVYRWM-111-16</Url>
      <Description>NYRUUDRVYRWM-111-16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00C979D32A64FBA4E12F46E49F104" ma:contentTypeVersion="1" ma:contentTypeDescription="Create a new document." ma:contentTypeScope="" ma:versionID="8a9a2b9c34e543670a5de6a87a80900d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A7CC16C-AB13-4246-BDF8-E211D1011046}">
  <ds:schemaRefs>
    <ds:schemaRef ds:uri="http://schemas.microsoft.com/office/2006/metadata/properties"/>
    <ds:schemaRef ds:uri="http://schemas.microsoft.com/office/infopath/2007/PartnerControls"/>
    <ds:schemaRef ds:uri="cc9af988-dd0b-489a-8207-cf5186c6ed97"/>
  </ds:schemaRefs>
</ds:datastoreItem>
</file>

<file path=customXml/itemProps2.xml><?xml version="1.0" encoding="utf-8"?>
<ds:datastoreItem xmlns:ds="http://schemas.openxmlformats.org/officeDocument/2006/customXml" ds:itemID="{37DBDAD6-E35C-4575-8A3B-113620ABA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31809</TotalTime>
  <Words>1153</Words>
  <Application>Microsoft Office PowerPoint</Application>
  <PresentationFormat>On-screen Show (4:3)</PresentationFormat>
  <Paragraphs>262</Paragraphs>
  <Slides>29</Slides>
  <Notes>6</Notes>
  <HiddenSlides>0</HiddenSlides>
  <MMClips>0</MMClips>
  <ScaleCrop>false</ScaleCrop>
  <HeadingPairs>
    <vt:vector size="8" baseType="variant">
      <vt:variant>
        <vt:lpstr>Theme</vt:lpstr>
      </vt:variant>
      <vt:variant>
        <vt:i4>2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Default Design</vt:lpstr>
      <vt:lpstr>Custom Design</vt:lpstr>
      <vt:lpstr>\\DC4-GENEVA\Users\Angelo Tinazzi\Presentations\2017_10_CDISCUN_Milan\Final_Q&amp;A\ADAM_Wrong_ADAM_Right.xlsx</vt:lpstr>
      <vt:lpstr>Document</vt:lpstr>
      <vt:lpstr>PowerPoint Presentation</vt:lpstr>
      <vt:lpstr>Riepilogo e Spazio Q&amp;A   CDISC Italian User Network Day 27 Ottobre 2017 Angelo Tinazzi (Cytel) - Silvia Faini (CROS NT) E3C members</vt:lpstr>
      <vt:lpstr>Agenda</vt:lpstr>
      <vt:lpstr>ADaM Key List </vt:lpstr>
      <vt:lpstr>ADaM Key List</vt:lpstr>
      <vt:lpstr>ADaM Key List</vt:lpstr>
      <vt:lpstr>ADaM Key List</vt:lpstr>
      <vt:lpstr>ADaM Key List</vt:lpstr>
      <vt:lpstr>ADaM Key List</vt:lpstr>
      <vt:lpstr>ADaM Key List</vt:lpstr>
      <vt:lpstr>ADaM Key List</vt:lpstr>
      <vt:lpstr>ADaM Key List</vt:lpstr>
      <vt:lpstr>ADaM Key List</vt:lpstr>
      <vt:lpstr>Bad &amp; Good ADaM  </vt:lpstr>
      <vt:lpstr>PowerPoint Presentation</vt:lpstr>
      <vt:lpstr>Bad &amp; Good ADaM PARCATy can be not used as PARAM Qualifier             Provisional PARQUAL</vt:lpstr>
      <vt:lpstr>Bad &amp; Good ADaM BDS Deriving Rows or adding columns</vt:lpstr>
      <vt:lpstr>Bad &amp; Good ADaM BDS Deriving Rows or adding column (Cont)</vt:lpstr>
      <vt:lpstr>….More….  </vt:lpstr>
      <vt:lpstr>PowerPoint Presentation</vt:lpstr>
      <vt:lpstr>….More…. Analysis Datasets vs ADaM</vt:lpstr>
      <vt:lpstr>….More…. Date Imputation</vt:lpstr>
      <vt:lpstr>….More…. Data Imputation</vt:lpstr>
      <vt:lpstr>….More…. Data Imputation (cont)</vt:lpstr>
      <vt:lpstr>….More…. AVAL vs AVALC</vt:lpstr>
      <vt:lpstr>….More…. Analysis Ready</vt:lpstr>
      <vt:lpstr>….More…. Analysis Ready (cont)</vt:lpstr>
      <vt:lpstr>….More…. Use of Analysis Flag</vt:lpstr>
      <vt:lpstr>Spazio Q&amp;A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1014</cp:revision>
  <cp:lastPrinted>2015-12-16T10:46:07Z</cp:lastPrinted>
  <dcterms:created xsi:type="dcterms:W3CDTF">2003-09-23T15:46:16Z</dcterms:created>
  <dcterms:modified xsi:type="dcterms:W3CDTF">2017-10-27T14:44:39Z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0x0101002CE00C979D32A64FBA4E12F46E49F104</vt:lpwstr>
  </property>
  <property fmtid="{D5CDD505-2E9C-101B-9397-08002B2CF9AE}" pid="3" name="_dlc_DocIdItemGuid">
    <vt:lpwstr>e43be99b-6c70-4757-8e34-7da7cecc0e1f</vt:lpwstr>
  </property>
</Properties>
</file>