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  <p:sldMasterId id="2147483835" r:id="rId6"/>
  </p:sldMasterIdLst>
  <p:notesMasterIdLst>
    <p:notesMasterId r:id="rId15"/>
  </p:notesMasterIdLst>
  <p:handoutMasterIdLst>
    <p:handoutMasterId r:id="rId16"/>
  </p:handoutMasterIdLst>
  <p:sldIdLst>
    <p:sldId id="735" r:id="rId7"/>
    <p:sldId id="780" r:id="rId8"/>
    <p:sldId id="788" r:id="rId9"/>
    <p:sldId id="868" r:id="rId10"/>
    <p:sldId id="857" r:id="rId11"/>
    <p:sldId id="869" r:id="rId12"/>
    <p:sldId id="870" r:id="rId13"/>
    <p:sldId id="871" r:id="rId14"/>
  </p:sldIdLst>
  <p:sldSz cx="9144000" cy="6858000" type="screen4x3"/>
  <p:notesSz cx="7086600" cy="9372600"/>
  <p:custDataLst>
    <p:tags r:id="rId1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948">
          <p15:clr>
            <a:srgbClr val="A4A3A4"/>
          </p15:clr>
        </p15:guide>
        <p15:guide id="2" pos="141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952">
          <p15:clr>
            <a:srgbClr val="A4A3A4"/>
          </p15:clr>
        </p15:guide>
        <p15:guide id="4" pos="223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rina Bratfalean" initials="DB" lastIdx="0" clrIdx="0">
    <p:extLst/>
  </p:cmAuthor>
  <p:cmAuthor id="2" name="Silvia Faini" initials="SF" lastIdx="4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DA"/>
    <a:srgbClr val="008AF2"/>
    <a:srgbClr val="4D4D4D"/>
    <a:srgbClr val="FFCC66"/>
    <a:srgbClr val="003264"/>
    <a:srgbClr val="C0C0C0"/>
    <a:srgbClr val="006666"/>
    <a:srgbClr val="A3A3FF"/>
    <a:srgbClr val="0000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22" autoAdjust="0"/>
    <p:restoredTop sz="88568" autoAdjust="0"/>
  </p:normalViewPr>
  <p:slideViewPr>
    <p:cSldViewPr snapToGrid="0">
      <p:cViewPr varScale="1">
        <p:scale>
          <a:sx n="75" d="100"/>
          <a:sy n="75" d="100"/>
        </p:scale>
        <p:origin x="-1685" y="-72"/>
      </p:cViewPr>
      <p:guideLst>
        <p:guide orient="horz" pos="2948"/>
        <p:guide pos="1413"/>
      </p:guideLst>
    </p:cSldViewPr>
  </p:slideViewPr>
  <p:outlineViewPr>
    <p:cViewPr>
      <p:scale>
        <a:sx n="33" d="100"/>
        <a:sy n="33" d="100"/>
      </p:scale>
      <p:origin x="26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1764" y="-96"/>
      </p:cViewPr>
      <p:guideLst>
        <p:guide orient="horz" pos="2880"/>
        <p:guide orient="horz" pos="2952"/>
        <p:guide pos="2160"/>
        <p:guide pos="223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410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2343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4100" y="8902343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BDA38A85-0968-4082-9F33-26EEC5CE1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763280"/>
      </p:ext>
    </p:extLst>
  </p:cSld>
  <p:clrMap bg1="lt1" tx1="dk1" bg2="lt2" tx2="dk2" accent1="accent1" accent2="accent2" accent3="accent3" accent4="accent4" accent5="accent5" accent6="accent6" hlink="hlink" folHlink="folHlink"/>
  <p:hf sldNum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410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8563" y="701675"/>
            <a:ext cx="4689475" cy="35163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8660" y="4451985"/>
            <a:ext cx="5669280" cy="4217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02343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4100" y="8902343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1B50E656-A66C-4BC7-80DF-319703F7F3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672780"/>
      </p:ext>
    </p:extLst>
  </p:cSld>
  <p:clrMap bg1="lt1" tx1="dk1" bg2="lt2" tx2="dk2" accent1="accent1" accent2="accent2" accent3="accent3" accent4="accent4" accent5="accent5" accent6="accent6" hlink="hlink" folHlink="folHlink"/>
  <p:hf sldNum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94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27553B-D910-4102-AA36-964DFB1FF3C9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097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1479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413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733800" y="414867"/>
            <a:ext cx="4868863" cy="2133600"/>
          </a:xfrm>
        </p:spPr>
        <p:txBody>
          <a:bodyPr anchor="t"/>
          <a:lstStyle>
            <a:lvl1pPr algn="r">
              <a:defRPr sz="1600" b="0">
                <a:solidFill>
                  <a:srgbClr val="BBE0E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920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89063" y="5765800"/>
            <a:ext cx="6120870" cy="83820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rgbClr val="BBE0E3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429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2250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41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161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9353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6867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5628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785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  <a:r>
              <a:rPr lang="en-GB" sz="800" dirty="0" smtClean="0">
                <a:solidFill>
                  <a:schemeClr val="bg1"/>
                </a:solidFill>
              </a:rPr>
              <a:t> 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066" y="1134084"/>
            <a:ext cx="7230533" cy="1362075"/>
          </a:xfrm>
        </p:spPr>
        <p:txBody>
          <a:bodyPr/>
          <a:lstStyle>
            <a:lvl1pPr algn="l">
              <a:defRPr sz="3200" b="1" cap="none" baseline="0">
                <a:solidFill>
                  <a:srgbClr val="00326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0067" y="2743200"/>
            <a:ext cx="7114646" cy="1500187"/>
          </a:xfrm>
        </p:spPr>
        <p:txBody>
          <a:bodyPr/>
          <a:lstStyle>
            <a:lvl1pPr marL="0" indent="0">
              <a:buNone/>
              <a:defRPr sz="2000">
                <a:solidFill>
                  <a:srgbClr val="4D4D4D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10083-6BCC-4C89-B37E-4621269EB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066" y="1140908"/>
            <a:ext cx="7230533" cy="1362075"/>
          </a:xfrm>
        </p:spPr>
        <p:txBody>
          <a:bodyPr/>
          <a:lstStyle>
            <a:lvl1pPr algn="l">
              <a:defRPr sz="3200" b="1" cap="none" baseline="0">
                <a:solidFill>
                  <a:srgbClr val="00326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0067" y="2743200"/>
            <a:ext cx="7114646" cy="1500187"/>
          </a:xfrm>
        </p:spPr>
        <p:txBody>
          <a:bodyPr/>
          <a:lstStyle>
            <a:lvl1pPr marL="0" indent="0">
              <a:buNone/>
              <a:defRPr sz="2000">
                <a:solidFill>
                  <a:srgbClr val="4D4D4D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C71A9-550A-4E8C-9A50-0522F246A7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0D1287BB-CDCE-494F-9DCF-9FEDADDCA2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2" y="265816"/>
            <a:ext cx="8229600" cy="85411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B7EB846E-E32D-4742-ABEE-D00AF927A5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6938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ECCB2-54DF-4472-9674-680C6B4402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685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976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999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9538" y="254000"/>
            <a:ext cx="7307262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9538" y="1295400"/>
            <a:ext cx="7307262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92875"/>
            <a:ext cx="213360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5E813DF-62F7-4A03-BE97-9CA8716555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60606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rgbClr val="60606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–"/>
        <a:defRPr sz="2000">
          <a:solidFill>
            <a:srgbClr val="606060"/>
          </a:solidFill>
          <a:latin typeface="+mn-lt"/>
        </a:defRPr>
      </a:lvl4pPr>
      <a:lvl5pPr marL="1951038" indent="-12223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06060"/>
          </a:solidFill>
          <a:latin typeface="+mn-lt"/>
        </a:defRPr>
      </a:lvl5pPr>
      <a:lvl6pPr marL="24082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6pPr>
      <a:lvl7pPr marL="28654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7pPr>
      <a:lvl8pPr marL="33226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8pPr>
      <a:lvl9pPr marL="37798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88D3F-5E88-4A02-8FC1-37C0E1F1376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499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50838"/>
          </a:xfrm>
          <a:noFill/>
        </p:spPr>
        <p:txBody>
          <a:bodyPr/>
          <a:lstStyle/>
          <a:p>
            <a:fld id="{E54A8919-8B70-445B-AA57-916A80257CF9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9220" name="Title 5"/>
          <p:cNvSpPr>
            <a:spLocks noGrp="1"/>
          </p:cNvSpPr>
          <p:nvPr>
            <p:ph type="title"/>
          </p:nvPr>
        </p:nvSpPr>
        <p:spPr>
          <a:xfrm>
            <a:off x="1379538" y="2735121"/>
            <a:ext cx="7231062" cy="1662708"/>
          </a:xfrm>
        </p:spPr>
        <p:txBody>
          <a:bodyPr/>
          <a:lstStyle/>
          <a:p>
            <a:r>
              <a:rPr lang="it-IT" sz="3600" b="0" dirty="0"/>
              <a:t>Attività e spunti interessanti da altri CDISC </a:t>
            </a:r>
            <a:r>
              <a:rPr lang="it-IT" sz="3600" b="0" dirty="0" smtClean="0"/>
              <a:t>User Network</a:t>
            </a:r>
            <a:r>
              <a:rPr lang="en-US" sz="2400" b="0" dirty="0" smtClean="0"/>
              <a:t/>
            </a:r>
            <a:br>
              <a:rPr lang="en-US" sz="2400" b="0" dirty="0" smtClean="0"/>
            </a:br>
            <a:r>
              <a:rPr lang="en-US" sz="2400" b="0" dirty="0"/>
              <a:t/>
            </a:r>
            <a:br>
              <a:rPr lang="en-US" sz="2400" b="0" dirty="0"/>
            </a:br>
            <a:r>
              <a:rPr lang="en-US" sz="2400" b="0" dirty="0" smtClean="0"/>
              <a:t/>
            </a:r>
            <a:br>
              <a:rPr lang="en-US" sz="2400" b="0" dirty="0" smtClean="0"/>
            </a:br>
            <a:r>
              <a:rPr lang="en-US" sz="2400" b="0" dirty="0"/>
              <a:t>CDISC Italian User Network Day</a:t>
            </a:r>
            <a:br>
              <a:rPr lang="en-US" sz="2400" b="0" dirty="0"/>
            </a:br>
            <a:r>
              <a:rPr lang="en-US" sz="2400" b="0" dirty="0"/>
              <a:t>27 </a:t>
            </a:r>
            <a:r>
              <a:rPr lang="en-US" sz="2400" b="0" dirty="0" err="1"/>
              <a:t>Ottobre</a:t>
            </a:r>
            <a:r>
              <a:rPr lang="en-US" sz="2400" b="0" dirty="0"/>
              <a:t> 2017</a:t>
            </a:r>
            <a:br>
              <a:rPr lang="en-US" sz="2400" b="0" dirty="0"/>
            </a:br>
            <a:r>
              <a:rPr lang="en-US" sz="2400" b="0" dirty="0" smtClean="0"/>
              <a:t>Angelo Tinazzi (</a:t>
            </a:r>
            <a:r>
              <a:rPr lang="en-US" sz="2400" b="0" dirty="0" err="1" smtClean="0"/>
              <a:t>Cytel</a:t>
            </a:r>
            <a:r>
              <a:rPr lang="en-US" sz="2400" b="0" dirty="0" smtClean="0"/>
              <a:t>) - Silvia Faini (CROS NT)</a:t>
            </a:r>
            <a:br>
              <a:rPr lang="en-US" sz="2400" b="0" dirty="0" smtClean="0"/>
            </a:br>
            <a:r>
              <a:rPr lang="en-US" sz="2400" b="0" dirty="0" smtClean="0"/>
              <a:t>E3C members</a:t>
            </a:r>
          </a:p>
        </p:txBody>
      </p:sp>
    </p:spTree>
    <p:extLst>
      <p:ext uri="{BB962C8B-B14F-4D97-AF65-F5344CB8AC3E}">
        <p14:creationId xmlns:p14="http://schemas.microsoft.com/office/powerpoint/2010/main" val="309410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83771" y="254000"/>
            <a:ext cx="7903029" cy="868363"/>
          </a:xfrm>
        </p:spPr>
        <p:txBody>
          <a:bodyPr/>
          <a:lstStyle/>
          <a:p>
            <a:r>
              <a:rPr lang="en-US" sz="2800" dirty="0" smtClean="0"/>
              <a:t>German CDISC UN - DACH</a:t>
            </a:r>
            <a:endParaRPr lang="en-GB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83771" y="1295400"/>
            <a:ext cx="7903029" cy="4800600"/>
          </a:xfrm>
        </p:spPr>
        <p:txBody>
          <a:bodyPr/>
          <a:lstStyle/>
          <a:p>
            <a:r>
              <a:rPr lang="it-IT" sz="2200" dirty="0" smtClean="0"/>
              <a:t>Due face2face meeting all’anno</a:t>
            </a:r>
          </a:p>
          <a:p>
            <a:r>
              <a:rPr lang="en-US" sz="2200" dirty="0" smtClean="0"/>
              <a:t>Working group </a:t>
            </a:r>
            <a:r>
              <a:rPr lang="en-US" sz="2200" dirty="0" err="1" smtClean="0"/>
              <a:t>sull’annotazione</a:t>
            </a:r>
            <a:r>
              <a:rPr lang="en-US" sz="2200" dirty="0" smtClean="0"/>
              <a:t> </a:t>
            </a:r>
            <a:r>
              <a:rPr lang="en-US" sz="2200" dirty="0" err="1" smtClean="0"/>
              <a:t>della</a:t>
            </a:r>
            <a:r>
              <a:rPr lang="en-US" sz="2200" dirty="0" smtClean="0"/>
              <a:t> CRF per SDTM</a:t>
            </a:r>
          </a:p>
          <a:p>
            <a:r>
              <a:rPr lang="it-IT" sz="2200" dirty="0" smtClean="0"/>
              <a:t>Condivisione di case-</a:t>
            </a:r>
            <a:r>
              <a:rPr lang="it-IT" sz="2200" dirty="0" err="1" smtClean="0"/>
              <a:t>study</a:t>
            </a:r>
            <a:r>
              <a:rPr lang="it-IT" sz="2200" dirty="0"/>
              <a:t> e </a:t>
            </a:r>
            <a:r>
              <a:rPr lang="it-IT" sz="2200" dirty="0" err="1" smtClean="0"/>
              <a:t>daily</a:t>
            </a:r>
            <a:r>
              <a:rPr lang="it-IT" sz="2200" dirty="0" smtClean="0"/>
              <a:t> </a:t>
            </a:r>
            <a:r>
              <a:rPr lang="it-IT" sz="2200" dirty="0" err="1" smtClean="0"/>
              <a:t>issues</a:t>
            </a:r>
            <a:r>
              <a:rPr lang="it-IT" sz="2200" dirty="0"/>
              <a:t>:</a:t>
            </a:r>
            <a:endParaRPr lang="it-IT" sz="2200" dirty="0" smtClean="0"/>
          </a:p>
          <a:p>
            <a:pPr lvl="1"/>
            <a:r>
              <a:rPr lang="it-IT" sz="1800" dirty="0" smtClean="0"/>
              <a:t>Update su standard CDISC (CDASH, nuova versione SDTMIG)</a:t>
            </a:r>
          </a:p>
          <a:p>
            <a:pPr lvl="1"/>
            <a:r>
              <a:rPr lang="it-IT" sz="1800" b="1" dirty="0" smtClean="0"/>
              <a:t>Update su agenzie </a:t>
            </a:r>
            <a:r>
              <a:rPr lang="it-IT" sz="1800" b="1" dirty="0" err="1" smtClean="0"/>
              <a:t>regolatorie</a:t>
            </a:r>
            <a:r>
              <a:rPr lang="it-IT" sz="1800" b="1" dirty="0" smtClean="0"/>
              <a:t>: </a:t>
            </a:r>
            <a:r>
              <a:rPr lang="it-IT" sz="1800" b="1" dirty="0" err="1" smtClean="0"/>
              <a:t>guidelines</a:t>
            </a:r>
            <a:r>
              <a:rPr lang="it-IT" sz="1800" b="1" dirty="0" smtClean="0"/>
              <a:t> e </a:t>
            </a:r>
            <a:r>
              <a:rPr lang="it-IT" sz="1800" b="1" dirty="0" err="1" smtClean="0"/>
              <a:t>requirements</a:t>
            </a:r>
            <a:endParaRPr lang="it-IT" sz="1800" b="1" dirty="0" smtClean="0"/>
          </a:p>
          <a:p>
            <a:pPr lvl="1"/>
            <a:r>
              <a:rPr lang="it-IT" sz="1800" dirty="0" smtClean="0"/>
              <a:t>Pinnacle21: </a:t>
            </a:r>
            <a:r>
              <a:rPr lang="it-IT" sz="1800" dirty="0" err="1" smtClean="0"/>
              <a:t>Unclear</a:t>
            </a:r>
            <a:r>
              <a:rPr lang="it-IT" sz="1800" dirty="0" smtClean="0"/>
              <a:t> </a:t>
            </a:r>
            <a:r>
              <a:rPr lang="it-IT" sz="1800" dirty="0" err="1" smtClean="0"/>
              <a:t>findings</a:t>
            </a:r>
            <a:r>
              <a:rPr lang="it-IT" sz="1800" dirty="0" smtClean="0"/>
              <a:t>, </a:t>
            </a:r>
            <a:r>
              <a:rPr lang="it-IT" sz="1800" dirty="0" err="1" smtClean="0"/>
              <a:t>basic</a:t>
            </a:r>
            <a:r>
              <a:rPr lang="it-IT" sz="1800" dirty="0" smtClean="0"/>
              <a:t> </a:t>
            </a:r>
            <a:r>
              <a:rPr lang="it-IT" sz="1800" dirty="0" err="1" smtClean="0"/>
              <a:t>version</a:t>
            </a:r>
            <a:r>
              <a:rPr lang="it-IT" sz="1800" dirty="0" smtClean="0"/>
              <a:t> versus </a:t>
            </a:r>
            <a:r>
              <a:rPr lang="it-IT" sz="1800" dirty="0" err="1"/>
              <a:t>enterprise</a:t>
            </a:r>
            <a:r>
              <a:rPr lang="it-IT" sz="1800" dirty="0"/>
              <a:t> </a:t>
            </a:r>
            <a:r>
              <a:rPr lang="it-IT" sz="1800" dirty="0" err="1"/>
              <a:t>version</a:t>
            </a:r>
            <a:endParaRPr lang="it-IT" sz="1800" dirty="0" smtClean="0"/>
          </a:p>
          <a:p>
            <a:pPr lvl="1"/>
            <a:r>
              <a:rPr lang="en-US" sz="1800" b="1" dirty="0"/>
              <a:t>What will change with </a:t>
            </a:r>
            <a:r>
              <a:rPr lang="en-US" sz="1800" b="1" dirty="0" smtClean="0"/>
              <a:t>the new </a:t>
            </a:r>
            <a:r>
              <a:rPr lang="en-US" sz="1800" b="1" dirty="0" err="1"/>
              <a:t>WHODrug</a:t>
            </a:r>
            <a:r>
              <a:rPr lang="en-US" sz="1800" b="1" dirty="0"/>
              <a:t> </a:t>
            </a:r>
            <a:r>
              <a:rPr lang="en-US" sz="1800" b="1" dirty="0" smtClean="0"/>
              <a:t>version </a:t>
            </a:r>
            <a:r>
              <a:rPr lang="en-US" sz="1800" b="1" dirty="0"/>
              <a:t>– How this will impact </a:t>
            </a:r>
            <a:r>
              <a:rPr lang="en-US" sz="1800" b="1" dirty="0" smtClean="0"/>
              <a:t>SDTM</a:t>
            </a:r>
          </a:p>
          <a:p>
            <a:pPr lvl="1"/>
            <a:r>
              <a:rPr lang="it-IT" sz="1800" dirty="0" err="1" smtClean="0"/>
              <a:t>Moving</a:t>
            </a:r>
            <a:r>
              <a:rPr lang="it-IT" sz="1800" dirty="0" smtClean="0"/>
              <a:t> </a:t>
            </a:r>
            <a:r>
              <a:rPr lang="it-IT" sz="1800" dirty="0" err="1" smtClean="0"/>
              <a:t>forward</a:t>
            </a:r>
            <a:r>
              <a:rPr lang="it-IT" sz="1800" dirty="0" smtClean="0"/>
              <a:t> in CDISC </a:t>
            </a:r>
            <a:r>
              <a:rPr lang="it-IT" sz="1800" dirty="0" err="1" smtClean="0"/>
              <a:t>standards</a:t>
            </a:r>
            <a:r>
              <a:rPr lang="it-IT" sz="1800" dirty="0" smtClean="0"/>
              <a:t>: </a:t>
            </a:r>
            <a:r>
              <a:rPr lang="it-IT" sz="1800" dirty="0" err="1" smtClean="0"/>
              <a:t>dataset</a:t>
            </a:r>
            <a:r>
              <a:rPr lang="it-IT" sz="1800" dirty="0" smtClean="0"/>
              <a:t> XML </a:t>
            </a:r>
            <a:r>
              <a:rPr lang="it-IT" sz="1800" dirty="0" err="1" smtClean="0"/>
              <a:t>viewer</a:t>
            </a:r>
            <a:endParaRPr lang="it-IT" sz="1800" dirty="0" smtClean="0"/>
          </a:p>
          <a:p>
            <a:pPr lvl="1"/>
            <a:r>
              <a:rPr lang="en-US" sz="1800" b="1" dirty="0"/>
              <a:t>A “How-to Guide” for Trial Summary</a:t>
            </a:r>
            <a:endParaRPr lang="en-US" sz="1800" b="1" dirty="0" smtClean="0"/>
          </a:p>
          <a:p>
            <a:pPr marL="457200" lvl="1" indent="0">
              <a:buNone/>
            </a:pPr>
            <a:endParaRPr lang="it-IT" sz="1800" dirty="0" smtClean="0"/>
          </a:p>
        </p:txBody>
      </p:sp>
    </p:spTree>
    <p:extLst>
      <p:ext uri="{BB962C8B-B14F-4D97-AF65-F5344CB8AC3E}">
        <p14:creationId xmlns:p14="http://schemas.microsoft.com/office/powerpoint/2010/main" val="57692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321715"/>
            <a:ext cx="7448550" cy="601121"/>
          </a:xfrm>
        </p:spPr>
        <p:txBody>
          <a:bodyPr/>
          <a:lstStyle/>
          <a:p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it-IT" sz="2800" dirty="0" smtClean="0"/>
              <a:t>French CDISC UN - GUF</a:t>
            </a:r>
            <a:endParaRPr lang="en-GB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00125" y="1034143"/>
            <a:ext cx="7307262" cy="5090886"/>
          </a:xfrm>
        </p:spPr>
        <p:txBody>
          <a:bodyPr/>
          <a:lstStyle/>
          <a:p>
            <a:r>
              <a:rPr lang="it-IT" dirty="0"/>
              <a:t>Due face2face meeting all’anno</a:t>
            </a:r>
          </a:p>
          <a:p>
            <a:r>
              <a:rPr lang="en-GB" dirty="0" err="1" smtClean="0"/>
              <a:t>Argomenti</a:t>
            </a:r>
            <a:r>
              <a:rPr lang="en-GB" dirty="0" smtClean="0"/>
              <a:t> </a:t>
            </a:r>
            <a:r>
              <a:rPr lang="en-GB" dirty="0" err="1" smtClean="0"/>
              <a:t>principali</a:t>
            </a:r>
            <a:r>
              <a:rPr lang="en-GB" dirty="0" smtClean="0"/>
              <a:t> </a:t>
            </a:r>
            <a:r>
              <a:rPr lang="en-GB" dirty="0" err="1" smtClean="0"/>
              <a:t>degli</a:t>
            </a:r>
            <a:r>
              <a:rPr lang="en-GB" dirty="0" smtClean="0"/>
              <a:t> </a:t>
            </a:r>
            <a:r>
              <a:rPr lang="en-GB" dirty="0" err="1" smtClean="0"/>
              <a:t>ultimi</a:t>
            </a:r>
            <a:r>
              <a:rPr lang="en-GB" dirty="0" smtClean="0"/>
              <a:t> due </a:t>
            </a:r>
            <a:r>
              <a:rPr lang="en-GB" dirty="0" err="1" smtClean="0"/>
              <a:t>anni</a:t>
            </a:r>
            <a:r>
              <a:rPr lang="en-GB" dirty="0" smtClean="0"/>
              <a:t>:</a:t>
            </a:r>
          </a:p>
          <a:p>
            <a:pPr lvl="1"/>
            <a:r>
              <a:rPr lang="en-GB" dirty="0" err="1" smtClean="0"/>
              <a:t>Introduzione</a:t>
            </a:r>
            <a:r>
              <a:rPr lang="en-GB" dirty="0" smtClean="0"/>
              <a:t> CDISC standards (BRIDG, SDTM, </a:t>
            </a:r>
            <a:r>
              <a:rPr lang="en-GB" dirty="0" err="1" smtClean="0"/>
              <a:t>ADaM</a:t>
            </a:r>
            <a:r>
              <a:rPr lang="en-GB" dirty="0" smtClean="0"/>
              <a:t>, </a:t>
            </a:r>
            <a:r>
              <a:rPr lang="en-GB" dirty="0" err="1" smtClean="0"/>
              <a:t>CRTxml</a:t>
            </a:r>
            <a:r>
              <a:rPr lang="en-GB" dirty="0" smtClean="0"/>
              <a:t>, SDTM)</a:t>
            </a:r>
          </a:p>
          <a:p>
            <a:pPr lvl="1"/>
            <a:r>
              <a:rPr lang="en-GB" dirty="0" smtClean="0"/>
              <a:t>Case-study: from </a:t>
            </a:r>
            <a:r>
              <a:rPr lang="en-GB" dirty="0" err="1" smtClean="0"/>
              <a:t>eCRF</a:t>
            </a:r>
            <a:r>
              <a:rPr lang="en-GB" dirty="0" smtClean="0"/>
              <a:t> to SDTM, end-to-end </a:t>
            </a:r>
            <a:r>
              <a:rPr lang="en-GB" dirty="0" err="1" smtClean="0"/>
              <a:t>standization</a:t>
            </a:r>
            <a:r>
              <a:rPr lang="en-GB" dirty="0" smtClean="0"/>
              <a:t> process, f</a:t>
            </a:r>
            <a:r>
              <a:rPr lang="en-US" dirty="0" smtClean="0"/>
              <a:t>rom study set‐up </a:t>
            </a:r>
            <a:r>
              <a:rPr lang="en-US" dirty="0"/>
              <a:t>to </a:t>
            </a:r>
            <a:r>
              <a:rPr lang="en-US" dirty="0" smtClean="0"/>
              <a:t>data cleaning</a:t>
            </a:r>
          </a:p>
          <a:p>
            <a:pPr lvl="1"/>
            <a:r>
              <a:rPr lang="en-GB" dirty="0" err="1" smtClean="0"/>
              <a:t>Impatto</a:t>
            </a:r>
            <a:r>
              <a:rPr lang="en-GB" dirty="0" smtClean="0"/>
              <a:t> </a:t>
            </a:r>
            <a:r>
              <a:rPr lang="en-GB" dirty="0"/>
              <a:t>General Data Protection </a:t>
            </a:r>
            <a:r>
              <a:rPr lang="en-GB" dirty="0" smtClean="0"/>
              <a:t>Regulation </a:t>
            </a:r>
            <a:r>
              <a:rPr lang="en-GB" dirty="0" err="1" smtClean="0"/>
              <a:t>sul</a:t>
            </a:r>
            <a:r>
              <a:rPr lang="en-GB" dirty="0" smtClean="0"/>
              <a:t> transfer </a:t>
            </a:r>
            <a:r>
              <a:rPr lang="en-GB" dirty="0" err="1" smtClean="0"/>
              <a:t>dei</a:t>
            </a:r>
            <a:r>
              <a:rPr lang="en-GB" dirty="0" smtClean="0"/>
              <a:t> </a:t>
            </a:r>
            <a:r>
              <a:rPr lang="en-GB" dirty="0" err="1" smtClean="0"/>
              <a:t>dati</a:t>
            </a:r>
            <a:endParaRPr lang="en-GB" dirty="0" smtClean="0"/>
          </a:p>
          <a:p>
            <a:pPr lvl="1"/>
            <a:r>
              <a:rPr lang="en-GB" dirty="0" smtClean="0"/>
              <a:t>Un face2face </a:t>
            </a:r>
            <a:r>
              <a:rPr lang="en-GB" dirty="0" err="1" smtClean="0"/>
              <a:t>incentrato</a:t>
            </a:r>
            <a:r>
              <a:rPr lang="en-GB" dirty="0" smtClean="0"/>
              <a:t> sui metadata: da </a:t>
            </a:r>
            <a:r>
              <a:rPr lang="en-GB" dirty="0" err="1" smtClean="0"/>
              <a:t>defineXML</a:t>
            </a:r>
            <a:r>
              <a:rPr lang="en-GB" dirty="0" smtClean="0"/>
              <a:t>, </a:t>
            </a:r>
            <a:r>
              <a:rPr lang="en-GB" dirty="0" err="1" smtClean="0"/>
              <a:t>implementazione</a:t>
            </a:r>
            <a:r>
              <a:rPr lang="en-GB" dirty="0" smtClean="0"/>
              <a:t> ARM, metadata repository</a:t>
            </a:r>
          </a:p>
          <a:p>
            <a:r>
              <a:rPr lang="en-GB" sz="2200" b="1" dirty="0" smtClean="0"/>
              <a:t>Survey </a:t>
            </a:r>
            <a:r>
              <a:rPr lang="it-IT" sz="2200" dirty="0"/>
              <a:t>su temi </a:t>
            </a:r>
            <a:r>
              <a:rPr lang="it-IT" sz="2200" dirty="0" smtClean="0"/>
              <a:t>tecnici CDISC (gestione </a:t>
            </a:r>
            <a:r>
              <a:rPr lang="it-IT" sz="2200" dirty="0" err="1" smtClean="0"/>
              <a:t>Controlled</a:t>
            </a:r>
            <a:r>
              <a:rPr lang="it-IT" sz="2200" dirty="0" smtClean="0"/>
              <a:t> </a:t>
            </a:r>
            <a:r>
              <a:rPr lang="it-IT" sz="2200" dirty="0" err="1" smtClean="0"/>
              <a:t>Terminology</a:t>
            </a:r>
            <a:r>
              <a:rPr lang="it-IT" sz="2200" dirty="0" smtClean="0"/>
              <a:t>, </a:t>
            </a:r>
            <a:r>
              <a:rPr lang="it-IT" sz="2200" dirty="0" err="1" smtClean="0"/>
              <a:t>metadata</a:t>
            </a:r>
            <a:r>
              <a:rPr lang="it-IT" sz="2200" dirty="0" smtClean="0"/>
              <a:t>) </a:t>
            </a:r>
            <a:r>
              <a:rPr lang="it-IT" sz="2200" dirty="0"/>
              <a:t>e cosa </a:t>
            </a:r>
            <a:r>
              <a:rPr lang="it-IT" sz="2200" dirty="0" smtClean="0"/>
              <a:t>i </a:t>
            </a:r>
            <a:r>
              <a:rPr lang="it-IT" sz="2200" dirty="0"/>
              <a:t>membri si </a:t>
            </a:r>
            <a:r>
              <a:rPr lang="it-IT" sz="2200" dirty="0" err="1" smtClean="0"/>
              <a:t>aspettono</a:t>
            </a:r>
            <a:r>
              <a:rPr lang="it-IT" sz="2200" dirty="0" smtClean="0"/>
              <a:t> </a:t>
            </a:r>
            <a:r>
              <a:rPr lang="it-IT" sz="2200" dirty="0"/>
              <a:t>dal </a:t>
            </a:r>
            <a:r>
              <a:rPr lang="it-IT" sz="2200" dirty="0" smtClean="0"/>
              <a:t>gruppo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216506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321715"/>
            <a:ext cx="7448550" cy="601121"/>
          </a:xfrm>
        </p:spPr>
        <p:txBody>
          <a:bodyPr/>
          <a:lstStyle/>
          <a:p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English CDISC UN</a:t>
            </a:r>
            <a:endParaRPr lang="en-GB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00125" y="1034143"/>
            <a:ext cx="7307262" cy="5395686"/>
          </a:xfrm>
        </p:spPr>
        <p:txBody>
          <a:bodyPr/>
          <a:lstStyle/>
          <a:p>
            <a:r>
              <a:rPr lang="it-IT" dirty="0" smtClean="0"/>
              <a:t>Un </a:t>
            </a:r>
            <a:r>
              <a:rPr lang="it-IT" dirty="0"/>
              <a:t>face2face meeting </a:t>
            </a:r>
            <a:r>
              <a:rPr lang="it-IT" dirty="0" smtClean="0"/>
              <a:t>all’anno</a:t>
            </a:r>
          </a:p>
          <a:p>
            <a:r>
              <a:rPr lang="it-IT" dirty="0" smtClean="0"/>
              <a:t>Due web-</a:t>
            </a:r>
            <a:r>
              <a:rPr lang="it-IT" dirty="0" err="1" smtClean="0"/>
              <a:t>based</a:t>
            </a:r>
            <a:r>
              <a:rPr lang="it-IT" dirty="0" smtClean="0"/>
              <a:t> meeting all’anno</a:t>
            </a:r>
          </a:p>
          <a:p>
            <a:r>
              <a:rPr lang="it-IT" dirty="0" smtClean="0"/>
              <a:t>Ultimo web-</a:t>
            </a:r>
            <a:r>
              <a:rPr lang="it-IT" dirty="0" err="1" smtClean="0"/>
              <a:t>based</a:t>
            </a:r>
            <a:r>
              <a:rPr lang="it-IT" dirty="0" smtClean="0"/>
              <a:t> meeting condivisione su:</a:t>
            </a:r>
          </a:p>
          <a:p>
            <a:pPr lvl="1"/>
            <a:r>
              <a:rPr lang="en-US" dirty="0" smtClean="0"/>
              <a:t>CTR2 </a:t>
            </a:r>
            <a:r>
              <a:rPr lang="en-US" dirty="0"/>
              <a:t>&amp; ODM 2.0</a:t>
            </a:r>
            <a:r>
              <a:rPr lang="en-US" dirty="0" smtClean="0"/>
              <a:t> project summary and project plan and </a:t>
            </a:r>
            <a:r>
              <a:rPr lang="en-US" dirty="0" err="1" smtClean="0"/>
              <a:t>Trancelerate</a:t>
            </a:r>
            <a:endParaRPr lang="en-US" dirty="0" smtClean="0"/>
          </a:p>
          <a:p>
            <a:pPr lvl="1"/>
            <a:r>
              <a:rPr lang="it-IT" dirty="0" err="1" smtClean="0"/>
              <a:t>PhUSE</a:t>
            </a:r>
            <a:r>
              <a:rPr lang="it-IT" dirty="0" smtClean="0"/>
              <a:t> KPI </a:t>
            </a:r>
            <a:r>
              <a:rPr lang="it-IT" dirty="0" err="1" smtClean="0"/>
              <a:t>initiative</a:t>
            </a:r>
            <a:endParaRPr lang="en-US" dirty="0" smtClean="0"/>
          </a:p>
          <a:p>
            <a:pPr lvl="1"/>
            <a:r>
              <a:rPr lang="en-US" dirty="0" smtClean="0"/>
              <a:t>CDISC/</a:t>
            </a:r>
            <a:r>
              <a:rPr lang="en-US" dirty="0" err="1" smtClean="0"/>
              <a:t>PhUSE</a:t>
            </a:r>
            <a:r>
              <a:rPr lang="en-US" dirty="0" smtClean="0"/>
              <a:t> Roundtable on QRS</a:t>
            </a:r>
            <a:endParaRPr lang="it-IT" dirty="0" smtClean="0"/>
          </a:p>
          <a:p>
            <a:pPr lvl="1"/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3678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Italian</a:t>
            </a:r>
            <a:r>
              <a:rPr lang="it-IT" dirty="0" smtClean="0"/>
              <a:t> CDISC UN… nel futuro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Cosa possiamo prendere come spunto dalle altre UN europee?</a:t>
            </a:r>
          </a:p>
          <a:p>
            <a:pPr lvl="1"/>
            <a:r>
              <a:rPr lang="it-IT" sz="2200" dirty="0" smtClean="0"/>
              <a:t>Confronto con altri membri E3C (Silvia, Angelo)</a:t>
            </a:r>
          </a:p>
          <a:p>
            <a:pPr lvl="1"/>
            <a:r>
              <a:rPr lang="it-IT" sz="2200" dirty="0" smtClean="0"/>
              <a:t>Altri punti di contatto?</a:t>
            </a:r>
          </a:p>
          <a:p>
            <a:pPr marL="457200" lvl="1" indent="0">
              <a:buNone/>
            </a:pPr>
            <a:endParaRPr lang="it-IT" sz="2400" dirty="0" smtClean="0"/>
          </a:p>
          <a:p>
            <a:r>
              <a:rPr lang="it-IT" dirty="0"/>
              <a:t>Principi </a:t>
            </a:r>
            <a:r>
              <a:rPr lang="it-IT" dirty="0" smtClean="0"/>
              <a:t>fondamentali</a:t>
            </a:r>
            <a:r>
              <a:rPr lang="it-IT" dirty="0"/>
              <a:t>:</a:t>
            </a:r>
          </a:p>
          <a:p>
            <a:pPr lvl="1"/>
            <a:r>
              <a:rPr lang="it-IT" sz="2200" dirty="0">
                <a:solidFill>
                  <a:schemeClr val="accent1"/>
                </a:solidFill>
              </a:rPr>
              <a:t>Condivisione: </a:t>
            </a:r>
            <a:r>
              <a:rPr lang="it-IT" sz="2200" dirty="0"/>
              <a:t>domande, temi, spazi (futuri UN </a:t>
            </a:r>
            <a:r>
              <a:rPr lang="it-IT" sz="2200" dirty="0" err="1"/>
              <a:t>day</a:t>
            </a:r>
            <a:r>
              <a:rPr lang="it-IT" sz="2200" dirty="0"/>
              <a:t>)</a:t>
            </a:r>
          </a:p>
          <a:p>
            <a:pPr lvl="1"/>
            <a:r>
              <a:rPr lang="it-IT" sz="2200" dirty="0">
                <a:solidFill>
                  <a:schemeClr val="accent1"/>
                </a:solidFill>
              </a:rPr>
              <a:t>Rotazione: </a:t>
            </a:r>
            <a:r>
              <a:rPr lang="it-IT" sz="2200" dirty="0"/>
              <a:t>nei meeting mensili e in quelli face2face</a:t>
            </a:r>
          </a:p>
        </p:txBody>
      </p:sp>
    </p:spTree>
    <p:extLst>
      <p:ext uri="{BB962C8B-B14F-4D97-AF65-F5344CB8AC3E}">
        <p14:creationId xmlns:p14="http://schemas.microsoft.com/office/powerpoint/2010/main" val="189096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Italian</a:t>
            </a:r>
            <a:r>
              <a:rPr lang="it-IT" dirty="0" smtClean="0"/>
              <a:t> CDISC UN… nel futuro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Prossimi </a:t>
            </a:r>
            <a:r>
              <a:rPr lang="it-IT" dirty="0"/>
              <a:t>argomenti: </a:t>
            </a:r>
          </a:p>
          <a:p>
            <a:pPr lvl="1"/>
            <a:r>
              <a:rPr lang="it-IT" dirty="0"/>
              <a:t>Discussione di una TA in particolare</a:t>
            </a:r>
          </a:p>
          <a:p>
            <a:pPr lvl="1"/>
            <a:r>
              <a:rPr lang="it-IT" dirty="0" err="1"/>
              <a:t>Topic</a:t>
            </a:r>
            <a:r>
              <a:rPr lang="it-IT" dirty="0"/>
              <a:t> SDTM o </a:t>
            </a:r>
            <a:r>
              <a:rPr lang="it-IT" dirty="0" err="1"/>
              <a:t>topic</a:t>
            </a:r>
            <a:r>
              <a:rPr lang="it-IT" dirty="0"/>
              <a:t> </a:t>
            </a:r>
            <a:r>
              <a:rPr lang="it-IT" dirty="0" err="1"/>
              <a:t>ADaM</a:t>
            </a:r>
            <a:endParaRPr lang="it-IT" dirty="0"/>
          </a:p>
          <a:p>
            <a:pPr lvl="1"/>
            <a:r>
              <a:rPr lang="it-IT" dirty="0"/>
              <a:t>Esperienze da Condividere</a:t>
            </a:r>
          </a:p>
          <a:p>
            <a:pPr lvl="3"/>
            <a:r>
              <a:rPr lang="it-IT" dirty="0"/>
              <a:t>Area Terapeutica</a:t>
            </a:r>
          </a:p>
          <a:p>
            <a:pPr lvl="3"/>
            <a:r>
              <a:rPr lang="it-IT" dirty="0"/>
              <a:t>Derivazione EPOCH in SDTM</a:t>
            </a:r>
          </a:p>
          <a:p>
            <a:pPr lvl="3"/>
            <a:r>
              <a:rPr lang="it-IT" dirty="0" err="1" smtClean="0"/>
              <a:t>Pooling</a:t>
            </a:r>
            <a:endParaRPr lang="it-IT" dirty="0">
              <a:ea typeface="+mn-ea"/>
              <a:cs typeface="+mn-cs"/>
            </a:endParaRPr>
          </a:p>
          <a:p>
            <a:endParaRPr lang="it-IT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53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Conclusioni....Next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 smtClean="0"/>
              <a:t>ADaM</a:t>
            </a:r>
            <a:r>
              <a:rPr lang="it-IT" dirty="0" smtClean="0"/>
              <a:t> </a:t>
            </a:r>
            <a:r>
              <a:rPr lang="it-IT" dirty="0" err="1" smtClean="0"/>
              <a:t>key</a:t>
            </a:r>
            <a:r>
              <a:rPr lang="it-IT" dirty="0" smtClean="0"/>
              <a:t> list</a:t>
            </a:r>
          </a:p>
          <a:p>
            <a:endParaRPr lang="it-IT" dirty="0" smtClean="0"/>
          </a:p>
          <a:p>
            <a:r>
              <a:rPr lang="it-IT" dirty="0" smtClean="0"/>
              <a:t>Bad &amp;</a:t>
            </a:r>
            <a:r>
              <a:rPr lang="it-IT" dirty="0"/>
              <a:t> </a:t>
            </a:r>
            <a:r>
              <a:rPr lang="it-IT" dirty="0" smtClean="0"/>
              <a:t>Good ADaM</a:t>
            </a:r>
          </a:p>
          <a:p>
            <a:endParaRPr lang="it-IT" dirty="0" smtClean="0"/>
          </a:p>
          <a:p>
            <a:r>
              <a:rPr lang="it-IT" dirty="0" smtClean="0"/>
              <a:t>....More.....</a:t>
            </a:r>
          </a:p>
          <a:p>
            <a:endParaRPr lang="it-IT" dirty="0"/>
          </a:p>
          <a:p>
            <a:r>
              <a:rPr lang="it-IT" dirty="0" smtClean="0"/>
              <a:t>Spazio Q&amp;A</a:t>
            </a:r>
          </a:p>
        </p:txBody>
      </p:sp>
    </p:spTree>
    <p:extLst>
      <p:ext uri="{BB962C8B-B14F-4D97-AF65-F5344CB8AC3E}">
        <p14:creationId xmlns:p14="http://schemas.microsoft.com/office/powerpoint/2010/main" val="275019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PPTCOMPATIBLERD03" val="RXP"/>
  <p:tag name="VARPPTTYPE" val="RXP"/>
  <p:tag name="VARPPTSLIDEFORMAT" val="RXP"/>
  <p:tag name="VARPPTCOMPATIBLE4" val="RXP"/>
  <p:tag name="VARSAVEMESSAGETIMESTAMP" val="RXP17/09/2015"/>
</p:tagLst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A9A7B"/>
      </a:accent1>
      <a:accent2>
        <a:srgbClr val="004960"/>
      </a:accent2>
      <a:accent3>
        <a:srgbClr val="FFFFFF"/>
      </a:accent3>
      <a:accent4>
        <a:srgbClr val="000000"/>
      </a:accent4>
      <a:accent5>
        <a:srgbClr val="B9CABF"/>
      </a:accent5>
      <a:accent6>
        <a:srgbClr val="004156"/>
      </a:accent6>
      <a:hlink>
        <a:srgbClr val="677882"/>
      </a:hlink>
      <a:folHlink>
        <a:srgbClr val="B4CCBD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D4DED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BBE0E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B4CCB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c9af988-dd0b-489a-8207-cf5186c6ed97">NYRUUDRVYRWM-111-16</_dlc_DocId>
    <_dlc_DocIdUrl xmlns="cc9af988-dd0b-489a-8207-cf5186c6ed97">
      <Url>http://portal.cdisc.org/CDISC User Networks/Europe/Italian Language/_layouts/DocIdRedir.aspx?ID=NYRUUDRVYRWM-111-16</Url>
      <Description>NYRUUDRVYRWM-111-16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E00C979D32A64FBA4E12F46E49F104" ma:contentTypeVersion="1" ma:contentTypeDescription="Create a new document." ma:contentTypeScope="" ma:versionID="8a9a2b9c34e543670a5de6a87a80900d">
  <xsd:schema xmlns:xsd="http://www.w3.org/2001/XMLSchema" xmlns:xs="http://www.w3.org/2001/XMLSchema" xmlns:p="http://schemas.microsoft.com/office/2006/metadata/properties" xmlns:ns2="cc9af988-dd0b-489a-8207-cf5186c6ed97" targetNamespace="http://schemas.microsoft.com/office/2006/metadata/properties" ma:root="true" ma:fieldsID="524b61af9e04c2dd5752115ca156025f" ns2:_="">
    <xsd:import namespace="cc9af988-dd0b-489a-8207-cf5186c6ed9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9af988-dd0b-489a-8207-cf5186c6ed9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DA7CC16C-AB13-4246-BDF8-E211D1011046}">
  <ds:schemaRefs>
    <ds:schemaRef ds:uri="http://schemas.microsoft.com/office/2006/metadata/properties"/>
    <ds:schemaRef ds:uri="http://schemas.microsoft.com/office/infopath/2007/PartnerControls"/>
    <ds:schemaRef ds:uri="cc9af988-dd0b-489a-8207-cf5186c6ed97"/>
  </ds:schemaRefs>
</ds:datastoreItem>
</file>

<file path=customXml/itemProps2.xml><?xml version="1.0" encoding="utf-8"?>
<ds:datastoreItem xmlns:ds="http://schemas.openxmlformats.org/officeDocument/2006/customXml" ds:itemID="{37DBDAD6-E35C-4575-8A3B-113620ABA2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9af988-dd0b-489a-8207-cf5186c6ed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308D729-1D99-4B63-A456-050B1A4CD6E5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611FBD3-50A6-43DC-AC4C-F61F0693FA8E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31399</TotalTime>
  <Words>336</Words>
  <Application>Microsoft Office PowerPoint</Application>
  <PresentationFormat>On-screen Show (4:3)</PresentationFormat>
  <Paragraphs>60</Paragraphs>
  <Slides>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Default Design</vt:lpstr>
      <vt:lpstr>Custom Design</vt:lpstr>
      <vt:lpstr>PowerPoint Presentation</vt:lpstr>
      <vt:lpstr>Attività e spunti interessanti da altri CDISC User Network   CDISC Italian User Network Day 27 Ottobre 2017 Angelo Tinazzi (Cytel) - Silvia Faini (CROS NT) E3C members</vt:lpstr>
      <vt:lpstr>German CDISC UN - DACH</vt:lpstr>
      <vt:lpstr> French CDISC UN - GUF</vt:lpstr>
      <vt:lpstr> English CDISC UN</vt:lpstr>
      <vt:lpstr>Italian CDISC UN… nel futuro</vt:lpstr>
      <vt:lpstr>Italian CDISC UN… nel futuro</vt:lpstr>
      <vt:lpstr>Conclusioni....Next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 Cain</dc:creator>
  <cp:lastModifiedBy>Angelo Tinazzi</cp:lastModifiedBy>
  <cp:revision>920</cp:revision>
  <cp:lastPrinted>2015-12-16T10:46:07Z</cp:lastPrinted>
  <dcterms:created xsi:type="dcterms:W3CDTF">2003-09-23T15:46:16Z</dcterms:created>
  <dcterms:modified xsi:type="dcterms:W3CDTF">2017-10-27T07:54:09Z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0x0101002CE00C979D32A64FBA4E12F46E49F104</vt:lpwstr>
  </property>
  <property fmtid="{D5CDD505-2E9C-101B-9397-08002B2CF9AE}" pid="3" name="_dlc_DocIdItemGuid">
    <vt:lpwstr>e43be99b-6c70-4757-8e34-7da7cecc0e1f</vt:lpwstr>
  </property>
</Properties>
</file>