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7"/>
  </p:notesMasterIdLst>
  <p:handoutMasterIdLst>
    <p:handoutMasterId r:id="rId48"/>
  </p:handoutMasterIdLst>
  <p:sldIdLst>
    <p:sldId id="460" r:id="rId2"/>
    <p:sldId id="566" r:id="rId3"/>
    <p:sldId id="538" r:id="rId4"/>
    <p:sldId id="530" r:id="rId5"/>
    <p:sldId id="539" r:id="rId6"/>
    <p:sldId id="540" r:id="rId7"/>
    <p:sldId id="545" r:id="rId8"/>
    <p:sldId id="546" r:id="rId9"/>
    <p:sldId id="547" r:id="rId10"/>
    <p:sldId id="548" r:id="rId11"/>
    <p:sldId id="558" r:id="rId12"/>
    <p:sldId id="559" r:id="rId13"/>
    <p:sldId id="557" r:id="rId14"/>
    <p:sldId id="560" r:id="rId15"/>
    <p:sldId id="565" r:id="rId16"/>
    <p:sldId id="549" r:id="rId17"/>
    <p:sldId id="550" r:id="rId18"/>
    <p:sldId id="552" r:id="rId19"/>
    <p:sldId id="553" r:id="rId20"/>
    <p:sldId id="562" r:id="rId21"/>
    <p:sldId id="554" r:id="rId22"/>
    <p:sldId id="555" r:id="rId23"/>
    <p:sldId id="551" r:id="rId24"/>
    <p:sldId id="541" r:id="rId25"/>
    <p:sldId id="556" r:id="rId26"/>
    <p:sldId id="543" r:id="rId27"/>
    <p:sldId id="561" r:id="rId28"/>
    <p:sldId id="563" r:id="rId29"/>
    <p:sldId id="567" r:id="rId30"/>
    <p:sldId id="575" r:id="rId31"/>
    <p:sldId id="574" r:id="rId32"/>
    <p:sldId id="576" r:id="rId33"/>
    <p:sldId id="542" r:id="rId34"/>
    <p:sldId id="564" r:id="rId35"/>
    <p:sldId id="569" r:id="rId36"/>
    <p:sldId id="571" r:id="rId37"/>
    <p:sldId id="573" r:id="rId38"/>
    <p:sldId id="577" r:id="rId39"/>
    <p:sldId id="572" r:id="rId40"/>
    <p:sldId id="578" r:id="rId41"/>
    <p:sldId id="579" r:id="rId42"/>
    <p:sldId id="580" r:id="rId43"/>
    <p:sldId id="581" r:id="rId44"/>
    <p:sldId id="536" r:id="rId45"/>
    <p:sldId id="366" r:id="rId46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66"/>
    <a:srgbClr val="FFFF66"/>
    <a:srgbClr val="D2533C"/>
    <a:srgbClr val="000099"/>
    <a:srgbClr val="FFFFCC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4" autoAdjust="0"/>
    <p:restoredTop sz="91937" autoAdjust="0"/>
  </p:normalViewPr>
  <p:slideViewPr>
    <p:cSldViewPr>
      <p:cViewPr>
        <p:scale>
          <a:sx n="60" d="100"/>
          <a:sy n="60" d="100"/>
        </p:scale>
        <p:origin x="-2026" y="-619"/>
      </p:cViewPr>
      <p:guideLst>
        <p:guide orient="horz" pos="3385"/>
        <p:guide pos="2880"/>
      </p:guideLst>
    </p:cSldViewPr>
  </p:slideViewPr>
  <p:outlineViewPr>
    <p:cViewPr>
      <p:scale>
        <a:sx n="33" d="100"/>
        <a:sy n="33" d="100"/>
      </p:scale>
      <p:origin x="0" y="50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C082D2-58AA-4ACF-8F62-7097DABA4790}" type="doc">
      <dgm:prSet loTypeId="urn:microsoft.com/office/officeart/2008/layout/VerticalCurvedList" loCatId="list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GB"/>
        </a:p>
      </dgm:t>
    </dgm:pt>
    <dgm:pt modelId="{8F797321-9288-4457-80CF-0BA3654F87CF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GB" sz="2000" dirty="0" err="1" smtClean="0">
              <a:latin typeface="Arial Black" panose="020B0A04020102020204" pitchFamily="34" charset="0"/>
            </a:rPr>
            <a:t>Tumor</a:t>
          </a:r>
          <a:r>
            <a:rPr lang="en-GB" sz="2000" dirty="0" smtClean="0">
              <a:latin typeface="Arial Black" panose="020B0A04020102020204" pitchFamily="34" charset="0"/>
            </a:rPr>
            <a:t> Identification</a:t>
          </a:r>
        </a:p>
        <a:p>
          <a:pPr>
            <a:spcAft>
              <a:spcPts val="0"/>
            </a:spcAft>
          </a:pPr>
          <a:r>
            <a:rPr lang="en-GB" sz="1600" dirty="0" smtClean="0"/>
            <a:t>Unique identification of </a:t>
          </a:r>
          <a:r>
            <a:rPr lang="en-GB" sz="1600" dirty="0" err="1" smtClean="0"/>
            <a:t>tumors</a:t>
          </a:r>
          <a:r>
            <a:rPr lang="en-GB" sz="1600" dirty="0" smtClean="0"/>
            <a:t> for that patient</a:t>
          </a:r>
          <a:endParaRPr lang="en-GB" sz="1600" dirty="0"/>
        </a:p>
      </dgm:t>
    </dgm:pt>
    <dgm:pt modelId="{CA99FDBE-17D2-46AD-83E4-10267F4CBBB1}" type="parTrans" cxnId="{4152CC4D-FA98-48C6-973E-DAC06B3530A0}">
      <dgm:prSet/>
      <dgm:spPr/>
      <dgm:t>
        <a:bodyPr/>
        <a:lstStyle/>
        <a:p>
          <a:endParaRPr lang="en-GB"/>
        </a:p>
      </dgm:t>
    </dgm:pt>
    <dgm:pt modelId="{5C360E0A-CBB4-45D2-A0D2-31DA1F905A73}" type="sibTrans" cxnId="{4152CC4D-FA98-48C6-973E-DAC06B3530A0}">
      <dgm:prSet/>
      <dgm:spPr/>
      <dgm:t>
        <a:bodyPr/>
        <a:lstStyle/>
        <a:p>
          <a:endParaRPr lang="en-GB"/>
        </a:p>
      </dgm:t>
    </dgm:pt>
    <dgm:pt modelId="{3AAA6305-3F16-43C5-8FE8-E0B56BC4741B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GB" sz="2000" dirty="0" err="1" smtClean="0">
              <a:latin typeface="Arial Black" panose="020B0A04020102020204" pitchFamily="34" charset="0"/>
            </a:rPr>
            <a:t>Tumor</a:t>
          </a:r>
          <a:r>
            <a:rPr lang="en-GB" sz="2000" dirty="0" smtClean="0">
              <a:latin typeface="Arial Black" panose="020B0A04020102020204" pitchFamily="34" charset="0"/>
            </a:rPr>
            <a:t> Results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Quantitative measurements and/or qualitative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GB" sz="1600" dirty="0" smtClean="0"/>
            <a:t>assessments of the </a:t>
          </a:r>
          <a:r>
            <a:rPr lang="en-GB" sz="1600" dirty="0" err="1" smtClean="0"/>
            <a:t>tumors</a:t>
          </a:r>
          <a:r>
            <a:rPr lang="en-GB" sz="1600" dirty="0" smtClean="0"/>
            <a:t> identified in the TU</a:t>
          </a:r>
          <a:endParaRPr lang="en-GB" sz="1600" dirty="0"/>
        </a:p>
      </dgm:t>
    </dgm:pt>
    <dgm:pt modelId="{4F6E2C8B-57C0-47F3-923F-2B719EDA3848}" type="parTrans" cxnId="{5CA4B349-39D4-43C5-8E6B-44CAFDE0C162}">
      <dgm:prSet/>
      <dgm:spPr/>
      <dgm:t>
        <a:bodyPr/>
        <a:lstStyle/>
        <a:p>
          <a:endParaRPr lang="en-GB"/>
        </a:p>
      </dgm:t>
    </dgm:pt>
    <dgm:pt modelId="{653B8F41-816F-4860-A14C-965EDDF54D21}" type="sibTrans" cxnId="{5CA4B349-39D4-43C5-8E6B-44CAFDE0C162}">
      <dgm:prSet/>
      <dgm:spPr/>
      <dgm:t>
        <a:bodyPr/>
        <a:lstStyle/>
        <a:p>
          <a:endParaRPr lang="en-GB"/>
        </a:p>
      </dgm:t>
    </dgm:pt>
    <dgm:pt modelId="{98973261-0F5C-4579-A0A6-2CB8532C889B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GB" sz="2000" dirty="0" smtClean="0">
              <a:latin typeface="Arial Black" panose="020B0A04020102020204" pitchFamily="34" charset="0"/>
            </a:rPr>
            <a:t>Disease Response</a:t>
          </a:r>
        </a:p>
        <a:p>
          <a:pPr>
            <a:spcAft>
              <a:spcPts val="0"/>
            </a:spcAft>
          </a:pPr>
          <a:r>
            <a:rPr lang="en-GB" sz="1600" dirty="0" smtClean="0"/>
            <a:t>Clinical response evaluations determined from the TR</a:t>
          </a:r>
        </a:p>
        <a:p>
          <a:pPr>
            <a:spcAft>
              <a:spcPts val="0"/>
            </a:spcAft>
          </a:pPr>
          <a:r>
            <a:rPr lang="en-GB" sz="1600" dirty="0" smtClean="0"/>
            <a:t>data and other SDTM domains</a:t>
          </a:r>
          <a:endParaRPr lang="en-GB" sz="1600" dirty="0"/>
        </a:p>
      </dgm:t>
    </dgm:pt>
    <dgm:pt modelId="{38081E72-3B5A-47FC-9774-CD85DDFBBA84}" type="parTrans" cxnId="{308DF1A6-5AEC-4B87-9D86-2C21004CA658}">
      <dgm:prSet/>
      <dgm:spPr/>
      <dgm:t>
        <a:bodyPr/>
        <a:lstStyle/>
        <a:p>
          <a:endParaRPr lang="en-GB"/>
        </a:p>
      </dgm:t>
    </dgm:pt>
    <dgm:pt modelId="{CEDEDE02-DCD3-4246-9602-C81DA6F0B35A}" type="sibTrans" cxnId="{308DF1A6-5AEC-4B87-9D86-2C21004CA658}">
      <dgm:prSet/>
      <dgm:spPr/>
      <dgm:t>
        <a:bodyPr/>
        <a:lstStyle/>
        <a:p>
          <a:endParaRPr lang="en-GB"/>
        </a:p>
      </dgm:t>
    </dgm:pt>
    <dgm:pt modelId="{D88AB180-E2A2-480C-8EC5-C7FDDA5DC0C1}" type="pres">
      <dgm:prSet presAssocID="{8CC082D2-58AA-4ACF-8F62-7097DABA47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310AD363-7ADD-4131-9153-54C761052BA4}" type="pres">
      <dgm:prSet presAssocID="{8CC082D2-58AA-4ACF-8F62-7097DABA4790}" presName="Name1" presStyleCnt="0"/>
      <dgm:spPr/>
    </dgm:pt>
    <dgm:pt modelId="{586D1AA8-D609-4905-A156-1088F34C9A01}" type="pres">
      <dgm:prSet presAssocID="{8CC082D2-58AA-4ACF-8F62-7097DABA4790}" presName="cycle" presStyleCnt="0"/>
      <dgm:spPr/>
    </dgm:pt>
    <dgm:pt modelId="{7D31D8C3-0429-4147-80CF-C5D2FE6FAC9F}" type="pres">
      <dgm:prSet presAssocID="{8CC082D2-58AA-4ACF-8F62-7097DABA4790}" presName="srcNode" presStyleLbl="node1" presStyleIdx="0" presStyleCnt="3"/>
      <dgm:spPr/>
    </dgm:pt>
    <dgm:pt modelId="{8504C4D1-9D44-46B2-9360-6F2803A98640}" type="pres">
      <dgm:prSet presAssocID="{8CC082D2-58AA-4ACF-8F62-7097DABA4790}" presName="conn" presStyleLbl="parChTrans1D2" presStyleIdx="0" presStyleCnt="1"/>
      <dgm:spPr/>
      <dgm:t>
        <a:bodyPr/>
        <a:lstStyle/>
        <a:p>
          <a:endParaRPr lang="en-GB"/>
        </a:p>
      </dgm:t>
    </dgm:pt>
    <dgm:pt modelId="{D29D165D-375B-4C38-B22C-939A1CC3B38D}" type="pres">
      <dgm:prSet presAssocID="{8CC082D2-58AA-4ACF-8F62-7097DABA4790}" presName="extraNode" presStyleLbl="node1" presStyleIdx="0" presStyleCnt="3"/>
      <dgm:spPr/>
    </dgm:pt>
    <dgm:pt modelId="{E6AB75FB-E129-42AA-93A7-25BE8547B4D4}" type="pres">
      <dgm:prSet presAssocID="{8CC082D2-58AA-4ACF-8F62-7097DABA4790}" presName="dstNode" presStyleLbl="node1" presStyleIdx="0" presStyleCnt="3"/>
      <dgm:spPr/>
    </dgm:pt>
    <dgm:pt modelId="{E0D775BD-013B-4ED1-B2A8-4875666E2F87}" type="pres">
      <dgm:prSet presAssocID="{8F797321-9288-4457-80CF-0BA3654F87C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F666CF-593C-461D-AC75-A6EF65779E11}" type="pres">
      <dgm:prSet presAssocID="{8F797321-9288-4457-80CF-0BA3654F87CF}" presName="accent_1" presStyleCnt="0"/>
      <dgm:spPr/>
    </dgm:pt>
    <dgm:pt modelId="{E813FCCD-0772-4451-8B4D-D9BC56D58A9E}" type="pres">
      <dgm:prSet presAssocID="{8F797321-9288-4457-80CF-0BA3654F87CF}" presName="accentRepeatNode" presStyleLbl="solidFgAcc1" presStyleIdx="0" presStyleCnt="3"/>
      <dgm:spPr/>
    </dgm:pt>
    <dgm:pt modelId="{82B2382B-1EC9-4170-AF83-5798130C97C9}" type="pres">
      <dgm:prSet presAssocID="{3AAA6305-3F16-43C5-8FE8-E0B56BC4741B}" presName="text_2" presStyleLbl="node1" presStyleIdx="1" presStyleCnt="3" custLinFactNeighborX="-456" custLinFactNeighborY="74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D94FBA-67E0-4A7B-9C94-227A5438FC74}" type="pres">
      <dgm:prSet presAssocID="{3AAA6305-3F16-43C5-8FE8-E0B56BC4741B}" presName="accent_2" presStyleCnt="0"/>
      <dgm:spPr/>
    </dgm:pt>
    <dgm:pt modelId="{CB4BB7D6-475B-4901-9494-4FD4A3ADB8E9}" type="pres">
      <dgm:prSet presAssocID="{3AAA6305-3F16-43C5-8FE8-E0B56BC4741B}" presName="accentRepeatNode" presStyleLbl="solidFgAcc1" presStyleIdx="1" presStyleCnt="3"/>
      <dgm:spPr/>
    </dgm:pt>
    <dgm:pt modelId="{DD0C937C-FAC3-4B15-815B-9954267C9164}" type="pres">
      <dgm:prSet presAssocID="{98973261-0F5C-4579-A0A6-2CB8532C889B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87DF2A-8647-44BF-AD29-76F91B66FD75}" type="pres">
      <dgm:prSet presAssocID="{98973261-0F5C-4579-A0A6-2CB8532C889B}" presName="accent_3" presStyleCnt="0"/>
      <dgm:spPr/>
    </dgm:pt>
    <dgm:pt modelId="{FC6EEFD1-09F7-4431-9129-3DF4BABA971D}" type="pres">
      <dgm:prSet presAssocID="{98973261-0F5C-4579-A0A6-2CB8532C889B}" presName="accentRepeatNode" presStyleLbl="solidFgAcc1" presStyleIdx="2" presStyleCnt="3"/>
      <dgm:spPr/>
    </dgm:pt>
  </dgm:ptLst>
  <dgm:cxnLst>
    <dgm:cxn modelId="{7C257301-557A-422B-A37B-27DA8BD56FED}" type="presOf" srcId="{8F797321-9288-4457-80CF-0BA3654F87CF}" destId="{E0D775BD-013B-4ED1-B2A8-4875666E2F87}" srcOrd="0" destOrd="0" presId="urn:microsoft.com/office/officeart/2008/layout/VerticalCurvedList"/>
    <dgm:cxn modelId="{FD44F810-FF07-4CA8-90F6-76395B23E85E}" type="presOf" srcId="{5C360E0A-CBB4-45D2-A0D2-31DA1F905A73}" destId="{8504C4D1-9D44-46B2-9360-6F2803A98640}" srcOrd="0" destOrd="0" presId="urn:microsoft.com/office/officeart/2008/layout/VerticalCurvedList"/>
    <dgm:cxn modelId="{D817112D-7C0C-45FA-B812-4335D666C15A}" type="presOf" srcId="{3AAA6305-3F16-43C5-8FE8-E0B56BC4741B}" destId="{82B2382B-1EC9-4170-AF83-5798130C97C9}" srcOrd="0" destOrd="0" presId="urn:microsoft.com/office/officeart/2008/layout/VerticalCurvedList"/>
    <dgm:cxn modelId="{5CA4B349-39D4-43C5-8E6B-44CAFDE0C162}" srcId="{8CC082D2-58AA-4ACF-8F62-7097DABA4790}" destId="{3AAA6305-3F16-43C5-8FE8-E0B56BC4741B}" srcOrd="1" destOrd="0" parTransId="{4F6E2C8B-57C0-47F3-923F-2B719EDA3848}" sibTransId="{653B8F41-816F-4860-A14C-965EDDF54D21}"/>
    <dgm:cxn modelId="{FB9C360A-53EB-418C-AC18-95AFAE1704D1}" type="presOf" srcId="{98973261-0F5C-4579-A0A6-2CB8532C889B}" destId="{DD0C937C-FAC3-4B15-815B-9954267C9164}" srcOrd="0" destOrd="0" presId="urn:microsoft.com/office/officeart/2008/layout/VerticalCurvedList"/>
    <dgm:cxn modelId="{4152CC4D-FA98-48C6-973E-DAC06B3530A0}" srcId="{8CC082D2-58AA-4ACF-8F62-7097DABA4790}" destId="{8F797321-9288-4457-80CF-0BA3654F87CF}" srcOrd="0" destOrd="0" parTransId="{CA99FDBE-17D2-46AD-83E4-10267F4CBBB1}" sibTransId="{5C360E0A-CBB4-45D2-A0D2-31DA1F905A73}"/>
    <dgm:cxn modelId="{308DF1A6-5AEC-4B87-9D86-2C21004CA658}" srcId="{8CC082D2-58AA-4ACF-8F62-7097DABA4790}" destId="{98973261-0F5C-4579-A0A6-2CB8532C889B}" srcOrd="2" destOrd="0" parTransId="{38081E72-3B5A-47FC-9774-CD85DDFBBA84}" sibTransId="{CEDEDE02-DCD3-4246-9602-C81DA6F0B35A}"/>
    <dgm:cxn modelId="{30C8856B-6C27-44D4-A69F-DECE1192926D}" type="presOf" srcId="{8CC082D2-58AA-4ACF-8F62-7097DABA4790}" destId="{D88AB180-E2A2-480C-8EC5-C7FDDA5DC0C1}" srcOrd="0" destOrd="0" presId="urn:microsoft.com/office/officeart/2008/layout/VerticalCurvedList"/>
    <dgm:cxn modelId="{6FC4ACEC-3021-4BEE-B0E6-5F2CEF3606BF}" type="presParOf" srcId="{D88AB180-E2A2-480C-8EC5-C7FDDA5DC0C1}" destId="{310AD363-7ADD-4131-9153-54C761052BA4}" srcOrd="0" destOrd="0" presId="urn:microsoft.com/office/officeart/2008/layout/VerticalCurvedList"/>
    <dgm:cxn modelId="{25BEF7CC-2CB3-4C8C-A8E8-1CC02AF31C70}" type="presParOf" srcId="{310AD363-7ADD-4131-9153-54C761052BA4}" destId="{586D1AA8-D609-4905-A156-1088F34C9A01}" srcOrd="0" destOrd="0" presId="urn:microsoft.com/office/officeart/2008/layout/VerticalCurvedList"/>
    <dgm:cxn modelId="{F1F8AFC3-E334-4DCD-976A-498287951F91}" type="presParOf" srcId="{586D1AA8-D609-4905-A156-1088F34C9A01}" destId="{7D31D8C3-0429-4147-80CF-C5D2FE6FAC9F}" srcOrd="0" destOrd="0" presId="urn:microsoft.com/office/officeart/2008/layout/VerticalCurvedList"/>
    <dgm:cxn modelId="{E99A859D-4A34-4D8D-81EC-07B8EE61E36C}" type="presParOf" srcId="{586D1AA8-D609-4905-A156-1088F34C9A01}" destId="{8504C4D1-9D44-46B2-9360-6F2803A98640}" srcOrd="1" destOrd="0" presId="urn:microsoft.com/office/officeart/2008/layout/VerticalCurvedList"/>
    <dgm:cxn modelId="{1FB05351-1162-4357-9AF4-F6DF5BDEFB53}" type="presParOf" srcId="{586D1AA8-D609-4905-A156-1088F34C9A01}" destId="{D29D165D-375B-4C38-B22C-939A1CC3B38D}" srcOrd="2" destOrd="0" presId="urn:microsoft.com/office/officeart/2008/layout/VerticalCurvedList"/>
    <dgm:cxn modelId="{09D566F5-7312-4F53-B561-59B5D20427DB}" type="presParOf" srcId="{586D1AA8-D609-4905-A156-1088F34C9A01}" destId="{E6AB75FB-E129-42AA-93A7-25BE8547B4D4}" srcOrd="3" destOrd="0" presId="urn:microsoft.com/office/officeart/2008/layout/VerticalCurvedList"/>
    <dgm:cxn modelId="{5D7AB74C-1D23-4CFA-BA87-5F822B147716}" type="presParOf" srcId="{310AD363-7ADD-4131-9153-54C761052BA4}" destId="{E0D775BD-013B-4ED1-B2A8-4875666E2F87}" srcOrd="1" destOrd="0" presId="urn:microsoft.com/office/officeart/2008/layout/VerticalCurvedList"/>
    <dgm:cxn modelId="{0FE18FFF-6984-4957-AAD3-1A7D7CEDD982}" type="presParOf" srcId="{310AD363-7ADD-4131-9153-54C761052BA4}" destId="{A8F666CF-593C-461D-AC75-A6EF65779E11}" srcOrd="2" destOrd="0" presId="urn:microsoft.com/office/officeart/2008/layout/VerticalCurvedList"/>
    <dgm:cxn modelId="{472A552E-9C1B-41BD-8B2A-0461DDBD982B}" type="presParOf" srcId="{A8F666CF-593C-461D-AC75-A6EF65779E11}" destId="{E813FCCD-0772-4451-8B4D-D9BC56D58A9E}" srcOrd="0" destOrd="0" presId="urn:microsoft.com/office/officeart/2008/layout/VerticalCurvedList"/>
    <dgm:cxn modelId="{9E54A103-A90F-431A-B0BB-3E0A085897BC}" type="presParOf" srcId="{310AD363-7ADD-4131-9153-54C761052BA4}" destId="{82B2382B-1EC9-4170-AF83-5798130C97C9}" srcOrd="3" destOrd="0" presId="urn:microsoft.com/office/officeart/2008/layout/VerticalCurvedList"/>
    <dgm:cxn modelId="{3B620F4C-86DE-43E8-8E89-C04B12338D0A}" type="presParOf" srcId="{310AD363-7ADD-4131-9153-54C761052BA4}" destId="{DCD94FBA-67E0-4A7B-9C94-227A5438FC74}" srcOrd="4" destOrd="0" presId="urn:microsoft.com/office/officeart/2008/layout/VerticalCurvedList"/>
    <dgm:cxn modelId="{1CDD4EFF-3CC6-473A-AC2F-DCE9BF3414C1}" type="presParOf" srcId="{DCD94FBA-67E0-4A7B-9C94-227A5438FC74}" destId="{CB4BB7D6-475B-4901-9494-4FD4A3ADB8E9}" srcOrd="0" destOrd="0" presId="urn:microsoft.com/office/officeart/2008/layout/VerticalCurvedList"/>
    <dgm:cxn modelId="{F5F4B279-C66B-4FC2-A244-30012F51C6F3}" type="presParOf" srcId="{310AD363-7ADD-4131-9153-54C761052BA4}" destId="{DD0C937C-FAC3-4B15-815B-9954267C9164}" srcOrd="5" destOrd="0" presId="urn:microsoft.com/office/officeart/2008/layout/VerticalCurvedList"/>
    <dgm:cxn modelId="{29F1CB6B-8CB3-4B00-BD0B-845B21117B9C}" type="presParOf" srcId="{310AD363-7ADD-4131-9153-54C761052BA4}" destId="{F987DF2A-8647-44BF-AD29-76F91B66FD75}" srcOrd="6" destOrd="0" presId="urn:microsoft.com/office/officeart/2008/layout/VerticalCurvedList"/>
    <dgm:cxn modelId="{3903CF97-97EF-4E8B-B627-DD4DDBDB47F4}" type="presParOf" srcId="{F987DF2A-8647-44BF-AD29-76F91B66FD75}" destId="{FC6EEFD1-09F7-4431-9129-3DF4BABA971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04C4D1-9D44-46B2-9360-6F2803A98640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6425" cap="flat" cmpd="sng" algn="ctr">
          <a:solidFill>
            <a:schemeClr val="accent5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D775BD-013B-4ED1-B2A8-4875666E2F87}">
      <dsp:nvSpPr>
        <dsp:cNvPr id="0" name=""/>
        <dsp:cNvSpPr/>
      </dsp:nvSpPr>
      <dsp:spPr>
        <a:xfrm>
          <a:off x="564979" y="406400"/>
          <a:ext cx="6076577" cy="812800"/>
        </a:xfrm>
        <a:prstGeom prst="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2000" kern="1200" dirty="0" err="1" smtClean="0">
              <a:latin typeface="Arial Black" panose="020B0A04020102020204" pitchFamily="34" charset="0"/>
            </a:rPr>
            <a:t>Tumor</a:t>
          </a:r>
          <a:r>
            <a:rPr lang="en-GB" sz="2000" kern="1200" dirty="0" smtClean="0">
              <a:latin typeface="Arial Black" panose="020B0A04020102020204" pitchFamily="34" charset="0"/>
            </a:rPr>
            <a:t> Identification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Unique identification of </a:t>
          </a:r>
          <a:r>
            <a:rPr lang="en-GB" sz="1600" kern="1200" dirty="0" err="1" smtClean="0"/>
            <a:t>tumors</a:t>
          </a:r>
          <a:r>
            <a:rPr lang="en-GB" sz="1600" kern="1200" dirty="0" smtClean="0"/>
            <a:t> for that patient</a:t>
          </a:r>
          <a:endParaRPr lang="en-GB" sz="1600" kern="1200" dirty="0"/>
        </a:p>
      </dsp:txBody>
      <dsp:txXfrm>
        <a:off x="564979" y="406400"/>
        <a:ext cx="6076577" cy="812800"/>
      </dsp:txXfrm>
    </dsp:sp>
    <dsp:sp modelId="{E813FCCD-0772-4451-8B4D-D9BC56D58A9E}">
      <dsp:nvSpPr>
        <dsp:cNvPr id="0" name=""/>
        <dsp:cNvSpPr/>
      </dsp:nvSpPr>
      <dsp:spPr>
        <a:xfrm>
          <a:off x="56979" y="3048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2B2382B-1EC9-4170-AF83-5798130C97C9}">
      <dsp:nvSpPr>
        <dsp:cNvPr id="0" name=""/>
        <dsp:cNvSpPr/>
      </dsp:nvSpPr>
      <dsp:spPr>
        <a:xfrm>
          <a:off x="834070" y="1631630"/>
          <a:ext cx="5781124" cy="812800"/>
        </a:xfrm>
        <a:prstGeom prst="rect">
          <a:avLst/>
        </a:prstGeom>
        <a:solidFill>
          <a:schemeClr val="accent5">
            <a:shade val="80000"/>
            <a:hueOff val="37648"/>
            <a:satOff val="57"/>
            <a:lumOff val="11194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2000" kern="1200" dirty="0" err="1" smtClean="0">
              <a:latin typeface="Arial Black" panose="020B0A04020102020204" pitchFamily="34" charset="0"/>
            </a:rPr>
            <a:t>Tumor</a:t>
          </a:r>
          <a:r>
            <a:rPr lang="en-GB" sz="2000" kern="1200" dirty="0" smtClean="0">
              <a:latin typeface="Arial Black" panose="020B0A04020102020204" pitchFamily="34" charset="0"/>
            </a:rPr>
            <a:t> Results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Quantitative measurements and/or qualitative</a:t>
          </a:r>
        </a:p>
        <a:p>
          <a:pPr lvl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assessments of the </a:t>
          </a:r>
          <a:r>
            <a:rPr lang="en-GB" sz="1600" kern="1200" dirty="0" err="1" smtClean="0"/>
            <a:t>tumors</a:t>
          </a:r>
          <a:r>
            <a:rPr lang="en-GB" sz="1600" kern="1200" dirty="0" smtClean="0"/>
            <a:t> identified in the TU</a:t>
          </a:r>
          <a:endParaRPr lang="en-GB" sz="1600" kern="1200" dirty="0"/>
        </a:p>
      </dsp:txBody>
      <dsp:txXfrm>
        <a:off x="834070" y="1631630"/>
        <a:ext cx="5781124" cy="812800"/>
      </dsp:txXfrm>
    </dsp:sp>
    <dsp:sp modelId="{CB4BB7D6-475B-4901-9494-4FD4A3ADB8E9}">
      <dsp:nvSpPr>
        <dsp:cNvPr id="0" name=""/>
        <dsp:cNvSpPr/>
      </dsp:nvSpPr>
      <dsp:spPr>
        <a:xfrm>
          <a:off x="352432" y="1523999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5">
              <a:shade val="80000"/>
              <a:hueOff val="37648"/>
              <a:satOff val="57"/>
              <a:lumOff val="1119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0C937C-FAC3-4B15-815B-9954267C9164}">
      <dsp:nvSpPr>
        <dsp:cNvPr id="0" name=""/>
        <dsp:cNvSpPr/>
      </dsp:nvSpPr>
      <dsp:spPr>
        <a:xfrm>
          <a:off x="564979" y="2844800"/>
          <a:ext cx="6076577" cy="812800"/>
        </a:xfrm>
        <a:prstGeom prst="rect">
          <a:avLst/>
        </a:prstGeom>
        <a:solidFill>
          <a:schemeClr val="accent5">
            <a:shade val="80000"/>
            <a:hueOff val="75296"/>
            <a:satOff val="114"/>
            <a:lumOff val="22387"/>
            <a:alphaOff val="0"/>
          </a:schemeClr>
        </a:solidFill>
        <a:ln w="264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5160" tIns="50800" rIns="50800" bIns="508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2000" kern="1200" dirty="0" smtClean="0">
              <a:latin typeface="Arial Black" panose="020B0A04020102020204" pitchFamily="34" charset="0"/>
            </a:rPr>
            <a:t>Disease Response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Clinical response evaluations determined from the TR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GB" sz="1600" kern="1200" dirty="0" smtClean="0"/>
            <a:t>data and other SDTM domains</a:t>
          </a:r>
          <a:endParaRPr lang="en-GB" sz="1600" kern="1200" dirty="0"/>
        </a:p>
      </dsp:txBody>
      <dsp:txXfrm>
        <a:off x="564979" y="2844800"/>
        <a:ext cx="6076577" cy="812800"/>
      </dsp:txXfrm>
    </dsp:sp>
    <dsp:sp modelId="{FC6EEFD1-09F7-4431-9129-3DF4BABA971D}">
      <dsp:nvSpPr>
        <dsp:cNvPr id="0" name=""/>
        <dsp:cNvSpPr/>
      </dsp:nvSpPr>
      <dsp:spPr>
        <a:xfrm>
          <a:off x="56979" y="2743200"/>
          <a:ext cx="1016000" cy="10160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6425" cap="flat" cmpd="sng" algn="ctr">
          <a:solidFill>
            <a:schemeClr val="accent5">
              <a:shade val="80000"/>
              <a:hueOff val="75296"/>
              <a:satOff val="114"/>
              <a:lumOff val="2238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1629" cy="494254"/>
          </a:xfrm>
          <a:prstGeom prst="rect">
            <a:avLst/>
          </a:prstGeom>
        </p:spPr>
        <p:txBody>
          <a:bodyPr vert="horz" lIns="86083" tIns="43042" rIns="86083" bIns="43042" rtlCol="0"/>
          <a:lstStyle>
            <a:lvl1pPr algn="l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5968" y="0"/>
            <a:ext cx="2891629" cy="494254"/>
          </a:xfrm>
          <a:prstGeom prst="rect">
            <a:avLst/>
          </a:prstGeom>
        </p:spPr>
        <p:txBody>
          <a:bodyPr vert="horz" lIns="86083" tIns="43042" rIns="86083" bIns="43042" rtlCol="0"/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5B436C87-86E9-4A08-8599-0EECC038B779}" type="datetimeFigureOut">
              <a:rPr lang="fr-CH"/>
              <a:pPr>
                <a:defRPr/>
              </a:pPr>
              <a:t>27.10.2017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846"/>
            <a:ext cx="2891629" cy="494253"/>
          </a:xfrm>
          <a:prstGeom prst="rect">
            <a:avLst/>
          </a:prstGeom>
        </p:spPr>
        <p:txBody>
          <a:bodyPr vert="horz" lIns="86083" tIns="43042" rIns="86083" bIns="43042" rtlCol="0" anchor="b"/>
          <a:lstStyle>
            <a:lvl1pPr algn="l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5968" y="9430846"/>
            <a:ext cx="2891629" cy="494253"/>
          </a:xfrm>
          <a:prstGeom prst="rect">
            <a:avLst/>
          </a:prstGeom>
        </p:spPr>
        <p:txBody>
          <a:bodyPr vert="horz" lIns="86083" tIns="43042" rIns="86083" bIns="43042" rtlCol="0" anchor="b"/>
          <a:lstStyle>
            <a:lvl1pPr algn="r">
              <a:defRPr sz="11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EE3B9FF-0A83-4E12-A3F6-2A79E74743CE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29532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1629" cy="495793"/>
          </a:xfrm>
          <a:prstGeom prst="rect">
            <a:avLst/>
          </a:prstGeom>
        </p:spPr>
        <p:txBody>
          <a:bodyPr vert="horz" lIns="89870" tIns="44936" rIns="89870" bIns="4493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5968" y="1"/>
            <a:ext cx="2891629" cy="495793"/>
          </a:xfrm>
          <a:prstGeom prst="rect">
            <a:avLst/>
          </a:prstGeom>
        </p:spPr>
        <p:txBody>
          <a:bodyPr vert="horz" lIns="89870" tIns="44936" rIns="89870" bIns="4493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9B7594-3435-4BA4-AD0D-C20FA52BCDF2}" type="datetimeFigureOut">
              <a:rPr lang="fr-CH"/>
              <a:pPr>
                <a:defRPr/>
              </a:pPr>
              <a:t>27.10.2017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870" tIns="44936" rIns="89870" bIns="44936" rtlCol="0" anchor="ctr"/>
          <a:lstStyle/>
          <a:p>
            <a:pPr lvl="0"/>
            <a:endParaRPr lang="fr-CH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611" y="4714653"/>
            <a:ext cx="5335867" cy="4468296"/>
          </a:xfrm>
          <a:prstGeom prst="rect">
            <a:avLst/>
          </a:prstGeom>
        </p:spPr>
        <p:txBody>
          <a:bodyPr vert="horz" lIns="89870" tIns="44936" rIns="89870" bIns="44936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CH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306"/>
            <a:ext cx="2891629" cy="495793"/>
          </a:xfrm>
          <a:prstGeom prst="rect">
            <a:avLst/>
          </a:prstGeom>
        </p:spPr>
        <p:txBody>
          <a:bodyPr vert="horz" lIns="89870" tIns="44936" rIns="89870" bIns="4493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5968" y="9429306"/>
            <a:ext cx="2891629" cy="495793"/>
          </a:xfrm>
          <a:prstGeom prst="rect">
            <a:avLst/>
          </a:prstGeom>
        </p:spPr>
        <p:txBody>
          <a:bodyPr vert="horz" lIns="89870" tIns="44936" rIns="89870" bIns="4493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53EF18F-9C6B-466C-BCF0-29233B00ADE8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60890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53EF18F-9C6B-466C-BCF0-29233B00ADE8}" type="slidenum">
              <a:rPr lang="fr-CH" smtClean="0"/>
              <a:pPr>
                <a:defRPr/>
              </a:pPr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915318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10</a:t>
            </a:fld>
            <a:endParaRPr lang="fr-CH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11</a:t>
            </a:fld>
            <a:endParaRPr lang="fr-CH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12</a:t>
            </a:fld>
            <a:endParaRPr lang="fr-CH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13</a:t>
            </a:fld>
            <a:endParaRPr lang="fr-CH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14</a:t>
            </a:fld>
            <a:endParaRPr lang="fr-CH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15</a:t>
            </a:fld>
            <a:endParaRPr lang="fr-CH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16</a:t>
            </a:fld>
            <a:endParaRPr lang="fr-CH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17</a:t>
            </a:fld>
            <a:endParaRPr lang="fr-CH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18</a:t>
            </a:fld>
            <a:endParaRPr lang="fr-CH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19</a:t>
            </a:fld>
            <a:endParaRPr lang="fr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</a:t>
            </a:fld>
            <a:endParaRPr lang="fr-CH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20</a:t>
            </a:fld>
            <a:endParaRPr lang="fr-CH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21</a:t>
            </a:fld>
            <a:endParaRPr lang="fr-CH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22</a:t>
            </a:fld>
            <a:endParaRPr lang="fr-CH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23</a:t>
            </a:fld>
            <a:endParaRPr lang="fr-CH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24</a:t>
            </a:fld>
            <a:endParaRPr lang="fr-CH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25</a:t>
            </a:fld>
            <a:endParaRPr lang="fr-CH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26</a:t>
            </a:fld>
            <a:endParaRPr lang="fr-CH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27</a:t>
            </a:fld>
            <a:endParaRPr lang="fr-CH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28</a:t>
            </a:fld>
            <a:endParaRPr lang="fr-CH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29</a:t>
            </a:fld>
            <a:endParaRPr lang="fr-CH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</a:t>
            </a:fld>
            <a:endParaRPr lang="fr-CH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30</a:t>
            </a:fld>
            <a:endParaRPr lang="fr-CH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31</a:t>
            </a:fld>
            <a:endParaRPr lang="fr-CH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32</a:t>
            </a:fld>
            <a:endParaRPr lang="fr-CH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33</a:t>
            </a:fld>
            <a:endParaRPr lang="fr-CH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34</a:t>
            </a:fld>
            <a:endParaRPr lang="fr-CH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35</a:t>
            </a:fld>
            <a:endParaRPr lang="fr-CH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36</a:t>
            </a:fld>
            <a:endParaRPr lang="fr-CH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37</a:t>
            </a:fld>
            <a:endParaRPr lang="fr-CH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38</a:t>
            </a:fld>
            <a:endParaRPr lang="fr-CH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39</a:t>
            </a:fld>
            <a:endParaRPr lang="fr-CH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</a:t>
            </a:fld>
            <a:endParaRPr lang="fr-CH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40</a:t>
            </a:fld>
            <a:endParaRPr lang="fr-CH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41</a:t>
            </a:fld>
            <a:endParaRPr lang="fr-CH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42</a:t>
            </a:fld>
            <a:endParaRPr lang="fr-CH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43</a:t>
            </a:fld>
            <a:endParaRPr lang="fr-CH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44</a:t>
            </a:fld>
            <a:endParaRPr lang="fr-CH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5</a:t>
            </a:fld>
            <a:endParaRPr lang="fr-CH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6</a:t>
            </a:fld>
            <a:endParaRPr lang="fr-CH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7</a:t>
            </a:fld>
            <a:endParaRPr lang="fr-CH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8</a:t>
            </a:fld>
            <a:endParaRPr lang="fr-CH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CH" altLang="en-US" dirty="0" smtClean="0"/>
          </a:p>
          <a:p>
            <a:endParaRPr lang="fr-CH" altLang="en-US" dirty="0" smtClean="0"/>
          </a:p>
          <a:p>
            <a:endParaRPr lang="en-GB" alt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30A2D9-690F-410B-BF01-899F5F540B70}" type="slidenum">
              <a:rPr lang="fr-CH" smtClean="0"/>
              <a:pPr>
                <a:defRPr/>
              </a:pPr>
              <a:t>9</a:t>
            </a:fld>
            <a:endParaRPr lang="fr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7"/>
          <p:cNvCxnSpPr/>
          <p:nvPr/>
        </p:nvCxnSpPr>
        <p:spPr>
          <a:xfrm>
            <a:off x="468313" y="3429000"/>
            <a:ext cx="80645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1052513"/>
            <a:ext cx="1998663" cy="13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375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7812360" y="429196"/>
            <a:ext cx="1331640" cy="623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6524"/>
            <a:ext cx="9144000" cy="350664"/>
          </a:xfrm>
          <a:prstGeom prst="rect">
            <a:avLst/>
          </a:prstGeom>
          <a:gradFill flip="none" rotWithShape="1">
            <a:gsLst>
              <a:gs pos="0">
                <a:srgbClr val="000099"/>
              </a:gs>
              <a:gs pos="97000">
                <a:srgbClr val="85C2FF"/>
              </a:gs>
              <a:gs pos="100000">
                <a:srgbClr val="C4D6EB">
                  <a:lumMod val="68000"/>
                  <a:lumOff val="32000"/>
                  <a:alpha val="18000"/>
                </a:srgbClr>
              </a:gs>
              <a:gs pos="100000">
                <a:srgbClr val="FFEBF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TextBox 11"/>
          <p:cNvSpPr txBox="1">
            <a:spLocks noChangeArrowheads="1"/>
          </p:cNvSpPr>
          <p:nvPr userDrawn="1"/>
        </p:nvSpPr>
        <p:spPr bwMode="auto">
          <a:xfrm>
            <a:off x="107950" y="68263"/>
            <a:ext cx="13773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900" dirty="0" err="1" smtClean="0">
                <a:solidFill>
                  <a:schemeClr val="bg1"/>
                </a:solidFill>
              </a:rPr>
              <a:t>Cytel</a:t>
            </a:r>
            <a:r>
              <a:rPr lang="fr-CH" sz="900" dirty="0" smtClean="0">
                <a:solidFill>
                  <a:schemeClr val="bg1"/>
                </a:solidFill>
              </a:rPr>
              <a:t> Inc. - </a:t>
            </a:r>
            <a:r>
              <a:rPr lang="fr-CH" sz="900" dirty="0" err="1" smtClean="0">
                <a:solidFill>
                  <a:schemeClr val="bg1"/>
                </a:solidFill>
              </a:rPr>
              <a:t>Confidential</a:t>
            </a:r>
            <a:endParaRPr lang="fr-CH" sz="900" dirty="0" smtClean="0">
              <a:solidFill>
                <a:schemeClr val="bg1"/>
              </a:solidFill>
            </a:endParaRPr>
          </a:p>
        </p:txBody>
      </p:sp>
      <p:sp>
        <p:nvSpPr>
          <p:cNvPr id="7" name="TextBox 12"/>
          <p:cNvSpPr txBox="1">
            <a:spLocks noChangeArrowheads="1"/>
          </p:cNvSpPr>
          <p:nvPr userDrawn="1"/>
        </p:nvSpPr>
        <p:spPr bwMode="auto">
          <a:xfrm>
            <a:off x="8351838" y="47625"/>
            <a:ext cx="633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5F58F91D-E31D-42B0-9283-AEB47C7D73EE}" type="slidenum">
              <a:rPr lang="fr-CH" sz="1200" smtClean="0">
                <a:solidFill>
                  <a:schemeClr val="bg1"/>
                </a:solidFill>
              </a:rPr>
              <a:pPr algn="r" eaLnBrk="1" hangingPunct="1">
                <a:defRPr/>
              </a:pPr>
              <a:t>‹#›</a:t>
            </a:fld>
            <a:endParaRPr lang="fr-CH" sz="1200" smtClean="0">
              <a:solidFill>
                <a:schemeClr val="bg1"/>
              </a:solidFill>
            </a:endParaRPr>
          </a:p>
        </p:txBody>
      </p:sp>
      <p:sp>
        <p:nvSpPr>
          <p:cNvPr id="8" name="TextBox 11"/>
          <p:cNvSpPr txBox="1">
            <a:spLocks noChangeArrowheads="1"/>
          </p:cNvSpPr>
          <p:nvPr userDrawn="1"/>
        </p:nvSpPr>
        <p:spPr bwMode="auto">
          <a:xfrm>
            <a:off x="1507633" y="63500"/>
            <a:ext cx="446789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900" dirty="0" smtClean="0">
                <a:solidFill>
                  <a:schemeClr val="bg1"/>
                </a:solidFill>
              </a:rPr>
              <a:t>[</a:t>
            </a:r>
            <a:r>
              <a:rPr lang="fr-CH" altLang="en-US" sz="900" dirty="0" smtClean="0">
                <a:solidFill>
                  <a:schemeClr val="bg1"/>
                </a:solidFill>
                <a:latin typeface="Arial" charset="0"/>
              </a:rPr>
              <a:t>A. Tinazzi – </a:t>
            </a:r>
            <a:r>
              <a:rPr lang="en-US" sz="900" dirty="0" err="1" smtClean="0">
                <a:solidFill>
                  <a:schemeClr val="bg1"/>
                </a:solidFill>
              </a:rPr>
              <a:t>ADaM</a:t>
            </a:r>
            <a:r>
              <a:rPr lang="en-US" sz="900" dirty="0" smtClean="0">
                <a:solidFill>
                  <a:schemeClr val="bg1"/>
                </a:solidFill>
              </a:rPr>
              <a:t> in oncology</a:t>
            </a:r>
            <a:r>
              <a:rPr lang="en-US" sz="900" baseline="0" dirty="0" smtClean="0">
                <a:solidFill>
                  <a:schemeClr val="bg1"/>
                </a:solidFill>
              </a:rPr>
              <a:t> </a:t>
            </a:r>
            <a:r>
              <a:rPr lang="fr-CH" altLang="en-US" sz="900" dirty="0" smtClean="0">
                <a:solidFill>
                  <a:schemeClr val="bg1"/>
                </a:solidFill>
                <a:latin typeface="Arial" charset="0"/>
              </a:rPr>
              <a:t>– 5th </a:t>
            </a:r>
            <a:r>
              <a:rPr lang="fr-CH" altLang="en-US" sz="900" dirty="0" err="1" smtClean="0">
                <a:solidFill>
                  <a:schemeClr val="bg1"/>
                </a:solidFill>
                <a:latin typeface="Arial" charset="0"/>
              </a:rPr>
              <a:t>Italian</a:t>
            </a:r>
            <a:r>
              <a:rPr lang="fr-CH" altLang="en-US" sz="900" dirty="0" smtClean="0">
                <a:solidFill>
                  <a:schemeClr val="bg1"/>
                </a:solidFill>
                <a:latin typeface="Arial" charset="0"/>
              </a:rPr>
              <a:t> CDISC</a:t>
            </a:r>
            <a:r>
              <a:rPr lang="fr-CH" altLang="en-US" sz="900" baseline="0" dirty="0" smtClean="0">
                <a:solidFill>
                  <a:schemeClr val="bg1"/>
                </a:solidFill>
                <a:latin typeface="Arial" charset="0"/>
              </a:rPr>
              <a:t> UN</a:t>
            </a:r>
            <a:r>
              <a:rPr lang="fr-CH" altLang="en-US" sz="900" dirty="0" smtClean="0">
                <a:solidFill>
                  <a:schemeClr val="bg1"/>
                </a:solidFill>
                <a:latin typeface="Arial" charset="0"/>
              </a:rPr>
              <a:t> 2017 Milan 27 </a:t>
            </a:r>
            <a:r>
              <a:rPr lang="fr-CH" altLang="en-US" sz="900" dirty="0" err="1" smtClean="0">
                <a:solidFill>
                  <a:schemeClr val="bg1"/>
                </a:solidFill>
                <a:latin typeface="Arial" charset="0"/>
              </a:rPr>
              <a:t>Ottobre</a:t>
            </a:r>
            <a:r>
              <a:rPr lang="fr-CH" altLang="en-US" sz="900" baseline="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fr-CH" altLang="en-US" sz="900" dirty="0" smtClean="0">
                <a:solidFill>
                  <a:schemeClr val="bg1"/>
                </a:solidFill>
                <a:latin typeface="Arial" charset="0"/>
              </a:rPr>
              <a:t>2017</a:t>
            </a:r>
            <a:r>
              <a:rPr lang="fr-CH" sz="900" dirty="0" smtClean="0">
                <a:solidFill>
                  <a:schemeClr val="bg1"/>
                </a:solidFill>
              </a:rPr>
              <a:t>]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2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4098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07950" y="68263"/>
            <a:ext cx="1771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200" smtClean="0">
                <a:solidFill>
                  <a:schemeClr val="bg1"/>
                </a:solidFill>
              </a:rPr>
              <a:t>Cytel Inc. - Confidential</a:t>
            </a:r>
          </a:p>
        </p:txBody>
      </p:sp>
      <p:sp>
        <p:nvSpPr>
          <p:cNvPr id="6" name="TextBox 9"/>
          <p:cNvSpPr txBox="1">
            <a:spLocks noChangeArrowheads="1"/>
          </p:cNvSpPr>
          <p:nvPr userDrawn="1"/>
        </p:nvSpPr>
        <p:spPr bwMode="auto">
          <a:xfrm>
            <a:off x="8351838" y="47625"/>
            <a:ext cx="633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545100A6-8D1D-4E3B-9CF1-88AC5AF5B0D1}" type="slidenum">
              <a:rPr lang="fr-CH" sz="1200" smtClean="0">
                <a:solidFill>
                  <a:schemeClr val="bg1"/>
                </a:solidFill>
              </a:rPr>
              <a:pPr algn="r" eaLnBrk="1" hangingPunct="1">
                <a:defRPr/>
              </a:pPr>
              <a:t>‹#›</a:t>
            </a:fld>
            <a:endParaRPr lang="fr-CH" sz="120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 marL="182563" indent="-182563">
              <a:buSzPct val="110000"/>
              <a:buFont typeface="Wingdings" pitchFamily="2" charset="2"/>
              <a:buChar char="§"/>
              <a:defRPr sz="2800"/>
            </a:lvl1pPr>
            <a:lvl2pPr marL="457200" indent="-182563">
              <a:buSzPct val="110000"/>
              <a:buFont typeface="Wingdings" pitchFamily="2" charset="2"/>
              <a:buChar char="§"/>
              <a:defRPr sz="2400"/>
            </a:lvl2pPr>
            <a:lvl3pPr marL="730250" indent="-182563">
              <a:buSzPct val="110000"/>
              <a:buFont typeface="Wingdings" pitchFamily="2" charset="2"/>
              <a:buChar char="§"/>
              <a:defRPr sz="2000"/>
            </a:lvl3pPr>
            <a:lvl4pPr marL="1004888" indent="-182563">
              <a:buSzPct val="110000"/>
              <a:buFont typeface="Wingdings" pitchFamily="2" charset="2"/>
              <a:buChar char="§"/>
              <a:defRPr sz="1800"/>
            </a:lvl4pPr>
            <a:lvl5pPr marL="1187450" indent="-136525">
              <a:buSzPct val="110000"/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125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srgbClr val="FFFFFF"/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9" name="Group 13"/>
          <p:cNvGrpSpPr>
            <a:grpSpLocks/>
          </p:cNvGrpSpPr>
          <p:nvPr/>
        </p:nvGrpSpPr>
        <p:grpSpPr bwMode="auto">
          <a:xfrm>
            <a:off x="7872413" y="441325"/>
            <a:ext cx="1112837" cy="527050"/>
            <a:chOff x="7315200" y="533400"/>
            <a:chExt cx="1113155" cy="527414"/>
          </a:xfrm>
        </p:grpSpPr>
        <p:pic>
          <p:nvPicPr>
            <p:cNvPr id="10" name="Picture 10" descr="Description: Cytel_logo_blue_Large_jpg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533400"/>
              <a:ext cx="1113155" cy="5245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1"/>
            <p:cNvSpPr txBox="1">
              <a:spLocks noChangeArrowheads="1"/>
            </p:cNvSpPr>
            <p:nvPr userDrawn="1"/>
          </p:nvSpPr>
          <p:spPr bwMode="auto">
            <a:xfrm>
              <a:off x="7847164" y="968675"/>
              <a:ext cx="581191" cy="92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>
                <a:defRPr/>
              </a:pPr>
              <a:r>
                <a:rPr lang="fr-CH" sz="600" smtClean="0">
                  <a:latin typeface="Verdana" pitchFamily="34" charset="0"/>
                </a:rPr>
                <a:t>Geneva Branch</a:t>
              </a:r>
              <a:endParaRPr lang="en-US" sz="600" smtClean="0">
                <a:latin typeface="Verdana" pitchFamily="34" charset="0"/>
              </a:endParaRPr>
            </a:p>
          </p:txBody>
        </p:sp>
      </p:grpSp>
      <p:cxnSp>
        <p:nvCxnSpPr>
          <p:cNvPr id="12" name="Straight Connector 10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>
            <a:spLocks noChangeArrowheads="1"/>
          </p:cNvSpPr>
          <p:nvPr userDrawn="1"/>
        </p:nvSpPr>
        <p:spPr bwMode="auto">
          <a:xfrm>
            <a:off x="107950" y="68263"/>
            <a:ext cx="1771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200" smtClean="0">
                <a:solidFill>
                  <a:schemeClr val="bg1"/>
                </a:solidFill>
              </a:rPr>
              <a:t>Cytel Inc. - Confidential</a:t>
            </a:r>
          </a:p>
        </p:txBody>
      </p:sp>
      <p:sp>
        <p:nvSpPr>
          <p:cNvPr id="14" name="TextBox 13"/>
          <p:cNvSpPr txBox="1">
            <a:spLocks noChangeArrowheads="1"/>
          </p:cNvSpPr>
          <p:nvPr userDrawn="1"/>
        </p:nvSpPr>
        <p:spPr bwMode="auto">
          <a:xfrm>
            <a:off x="8351838" y="47625"/>
            <a:ext cx="633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024EDD9A-6CF7-4D70-96B9-69E1D15EB75E}" type="slidenum">
              <a:rPr lang="fr-CH" sz="1200" smtClean="0">
                <a:solidFill>
                  <a:schemeClr val="bg1"/>
                </a:solidFill>
              </a:rPr>
              <a:pPr algn="r" eaLnBrk="1" hangingPunct="1">
                <a:defRPr/>
              </a:pPr>
              <a:t>‹#›</a:t>
            </a:fld>
            <a:endParaRPr lang="fr-CH" sz="120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877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8"/>
          <p:cNvSpPr txBox="1">
            <a:spLocks noChangeArrowheads="1"/>
          </p:cNvSpPr>
          <p:nvPr userDrawn="1"/>
        </p:nvSpPr>
        <p:spPr bwMode="auto">
          <a:xfrm>
            <a:off x="107950" y="68263"/>
            <a:ext cx="1771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CH" sz="1200" smtClean="0">
                <a:solidFill>
                  <a:schemeClr val="bg1"/>
                </a:solidFill>
              </a:rPr>
              <a:t>Cytel Inc. - Confidential</a:t>
            </a:r>
          </a:p>
        </p:txBody>
      </p:sp>
      <p:sp>
        <p:nvSpPr>
          <p:cNvPr id="6" name="TextBox 9"/>
          <p:cNvSpPr txBox="1">
            <a:spLocks noChangeArrowheads="1"/>
          </p:cNvSpPr>
          <p:nvPr userDrawn="1"/>
        </p:nvSpPr>
        <p:spPr bwMode="auto">
          <a:xfrm>
            <a:off x="8351838" y="47625"/>
            <a:ext cx="633412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defRPr/>
            </a:pPr>
            <a:fld id="{4E8DA18C-6781-4A9E-B5C6-B329707226DB}" type="slidenum">
              <a:rPr lang="fr-CH" sz="1200" smtClean="0">
                <a:solidFill>
                  <a:schemeClr val="bg1"/>
                </a:solidFill>
              </a:rPr>
              <a:pPr algn="r" eaLnBrk="1" hangingPunct="1">
                <a:defRPr/>
              </a:pPr>
              <a:t>‹#›</a:t>
            </a:fld>
            <a:endParaRPr lang="fr-CH" sz="1200" smtClean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2142680" cy="11430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1143000"/>
            <a:ext cx="5904390" cy="51956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362200"/>
            <a:ext cx="2139696" cy="40142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16709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72390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1188" y="1628775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607F33-5F5B-4B99-97C3-45B292DBC94B}" type="datetime1">
              <a:rPr lang="en-US" smtClean="0"/>
              <a:t>10/27/2017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fr-CH"/>
              <a:t>Cytel Inc. -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04D726-F70D-4B8C-9ABC-9F183B877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8"/>
          <p:cNvGrpSpPr>
            <a:grpSpLocks/>
          </p:cNvGrpSpPr>
          <p:nvPr/>
        </p:nvGrpSpPr>
        <p:grpSpPr bwMode="auto">
          <a:xfrm>
            <a:off x="7872413" y="441325"/>
            <a:ext cx="1112837" cy="527050"/>
            <a:chOff x="7315200" y="533400"/>
            <a:chExt cx="1113155" cy="527414"/>
          </a:xfrm>
          <a:noFill/>
        </p:grpSpPr>
        <p:pic>
          <p:nvPicPr>
            <p:cNvPr id="1034" name="Picture 10" descr="Description: Cytel_logo_blue_Large_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5200" y="533400"/>
              <a:ext cx="1113155" cy="5245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5" name="TextBox 11"/>
            <p:cNvSpPr txBox="1">
              <a:spLocks noChangeArrowheads="1"/>
            </p:cNvSpPr>
            <p:nvPr/>
          </p:nvSpPr>
          <p:spPr bwMode="auto">
            <a:xfrm>
              <a:off x="7891627" y="968675"/>
              <a:ext cx="536728" cy="921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r" eaLnBrk="1" hangingPunct="1">
                <a:defRPr/>
              </a:pPr>
              <a:r>
                <a:rPr lang="fr-CH" sz="600" smtClean="0"/>
                <a:t>Geneva Branch</a:t>
              </a:r>
              <a:endParaRPr lang="en-US" sz="600" smtClean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chemeClr val="tx2"/>
          </a:solidFill>
          <a:latin typeface="Verdana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§"/>
        <a:defRPr sz="2400" kern="1200">
          <a:solidFill>
            <a:srgbClr val="000066"/>
          </a:solidFill>
          <a:latin typeface="Verdana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§"/>
        <a:defRPr sz="2000" kern="1200">
          <a:solidFill>
            <a:srgbClr val="000066"/>
          </a:solidFill>
          <a:latin typeface="Verdana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kern="1200">
          <a:solidFill>
            <a:srgbClr val="000066"/>
          </a:solidFill>
          <a:latin typeface="Verdana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1600" kern="1200">
          <a:solidFill>
            <a:srgbClr val="000066"/>
          </a:solidFill>
          <a:latin typeface="Verdana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Wingdings" pitchFamily="2" charset="2"/>
        <a:buChar char="§"/>
        <a:defRPr sz="1400" kern="1200">
          <a:solidFill>
            <a:srgbClr val="000066"/>
          </a:solidFill>
          <a:latin typeface="Verdana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mailto:angelo.tinazzi@cytel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7" descr="oddballs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5"/>
            <a:ext cx="91598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8" descr="Cytel_logo_blue_eps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513" y="427038"/>
            <a:ext cx="1990725" cy="96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707904" y="1988840"/>
            <a:ext cx="5205909" cy="2289473"/>
          </a:xfrm>
        </p:spPr>
        <p:txBody>
          <a:bodyPr>
            <a:normAutofit/>
          </a:bodyPr>
          <a:lstStyle>
            <a:lvl1pPr algn="r">
              <a:defRPr/>
            </a:lvl1pPr>
          </a:lstStyle>
          <a:p>
            <a:pPr>
              <a:defRPr/>
            </a:pPr>
            <a:r>
              <a:rPr lang="en-US" sz="3200" dirty="0" err="1"/>
              <a:t>ADaM</a:t>
            </a:r>
            <a:r>
              <a:rPr lang="en-US" sz="3200" dirty="0"/>
              <a:t> in O</a:t>
            </a:r>
            <a:r>
              <a:rPr lang="en-US" sz="3200" dirty="0" smtClean="0"/>
              <a:t>ncology</a:t>
            </a:r>
            <a:endParaRPr lang="en-US" sz="3200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3203575" y="4491038"/>
            <a:ext cx="5710238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70000" lnSpcReduction="20000"/>
          </a:bodyPr>
          <a:lstStyle>
            <a:lvl1pPr marL="0" indent="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Wingdings" pitchFamily="2" charset="2"/>
              <a:buNone/>
              <a:defRPr sz="2400" kern="120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Wingdings" pitchFamily="2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None/>
              <a:defRPr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80000"/>
              </a:lnSpc>
              <a:defRPr/>
            </a:pPr>
            <a:r>
              <a:rPr lang="fr-CH" altLang="en-US" b="1" dirty="0"/>
              <a:t> </a:t>
            </a:r>
            <a:endParaRPr lang="en-US" altLang="en-US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 smtClean="0"/>
              <a:t>5</a:t>
            </a:r>
            <a:r>
              <a:rPr lang="en-US" altLang="en-US" b="1" baseline="30000" dirty="0" smtClean="0"/>
              <a:t>th</a:t>
            </a:r>
            <a:r>
              <a:rPr lang="en-US" altLang="en-US" b="1" dirty="0" smtClean="0"/>
              <a:t> Italian </a:t>
            </a:r>
            <a:r>
              <a:rPr lang="en-US" altLang="en-US" b="1" dirty="0"/>
              <a:t>CDISC </a:t>
            </a:r>
            <a:r>
              <a:rPr lang="en-US" altLang="en-US" b="1" dirty="0" smtClean="0"/>
              <a:t>User Network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 smtClean="0"/>
              <a:t>Milano </a:t>
            </a:r>
            <a:r>
              <a:rPr lang="en-US" altLang="en-US" b="1" dirty="0"/>
              <a:t>– </a:t>
            </a:r>
            <a:r>
              <a:rPr lang="en-US" altLang="en-US" b="1" dirty="0" smtClean="0"/>
              <a:t>27/10/2017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 smtClean="0"/>
              <a:t>Angelo </a:t>
            </a:r>
            <a:r>
              <a:rPr lang="en-US" altLang="en-US" b="1" dirty="0"/>
              <a:t>Tinazzi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/>
              <a:t>Cytel Inc</a:t>
            </a:r>
            <a:r>
              <a:rPr lang="en-US" altLang="en-US" b="1" dirty="0" smtClean="0"/>
              <a:t>.</a:t>
            </a:r>
            <a:endParaRPr lang="en-US" altLang="en-US" b="1" dirty="0"/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 smtClean="0"/>
              <a:t>Geneva </a:t>
            </a:r>
            <a:r>
              <a:rPr lang="en-US" altLang="en-US" b="1" dirty="0"/>
              <a:t>– Switzerland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altLang="en-US" b="1" dirty="0" smtClean="0"/>
              <a:t>angelo.tinazzi@cytel.com</a:t>
            </a:r>
            <a:endParaRPr lang="en-US" altLang="en-US" b="1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Assessing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b="1" dirty="0" smtClean="0">
                <a:latin typeface="Calibri" panose="020F0502020204030204" pitchFamily="34" charset="0"/>
              </a:rPr>
              <a:t> in </a:t>
            </a:r>
            <a:r>
              <a:rPr lang="fr-FR" sz="2800" b="1" dirty="0" err="1" smtClean="0">
                <a:latin typeface="Calibri" panose="020F0502020204030204" pitchFamily="34" charset="0"/>
              </a:rPr>
              <a:t>solid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tumors</a:t>
            </a:r>
            <a:r>
              <a:rPr lang="fr-FR" sz="2800" b="1" dirty="0" smtClean="0">
                <a:latin typeface="Calibri" panose="020F0502020204030204" pitchFamily="34" charset="0"/>
              </a:rPr>
              <a:t>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Partial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(PR) at </a:t>
            </a:r>
            <a:r>
              <a:rPr lang="fr-FR" sz="2800" dirty="0" err="1" smtClean="0">
                <a:latin typeface="Calibri" panose="020F0502020204030204" pitchFamily="34" charset="0"/>
              </a:rPr>
              <a:t>timepoint</a:t>
            </a:r>
            <a:r>
              <a:rPr lang="fr-FR" sz="2800" dirty="0" smtClean="0">
                <a:latin typeface="Calibri" panose="020F0502020204030204" pitchFamily="34" charset="0"/>
              </a:rPr>
              <a:t> 2 </a:t>
            </a:r>
            <a:r>
              <a:rPr lang="fr-FR" sz="2800" dirty="0" err="1" smtClean="0">
                <a:latin typeface="Calibri" panose="020F0502020204030204" pitchFamily="34" charset="0"/>
              </a:rPr>
              <a:t>is</a:t>
            </a:r>
            <a:r>
              <a:rPr lang="fr-FR" sz="2800" dirty="0" smtClean="0">
                <a:latin typeface="Calibri" panose="020F0502020204030204" pitchFamily="34" charset="0"/>
              </a:rPr>
              <a:t> the best </a:t>
            </a:r>
            <a:r>
              <a:rPr lang="fr-FR" sz="2800" dirty="0" err="1" smtClean="0">
                <a:latin typeface="Calibri" panose="020F0502020204030204" pitchFamily="34" charset="0"/>
              </a:rPr>
              <a:t>overall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observed</a:t>
            </a:r>
            <a:r>
              <a:rPr lang="fr-FR" sz="2800" dirty="0" smtClean="0">
                <a:latin typeface="Calibri" panose="020F0502020204030204" pitchFamily="34" charset="0"/>
              </a:rPr>
              <a:t> and </a:t>
            </a:r>
            <a:r>
              <a:rPr lang="fr-FR" sz="2800" dirty="0" err="1" smtClean="0">
                <a:latin typeface="Calibri" panose="020F0502020204030204" pitchFamily="34" charset="0"/>
              </a:rPr>
              <a:t>it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is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confirmed</a:t>
            </a:r>
            <a:r>
              <a:rPr lang="fr-FR" sz="2800" dirty="0" smtClean="0">
                <a:latin typeface="Calibri" panose="020F0502020204030204" pitchFamily="34" charset="0"/>
              </a:rPr>
              <a:t> by the </a:t>
            </a:r>
            <a:r>
              <a:rPr lang="fr-FR" sz="2800" dirty="0" err="1" smtClean="0">
                <a:latin typeface="Calibri" panose="020F0502020204030204" pitchFamily="34" charset="0"/>
              </a:rPr>
              <a:t>assessment</a:t>
            </a:r>
            <a:r>
              <a:rPr lang="fr-FR" sz="2800" dirty="0" smtClean="0">
                <a:latin typeface="Calibri" panose="020F0502020204030204" pitchFamily="34" charset="0"/>
              </a:rPr>
              <a:t> at </a:t>
            </a:r>
            <a:r>
              <a:rPr lang="fr-FR" sz="2800" dirty="0" err="1" smtClean="0">
                <a:latin typeface="Calibri" panose="020F0502020204030204" pitchFamily="34" charset="0"/>
              </a:rPr>
              <a:t>timepoint</a:t>
            </a:r>
            <a:r>
              <a:rPr lang="fr-FR" sz="2800" dirty="0" smtClean="0">
                <a:latin typeface="Calibri" panose="020F0502020204030204" pitchFamily="34" charset="0"/>
              </a:rPr>
              <a:t> 3</a:t>
            </a: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Timepoint</a:t>
            </a:r>
            <a:r>
              <a:rPr lang="fr-FR" sz="2800" dirty="0" smtClean="0">
                <a:latin typeface="Calibri" panose="020F0502020204030204" pitchFamily="34" charset="0"/>
              </a:rPr>
              <a:t> 3 </a:t>
            </a:r>
            <a:r>
              <a:rPr lang="fr-FR" sz="2800" dirty="0" err="1" smtClean="0">
                <a:latin typeface="Calibri" panose="020F0502020204030204" pitchFamily="34" charset="0"/>
              </a:rPr>
              <a:t>had</a:t>
            </a:r>
            <a:r>
              <a:rPr lang="fr-FR" sz="2800" dirty="0" smtClean="0">
                <a:latin typeface="Calibri" panose="020F0502020204030204" pitchFamily="34" charset="0"/>
              </a:rPr>
              <a:t> the best change </a:t>
            </a:r>
            <a:r>
              <a:rPr lang="fr-FR" sz="2800" dirty="0" err="1" smtClean="0">
                <a:latin typeface="Calibri" panose="020F0502020204030204" pitchFamily="34" charset="0"/>
              </a:rPr>
              <a:t>from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baseline</a:t>
            </a:r>
            <a:r>
              <a:rPr lang="fr-FR" sz="2800" dirty="0" smtClean="0">
                <a:latin typeface="Calibri" panose="020F0502020204030204" pitchFamily="34" charset="0"/>
              </a:rPr>
              <a:t> (</a:t>
            </a:r>
            <a:r>
              <a:rPr lang="fr-FR" sz="2800" dirty="0" err="1" smtClean="0">
                <a:latin typeface="Calibri" panose="020F0502020204030204" pitchFamily="34" charset="0"/>
              </a:rPr>
              <a:t>decrease</a:t>
            </a:r>
            <a:r>
              <a:rPr lang="fr-FR" sz="2800" dirty="0" smtClean="0">
                <a:latin typeface="Calibri" panose="020F0502020204030204" pitchFamily="34" charset="0"/>
              </a:rPr>
              <a:t>/</a:t>
            </a:r>
            <a:r>
              <a:rPr lang="fr-FR" sz="2800" dirty="0" err="1" smtClean="0">
                <a:latin typeface="Calibri" panose="020F0502020204030204" pitchFamily="34" charset="0"/>
              </a:rPr>
              <a:t>shrinkage</a:t>
            </a:r>
            <a:r>
              <a:rPr lang="fr-FR" sz="2800" dirty="0" smtClean="0">
                <a:latin typeface="Calibri" panose="020F0502020204030204" pitchFamily="34" charset="0"/>
              </a:rPr>
              <a:t>) </a:t>
            </a: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81313"/>
            <a:ext cx="3244098" cy="3379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04800" y="4750544"/>
            <a:ext cx="810816" cy="654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1009473" y="5013176"/>
            <a:ext cx="792088" cy="0"/>
          </a:xfrm>
          <a:prstGeom prst="straightConnector1">
            <a:avLst/>
          </a:prstGeom>
          <a:ln w="28575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5680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05273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Other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endpoints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related</a:t>
            </a:r>
            <a:r>
              <a:rPr lang="fr-FR" sz="2800" b="1" dirty="0" smtClean="0">
                <a:latin typeface="Calibri" panose="020F0502020204030204" pitchFamily="34" charset="0"/>
              </a:rPr>
              <a:t> to BOR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i="1" dirty="0" smtClean="0">
                <a:latin typeface="Calibri" panose="020F0502020204030204" pitchFamily="34" charset="0"/>
              </a:rPr>
              <a:t>Objective </a:t>
            </a:r>
            <a:r>
              <a:rPr lang="fr-FR" sz="2800" i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i="1" dirty="0" smtClean="0">
                <a:latin typeface="Calibri" panose="020F0502020204030204" pitchFamily="34" charset="0"/>
              </a:rPr>
              <a:t> Rate (ORR) or </a:t>
            </a:r>
            <a:r>
              <a:rPr lang="fr-FR" sz="2800" i="1" dirty="0" err="1" smtClean="0">
                <a:latin typeface="Calibri" panose="020F0502020204030204" pitchFamily="34" charset="0"/>
              </a:rPr>
              <a:t>Overall</a:t>
            </a:r>
            <a:r>
              <a:rPr lang="fr-FR" sz="2800" i="1" dirty="0" smtClean="0">
                <a:latin typeface="Calibri" panose="020F0502020204030204" pitchFamily="34" charset="0"/>
              </a:rPr>
              <a:t> </a:t>
            </a:r>
            <a:r>
              <a:rPr lang="fr-FR" sz="2800" i="1" dirty="0" err="1" smtClean="0">
                <a:latin typeface="Calibri" panose="020F0502020204030204" pitchFamily="34" charset="0"/>
              </a:rPr>
              <a:t>Response</a:t>
            </a:r>
            <a:endParaRPr lang="fr-FR" sz="2800" i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dirty="0" smtClean="0">
                <a:latin typeface="Calibri" panose="020F0502020204030204" pitchFamily="34" charset="0"/>
              </a:rPr>
              <a:t>Proportion of patients </a:t>
            </a:r>
            <a:r>
              <a:rPr lang="fr-FR" dirty="0" err="1" smtClean="0">
                <a:latin typeface="Calibri" panose="020F0502020204030204" pitchFamily="34" charset="0"/>
              </a:rPr>
              <a:t>with</a:t>
            </a:r>
            <a:r>
              <a:rPr lang="fr-FR" dirty="0" smtClean="0">
                <a:latin typeface="Calibri" panose="020F0502020204030204" pitchFamily="34" charset="0"/>
              </a:rPr>
              <a:t> BOR </a:t>
            </a:r>
            <a:r>
              <a:rPr lang="fr-FR" dirty="0" err="1" smtClean="0">
                <a:latin typeface="Calibri" panose="020F0502020204030204" pitchFamily="34" charset="0"/>
              </a:rPr>
              <a:t>either</a:t>
            </a:r>
            <a:r>
              <a:rPr lang="fr-FR" dirty="0" smtClean="0">
                <a:latin typeface="Calibri" panose="020F0502020204030204" pitchFamily="34" charset="0"/>
              </a:rPr>
              <a:t> CR or PR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i="1" dirty="0" smtClean="0">
                <a:latin typeface="Calibri" panose="020F0502020204030204" pitchFamily="34" charset="0"/>
              </a:rPr>
              <a:t>Duration of </a:t>
            </a:r>
            <a:r>
              <a:rPr lang="fr-FR" sz="2800" i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i="1" dirty="0" smtClean="0">
                <a:latin typeface="Calibri" panose="020F0502020204030204" pitchFamily="34" charset="0"/>
              </a:rPr>
              <a:t> (DOR)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Time from first assessment of CR or PR until date of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progression or last tumor </a:t>
            </a:r>
            <a:r>
              <a:rPr lang="en-US" dirty="0" smtClean="0">
                <a:latin typeface="Calibri" panose="020F0502020204030204" pitchFamily="34" charset="0"/>
              </a:rPr>
              <a:t>assessment. Applicable to only patient with BOR either CR or PR (ORR)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i="1" dirty="0" err="1" smtClean="0">
                <a:latin typeface="Calibri" panose="020F0502020204030204" pitchFamily="34" charset="0"/>
              </a:rPr>
              <a:t>Disease</a:t>
            </a:r>
            <a:r>
              <a:rPr lang="fr-FR" sz="2800" i="1" dirty="0" smtClean="0">
                <a:latin typeface="Calibri" panose="020F0502020204030204" pitchFamily="34" charset="0"/>
              </a:rPr>
              <a:t> Control Rate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dirty="0">
                <a:latin typeface="Calibri" panose="020F0502020204030204" pitchFamily="34" charset="0"/>
              </a:rPr>
              <a:t>Proportion of </a:t>
            </a:r>
            <a:r>
              <a:rPr lang="fr-FR" dirty="0" smtClean="0">
                <a:latin typeface="Calibri" panose="020F0502020204030204" pitchFamily="34" charset="0"/>
              </a:rPr>
              <a:t>patients </a:t>
            </a:r>
            <a:r>
              <a:rPr lang="fr-FR" dirty="0" err="1">
                <a:latin typeface="Calibri" panose="020F0502020204030204" pitchFamily="34" charset="0"/>
              </a:rPr>
              <a:t>with</a:t>
            </a:r>
            <a:r>
              <a:rPr lang="fr-FR" dirty="0">
                <a:latin typeface="Calibri" panose="020F0502020204030204" pitchFamily="34" charset="0"/>
              </a:rPr>
              <a:t> BOR </a:t>
            </a:r>
            <a:r>
              <a:rPr lang="fr-FR" dirty="0" err="1">
                <a:latin typeface="Calibri" panose="020F0502020204030204" pitchFamily="34" charset="0"/>
              </a:rPr>
              <a:t>either</a:t>
            </a:r>
            <a:r>
              <a:rPr lang="fr-FR" dirty="0">
                <a:latin typeface="Calibri" panose="020F0502020204030204" pitchFamily="34" charset="0"/>
              </a:rPr>
              <a:t> CR or </a:t>
            </a:r>
            <a:r>
              <a:rPr lang="fr-FR" dirty="0" smtClean="0">
                <a:latin typeface="Calibri" panose="020F0502020204030204" pitchFamily="34" charset="0"/>
              </a:rPr>
              <a:t>PR or SD</a:t>
            </a:r>
            <a:endParaRPr lang="fr-FR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i="1" dirty="0" err="1" smtClean="0">
                <a:latin typeface="Calibri" panose="020F0502020204030204" pitchFamily="34" charset="0"/>
              </a:rPr>
              <a:t>Clinical</a:t>
            </a:r>
            <a:r>
              <a:rPr lang="fr-FR" sz="2800" i="1" dirty="0" smtClean="0">
                <a:latin typeface="Calibri" panose="020F0502020204030204" pitchFamily="34" charset="0"/>
              </a:rPr>
              <a:t> </a:t>
            </a:r>
            <a:r>
              <a:rPr lang="fr-FR" sz="2800" i="1" dirty="0" err="1" smtClean="0">
                <a:latin typeface="Calibri" panose="020F0502020204030204" pitchFamily="34" charset="0"/>
              </a:rPr>
              <a:t>Benefit</a:t>
            </a:r>
            <a:r>
              <a:rPr lang="fr-FR" sz="2800" i="1" dirty="0" smtClean="0">
                <a:latin typeface="Calibri" panose="020F0502020204030204" pitchFamily="34" charset="0"/>
              </a:rPr>
              <a:t> </a:t>
            </a:r>
            <a:r>
              <a:rPr lang="fr-FR" sz="2800" i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i="1" dirty="0" smtClean="0">
                <a:latin typeface="Calibri" panose="020F0502020204030204" pitchFamily="34" charset="0"/>
              </a:rPr>
              <a:t> Rate</a:t>
            </a:r>
            <a:endParaRPr lang="fr-FR" sz="2800" i="1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dirty="0">
                <a:latin typeface="Calibri" panose="020F0502020204030204" pitchFamily="34" charset="0"/>
              </a:rPr>
              <a:t>Proportion of </a:t>
            </a:r>
            <a:r>
              <a:rPr lang="fr-FR" dirty="0" smtClean="0">
                <a:latin typeface="Calibri" panose="020F0502020204030204" pitchFamily="34" charset="0"/>
              </a:rPr>
              <a:t>patients </a:t>
            </a:r>
            <a:r>
              <a:rPr lang="fr-FR" dirty="0" err="1">
                <a:latin typeface="Calibri" panose="020F0502020204030204" pitchFamily="34" charset="0"/>
              </a:rPr>
              <a:t>with</a:t>
            </a:r>
            <a:r>
              <a:rPr lang="fr-FR" dirty="0">
                <a:latin typeface="Calibri" panose="020F0502020204030204" pitchFamily="34" charset="0"/>
              </a:rPr>
              <a:t> BOR </a:t>
            </a:r>
            <a:r>
              <a:rPr lang="fr-FR" dirty="0" err="1">
                <a:latin typeface="Calibri" panose="020F0502020204030204" pitchFamily="34" charset="0"/>
              </a:rPr>
              <a:t>either</a:t>
            </a:r>
            <a:r>
              <a:rPr lang="fr-FR" dirty="0">
                <a:latin typeface="Calibri" panose="020F0502020204030204" pitchFamily="34" charset="0"/>
              </a:rPr>
              <a:t> CR or PR or </a:t>
            </a:r>
            <a:r>
              <a:rPr lang="fr-FR" dirty="0" smtClean="0">
                <a:latin typeface="Calibri" panose="020F0502020204030204" pitchFamily="34" charset="0"/>
              </a:rPr>
              <a:t>Durable SD (i.e. </a:t>
            </a:r>
            <a:r>
              <a:rPr lang="fr-FR" dirty="0" err="1" smtClean="0">
                <a:latin typeface="Calibri" panose="020F0502020204030204" pitchFamily="34" charset="0"/>
              </a:rPr>
              <a:t>observed</a:t>
            </a:r>
            <a:r>
              <a:rPr lang="fr-FR" dirty="0" smtClean="0">
                <a:latin typeface="Calibri" panose="020F0502020204030204" pitchFamily="34" charset="0"/>
              </a:rPr>
              <a:t> not </a:t>
            </a:r>
            <a:r>
              <a:rPr lang="fr-FR" dirty="0" err="1" smtClean="0">
                <a:latin typeface="Calibri" panose="020F0502020204030204" pitchFamily="34" charset="0"/>
              </a:rPr>
              <a:t>before</a:t>
            </a:r>
            <a:r>
              <a:rPr lang="fr-FR" dirty="0" smtClean="0">
                <a:latin typeface="Calibri" panose="020F0502020204030204" pitchFamily="34" charset="0"/>
              </a:rPr>
              <a:t> 6 </a:t>
            </a:r>
            <a:r>
              <a:rPr lang="fr-FR" dirty="0" err="1" smtClean="0">
                <a:latin typeface="Calibri" panose="020F0502020204030204" pitchFamily="34" charset="0"/>
              </a:rPr>
              <a:t>weeks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from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baseline</a:t>
            </a:r>
            <a:r>
              <a:rPr lang="fr-FR" dirty="0" smtClean="0">
                <a:latin typeface="Calibri" panose="020F0502020204030204" pitchFamily="34" charset="0"/>
              </a:rPr>
              <a:t>)</a:t>
            </a:r>
            <a:endParaRPr lang="fr-FR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053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Other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endpoints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related</a:t>
            </a:r>
            <a:r>
              <a:rPr lang="fr-FR" sz="2800" b="1" dirty="0" smtClean="0">
                <a:latin typeface="Calibri" panose="020F0502020204030204" pitchFamily="34" charset="0"/>
              </a:rPr>
              <a:t> to BOR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i="1" dirty="0" smtClean="0">
                <a:latin typeface="Calibri" panose="020F0502020204030204" pitchFamily="34" charset="0"/>
              </a:rPr>
              <a:t>Progression Free </a:t>
            </a:r>
            <a:r>
              <a:rPr lang="fr-FR" sz="2800" i="1" dirty="0" err="1" smtClean="0">
                <a:latin typeface="Calibri" panose="020F0502020204030204" pitchFamily="34" charset="0"/>
              </a:rPr>
              <a:t>Survival</a:t>
            </a:r>
            <a:r>
              <a:rPr lang="fr-FR" sz="2800" i="1" dirty="0" smtClean="0">
                <a:latin typeface="Calibri" panose="020F0502020204030204" pitchFamily="34" charset="0"/>
              </a:rPr>
              <a:t> (PFS)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Time </a:t>
            </a:r>
            <a:r>
              <a:rPr lang="fr-FR" sz="2800" dirty="0" err="1" smtClean="0">
                <a:latin typeface="Calibri" panose="020F0502020204030204" pitchFamily="34" charset="0"/>
              </a:rPr>
              <a:t>from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randomization</a:t>
            </a:r>
            <a:r>
              <a:rPr lang="fr-FR" sz="2800" dirty="0" smtClean="0">
                <a:latin typeface="Calibri" panose="020F0502020204030204" pitchFamily="34" charset="0"/>
              </a:rPr>
              <a:t>/1st </a:t>
            </a:r>
            <a:r>
              <a:rPr lang="fr-FR" sz="2800" dirty="0" err="1" smtClean="0">
                <a:latin typeface="Calibri" panose="020F0502020204030204" pitchFamily="34" charset="0"/>
              </a:rPr>
              <a:t>treatment</a:t>
            </a:r>
            <a:r>
              <a:rPr lang="fr-FR" sz="2800" dirty="0" smtClean="0">
                <a:latin typeface="Calibri" panose="020F0502020204030204" pitchFamily="34" charset="0"/>
              </a:rPr>
              <a:t> to first Progression or </a:t>
            </a:r>
            <a:r>
              <a:rPr lang="fr-FR" sz="2800" dirty="0" err="1" smtClean="0">
                <a:latin typeface="Calibri" panose="020F0502020204030204" pitchFamily="34" charset="0"/>
              </a:rPr>
              <a:t>death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whichever</a:t>
            </a:r>
            <a:r>
              <a:rPr lang="fr-FR" sz="2800" dirty="0" smtClean="0">
                <a:latin typeface="Calibri" panose="020F0502020204030204" pitchFamily="34" charset="0"/>
              </a:rPr>
              <a:t> come first (</a:t>
            </a:r>
            <a:r>
              <a:rPr lang="fr-FR" sz="2800" u="sng" dirty="0" err="1" smtClean="0">
                <a:latin typeface="Calibri" panose="020F0502020204030204" pitchFamily="34" charset="0"/>
              </a:rPr>
              <a:t>event</a:t>
            </a:r>
            <a:r>
              <a:rPr lang="fr-FR" sz="2800" dirty="0" smtClean="0">
                <a:latin typeface="Calibri" panose="020F0502020204030204" pitchFamily="34" charset="0"/>
              </a:rPr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>
                <a:latin typeface="Calibri" panose="020F0502020204030204" pitchFamily="34" charset="0"/>
              </a:rPr>
              <a:t>Time </a:t>
            </a:r>
            <a:r>
              <a:rPr lang="fr-FR" sz="2800" dirty="0" err="1">
                <a:latin typeface="Calibri" panose="020F0502020204030204" pitchFamily="34" charset="0"/>
              </a:rPr>
              <a:t>from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err="1">
                <a:latin typeface="Calibri" panose="020F0502020204030204" pitchFamily="34" charset="0"/>
              </a:rPr>
              <a:t>randomization</a:t>
            </a:r>
            <a:r>
              <a:rPr lang="fr-FR" sz="2800" dirty="0">
                <a:latin typeface="Calibri" panose="020F0502020204030204" pitchFamily="34" charset="0"/>
              </a:rPr>
              <a:t>/1st </a:t>
            </a:r>
            <a:r>
              <a:rPr lang="fr-FR" sz="2800" dirty="0" err="1">
                <a:latin typeface="Calibri" panose="020F0502020204030204" pitchFamily="34" charset="0"/>
              </a:rPr>
              <a:t>treatment</a:t>
            </a:r>
            <a:r>
              <a:rPr lang="fr-FR" sz="2800" dirty="0">
                <a:latin typeface="Calibri" panose="020F0502020204030204" pitchFamily="34" charset="0"/>
              </a:rPr>
              <a:t> to </a:t>
            </a:r>
            <a:r>
              <a:rPr lang="fr-FR" sz="2800" dirty="0" smtClean="0">
                <a:latin typeface="Calibri" panose="020F0502020204030204" pitchFamily="34" charset="0"/>
              </a:rPr>
              <a:t>last </a:t>
            </a:r>
            <a:r>
              <a:rPr lang="fr-FR" sz="2800" dirty="0" err="1" smtClean="0">
                <a:latin typeface="Calibri" panose="020F0502020204030204" pitchFamily="34" charset="0"/>
              </a:rPr>
              <a:t>radiological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tumor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(</a:t>
            </a:r>
            <a:r>
              <a:rPr lang="fr-FR" sz="2800" u="sng" dirty="0" err="1" smtClean="0">
                <a:latin typeface="Calibri" panose="020F0502020204030204" pitchFamily="34" charset="0"/>
              </a:rPr>
              <a:t>censor</a:t>
            </a:r>
            <a:r>
              <a:rPr lang="fr-FR" sz="2800" dirty="0" smtClean="0">
                <a:latin typeface="Calibri" panose="020F0502020204030204" pitchFamily="34" charset="0"/>
              </a:rPr>
              <a:t>)</a:t>
            </a:r>
            <a:endParaRPr lang="fr-FR" sz="28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b="1" dirty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6951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Progression Free </a:t>
            </a:r>
            <a:r>
              <a:rPr lang="fr-FR" sz="2800" b="1" dirty="0" err="1" smtClean="0">
                <a:latin typeface="Calibri" panose="020F0502020204030204" pitchFamily="34" charset="0"/>
              </a:rPr>
              <a:t>Survival</a:t>
            </a:r>
            <a:r>
              <a:rPr lang="fr-FR" sz="2800" b="1" dirty="0" smtClean="0">
                <a:latin typeface="Calibri" panose="020F0502020204030204" pitchFamily="34" charset="0"/>
              </a:rPr>
              <a:t> (PFS)</a:t>
            </a: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14151" y="3101019"/>
            <a:ext cx="4186238" cy="11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34764" y="2546982"/>
            <a:ext cx="509587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>
                <a:solidFill>
                  <a:schemeClr val="tx1"/>
                </a:solidFill>
                <a:latin typeface="Arial" charset="0"/>
              </a:rPr>
              <a:t>RAN</a:t>
            </a:r>
            <a:endParaRPr lang="en-GB" altLang="en-US" sz="120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4151" y="2823207"/>
            <a:ext cx="0" cy="2889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163439" y="2823207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80876" y="2546982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SD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65139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82576" y="2535869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SD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950964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68401" y="2535869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PR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865364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82801" y="2535869"/>
            <a:ext cx="406400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CR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682926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01951" y="2535869"/>
            <a:ext cx="396875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PD</a:t>
            </a:r>
            <a:endParaRPr lang="en-GB" sz="12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682926" y="3097844"/>
            <a:ext cx="3016250" cy="4763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4151" y="4307519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963664" y="4159884"/>
            <a:ext cx="1738312" cy="525177"/>
            <a:chOff x="2699792" y="4405213"/>
            <a:chExt cx="1738801" cy="52463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704555" y="4549527"/>
              <a:ext cx="1732450" cy="317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699792" y="4405213"/>
              <a:ext cx="0" cy="28862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38593" y="4408385"/>
              <a:ext cx="0" cy="28862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43"/>
            <p:cNvSpPr txBox="1">
              <a:spLocks noChangeArrowheads="1"/>
            </p:cNvSpPr>
            <p:nvPr/>
          </p:nvSpPr>
          <p:spPr bwMode="auto">
            <a:xfrm>
              <a:off x="3307402" y="4653136"/>
              <a:ext cx="526254" cy="27671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" pitchFamily="2" charset="2"/>
                <a:buChar char="§"/>
                <a:defRPr sz="2400">
                  <a:solidFill>
                    <a:srgbClr val="000066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rgbClr val="000066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>
                  <a:solidFill>
                    <a:srgbClr val="000066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1600">
                  <a:solidFill>
                    <a:srgbClr val="000066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CH" altLang="en-US" sz="1200" b="1" dirty="0" smtClean="0">
                  <a:solidFill>
                    <a:schemeClr val="bg1"/>
                  </a:solidFill>
                  <a:latin typeface="Arial" charset="0"/>
                </a:rPr>
                <a:t>DOR</a:t>
              </a:r>
              <a:endParaRPr lang="en-GB" altLang="en-US" sz="12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693789" y="3183569"/>
            <a:ext cx="527050" cy="276225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bg1"/>
                </a:solidFill>
                <a:latin typeface="Arial" charset="0"/>
              </a:rPr>
              <a:t>ORR</a:t>
            </a:r>
            <a:endParaRPr lang="en-GB" alt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514151" y="3543930"/>
            <a:ext cx="4187825" cy="531811"/>
            <a:chOff x="251544" y="3789040"/>
            <a:chExt cx="4187073" cy="53237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51544" y="3933655"/>
              <a:ext cx="4185486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51544" y="3933655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51544" y="3789040"/>
              <a:ext cx="0" cy="2876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4438617" y="3789040"/>
              <a:ext cx="0" cy="2876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989545" y="4044898"/>
              <a:ext cx="484100" cy="2765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CH" sz="1200" b="1" dirty="0"/>
                <a:t>PFS</a:t>
              </a:r>
              <a:endParaRPr lang="en-GB" sz="1200" b="1" dirty="0"/>
            </a:p>
          </p:txBody>
        </p:sp>
      </p:grpSp>
      <p:sp>
        <p:nvSpPr>
          <p:cNvPr id="45" name="TextBox 52"/>
          <p:cNvSpPr txBox="1">
            <a:spLocks noChangeArrowheads="1"/>
          </p:cNvSpPr>
          <p:nvPr/>
        </p:nvSpPr>
        <p:spPr bwMode="auto">
          <a:xfrm>
            <a:off x="7130851" y="2354894"/>
            <a:ext cx="696913" cy="461963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tx1"/>
                </a:solidFill>
                <a:latin typeface="Arial" charset="0"/>
              </a:rPr>
              <a:t>Death /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tx1"/>
                </a:solidFill>
                <a:latin typeface="Arial" charset="0"/>
              </a:rPr>
              <a:t>Alive</a:t>
            </a:r>
            <a:endParaRPr lang="en-GB" altLang="en-US" sz="1200" b="1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7715051" y="2823207"/>
            <a:ext cx="0" cy="28892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4" idx="2"/>
          </p:cNvCxnSpPr>
          <p:nvPr/>
        </p:nvCxnSpPr>
        <p:spPr>
          <a:xfrm flipV="1">
            <a:off x="4350072" y="2450417"/>
            <a:ext cx="13643" cy="656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00177" y="2174192"/>
            <a:ext cx="727075" cy="2762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Off TRT</a:t>
            </a:r>
            <a:endParaRPr lang="en-GB" sz="1200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514151" y="4858494"/>
            <a:ext cx="7185025" cy="11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>
            <a:off x="514151" y="4725144"/>
            <a:ext cx="0" cy="28733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7715051" y="4725144"/>
            <a:ext cx="0" cy="28733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50"/>
          <p:cNvSpPr txBox="1">
            <a:spLocks noChangeArrowheads="1"/>
          </p:cNvSpPr>
          <p:nvPr/>
        </p:nvSpPr>
        <p:spPr bwMode="auto">
          <a:xfrm>
            <a:off x="3813868" y="4951833"/>
            <a:ext cx="407490" cy="276549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 dirty="0">
                <a:solidFill>
                  <a:schemeClr val="tx1"/>
                </a:solidFill>
                <a:latin typeface="Arial" charset="0"/>
              </a:rPr>
              <a:t>OS</a:t>
            </a:r>
            <a:endParaRPr lang="en-GB" altLang="en-US" sz="1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5836622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Survival</a:t>
            </a:r>
            <a:r>
              <a:rPr lang="fr-FR" dirty="0" smtClean="0"/>
              <a:t> (time to </a:t>
            </a:r>
            <a:r>
              <a:rPr lang="fr-FR" dirty="0" err="1" smtClean="0"/>
              <a:t>death</a:t>
            </a:r>
            <a:r>
              <a:rPr lang="fr-FR" dirty="0" smtClean="0"/>
              <a:t> or last </a:t>
            </a:r>
            <a:r>
              <a:rPr lang="fr-FR" dirty="0" err="1" smtClean="0"/>
              <a:t>seen</a:t>
            </a:r>
            <a:r>
              <a:rPr lang="fr-FR" dirty="0" smtClean="0"/>
              <a:t> alive)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017613" y="5228382"/>
            <a:ext cx="0" cy="608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52606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Other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2800" b="1" dirty="0" smtClean="0">
                <a:latin typeface="Calibri" panose="020F0502020204030204" pitchFamily="34" charset="0"/>
              </a:rPr>
              <a:t> options to </a:t>
            </a:r>
            <a:r>
              <a:rPr lang="fr-FR" sz="2800" b="1" dirty="0" err="1" smtClean="0">
                <a:latin typeface="Calibri" panose="020F0502020204030204" pitchFamily="34" charset="0"/>
              </a:rPr>
              <a:t>consider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The </a:t>
            </a:r>
            <a:r>
              <a:rPr lang="fr-FR" sz="2800" dirty="0" err="1" smtClean="0">
                <a:latin typeface="Calibri" panose="020F0502020204030204" pitchFamily="34" charset="0"/>
              </a:rPr>
              <a:t>assessment</a:t>
            </a:r>
            <a:r>
              <a:rPr lang="fr-FR" sz="2800" dirty="0" smtClean="0">
                <a:latin typeface="Calibri" panose="020F0502020204030204" pitchFamily="34" charset="0"/>
              </a:rPr>
              <a:t> of the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is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usually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done</a:t>
            </a:r>
            <a:r>
              <a:rPr lang="fr-FR" sz="2800" dirty="0" smtClean="0">
                <a:latin typeface="Calibri" panose="020F0502020204030204" pitchFamily="34" charset="0"/>
              </a:rPr>
              <a:t> by the </a:t>
            </a:r>
            <a:r>
              <a:rPr lang="fr-FR" sz="2800" dirty="0" err="1" smtClean="0">
                <a:latin typeface="Calibri" panose="020F0502020204030204" pitchFamily="34" charset="0"/>
              </a:rPr>
              <a:t>investigator</a:t>
            </a:r>
            <a:r>
              <a:rPr lang="fr-FR" sz="2800" dirty="0" smtClean="0">
                <a:latin typeface="Calibri" panose="020F0502020204030204" pitchFamily="34" charset="0"/>
              </a:rPr>
              <a:t>. In </a:t>
            </a:r>
            <a:r>
              <a:rPr lang="fr-FR" sz="2800" dirty="0" err="1" smtClean="0">
                <a:latin typeface="Calibri" panose="020F0502020204030204" pitchFamily="34" charset="0"/>
              </a:rPr>
              <a:t>some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studies</a:t>
            </a:r>
            <a:r>
              <a:rPr lang="fr-FR" sz="2800" dirty="0" smtClean="0">
                <a:latin typeface="Calibri" panose="020F0502020204030204" pitchFamily="34" charset="0"/>
              </a:rPr>
              <a:t> an </a:t>
            </a:r>
            <a:r>
              <a:rPr lang="fr-FR" sz="2800" b="1" dirty="0" err="1" smtClean="0">
                <a:latin typeface="Calibri" panose="020F0502020204030204" pitchFamily="34" charset="0"/>
              </a:rPr>
              <a:t>independent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assessment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might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be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needed</a:t>
            </a:r>
            <a:r>
              <a:rPr lang="fr-FR" sz="2800" dirty="0" smtClean="0">
                <a:latin typeface="Calibri" panose="020F0502020204030204" pitchFamily="34" charset="0"/>
              </a:rPr>
              <a:t> (adjudication </a:t>
            </a:r>
            <a:r>
              <a:rPr lang="fr-FR" sz="2800" dirty="0" err="1" smtClean="0">
                <a:latin typeface="Calibri" panose="020F0502020204030204" pitchFamily="34" charset="0"/>
              </a:rPr>
              <a:t>processs</a:t>
            </a:r>
            <a:r>
              <a:rPr lang="fr-FR" sz="2800" dirty="0" smtClean="0">
                <a:latin typeface="Calibri" panose="020F0502020204030204" pitchFamily="34" charset="0"/>
              </a:rPr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A </a:t>
            </a:r>
            <a:r>
              <a:rPr lang="fr-FR" sz="2800" dirty="0" err="1" smtClean="0">
                <a:latin typeface="Calibri" panose="020F0502020204030204" pitchFamily="34" charset="0"/>
              </a:rPr>
              <a:t>radiological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tumor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assessment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might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be</a:t>
            </a:r>
            <a:r>
              <a:rPr lang="fr-FR" sz="2800" b="1" dirty="0" smtClean="0">
                <a:latin typeface="Calibri" panose="020F0502020204030204" pitchFamily="34" charset="0"/>
              </a:rPr>
              <a:t> not </a:t>
            </a:r>
            <a:r>
              <a:rPr lang="fr-FR" sz="2800" b="1" dirty="0" err="1" smtClean="0">
                <a:latin typeface="Calibri" panose="020F0502020204030204" pitchFamily="34" charset="0"/>
              </a:rPr>
              <a:t>considered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after</a:t>
            </a:r>
            <a:r>
              <a:rPr lang="fr-FR" sz="2800" b="1" dirty="0" smtClean="0">
                <a:latin typeface="Calibri" panose="020F0502020204030204" pitchFamily="34" charset="0"/>
              </a:rPr>
              <a:t> the occurrence of an « </a:t>
            </a:r>
            <a:r>
              <a:rPr lang="fr-FR" sz="2800" b="1" dirty="0" err="1" smtClean="0">
                <a:latin typeface="Calibri" panose="020F0502020204030204" pitchFamily="34" charset="0"/>
              </a:rPr>
              <a:t>event</a:t>
            </a:r>
            <a:r>
              <a:rPr lang="fr-FR" sz="2800" b="1" dirty="0" smtClean="0">
                <a:latin typeface="Calibri" panose="020F0502020204030204" pitchFamily="34" charset="0"/>
              </a:rPr>
              <a:t> »</a:t>
            </a:r>
            <a:r>
              <a:rPr lang="fr-FR" sz="2800" dirty="0" smtClean="0">
                <a:latin typeface="Calibri" panose="020F0502020204030204" pitchFamily="34" charset="0"/>
              </a:rPr>
              <a:t> i.e. </a:t>
            </a:r>
            <a:r>
              <a:rPr lang="fr-FR" sz="2800" dirty="0" err="1" smtClean="0">
                <a:latin typeface="Calibri" panose="020F0502020204030204" pitchFamily="34" charset="0"/>
              </a:rPr>
              <a:t>start</a:t>
            </a:r>
            <a:r>
              <a:rPr lang="fr-FR" sz="2800" dirty="0" smtClean="0">
                <a:latin typeface="Calibri" panose="020F0502020204030204" pitchFamily="34" charset="0"/>
              </a:rPr>
              <a:t> of new </a:t>
            </a:r>
            <a:r>
              <a:rPr lang="fr-FR" sz="2800" dirty="0" err="1" smtClean="0">
                <a:latin typeface="Calibri" panose="020F0502020204030204" pitchFamily="34" charset="0"/>
              </a:rPr>
              <a:t>treatment</a:t>
            </a:r>
            <a:r>
              <a:rPr lang="fr-FR" sz="2800" dirty="0" smtClean="0">
                <a:latin typeface="Calibri" panose="020F0502020204030204" pitchFamily="34" charset="0"/>
              </a:rPr>
              <a:t> in the BOR and PFS </a:t>
            </a:r>
            <a:r>
              <a:rPr lang="fr-FR" sz="2800" dirty="0" err="1" smtClean="0">
                <a:latin typeface="Calibri" panose="020F0502020204030204" pitchFamily="34" charset="0"/>
              </a:rPr>
              <a:t>derivation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A </a:t>
            </a:r>
            <a:r>
              <a:rPr lang="fr-FR" sz="2800" dirty="0" err="1" smtClean="0">
                <a:latin typeface="Calibri" panose="020F0502020204030204" pitchFamily="34" charset="0"/>
              </a:rPr>
              <a:t>death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occurred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latin typeface="Calibri" panose="020F0502020204030204" pitchFamily="34" charset="0"/>
              </a:rPr>
              <a:t>after ‘</a:t>
            </a:r>
            <a:r>
              <a:rPr lang="en-US" sz="2800" dirty="0">
                <a:latin typeface="Calibri" panose="020F0502020204030204" pitchFamily="34" charset="0"/>
              </a:rPr>
              <a:t>xx</a:t>
            </a:r>
            <a:r>
              <a:rPr lang="en-US" sz="2800" dirty="0" smtClean="0">
                <a:latin typeface="Calibri" panose="020F0502020204030204" pitchFamily="34" charset="0"/>
              </a:rPr>
              <a:t>’ weeks from </a:t>
            </a:r>
            <a:r>
              <a:rPr lang="en-US" sz="2800" dirty="0">
                <a:latin typeface="Calibri" panose="020F0502020204030204" pitchFamily="34" charset="0"/>
              </a:rPr>
              <a:t>last tumor </a:t>
            </a:r>
            <a:r>
              <a:rPr lang="en-US" sz="2800" dirty="0" smtClean="0">
                <a:latin typeface="Calibri" panose="020F0502020204030204" pitchFamily="34" charset="0"/>
              </a:rPr>
              <a:t>response assessment might be </a:t>
            </a:r>
            <a:r>
              <a:rPr lang="en-US" sz="2800" b="1" dirty="0" smtClean="0">
                <a:latin typeface="Calibri" panose="020F0502020204030204" pitchFamily="34" charset="0"/>
              </a:rPr>
              <a:t>censored</a:t>
            </a:r>
            <a:r>
              <a:rPr lang="en-US" sz="2800" dirty="0" smtClean="0">
                <a:latin typeface="Calibri" panose="020F0502020204030204" pitchFamily="34" charset="0"/>
              </a:rPr>
              <a:t> and not considered as an event in the PFS derivation</a:t>
            </a:r>
            <a:endParaRPr lang="fr-FR" sz="28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b="1" dirty="0">
              <a:latin typeface="Calibri" panose="020F0502020204030204" pitchFamily="34" charset="0"/>
            </a:endParaRPr>
          </a:p>
          <a:p>
            <a:pPr marL="340360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0671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Progression Free </a:t>
            </a:r>
            <a:r>
              <a:rPr lang="fr-FR" sz="2800" b="1" dirty="0" err="1" smtClean="0">
                <a:latin typeface="Calibri" panose="020F0502020204030204" pitchFamily="34" charset="0"/>
              </a:rPr>
              <a:t>Survival</a:t>
            </a:r>
            <a:r>
              <a:rPr lang="fr-FR" sz="2800" b="1" dirty="0" smtClean="0">
                <a:latin typeface="Calibri" panose="020F0502020204030204" pitchFamily="34" charset="0"/>
              </a:rPr>
              <a:t> (PFS) </a:t>
            </a:r>
            <a:r>
              <a:rPr lang="fr-FR" sz="2800" b="1" dirty="0" err="1" smtClean="0">
                <a:latin typeface="Calibri" panose="020F0502020204030204" pitchFamily="34" charset="0"/>
              </a:rPr>
              <a:t>with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additional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censoring</a:t>
            </a:r>
            <a:endParaRPr lang="fr-FR" sz="2800" b="1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14151" y="3101019"/>
            <a:ext cx="4186238" cy="11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334764" y="2546982"/>
            <a:ext cx="509587" cy="276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>
                <a:solidFill>
                  <a:schemeClr val="tx1"/>
                </a:solidFill>
                <a:latin typeface="Arial" charset="0"/>
              </a:rPr>
              <a:t>RAN</a:t>
            </a:r>
            <a:endParaRPr lang="en-GB" altLang="en-US" sz="1200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4151" y="2823207"/>
            <a:ext cx="0" cy="2889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163439" y="2823207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80876" y="2546982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SD</a:t>
            </a:r>
            <a:endParaRPr lang="en-GB" sz="12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065139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882576" y="2535869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SD</a:t>
            </a:r>
            <a:endParaRPr lang="en-GB" sz="1200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950964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68401" y="2535869"/>
            <a:ext cx="398463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PR</a:t>
            </a:r>
            <a:endParaRPr lang="en-GB" sz="1200" dirty="0"/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3865364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82801" y="2535869"/>
            <a:ext cx="406400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CR</a:t>
            </a:r>
            <a:endParaRPr lang="en-GB" sz="12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4682926" y="2812094"/>
            <a:ext cx="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501951" y="2535869"/>
            <a:ext cx="396875" cy="2762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PD</a:t>
            </a:r>
            <a:endParaRPr lang="en-GB" sz="1200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682926" y="3097844"/>
            <a:ext cx="3016250" cy="4763"/>
          </a:xfrm>
          <a:prstGeom prst="line">
            <a:avLst/>
          </a:prstGeom>
          <a:ln w="28575">
            <a:solidFill>
              <a:srgbClr val="00B0F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14151" y="504966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>
            <a:grpSpLocks/>
          </p:cNvGrpSpPr>
          <p:nvPr/>
        </p:nvGrpSpPr>
        <p:grpSpPr bwMode="auto">
          <a:xfrm>
            <a:off x="2963664" y="4902030"/>
            <a:ext cx="1738312" cy="525177"/>
            <a:chOff x="2699792" y="4405213"/>
            <a:chExt cx="1738801" cy="52463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704555" y="4549527"/>
              <a:ext cx="1732450" cy="3172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699792" y="4405213"/>
              <a:ext cx="0" cy="28862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38593" y="4408385"/>
              <a:ext cx="0" cy="288628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43"/>
            <p:cNvSpPr txBox="1">
              <a:spLocks noChangeArrowheads="1"/>
            </p:cNvSpPr>
            <p:nvPr/>
          </p:nvSpPr>
          <p:spPr bwMode="auto">
            <a:xfrm>
              <a:off x="3307402" y="4653136"/>
              <a:ext cx="526254" cy="27671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" pitchFamily="2" charset="2"/>
                <a:buChar char="§"/>
                <a:defRPr sz="2400">
                  <a:solidFill>
                    <a:srgbClr val="000066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" pitchFamily="2" charset="2"/>
                <a:buChar char="§"/>
                <a:defRPr sz="2000">
                  <a:solidFill>
                    <a:srgbClr val="000066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>
                  <a:solidFill>
                    <a:srgbClr val="000066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1600">
                  <a:solidFill>
                    <a:srgbClr val="000066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100000"/>
                <a:buFont typeface="Wingdings" pitchFamily="2" charset="2"/>
                <a:buChar char="§"/>
                <a:defRPr sz="1400">
                  <a:solidFill>
                    <a:srgbClr val="000066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fr-CH" altLang="en-US" sz="1200" b="1" dirty="0" smtClean="0">
                  <a:solidFill>
                    <a:schemeClr val="bg1"/>
                  </a:solidFill>
                  <a:latin typeface="Arial" charset="0"/>
                </a:rPr>
                <a:t>DOR</a:t>
              </a:r>
              <a:endParaRPr lang="en-GB" altLang="en-US" sz="1200" b="1" dirty="0">
                <a:solidFill>
                  <a:schemeClr val="bg1"/>
                </a:solidFill>
                <a:latin typeface="Arial" charset="0"/>
              </a:endParaRPr>
            </a:p>
          </p:txBody>
        </p:sp>
      </p:grp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2693789" y="3183569"/>
            <a:ext cx="527050" cy="276225"/>
          </a:xfrm>
          <a:prstGeom prst="rect">
            <a:avLst/>
          </a:prstGeom>
          <a:solidFill>
            <a:srgbClr val="00B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bg1"/>
                </a:solidFill>
                <a:latin typeface="Arial" charset="0"/>
              </a:rPr>
              <a:t>ORR</a:t>
            </a:r>
            <a:endParaRPr lang="en-GB" altLang="en-US" sz="1200" b="1">
              <a:solidFill>
                <a:schemeClr val="bg1"/>
              </a:solidFill>
              <a:latin typeface="Arial" charset="0"/>
            </a:endParaRPr>
          </a:p>
        </p:txBody>
      </p: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514151" y="4286076"/>
            <a:ext cx="3607294" cy="531811"/>
            <a:chOff x="251544" y="3789040"/>
            <a:chExt cx="3606646" cy="532376"/>
          </a:xfrm>
        </p:grpSpPr>
        <p:cxnSp>
          <p:nvCxnSpPr>
            <p:cNvPr id="38" name="Straight Connector 37"/>
            <p:cNvCxnSpPr/>
            <p:nvPr/>
          </p:nvCxnSpPr>
          <p:spPr>
            <a:xfrm>
              <a:off x="251544" y="3933655"/>
              <a:ext cx="3606646" cy="0"/>
            </a:xfrm>
            <a:prstGeom prst="line">
              <a:avLst/>
            </a:prstGeom>
            <a:ln w="285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51544" y="3933655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51544" y="3789040"/>
              <a:ext cx="0" cy="2876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3851298" y="3789040"/>
              <a:ext cx="0" cy="2876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989545" y="4044898"/>
              <a:ext cx="484100" cy="27651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fr-CH" sz="1200" b="1" dirty="0"/>
                <a:t>PFS</a:t>
              </a:r>
              <a:endParaRPr lang="en-GB" sz="1200" b="1" dirty="0"/>
            </a:p>
          </p:txBody>
        </p:sp>
      </p:grpSp>
      <p:sp>
        <p:nvSpPr>
          <p:cNvPr id="45" name="TextBox 52"/>
          <p:cNvSpPr txBox="1">
            <a:spLocks noChangeArrowheads="1"/>
          </p:cNvSpPr>
          <p:nvPr/>
        </p:nvSpPr>
        <p:spPr bwMode="auto">
          <a:xfrm>
            <a:off x="7130851" y="2354894"/>
            <a:ext cx="696913" cy="461963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tx1"/>
                </a:solidFill>
                <a:latin typeface="Arial" charset="0"/>
              </a:rPr>
              <a:t>Death /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tx1"/>
                </a:solidFill>
                <a:latin typeface="Arial" charset="0"/>
              </a:rPr>
              <a:t>Alive</a:t>
            </a:r>
            <a:endParaRPr lang="en-GB" altLang="en-US" sz="1200" b="1">
              <a:solidFill>
                <a:schemeClr val="tx1"/>
              </a:solidFill>
              <a:latin typeface="Arial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7715051" y="2823207"/>
            <a:ext cx="0" cy="288925"/>
          </a:xfrm>
          <a:prstGeom prst="straightConnector1">
            <a:avLst/>
          </a:prstGeom>
          <a:ln w="190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endCxn id="54" idx="2"/>
          </p:cNvCxnSpPr>
          <p:nvPr/>
        </p:nvCxnSpPr>
        <p:spPr>
          <a:xfrm flipV="1">
            <a:off x="4350072" y="2450417"/>
            <a:ext cx="13643" cy="656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000177" y="2174192"/>
            <a:ext cx="727075" cy="2762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/>
              <a:t>Off TRT</a:t>
            </a:r>
            <a:endParaRPr lang="en-GB" sz="1200" dirty="0"/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514151" y="5600640"/>
            <a:ext cx="7185025" cy="11113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 bwMode="auto">
          <a:xfrm>
            <a:off x="514151" y="5467290"/>
            <a:ext cx="0" cy="28733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7715051" y="5467290"/>
            <a:ext cx="0" cy="287338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50"/>
          <p:cNvSpPr txBox="1">
            <a:spLocks noChangeArrowheads="1"/>
          </p:cNvSpPr>
          <p:nvPr/>
        </p:nvSpPr>
        <p:spPr bwMode="auto">
          <a:xfrm>
            <a:off x="3813868" y="5693979"/>
            <a:ext cx="407490" cy="276549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400">
                <a:solidFill>
                  <a:srgbClr val="000066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§"/>
              <a:defRPr sz="2000">
                <a:solidFill>
                  <a:srgbClr val="000066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>
                <a:solidFill>
                  <a:srgbClr val="000066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1600">
                <a:solidFill>
                  <a:srgbClr val="000066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>
                <a:solidFill>
                  <a:srgbClr val="000066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fr-CH" altLang="en-US" sz="1200" b="1">
                <a:solidFill>
                  <a:schemeClr val="tx1"/>
                </a:solidFill>
                <a:latin typeface="Arial" charset="0"/>
              </a:rPr>
              <a:t>OS</a:t>
            </a:r>
            <a:endParaRPr lang="en-GB" altLang="en-US" sz="12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6300028"/>
            <a:ext cx="5147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Overall</a:t>
            </a:r>
            <a:r>
              <a:rPr lang="fr-FR" dirty="0" smtClean="0"/>
              <a:t> </a:t>
            </a:r>
            <a:r>
              <a:rPr lang="fr-FR" dirty="0" err="1" smtClean="0"/>
              <a:t>Survival</a:t>
            </a:r>
            <a:r>
              <a:rPr lang="fr-FR" dirty="0" smtClean="0"/>
              <a:t> (time to </a:t>
            </a:r>
            <a:r>
              <a:rPr lang="fr-FR" dirty="0" err="1" smtClean="0"/>
              <a:t>death</a:t>
            </a:r>
            <a:r>
              <a:rPr lang="fr-FR" dirty="0" smtClean="0"/>
              <a:t> or last </a:t>
            </a:r>
            <a:r>
              <a:rPr lang="fr-FR" dirty="0" err="1" smtClean="0"/>
              <a:t>seen</a:t>
            </a:r>
            <a:r>
              <a:rPr lang="fr-FR" dirty="0" smtClean="0"/>
              <a:t> alive)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000177" y="5970528"/>
            <a:ext cx="17436" cy="304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endCxn id="48" idx="2"/>
          </p:cNvCxnSpPr>
          <p:nvPr/>
        </p:nvCxnSpPr>
        <p:spPr>
          <a:xfrm flipV="1">
            <a:off x="4138934" y="3112906"/>
            <a:ext cx="6823" cy="7481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766710" y="2835907"/>
            <a:ext cx="758093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fr-CH" sz="1200" dirty="0" smtClean="0"/>
              <a:t>New </a:t>
            </a:r>
            <a:r>
              <a:rPr lang="fr-CH" sz="1200" dirty="0" err="1" smtClean="0"/>
              <a:t>Trtt</a:t>
            </a:r>
            <a:endParaRPr lang="en-GB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965414" y="3861048"/>
            <a:ext cx="4262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PFS </a:t>
            </a:r>
            <a:r>
              <a:rPr lang="fr-FR" dirty="0" err="1" smtClean="0"/>
              <a:t>censored</a:t>
            </a:r>
            <a:r>
              <a:rPr lang="fr-FR" dirty="0" smtClean="0"/>
              <a:t> at </a:t>
            </a:r>
            <a:r>
              <a:rPr lang="fr-FR" dirty="0" err="1" smtClean="0"/>
              <a:t>start</a:t>
            </a:r>
            <a:r>
              <a:rPr lang="fr-FR" dirty="0" smtClean="0"/>
              <a:t> of new </a:t>
            </a:r>
            <a:r>
              <a:rPr lang="fr-FR" dirty="0" err="1" smtClean="0"/>
              <a:t>Treatment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93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5616" y="2492896"/>
            <a:ext cx="6552728" cy="576262"/>
          </a:xfrm>
        </p:spPr>
        <p:txBody>
          <a:bodyPr>
            <a:noAutofit/>
          </a:bodyPr>
          <a:lstStyle/>
          <a:p>
            <a:pPr algn="ctr"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SDTM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representation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276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896954537"/>
              </p:ext>
            </p:extLst>
          </p:nvPr>
        </p:nvGraphicFramePr>
        <p:xfrm>
          <a:off x="304800" y="1939056"/>
          <a:ext cx="6696744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5858" y="2409104"/>
            <a:ext cx="902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TU</a:t>
            </a:r>
            <a:endParaRPr lang="en-GB" sz="3600" b="1" dirty="0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3415" y="3653923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TR</a:t>
            </a:r>
            <a:endParaRPr lang="en-GB" sz="3600" b="1" dirty="0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857" y="4857376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600" b="1" dirty="0" smtClean="0">
                <a:solidFill>
                  <a:srgbClr val="000066"/>
                </a:solidFill>
                <a:latin typeface="Arial Black" panose="020B0A04020102020204" pitchFamily="34" charset="0"/>
              </a:rPr>
              <a:t>RS</a:t>
            </a:r>
            <a:endParaRPr lang="en-GB" sz="3600" b="1" dirty="0">
              <a:solidFill>
                <a:srgbClr val="0000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2688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TR at BASELINE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0280967"/>
              </p:ext>
            </p:extLst>
          </p:nvPr>
        </p:nvGraphicFramePr>
        <p:xfrm>
          <a:off x="237059" y="2348880"/>
          <a:ext cx="8468369" cy="25202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32781"/>
                <a:gridCol w="1185839"/>
                <a:gridCol w="1080120"/>
                <a:gridCol w="1080120"/>
                <a:gridCol w="1152128"/>
                <a:gridCol w="1627614"/>
                <a:gridCol w="1209767"/>
              </a:tblGrid>
              <a:tr h="758413"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USUBJID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TRLINKID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TRTESTCD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TRORRES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TRDTC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93252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10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BASELINE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07JAN13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93252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BASELINE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07JAN13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42762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BASELINE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07JAN13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547742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Non-Target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NT01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TUMSTATE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PRESENT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BASELINE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07JAN13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3"/>
          <p:cNvGrpSpPr/>
          <p:nvPr/>
        </p:nvGrpSpPr>
        <p:grpSpPr>
          <a:xfrm>
            <a:off x="544112" y="5085184"/>
            <a:ext cx="7695410" cy="1464141"/>
            <a:chOff x="544112" y="4838521"/>
            <a:chExt cx="7695410" cy="1464141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12" y="4838521"/>
              <a:ext cx="7695410" cy="146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6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709868" y="5077058"/>
              <a:ext cx="230451" cy="679360"/>
            </a:xfrm>
            <a:prstGeom prst="rect">
              <a:avLst/>
            </a:prstGeom>
          </p:spPr>
        </p:pic>
        <p:pic>
          <p:nvPicPr>
            <p:cNvPr id="28" name="Picture 2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870414" y="5077058"/>
              <a:ext cx="373325" cy="679360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2771800" y="5323721"/>
            <a:ext cx="216024" cy="493533"/>
          </a:xfrm>
          <a:prstGeom prst="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90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05273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TR at TIMEPOINT 2 (BOR)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793266"/>
              </p:ext>
            </p:extLst>
          </p:nvPr>
        </p:nvGraphicFramePr>
        <p:xfrm>
          <a:off x="165148" y="2194973"/>
          <a:ext cx="8468369" cy="245816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32781"/>
                <a:gridCol w="1185839"/>
                <a:gridCol w="1080120"/>
                <a:gridCol w="1080120"/>
                <a:gridCol w="1152128"/>
                <a:gridCol w="1627614"/>
                <a:gridCol w="1209767"/>
              </a:tblGrid>
              <a:tr h="739721"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USUBJID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TRLINKID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TRTESTCD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TRORRES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TRDTC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83559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83559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41708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534243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Non-Target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NT01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TUMSTATE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PRESENT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544112" y="5085184"/>
            <a:ext cx="7695410" cy="1464141"/>
            <a:chOff x="544112" y="4838521"/>
            <a:chExt cx="7695410" cy="1464141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12" y="4838521"/>
              <a:ext cx="7695410" cy="146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5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709868" y="5077058"/>
              <a:ext cx="230451" cy="679360"/>
            </a:xfrm>
            <a:prstGeom prst="rect">
              <a:avLst/>
            </a:prstGeom>
          </p:spPr>
        </p:pic>
        <p:pic>
          <p:nvPicPr>
            <p:cNvPr id="27" name="Picture 26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870414" y="5077058"/>
              <a:ext cx="373325" cy="679360"/>
            </a:xfrm>
            <a:prstGeom prst="rect">
              <a:avLst/>
            </a:prstGeom>
          </p:spPr>
        </p:pic>
      </p:grpSp>
      <p:sp>
        <p:nvSpPr>
          <p:cNvPr id="28" name="Rectangle 27"/>
          <p:cNvSpPr/>
          <p:nvPr/>
        </p:nvSpPr>
        <p:spPr>
          <a:xfrm>
            <a:off x="4716016" y="5323721"/>
            <a:ext cx="216024" cy="493533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921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46141" y="1196950"/>
            <a:ext cx="8746339" cy="77946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What’s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special</a:t>
            </a:r>
            <a:r>
              <a:rPr lang="fr-FR" sz="2800" dirty="0" smtClean="0">
                <a:latin typeface="Calibri" panose="020F0502020204030204" pitchFamily="34" charset="0"/>
              </a:rPr>
              <a:t> in </a:t>
            </a:r>
            <a:r>
              <a:rPr lang="fr-FR" sz="2800" dirty="0" err="1" smtClean="0">
                <a:latin typeface="Calibri" panose="020F0502020204030204" pitchFamily="34" charset="0"/>
              </a:rPr>
              <a:t>oncology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2800" dirty="0">
                <a:latin typeface="Calibri" panose="020F0502020204030204" pitchFamily="34" charset="0"/>
              </a:rPr>
              <a:t>Best Overall Tumor Response (BOR) &amp; Progression Free Survival (PFS</a:t>
            </a:r>
            <a:r>
              <a:rPr lang="en-US" sz="2800" dirty="0" smtClean="0">
                <a:latin typeface="Calibri" panose="020F0502020204030204" pitchFamily="34" charset="0"/>
              </a:rPr>
              <a:t>) Definitions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>
                <a:latin typeface="Calibri" panose="020F0502020204030204" pitchFamily="34" charset="0"/>
              </a:rPr>
              <a:t>Best </a:t>
            </a:r>
            <a:r>
              <a:rPr lang="fr-FR" sz="2800" dirty="0" err="1">
                <a:latin typeface="Calibri" panose="020F0502020204030204" pitchFamily="34" charset="0"/>
              </a:rPr>
              <a:t>Overall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err="1">
                <a:latin typeface="Calibri" panose="020F0502020204030204" pitchFamily="34" charset="0"/>
              </a:rPr>
              <a:t>Tumor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SDTM </a:t>
            </a:r>
            <a:r>
              <a:rPr lang="fr-FR" sz="2800" dirty="0" err="1">
                <a:latin typeface="Calibri" panose="020F0502020204030204" pitchFamily="34" charset="0"/>
              </a:rPr>
              <a:t>R</a:t>
            </a:r>
            <a:r>
              <a:rPr lang="fr-FR" sz="2800" dirty="0" err="1" smtClean="0">
                <a:latin typeface="Calibri" panose="020F0502020204030204" pitchFamily="34" charset="0"/>
              </a:rPr>
              <a:t>epresentation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err="1">
                <a:latin typeface="Calibri" panose="020F0502020204030204" pitchFamily="34" charset="0"/>
              </a:rPr>
              <a:t>Analysis</a:t>
            </a:r>
            <a:r>
              <a:rPr lang="fr-FR" sz="2800" dirty="0">
                <a:latin typeface="Calibri" panose="020F0502020204030204" pitchFamily="34" charset="0"/>
              </a:rPr>
              <a:t> and </a:t>
            </a:r>
            <a:r>
              <a:rPr lang="fr-FR" sz="2800" dirty="0" err="1">
                <a:latin typeface="Calibri" panose="020F0502020204030204" pitchFamily="34" charset="0"/>
              </a:rPr>
              <a:t>ADaM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err="1">
                <a:latin typeface="Calibri" panose="020F0502020204030204" pitchFamily="34" charset="0"/>
              </a:rPr>
              <a:t>Preparation</a:t>
            </a: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6552728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Agenda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63193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05273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Investigator</a:t>
            </a:r>
            <a:r>
              <a:rPr lang="fr-FR" sz="2800" dirty="0" smtClean="0">
                <a:latin typeface="Calibri" panose="020F0502020204030204" pitchFamily="34" charset="0"/>
              </a:rPr>
              <a:t> vs Independent </a:t>
            </a:r>
            <a:r>
              <a:rPr lang="fr-FR" sz="2800" dirty="0" err="1" smtClean="0">
                <a:latin typeface="Calibri" panose="020F0502020204030204" pitchFamily="34" charset="0"/>
              </a:rPr>
              <a:t>Assessment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i="1" dirty="0" err="1" smtClean="0">
                <a:latin typeface="Calibri" panose="020F0502020204030204" pitchFamily="34" charset="0"/>
              </a:rPr>
              <a:t>Different</a:t>
            </a:r>
            <a:r>
              <a:rPr lang="fr-FR" i="1" dirty="0" smtClean="0">
                <a:latin typeface="Calibri" panose="020F0502020204030204" pitchFamily="34" charset="0"/>
              </a:rPr>
              <a:t> « opinion » on TR03 </a:t>
            </a:r>
            <a:r>
              <a:rPr lang="fr-FR" i="1" dirty="0" err="1" smtClean="0">
                <a:latin typeface="Calibri" panose="020F0502020204030204" pitchFamily="34" charset="0"/>
              </a:rPr>
              <a:t>lesion</a:t>
            </a:r>
            <a:r>
              <a:rPr lang="fr-FR" i="1" dirty="0" smtClean="0">
                <a:latin typeface="Calibri" panose="020F0502020204030204" pitchFamily="34" charset="0"/>
              </a:rPr>
              <a:t> size and </a:t>
            </a:r>
            <a:r>
              <a:rPr lang="fr-FR" i="1" dirty="0" err="1" smtClean="0">
                <a:latin typeface="Calibri" panose="020F0502020204030204" pitchFamily="34" charset="0"/>
              </a:rPr>
              <a:t>therefore</a:t>
            </a:r>
            <a:r>
              <a:rPr lang="fr-FR" i="1" dirty="0" smtClean="0">
                <a:latin typeface="Calibri" panose="020F0502020204030204" pitchFamily="34" charset="0"/>
              </a:rPr>
              <a:t> </a:t>
            </a:r>
            <a:r>
              <a:rPr lang="fr-FR" i="1" dirty="0" err="1" smtClean="0">
                <a:latin typeface="Calibri" panose="020F0502020204030204" pitchFamily="34" charset="0"/>
              </a:rPr>
              <a:t>response</a:t>
            </a:r>
            <a:r>
              <a:rPr lang="fr-FR" i="1" dirty="0" smtClean="0">
                <a:latin typeface="Calibri" panose="020F0502020204030204" pitchFamily="34" charset="0"/>
              </a:rPr>
              <a:t> </a:t>
            </a:r>
            <a:r>
              <a:rPr lang="fr-FR" i="1" dirty="0" err="1" smtClean="0">
                <a:latin typeface="Calibri" panose="020F0502020204030204" pitchFamily="34" charset="0"/>
              </a:rPr>
              <a:t>might</a:t>
            </a:r>
            <a:r>
              <a:rPr lang="fr-FR" i="1" dirty="0" smtClean="0">
                <a:latin typeface="Calibri" panose="020F0502020204030204" pitchFamily="34" charset="0"/>
              </a:rPr>
              <a:t> </a:t>
            </a:r>
            <a:r>
              <a:rPr lang="fr-FR" i="1" dirty="0" err="1" smtClean="0">
                <a:latin typeface="Calibri" panose="020F0502020204030204" pitchFamily="34" charset="0"/>
              </a:rPr>
              <a:t>be</a:t>
            </a:r>
            <a:r>
              <a:rPr lang="fr-FR" i="1" dirty="0" smtClean="0">
                <a:latin typeface="Calibri" panose="020F0502020204030204" pitchFamily="34" charset="0"/>
              </a:rPr>
              <a:t> </a:t>
            </a:r>
            <a:r>
              <a:rPr lang="fr-FR" i="1" dirty="0" err="1" smtClean="0">
                <a:latin typeface="Calibri" panose="020F0502020204030204" pitchFamily="34" charset="0"/>
              </a:rPr>
              <a:t>different</a:t>
            </a:r>
            <a:r>
              <a:rPr lang="fr-FR" i="1" dirty="0" smtClean="0">
                <a:latin typeface="Calibri" panose="020F0502020204030204" pitchFamily="34" charset="0"/>
              </a:rPr>
              <a:t> i.e. PR vs PD in the </a:t>
            </a:r>
            <a:r>
              <a:rPr lang="fr-FR" i="1" dirty="0" err="1" smtClean="0">
                <a:latin typeface="Calibri" panose="020F0502020204030204" pitchFamily="34" charset="0"/>
              </a:rPr>
              <a:t>above</a:t>
            </a:r>
            <a:r>
              <a:rPr lang="fr-FR" i="1" dirty="0" smtClean="0">
                <a:latin typeface="Calibri" panose="020F0502020204030204" pitchFamily="34" charset="0"/>
              </a:rPr>
              <a:t> </a:t>
            </a:r>
            <a:r>
              <a:rPr lang="fr-FR" i="1" dirty="0" err="1">
                <a:latin typeface="Calibri" panose="020F0502020204030204" pitchFamily="34" charset="0"/>
              </a:rPr>
              <a:t>example</a:t>
            </a:r>
            <a:r>
              <a:rPr lang="fr-FR" i="1" dirty="0">
                <a:latin typeface="Calibri" panose="020F0502020204030204" pitchFamily="34" charset="0"/>
              </a:rPr>
              <a:t> </a:t>
            </a:r>
            <a:endParaRPr lang="fr-FR" i="1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280967"/>
              </p:ext>
            </p:extLst>
          </p:nvPr>
        </p:nvGraphicFramePr>
        <p:xfrm>
          <a:off x="237156" y="2046333"/>
          <a:ext cx="8727332" cy="390294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12527"/>
                <a:gridCol w="1164637"/>
                <a:gridCol w="1060807"/>
                <a:gridCol w="1060807"/>
                <a:gridCol w="1131528"/>
                <a:gridCol w="1598513"/>
                <a:gridCol w="1598513"/>
              </a:tblGrid>
              <a:tr h="909273"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USUBJID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TRLINKID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TRTESTCD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TRORRES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TREVAL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471475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INVESTIGATOR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</a:tr>
              <a:tr h="471475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INVESTIGATOR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</a:tr>
              <a:tr h="51268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</a:t>
                      </a:r>
                      <a:endParaRPr lang="en-GB" sz="2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INVESTIGATOR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noFill/>
                  </a:tcPr>
                </a:tc>
              </a:tr>
              <a:tr h="51268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INDEPENDENT ASSESSOR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268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5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INDEPENDENT ASSESSOR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12681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TR03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LDIAM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60</a:t>
                      </a:r>
                      <a:endParaRPr lang="en-GB" sz="2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INDEPENDENT ASSESSOR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5093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RS at TIMEPOINT 1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94257"/>
              </p:ext>
            </p:extLst>
          </p:nvPr>
        </p:nvGraphicFramePr>
        <p:xfrm>
          <a:off x="165148" y="2342904"/>
          <a:ext cx="8468369" cy="247693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32781"/>
                <a:gridCol w="1185839"/>
                <a:gridCol w="1224136"/>
                <a:gridCol w="936104"/>
                <a:gridCol w="1296144"/>
                <a:gridCol w="1483598"/>
                <a:gridCol w="1209767"/>
              </a:tblGrid>
              <a:tr h="641806"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USUBJID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RSTESCD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RSTEST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RSCAT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RSORRES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RSDTC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98730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98730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Non-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NonCR</a:t>
                      </a:r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  <a:r>
                        <a:rPr lang="en-GB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NonPD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98730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NEWLPROG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New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Lesion</a:t>
                      </a:r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Progression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46352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OVRLRESP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Overall 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544112" y="4860449"/>
            <a:ext cx="7695410" cy="1464141"/>
            <a:chOff x="544112" y="4838521"/>
            <a:chExt cx="7695410" cy="1464141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112" y="4838521"/>
              <a:ext cx="7695410" cy="1464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0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4709868" y="5077058"/>
              <a:ext cx="230451" cy="679360"/>
            </a:xfrm>
            <a:prstGeom prst="rect">
              <a:avLst/>
            </a:prstGeom>
          </p:spPr>
        </p:pic>
        <p:pic>
          <p:nvPicPr>
            <p:cNvPr id="22" name="Picture 21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5870414" y="5077058"/>
              <a:ext cx="373325" cy="679360"/>
            </a:xfrm>
            <a:prstGeom prst="rect">
              <a:avLst/>
            </a:prstGeom>
          </p:spPr>
        </p:pic>
      </p:grpSp>
      <p:sp>
        <p:nvSpPr>
          <p:cNvPr id="23" name="Rectangle 22"/>
          <p:cNvSpPr/>
          <p:nvPr/>
        </p:nvSpPr>
        <p:spPr>
          <a:xfrm>
            <a:off x="3635896" y="5778346"/>
            <a:ext cx="648072" cy="814650"/>
          </a:xfrm>
          <a:prstGeom prst="rect">
            <a:avLst/>
          </a:prstGeom>
          <a:solidFill>
            <a:srgbClr val="FF00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67544" y="6300609"/>
            <a:ext cx="75332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Tumor</a:t>
            </a:r>
            <a:r>
              <a:rPr lang="fr-FR" sz="1600" dirty="0" smtClean="0"/>
              <a:t> </a:t>
            </a:r>
            <a:r>
              <a:rPr lang="fr-FR" sz="1600" dirty="0" err="1" smtClean="0"/>
              <a:t>Response</a:t>
            </a:r>
            <a:r>
              <a:rPr lang="fr-FR" sz="1600" dirty="0" smtClean="0"/>
              <a:t>             -             SD              PR               </a:t>
            </a:r>
            <a:r>
              <a:rPr lang="fr-FR" sz="1600" dirty="0" err="1" smtClean="0"/>
              <a:t>PR</a:t>
            </a:r>
            <a:r>
              <a:rPr lang="fr-FR" sz="1600" dirty="0" smtClean="0"/>
              <a:t>                 PD</a:t>
            </a:r>
          </a:p>
          <a:p>
            <a:r>
              <a:rPr lang="fr-FR" sz="1600" dirty="0" smtClean="0"/>
              <a:t>% Change </a:t>
            </a:r>
            <a:r>
              <a:rPr lang="fr-FR" sz="1600" dirty="0" err="1" smtClean="0"/>
              <a:t>from</a:t>
            </a:r>
            <a:r>
              <a:rPr lang="fr-FR" sz="1600" dirty="0" smtClean="0"/>
              <a:t> BL          -             -20%           -46%            -50%             -30%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879902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980728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SDTM Standard </a:t>
            </a:r>
            <a:r>
              <a:rPr lang="fr-FR" sz="2800" b="1" dirty="0" err="1" smtClean="0">
                <a:latin typeface="Calibri" panose="020F0502020204030204" pitchFamily="34" charset="0"/>
              </a:rPr>
              <a:t>Oncology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Domains</a:t>
            </a: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– TU/TR/RS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RS at TIMEPOINT 2 (BOR)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- SDTM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7919713"/>
              </p:ext>
            </p:extLst>
          </p:nvPr>
        </p:nvGraphicFramePr>
        <p:xfrm>
          <a:off x="165148" y="2122965"/>
          <a:ext cx="8468369" cy="466423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32781"/>
                <a:gridCol w="1185839"/>
                <a:gridCol w="1224136"/>
                <a:gridCol w="936104"/>
                <a:gridCol w="1296144"/>
                <a:gridCol w="1483598"/>
                <a:gridCol w="1209767"/>
              </a:tblGrid>
              <a:tr h="909273"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USUBJID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RSTESCD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RSTEST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RSCAT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RSORRES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VISIT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RSDTC</a:t>
                      </a:r>
                      <a:endParaRPr lang="en-GB" sz="14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471475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....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....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....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....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65669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OVRLRESP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Overall 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11MAR13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65669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5669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TRGRESP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Non-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target</a:t>
                      </a:r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NonCR</a:t>
                      </a:r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/</a:t>
                      </a:r>
                      <a:r>
                        <a:rPr lang="en-GB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NonPD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5669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NEWLPROG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New </a:t>
                      </a:r>
                      <a:r>
                        <a:rPr lang="fr-CH" sz="12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Lesion</a:t>
                      </a:r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Progression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56697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01-001001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OVRLRESP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Overall Response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RECIST 1.1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TIMEPOINT</a:t>
                      </a:r>
                      <a:r>
                        <a:rPr lang="en-GB" sz="12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12MAY13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5130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5616" y="2492896"/>
            <a:ext cx="6552728" cy="576262"/>
          </a:xfrm>
        </p:spPr>
        <p:txBody>
          <a:bodyPr>
            <a:noAutofit/>
          </a:bodyPr>
          <a:lstStyle/>
          <a:p>
            <a:pPr algn="ctr"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and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0754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204864"/>
            <a:ext cx="8877300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How </a:t>
            </a:r>
            <a:r>
              <a:rPr lang="fr-FR" sz="3000" b="1" dirty="0" err="1" smtClean="0">
                <a:latin typeface="Calibri" panose="020F0502020204030204" pitchFamily="34" charset="0"/>
              </a:rPr>
              <a:t>is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it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usually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analyzed</a:t>
            </a:r>
            <a:r>
              <a:rPr lang="fr-FR" sz="3000" b="1" dirty="0" smtClean="0">
                <a:latin typeface="Calibri" panose="020F0502020204030204" pitchFamily="34" charset="0"/>
              </a:rPr>
              <a:t>/</a:t>
            </a:r>
            <a:r>
              <a:rPr lang="fr-FR" sz="3000" b="1" dirty="0" err="1" smtClean="0">
                <a:latin typeface="Calibri" panose="020F0502020204030204" pitchFamily="34" charset="0"/>
              </a:rPr>
              <a:t>reported</a:t>
            </a:r>
            <a:r>
              <a:rPr lang="fr-FR" sz="3000" b="1" dirty="0" smtClean="0">
                <a:latin typeface="Calibri" panose="020F0502020204030204" pitchFamily="34" charset="0"/>
              </a:rPr>
              <a:t> (</a:t>
            </a:r>
            <a:r>
              <a:rPr lang="fr-FR" sz="3000" b="1" dirty="0" err="1" smtClean="0">
                <a:latin typeface="Calibri" panose="020F0502020204030204" pitchFamily="34" charset="0"/>
              </a:rPr>
              <a:t>summary</a:t>
            </a:r>
            <a:r>
              <a:rPr lang="fr-FR" sz="3000" b="1" dirty="0" smtClean="0">
                <a:latin typeface="Calibri" panose="020F0502020204030204" pitchFamily="34" charset="0"/>
              </a:rPr>
              <a:t> table)?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1800" dirty="0">
                <a:latin typeface="Calibri" panose="020F0502020204030204" pitchFamily="34" charset="0"/>
              </a:rPr>
              <a:t>Table 1.01 Summary of Best Overall Tumor Response by the &lt;Investigator or Central Imaging center&gt; (ITT Population)</a:t>
            </a:r>
            <a:endParaRPr lang="fr-FR" sz="1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346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548" y="2924944"/>
            <a:ext cx="4824536" cy="2293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How </a:t>
            </a:r>
            <a:r>
              <a:rPr lang="fr-FR" sz="3000" b="1" dirty="0" err="1" smtClean="0">
                <a:latin typeface="Calibri" panose="020F0502020204030204" pitchFamily="34" charset="0"/>
              </a:rPr>
              <a:t>is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it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usually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analyzed</a:t>
            </a:r>
            <a:r>
              <a:rPr lang="fr-FR" sz="3000" b="1" dirty="0" smtClean="0">
                <a:latin typeface="Calibri" panose="020F0502020204030204" pitchFamily="34" charset="0"/>
              </a:rPr>
              <a:t>/</a:t>
            </a:r>
            <a:r>
              <a:rPr lang="fr-FR" sz="3000" b="1" dirty="0" err="1" smtClean="0">
                <a:latin typeface="Calibri" panose="020F0502020204030204" pitchFamily="34" charset="0"/>
              </a:rPr>
              <a:t>reported</a:t>
            </a:r>
            <a:r>
              <a:rPr lang="fr-FR" sz="3000" b="1" dirty="0" smtClean="0">
                <a:latin typeface="Calibri" panose="020F0502020204030204" pitchFamily="34" charset="0"/>
              </a:rPr>
              <a:t> (</a:t>
            </a:r>
            <a:r>
              <a:rPr lang="fr-FR" sz="3000" b="1" dirty="0" err="1" smtClean="0">
                <a:latin typeface="Calibri" panose="020F0502020204030204" pitchFamily="34" charset="0"/>
              </a:rPr>
              <a:t>summary</a:t>
            </a:r>
            <a:r>
              <a:rPr lang="fr-FR" sz="3000" b="1" dirty="0" smtClean="0">
                <a:latin typeface="Calibri" panose="020F0502020204030204" pitchFamily="34" charset="0"/>
              </a:rPr>
              <a:t> table)?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1800" dirty="0" err="1" smtClean="0">
                <a:latin typeface="Calibri" panose="020F0502020204030204" pitchFamily="34" charset="0"/>
              </a:rPr>
              <a:t>Which</a:t>
            </a:r>
            <a:r>
              <a:rPr lang="fr-FR" sz="1800" dirty="0" smtClean="0">
                <a:latin typeface="Calibri" panose="020F0502020204030204" pitchFamily="34" charset="0"/>
              </a:rPr>
              <a:t> </a:t>
            </a:r>
            <a:r>
              <a:rPr lang="fr-FR" sz="1800" dirty="0" err="1" smtClean="0">
                <a:latin typeface="Calibri" panose="020F0502020204030204" pitchFamily="34" charset="0"/>
              </a:rPr>
              <a:t>derived</a:t>
            </a:r>
            <a:r>
              <a:rPr lang="fr-FR" sz="1800" dirty="0" smtClean="0">
                <a:latin typeface="Calibri" panose="020F0502020204030204" pitchFamily="34" charset="0"/>
              </a:rPr>
              <a:t> information </a:t>
            </a:r>
            <a:r>
              <a:rPr lang="fr-FR" sz="1800" dirty="0" err="1" smtClean="0">
                <a:latin typeface="Calibri" panose="020F0502020204030204" pitchFamily="34" charset="0"/>
              </a:rPr>
              <a:t>we</a:t>
            </a:r>
            <a:r>
              <a:rPr lang="fr-FR" sz="1800" dirty="0" smtClean="0">
                <a:latin typeface="Calibri" panose="020F0502020204030204" pitchFamily="34" charset="0"/>
              </a:rPr>
              <a:t> </a:t>
            </a:r>
            <a:r>
              <a:rPr lang="fr-FR" sz="1800" dirty="0" err="1" smtClean="0">
                <a:latin typeface="Calibri" panose="020F0502020204030204" pitchFamily="34" charset="0"/>
              </a:rPr>
              <a:t>need</a:t>
            </a:r>
            <a:r>
              <a:rPr lang="fr-FR" sz="1800" dirty="0" smtClean="0">
                <a:latin typeface="Calibri" panose="020F0502020204030204" pitchFamily="34" charset="0"/>
              </a:rPr>
              <a:t> to </a:t>
            </a:r>
            <a:r>
              <a:rPr lang="fr-FR" sz="1800" dirty="0" err="1" smtClean="0">
                <a:latin typeface="Calibri" panose="020F0502020204030204" pitchFamily="34" charset="0"/>
              </a:rPr>
              <a:t>create</a:t>
            </a:r>
            <a:r>
              <a:rPr lang="fr-FR" sz="1800" dirty="0" smtClean="0">
                <a:latin typeface="Calibri" panose="020F0502020204030204" pitchFamily="34" charset="0"/>
              </a:rPr>
              <a:t> (</a:t>
            </a:r>
            <a:r>
              <a:rPr lang="fr-FR" sz="1800" dirty="0" err="1" smtClean="0">
                <a:latin typeface="Calibri" panose="020F0502020204030204" pitchFamily="34" charset="0"/>
              </a:rPr>
              <a:t>derived</a:t>
            </a:r>
            <a:r>
              <a:rPr lang="fr-FR" sz="1800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b="1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92340" y="2132856"/>
            <a:ext cx="40441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Identify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« 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evaluable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 »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Tumor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Response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Identifiy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Confirmed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Tumor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Responses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Identify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and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create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Best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Overall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Response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Derive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addition BOR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endpoints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It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should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be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fully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traceable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i.e.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we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should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keep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all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tumor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responses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from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SDTM.RS</a:t>
            </a:r>
            <a:endParaRPr lang="en-US" sz="20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190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How </a:t>
            </a:r>
            <a:r>
              <a:rPr lang="fr-FR" sz="3000" b="1" dirty="0" err="1" smtClean="0">
                <a:latin typeface="Calibri" panose="020F0502020204030204" pitchFamily="34" charset="0"/>
              </a:rPr>
              <a:t>is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it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usually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analyzed</a:t>
            </a:r>
            <a:r>
              <a:rPr lang="fr-FR" sz="3000" b="1" dirty="0" smtClean="0">
                <a:latin typeface="Calibri" panose="020F0502020204030204" pitchFamily="34" charset="0"/>
              </a:rPr>
              <a:t>/</a:t>
            </a:r>
            <a:r>
              <a:rPr lang="fr-FR" sz="3000" b="1" dirty="0" err="1" smtClean="0">
                <a:latin typeface="Calibri" panose="020F0502020204030204" pitchFamily="34" charset="0"/>
              </a:rPr>
              <a:t>reported</a:t>
            </a:r>
            <a:r>
              <a:rPr lang="fr-FR" sz="3000" b="1" dirty="0" smtClean="0">
                <a:latin typeface="Calibri" panose="020F0502020204030204" pitchFamily="34" charset="0"/>
              </a:rPr>
              <a:t> (figure)?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Figure 1.01 Best Tumor Shrinkage (ITT Population)</a:t>
            </a:r>
            <a:endParaRPr lang="en-US" sz="3000" dirty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04864"/>
            <a:ext cx="7920880" cy="439248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1216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How </a:t>
            </a:r>
            <a:r>
              <a:rPr lang="fr-FR" sz="3000" b="1" dirty="0" err="1" smtClean="0">
                <a:latin typeface="Calibri" panose="020F0502020204030204" pitchFamily="34" charset="0"/>
              </a:rPr>
              <a:t>is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it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usually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analyzed</a:t>
            </a:r>
            <a:r>
              <a:rPr lang="fr-FR" sz="3000" b="1" dirty="0" smtClean="0">
                <a:latin typeface="Calibri" panose="020F0502020204030204" pitchFamily="34" charset="0"/>
              </a:rPr>
              <a:t>/</a:t>
            </a:r>
            <a:r>
              <a:rPr lang="fr-FR" sz="3000" b="1" dirty="0" err="1" smtClean="0">
                <a:latin typeface="Calibri" panose="020F0502020204030204" pitchFamily="34" charset="0"/>
              </a:rPr>
              <a:t>reported</a:t>
            </a:r>
            <a:r>
              <a:rPr lang="fr-FR" sz="3000" b="1" dirty="0" smtClean="0">
                <a:latin typeface="Calibri" panose="020F0502020204030204" pitchFamily="34" charset="0"/>
              </a:rPr>
              <a:t> (figure)?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dirty="0">
                <a:latin typeface="Calibri" panose="020F0502020204030204" pitchFamily="34" charset="0"/>
              </a:rPr>
              <a:t>Figure 1.01 Best Tumor Shrinkage (ITT Population)</a:t>
            </a:r>
            <a:endParaRPr lang="en-US" sz="3000" dirty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12" y="2708920"/>
            <a:ext cx="4956844" cy="2952328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92340" y="2492896"/>
            <a:ext cx="40441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Calculate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sum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of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target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lesions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at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each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assessment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Calculate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absolute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change and % change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from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baseline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Identify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best change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from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baseline</a:t>
            </a:r>
            <a:endParaRPr lang="fr-FR" sz="20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20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Flag time-point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where</a:t>
            </a:r>
            <a:r>
              <a:rPr lang="fr-FR" sz="20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 PD </a:t>
            </a:r>
            <a:r>
              <a:rPr lang="fr-FR" sz="20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occurred</a:t>
            </a:r>
            <a:endParaRPr lang="en-US" sz="20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124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endParaRPr lang="fr-FR" sz="3000" b="1" dirty="0" smtClean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109835"/>
              </p:ext>
            </p:extLst>
          </p:nvPr>
        </p:nvGraphicFramePr>
        <p:xfrm>
          <a:off x="208086" y="1844824"/>
          <a:ext cx="8684393" cy="46085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7160"/>
                <a:gridCol w="1147398"/>
                <a:gridCol w="1222469"/>
                <a:gridCol w="1305218"/>
                <a:gridCol w="772894"/>
                <a:gridCol w="1133748"/>
                <a:gridCol w="896591"/>
                <a:gridCol w="1248915"/>
              </a:tblGrid>
              <a:tr h="3981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</a:rPr>
                        <a:t>Dataset</a:t>
                      </a:r>
                      <a:endParaRPr lang="en-US" sz="1400" b="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Description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Class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Structure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Purpose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Keys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Location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Documentation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2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ADEVENT</a:t>
                      </a:r>
                      <a:endParaRPr lang="en-US" sz="1400" b="1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Events AD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BASIC DATA STRUCTURE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One record per subject per assessor per parameter per time-point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Analysis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STUDYID, USUBJID, PARQUAL, PARAMCD, ASTDT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adevent.xpt 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See referenced dataset creation program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adevent.sas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2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ADRESP</a:t>
                      </a:r>
                      <a:endParaRPr lang="en-US" sz="1400" b="1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Best Overall Response AD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BASIC DATA STRUCTURE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One record per subject per assessor per parameter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Analysis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STUDYID, USUBJID, PARQUAL, PARAMCD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adresp.xpt 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See referenced dataset creation program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adresp.sas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2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</a:rPr>
                        <a:t>ADTUMD</a:t>
                      </a:r>
                      <a:endParaRPr lang="en-US" sz="1400" b="1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Tumor Diameter AD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BASIC DATA STRUCTURE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One record per subject per assessor per parameter per time-point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Analysis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STUDYID, USUBJID, PARQUAL,  PARAMCD, AVISITN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adtumd.xpt 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See referenced dataset creation program</a:t>
                      </a:r>
                      <a:br>
                        <a:rPr lang="en-US" sz="1200">
                          <a:effectLst/>
                        </a:rPr>
                      </a:br>
                      <a:r>
                        <a:rPr lang="en-US" sz="1200">
                          <a:effectLst/>
                        </a:rPr>
                        <a:t>adtumd.sas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525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ADTTEPFS</a:t>
                      </a:r>
                      <a:endParaRPr lang="en-US" sz="1400" b="1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Progression Free Survival TTE AD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BASIC DATA STRUCTURE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One record per subject parameter per time-point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Analysis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STUDYID, USUBJID, PARAMCD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adttepfs.xpt 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See referenced dataset creation program</a:t>
                      </a:r>
                      <a:br>
                        <a:rPr lang="en-US" sz="1200" dirty="0">
                          <a:effectLst/>
                        </a:rPr>
                      </a:br>
                      <a:r>
                        <a:rPr lang="en-US" sz="1200" dirty="0" err="1">
                          <a:effectLst/>
                        </a:rPr>
                        <a:t>adttepfs.sas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573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endParaRPr lang="fr-FR" sz="3000" b="1" dirty="0" smtClean="0">
              <a:latin typeface="Calibri" panose="020F0502020204030204" pitchFamily="34" charset="0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11" y="1700808"/>
            <a:ext cx="6381750" cy="461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8363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15616" y="2492896"/>
            <a:ext cx="6552728" cy="576262"/>
          </a:xfrm>
        </p:spPr>
        <p:txBody>
          <a:bodyPr>
            <a:noAutofit/>
          </a:bodyPr>
          <a:lstStyle/>
          <a:p>
            <a:pPr algn="ctr"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What’s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special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in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Oncology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321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err="1" smtClean="0">
                <a:latin typeface="Calibri" panose="020F0502020204030204" pitchFamily="34" charset="0"/>
              </a:rPr>
              <a:t>Intermediate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Dataset</a:t>
            </a:r>
            <a:endParaRPr lang="fr-FR" sz="3000" b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 txBox="1">
            <a:spLocks noChangeArrowheads="1"/>
          </p:cNvSpPr>
          <p:nvPr/>
        </p:nvSpPr>
        <p:spPr bwMode="auto">
          <a:xfrm>
            <a:off x="208087" y="1772816"/>
            <a:ext cx="8336475" cy="472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82563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§"/>
              <a:defRPr sz="24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5000"/>
              <a:buFont typeface="Wingdings" pitchFamily="2" charset="2"/>
              <a:buChar char="§"/>
              <a:defRPr sz="20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2pPr>
            <a:lvl3pPr marL="730250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3pPr>
            <a:lvl4pPr marL="10048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16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4pPr>
            <a:lvl5pPr marL="1187450" indent="-1365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Wingdings" pitchFamily="2" charset="2"/>
              <a:buChar char="§"/>
              <a:defRPr sz="1400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An intermediate dataset is one that is created as a step towards the creation of a final analysis dataset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Intermediate datasets usually do not directly support statistical summaries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When might an interim dataset be needed?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Complex derivations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Multiple input SDTM domains with complex relationships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 large and cumbersome interim dataset kept for traceability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TAUGs include examples of intermediate datasets that are BDS or </a:t>
            </a:r>
            <a:r>
              <a:rPr lang="en-US" dirty="0" err="1" smtClean="0"/>
              <a:t>ADaM</a:t>
            </a:r>
            <a:r>
              <a:rPr lang="en-US" dirty="0" smtClean="0"/>
              <a:t> other class datasets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239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ADEVENT (</a:t>
            </a:r>
            <a:r>
              <a:rPr lang="fr-FR" sz="3000" b="1" dirty="0" err="1" smtClean="0">
                <a:latin typeface="Calibri" panose="020F0502020204030204" pitchFamily="34" charset="0"/>
              </a:rPr>
              <a:t>Intermediate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Dataset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2027" y="3645024"/>
            <a:ext cx="859844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Rows </a:t>
            </a:r>
            <a:r>
              <a:rPr lang="en-US" sz="2800" dirty="0" err="1">
                <a:solidFill>
                  <a:srgbClr val="000066"/>
                </a:solidFill>
                <a:latin typeface="Calibri" panose="020F0502020204030204" pitchFamily="34" charset="0"/>
              </a:rPr>
              <a:t>nr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2 shows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an example where the ‘Partial Response’ tumor response assessed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the 12MAY2013 is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confirmed (ANL01FL=Y)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by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the next assessment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when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assessed by the investigator (row </a:t>
            </a:r>
            <a:r>
              <a:rPr lang="en-US" sz="2800" dirty="0" err="1">
                <a:solidFill>
                  <a:srgbClr val="000066"/>
                </a:solidFill>
                <a:latin typeface="Calibri" panose="020F0502020204030204" pitchFamily="34" charset="0"/>
              </a:rPr>
              <a:t>nr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 3) </a:t>
            </a:r>
            <a:endParaRPr lang="en-US" sz="2800" dirty="0" smtClean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By default a PD is confirmed</a:t>
            </a:r>
            <a:endParaRPr lang="en-US" sz="28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10" y="1700808"/>
            <a:ext cx="8586627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60" y="2793628"/>
            <a:ext cx="648072" cy="14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60" y="2980462"/>
            <a:ext cx="648072" cy="14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3160" y="3166368"/>
            <a:ext cx="648072" cy="14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856" y="3335938"/>
            <a:ext cx="648072" cy="147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223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ADEVENT (</a:t>
            </a:r>
            <a:r>
              <a:rPr lang="fr-FR" sz="3000" b="1" dirty="0" err="1" smtClean="0">
                <a:latin typeface="Calibri" panose="020F0502020204030204" pitchFamily="34" charset="0"/>
              </a:rPr>
              <a:t>Intermediate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Dataset</a:t>
            </a:r>
            <a:r>
              <a:rPr lang="fr-FR" sz="3000" b="1" dirty="0" smtClean="0">
                <a:latin typeface="Calibri" panose="020F0502020204030204" pitchFamily="34" charset="0"/>
              </a:rPr>
              <a:t>) - 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endParaRPr lang="fr-FR" sz="3000" b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2027" y="3645024"/>
            <a:ext cx="85984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ANL02FL identify tumor assessments “eligible” for the derivation of PFS “sensitivity” analysis where assessment occurred after “events” such as start of “prohibited“ medications are not considered</a:t>
            </a:r>
            <a:endParaRPr lang="en-US" sz="2400" dirty="0">
              <a:solidFill>
                <a:srgbClr val="000066"/>
              </a:solidFill>
              <a:latin typeface="Calibri" panose="020F050202020403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4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Row</a:t>
            </a:r>
            <a:r>
              <a:rPr lang="fr-FR" sz="24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nr. 6 shows a PD </a:t>
            </a:r>
            <a:r>
              <a:rPr lang="fr-FR" sz="24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occurred</a:t>
            </a:r>
            <a:r>
              <a:rPr lang="fr-FR" sz="24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after</a:t>
            </a:r>
            <a:r>
              <a:rPr lang="fr-FR" sz="24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en-US" sz="24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prohibited medications that will be not considered in the derivation of PFS that will be censored at last evaluable tumor assessment (30JUN2012)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676400"/>
            <a:ext cx="8580633" cy="1968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80373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3" name="Content Placeholder 10"/>
          <p:cNvSpPr>
            <a:spLocks noGrp="1"/>
          </p:cNvSpPr>
          <p:nvPr>
            <p:ph idx="4294967295"/>
          </p:nvPr>
        </p:nvSpPr>
        <p:spPr>
          <a:xfrm>
            <a:off x="80864" y="1065362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3000" b="1" dirty="0" smtClean="0">
                <a:latin typeface="Calibri" panose="020F0502020204030204" pitchFamily="34" charset="0"/>
              </a:rPr>
              <a:t> - ADRESP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360"/>
            <a:ext cx="8777334" cy="4464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07704" y="2755032"/>
            <a:ext cx="1080120" cy="14401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7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13" name="Content Placeholder 10"/>
          <p:cNvSpPr>
            <a:spLocks noGrp="1"/>
          </p:cNvSpPr>
          <p:nvPr>
            <p:ph idx="4294967295"/>
          </p:nvPr>
        </p:nvSpPr>
        <p:spPr>
          <a:xfrm>
            <a:off x="80864" y="993354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3000" b="1" dirty="0" smtClean="0">
                <a:latin typeface="Calibri" panose="020F0502020204030204" pitchFamily="34" charset="0"/>
              </a:rPr>
              <a:t> – ADRESP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3000" dirty="0" smtClean="0">
                <a:latin typeface="Calibri" panose="020F0502020204030204" pitchFamily="34" charset="0"/>
              </a:rPr>
              <a:t> 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366436"/>
              </p:ext>
            </p:extLst>
          </p:nvPr>
        </p:nvGraphicFramePr>
        <p:xfrm>
          <a:off x="208086" y="1529288"/>
          <a:ext cx="8756401" cy="52120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6835"/>
                <a:gridCol w="6299566"/>
              </a:tblGrid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DISPLAY IDENTIFIER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Table 1.01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DISPLAY NAME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Summary of Best Overall Tumor Response by the &lt;Investigator or Central Imaging center&gt;  (ITT Population)</a:t>
                      </a:r>
                      <a:endParaRPr lang="en-US" sz="20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RESULT IDENTIFIER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Analysis of Best Overall Tumor Response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85157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PARAM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Best Overall Response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Response Rate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Disease Control Rate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Clinical Benefit Response Rate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851574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PARAMCD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BOR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BORRR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BORDCR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BORCBR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ANALYSIS VARIABLE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AVALC. When PARAMCD=”BOR” values of VALUEC have to be presented in the order indicated by AVAL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REASON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Specified in SAP</a:t>
                      </a:r>
                      <a:endParaRPr lang="en-US" sz="20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DATASET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ADRESP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0277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SELECTION CRITERIA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ADRESP where ITTFL=’Y’ and PARQUAL=”INVESTIGATOR” ¦ “INDEPENDENT ASSESSOR” 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3005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DOCUMENTATION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Summary of Best Overall Tumor Response. N represents the number of subjects in the ITT population</a:t>
                      </a:r>
                      <a:endParaRPr lang="en-US" sz="1400">
                        <a:effectLst/>
                      </a:endParaRPr>
                    </a:p>
                    <a:p>
                      <a:pPr marL="228600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751388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200" dirty="0">
                          <a:effectLst/>
                        </a:rPr>
                        <a:t>PROGRAMMING STATEMENTS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SAS programming statement for the estimation of the 95% C.I.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PROC FREQ Data =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ADRESP</a:t>
                      </a:r>
                      <a:r>
                        <a:rPr lang="en-US" sz="1200" dirty="0">
                          <a:effectLst/>
                        </a:rPr>
                        <a:t> (Where = (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TRT01P = “EXP” and PARAMCD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  <a:effectLst/>
                        </a:rPr>
                        <a:t>=‘&lt;…&gt;’</a:t>
                      </a:r>
                      <a:r>
                        <a:rPr lang="en-US" sz="1200" dirty="0" smtClean="0">
                          <a:effectLst/>
                        </a:rPr>
                        <a:t>);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Tables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effectLst/>
                        </a:rPr>
                        <a:t>AVALC</a:t>
                      </a:r>
                      <a:r>
                        <a:rPr lang="en-US" sz="1200" dirty="0">
                          <a:effectLst/>
                        </a:rPr>
                        <a:t> / Binomial (ac </a:t>
                      </a:r>
                      <a:r>
                        <a:rPr lang="en-US" sz="1200" dirty="0" err="1">
                          <a:effectLst/>
                        </a:rPr>
                        <a:t>wilson</a:t>
                      </a:r>
                      <a:r>
                        <a:rPr lang="en-US" sz="1200" dirty="0">
                          <a:effectLst/>
                        </a:rPr>
                        <a:t> exact) alpha = .05 Missing;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   </a:t>
                      </a:r>
                      <a:r>
                        <a:rPr lang="en-US" sz="1200" dirty="0" err="1">
                          <a:effectLst/>
                        </a:rPr>
                        <a:t>Ods</a:t>
                      </a:r>
                      <a:r>
                        <a:rPr lang="en-US" sz="1200" dirty="0">
                          <a:effectLst/>
                        </a:rPr>
                        <a:t> Output </a:t>
                      </a:r>
                      <a:r>
                        <a:rPr lang="en-US" sz="1200" dirty="0" err="1">
                          <a:effectLst/>
                        </a:rPr>
                        <a:t>BinomialCLs</a:t>
                      </a:r>
                      <a:r>
                        <a:rPr lang="en-US" sz="1200" dirty="0">
                          <a:effectLst/>
                        </a:rPr>
                        <a:t> = CP1;</a:t>
                      </a:r>
                      <a:endParaRPr lang="en-US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RUN;</a:t>
                      </a:r>
                      <a:endParaRPr lang="en-US" sz="14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3420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ADRESP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8087" y="3501008"/>
            <a:ext cx="88355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Rows </a:t>
            </a:r>
            <a:r>
              <a:rPr lang="en-US" sz="2800" dirty="0" err="1">
                <a:solidFill>
                  <a:srgbClr val="000066"/>
                </a:solidFill>
                <a:latin typeface="Calibri" panose="020F0502020204030204" pitchFamily="34" charset="0"/>
              </a:rPr>
              <a:t>nr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1 and 5 are “copied”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from ADVENT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i.e. AVAL/AVALC where Min(AVAL) by Subject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R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ows </a:t>
            </a:r>
            <a:r>
              <a:rPr lang="en-US" sz="2800" dirty="0" err="1">
                <a:solidFill>
                  <a:srgbClr val="000066"/>
                </a:solidFill>
                <a:latin typeface="Calibri" panose="020F0502020204030204" pitchFamily="34" charset="0"/>
              </a:rPr>
              <a:t>nr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 2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, 3, 4, 6, 7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and 8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en-US" sz="2800" dirty="0">
                <a:solidFill>
                  <a:srgbClr val="000066"/>
                </a:solidFill>
                <a:latin typeface="Calibri" panose="020F0502020204030204" pitchFamily="34" charset="0"/>
              </a:rPr>
              <a:t>are 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derived from rows </a:t>
            </a:r>
            <a:r>
              <a:rPr lang="en-US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nr</a:t>
            </a: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1 and 2</a:t>
            </a:r>
            <a:endParaRPr lang="en-US" sz="28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1700808"/>
            <a:ext cx="8891257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60994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ADRESP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 – </a:t>
            </a:r>
            <a:r>
              <a:rPr lang="fr-FR" sz="3000" b="1" dirty="0" err="1" smtClean="0">
                <a:latin typeface="Calibri" panose="020F0502020204030204" pitchFamily="34" charset="0"/>
              </a:rPr>
              <a:t>Describing</a:t>
            </a:r>
            <a:r>
              <a:rPr lang="fr-FR" sz="3000" b="1" dirty="0" smtClean="0">
                <a:latin typeface="Calibri" panose="020F0502020204030204" pitchFamily="34" charset="0"/>
              </a:rPr>
              <a:t> the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methods</a:t>
            </a:r>
            <a:endParaRPr lang="fr-FR" sz="3000" b="1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086" y="1781174"/>
            <a:ext cx="8741325" cy="3592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680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983" y="2132856"/>
            <a:ext cx="7178329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065362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3000" b="1" dirty="0" smtClean="0">
                <a:latin typeface="Calibri" panose="020F0502020204030204" pitchFamily="34" charset="0"/>
              </a:rPr>
              <a:t> - ADTUMD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7935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773902"/>
              </p:ext>
            </p:extLst>
          </p:nvPr>
        </p:nvGraphicFramePr>
        <p:xfrm>
          <a:off x="181000" y="1556792"/>
          <a:ext cx="8711480" cy="46329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34816"/>
                <a:gridCol w="5976664"/>
              </a:tblGrid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DISPLAY IDENTIFIER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Figure 1.01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DISPLAY NAME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Best Tumor Shrinkage (ITT Population)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RESULT IDENTIFIER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Analysis of Best Tumor Shrinkage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PARAM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Sum of Longest Diameter (mm)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PARAMCD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SUMLDIAM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ANALYSIS VARIABLE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AVAL, BOR, ANYPROG</a:t>
                      </a:r>
                      <a:endParaRPr lang="en-US" sz="2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REASON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Specified in SAP</a:t>
                      </a:r>
                      <a:endParaRPr lang="en-US" sz="28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DATASET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ADTUMD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 dirty="0">
                          <a:effectLst/>
                        </a:rPr>
                        <a:t>SELECTION CRITERIA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ADTUMD where ITTFL=’Y’ and ANL01FL=’Y’</a:t>
                      </a:r>
                      <a:endParaRPr lang="en-US" sz="1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15714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DOCUMENTATION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Histogram presenting the best tumor shrinkage for each patient. Applicable to only patients with at least one measurable (target) lesion at baseline. Each histogram represents the best % change from baseline (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PCHG</a:t>
                      </a:r>
                      <a:r>
                        <a:rPr lang="en-US" sz="1600" dirty="0">
                          <a:effectLst/>
                        </a:rPr>
                        <a:t> where 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ANL01FL=”Y”</a:t>
                      </a:r>
                      <a:r>
                        <a:rPr lang="en-US" sz="1600" dirty="0">
                          <a:effectLst/>
                        </a:rPr>
                        <a:t>) in sum of lesions with color indicating the best overall response (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BOR where ANL01FL=”Y”</a:t>
                      </a:r>
                      <a:r>
                        <a:rPr lang="en-US" sz="1600" dirty="0">
                          <a:effectLst/>
                        </a:rPr>
                        <a:t>) obtained by the patient throughout the study. Also patients going into progression are flagged with ‘+’ (</a:t>
                      </a: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</a:rPr>
                        <a:t>ANYPROG=’Y’</a:t>
                      </a:r>
                      <a:r>
                        <a:rPr lang="en-US" sz="1600" dirty="0">
                          <a:effectLst/>
                        </a:rPr>
                        <a:t>)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  <a:tr h="224496">
                <a:tc>
                  <a:txBody>
                    <a:bodyPr/>
                    <a:lstStyle/>
                    <a:p>
                      <a:pPr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600">
                          <a:effectLst/>
                        </a:rPr>
                        <a:t>PROGRAMMING STATEMENTS</a:t>
                      </a:r>
                      <a:endParaRPr lang="en-US" sz="180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r>
                        <a:rPr lang="en-US" sz="1600" dirty="0" smtClean="0">
                          <a:effectLst/>
                        </a:rPr>
                        <a:t>…….</a:t>
                      </a:r>
                      <a:endParaRPr lang="en-US" sz="1800" dirty="0"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38100" marR="38100" marT="0" marB="0"/>
                </a:tc>
              </a:tr>
            </a:tbl>
          </a:graphicData>
        </a:graphic>
      </p:graphicFrame>
      <p:sp>
        <p:nvSpPr>
          <p:cNvPr id="9" name="Content Placeholder 10"/>
          <p:cNvSpPr>
            <a:spLocks noGrp="1"/>
          </p:cNvSpPr>
          <p:nvPr>
            <p:ph idx="4294967295"/>
          </p:nvPr>
        </p:nvSpPr>
        <p:spPr>
          <a:xfrm>
            <a:off x="80864" y="1065362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Planning the </a:t>
            </a:r>
            <a:r>
              <a:rPr lang="fr-FR" sz="3000" b="1" dirty="0" err="1" smtClean="0">
                <a:latin typeface="Calibri" panose="020F0502020204030204" pitchFamily="34" charset="0"/>
              </a:rPr>
              <a:t>ADaM</a:t>
            </a:r>
            <a:r>
              <a:rPr lang="fr-FR" sz="3000" b="1" dirty="0" smtClean="0">
                <a:latin typeface="Calibri" panose="020F0502020204030204" pitchFamily="34" charset="0"/>
              </a:rPr>
              <a:t> </a:t>
            </a:r>
            <a:r>
              <a:rPr lang="fr-FR" sz="3000" b="1" dirty="0" err="1" smtClean="0">
                <a:latin typeface="Calibri" panose="020F0502020204030204" pitchFamily="34" charset="0"/>
              </a:rPr>
              <a:t>derivation</a:t>
            </a:r>
            <a:r>
              <a:rPr lang="fr-FR" sz="3000" b="1" dirty="0" smtClean="0">
                <a:latin typeface="Calibri" panose="020F0502020204030204" pitchFamily="34" charset="0"/>
              </a:rPr>
              <a:t> – ADTUMD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  <a:endParaRPr lang="en-US" sz="3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US" sz="30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574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052736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ADTUMD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8087" y="4437112"/>
            <a:ext cx="88355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ANYPD variable derived from ADEVENT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BOR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copied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from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ADRESP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ANL01FL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identify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best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tumor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shrinkage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(best % change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from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solidFill>
                  <a:srgbClr val="000066"/>
                </a:solidFill>
                <a:latin typeface="Calibri" panose="020F0502020204030204" pitchFamily="34" charset="0"/>
              </a:rPr>
              <a:t>baseline</a:t>
            </a:r>
            <a:r>
              <a:rPr lang="fr-FR" sz="2800" dirty="0" smtClean="0">
                <a:solidFill>
                  <a:srgbClr val="000066"/>
                </a:solidFill>
                <a:latin typeface="Calibri" panose="020F0502020204030204" pitchFamily="34" charset="0"/>
              </a:rPr>
              <a:t>)</a:t>
            </a:r>
            <a:endParaRPr lang="en-US" sz="2800" dirty="0">
              <a:solidFill>
                <a:srgbClr val="000066"/>
              </a:solidFill>
              <a:latin typeface="Calibri" panose="020F050202020403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2652" y="1590005"/>
            <a:ext cx="8769350" cy="2654300"/>
            <a:chOff x="142652" y="1590005"/>
            <a:chExt cx="8769350" cy="2654300"/>
          </a:xfrm>
        </p:grpSpPr>
        <p:pic>
          <p:nvPicPr>
            <p:cNvPr id="614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652" y="1590005"/>
              <a:ext cx="8769350" cy="265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280" y="3188545"/>
              <a:ext cx="720080" cy="347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7210896" y="3763640"/>
              <a:ext cx="21602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357170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46141" y="1196950"/>
            <a:ext cx="8746339" cy="77946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Efficacy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Endpoint</a:t>
            </a:r>
            <a:r>
              <a:rPr lang="fr-FR" sz="2800" b="1" dirty="0" smtClean="0">
                <a:latin typeface="Calibri" panose="020F0502020204030204" pitchFamily="34" charset="0"/>
              </a:rPr>
              <a:t> i.e. </a:t>
            </a:r>
            <a:r>
              <a:rPr lang="fr-FR" sz="2800" b="1" dirty="0" err="1" smtClean="0">
                <a:latin typeface="Calibri" panose="020F0502020204030204" pitchFamily="34" charset="0"/>
              </a:rPr>
              <a:t>tumor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response</a:t>
            </a:r>
            <a:endParaRPr lang="fr-FR" sz="2800" b="1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b="1" dirty="0" smtClean="0">
                <a:latin typeface="Calibri" panose="020F0502020204030204" pitchFamily="34" charset="0"/>
              </a:rPr>
              <a:t>Composite time to </a:t>
            </a:r>
            <a:r>
              <a:rPr lang="fr-FR" sz="2800" b="1" dirty="0" err="1" smtClean="0">
                <a:latin typeface="Calibri" panose="020F0502020204030204" pitchFamily="34" charset="0"/>
              </a:rPr>
              <a:t>event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endpoints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>
                <a:latin typeface="Calibri" panose="020F0502020204030204" pitchFamily="34" charset="0"/>
              </a:rPr>
              <a:t> 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dirty="0" smtClean="0">
                <a:latin typeface="Calibri" panose="020F0502020204030204" pitchFamily="34" charset="0"/>
              </a:rPr>
              <a:t>i.e. Progression Free </a:t>
            </a:r>
            <a:r>
              <a:rPr lang="fr-FR" sz="2800" dirty="0" err="1" smtClean="0">
                <a:latin typeface="Calibri" panose="020F0502020204030204" pitchFamily="34" charset="0"/>
              </a:rPr>
              <a:t>Survival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Derivation</a:t>
            </a:r>
            <a:r>
              <a:rPr lang="fr-FR" sz="2800" dirty="0" smtClean="0">
                <a:latin typeface="Calibri" panose="020F0502020204030204" pitchFamily="34" charset="0"/>
              </a:rPr>
              <a:t> of NCI-CTCAE Grade for </a:t>
            </a:r>
            <a:r>
              <a:rPr lang="fr-FR" sz="2800" dirty="0" err="1" smtClean="0">
                <a:latin typeface="Calibri" panose="020F0502020204030204" pitchFamily="34" charset="0"/>
              </a:rPr>
              <a:t>Laboratory</a:t>
            </a:r>
            <a:r>
              <a:rPr lang="fr-FR" sz="2800" dirty="0" smtClean="0">
                <a:latin typeface="Calibri" panose="020F0502020204030204" pitchFamily="34" charset="0"/>
              </a:rPr>
              <a:t> Data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Exposure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i.e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chemotherapy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Concept of </a:t>
            </a:r>
            <a:r>
              <a:rPr lang="fr-FR" sz="2800" dirty="0" err="1" smtClean="0">
                <a:latin typeface="Calibri" panose="020F0502020204030204" pitchFamily="34" charset="0"/>
              </a:rPr>
              <a:t>Cyles</a:t>
            </a:r>
            <a:r>
              <a:rPr lang="fr-FR" sz="2800" dirty="0" smtClean="0">
                <a:latin typeface="Calibri" panose="020F0502020204030204" pitchFamily="34" charset="0"/>
              </a:rPr>
              <a:t> and count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Dose </a:t>
            </a:r>
            <a:r>
              <a:rPr lang="fr-FR" sz="2800" dirty="0" err="1" smtClean="0">
                <a:latin typeface="Calibri" panose="020F0502020204030204" pitchFamily="34" charset="0"/>
              </a:rPr>
              <a:t>Intensity</a:t>
            </a:r>
            <a:r>
              <a:rPr lang="fr-FR" sz="2800" dirty="0" smtClean="0">
                <a:latin typeface="Calibri" panose="020F0502020204030204" pitchFamily="34" charset="0"/>
              </a:rPr>
              <a:t> (and relative dose-</a:t>
            </a:r>
            <a:r>
              <a:rPr lang="fr-FR" sz="2800" dirty="0" err="1" smtClean="0">
                <a:latin typeface="Calibri" panose="020F0502020204030204" pitchFamily="34" charset="0"/>
              </a:rPr>
              <a:t>intensity</a:t>
            </a:r>
            <a:r>
              <a:rPr lang="fr-FR" sz="2800" dirty="0" smtClean="0">
                <a:latin typeface="Calibri" panose="020F0502020204030204" pitchFamily="34" charset="0"/>
              </a:rPr>
              <a:t>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Count of Modifications, </a:t>
            </a:r>
            <a:r>
              <a:rPr lang="fr-FR" sz="2800" dirty="0" err="1" smtClean="0">
                <a:latin typeface="Calibri" panose="020F0502020204030204" pitchFamily="34" charset="0"/>
              </a:rPr>
              <a:t>delyas</a:t>
            </a:r>
            <a:r>
              <a:rPr lang="fr-FR" sz="2800" dirty="0" smtClean="0">
                <a:latin typeface="Calibri" panose="020F0502020204030204" pitchFamily="34" charset="0"/>
              </a:rPr>
              <a:t>, </a:t>
            </a:r>
            <a:r>
              <a:rPr lang="fr-FR" sz="2800" dirty="0" err="1" smtClean="0">
                <a:latin typeface="Calibri" panose="020F0502020204030204" pitchFamily="34" charset="0"/>
              </a:rPr>
              <a:t>reductions</a:t>
            </a:r>
            <a:endParaRPr lang="fr-FR" sz="2800" dirty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2800" dirty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878497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What’s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special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in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oncology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….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some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examples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4295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ADTTEPFS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71944" y="1700808"/>
            <a:ext cx="7784432" cy="4800600"/>
          </a:xfrm>
        </p:spPr>
        <p:txBody>
          <a:bodyPr/>
          <a:lstStyle/>
          <a:p>
            <a:r>
              <a:rPr lang="nl-BE" sz="2800" dirty="0">
                <a:latin typeface="Calibri" panose="020F0502020204030204" pitchFamily="34" charset="0"/>
                <a:cs typeface="Arial" charset="0"/>
              </a:rPr>
              <a:t>ADaM TTE = ADaM BDS with special TTE variables</a:t>
            </a:r>
          </a:p>
          <a:p>
            <a:endParaRPr lang="nl-BE" sz="2800" dirty="0">
              <a:latin typeface="Calibri" panose="020F0502020204030204" pitchFamily="34" charset="0"/>
              <a:cs typeface="Arial" charset="0"/>
            </a:endParaRPr>
          </a:p>
          <a:p>
            <a:r>
              <a:rPr lang="nl-BE" sz="2800" dirty="0">
                <a:latin typeface="Calibri" panose="020F0502020204030204" pitchFamily="34" charset="0"/>
                <a:cs typeface="Arial" charset="0"/>
              </a:rPr>
              <a:t>Recommendation:</a:t>
            </a:r>
          </a:p>
          <a:p>
            <a:pPr lvl="1"/>
            <a:r>
              <a:rPr lang="nl-BE" sz="2800" dirty="0">
                <a:latin typeface="Calibri" panose="020F0502020204030204" pitchFamily="34" charset="0"/>
                <a:cs typeface="Arial" charset="0"/>
              </a:rPr>
              <a:t>Store time-to-event data separate from non-time-to-event data</a:t>
            </a:r>
          </a:p>
          <a:p>
            <a:pPr lvl="1"/>
            <a:r>
              <a:rPr lang="nl-BE" sz="2800" dirty="0">
                <a:latin typeface="Calibri" panose="020F0502020204030204" pitchFamily="34" charset="0"/>
                <a:cs typeface="Arial" charset="0"/>
              </a:rPr>
              <a:t>Create multiple ADaM TTE if needed for clarity</a:t>
            </a:r>
          </a:p>
          <a:p>
            <a:endParaRPr lang="nl-BE" sz="2800" dirty="0">
              <a:latin typeface="Calibri" panose="020F0502020204030204" pitchFamily="34" charset="0"/>
              <a:cs typeface="Arial" charset="0"/>
            </a:endParaRPr>
          </a:p>
          <a:p>
            <a:r>
              <a:rPr lang="nl-BE" sz="2800" dirty="0">
                <a:latin typeface="Calibri" panose="020F0502020204030204" pitchFamily="34" charset="0"/>
                <a:cs typeface="Arial" charset="0"/>
              </a:rPr>
              <a:t>Intermediate analysis dataset might be useful</a:t>
            </a:r>
          </a:p>
          <a:p>
            <a:pPr marL="0" indent="0">
              <a:buNone/>
            </a:pPr>
            <a:r>
              <a:rPr lang="nl-BE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See slides 30-32</a:t>
            </a:r>
            <a:endParaRPr lang="nl-BE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613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ADTTEPFS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9" name="Content Placeholder 10"/>
          <p:cNvSpPr>
            <a:spLocks noGrp="1"/>
          </p:cNvSpPr>
          <p:nvPr>
            <p:ph idx="4294967295"/>
          </p:nvPr>
        </p:nvSpPr>
        <p:spPr>
          <a:xfrm>
            <a:off x="35496" y="1785442"/>
            <a:ext cx="8640960" cy="77946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CH" dirty="0" smtClean="0">
                <a:latin typeface="+mj-lt"/>
              </a:rPr>
              <a:t>Description of time-to-</a:t>
            </a:r>
            <a:r>
              <a:rPr lang="fr-CH" dirty="0" err="1" smtClean="0">
                <a:latin typeface="+mj-lt"/>
              </a:rPr>
              <a:t>event</a:t>
            </a:r>
            <a:r>
              <a:rPr lang="fr-CH" dirty="0" smtClean="0">
                <a:latin typeface="+mj-lt"/>
              </a:rPr>
              <a:t> (</a:t>
            </a:r>
            <a:r>
              <a:rPr lang="fr-CH" b="1" dirty="0" smtClean="0">
                <a:latin typeface="+mj-lt"/>
              </a:rPr>
              <a:t>PARAMCD/PARAM</a:t>
            </a:r>
            <a:r>
              <a:rPr lang="fr-CH" dirty="0" smtClean="0">
                <a:latin typeface="+mj-lt"/>
              </a:rPr>
              <a:t>)</a:t>
            </a:r>
            <a:endParaRPr lang="en-GB" dirty="0" smtClean="0">
              <a:latin typeface="+mj-lt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CH" sz="2400" dirty="0" smtClean="0"/>
              <a:t>i.e. PFS/Progression Free </a:t>
            </a:r>
            <a:r>
              <a:rPr lang="fr-CH" sz="2400" dirty="0" err="1" smtClean="0"/>
              <a:t>Survival</a:t>
            </a:r>
            <a:r>
              <a:rPr lang="fr-CH" sz="2400" dirty="0" smtClean="0"/>
              <a:t> (</a:t>
            </a:r>
            <a:r>
              <a:rPr lang="fr-CH" sz="2400" dirty="0" err="1" smtClean="0"/>
              <a:t>months</a:t>
            </a:r>
            <a:r>
              <a:rPr lang="fr-CH" sz="2400" dirty="0" smtClean="0"/>
              <a:t>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CH" dirty="0" smtClean="0"/>
              <a:t>Date </a:t>
            </a:r>
            <a:r>
              <a:rPr lang="en-GB" dirty="0" smtClean="0">
                <a:latin typeface="+mj-lt"/>
              </a:rPr>
              <a:t>Origin (</a:t>
            </a:r>
            <a:r>
              <a:rPr lang="en-GB" b="1" dirty="0" smtClean="0">
                <a:latin typeface="+mj-lt"/>
              </a:rPr>
              <a:t>STARTDT</a:t>
            </a:r>
            <a:r>
              <a:rPr lang="en-GB" dirty="0" smtClean="0">
                <a:latin typeface="+mj-lt"/>
              </a:rPr>
              <a:t>)</a:t>
            </a: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CH" sz="2400" dirty="0" smtClean="0">
                <a:latin typeface="+mj-lt"/>
              </a:rPr>
              <a:t>i.e. </a:t>
            </a:r>
            <a:r>
              <a:rPr lang="fr-CH" sz="2400" dirty="0" err="1" smtClean="0">
                <a:latin typeface="+mj-lt"/>
              </a:rPr>
              <a:t>Randomization</a:t>
            </a:r>
            <a:r>
              <a:rPr lang="fr-CH" sz="2400" dirty="0" smtClean="0">
                <a:latin typeface="+mj-lt"/>
              </a:rPr>
              <a:t> Date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 smtClean="0">
                <a:latin typeface="+mj-lt"/>
              </a:rPr>
              <a:t>Censor (</a:t>
            </a:r>
            <a:r>
              <a:rPr lang="en-GB" b="1" dirty="0" smtClean="0">
                <a:latin typeface="+mj-lt"/>
              </a:rPr>
              <a:t>CNSR</a:t>
            </a:r>
            <a:r>
              <a:rPr lang="en-GB" dirty="0" smtClean="0">
                <a:latin typeface="+mj-lt"/>
              </a:rPr>
              <a:t>) 0=Event 1…n=Censor</a:t>
            </a:r>
            <a:endParaRPr lang="en-GB" dirty="0">
              <a:latin typeface="+mj-lt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>
                <a:latin typeface="+mj-lt"/>
              </a:rPr>
              <a:t>Analysis date of event or censoring </a:t>
            </a:r>
            <a:r>
              <a:rPr lang="en-GB" dirty="0" smtClean="0">
                <a:latin typeface="+mj-lt"/>
              </a:rPr>
              <a:t>(</a:t>
            </a:r>
            <a:r>
              <a:rPr lang="en-GB" b="1" dirty="0" smtClean="0">
                <a:latin typeface="+mj-lt"/>
              </a:rPr>
              <a:t>ADT</a:t>
            </a:r>
            <a:r>
              <a:rPr lang="en-GB" dirty="0" smtClean="0">
                <a:latin typeface="+mj-lt"/>
              </a:rPr>
              <a:t>)</a:t>
            </a:r>
            <a:endParaRPr lang="en-GB" dirty="0">
              <a:latin typeface="+mj-lt"/>
            </a:endParaRP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GB" sz="2400" dirty="0" smtClean="0">
                <a:latin typeface="+mj-lt"/>
              </a:rPr>
              <a:t>i.e. E.g</a:t>
            </a:r>
            <a:r>
              <a:rPr lang="en-GB" sz="2400" dirty="0">
                <a:latin typeface="+mj-lt"/>
              </a:rPr>
              <a:t>. </a:t>
            </a:r>
            <a:r>
              <a:rPr lang="en-GB" sz="2400" dirty="0" smtClean="0">
                <a:latin typeface="+mj-lt"/>
              </a:rPr>
              <a:t>PD or Death Date / Last valid </a:t>
            </a:r>
            <a:r>
              <a:rPr lang="en-GB" sz="2400" dirty="0" err="1" smtClean="0">
                <a:latin typeface="+mj-lt"/>
              </a:rPr>
              <a:t>tumor</a:t>
            </a:r>
            <a:r>
              <a:rPr lang="en-GB" sz="2400" dirty="0" smtClean="0">
                <a:latin typeface="+mj-lt"/>
              </a:rPr>
              <a:t> assessment</a:t>
            </a:r>
            <a:endParaRPr lang="en-GB" sz="2400" dirty="0">
              <a:latin typeface="+mj-lt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 smtClean="0">
                <a:latin typeface="+mj-lt"/>
              </a:rPr>
              <a:t>Elapsed time to the event of interest from the origin (</a:t>
            </a:r>
            <a:r>
              <a:rPr lang="en-GB" b="1" dirty="0" smtClean="0">
                <a:latin typeface="+mj-lt"/>
              </a:rPr>
              <a:t>AVAL</a:t>
            </a:r>
            <a:r>
              <a:rPr lang="en-GB" dirty="0" smtClean="0">
                <a:latin typeface="+mj-lt"/>
              </a:rPr>
              <a:t>)</a:t>
            </a:r>
          </a:p>
          <a:p>
            <a:pPr marL="274637" lvl="1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GB" sz="2400" dirty="0" smtClean="0">
                <a:latin typeface="+mj-lt"/>
              </a:rPr>
              <a:t>i.e. (ADT-STARTDT)+1 (days) </a:t>
            </a:r>
            <a:r>
              <a:rPr lang="en-GB" sz="2400" dirty="0">
                <a:latin typeface="+mj-lt"/>
              </a:rPr>
              <a:t>		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CH" dirty="0">
              <a:latin typeface="+mj-lt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778668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ADTTEPFS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sp>
        <p:nvSpPr>
          <p:cNvPr id="12" name="Content Placeholder 10"/>
          <p:cNvSpPr>
            <a:spLocks noGrp="1"/>
          </p:cNvSpPr>
          <p:nvPr>
            <p:ph idx="4294967295"/>
          </p:nvPr>
        </p:nvSpPr>
        <p:spPr>
          <a:xfrm>
            <a:off x="59903" y="1772816"/>
            <a:ext cx="7464425" cy="77946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 smtClean="0">
                <a:latin typeface="+mj-lt"/>
              </a:rPr>
              <a:t>Event </a:t>
            </a:r>
            <a:r>
              <a:rPr lang="en-GB" dirty="0">
                <a:latin typeface="+mj-lt"/>
              </a:rPr>
              <a:t>or Censoring Description (</a:t>
            </a:r>
            <a:r>
              <a:rPr lang="en-GB" b="1" dirty="0">
                <a:latin typeface="+mj-lt"/>
              </a:rPr>
              <a:t>EVNTDESC</a:t>
            </a:r>
            <a:r>
              <a:rPr lang="en-GB" dirty="0" smtClean="0">
                <a:latin typeface="+mj-lt"/>
              </a:rPr>
              <a:t>)</a:t>
            </a:r>
          </a:p>
          <a:p>
            <a:pPr marL="273050" lvl="2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GB" sz="2400" dirty="0" smtClean="0">
                <a:latin typeface="+mj-lt"/>
              </a:rPr>
              <a:t>i.e. DEATH</a:t>
            </a:r>
            <a:r>
              <a:rPr lang="en-GB" sz="2400" dirty="0">
                <a:latin typeface="+mj-lt"/>
              </a:rPr>
              <a:t>	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>
                <a:latin typeface="+mj-lt"/>
              </a:rPr>
              <a:t>Censor Date Description </a:t>
            </a:r>
            <a:r>
              <a:rPr lang="en-GB" dirty="0" smtClean="0">
                <a:latin typeface="+mj-lt"/>
              </a:rPr>
              <a:t>(</a:t>
            </a:r>
            <a:r>
              <a:rPr lang="en-GB" b="1" dirty="0">
                <a:latin typeface="+mj-lt"/>
              </a:rPr>
              <a:t>CNSDTDSC</a:t>
            </a:r>
            <a:r>
              <a:rPr lang="en-GB" dirty="0" smtClean="0">
                <a:latin typeface="+mj-lt"/>
              </a:rPr>
              <a:t>)</a:t>
            </a:r>
            <a:endParaRPr lang="en-GB" dirty="0">
              <a:latin typeface="+mj-lt"/>
            </a:endParaRPr>
          </a:p>
          <a:p>
            <a:pPr marL="273050" lvl="2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GB" sz="2400" dirty="0" smtClean="0">
                <a:latin typeface="+mj-lt"/>
              </a:rPr>
              <a:t>i.e. LAST TUMOR ASSESSMENT DATE</a:t>
            </a:r>
            <a:r>
              <a:rPr lang="en-GB" sz="2400" dirty="0">
                <a:latin typeface="+mj-lt"/>
              </a:rPr>
              <a:t>	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GB" dirty="0" smtClean="0">
                <a:latin typeface="+mj-lt"/>
              </a:rPr>
              <a:t>Imputation Date Flag (</a:t>
            </a:r>
            <a:r>
              <a:rPr lang="en-GB" b="1" dirty="0" smtClean="0">
                <a:latin typeface="+mj-lt"/>
              </a:rPr>
              <a:t>ADTF</a:t>
            </a:r>
            <a:r>
              <a:rPr lang="en-GB" dirty="0" smtClean="0">
                <a:latin typeface="+mj-lt"/>
              </a:rPr>
              <a:t>)</a:t>
            </a:r>
            <a:endParaRPr lang="en-GB" dirty="0">
              <a:latin typeface="+mj-lt"/>
            </a:endParaRPr>
          </a:p>
          <a:p>
            <a:pPr marL="455613" lvl="2">
              <a:spcBef>
                <a:spcPts val="300"/>
              </a:spcBef>
              <a:spcAft>
                <a:spcPts val="300"/>
              </a:spcAft>
              <a:defRPr/>
            </a:pPr>
            <a:r>
              <a:rPr lang="en-GB" sz="2400" dirty="0">
                <a:latin typeface="+mj-lt"/>
              </a:rPr>
              <a:t>E.g. </a:t>
            </a:r>
            <a:r>
              <a:rPr lang="en-GB" sz="2400" dirty="0" smtClean="0">
                <a:latin typeface="+mj-lt"/>
              </a:rPr>
              <a:t>D/M/Y</a:t>
            </a:r>
            <a:r>
              <a:rPr lang="en-GB" sz="2400" dirty="0">
                <a:latin typeface="+mj-lt"/>
              </a:rPr>
              <a:t>	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CH" dirty="0">
              <a:latin typeface="+mj-lt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en-GB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449185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9036496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Analysis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&amp;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ADaM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Preparation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0"/>
          <p:cNvSpPr>
            <a:spLocks noGrp="1"/>
          </p:cNvSpPr>
          <p:nvPr>
            <p:ph idx="4294967295"/>
          </p:nvPr>
        </p:nvSpPr>
        <p:spPr>
          <a:xfrm>
            <a:off x="80864" y="1204218"/>
            <a:ext cx="881161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3000" b="1" dirty="0" smtClean="0">
                <a:latin typeface="Calibri" panose="020F0502020204030204" pitchFamily="34" charset="0"/>
              </a:rPr>
              <a:t>ADTTEPFS (</a:t>
            </a:r>
            <a:r>
              <a:rPr lang="fr-FR" sz="3000" b="1" dirty="0" err="1" smtClean="0">
                <a:latin typeface="Calibri" panose="020F0502020204030204" pitchFamily="34" charset="0"/>
              </a:rPr>
              <a:t>cont</a:t>
            </a:r>
            <a:r>
              <a:rPr lang="fr-FR" sz="3000" b="1" dirty="0" smtClean="0">
                <a:latin typeface="Calibri" panose="020F0502020204030204" pitchFamily="34" charset="0"/>
              </a:rPr>
              <a:t>)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sz="3000" dirty="0">
              <a:latin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509713"/>
              </p:ext>
            </p:extLst>
          </p:nvPr>
        </p:nvGraphicFramePr>
        <p:xfrm>
          <a:off x="208087" y="1772816"/>
          <a:ext cx="8252345" cy="32004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40432"/>
                <a:gridCol w="506105"/>
                <a:gridCol w="1327750"/>
                <a:gridCol w="666856"/>
                <a:gridCol w="897242"/>
                <a:gridCol w="936613"/>
                <a:gridCol w="250071"/>
                <a:gridCol w="1315108"/>
                <a:gridCol w="1512168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SUBJ</a:t>
                      </a:r>
                    </a:p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ID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PARAMCD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PARAM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AVAL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START</a:t>
                      </a:r>
                    </a:p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ADT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CNSR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EVNTDESC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2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CNSDTDSC</a:t>
                      </a:r>
                      <a:endParaRPr lang="en-GB" sz="12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001001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PFS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Progression Free 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Survival</a:t>
                      </a:r>
                      <a:endParaRPr lang="fr-CH" sz="1100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Months</a:t>
                      </a:r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16.8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15AUG11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07JAN13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RADIOLOGICAL</a:t>
                      </a:r>
                      <a:r>
                        <a:rPr lang="fr-CH" sz="11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PROGRESSION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001002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PFS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Progression Free 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Survival</a:t>
                      </a:r>
                      <a:endParaRPr lang="fr-CH" sz="1100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Months</a:t>
                      </a:r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8.4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12SEP11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25MAY12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STUDY</a:t>
                      </a:r>
                      <a:r>
                        <a:rPr lang="fr-CH" sz="11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COMPLETED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LAST RADIOLOGICAL</a:t>
                      </a:r>
                      <a:r>
                        <a:rPr lang="fr-CH" sz="11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ASSESSMENT 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001003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PFS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Progression Free 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Survival</a:t>
                      </a:r>
                      <a:endParaRPr lang="fr-CH" sz="1100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Months</a:t>
                      </a:r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</a:t>
                      </a:r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7.2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02SEP13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08APR14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NO BASELINE ASSESSMENT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RANDOMIZATION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001004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PFS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Progression Free 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Survival</a:t>
                      </a:r>
                      <a:endParaRPr lang="fr-CH" sz="1100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fr-CH" sz="1100" b="1" dirty="0" err="1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Months</a:t>
                      </a:r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)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8.4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12SEP11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25MAY12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0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1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DEATH</a:t>
                      </a:r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1547664" y="4951249"/>
            <a:ext cx="1275461" cy="989990"/>
            <a:chOff x="1619672" y="3717032"/>
            <a:chExt cx="1275461" cy="989990"/>
          </a:xfrm>
        </p:grpSpPr>
        <p:grpSp>
          <p:nvGrpSpPr>
            <p:cNvPr id="17" name="Group 16"/>
            <p:cNvGrpSpPr/>
            <p:nvPr/>
          </p:nvGrpSpPr>
          <p:grpSpPr>
            <a:xfrm>
              <a:off x="1619672" y="3953060"/>
              <a:ext cx="1275461" cy="753962"/>
              <a:chOff x="460350" y="3717032"/>
              <a:chExt cx="1275461" cy="753962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60350" y="4009329"/>
                <a:ext cx="1275461" cy="46166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CH" sz="1200" b="1" dirty="0" smtClean="0"/>
                  <a:t>Time to Event </a:t>
                </a:r>
                <a:r>
                  <a:rPr lang="fr-CH" sz="1200" b="1" dirty="0" err="1" smtClean="0"/>
                  <a:t>Parameter</a:t>
                </a:r>
                <a:endParaRPr lang="en-GB" sz="1200" b="1" dirty="0"/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>
                <a:off x="1072418" y="3717032"/>
                <a:ext cx="0" cy="28444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Connector 17"/>
            <p:cNvCxnSpPr/>
            <p:nvPr/>
          </p:nvCxnSpPr>
          <p:spPr>
            <a:xfrm>
              <a:off x="1691680" y="3953060"/>
              <a:ext cx="108012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691680" y="3717032"/>
              <a:ext cx="0" cy="2360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2771800" y="3717032"/>
              <a:ext cx="0" cy="23602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1691680" y="4951250"/>
            <a:ext cx="3024335" cy="1846557"/>
            <a:chOff x="-354457" y="3712901"/>
            <a:chExt cx="3024335" cy="2234829"/>
          </a:xfrm>
        </p:grpSpPr>
        <p:sp>
          <p:nvSpPr>
            <p:cNvPr id="24" name="TextBox 23"/>
            <p:cNvSpPr txBox="1"/>
            <p:nvPr/>
          </p:nvSpPr>
          <p:spPr>
            <a:xfrm>
              <a:off x="-354457" y="4942001"/>
              <a:ext cx="3024335" cy="100572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1200" b="1" dirty="0" smtClean="0"/>
                <a:t>Time part of the TTE </a:t>
              </a:r>
              <a:r>
                <a:rPr lang="fr-CH" sz="1200" b="1" dirty="0" err="1" smtClean="0"/>
                <a:t>event</a:t>
              </a:r>
              <a:endParaRPr lang="fr-CH" sz="1200" b="1" dirty="0" smtClean="0"/>
            </a:p>
            <a:p>
              <a:r>
                <a:rPr lang="fr-CH" sz="1200" b="1" dirty="0" smtClean="0"/>
                <a:t>(ADT-STARTDT+1)/30.42</a:t>
              </a:r>
            </a:p>
            <a:p>
              <a:r>
                <a:rPr lang="fr-CH" sz="1200" dirty="0" smtClean="0"/>
                <a:t>*30.42 Standard for nr. of </a:t>
              </a:r>
              <a:r>
                <a:rPr lang="fr-CH" sz="1200" dirty="0" err="1" smtClean="0"/>
                <a:t>days</a:t>
              </a:r>
              <a:r>
                <a:rPr lang="fr-CH" sz="1200" dirty="0" smtClean="0"/>
                <a:t> in a </a:t>
              </a:r>
              <a:r>
                <a:rPr lang="fr-CH" sz="1200" dirty="0" err="1" smtClean="0"/>
                <a:t>month</a:t>
              </a:r>
              <a:endParaRPr lang="fr-CH" sz="1200" dirty="0" smtClean="0"/>
            </a:p>
            <a:p>
              <a:endParaRPr lang="en-GB" sz="1200" dirty="0"/>
            </a:p>
          </p:txBody>
        </p:sp>
        <p:cxnSp>
          <p:nvCxnSpPr>
            <p:cNvPr id="25" name="Straight Arrow Connector 24"/>
            <p:cNvCxnSpPr>
              <a:endCxn id="24" idx="0"/>
            </p:cNvCxnSpPr>
            <p:nvPr/>
          </p:nvCxnSpPr>
          <p:spPr>
            <a:xfrm>
              <a:off x="1157710" y="3712901"/>
              <a:ext cx="1" cy="12291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/>
          <p:cNvGrpSpPr/>
          <p:nvPr/>
        </p:nvGrpSpPr>
        <p:grpSpPr>
          <a:xfrm>
            <a:off x="3275856" y="4956128"/>
            <a:ext cx="2232248" cy="989990"/>
            <a:chOff x="971601" y="3717032"/>
            <a:chExt cx="2232248" cy="989990"/>
          </a:xfrm>
          <a:solidFill>
            <a:schemeClr val="bg1"/>
          </a:solidFill>
        </p:grpSpPr>
        <p:grpSp>
          <p:nvGrpSpPr>
            <p:cNvPr id="27" name="Group 26"/>
            <p:cNvGrpSpPr/>
            <p:nvPr/>
          </p:nvGrpSpPr>
          <p:grpSpPr>
            <a:xfrm>
              <a:off x="971601" y="3953060"/>
              <a:ext cx="2232248" cy="753962"/>
              <a:chOff x="-187721" y="3717032"/>
              <a:chExt cx="2232248" cy="753962"/>
            </a:xfrm>
            <a:grpFill/>
          </p:grpSpPr>
          <p:sp>
            <p:nvSpPr>
              <p:cNvPr id="31" name="TextBox 30"/>
              <p:cNvSpPr txBox="1"/>
              <p:nvPr/>
            </p:nvSpPr>
            <p:spPr>
              <a:xfrm>
                <a:off x="-187721" y="4009329"/>
                <a:ext cx="2232248" cy="461665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Arial" panose="020B0604020202020204" pitchFamily="34" charset="0"/>
                  <a:buChar char="−"/>
                </a:pPr>
                <a:r>
                  <a:rPr lang="fr-CH" sz="1200" b="1" dirty="0" smtClean="0"/>
                  <a:t>Start Date </a:t>
                </a:r>
                <a:r>
                  <a:rPr lang="fr-CH" sz="1200" dirty="0" smtClean="0"/>
                  <a:t>Randomisation</a:t>
                </a:r>
              </a:p>
              <a:p>
                <a:pPr marL="171450" indent="-171450">
                  <a:buFont typeface="Courier New" panose="02070309020205020404" pitchFamily="49" charset="0"/>
                  <a:buChar char="-"/>
                </a:pPr>
                <a:r>
                  <a:rPr lang="fr-CH" sz="1200" b="1" dirty="0" smtClean="0"/>
                  <a:t>Event/</a:t>
                </a:r>
                <a:r>
                  <a:rPr lang="fr-CH" sz="1200" b="1" dirty="0" err="1" smtClean="0"/>
                  <a:t>Censor</a:t>
                </a:r>
                <a:r>
                  <a:rPr lang="fr-CH" sz="1200" b="1" dirty="0" smtClean="0"/>
                  <a:t> Date</a:t>
                </a:r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1072418" y="3717032"/>
                <a:ext cx="0" cy="284448"/>
              </a:xfrm>
              <a:prstGeom prst="straightConnector1">
                <a:avLst/>
              </a:prstGeom>
              <a:grpFill/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8" name="Straight Connector 27"/>
            <p:cNvCxnSpPr/>
            <p:nvPr/>
          </p:nvCxnSpPr>
          <p:spPr>
            <a:xfrm>
              <a:off x="1691680" y="3953060"/>
              <a:ext cx="1080120" cy="0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691680" y="3717032"/>
              <a:ext cx="0" cy="2360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771800" y="3717032"/>
              <a:ext cx="0" cy="236028"/>
            </a:xfrm>
            <a:prstGeom prst="line">
              <a:avLst/>
            </a:prstGeom>
            <a:grpFill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/>
          <p:cNvGrpSpPr/>
          <p:nvPr/>
        </p:nvGrpSpPr>
        <p:grpSpPr>
          <a:xfrm>
            <a:off x="5827681" y="4951249"/>
            <a:ext cx="1087606" cy="1502617"/>
            <a:chOff x="518605" y="3717032"/>
            <a:chExt cx="1087606" cy="1502617"/>
          </a:xfrm>
        </p:grpSpPr>
        <p:sp>
          <p:nvSpPr>
            <p:cNvPr id="34" name="TextBox 33"/>
            <p:cNvSpPr txBox="1"/>
            <p:nvPr/>
          </p:nvSpPr>
          <p:spPr>
            <a:xfrm>
              <a:off x="518605" y="4757984"/>
              <a:ext cx="1087606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1200" b="1" dirty="0" smtClean="0"/>
                <a:t>0=Event</a:t>
              </a:r>
            </a:p>
            <a:p>
              <a:r>
                <a:rPr lang="fr-CH" sz="1200" b="1" dirty="0" smtClean="0"/>
                <a:t>1..n=</a:t>
              </a:r>
              <a:r>
                <a:rPr lang="fr-CH" sz="1200" b="1" dirty="0" err="1" smtClean="0"/>
                <a:t>Censor</a:t>
              </a:r>
              <a:endParaRPr lang="en-GB" sz="1200" b="1" dirty="0"/>
            </a:p>
          </p:txBody>
        </p:sp>
        <p:cxnSp>
          <p:nvCxnSpPr>
            <p:cNvPr id="35" name="Straight Arrow Connector 34"/>
            <p:cNvCxnSpPr>
              <a:endCxn id="34" idx="0"/>
            </p:cNvCxnSpPr>
            <p:nvPr/>
          </p:nvCxnSpPr>
          <p:spPr>
            <a:xfrm>
              <a:off x="1053367" y="3717032"/>
              <a:ext cx="9041" cy="104095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6876256" y="4955467"/>
            <a:ext cx="1231622" cy="715862"/>
            <a:chOff x="374589" y="3717032"/>
            <a:chExt cx="1231622" cy="715862"/>
          </a:xfrm>
        </p:grpSpPr>
        <p:sp>
          <p:nvSpPr>
            <p:cNvPr id="37" name="TextBox 36"/>
            <p:cNvSpPr txBox="1"/>
            <p:nvPr/>
          </p:nvSpPr>
          <p:spPr>
            <a:xfrm>
              <a:off x="374589" y="3971229"/>
              <a:ext cx="1231622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CH" sz="1200" b="1" dirty="0" smtClean="0"/>
                <a:t>Event/</a:t>
              </a:r>
              <a:r>
                <a:rPr lang="fr-CH" sz="1200" b="1" dirty="0" err="1" smtClean="0"/>
                <a:t>Censor</a:t>
              </a:r>
              <a:r>
                <a:rPr lang="fr-CH" sz="1200" b="1" dirty="0" smtClean="0"/>
                <a:t> Description</a:t>
              </a:r>
              <a:endParaRPr lang="en-GB" sz="1200" b="1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1053367" y="3717032"/>
              <a:ext cx="9041" cy="23181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89560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09378"/>
            <a:ext cx="8712968" cy="779462"/>
          </a:xfrm>
        </p:spPr>
        <p:txBody>
          <a:bodyPr/>
          <a:lstStyle/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800" dirty="0" smtClean="0">
                <a:latin typeface="Calibri" panose="020F0502020204030204" pitchFamily="34" charset="0"/>
              </a:rPr>
              <a:t>CDISC, “Therapeutic </a:t>
            </a:r>
            <a:r>
              <a:rPr lang="en-US" sz="1800" dirty="0">
                <a:latin typeface="Calibri" panose="020F0502020204030204" pitchFamily="34" charset="0"/>
              </a:rPr>
              <a:t>Area User Guide for Prostate </a:t>
            </a:r>
            <a:r>
              <a:rPr lang="en-US" sz="1800" dirty="0" smtClean="0">
                <a:latin typeface="Calibri" panose="020F0502020204030204" pitchFamily="34" charset="0"/>
              </a:rPr>
              <a:t>Cancer”, 2017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800" dirty="0" smtClean="0">
                <a:latin typeface="Calibri" panose="020F0502020204030204" pitchFamily="34" charset="0"/>
              </a:rPr>
              <a:t>CDISC, </a:t>
            </a:r>
            <a:r>
              <a:rPr lang="en-US" sz="1800" dirty="0" smtClean="0">
                <a:latin typeface="Calibri" panose="020F0502020204030204" pitchFamily="34" charset="0"/>
              </a:rPr>
              <a:t>“Therapeutic </a:t>
            </a:r>
            <a:r>
              <a:rPr lang="en-US" sz="1800" dirty="0">
                <a:latin typeface="Calibri" panose="020F0502020204030204" pitchFamily="34" charset="0"/>
              </a:rPr>
              <a:t>Area Data </a:t>
            </a:r>
            <a:r>
              <a:rPr lang="en-US" sz="1800" dirty="0" smtClean="0">
                <a:latin typeface="Calibri" panose="020F0502020204030204" pitchFamily="34" charset="0"/>
              </a:rPr>
              <a:t>Standards User </a:t>
            </a:r>
            <a:r>
              <a:rPr lang="en-US" sz="1800" dirty="0">
                <a:latin typeface="Calibri" panose="020F0502020204030204" pitchFamily="34" charset="0"/>
              </a:rPr>
              <a:t>Guide for Breast </a:t>
            </a:r>
            <a:r>
              <a:rPr lang="en-US" sz="1800" dirty="0" smtClean="0">
                <a:latin typeface="Calibri" panose="020F0502020204030204" pitchFamily="34" charset="0"/>
              </a:rPr>
              <a:t>Cancer”, 2016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1800" dirty="0" smtClean="0">
                <a:latin typeface="Calibri" panose="020F0502020204030204" pitchFamily="34" charset="0"/>
              </a:rPr>
              <a:t>Tinazzi A</a:t>
            </a:r>
            <a:r>
              <a:rPr lang="fr-FR" sz="1800" dirty="0">
                <a:latin typeface="Calibri" panose="020F0502020204030204" pitchFamily="34" charset="0"/>
              </a:rPr>
              <a:t>, </a:t>
            </a:r>
            <a:r>
              <a:rPr lang="en-US" sz="1800" dirty="0" smtClean="0">
                <a:latin typeface="Calibri" panose="020F0502020204030204" pitchFamily="34" charset="0"/>
              </a:rPr>
              <a:t>“</a:t>
            </a:r>
            <a:r>
              <a:rPr lang="fr-FR" sz="1800" dirty="0" err="1" smtClean="0">
                <a:latin typeface="Calibri" panose="020F0502020204030204" pitchFamily="34" charset="0"/>
              </a:rPr>
              <a:t>Efficacy</a:t>
            </a:r>
            <a:r>
              <a:rPr lang="fr-FR" sz="1800" dirty="0" smtClean="0">
                <a:latin typeface="Calibri" panose="020F0502020204030204" pitchFamily="34" charset="0"/>
              </a:rPr>
              <a:t> </a:t>
            </a:r>
            <a:r>
              <a:rPr lang="fr-FR" sz="1800" dirty="0" err="1">
                <a:latin typeface="Calibri" panose="020F0502020204030204" pitchFamily="34" charset="0"/>
              </a:rPr>
              <a:t>endpoints</a:t>
            </a:r>
            <a:r>
              <a:rPr lang="fr-FR" sz="1800" dirty="0">
                <a:latin typeface="Calibri" panose="020F0502020204030204" pitchFamily="34" charset="0"/>
              </a:rPr>
              <a:t> in </a:t>
            </a:r>
            <a:r>
              <a:rPr lang="fr-FR" sz="1800" dirty="0" err="1" smtClean="0">
                <a:latin typeface="Calibri" panose="020F0502020204030204" pitchFamily="34" charset="0"/>
              </a:rPr>
              <a:t>Oncology</a:t>
            </a:r>
            <a:r>
              <a:rPr lang="en-US" sz="1800" dirty="0" smtClean="0">
                <a:latin typeface="Calibri" panose="020F0502020204030204" pitchFamily="34" charset="0"/>
              </a:rPr>
              <a:t>“</a:t>
            </a:r>
            <a:r>
              <a:rPr lang="fr-FR" sz="1800" dirty="0" smtClean="0">
                <a:latin typeface="Calibri" panose="020F0502020204030204" pitchFamily="34" charset="0"/>
              </a:rPr>
              <a:t>, PhUSE 2013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en-US" sz="1800" dirty="0" smtClean="0">
                <a:latin typeface="Calibri" panose="020F0502020204030204" pitchFamily="34" charset="0"/>
              </a:rPr>
              <a:t>Almond S, Deconstructing </a:t>
            </a:r>
            <a:r>
              <a:rPr lang="en-US" sz="1800" dirty="0">
                <a:latin typeface="Calibri" panose="020F0502020204030204" pitchFamily="34" charset="0"/>
              </a:rPr>
              <a:t>ADRS: Tumor Response Analysis Data </a:t>
            </a:r>
            <a:r>
              <a:rPr lang="en-US" sz="1800" dirty="0" smtClean="0">
                <a:latin typeface="Calibri" panose="020F0502020204030204" pitchFamily="34" charset="0"/>
              </a:rPr>
              <a:t>Set, </a:t>
            </a:r>
            <a:r>
              <a:rPr lang="en-US" sz="1800" dirty="0" err="1" smtClean="0">
                <a:latin typeface="Calibri" panose="020F0502020204030204" pitchFamily="34" charset="0"/>
              </a:rPr>
              <a:t>PharmaSUG</a:t>
            </a:r>
            <a:r>
              <a:rPr lang="en-US" sz="1800" dirty="0" smtClean="0">
                <a:latin typeface="Calibri" panose="020F0502020204030204" pitchFamily="34" charset="0"/>
              </a:rPr>
              <a:t> 2016</a:t>
            </a:r>
            <a:endParaRPr lang="fr-FR" sz="1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6552728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References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875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342900"/>
            <a:ext cx="9144000" cy="6515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-399594" y="4460304"/>
            <a:ext cx="9940146" cy="1849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00066"/>
                </a:solidFill>
                <a:latin typeface="+mj-lt"/>
              </a:rPr>
              <a:t>Angelo Tinazzi</a:t>
            </a:r>
            <a:endParaRPr lang="en-US" sz="1600" dirty="0" smtClean="0">
              <a:solidFill>
                <a:srgbClr val="000066"/>
              </a:solidFill>
              <a:latin typeface="+mj-lt"/>
            </a:endParaRPr>
          </a:p>
          <a:p>
            <a:pPr marL="342900" indent="-342900" algn="ctr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600" dirty="0" smtClean="0">
                <a:solidFill>
                  <a:srgbClr val="000066"/>
                </a:solidFill>
                <a:latin typeface="+mj-lt"/>
              </a:rPr>
              <a:t>Director </a:t>
            </a:r>
            <a:r>
              <a:rPr lang="en-US" sz="1600" dirty="0">
                <a:solidFill>
                  <a:srgbClr val="000066"/>
                </a:solidFill>
                <a:latin typeface="+mj-lt"/>
              </a:rPr>
              <a:t>– </a:t>
            </a:r>
            <a:r>
              <a:rPr lang="en-US" sz="1600" dirty="0">
                <a:solidFill>
                  <a:srgbClr val="000066"/>
                </a:solidFill>
              </a:rPr>
              <a:t>Standards, Systems, CDISC Consulting (</a:t>
            </a:r>
            <a:r>
              <a:rPr lang="fr-FR" sz="1600" dirty="0">
                <a:solidFill>
                  <a:srgbClr val="000066"/>
                </a:solidFill>
              </a:rPr>
              <a:t>CDISC E3C </a:t>
            </a:r>
            <a:r>
              <a:rPr lang="fr-FR" sz="1600" dirty="0" err="1">
                <a:solidFill>
                  <a:srgbClr val="000066"/>
                </a:solidFill>
              </a:rPr>
              <a:t>Member</a:t>
            </a:r>
            <a:r>
              <a:rPr lang="fr-FR" sz="1600" dirty="0">
                <a:solidFill>
                  <a:srgbClr val="000066"/>
                </a:solidFill>
              </a:rPr>
              <a:t>)</a:t>
            </a:r>
            <a:endParaRPr lang="en-US" sz="1600" dirty="0">
              <a:solidFill>
                <a:srgbClr val="000066"/>
              </a:solidFill>
              <a:latin typeface="+mj-lt"/>
            </a:endParaRPr>
          </a:p>
          <a:p>
            <a:pPr marL="342900" indent="-342900" algn="ctr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rgbClr val="000066"/>
                </a:solidFill>
                <a:latin typeface="+mj-lt"/>
                <a:hlinkClick r:id="rId2"/>
              </a:rPr>
              <a:t>angelo.tinazzi@cytel.com</a:t>
            </a:r>
            <a:endParaRPr lang="en-US" sz="2000" dirty="0" smtClean="0">
              <a:solidFill>
                <a:srgbClr val="000066"/>
              </a:solidFill>
              <a:latin typeface="+mj-lt"/>
            </a:endParaRPr>
          </a:p>
          <a:p>
            <a:pPr marL="342900" indent="-342900" algn="ctr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2400" b="1" dirty="0" err="1" smtClean="0">
                <a:solidFill>
                  <a:srgbClr val="000099"/>
                </a:solidFill>
              </a:rPr>
              <a:t>Cytel</a:t>
            </a:r>
            <a:r>
              <a:rPr lang="en-US" sz="2400" b="1" dirty="0" smtClean="0">
                <a:solidFill>
                  <a:srgbClr val="000099"/>
                </a:solidFill>
              </a:rPr>
              <a:t>, Shaping </a:t>
            </a:r>
            <a:r>
              <a:rPr lang="en-US" sz="2400" b="1" dirty="0">
                <a:solidFill>
                  <a:srgbClr val="000099"/>
                </a:solidFill>
              </a:rPr>
              <a:t>the Future of Drug Development</a:t>
            </a:r>
            <a:r>
              <a:rPr lang="en-US" sz="2400" dirty="0"/>
              <a:t> </a:t>
            </a:r>
            <a:endParaRPr lang="en-US" sz="2400" dirty="0">
              <a:solidFill>
                <a:srgbClr val="000066"/>
              </a:solidFill>
              <a:latin typeface="+mj-lt"/>
              <a:cs typeface="+mn-cs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88" y="374847"/>
            <a:ext cx="5724516" cy="377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7776864" cy="576262"/>
          </a:xfrm>
        </p:spPr>
        <p:txBody>
          <a:bodyPr>
            <a:noAutofit/>
          </a:bodyPr>
          <a:lstStyle/>
          <a:p>
            <a:pPr algn="ctr"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Best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Overall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Tumor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Response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(BOR) &amp; Progression Free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Survival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 (PFS)</a:t>
            </a:r>
            <a:b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5780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281386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Assessing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b="1" dirty="0" smtClean="0">
                <a:latin typeface="Calibri" panose="020F0502020204030204" pitchFamily="34" charset="0"/>
              </a:rPr>
              <a:t> in </a:t>
            </a:r>
            <a:r>
              <a:rPr lang="fr-FR" sz="2800" b="1" dirty="0" err="1" smtClean="0">
                <a:latin typeface="Calibri" panose="020F0502020204030204" pitchFamily="34" charset="0"/>
              </a:rPr>
              <a:t>solid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tumors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Change </a:t>
            </a:r>
            <a:r>
              <a:rPr lang="fr-FR" sz="2800" dirty="0">
                <a:latin typeface="Calibri" panose="020F0502020204030204" pitchFamily="34" charset="0"/>
              </a:rPr>
              <a:t>in </a:t>
            </a:r>
            <a:r>
              <a:rPr lang="fr-FR" sz="2800" dirty="0" err="1">
                <a:latin typeface="Calibri" panose="020F0502020204030204" pitchFamily="34" charset="0"/>
              </a:rPr>
              <a:t>Tumor</a:t>
            </a:r>
            <a:r>
              <a:rPr lang="fr-FR" sz="2800" dirty="0">
                <a:latin typeface="Calibri" panose="020F0502020204030204" pitchFamily="34" charset="0"/>
              </a:rPr>
              <a:t> </a:t>
            </a:r>
            <a:r>
              <a:rPr lang="fr-FR" sz="2800" dirty="0" smtClean="0">
                <a:latin typeface="Calibri" panose="020F0502020204030204" pitchFamily="34" charset="0"/>
              </a:rPr>
              <a:t>Mass (</a:t>
            </a:r>
            <a:r>
              <a:rPr lang="fr-FR" sz="2800" dirty="0" err="1" smtClean="0">
                <a:latin typeface="Calibri" panose="020F0502020204030204" pitchFamily="34" charset="0"/>
              </a:rPr>
              <a:t>lesions</a:t>
            </a:r>
            <a:r>
              <a:rPr lang="fr-FR" sz="2800" dirty="0" smtClean="0">
                <a:latin typeface="Calibri" panose="020F0502020204030204" pitchFamily="34" charset="0"/>
              </a:rPr>
              <a:t>) </a:t>
            </a:r>
            <a:r>
              <a:rPr lang="fr-FR" sz="2800" dirty="0" err="1" smtClean="0">
                <a:latin typeface="Calibri" panose="020F0502020204030204" pitchFamily="34" charset="0"/>
              </a:rPr>
              <a:t>compared</a:t>
            </a:r>
            <a:r>
              <a:rPr lang="fr-FR" sz="2800" dirty="0" smtClean="0">
                <a:latin typeface="Calibri" panose="020F0502020204030204" pitchFamily="34" charset="0"/>
              </a:rPr>
              <a:t> to </a:t>
            </a:r>
            <a:r>
              <a:rPr lang="fr-FR" sz="2800" dirty="0" err="1" smtClean="0">
                <a:latin typeface="Calibri" panose="020F0502020204030204" pitchFamily="34" charset="0"/>
              </a:rPr>
              <a:t>baseline</a:t>
            </a:r>
            <a:r>
              <a:rPr lang="fr-FR" sz="2800" dirty="0" smtClean="0">
                <a:latin typeface="Calibri" panose="020F0502020204030204" pitchFamily="34" charset="0"/>
              </a:rPr>
              <a:t> (i.e. </a:t>
            </a:r>
            <a:r>
              <a:rPr lang="fr-FR" sz="2800" dirty="0" err="1" smtClean="0">
                <a:latin typeface="Calibri" panose="020F0502020204030204" pitchFamily="34" charset="0"/>
              </a:rPr>
              <a:t>prior</a:t>
            </a:r>
            <a:r>
              <a:rPr lang="fr-FR" sz="2800" dirty="0" smtClean="0">
                <a:latin typeface="Calibri" panose="020F0502020204030204" pitchFamily="34" charset="0"/>
              </a:rPr>
              <a:t> to </a:t>
            </a:r>
            <a:r>
              <a:rPr lang="fr-FR" sz="2800" dirty="0" err="1" smtClean="0">
                <a:latin typeface="Calibri" panose="020F0502020204030204" pitchFamily="34" charset="0"/>
              </a:rPr>
              <a:t>start</a:t>
            </a:r>
            <a:r>
              <a:rPr lang="fr-FR" sz="2800" dirty="0" smtClean="0">
                <a:latin typeface="Calibri" panose="020F0502020204030204" pitchFamily="34" charset="0"/>
              </a:rPr>
              <a:t> the </a:t>
            </a:r>
            <a:r>
              <a:rPr lang="fr-FR" sz="2800" dirty="0" err="1" smtClean="0">
                <a:latin typeface="Calibri" panose="020F0502020204030204" pitchFamily="34" charset="0"/>
              </a:rPr>
              <a:t>treatment</a:t>
            </a:r>
            <a:r>
              <a:rPr lang="fr-FR" sz="2800" dirty="0" smtClean="0">
                <a:latin typeface="Calibri" panose="020F0502020204030204" pitchFamily="34" charset="0"/>
              </a:rPr>
              <a:t> or </a:t>
            </a:r>
            <a:r>
              <a:rPr lang="fr-FR" sz="2800" dirty="0" err="1" smtClean="0">
                <a:latin typeface="Calibri" panose="020F0502020204030204" pitchFamily="34" charset="0"/>
              </a:rPr>
              <a:t>randomization</a:t>
            </a:r>
            <a:r>
              <a:rPr lang="fr-FR" sz="2800" dirty="0" smtClean="0">
                <a:latin typeface="Calibri" panose="020F0502020204030204" pitchFamily="34" charset="0"/>
              </a:rPr>
              <a:t>)</a:t>
            </a:r>
            <a:endParaRPr lang="fr-FR" sz="2800" dirty="0">
              <a:latin typeface="Calibri" panose="020F0502020204030204" pitchFamily="34" charset="0"/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dirty="0" err="1" smtClean="0">
                <a:latin typeface="Calibri" panose="020F0502020204030204" pitchFamily="34" charset="0"/>
              </a:rPr>
              <a:t>Shrinkage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</a:rPr>
              <a:t>(</a:t>
            </a:r>
            <a:r>
              <a:rPr lang="fr-FR" dirty="0" err="1">
                <a:latin typeface="Calibri" panose="020F0502020204030204" pitchFamily="34" charset="0"/>
              </a:rPr>
              <a:t>Response</a:t>
            </a:r>
            <a:r>
              <a:rPr lang="fr-FR" dirty="0">
                <a:latin typeface="Calibri" panose="020F0502020204030204" pitchFamily="34" charset="0"/>
              </a:rPr>
              <a:t>)</a:t>
            </a:r>
          </a:p>
          <a:p>
            <a:pPr lvl="1">
              <a:spcBef>
                <a:spcPts val="300"/>
              </a:spcBef>
              <a:spcAft>
                <a:spcPts val="300"/>
              </a:spcAft>
              <a:defRPr/>
            </a:pPr>
            <a:r>
              <a:rPr lang="fr-FR" dirty="0" err="1" smtClean="0">
                <a:latin typeface="Calibri" panose="020F0502020204030204" pitchFamily="34" charset="0"/>
              </a:rPr>
              <a:t>Growth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>
                <a:latin typeface="Calibri" panose="020F0502020204030204" pitchFamily="34" charset="0"/>
              </a:rPr>
              <a:t>(Progression)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Instrumental </a:t>
            </a:r>
            <a:r>
              <a:rPr lang="fr-FR" sz="2800" dirty="0">
                <a:latin typeface="Calibri" panose="020F0502020204030204" pitchFamily="34" charset="0"/>
              </a:rPr>
              <a:t>Evaluation / </a:t>
            </a:r>
            <a:r>
              <a:rPr lang="fr-FR" sz="2800" dirty="0" err="1" smtClean="0">
                <a:latin typeface="Calibri" panose="020F0502020204030204" pitchFamily="34" charset="0"/>
              </a:rPr>
              <a:t>Radiological</a:t>
            </a:r>
            <a:r>
              <a:rPr lang="fr-FR" sz="2800" dirty="0" smtClean="0">
                <a:latin typeface="Calibri" panose="020F0502020204030204" pitchFamily="34" charset="0"/>
              </a:rPr>
              <a:t> Evaluation </a:t>
            </a:r>
            <a:r>
              <a:rPr lang="fr-FR" sz="2800" dirty="0">
                <a:latin typeface="Calibri" panose="020F0502020204030204" pitchFamily="34" charset="0"/>
              </a:rPr>
              <a:t>(</a:t>
            </a:r>
            <a:r>
              <a:rPr lang="fr-FR" sz="2800" dirty="0" err="1">
                <a:latin typeface="Calibri" panose="020F0502020204030204" pitchFamily="34" charset="0"/>
              </a:rPr>
              <a:t>e.g</a:t>
            </a:r>
            <a:r>
              <a:rPr lang="fr-FR" sz="2800" dirty="0">
                <a:latin typeface="Calibri" panose="020F0502020204030204" pitchFamily="34" charset="0"/>
              </a:rPr>
              <a:t>. CT-Scan)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sz="2800" dirty="0" err="1" smtClean="0">
                <a:latin typeface="Calibri" panose="020F0502020204030204" pitchFamily="34" charset="0"/>
              </a:rPr>
              <a:t>Periodic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>
                <a:latin typeface="Calibri" panose="020F0502020204030204" pitchFamily="34" charset="0"/>
              </a:rPr>
              <a:t>and Regular </a:t>
            </a:r>
            <a:r>
              <a:rPr lang="fr-FR" sz="2800" dirty="0" err="1" smtClean="0">
                <a:latin typeface="Calibri" panose="020F0502020204030204" pitchFamily="34" charset="0"/>
              </a:rPr>
              <a:t>Assessment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626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196752"/>
            <a:ext cx="8530315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Assessing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b="1" dirty="0" smtClean="0">
                <a:latin typeface="Calibri" panose="020F0502020204030204" pitchFamily="34" charset="0"/>
              </a:rPr>
              <a:t> in </a:t>
            </a:r>
            <a:r>
              <a:rPr lang="fr-FR" sz="2800" b="1" dirty="0" err="1" smtClean="0">
                <a:latin typeface="Calibri" panose="020F0502020204030204" pitchFamily="34" charset="0"/>
              </a:rPr>
              <a:t>solid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tumors</a:t>
            </a:r>
            <a:r>
              <a:rPr lang="fr-FR" sz="2800" b="1" dirty="0" smtClean="0">
                <a:latin typeface="Calibri" panose="020F0502020204030204" pitchFamily="34" charset="0"/>
              </a:rPr>
              <a:t>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  <a:endParaRPr lang="fr-FR" sz="2800" dirty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208087" y="1988840"/>
            <a:ext cx="5832648" cy="4397009"/>
            <a:chOff x="304800" y="2348879"/>
            <a:chExt cx="5832648" cy="439700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348879"/>
              <a:ext cx="5832648" cy="4166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611560" y="6515056"/>
              <a:ext cx="4572000" cy="2308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fr-FR" sz="900" dirty="0"/>
                <a:t>Source: Gonçalves </a:t>
              </a:r>
              <a:r>
                <a:rPr lang="fr-FR" sz="900" i="1" dirty="0"/>
                <a:t>et al. BMC Cancer </a:t>
              </a:r>
              <a:r>
                <a:rPr lang="fr-FR" sz="900" dirty="0"/>
                <a:t>2008 8:169 doi:10.1186/1471-2407-8-169</a:t>
              </a:r>
              <a:endParaRPr lang="en-US" sz="900" dirty="0"/>
            </a:p>
          </p:txBody>
        </p:sp>
      </p:grpSp>
      <p:sp>
        <p:nvSpPr>
          <p:cNvPr id="12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30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137370"/>
            <a:ext cx="8928992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b="1" dirty="0" err="1" smtClean="0">
                <a:latin typeface="Calibri" panose="020F0502020204030204" pitchFamily="34" charset="0"/>
              </a:rPr>
              <a:t>Assessing</a:t>
            </a:r>
            <a:r>
              <a:rPr lang="fr-FR" b="1" dirty="0" smtClean="0">
                <a:latin typeface="Calibri" panose="020F0502020204030204" pitchFamily="34" charset="0"/>
              </a:rPr>
              <a:t> </a:t>
            </a:r>
            <a:r>
              <a:rPr lang="fr-FR" b="1" dirty="0" err="1" smtClean="0">
                <a:latin typeface="Calibri" panose="020F0502020204030204" pitchFamily="34" charset="0"/>
              </a:rPr>
              <a:t>tumor</a:t>
            </a:r>
            <a:r>
              <a:rPr lang="fr-FR" b="1" dirty="0" smtClean="0">
                <a:latin typeface="Calibri" panose="020F0502020204030204" pitchFamily="34" charset="0"/>
              </a:rPr>
              <a:t> </a:t>
            </a:r>
            <a:r>
              <a:rPr lang="fr-FR" b="1" dirty="0" err="1" smtClean="0">
                <a:latin typeface="Calibri" panose="020F0502020204030204" pitchFamily="34" charset="0"/>
              </a:rPr>
              <a:t>response</a:t>
            </a:r>
            <a:r>
              <a:rPr lang="fr-FR" b="1" dirty="0" smtClean="0">
                <a:latin typeface="Calibri" panose="020F0502020204030204" pitchFamily="34" charset="0"/>
              </a:rPr>
              <a:t> in </a:t>
            </a:r>
            <a:r>
              <a:rPr lang="fr-FR" b="1" dirty="0" err="1" smtClean="0">
                <a:latin typeface="Calibri" panose="020F0502020204030204" pitchFamily="34" charset="0"/>
              </a:rPr>
              <a:t>solid</a:t>
            </a:r>
            <a:r>
              <a:rPr lang="fr-FR" b="1" dirty="0" smtClean="0">
                <a:latin typeface="Calibri" panose="020F0502020204030204" pitchFamily="34" charset="0"/>
              </a:rPr>
              <a:t> </a:t>
            </a:r>
            <a:r>
              <a:rPr lang="fr-FR" b="1" dirty="0" err="1" smtClean="0">
                <a:latin typeface="Calibri" panose="020F0502020204030204" pitchFamily="34" charset="0"/>
              </a:rPr>
              <a:t>tumors</a:t>
            </a:r>
            <a:r>
              <a:rPr lang="fr-FR" b="1" dirty="0" smtClean="0">
                <a:latin typeface="Calibri" panose="020F0502020204030204" pitchFamily="34" charset="0"/>
              </a:rPr>
              <a:t> (</a:t>
            </a:r>
            <a:r>
              <a:rPr lang="fr-FR" b="1" dirty="0" err="1" smtClean="0">
                <a:latin typeface="Calibri" panose="020F0502020204030204" pitchFamily="34" charset="0"/>
              </a:rPr>
              <a:t>cont</a:t>
            </a:r>
            <a:r>
              <a:rPr lang="fr-FR" b="1" dirty="0" smtClean="0">
                <a:latin typeface="Calibri" panose="020F0502020204030204" pitchFamily="34" charset="0"/>
              </a:rPr>
              <a:t>)</a:t>
            </a:r>
            <a:endParaRPr lang="fr-FR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dirty="0" smtClean="0">
                <a:latin typeface="Calibri" panose="020F0502020204030204" pitchFamily="34" charset="0"/>
              </a:rPr>
              <a:t>Standard set of </a:t>
            </a:r>
            <a:r>
              <a:rPr lang="fr-FR" dirty="0" err="1" smtClean="0">
                <a:latin typeface="Calibri" panose="020F0502020204030204" pitchFamily="34" charset="0"/>
              </a:rPr>
              <a:t>criteria</a:t>
            </a:r>
            <a:r>
              <a:rPr lang="fr-FR" dirty="0" smtClean="0">
                <a:latin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</a:rPr>
              <a:t>assess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tumor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response</a:t>
            </a:r>
            <a:r>
              <a:rPr lang="fr-FR" dirty="0" smtClean="0">
                <a:latin typeface="Calibri" panose="020F0502020204030204" pitchFamily="34" charset="0"/>
              </a:rPr>
              <a:t> (</a:t>
            </a:r>
            <a:r>
              <a:rPr lang="fr-FR" u="sng" dirty="0" smtClean="0">
                <a:latin typeface="Calibri" panose="020F0502020204030204" pitchFamily="34" charset="0"/>
              </a:rPr>
              <a:t>RECIST</a:t>
            </a:r>
            <a:r>
              <a:rPr lang="fr-FR" dirty="0" smtClean="0">
                <a:latin typeface="Calibri" panose="020F0502020204030204" pitchFamily="34" charset="0"/>
              </a:rPr>
              <a:t>)</a:t>
            </a:r>
            <a:endParaRPr lang="fr-FR" sz="2000" dirty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dirty="0" err="1" smtClean="0">
                <a:latin typeface="Calibri" panose="020F0502020204030204" pitchFamily="34" charset="0"/>
              </a:rPr>
              <a:t>Measurable</a:t>
            </a:r>
            <a:r>
              <a:rPr lang="fr-FR" dirty="0" smtClean="0">
                <a:latin typeface="Calibri" panose="020F0502020204030204" pitchFamily="34" charset="0"/>
              </a:rPr>
              <a:t> (Target) vs non-</a:t>
            </a:r>
            <a:r>
              <a:rPr lang="fr-FR" dirty="0" err="1" smtClean="0">
                <a:latin typeface="Calibri" panose="020F0502020204030204" pitchFamily="34" charset="0"/>
              </a:rPr>
              <a:t>Measurable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lesions</a:t>
            </a:r>
            <a:r>
              <a:rPr lang="fr-FR" dirty="0" smtClean="0">
                <a:latin typeface="Calibri" panose="020F0502020204030204" pitchFamily="34" charset="0"/>
              </a:rPr>
              <a:t> (non-Target)</a:t>
            </a: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r>
              <a:rPr lang="fr-FR" dirty="0" err="1" smtClean="0">
                <a:latin typeface="Calibri" panose="020F0502020204030204" pitchFamily="34" charset="0"/>
              </a:rPr>
              <a:t>Response</a:t>
            </a:r>
            <a:r>
              <a:rPr lang="fr-FR" dirty="0" smtClean="0">
                <a:latin typeface="Calibri" panose="020F0502020204030204" pitchFamily="34" charset="0"/>
              </a:rPr>
              <a:t> to </a:t>
            </a:r>
            <a:r>
              <a:rPr lang="fr-FR" dirty="0" err="1" smtClean="0">
                <a:latin typeface="Calibri" panose="020F0502020204030204" pitchFamily="34" charset="0"/>
              </a:rPr>
              <a:t>Treatment</a:t>
            </a:r>
            <a:r>
              <a:rPr lang="fr-FR" dirty="0" smtClean="0">
                <a:latin typeface="Calibri" panose="020F0502020204030204" pitchFamily="34" charset="0"/>
              </a:rPr>
              <a:t> at </a:t>
            </a:r>
            <a:r>
              <a:rPr lang="fr-FR" dirty="0" err="1" smtClean="0">
                <a:latin typeface="Calibri" panose="020F0502020204030204" pitchFamily="34" charset="0"/>
              </a:rPr>
              <a:t>each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regular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assessment</a:t>
            </a:r>
            <a:r>
              <a:rPr lang="fr-FR" dirty="0" smtClean="0">
                <a:latin typeface="Calibri" panose="020F0502020204030204" pitchFamily="34" charset="0"/>
              </a:rPr>
              <a:t> </a:t>
            </a:r>
            <a:r>
              <a:rPr lang="fr-FR" dirty="0" err="1" smtClean="0">
                <a:latin typeface="Calibri" panose="020F0502020204030204" pitchFamily="34" charset="0"/>
              </a:rPr>
              <a:t>defined</a:t>
            </a:r>
            <a:r>
              <a:rPr lang="fr-FR" dirty="0" smtClean="0">
                <a:latin typeface="Calibri" panose="020F0502020204030204" pitchFamily="34" charset="0"/>
              </a:rPr>
              <a:t> as (« objective </a:t>
            </a:r>
            <a:r>
              <a:rPr lang="fr-FR" dirty="0" err="1" smtClean="0">
                <a:latin typeface="Calibri" panose="020F0502020204030204" pitchFamily="34" charset="0"/>
              </a:rPr>
              <a:t>criteria</a:t>
            </a:r>
            <a:r>
              <a:rPr lang="fr-FR" dirty="0" smtClean="0">
                <a:latin typeface="Calibri" panose="020F0502020204030204" pitchFamily="34" charset="0"/>
              </a:rPr>
              <a:t> »)</a:t>
            </a:r>
          </a:p>
          <a:p>
            <a:pPr lvl="1"/>
            <a:r>
              <a:rPr lang="en-US" sz="1800" dirty="0" smtClean="0"/>
              <a:t>CR </a:t>
            </a:r>
            <a:r>
              <a:rPr lang="en-US" sz="1800" dirty="0"/>
              <a:t>– Complete </a:t>
            </a:r>
            <a:r>
              <a:rPr lang="en-US" sz="1800" dirty="0" smtClean="0"/>
              <a:t>Response </a:t>
            </a:r>
          </a:p>
          <a:p>
            <a:pPr marL="547687" lvl="2" indent="0">
              <a:buNone/>
            </a:pPr>
            <a:r>
              <a:rPr lang="en-US" sz="1600" dirty="0" smtClean="0"/>
              <a:t>disappearance of all lesions and no new lesions</a:t>
            </a:r>
            <a:endParaRPr lang="en-US" sz="1600" dirty="0"/>
          </a:p>
          <a:p>
            <a:pPr lvl="1"/>
            <a:r>
              <a:rPr lang="en-US" sz="1800" dirty="0" smtClean="0"/>
              <a:t>PR </a:t>
            </a:r>
            <a:r>
              <a:rPr lang="en-US" sz="1800" dirty="0"/>
              <a:t>– Partial </a:t>
            </a:r>
            <a:r>
              <a:rPr lang="en-US" sz="1800" dirty="0" smtClean="0"/>
              <a:t>Response	</a:t>
            </a:r>
          </a:p>
          <a:p>
            <a:pPr marL="547687" lvl="2" indent="0">
              <a:buNone/>
            </a:pPr>
            <a:r>
              <a:rPr lang="en-US" sz="1600" dirty="0" smtClean="0"/>
              <a:t>decrease </a:t>
            </a:r>
            <a:r>
              <a:rPr lang="en-US" sz="1600" dirty="0"/>
              <a:t>of 30% change from </a:t>
            </a:r>
            <a:r>
              <a:rPr lang="en-US" sz="1600" dirty="0" smtClean="0"/>
              <a:t>BL and no PD in non-target lesions no new lesions</a:t>
            </a:r>
            <a:endParaRPr lang="en-US" sz="1600" dirty="0"/>
          </a:p>
          <a:p>
            <a:pPr lvl="1"/>
            <a:r>
              <a:rPr lang="en-US" sz="1800" dirty="0" smtClean="0"/>
              <a:t>SD </a:t>
            </a:r>
            <a:r>
              <a:rPr lang="en-US" sz="1800" dirty="0"/>
              <a:t>– Stable </a:t>
            </a:r>
            <a:r>
              <a:rPr lang="en-US" sz="1800" dirty="0" smtClean="0"/>
              <a:t>Response</a:t>
            </a:r>
          </a:p>
          <a:p>
            <a:pPr marL="547687" lvl="2" indent="0">
              <a:buNone/>
            </a:pPr>
            <a:r>
              <a:rPr lang="en-US" sz="1600" dirty="0"/>
              <a:t>no PD in non-target lesions no new lesions</a:t>
            </a:r>
          </a:p>
          <a:p>
            <a:pPr lvl="1"/>
            <a:r>
              <a:rPr lang="en-US" sz="1800" dirty="0" smtClean="0"/>
              <a:t>PD </a:t>
            </a:r>
            <a:r>
              <a:rPr lang="en-US" sz="1800" dirty="0"/>
              <a:t>– Progressive </a:t>
            </a:r>
            <a:r>
              <a:rPr lang="en-US" sz="1800" dirty="0" smtClean="0"/>
              <a:t>Disease</a:t>
            </a:r>
          </a:p>
          <a:p>
            <a:pPr marL="547687" lvl="2" indent="0">
              <a:buNone/>
            </a:pPr>
            <a:r>
              <a:rPr lang="en-US" sz="1600" dirty="0" smtClean="0"/>
              <a:t>increase </a:t>
            </a:r>
            <a:r>
              <a:rPr lang="en-US" sz="1600" dirty="0"/>
              <a:t>of </a:t>
            </a:r>
            <a:r>
              <a:rPr lang="en-US" sz="1600" dirty="0" smtClean="0"/>
              <a:t>20% </a:t>
            </a:r>
            <a:r>
              <a:rPr lang="en-US" sz="1600" dirty="0"/>
              <a:t>change from BL </a:t>
            </a:r>
            <a:r>
              <a:rPr lang="en-US" sz="1600" dirty="0" smtClean="0"/>
              <a:t>or PD in non-target lesions or new lesions</a:t>
            </a:r>
            <a:endParaRPr lang="en-US" sz="1600" dirty="0"/>
          </a:p>
          <a:p>
            <a:pPr lvl="1"/>
            <a:r>
              <a:rPr lang="en-US" sz="1800" dirty="0" smtClean="0"/>
              <a:t>NE </a:t>
            </a:r>
            <a:r>
              <a:rPr lang="en-US" sz="1800" dirty="0"/>
              <a:t>– Not Evaluable</a:t>
            </a:r>
            <a:endParaRPr lang="fr-FR" sz="1800" dirty="0" smtClean="0">
              <a:latin typeface="Calibri" panose="020F050202020403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defRPr/>
            </a:pPr>
            <a:endParaRPr lang="fr-FR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4279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ontent Placeholder 10"/>
          <p:cNvSpPr>
            <a:spLocks noGrp="1"/>
          </p:cNvSpPr>
          <p:nvPr>
            <p:ph idx="4294967295"/>
          </p:nvPr>
        </p:nvSpPr>
        <p:spPr>
          <a:xfrm>
            <a:off x="107504" y="1124744"/>
            <a:ext cx="8784976" cy="779462"/>
          </a:xfrm>
        </p:spPr>
        <p:txBody>
          <a:bodyPr/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b="1" dirty="0" err="1" smtClean="0">
                <a:latin typeface="Calibri" panose="020F0502020204030204" pitchFamily="34" charset="0"/>
              </a:rPr>
              <a:t>Assessing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response</a:t>
            </a:r>
            <a:r>
              <a:rPr lang="fr-FR" sz="2800" b="1" dirty="0" smtClean="0">
                <a:latin typeface="Calibri" panose="020F0502020204030204" pitchFamily="34" charset="0"/>
              </a:rPr>
              <a:t> in </a:t>
            </a:r>
            <a:r>
              <a:rPr lang="fr-FR" sz="2800" b="1" dirty="0" err="1" smtClean="0">
                <a:latin typeface="Calibri" panose="020F0502020204030204" pitchFamily="34" charset="0"/>
              </a:rPr>
              <a:t>solid</a:t>
            </a:r>
            <a:r>
              <a:rPr lang="fr-FR" sz="2800" b="1" dirty="0" smtClean="0">
                <a:latin typeface="Calibri" panose="020F0502020204030204" pitchFamily="34" charset="0"/>
              </a:rPr>
              <a:t> </a:t>
            </a:r>
            <a:r>
              <a:rPr lang="fr-FR" sz="2800" b="1" dirty="0" err="1" smtClean="0">
                <a:latin typeface="Calibri" panose="020F0502020204030204" pitchFamily="34" charset="0"/>
              </a:rPr>
              <a:t>tumors</a:t>
            </a:r>
            <a:r>
              <a:rPr lang="fr-FR" sz="2800" b="1" dirty="0" smtClean="0">
                <a:latin typeface="Calibri" panose="020F0502020204030204" pitchFamily="34" charset="0"/>
              </a:rPr>
              <a:t> (</a:t>
            </a:r>
            <a:r>
              <a:rPr lang="fr-FR" sz="2800" b="1" dirty="0" err="1" smtClean="0">
                <a:latin typeface="Calibri" panose="020F0502020204030204" pitchFamily="34" charset="0"/>
              </a:rPr>
              <a:t>cont</a:t>
            </a:r>
            <a:r>
              <a:rPr lang="fr-FR" sz="2800" b="1" dirty="0" smtClean="0">
                <a:latin typeface="Calibri" panose="020F0502020204030204" pitchFamily="34" charset="0"/>
              </a:rPr>
              <a:t>)</a:t>
            </a:r>
            <a:endParaRPr lang="fr-FR" sz="2800" dirty="0" smtClean="0">
              <a:latin typeface="Calibri" panose="020F050202020403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en-US" sz="2800" dirty="0" smtClean="0">
                <a:latin typeface="Calibri" panose="020F0502020204030204" pitchFamily="34" charset="0"/>
              </a:rPr>
              <a:t>The Best </a:t>
            </a:r>
            <a:r>
              <a:rPr lang="en-US" sz="2800" dirty="0">
                <a:latin typeface="Calibri" panose="020F0502020204030204" pitchFamily="34" charset="0"/>
              </a:rPr>
              <a:t>Overall Response </a:t>
            </a:r>
            <a:r>
              <a:rPr lang="en-US" sz="2800" dirty="0" smtClean="0">
                <a:latin typeface="Calibri" panose="020F0502020204030204" pitchFamily="34" charset="0"/>
              </a:rPr>
              <a:t>(BOR) is the </a:t>
            </a:r>
            <a:r>
              <a:rPr lang="en-US" sz="2800" dirty="0">
                <a:latin typeface="Calibri" panose="020F0502020204030204" pitchFamily="34" charset="0"/>
              </a:rPr>
              <a:t>best </a:t>
            </a:r>
            <a:r>
              <a:rPr lang="en-US" sz="2800" dirty="0" smtClean="0">
                <a:latin typeface="Calibri" panose="020F0502020204030204" pitchFamily="34" charset="0"/>
              </a:rPr>
              <a:t>tumor response assessed </a:t>
            </a:r>
            <a:r>
              <a:rPr lang="en-US" sz="2800" dirty="0">
                <a:latin typeface="Calibri" panose="020F0502020204030204" pitchFamily="34" charset="0"/>
              </a:rPr>
              <a:t>since </a:t>
            </a:r>
            <a:r>
              <a:rPr lang="en-US" sz="2800" dirty="0" smtClean="0">
                <a:latin typeface="Calibri" panose="020F0502020204030204" pitchFamily="34" charset="0"/>
              </a:rPr>
              <a:t>the subject </a:t>
            </a:r>
            <a:r>
              <a:rPr lang="en-US" sz="2800" dirty="0">
                <a:latin typeface="Calibri" panose="020F0502020204030204" pitchFamily="34" charset="0"/>
              </a:rPr>
              <a:t>is on-study (on-treatment</a:t>
            </a:r>
            <a:r>
              <a:rPr lang="en-US" sz="2800" dirty="0" smtClean="0">
                <a:latin typeface="Calibri" panose="020F0502020204030204" pitchFamily="34" charset="0"/>
              </a:rPr>
              <a:t>)</a:t>
            </a:r>
          </a:p>
          <a:p>
            <a:pPr marL="177800" indent="-177800">
              <a:spcBef>
                <a:spcPts val="300"/>
              </a:spcBef>
              <a:spcAft>
                <a:spcPts val="300"/>
              </a:spcAft>
              <a:buNone/>
              <a:defRPr/>
            </a:pPr>
            <a:r>
              <a:rPr lang="fr-FR" sz="2800" dirty="0" smtClean="0">
                <a:latin typeface="Calibri" panose="020F0502020204030204" pitchFamily="34" charset="0"/>
              </a:rPr>
              <a:t>- In </a:t>
            </a:r>
            <a:r>
              <a:rPr lang="fr-FR" sz="2800" dirty="0" err="1" smtClean="0">
                <a:latin typeface="Calibri" panose="020F0502020204030204" pitchFamily="34" charset="0"/>
              </a:rPr>
              <a:t>some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studies</a:t>
            </a:r>
            <a:r>
              <a:rPr lang="fr-FR" sz="2800" dirty="0" smtClean="0">
                <a:latin typeface="Calibri" panose="020F0502020204030204" pitchFamily="34" charset="0"/>
              </a:rPr>
              <a:t> a confirmation of the </a:t>
            </a:r>
            <a:r>
              <a:rPr lang="fr-FR" sz="2800" dirty="0" err="1" smtClean="0">
                <a:latin typeface="Calibri" panose="020F0502020204030204" pitchFamily="34" charset="0"/>
              </a:rPr>
              <a:t>response</a:t>
            </a:r>
            <a:r>
              <a:rPr lang="fr-FR" sz="2800" dirty="0" smtClean="0">
                <a:latin typeface="Calibri" panose="020F0502020204030204" pitchFamily="34" charset="0"/>
              </a:rPr>
              <a:t> for CR and PR </a:t>
            </a:r>
            <a:r>
              <a:rPr lang="fr-FR" sz="2800" dirty="0" err="1" smtClean="0">
                <a:latin typeface="Calibri" panose="020F0502020204030204" pitchFamily="34" charset="0"/>
              </a:rPr>
              <a:t>might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be</a:t>
            </a:r>
            <a:r>
              <a:rPr lang="fr-FR" sz="2800" dirty="0" smtClean="0">
                <a:latin typeface="Calibri" panose="020F0502020204030204" pitchFamily="34" charset="0"/>
              </a:rPr>
              <a:t> </a:t>
            </a:r>
            <a:r>
              <a:rPr lang="fr-FR" sz="2800" dirty="0" err="1" smtClean="0">
                <a:latin typeface="Calibri" panose="020F0502020204030204" pitchFamily="34" charset="0"/>
              </a:rPr>
              <a:t>required</a:t>
            </a:r>
            <a:endParaRPr lang="fr-FR" sz="2800" dirty="0" smtClean="0">
              <a:latin typeface="Calibri" panose="020F0502020204030204" pitchFamily="34" charset="0"/>
            </a:endParaRPr>
          </a:p>
        </p:txBody>
      </p:sp>
      <p:sp>
        <p:nvSpPr>
          <p:cNvPr id="2" name="AutoShape 2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4" descr="Résultat de recherche d'images pour &quot;conclusion&quot;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208087" y="998513"/>
            <a:ext cx="8684393" cy="0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107504" y="4149080"/>
            <a:ext cx="9006458" cy="2590547"/>
            <a:chOff x="107504" y="4149080"/>
            <a:chExt cx="9006458" cy="2590547"/>
          </a:xfrm>
        </p:grpSpPr>
        <p:sp>
          <p:nvSpPr>
            <p:cNvPr id="5" name="TextBox 4"/>
            <p:cNvSpPr txBox="1"/>
            <p:nvPr/>
          </p:nvSpPr>
          <p:spPr>
            <a:xfrm>
              <a:off x="107504" y="6093296"/>
              <a:ext cx="839627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Tumor</a:t>
              </a:r>
              <a:r>
                <a:rPr lang="fr-FR" dirty="0" smtClean="0"/>
                <a:t> </a:t>
              </a:r>
              <a:r>
                <a:rPr lang="fr-FR" dirty="0" err="1" smtClean="0"/>
                <a:t>Response</a:t>
              </a:r>
              <a:r>
                <a:rPr lang="fr-FR" dirty="0" smtClean="0"/>
                <a:t>              -              SD               PR                </a:t>
              </a:r>
              <a:r>
                <a:rPr lang="fr-FR" dirty="0" err="1" smtClean="0"/>
                <a:t>PR</a:t>
              </a:r>
              <a:r>
                <a:rPr lang="fr-FR" dirty="0" smtClean="0"/>
                <a:t>                 PD</a:t>
              </a:r>
            </a:p>
            <a:p>
              <a:r>
                <a:rPr lang="fr-FR" dirty="0" smtClean="0"/>
                <a:t>% Change </a:t>
              </a:r>
              <a:r>
                <a:rPr lang="fr-FR" dirty="0" err="1" smtClean="0"/>
                <a:t>from</a:t>
              </a:r>
              <a:r>
                <a:rPr lang="fr-FR" dirty="0" smtClean="0"/>
                <a:t> BL           -              -20%           -46%             -50%              -30%</a:t>
              </a:r>
              <a:endParaRPr lang="en-US" dirty="0"/>
            </a:p>
          </p:txBody>
        </p: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8087" y="4149080"/>
              <a:ext cx="8905875" cy="1952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5016280" y="6139904"/>
              <a:ext cx="491824" cy="288032"/>
            </a:xfrm>
            <a:prstGeom prst="rect">
              <a:avLst/>
            </a:prstGeom>
            <a:solidFill>
              <a:srgbClr val="D2533C">
                <a:alpha val="21961"/>
              </a:srgbClr>
            </a:solidFill>
            <a:ln>
              <a:solidFill>
                <a:srgbClr val="D2533C">
                  <a:alpha val="36078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5029104" y="4467200"/>
              <a:ext cx="266700" cy="906016"/>
            </a:xfrm>
            <a:prstGeom prst="rect">
              <a:avLst/>
            </a:prstGeom>
          </p:spPr>
        </p:pic>
        <p:pic>
          <p:nvPicPr>
            <p:cNvPr id="13" name="Picture 12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6372200" y="4467200"/>
              <a:ext cx="432048" cy="906016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372200" y="6442543"/>
              <a:ext cx="576064" cy="297084"/>
            </a:xfrm>
            <a:prstGeom prst="rect">
              <a:avLst/>
            </a:prstGeom>
            <a:solidFill>
              <a:srgbClr val="D2533C">
                <a:alpha val="21961"/>
              </a:srgbClr>
            </a:solidFill>
            <a:ln>
              <a:solidFill>
                <a:srgbClr val="D2533C">
                  <a:alpha val="36078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5580112" y="6283920"/>
              <a:ext cx="792088" cy="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5029104" y="6047577"/>
              <a:ext cx="839040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itle 1"/>
          <p:cNvSpPr txBox="1">
            <a:spLocks/>
          </p:cNvSpPr>
          <p:nvPr/>
        </p:nvSpPr>
        <p:spPr>
          <a:xfrm>
            <a:off x="107504" y="620688"/>
            <a:ext cx="8568952" cy="576262"/>
          </a:xfrm>
          <a:prstGeom prst="rect">
            <a:avLst/>
          </a:prstGeom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kern="1200" spc="-100">
                <a:solidFill>
                  <a:schemeClr val="tx2"/>
                </a:solidFill>
                <a:latin typeface="Verdana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Verdana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2400"/>
              </a:spcBef>
              <a:spcAft>
                <a:spcPts val="1200"/>
              </a:spcAft>
              <a:defRPr/>
            </a:pPr>
            <a:r>
              <a:rPr lang="fr-CH" sz="3600" b="1" dirty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BOR &amp; PFS </a:t>
            </a:r>
            <a:r>
              <a:rPr lang="fr-CH" sz="3600" b="1" dirty="0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- </a:t>
            </a:r>
            <a:r>
              <a:rPr lang="fr-CH" sz="3600" b="1" dirty="0" err="1" smtClean="0">
                <a:solidFill>
                  <a:srgbClr val="C00000"/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>Definitions</a:t>
            </a:r>
            <a: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  <a:t/>
            </a:r>
            <a:br>
              <a:rPr lang="fr-CH" sz="24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Microsoft Sans Serif" panose="020B0604020202020204" pitchFamily="34" charset="0"/>
              </a:rPr>
            </a:br>
            <a:endParaRPr lang="fr-CH" sz="2800" dirty="0" smtClean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Microsoft Sans Serif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812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_Cytel PPT template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_Cytel PPT template</Template>
  <TotalTime>67730</TotalTime>
  <Words>2377</Words>
  <Application>Microsoft Office PowerPoint</Application>
  <PresentationFormat>On-screen Show (4:3)</PresentationFormat>
  <Paragraphs>721</Paragraphs>
  <Slides>45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_Cytel PPT template</vt:lpstr>
      <vt:lpstr>ADaM in Oncology</vt:lpstr>
      <vt:lpstr>PowerPoint Presentation</vt:lpstr>
      <vt:lpstr>What’s special in Oncology </vt:lpstr>
      <vt:lpstr>PowerPoint Presentation</vt:lpstr>
      <vt:lpstr> Best Overall Tumor Response (BOR) &amp; Progression Free Survival (PFS) Definitions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Best Overall Tumor Response SDTM representation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Analysis and ADaM Preparation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Angelo Tinazzi</dc:creator>
  <cp:lastModifiedBy>Angelo Tinazzi</cp:lastModifiedBy>
  <cp:revision>710</cp:revision>
  <cp:lastPrinted>2016-10-19T11:05:18Z</cp:lastPrinted>
  <dcterms:created xsi:type="dcterms:W3CDTF">2013-01-29T11:12:59Z</dcterms:created>
  <dcterms:modified xsi:type="dcterms:W3CDTF">2017-10-27T11:16:32Z</dcterms:modified>
</cp:coreProperties>
</file>