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99" r:id="rId2"/>
    <p:sldId id="398" r:id="rId3"/>
    <p:sldId id="397" r:id="rId4"/>
    <p:sldId id="394" r:id="rId5"/>
    <p:sldId id="372" r:id="rId6"/>
    <p:sldId id="401" r:id="rId7"/>
    <p:sldId id="400" r:id="rId8"/>
    <p:sldId id="373" r:id="rId9"/>
    <p:sldId id="402" r:id="rId10"/>
    <p:sldId id="377" r:id="rId11"/>
    <p:sldId id="379" r:id="rId12"/>
    <p:sldId id="382" r:id="rId13"/>
    <p:sldId id="380" r:id="rId14"/>
    <p:sldId id="381" r:id="rId15"/>
    <p:sldId id="383" r:id="rId16"/>
    <p:sldId id="385" r:id="rId17"/>
    <p:sldId id="407" r:id="rId18"/>
    <p:sldId id="404" r:id="rId19"/>
    <p:sldId id="396" r:id="rId20"/>
    <p:sldId id="405" r:id="rId21"/>
    <p:sldId id="393" r:id="rId22"/>
    <p:sldId id="406" r:id="rId23"/>
    <p:sldId id="387" r:id="rId24"/>
    <p:sldId id="389" r:id="rId25"/>
    <p:sldId id="403" r:id="rId26"/>
    <p:sldId id="390" r:id="rId27"/>
    <p:sldId id="391" r:id="rId28"/>
    <p:sldId id="395" r:id="rId29"/>
  </p:sldIdLst>
  <p:sldSz cx="9144000" cy="6858000" type="screen4x3"/>
  <p:notesSz cx="7010400" cy="92964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9" autoAdjust="0"/>
  </p:normalViewPr>
  <p:slideViewPr>
    <p:cSldViewPr snapToGrid="0" snapToObjects="1">
      <p:cViewPr varScale="1">
        <p:scale>
          <a:sx n="85" d="100"/>
          <a:sy n="85" d="100"/>
        </p:scale>
        <p:origin x="-119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91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34" y="1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101AD-4CA1-432E-A8E6-9B4493E9E33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6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34" y="8829676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AF325A-484D-4182-B3E4-93E862845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6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1F232EEC-EA15-49A0-A191-981050A0F3F1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E043AA38-761B-4587-9CDA-A13D748B2BC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8878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3AA38-761B-4587-9CDA-A13D748B2BC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9431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05"/>
          <a:stretch/>
        </p:blipFill>
        <p:spPr>
          <a:xfrm>
            <a:off x="1987562" y="0"/>
            <a:ext cx="7182564" cy="6858000"/>
          </a:xfrm>
          <a:prstGeom prst="rect">
            <a:avLst/>
          </a:prstGeom>
        </p:spPr>
      </p:pic>
      <p:pic>
        <p:nvPicPr>
          <p:cNvPr id="9" name="Immagin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77554" y="0"/>
            <a:ext cx="9347679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23222" y="682326"/>
            <a:ext cx="7772400" cy="1470025"/>
          </a:xfrm>
        </p:spPr>
        <p:txBody>
          <a:bodyPr/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8012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729648"/>
            <a:ext cx="8229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962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337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729648"/>
            <a:ext cx="8229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246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4394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729648"/>
            <a:ext cx="8229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717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729648"/>
            <a:ext cx="8229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432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729648"/>
            <a:ext cx="8229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245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327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199" y="1411713"/>
            <a:ext cx="3008313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96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6303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5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CD0-8251-794D-8A47-83AE9CA011F0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6FF7A-00D3-354C-9766-67286722383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79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Blip>
          <a:blip r:embed="rId13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-76091" y="138216"/>
            <a:ext cx="7166782" cy="3261806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Vaud Display" panose="02000503000000020004" pitchFamily="50" charset="0"/>
                <a:cs typeface="Vani" panose="020B0502040204020203" pitchFamily="34" charset="0"/>
              </a:rPr>
              <a:t>Some </a:t>
            </a:r>
            <a:r>
              <a:rPr lang="en-US" sz="2800" dirty="0">
                <a:latin typeface="Vaud Display" panose="02000503000000020004" pitchFamily="50" charset="0"/>
                <a:cs typeface="Vani" panose="020B0502040204020203" pitchFamily="34" charset="0"/>
              </a:rPr>
              <a:t>Considerations </a:t>
            </a:r>
            <a:r>
              <a:rPr lang="en-US" sz="2800" dirty="0" smtClean="0">
                <a:latin typeface="Vaud Display" panose="02000503000000020004" pitchFamily="50" charset="0"/>
                <a:cs typeface="Vani" panose="020B0502040204020203" pitchFamily="34" charset="0"/>
              </a:rPr>
              <a:t/>
            </a:r>
            <a:br>
              <a:rPr lang="en-US" sz="2800" dirty="0" smtClean="0">
                <a:latin typeface="Vaud Display" panose="02000503000000020004" pitchFamily="50" charset="0"/>
                <a:cs typeface="Vani" panose="020B0502040204020203" pitchFamily="34" charset="0"/>
              </a:rPr>
            </a:br>
            <a:r>
              <a:rPr lang="en-US" sz="2800" dirty="0" smtClean="0">
                <a:latin typeface="Vaud Display" panose="02000503000000020004" pitchFamily="50" charset="0"/>
                <a:cs typeface="Vani" panose="020B0502040204020203" pitchFamily="34" charset="0"/>
              </a:rPr>
              <a:t>When Designing </a:t>
            </a:r>
            <a:r>
              <a:rPr lang="en-US" sz="2800" dirty="0" err="1">
                <a:latin typeface="Vaud Display" panose="02000503000000020004" pitchFamily="50" charset="0"/>
                <a:cs typeface="Vani" panose="020B0502040204020203" pitchFamily="34" charset="0"/>
              </a:rPr>
              <a:t>ADaM</a:t>
            </a:r>
            <a:r>
              <a:rPr lang="en-US" sz="2800" dirty="0">
                <a:latin typeface="Vaud Display" panose="02000503000000020004" pitchFamily="50" charset="0"/>
                <a:cs typeface="Vani" panose="020B0502040204020203" pitchFamily="34" charset="0"/>
              </a:rPr>
              <a:t> </a:t>
            </a:r>
            <a:r>
              <a:rPr lang="en-US" sz="2800" dirty="0" smtClean="0">
                <a:latin typeface="Vaud Display" panose="02000503000000020004" pitchFamily="50" charset="0"/>
                <a:cs typeface="Vani" panose="020B0502040204020203" pitchFamily="34" charset="0"/>
              </a:rPr>
              <a:t>Datasets </a:t>
            </a:r>
            <a:br>
              <a:rPr lang="en-US" sz="2800" dirty="0" smtClean="0">
                <a:latin typeface="Vaud Display" panose="02000503000000020004" pitchFamily="50" charset="0"/>
                <a:cs typeface="Vani" panose="020B0502040204020203" pitchFamily="34" charset="0"/>
              </a:rPr>
            </a:br>
            <a: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  <a:t/>
            </a:r>
            <a:b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</a:br>
            <a: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  <a:t>Italian CDISC UN Day - Milan 27</a:t>
            </a:r>
            <a:r>
              <a:rPr lang="en-GB" baseline="30000" dirty="0">
                <a:latin typeface="Vaud Display" panose="02000503000000020004" pitchFamily="50" charset="0"/>
                <a:cs typeface="Vani" panose="020B0502040204020203" pitchFamily="34" charset="0"/>
              </a:rPr>
              <a:t>th</a:t>
            </a:r>
            <a: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  <a:t> October 2017</a:t>
            </a:r>
            <a:b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</a:br>
            <a: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  <a:t/>
            </a:r>
            <a:b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</a:br>
            <a:r>
              <a:rPr lang="en-GB" dirty="0" smtClean="0">
                <a:latin typeface="Vaud Display" panose="02000503000000020004" pitchFamily="50" charset="0"/>
                <a:cs typeface="Vani" panose="020B0502040204020203" pitchFamily="34" charset="0"/>
              </a:rPr>
              <a:t>Antonio Valenti</a:t>
            </a:r>
            <a: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  <a:t/>
            </a:r>
            <a:b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</a:br>
            <a: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  <a:t>Principal Statistical Programmer</a:t>
            </a:r>
            <a:b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</a:br>
            <a:r>
              <a:rPr lang="en-GB" dirty="0">
                <a:latin typeface="Vaud Display" panose="02000503000000020004" pitchFamily="50" charset="0"/>
                <a:cs typeface="Vani" panose="020B0502040204020203" pitchFamily="34" charset="0"/>
              </a:rPr>
              <a:t>CROS NT - Verona</a:t>
            </a:r>
            <a:endParaRPr lang="it-IT" dirty="0">
              <a:solidFill>
                <a:schemeClr val="accent5">
                  <a:lumMod val="20000"/>
                  <a:lumOff val="80000"/>
                </a:schemeClr>
              </a:solidFill>
              <a:latin typeface="Vaud Display" panose="02000503000000020004" pitchFamily="50" charset="0"/>
              <a:cs typeface="Vani" panose="020B0502040204020203" pitchFamily="34" charset="0"/>
            </a:endParaRP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7094" y="2121849"/>
            <a:ext cx="7166782" cy="13071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it-IT" sz="4000" b="1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  <a:t/>
            </a:r>
            <a:br>
              <a:rPr lang="it-IT" sz="4000" b="1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</a:br>
            <a:r>
              <a:rPr lang="it-IT" sz="4000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  <a:t/>
            </a:r>
            <a:br>
              <a:rPr lang="it-IT" sz="4000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</a:br>
            <a:r>
              <a:rPr lang="it-IT" sz="3200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  <a:t/>
            </a:r>
            <a:br>
              <a:rPr lang="it-IT" sz="3200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</a:br>
            <a:endParaRPr lang="it-IT" sz="3200" dirty="0" smtClean="0">
              <a:solidFill>
                <a:schemeClr val="bg1">
                  <a:lumMod val="85000"/>
                </a:schemeClr>
              </a:solidFill>
              <a:cs typeface="PT Sans Caption"/>
            </a:endParaRPr>
          </a:p>
          <a:p>
            <a:pPr algn="l">
              <a:lnSpc>
                <a:spcPct val="90000"/>
              </a:lnSpc>
            </a:pPr>
            <a:endParaRPr lang="it-IT" sz="2000" dirty="0">
              <a:solidFill>
                <a:schemeClr val="accent5">
                  <a:lumMod val="20000"/>
                  <a:lumOff val="80000"/>
                </a:schemeClr>
              </a:solidFill>
              <a:cs typeface="PT Sans Caption"/>
            </a:endParaRPr>
          </a:p>
        </p:txBody>
      </p:sp>
    </p:spTree>
    <p:extLst>
      <p:ext uri="{BB962C8B-B14F-4D97-AF65-F5344CB8AC3E}">
        <p14:creationId xmlns:p14="http://schemas.microsoft.com/office/powerpoint/2010/main" val="279403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Vaud" panose="02000503000000090004" pitchFamily="50" charset="0"/>
              </a:rPr>
              <a:t>ADSL </a:t>
            </a:r>
            <a:r>
              <a:rPr lang="it-IT" b="1" dirty="0">
                <a:latin typeface="Vaud" panose="02000503000000090004" pitchFamily="50" charset="0"/>
              </a:rPr>
              <a:t>#1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1857"/>
            <a:ext cx="8229600" cy="4525963"/>
          </a:xfrm>
        </p:spPr>
        <p:txBody>
          <a:bodyPr>
            <a:normAutofit/>
          </a:bodyPr>
          <a:lstStyle/>
          <a:p>
            <a:r>
              <a:rPr lang="it-IT" sz="2000" b="1" dirty="0" smtClean="0">
                <a:latin typeface="Vaud" panose="02000503000000090004" pitchFamily="50" charset="0"/>
              </a:rPr>
              <a:t>Population Flags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ITTFL </a:t>
            </a:r>
            <a:r>
              <a:rPr lang="en-US" sz="1800" dirty="0" smtClean="0">
                <a:latin typeface="Vaud" panose="02000503000000090004" pitchFamily="50" charset="0"/>
              </a:rPr>
              <a:t>do not created it, if is same </a:t>
            </a:r>
            <a:r>
              <a:rPr lang="en-US" sz="1800" dirty="0">
                <a:latin typeface="Vaud" panose="02000503000000090004" pitchFamily="50" charset="0"/>
              </a:rPr>
              <a:t>as RANDFL and not defined in </a:t>
            </a:r>
            <a:r>
              <a:rPr lang="en-US" sz="1800" dirty="0" smtClean="0">
                <a:latin typeface="Vaud" panose="02000503000000090004" pitchFamily="50" charset="0"/>
              </a:rPr>
              <a:t>protocol/SAP</a:t>
            </a:r>
            <a:endParaRPr lang="en-US" sz="1800" dirty="0">
              <a:latin typeface="Vaud" panose="02000503000000090004" pitchFamily="50" charset="0"/>
            </a:endParaRP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RANDFL – why is it tied to being dosed?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DISCFL this appears to be the inverse of COMPLFL (only one)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NOMEDFL what is the purpose of a combination flag? (use the </a:t>
            </a:r>
            <a:r>
              <a:rPr lang="en-US" sz="1800" smtClean="0">
                <a:latin typeface="Vaud" panose="02000503000000090004" pitchFamily="50" charset="0"/>
              </a:rPr>
              <a:t>available flags)</a:t>
            </a:r>
            <a:endParaRPr lang="en-US" sz="1800" dirty="0" smtClean="0">
              <a:latin typeface="Vaud" panose="02000503000000090004" pitchFamily="50" charset="0"/>
            </a:endParaRP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Some </a:t>
            </a:r>
            <a:r>
              <a:rPr lang="en-US" sz="1800" dirty="0">
                <a:latin typeface="Vaud" panose="02000503000000090004" pitchFamily="50" charset="0"/>
              </a:rPr>
              <a:t>population flags in the efficacy analysis are too complicated. Can we generate these population flags by referring to each other? </a:t>
            </a:r>
            <a:r>
              <a:rPr lang="en-US" sz="1800" dirty="0" smtClean="0">
                <a:latin typeface="Vaud" panose="02000503000000090004" pitchFamily="50" charset="0"/>
              </a:rPr>
              <a:t>Circular </a:t>
            </a:r>
            <a:r>
              <a:rPr lang="en-US" sz="1800" dirty="0">
                <a:latin typeface="Vaud" panose="02000503000000090004" pitchFamily="50" charset="0"/>
              </a:rPr>
              <a:t>logic is always a concern</a:t>
            </a:r>
            <a:endParaRPr lang="en-US" sz="1800" dirty="0" smtClean="0">
              <a:latin typeface="Vaud" panose="02000503000000090004" pitchFamily="50" charset="0"/>
            </a:endParaRPr>
          </a:p>
          <a:p>
            <a:pPr marL="457200" lvl="1" indent="0">
              <a:buNone/>
            </a:pPr>
            <a:endParaRPr lang="en-US" sz="1800" dirty="0">
              <a:latin typeface="Vaud" panose="02000503000000090004" pitchFamily="50" charset="0"/>
            </a:endParaRPr>
          </a:p>
          <a:p>
            <a:pPr marL="457200" lvl="1" indent="0">
              <a:buNone/>
            </a:pPr>
            <a:endParaRPr lang="en-US" sz="1800" dirty="0">
              <a:latin typeface="Vaud" panose="02000503000000090004" pitchFamily="50" charset="0"/>
            </a:endParaRPr>
          </a:p>
          <a:p>
            <a:pPr marL="457200" lvl="1" indent="0">
              <a:buNone/>
            </a:pPr>
            <a:endParaRPr lang="en-US" dirty="0" smtClean="0">
              <a:latin typeface="Vaud" panose="02000503000000090004" pitchFamily="50" charset="0"/>
            </a:endParaRP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51679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Vaud" panose="02000503000000090004" pitchFamily="50" charset="0"/>
              </a:rPr>
              <a:t>ADSL #2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480"/>
            <a:ext cx="8229600" cy="4525963"/>
          </a:xfrm>
        </p:spPr>
        <p:txBody>
          <a:bodyPr>
            <a:normAutofit/>
          </a:bodyPr>
          <a:lstStyle/>
          <a:p>
            <a:r>
              <a:rPr lang="it-IT" sz="2000" b="1" dirty="0">
                <a:latin typeface="Vaud" panose="02000503000000090004" pitchFamily="50" charset="0"/>
              </a:rPr>
              <a:t>Treatment </a:t>
            </a:r>
            <a:r>
              <a:rPr lang="it-IT" sz="2000" b="1" dirty="0" smtClean="0">
                <a:latin typeface="Vaud" panose="02000503000000090004" pitchFamily="50" charset="0"/>
              </a:rPr>
              <a:t>Variables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ARM/ARMCD are not analysis variables</a:t>
            </a:r>
          </a:p>
          <a:p>
            <a:pPr lvl="2"/>
            <a:r>
              <a:rPr lang="en-US" sz="1600" dirty="0" smtClean="0">
                <a:latin typeface="Vaud" panose="02000503000000090004" pitchFamily="50" charset="0"/>
              </a:rPr>
              <a:t>do </a:t>
            </a:r>
            <a:r>
              <a:rPr lang="en-US" sz="1600" dirty="0">
                <a:latin typeface="Vaud" panose="02000503000000090004" pitchFamily="50" charset="0"/>
              </a:rPr>
              <a:t>not have to be included in every dataset </a:t>
            </a:r>
            <a:r>
              <a:rPr lang="en-US" sz="1600" dirty="0" smtClean="0">
                <a:latin typeface="Vaud" panose="02000503000000090004" pitchFamily="50" charset="0"/>
              </a:rPr>
              <a:t>– Use (TRTSEQP)</a:t>
            </a:r>
          </a:p>
          <a:p>
            <a:pPr lvl="2"/>
            <a:r>
              <a:rPr lang="en-US" sz="1600" dirty="0" smtClean="0">
                <a:latin typeface="Vaud" panose="02000503000000090004" pitchFamily="50" charset="0"/>
              </a:rPr>
              <a:t>There </a:t>
            </a:r>
            <a:r>
              <a:rPr lang="en-US" sz="1600" dirty="0">
                <a:latin typeface="Vaud" panose="02000503000000090004" pitchFamily="50" charset="0"/>
              </a:rPr>
              <a:t>is no variable ARMGR1 in </a:t>
            </a:r>
            <a:r>
              <a:rPr lang="en-US" sz="1600" dirty="0" err="1">
                <a:latin typeface="Vaud" panose="02000503000000090004" pitchFamily="50" charset="0"/>
              </a:rPr>
              <a:t>ADaM</a:t>
            </a:r>
            <a:r>
              <a:rPr lang="en-US" sz="1600" dirty="0">
                <a:latin typeface="Vaud" panose="02000503000000090004" pitchFamily="50" charset="0"/>
              </a:rPr>
              <a:t> </a:t>
            </a:r>
          </a:p>
          <a:p>
            <a:pPr lvl="2"/>
            <a:r>
              <a:rPr lang="en-US" sz="1600" dirty="0" smtClean="0">
                <a:latin typeface="Vaud" panose="02000503000000090004" pitchFamily="50" charset="0"/>
              </a:rPr>
              <a:t>ARMN is not necessary</a:t>
            </a:r>
          </a:p>
          <a:p>
            <a:pPr lvl="2"/>
            <a:r>
              <a:rPr lang="en-US" sz="1600" dirty="0" smtClean="0">
                <a:latin typeface="Vaud" panose="02000503000000090004" pitchFamily="50" charset="0"/>
              </a:rPr>
              <a:t>ARM is required </a:t>
            </a:r>
            <a:r>
              <a:rPr lang="en-US" sz="1600" dirty="0">
                <a:latin typeface="Vaud" panose="02000503000000090004" pitchFamily="50" charset="0"/>
              </a:rPr>
              <a:t>per the </a:t>
            </a:r>
            <a:r>
              <a:rPr lang="en-US" sz="1600" dirty="0" err="1">
                <a:latin typeface="Vaud" panose="02000503000000090004" pitchFamily="50" charset="0"/>
              </a:rPr>
              <a:t>ADaMIG</a:t>
            </a:r>
            <a:r>
              <a:rPr lang="en-US" sz="1600" dirty="0">
                <a:latin typeface="Vaud" panose="02000503000000090004" pitchFamily="50" charset="0"/>
              </a:rPr>
              <a:t> </a:t>
            </a:r>
            <a:r>
              <a:rPr lang="en-US" sz="1600" dirty="0" smtClean="0">
                <a:latin typeface="Vaud" panose="02000503000000090004" pitchFamily="50" charset="0"/>
              </a:rPr>
              <a:t>v1.1 for traceability, ACTARM is perm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TRT01A </a:t>
            </a:r>
            <a:r>
              <a:rPr lang="en-US" sz="1800" dirty="0">
                <a:latin typeface="Vaud" panose="02000503000000090004" pitchFamily="50" charset="0"/>
              </a:rPr>
              <a:t>–do you check whether Actual differs from Planned or do you always create?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Check </a:t>
            </a:r>
            <a:r>
              <a:rPr lang="en-US" sz="1800" dirty="0" smtClean="0">
                <a:latin typeface="Vaud" panose="02000503000000090004" pitchFamily="50" charset="0"/>
              </a:rPr>
              <a:t>order TRT01P </a:t>
            </a:r>
            <a:r>
              <a:rPr lang="en-US" sz="1800" dirty="0">
                <a:latin typeface="Vaud" panose="02000503000000090004" pitchFamily="50" charset="0"/>
              </a:rPr>
              <a:t>vs TRT02P </a:t>
            </a:r>
            <a:r>
              <a:rPr lang="en-US" sz="1800" dirty="0" smtClean="0">
                <a:latin typeface="Vaud" panose="02000503000000090004" pitchFamily="50" charset="0"/>
              </a:rPr>
              <a:t>(TR01SDT/TR01EDT </a:t>
            </a:r>
            <a:r>
              <a:rPr lang="en-US" sz="1800" dirty="0">
                <a:latin typeface="Vaud" panose="02000503000000090004" pitchFamily="50" charset="0"/>
              </a:rPr>
              <a:t>vs </a:t>
            </a:r>
            <a:r>
              <a:rPr lang="en-US" sz="1800" dirty="0" smtClean="0">
                <a:latin typeface="Vaud" panose="02000503000000090004" pitchFamily="50" charset="0"/>
              </a:rPr>
              <a:t>TR02SDT/TR02EDT). Check also TRTSEQP (order </a:t>
            </a:r>
            <a:r>
              <a:rPr lang="en-US" sz="1800" dirty="0">
                <a:latin typeface="Vaud" panose="02000503000000090004" pitchFamily="50" charset="0"/>
              </a:rPr>
              <a:t>is </a:t>
            </a:r>
            <a:r>
              <a:rPr lang="en-US" sz="1800" dirty="0" smtClean="0">
                <a:latin typeface="Vaud" panose="02000503000000090004" pitchFamily="50" charset="0"/>
              </a:rPr>
              <a:t>reversed?)</a:t>
            </a:r>
            <a:endParaRPr lang="en-US" sz="1800" dirty="0">
              <a:latin typeface="Vaud" panose="02000503000000090004" pitchFamily="50" charset="0"/>
            </a:endParaRP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0355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ADSL </a:t>
            </a:r>
            <a:r>
              <a:rPr lang="it-IT" b="1" dirty="0" smtClean="0">
                <a:latin typeface="Vaud" panose="02000503000000090004" pitchFamily="50" charset="0"/>
              </a:rPr>
              <a:t>#3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9274"/>
            <a:ext cx="8229600" cy="4525963"/>
          </a:xfrm>
        </p:spPr>
        <p:txBody>
          <a:bodyPr>
            <a:normAutofit/>
          </a:bodyPr>
          <a:lstStyle/>
          <a:p>
            <a:r>
              <a:rPr lang="it-IT" sz="2000" b="1" dirty="0">
                <a:latin typeface="Vaud" panose="02000503000000090004" pitchFamily="50" charset="0"/>
              </a:rPr>
              <a:t>Treatment </a:t>
            </a:r>
            <a:r>
              <a:rPr lang="it-IT" sz="2000" b="1" dirty="0" smtClean="0">
                <a:latin typeface="Vaud" panose="02000503000000090004" pitchFamily="50" charset="0"/>
              </a:rPr>
              <a:t>duration</a:t>
            </a:r>
            <a:endParaRPr lang="it-IT" sz="2000" b="1" dirty="0">
              <a:latin typeface="Vaud" panose="02000503000000090004" pitchFamily="50" charset="0"/>
            </a:endParaRP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Duration AEXDURN </a:t>
            </a:r>
            <a:r>
              <a:rPr lang="en-US" sz="1800" dirty="0">
                <a:latin typeface="Vaud" panose="02000503000000090004" pitchFamily="50" charset="0"/>
              </a:rPr>
              <a:t>–I don’t see why this is prefixed with A/Analysis –EXDURN is sufficient</a:t>
            </a:r>
          </a:p>
          <a:p>
            <a:pPr lvl="1"/>
            <a:r>
              <a:rPr lang="en-US" sz="1800" dirty="0" err="1">
                <a:latin typeface="Vaud" panose="02000503000000090004" pitchFamily="50" charset="0"/>
              </a:rPr>
              <a:t>xxxDUR</a:t>
            </a:r>
            <a:r>
              <a:rPr lang="en-US" sz="1800" dirty="0" smtClean="0">
                <a:latin typeface="Vaud" panose="02000503000000090004" pitchFamily="50" charset="0"/>
              </a:rPr>
              <a:t>– DUR </a:t>
            </a:r>
            <a:r>
              <a:rPr lang="en-US" sz="1800" dirty="0">
                <a:latin typeface="Vaud" panose="02000503000000090004" pitchFamily="50" charset="0"/>
              </a:rPr>
              <a:t>in SDTM is </a:t>
            </a:r>
            <a:r>
              <a:rPr lang="en-US" sz="1800" dirty="0" smtClean="0">
                <a:latin typeface="Vaud" panose="02000503000000090004" pitchFamily="50" charset="0"/>
              </a:rPr>
              <a:t>ISO8601. Use </a:t>
            </a:r>
            <a:r>
              <a:rPr lang="it-IT" sz="1800" dirty="0">
                <a:latin typeface="Vaud" panose="02000503000000090004" pitchFamily="50" charset="0"/>
              </a:rPr>
              <a:t>ADaMIG v1.1 </a:t>
            </a:r>
            <a:r>
              <a:rPr lang="it-IT" sz="1800" dirty="0" smtClean="0">
                <a:latin typeface="Vaud" panose="02000503000000090004" pitchFamily="50" charset="0"/>
              </a:rPr>
              <a:t>defined variables and </a:t>
            </a:r>
            <a:r>
              <a:rPr lang="en-US" sz="1800" dirty="0" err="1" smtClean="0">
                <a:latin typeface="Vaud" panose="02000503000000090004" pitchFamily="50" charset="0"/>
              </a:rPr>
              <a:t>xxxDURC</a:t>
            </a:r>
            <a:r>
              <a:rPr lang="en-US" sz="1800" dirty="0" smtClean="0">
                <a:latin typeface="Vaud" panose="02000503000000090004" pitchFamily="50" charset="0"/>
              </a:rPr>
              <a:t> (if needed)</a:t>
            </a:r>
            <a:endParaRPr lang="en-US" sz="1800" dirty="0">
              <a:latin typeface="Vaud" panose="02000503000000090004" pitchFamily="50" charset="0"/>
            </a:endParaRP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ADSL </a:t>
            </a:r>
            <a:r>
              <a:rPr lang="en-US" sz="1800" dirty="0">
                <a:latin typeface="Vaud" panose="02000503000000090004" pitchFamily="50" charset="0"/>
              </a:rPr>
              <a:t>–do you have any subjects with missing disposition records? it should be null in that case and not “discontinued” –make sure metadata covers all scenarios </a:t>
            </a:r>
          </a:p>
          <a:p>
            <a:pPr marL="0" indent="0">
              <a:buNone/>
            </a:pPr>
            <a:endParaRPr lang="it-IT" dirty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623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Vaud" panose="02000503000000090004" pitchFamily="50" charset="0"/>
              </a:rPr>
              <a:t>ADSL #4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8314"/>
            <a:ext cx="8229600" cy="4525963"/>
          </a:xfrm>
        </p:spPr>
        <p:txBody>
          <a:bodyPr>
            <a:normAutofit/>
          </a:bodyPr>
          <a:lstStyle/>
          <a:p>
            <a:r>
              <a:rPr lang="it-IT" sz="2000" b="1" dirty="0">
                <a:latin typeface="Vaud" panose="02000503000000090004" pitchFamily="50" charset="0"/>
              </a:rPr>
              <a:t>Date </a:t>
            </a:r>
            <a:r>
              <a:rPr lang="it-IT" sz="2000" b="1" dirty="0" smtClean="0">
                <a:latin typeface="Vaud" panose="02000503000000090004" pitchFamily="50" charset="0"/>
              </a:rPr>
              <a:t>Variables</a:t>
            </a:r>
          </a:p>
          <a:p>
            <a:pPr lvl="1"/>
            <a:r>
              <a:rPr lang="en-US" sz="1800" dirty="0" err="1" smtClean="0">
                <a:latin typeface="Vaud" panose="02000503000000090004" pitchFamily="50" charset="0"/>
              </a:rPr>
              <a:t>APxxSDT</a:t>
            </a:r>
            <a:r>
              <a:rPr lang="en-US" sz="1800" dirty="0" smtClean="0">
                <a:latin typeface="Vaud" panose="02000503000000090004" pitchFamily="50" charset="0"/>
              </a:rPr>
              <a:t>/</a:t>
            </a:r>
            <a:r>
              <a:rPr lang="en-US" sz="1800" dirty="0" err="1" smtClean="0">
                <a:latin typeface="Vaud" panose="02000503000000090004" pitchFamily="50" charset="0"/>
              </a:rPr>
              <a:t>APxxEDT</a:t>
            </a:r>
            <a:r>
              <a:rPr lang="en-US" sz="1800" dirty="0" smtClean="0">
                <a:latin typeface="Vaud" panose="02000503000000090004" pitchFamily="50" charset="0"/>
              </a:rPr>
              <a:t> are </a:t>
            </a:r>
            <a:r>
              <a:rPr lang="en-US" sz="1800" dirty="0">
                <a:latin typeface="Vaud" panose="02000503000000090004" pitchFamily="50" charset="0"/>
              </a:rPr>
              <a:t>paired variables –both or neither should be present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There should not be more </a:t>
            </a:r>
            <a:r>
              <a:rPr lang="en-US" sz="1800" dirty="0" err="1" smtClean="0">
                <a:latin typeface="Vaud" panose="02000503000000090004" pitchFamily="50" charset="0"/>
              </a:rPr>
              <a:t>APxx</a:t>
            </a:r>
            <a:r>
              <a:rPr lang="en-US" sz="1800" dirty="0" smtClean="0">
                <a:latin typeface="Vaud" panose="02000503000000090004" pitchFamily="50" charset="0"/>
              </a:rPr>
              <a:t> variables </a:t>
            </a:r>
            <a:r>
              <a:rPr lang="en-US" sz="1800" dirty="0">
                <a:latin typeface="Vaud" panose="02000503000000090004" pitchFamily="50" charset="0"/>
              </a:rPr>
              <a:t>then there are </a:t>
            </a:r>
            <a:r>
              <a:rPr lang="en-US" sz="1800" dirty="0" err="1">
                <a:latin typeface="Vaud" panose="02000503000000090004" pitchFamily="50" charset="0"/>
              </a:rPr>
              <a:t>TRTxxP</a:t>
            </a:r>
            <a:endParaRPr lang="en-US" sz="1800" dirty="0">
              <a:latin typeface="Vaud" panose="02000503000000090004" pitchFamily="50" charset="0"/>
            </a:endParaRP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ADSL.TRTSDT/TRTEDT </a:t>
            </a:r>
            <a:r>
              <a:rPr lang="en-US" sz="1800" dirty="0">
                <a:latin typeface="Vaud" panose="02000503000000090004" pitchFamily="50" charset="0"/>
              </a:rPr>
              <a:t>–</a:t>
            </a:r>
            <a:r>
              <a:rPr lang="en-US" sz="1800" dirty="0" smtClean="0">
                <a:latin typeface="Vaud" panose="02000503000000090004" pitchFamily="50" charset="0"/>
              </a:rPr>
              <a:t>required ADSL.TR01SDT/TR01EDT </a:t>
            </a:r>
            <a:r>
              <a:rPr lang="en-US" sz="1800" dirty="0">
                <a:latin typeface="Vaud" panose="02000503000000090004" pitchFamily="50" charset="0"/>
              </a:rPr>
              <a:t>–not needed in a single period trial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TRTSDT/TRTEDT </a:t>
            </a:r>
            <a:r>
              <a:rPr lang="en-US" sz="1800" dirty="0">
                <a:latin typeface="Vaud" panose="02000503000000090004" pitchFamily="50" charset="0"/>
              </a:rPr>
              <a:t>based on </a:t>
            </a:r>
            <a:r>
              <a:rPr lang="en-US" sz="1800" dirty="0" smtClean="0">
                <a:latin typeface="Vaud" panose="02000503000000090004" pitchFamily="50" charset="0"/>
              </a:rPr>
              <a:t>RFX not RF (start of </a:t>
            </a:r>
            <a:r>
              <a:rPr lang="en-US" sz="1800" dirty="0" err="1" smtClean="0">
                <a:latin typeface="Vaud" panose="02000503000000090004" pitchFamily="50" charset="0"/>
              </a:rPr>
              <a:t>trt</a:t>
            </a:r>
            <a:r>
              <a:rPr lang="en-US" sz="1800" dirty="0" smtClean="0">
                <a:latin typeface="Vaud" panose="02000503000000090004" pitchFamily="50" charset="0"/>
              </a:rPr>
              <a:t> not the study)</a:t>
            </a:r>
            <a:endParaRPr lang="en-US" sz="1800" dirty="0">
              <a:latin typeface="Vaud" panose="02000503000000090004" pitchFamily="50" charset="0"/>
            </a:endParaRP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LSTVST </a:t>
            </a:r>
            <a:r>
              <a:rPr lang="en-US" sz="1800" dirty="0" smtClean="0">
                <a:latin typeface="Vaud" panose="02000503000000090004" pitchFamily="50" charset="0"/>
              </a:rPr>
              <a:t>(based </a:t>
            </a:r>
            <a:r>
              <a:rPr lang="en-US" sz="1800" dirty="0">
                <a:latin typeface="Vaud" panose="02000503000000090004" pitchFamily="50" charset="0"/>
              </a:rPr>
              <a:t>on Last SV </a:t>
            </a:r>
            <a:r>
              <a:rPr lang="en-US" sz="1800" dirty="0" smtClean="0">
                <a:latin typeface="Vaud" panose="02000503000000090004" pitchFamily="50" charset="0"/>
              </a:rPr>
              <a:t>record in spec)? SV has </a:t>
            </a:r>
            <a:r>
              <a:rPr lang="en-US" sz="1800" dirty="0">
                <a:latin typeface="Vaud" panose="02000503000000090004" pitchFamily="50" charset="0"/>
              </a:rPr>
              <a:t>no “order” unless VISITNUM is in the correct </a:t>
            </a:r>
            <a:r>
              <a:rPr lang="en-US" sz="1800" dirty="0" smtClean="0">
                <a:latin typeface="Vaud" panose="02000503000000090004" pitchFamily="50" charset="0"/>
              </a:rPr>
              <a:t>order VISITNUM (i.e. 99 </a:t>
            </a:r>
            <a:r>
              <a:rPr lang="en-US" sz="1800" dirty="0">
                <a:latin typeface="Vaud" panose="02000503000000090004" pitchFamily="50" charset="0"/>
              </a:rPr>
              <a:t>for </a:t>
            </a:r>
            <a:r>
              <a:rPr lang="en-US" sz="1800" dirty="0" smtClean="0">
                <a:latin typeface="Vaud" panose="02000503000000090004" pitchFamily="50" charset="0"/>
              </a:rPr>
              <a:t>Unscheduled) 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Is </a:t>
            </a:r>
            <a:r>
              <a:rPr lang="en-US" sz="1800" dirty="0">
                <a:latin typeface="Vaud" panose="02000503000000090004" pitchFamily="50" charset="0"/>
              </a:rPr>
              <a:t>there a reason you format dates as DATE9 instead of YYMMDD10</a:t>
            </a:r>
            <a:r>
              <a:rPr lang="en-US" sz="1800" dirty="0" smtClean="0">
                <a:latin typeface="Vaud" panose="02000503000000090004" pitchFamily="50" charset="0"/>
              </a:rPr>
              <a:t>? No </a:t>
            </a:r>
            <a:r>
              <a:rPr lang="en-US" sz="1800" dirty="0">
                <a:latin typeface="Vaud" panose="02000503000000090004" pitchFamily="50" charset="0"/>
              </a:rPr>
              <a:t>right or wrong but you should be consistent across datasets</a:t>
            </a:r>
          </a:p>
          <a:p>
            <a:pPr marL="0" indent="0">
              <a:buNone/>
            </a:pPr>
            <a:endParaRPr lang="it-IT" dirty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492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ADSL </a:t>
            </a:r>
            <a:r>
              <a:rPr lang="it-IT" b="1" dirty="0" smtClean="0">
                <a:latin typeface="Vaud" panose="02000503000000090004" pitchFamily="50" charset="0"/>
              </a:rPr>
              <a:t>#5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9274"/>
            <a:ext cx="8229600" cy="4525963"/>
          </a:xfrm>
        </p:spPr>
        <p:txBody>
          <a:bodyPr>
            <a:normAutofit/>
          </a:bodyPr>
          <a:lstStyle/>
          <a:p>
            <a:r>
              <a:rPr lang="it-IT" sz="2000" b="1" dirty="0" smtClean="0">
                <a:latin typeface="Vaud" panose="02000503000000090004" pitchFamily="50" charset="0"/>
              </a:rPr>
              <a:t>Other Variables</a:t>
            </a:r>
            <a:endParaRPr lang="it-IT" sz="2000" b="1" dirty="0">
              <a:latin typeface="Vaud" panose="02000503000000090004" pitchFamily="50" charset="0"/>
            </a:endParaRP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SEX </a:t>
            </a:r>
            <a:r>
              <a:rPr lang="en-US" sz="1800" dirty="0">
                <a:latin typeface="Vaud" panose="02000503000000090004" pitchFamily="50" charset="0"/>
              </a:rPr>
              <a:t>per SDTM is M/F –you cannot change any SDTM variable value in </a:t>
            </a:r>
            <a:r>
              <a:rPr lang="en-US" sz="1800" dirty="0" err="1">
                <a:latin typeface="Vaud" panose="02000503000000090004" pitchFamily="50" charset="0"/>
              </a:rPr>
              <a:t>ADaM</a:t>
            </a:r>
            <a:endParaRPr lang="en-US" sz="1800" dirty="0">
              <a:latin typeface="Vaud" panose="02000503000000090004" pitchFamily="50" charset="0"/>
            </a:endParaRP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DEATHFL –why not use SDTM variable </a:t>
            </a:r>
            <a:r>
              <a:rPr lang="it-IT" sz="1800" dirty="0">
                <a:latin typeface="Vaud" panose="02000503000000090004" pitchFamily="50" charset="0"/>
              </a:rPr>
              <a:t>DTHFL</a:t>
            </a:r>
            <a:r>
              <a:rPr lang="en-US" sz="1800" dirty="0">
                <a:latin typeface="Vaud" panose="02000503000000090004" pitchFamily="50" charset="0"/>
              </a:rPr>
              <a:t>?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DSTERM/DSDECOD may be one of several DS records –renaming to useful concept is helpful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HEIGHT should be HEIGHTBL or BLHEIGHT to indicate it is a baseline value (similar to label)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Baseline variables should start or end with BL and not just B</a:t>
            </a:r>
          </a:p>
          <a:p>
            <a:pPr lvl="1"/>
            <a:r>
              <a:rPr lang="it-IT" sz="1800" dirty="0" smtClean="0">
                <a:latin typeface="Vaud" panose="02000503000000090004" pitchFamily="50" charset="0"/>
              </a:rPr>
              <a:t>AGEU </a:t>
            </a:r>
            <a:r>
              <a:rPr lang="it-IT" sz="1800" dirty="0">
                <a:latin typeface="Vaud" panose="02000503000000090004" pitchFamily="50" charset="0"/>
              </a:rPr>
              <a:t>is </a:t>
            </a:r>
            <a:r>
              <a:rPr lang="it-IT" sz="1800" dirty="0" smtClean="0">
                <a:latin typeface="Vaud" panose="02000503000000090004" pitchFamily="50" charset="0"/>
              </a:rPr>
              <a:t>required </a:t>
            </a:r>
            <a:endParaRPr lang="it-IT" sz="1800" dirty="0">
              <a:latin typeface="Vaud" panose="02000503000000090004" pitchFamily="50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7020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Vaud" panose="02000503000000090004" pitchFamily="50" charset="0"/>
              </a:rPr>
              <a:t>BDS #1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17"/>
            <a:ext cx="8229600" cy="4525963"/>
          </a:xfrm>
        </p:spPr>
        <p:txBody>
          <a:bodyPr>
            <a:normAutofit/>
          </a:bodyPr>
          <a:lstStyle/>
          <a:p>
            <a:pPr marL="342900" lvl="1" indent="-342900"/>
            <a:r>
              <a:rPr lang="en-US" sz="2200" b="1" dirty="0" smtClean="0">
                <a:latin typeface="Vaud" panose="02000503000000090004" pitchFamily="50" charset="0"/>
              </a:rPr>
              <a:t>Population flags</a:t>
            </a:r>
          </a:p>
          <a:p>
            <a:pPr marL="742950" lvl="2" indent="-342900"/>
            <a:r>
              <a:rPr lang="en-US" sz="1800" dirty="0" smtClean="0">
                <a:latin typeface="Vaud" panose="02000503000000090004" pitchFamily="50" charset="0"/>
              </a:rPr>
              <a:t>all </a:t>
            </a:r>
            <a:r>
              <a:rPr lang="en-US" sz="1800" dirty="0">
                <a:latin typeface="Vaud" panose="02000503000000090004" pitchFamily="50" charset="0"/>
              </a:rPr>
              <a:t>BDS </a:t>
            </a:r>
            <a:r>
              <a:rPr lang="en-US" sz="1800" dirty="0" smtClean="0">
                <a:latin typeface="Vaud" panose="02000503000000090004" pitchFamily="50" charset="0"/>
              </a:rPr>
              <a:t>have </a:t>
            </a:r>
            <a:r>
              <a:rPr lang="en-US" sz="1800" dirty="0">
                <a:latin typeface="Vaud" panose="02000503000000090004" pitchFamily="50" charset="0"/>
              </a:rPr>
              <a:t>to have at least one population flag variable –however not all ADSL population variables have to included in every </a:t>
            </a:r>
            <a:r>
              <a:rPr lang="en-US" sz="1800" dirty="0" err="1">
                <a:latin typeface="Vaud" panose="02000503000000090004" pitchFamily="50" charset="0"/>
              </a:rPr>
              <a:t>ADaM</a:t>
            </a:r>
            <a:r>
              <a:rPr lang="en-US" sz="1800" dirty="0">
                <a:latin typeface="Vaud" panose="02000503000000090004" pitchFamily="50" charset="0"/>
              </a:rPr>
              <a:t> </a:t>
            </a:r>
            <a:r>
              <a:rPr lang="en-US" sz="1800" dirty="0" smtClean="0">
                <a:latin typeface="Vaud" panose="02000503000000090004" pitchFamily="50" charset="0"/>
              </a:rPr>
              <a:t>dataset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Can we add free text to the label of </a:t>
            </a:r>
            <a:r>
              <a:rPr lang="en-US" sz="1800" dirty="0" err="1" smtClean="0">
                <a:latin typeface="Vaud" panose="02000503000000090004" pitchFamily="50" charset="0"/>
              </a:rPr>
              <a:t>ANLzzFL</a:t>
            </a:r>
            <a:r>
              <a:rPr lang="en-US" sz="1800" dirty="0" smtClean="0">
                <a:latin typeface="Vaud" panose="02000503000000090004" pitchFamily="50" charset="0"/>
              </a:rPr>
              <a:t> or </a:t>
            </a:r>
            <a:r>
              <a:rPr lang="en-US" sz="1800" dirty="0">
                <a:latin typeface="Vaud" panose="02000503000000090004" pitchFamily="50" charset="0"/>
              </a:rPr>
              <a:t>any variable with y, </a:t>
            </a:r>
            <a:r>
              <a:rPr lang="en-US" sz="1800" dirty="0" err="1">
                <a:latin typeface="Vaud" panose="02000503000000090004" pitchFamily="50" charset="0"/>
              </a:rPr>
              <a:t>zz</a:t>
            </a:r>
            <a:r>
              <a:rPr lang="en-US" sz="1800" dirty="0">
                <a:latin typeface="Vaud" panose="02000503000000090004" pitchFamily="50" charset="0"/>
              </a:rPr>
              <a:t>, xx? </a:t>
            </a:r>
            <a:r>
              <a:rPr lang="en-US" sz="1800" dirty="0" err="1">
                <a:latin typeface="Vaud" panose="02000503000000090004" pitchFamily="50" charset="0"/>
              </a:rPr>
              <a:t>e.g</a:t>
            </a:r>
            <a:r>
              <a:rPr lang="en-US" sz="1800" dirty="0">
                <a:latin typeface="Vaud" panose="02000503000000090004" pitchFamily="50" charset="0"/>
              </a:rPr>
              <a:t>: added text </a:t>
            </a:r>
            <a:r>
              <a:rPr lang="en-US" sz="1800" dirty="0" smtClean="0">
                <a:latin typeface="Vaud" panose="02000503000000090004" pitchFamily="50" charset="0"/>
              </a:rPr>
              <a:t>“Analysis </a:t>
            </a:r>
            <a:r>
              <a:rPr lang="en-US" sz="1800" dirty="0">
                <a:latin typeface="Vaud" panose="02000503000000090004" pitchFamily="50" charset="0"/>
              </a:rPr>
              <a:t>Flag </a:t>
            </a:r>
            <a:r>
              <a:rPr lang="en-US" sz="1800" dirty="0" err="1">
                <a:latin typeface="Vaud" panose="02000503000000090004" pitchFamily="50" charset="0"/>
              </a:rPr>
              <a:t>zz</a:t>
            </a:r>
            <a:r>
              <a:rPr lang="en-US" sz="1800" dirty="0">
                <a:latin typeface="Vaud" panose="02000503000000090004" pitchFamily="50" charset="0"/>
              </a:rPr>
              <a:t>–Last for Dup. Records”.  </a:t>
            </a:r>
            <a:r>
              <a:rPr lang="en-US" sz="1800" dirty="0" smtClean="0">
                <a:latin typeface="Vaud" panose="02000503000000090004" pitchFamily="50" charset="0"/>
              </a:rPr>
              <a:t>         Yes for </a:t>
            </a:r>
            <a:r>
              <a:rPr lang="en-US" sz="1800" dirty="0">
                <a:latin typeface="Vaud" panose="02000503000000090004" pitchFamily="50" charset="0"/>
              </a:rPr>
              <a:t>y and </a:t>
            </a:r>
            <a:r>
              <a:rPr lang="en-US" sz="1800" dirty="0" err="1" smtClean="0">
                <a:latin typeface="Vaud" panose="02000503000000090004" pitchFamily="50" charset="0"/>
              </a:rPr>
              <a:t>zz</a:t>
            </a:r>
            <a:r>
              <a:rPr lang="en-US" sz="1800" dirty="0" smtClean="0">
                <a:latin typeface="Vaud" panose="02000503000000090004" pitchFamily="50" charset="0"/>
              </a:rPr>
              <a:t> but </a:t>
            </a:r>
            <a:r>
              <a:rPr lang="en-US" sz="1800" dirty="0">
                <a:latin typeface="Vaud" panose="02000503000000090004" pitchFamily="50" charset="0"/>
              </a:rPr>
              <a:t>not for xx</a:t>
            </a:r>
          </a:p>
          <a:p>
            <a:pPr lvl="1"/>
            <a:r>
              <a:rPr lang="en-US" sz="1800" dirty="0" err="1">
                <a:latin typeface="Vaud" panose="02000503000000090004" pitchFamily="50" charset="0"/>
              </a:rPr>
              <a:t>ADxx-xxxxxFL</a:t>
            </a:r>
            <a:r>
              <a:rPr lang="en-US" sz="1800" dirty="0">
                <a:latin typeface="Vaud" panose="02000503000000090004" pitchFamily="50" charset="0"/>
              </a:rPr>
              <a:t>–values of 1-4 are not allowed for an FL variable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ADLB </a:t>
            </a:r>
            <a:r>
              <a:rPr lang="en-US" sz="1800" dirty="0">
                <a:latin typeface="Vaud" panose="02000503000000090004" pitchFamily="50" charset="0"/>
              </a:rPr>
              <a:t>-no </a:t>
            </a:r>
            <a:r>
              <a:rPr lang="en-US" sz="1800" dirty="0" err="1" smtClean="0">
                <a:latin typeface="Vaud" panose="02000503000000090004" pitchFamily="50" charset="0"/>
              </a:rPr>
              <a:t>ANLzzFL</a:t>
            </a:r>
            <a:r>
              <a:rPr lang="en-US" sz="1800" dirty="0" smtClean="0">
                <a:latin typeface="Vaud" panose="02000503000000090004" pitchFamily="50" charset="0"/>
              </a:rPr>
              <a:t> variables </a:t>
            </a:r>
            <a:r>
              <a:rPr lang="en-US" sz="1800" dirty="0">
                <a:latin typeface="Vaud" panose="02000503000000090004" pitchFamily="50" charset="0"/>
              </a:rPr>
              <a:t>are needed for analysis? (this is possible if there are no multiple nominal visit values and unscheduled values are not summarized) </a:t>
            </a:r>
            <a:endParaRPr lang="en-US" sz="1800" dirty="0" smtClean="0">
              <a:latin typeface="Vaud" panose="02000503000000090004" pitchFamily="50" charset="0"/>
            </a:endParaRP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Is –BLFL=Y always the value where ABLFL=Y? </a:t>
            </a:r>
          </a:p>
          <a:p>
            <a:pPr marL="400050" lvl="2" indent="0">
              <a:buNone/>
            </a:pPr>
            <a:endParaRPr lang="en-US" dirty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875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BDS </a:t>
            </a:r>
            <a:r>
              <a:rPr lang="it-IT" b="1" dirty="0" smtClean="0">
                <a:latin typeface="Vaud" panose="02000503000000090004" pitchFamily="50" charset="0"/>
              </a:rPr>
              <a:t>#2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2114"/>
            <a:ext cx="8229600" cy="4445409"/>
          </a:xfrm>
        </p:spPr>
        <p:txBody>
          <a:bodyPr>
            <a:normAutofit/>
          </a:bodyPr>
          <a:lstStyle/>
          <a:p>
            <a:r>
              <a:rPr lang="it-IT" sz="2000" b="1" dirty="0">
                <a:latin typeface="Vaud" panose="02000503000000090004" pitchFamily="50" charset="0"/>
              </a:rPr>
              <a:t>Incorrect/Iffy Variables/Values</a:t>
            </a:r>
            <a:endParaRPr lang="en-US" sz="2000" dirty="0">
              <a:latin typeface="Vaud" panose="02000503000000090004" pitchFamily="50" charset="0"/>
            </a:endParaRP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AVALU is not a valid </a:t>
            </a:r>
            <a:r>
              <a:rPr lang="en-US" sz="1800" dirty="0" err="1">
                <a:latin typeface="Vaud" panose="02000503000000090004" pitchFamily="50" charset="0"/>
              </a:rPr>
              <a:t>ADaM</a:t>
            </a:r>
            <a:r>
              <a:rPr lang="en-US" sz="1800" dirty="0">
                <a:latin typeface="Vaud" panose="02000503000000090004" pitchFamily="50" charset="0"/>
              </a:rPr>
              <a:t> variable –if unit is relevant it should be included in PARAM if not then just keep ORRESU/STRESU</a:t>
            </a:r>
          </a:p>
          <a:p>
            <a:pPr lvl="1"/>
            <a:r>
              <a:rPr lang="en-US" sz="1800" dirty="0" err="1" smtClean="0">
                <a:latin typeface="Vaud" panose="02000503000000090004" pitchFamily="50" charset="0"/>
              </a:rPr>
              <a:t>ADxx</a:t>
            </a:r>
            <a:r>
              <a:rPr lang="en-US" sz="1800" dirty="0" smtClean="0">
                <a:latin typeface="Vaud" panose="02000503000000090004" pitchFamily="50" charset="0"/>
              </a:rPr>
              <a:t>-AVALC </a:t>
            </a:r>
            <a:r>
              <a:rPr lang="en-US" sz="1800" dirty="0">
                <a:latin typeface="Vaud" panose="02000503000000090004" pitchFamily="50" charset="0"/>
              </a:rPr>
              <a:t>is not left-justified for numeric values (nor does AVALC have to be populated for numeric parameters</a:t>
            </a:r>
            <a:r>
              <a:rPr lang="en-US" sz="1800" dirty="0" smtClean="0">
                <a:latin typeface="Vaud" panose="02000503000000090004" pitchFamily="50" charset="0"/>
              </a:rPr>
              <a:t>)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ADDV -AVALC </a:t>
            </a:r>
            <a:r>
              <a:rPr lang="en-US" sz="1800" dirty="0" smtClean="0">
                <a:latin typeface="Vaud" panose="02000503000000090004" pitchFamily="50" charset="0"/>
              </a:rPr>
              <a:t>– are </a:t>
            </a:r>
            <a:r>
              <a:rPr lang="en-US" sz="1800" dirty="0">
                <a:latin typeface="Vaud" panose="02000503000000090004" pitchFamily="50" charset="0"/>
              </a:rPr>
              <a:t>these values actually analyzed/summarized? </a:t>
            </a:r>
            <a:r>
              <a:rPr lang="en-US" sz="1800" dirty="0" smtClean="0">
                <a:latin typeface="Vaud" panose="02000503000000090004" pitchFamily="50" charset="0"/>
              </a:rPr>
              <a:t>Is there a </a:t>
            </a:r>
            <a:r>
              <a:rPr lang="en-US" sz="1800" dirty="0">
                <a:latin typeface="Vaud" panose="02000503000000090004" pitchFamily="50" charset="0"/>
              </a:rPr>
              <a:t>protocol deviation summary –why was this </a:t>
            </a:r>
            <a:r>
              <a:rPr lang="en-US" sz="1800" dirty="0" err="1">
                <a:latin typeface="Vaud" panose="02000503000000090004" pitchFamily="50" charset="0"/>
              </a:rPr>
              <a:t>ADaM</a:t>
            </a:r>
            <a:r>
              <a:rPr lang="en-US" sz="1800" dirty="0">
                <a:latin typeface="Vaud" panose="02000503000000090004" pitchFamily="50" charset="0"/>
              </a:rPr>
              <a:t> created? Shouldn’t ADDV be OCCDS in any case?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ADPE -Summary is by AVISIT –why are ABLFL/BASEC needed? </a:t>
            </a:r>
          </a:p>
        </p:txBody>
      </p:sp>
    </p:spTree>
    <p:extLst>
      <p:ext uri="{BB962C8B-B14F-4D97-AF65-F5344CB8AC3E}">
        <p14:creationId xmlns:p14="http://schemas.microsoft.com/office/powerpoint/2010/main" val="261098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BDS </a:t>
            </a:r>
            <a:r>
              <a:rPr lang="it-IT" b="1" dirty="0" smtClean="0">
                <a:latin typeface="Vaud" panose="02000503000000090004" pitchFamily="50" charset="0"/>
              </a:rPr>
              <a:t>#3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3148"/>
            <a:ext cx="8229600" cy="4525963"/>
          </a:xfrm>
        </p:spPr>
        <p:txBody>
          <a:bodyPr/>
          <a:lstStyle/>
          <a:p>
            <a:pPr marL="342900" lvl="1" indent="-342900"/>
            <a:r>
              <a:rPr lang="en-US" sz="2000" b="1" dirty="0">
                <a:latin typeface="Vaud" panose="02000503000000090004" pitchFamily="50" charset="0"/>
              </a:rPr>
              <a:t>PARAM/PARAMCD/LBCAT</a:t>
            </a:r>
            <a:endParaRPr lang="en-US" sz="1800" b="1" dirty="0" smtClean="0">
              <a:latin typeface="Vaud" panose="02000503000000090004" pitchFamily="50" charset="0"/>
            </a:endParaRP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ADLB </a:t>
            </a:r>
            <a:r>
              <a:rPr lang="en-US" sz="1800" dirty="0">
                <a:latin typeface="Vaud" panose="02000503000000090004" pitchFamily="50" charset="0"/>
              </a:rPr>
              <a:t>-LBTEST/LBTESTCD generally are not sufficient for PARAM/PARAMCD in labs since there are the same –TEST in CHEMISTRY and URINALYSISPARAM/PARAMCD have to uniquely identify -using PARCAT1 is not allowed –GLUC cannot have two different PARCAT1 </a:t>
            </a:r>
            <a:r>
              <a:rPr lang="en-US" sz="1800" dirty="0" smtClean="0">
                <a:latin typeface="Vaud" panose="02000503000000090004" pitchFamily="50" charset="0"/>
              </a:rPr>
              <a:t>values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Is it your standard or the sponsor’s standard to capture LBCAT in PARAM instead of only the ones that are common in more than one LBCAT? </a:t>
            </a:r>
            <a:r>
              <a:rPr lang="en-US" sz="1800" dirty="0" smtClean="0">
                <a:latin typeface="Vaud" panose="02000503000000090004" pitchFamily="50" charset="0"/>
              </a:rPr>
              <a:t>Any </a:t>
            </a:r>
            <a:r>
              <a:rPr lang="en-US" sz="1800" dirty="0">
                <a:latin typeface="Vaud" panose="02000503000000090004" pitchFamily="50" charset="0"/>
              </a:rPr>
              <a:t>value added in capturing on all </a:t>
            </a:r>
            <a:r>
              <a:rPr lang="en-US" sz="1800" dirty="0" smtClean="0">
                <a:latin typeface="Vaud" panose="02000503000000090004" pitchFamily="50" charset="0"/>
              </a:rPr>
              <a:t>PARAMCD? Only </a:t>
            </a:r>
            <a:r>
              <a:rPr lang="en-US" sz="1800" dirty="0">
                <a:latin typeface="Vaud" panose="02000503000000090004" pitchFamily="50" charset="0"/>
              </a:rPr>
              <a:t>add U to the ones that are in more than one </a:t>
            </a:r>
            <a:r>
              <a:rPr lang="en-US" sz="1800" dirty="0" smtClean="0">
                <a:latin typeface="Vaud" panose="02000503000000090004" pitchFamily="50" charset="0"/>
              </a:rPr>
              <a:t>LBCAT can be enough</a:t>
            </a:r>
            <a:endParaRPr lang="en-US" sz="1800" dirty="0">
              <a:latin typeface="Vaud" panose="02000503000000090004" pitchFamily="50" charset="0"/>
            </a:endParaRPr>
          </a:p>
          <a:p>
            <a:pPr lvl="1"/>
            <a:endParaRPr lang="en-US" sz="1800" dirty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641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BDS </a:t>
            </a:r>
            <a:r>
              <a:rPr lang="it-IT" b="1" dirty="0" smtClean="0">
                <a:latin typeface="Vaud" panose="02000503000000090004" pitchFamily="50" charset="0"/>
              </a:rPr>
              <a:t>#3 (Example)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Vaud" panose="02000503000000090004" pitchFamily="50" charset="0"/>
              </a:rPr>
              <a:t>PARAM/PARAMCD/LBCAT</a:t>
            </a:r>
          </a:p>
          <a:p>
            <a:r>
              <a:rPr lang="en-US" sz="1800" dirty="0" smtClean="0">
                <a:latin typeface="Vaud" panose="02000503000000090004" pitchFamily="50" charset="0"/>
              </a:rPr>
              <a:t>Wrong definition</a:t>
            </a:r>
          </a:p>
          <a:p>
            <a:endParaRPr lang="en-US" sz="1800" dirty="0">
              <a:latin typeface="Vaud" panose="02000503000000090004" pitchFamily="50" charset="0"/>
            </a:endParaRPr>
          </a:p>
          <a:p>
            <a:endParaRPr lang="en-US" sz="1800" dirty="0" smtClean="0">
              <a:latin typeface="Vaud" panose="02000503000000090004" pitchFamily="50" charset="0"/>
            </a:endParaRPr>
          </a:p>
          <a:p>
            <a:endParaRPr lang="en-US" sz="1800" dirty="0">
              <a:latin typeface="Vaud" panose="02000503000000090004" pitchFamily="50" charset="0"/>
            </a:endParaRPr>
          </a:p>
          <a:p>
            <a:endParaRPr lang="en-US" sz="1800" dirty="0" smtClean="0">
              <a:latin typeface="Vaud" panose="02000503000000090004" pitchFamily="50" charset="0"/>
            </a:endParaRPr>
          </a:p>
          <a:p>
            <a:endParaRPr lang="en-US" sz="1800" dirty="0">
              <a:latin typeface="Vaud" panose="02000503000000090004" pitchFamily="50" charset="0"/>
            </a:endParaRPr>
          </a:p>
          <a:p>
            <a:r>
              <a:rPr lang="en-US" sz="1800" dirty="0" smtClean="0">
                <a:latin typeface="Vaud" panose="02000503000000090004" pitchFamily="50" charset="0"/>
              </a:rPr>
              <a:t>Correct definition</a:t>
            </a:r>
            <a:endParaRPr lang="it-IT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216623"/>
              </p:ext>
            </p:extLst>
          </p:nvPr>
        </p:nvGraphicFramePr>
        <p:xfrm>
          <a:off x="618308" y="2061232"/>
          <a:ext cx="684493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101">
                  <a:extLst>
                    <a:ext uri="{9D8B030D-6E8A-4147-A177-3AD203B41FA5}">
                      <a16:colId xmlns:a16="http://schemas.microsoft.com/office/drawing/2014/main" xmlns="" val="761661656"/>
                    </a:ext>
                  </a:extLst>
                </a:gridCol>
                <a:gridCol w="2652734">
                  <a:extLst>
                    <a:ext uri="{9D8B030D-6E8A-4147-A177-3AD203B41FA5}">
                      <a16:colId xmlns:a16="http://schemas.microsoft.com/office/drawing/2014/main" xmlns="" val="1423152442"/>
                    </a:ext>
                  </a:extLst>
                </a:gridCol>
                <a:gridCol w="2238102">
                  <a:extLst>
                    <a:ext uri="{9D8B030D-6E8A-4147-A177-3AD203B41FA5}">
                      <a16:colId xmlns:a16="http://schemas.microsoft.com/office/drawing/2014/main" xmlns="" val="14740353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PARAMCD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PARAM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PARCAT1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17919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Urine Calcium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URINALYSIS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1099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Blood Calcium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CHEMISTRY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2660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RBC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Blood Erythrocytes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HAEMATOLOGY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516861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97453"/>
              </p:ext>
            </p:extLst>
          </p:nvPr>
        </p:nvGraphicFramePr>
        <p:xfrm>
          <a:off x="618306" y="4009571"/>
          <a:ext cx="684493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2974">
                  <a:extLst>
                    <a:ext uri="{9D8B030D-6E8A-4147-A177-3AD203B41FA5}">
                      <a16:colId xmlns:a16="http://schemas.microsoft.com/office/drawing/2014/main" xmlns="" val="1679665888"/>
                    </a:ext>
                  </a:extLst>
                </a:gridCol>
                <a:gridCol w="2560318">
                  <a:extLst>
                    <a:ext uri="{9D8B030D-6E8A-4147-A177-3AD203B41FA5}">
                      <a16:colId xmlns:a16="http://schemas.microsoft.com/office/drawing/2014/main" xmlns="" val="1906033371"/>
                    </a:ext>
                  </a:extLst>
                </a:gridCol>
                <a:gridCol w="2281646">
                  <a:extLst>
                    <a:ext uri="{9D8B030D-6E8A-4147-A177-3AD203B41FA5}">
                      <a16:colId xmlns:a16="http://schemas.microsoft.com/office/drawing/2014/main" xmlns="" val="22413868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26201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CAU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Urine Calcium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URINALYSIS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0809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Calcium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CHEMISTRY</a:t>
                      </a:r>
                      <a:endParaRPr lang="it-IT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4407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RBC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Erythrocytes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HAEMATOLOGY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462818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338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BDS </a:t>
            </a:r>
            <a:r>
              <a:rPr lang="it-IT" b="1" dirty="0" smtClean="0">
                <a:latin typeface="Vaud" panose="02000503000000090004" pitchFamily="50" charset="0"/>
              </a:rPr>
              <a:t>#4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3148"/>
            <a:ext cx="8229600" cy="4525963"/>
          </a:xfrm>
        </p:spPr>
        <p:txBody>
          <a:bodyPr>
            <a:normAutofit/>
          </a:bodyPr>
          <a:lstStyle/>
          <a:p>
            <a:r>
              <a:rPr lang="it-IT" sz="2200" b="1" dirty="0">
                <a:latin typeface="Vaud" panose="02000503000000090004" pitchFamily="50" charset="0"/>
              </a:rPr>
              <a:t>Incorrect/Iffy Variables/Values (continue)</a:t>
            </a:r>
            <a:endParaRPr lang="en-US" sz="2200" dirty="0">
              <a:latin typeface="Vaud" panose="02000503000000090004" pitchFamily="50" charset="0"/>
            </a:endParaRP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ADLB -A lot of the PARAM appear to be CRIT values and should not be added parameters (e.gALKGR15) -for the ones that look at multiple PARAM it makes sense but not so much for the ones that are within PARAM </a:t>
            </a:r>
          </a:p>
        </p:txBody>
      </p:sp>
    </p:spTree>
    <p:extLst>
      <p:ext uri="{BB962C8B-B14F-4D97-AF65-F5344CB8AC3E}">
        <p14:creationId xmlns:p14="http://schemas.microsoft.com/office/powerpoint/2010/main" val="180078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latin typeface="Vaud" panose="02000503000000090004" pitchFamily="50" charset="0"/>
              </a:rPr>
              <a:t>Content </a:t>
            </a:r>
            <a:r>
              <a:rPr lang="it-IT" sz="3600" b="1" dirty="0" smtClean="0">
                <a:latin typeface="Vaud" panose="02000503000000090004" pitchFamily="50" charset="0"/>
              </a:rPr>
              <a:t>Disclaimer</a:t>
            </a:r>
            <a:endParaRPr lang="it-IT" sz="3600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4109"/>
            <a:ext cx="8229600" cy="4525963"/>
          </a:xfrm>
        </p:spPr>
        <p:txBody>
          <a:bodyPr>
            <a:noAutofit/>
          </a:bodyPr>
          <a:lstStyle/>
          <a:p>
            <a:r>
              <a:rPr lang="en-US" sz="1800" dirty="0">
                <a:latin typeface="Vaud" panose="02000503000000090004" pitchFamily="50" charset="0"/>
              </a:rPr>
              <a:t>All content included in this presentation is for informational purposes </a:t>
            </a:r>
            <a:r>
              <a:rPr lang="en-US" sz="1800" dirty="0" smtClean="0">
                <a:latin typeface="Vaud" panose="02000503000000090004" pitchFamily="50" charset="0"/>
              </a:rPr>
              <a:t>only. These </a:t>
            </a:r>
            <a:r>
              <a:rPr lang="en-US" sz="1800" dirty="0">
                <a:latin typeface="Vaud" panose="02000503000000090004" pitchFamily="50" charset="0"/>
              </a:rPr>
              <a:t>are from personal notes taken during the </a:t>
            </a:r>
            <a:r>
              <a:rPr lang="en-US" sz="1800" dirty="0" smtClean="0">
                <a:latin typeface="Vaud" panose="02000503000000090004" pitchFamily="50" charset="0"/>
              </a:rPr>
              <a:t>attendance of the webinar in reference. </a:t>
            </a:r>
          </a:p>
          <a:p>
            <a:r>
              <a:rPr lang="en-US" sz="1800" dirty="0" smtClean="0">
                <a:latin typeface="Vaud" panose="02000503000000090004" pitchFamily="50" charset="0"/>
              </a:rPr>
              <a:t>Please refer to the original presentation and to the latest published standards documents for the most authoritative implementation information. </a:t>
            </a:r>
            <a:endParaRPr lang="it-IT" sz="1800" dirty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06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BDS </a:t>
            </a:r>
            <a:r>
              <a:rPr lang="it-IT" b="1" dirty="0" smtClean="0">
                <a:latin typeface="Vaud" panose="02000503000000090004" pitchFamily="50" charset="0"/>
              </a:rPr>
              <a:t>#4 </a:t>
            </a:r>
            <a:r>
              <a:rPr lang="it-IT" b="1" dirty="0">
                <a:latin typeface="Vaud" panose="02000503000000090004" pitchFamily="50" charset="0"/>
              </a:rPr>
              <a:t>(Example)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3812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sz="2900" b="1" dirty="0" smtClean="0">
                <a:latin typeface="Vaud" panose="02000503000000090004" pitchFamily="50" charset="0"/>
              </a:rPr>
              <a:t>PARAM/PARAMCD/LBCAT</a:t>
            </a:r>
            <a:endParaRPr lang="en-US" sz="2900" b="1" dirty="0">
              <a:latin typeface="Vaud" panose="02000503000000090004" pitchFamily="50" charset="0"/>
            </a:endParaRPr>
          </a:p>
          <a:p>
            <a:endParaRPr lang="en-US" sz="2600" dirty="0" smtClean="0">
              <a:latin typeface="Vaud" panose="02000503000000090004" pitchFamily="50" charset="0"/>
            </a:endParaRPr>
          </a:p>
          <a:p>
            <a:r>
              <a:rPr lang="en-US" sz="2600" dirty="0" smtClean="0">
                <a:latin typeface="Vaud" panose="02000503000000090004" pitchFamily="50" charset="0"/>
              </a:rPr>
              <a:t>Bad definition</a:t>
            </a:r>
          </a:p>
          <a:p>
            <a:endParaRPr lang="en-US" sz="1800" dirty="0">
              <a:latin typeface="Vaud" panose="02000503000000090004" pitchFamily="50" charset="0"/>
            </a:endParaRPr>
          </a:p>
          <a:p>
            <a:endParaRPr lang="en-US" sz="1800" dirty="0" smtClean="0">
              <a:latin typeface="Vaud" panose="02000503000000090004" pitchFamily="50" charset="0"/>
            </a:endParaRPr>
          </a:p>
          <a:p>
            <a:endParaRPr lang="en-US" sz="1800" dirty="0">
              <a:latin typeface="Vaud" panose="02000503000000090004" pitchFamily="50" charset="0"/>
            </a:endParaRPr>
          </a:p>
          <a:p>
            <a:endParaRPr lang="en-US" sz="1800" dirty="0" smtClean="0">
              <a:latin typeface="Vaud" panose="02000503000000090004" pitchFamily="50" charset="0"/>
            </a:endParaRPr>
          </a:p>
          <a:p>
            <a:endParaRPr lang="en-US" sz="1800" dirty="0">
              <a:latin typeface="Vaud" panose="02000503000000090004" pitchFamily="50" charset="0"/>
            </a:endParaRPr>
          </a:p>
          <a:p>
            <a:endParaRPr lang="it-IT" dirty="0" smtClean="0"/>
          </a:p>
          <a:p>
            <a:endParaRPr lang="it-IT" dirty="0" smtClean="0"/>
          </a:p>
          <a:p>
            <a:r>
              <a:rPr lang="en-US" sz="2600" dirty="0" smtClean="0">
                <a:latin typeface="Vaud" panose="02000503000000090004" pitchFamily="50" charset="0"/>
              </a:rPr>
              <a:t>Good </a:t>
            </a:r>
            <a:r>
              <a:rPr lang="en-US" sz="2600" dirty="0">
                <a:latin typeface="Vaud" panose="02000503000000090004" pitchFamily="50" charset="0"/>
              </a:rPr>
              <a:t>definition</a:t>
            </a:r>
            <a:endParaRPr lang="it-IT" sz="2600" dirty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r>
              <a:rPr lang="it-IT" dirty="0"/>
              <a:t>	</a:t>
            </a:r>
          </a:p>
          <a:p>
            <a:endParaRPr lang="it-IT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688823"/>
              </p:ext>
            </p:extLst>
          </p:nvPr>
        </p:nvGraphicFramePr>
        <p:xfrm>
          <a:off x="766354" y="2041434"/>
          <a:ext cx="406400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xmlns="" val="3208843443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xmlns="" val="1825710952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xmlns="" val="33096993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 smtClean="0">
                          <a:latin typeface="+mj-lt"/>
                        </a:rPr>
                        <a:t>PARAMCD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+mj-lt"/>
                        </a:rPr>
                        <a:t>AVAL</a:t>
                      </a:r>
                      <a:endParaRPr lang="it-IT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+mj-lt"/>
                        </a:rPr>
                        <a:t>AVALC</a:t>
                      </a:r>
                      <a:endParaRPr lang="it-IT" sz="18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28505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+mj-lt"/>
                        </a:rPr>
                        <a:t>ALK</a:t>
                      </a:r>
                      <a:endParaRPr lang="it-IT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+mj-lt"/>
                        </a:rPr>
                        <a:t>20</a:t>
                      </a:r>
                      <a:endParaRPr lang="it-IT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74937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ALKGR15</a:t>
                      </a:r>
                      <a:endParaRPr lang="it-IT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+mj-lt"/>
                        </a:rPr>
                        <a:t>20</a:t>
                      </a:r>
                      <a:endParaRPr lang="it-IT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+mj-lt"/>
                        </a:rPr>
                        <a:t>Y</a:t>
                      </a:r>
                      <a:endParaRPr lang="it-IT" sz="18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072739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681755"/>
              </p:ext>
            </p:extLst>
          </p:nvPr>
        </p:nvGraphicFramePr>
        <p:xfrm>
          <a:off x="766354" y="3993446"/>
          <a:ext cx="558219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549">
                  <a:extLst>
                    <a:ext uri="{9D8B030D-6E8A-4147-A177-3AD203B41FA5}">
                      <a16:colId xmlns:a16="http://schemas.microsoft.com/office/drawing/2014/main" xmlns="" val="1973551094"/>
                    </a:ext>
                  </a:extLst>
                </a:gridCol>
                <a:gridCol w="1395549">
                  <a:extLst>
                    <a:ext uri="{9D8B030D-6E8A-4147-A177-3AD203B41FA5}">
                      <a16:colId xmlns:a16="http://schemas.microsoft.com/office/drawing/2014/main" xmlns="" val="2767816279"/>
                    </a:ext>
                  </a:extLst>
                </a:gridCol>
                <a:gridCol w="1395549">
                  <a:extLst>
                    <a:ext uri="{9D8B030D-6E8A-4147-A177-3AD203B41FA5}">
                      <a16:colId xmlns:a16="http://schemas.microsoft.com/office/drawing/2014/main" xmlns="" val="1207560347"/>
                    </a:ext>
                  </a:extLst>
                </a:gridCol>
                <a:gridCol w="1395549">
                  <a:extLst>
                    <a:ext uri="{9D8B030D-6E8A-4147-A177-3AD203B41FA5}">
                      <a16:colId xmlns:a16="http://schemas.microsoft.com/office/drawing/2014/main" xmlns="" val="28943956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+mj-lt"/>
                        </a:rPr>
                        <a:t>PARAMCD</a:t>
                      </a:r>
                      <a:endParaRPr lang="it-IT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+mj-lt"/>
                        </a:rPr>
                        <a:t>AVAL</a:t>
                      </a:r>
                      <a:endParaRPr lang="it-IT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+mj-lt"/>
                        </a:rPr>
                        <a:t>CRIT1</a:t>
                      </a:r>
                      <a:endParaRPr lang="it-IT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+mj-lt"/>
                        </a:rPr>
                        <a:t>CRIT1FL</a:t>
                      </a:r>
                      <a:endParaRPr lang="it-IT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2357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+mj-lt"/>
                        </a:rPr>
                        <a:t>ALK</a:t>
                      </a:r>
                      <a:endParaRPr lang="it-IT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+mj-lt"/>
                        </a:rPr>
                        <a:t>20</a:t>
                      </a:r>
                      <a:endParaRPr lang="it-IT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>
                          <a:latin typeface="+mj-lt"/>
                        </a:rPr>
                        <a:t>ALK</a:t>
                      </a:r>
                      <a:r>
                        <a:rPr lang="it-IT" dirty="0" smtClean="0">
                          <a:latin typeface="+mj-lt"/>
                        </a:rPr>
                        <a:t> &gt; 15</a:t>
                      </a:r>
                      <a:endParaRPr lang="it-IT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+mj-lt"/>
                        </a:rPr>
                        <a:t>Y</a:t>
                      </a:r>
                      <a:endParaRPr lang="it-IT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60125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53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BDS </a:t>
            </a:r>
            <a:r>
              <a:rPr lang="it-IT" b="1" dirty="0" smtClean="0">
                <a:latin typeface="Vaud" panose="02000503000000090004" pitchFamily="50" charset="0"/>
              </a:rPr>
              <a:t>#5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9308"/>
            <a:ext cx="8229600" cy="4525963"/>
          </a:xfrm>
        </p:spPr>
        <p:txBody>
          <a:bodyPr>
            <a:normAutofit/>
          </a:bodyPr>
          <a:lstStyle/>
          <a:p>
            <a:r>
              <a:rPr lang="it-IT" sz="2000" b="1" dirty="0" smtClean="0">
                <a:latin typeface="Vaud" panose="02000503000000090004" pitchFamily="50" charset="0"/>
              </a:rPr>
              <a:t>BASE/BASETYPE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ADLB </a:t>
            </a:r>
            <a:r>
              <a:rPr lang="en-US" sz="1800" dirty="0">
                <a:latin typeface="Vaud" panose="02000503000000090004" pitchFamily="50" charset="0"/>
              </a:rPr>
              <a:t>-BASETYPE is not populated for all records within a PARAM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ADLB/ADVS -Having BASE and not CHG seems odd –what is the purpose? </a:t>
            </a:r>
            <a:endParaRPr lang="en-US" sz="1800" dirty="0" smtClean="0">
              <a:latin typeface="Vaud" panose="02000503000000090004" pitchFamily="50" charset="0"/>
            </a:endParaRP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BASE should reference ABLFL and not AVISITN </a:t>
            </a:r>
            <a:r>
              <a:rPr lang="en-US" sz="1800" dirty="0" err="1">
                <a:latin typeface="Vaud" panose="02000503000000090004" pitchFamily="50" charset="0"/>
              </a:rPr>
              <a:t>ADaMIG</a:t>
            </a:r>
            <a:r>
              <a:rPr lang="en-US" sz="1800" dirty="0">
                <a:latin typeface="Vaud" panose="02000503000000090004" pitchFamily="50" charset="0"/>
              </a:rPr>
              <a:t> -BASE contains the value of AVAL copied from a record within the parameter on which ABLFL = “Y” (and BNRIND=ANRIND where ABLFL=‘Y’)</a:t>
            </a:r>
            <a:endParaRPr lang="en-US" sz="1800" dirty="0" smtClean="0">
              <a:latin typeface="Vaud" panose="02000503000000090004" pitchFamily="50" charset="0"/>
            </a:endParaRPr>
          </a:p>
          <a:p>
            <a:pPr marL="457200" lvl="1" indent="0">
              <a:buNone/>
            </a:pPr>
            <a:endParaRPr lang="en-US" sz="2200" dirty="0" smtClean="0">
              <a:latin typeface="Vaud" panose="02000503000000090004" pitchFamily="50" charset="0"/>
            </a:endParaRPr>
          </a:p>
          <a:p>
            <a:r>
              <a:rPr lang="it-IT" sz="2000" b="1" dirty="0" smtClean="0">
                <a:latin typeface="Vaud" panose="02000503000000090004" pitchFamily="50" charset="0"/>
              </a:rPr>
              <a:t>AVALCATy/CRITy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ADxx.AVALCAT1/AVALCAT2 -these can only be categorizations of AVAL –only </a:t>
            </a:r>
            <a:r>
              <a:rPr lang="en-US" sz="1800" dirty="0" err="1" smtClean="0">
                <a:latin typeface="Vaud" panose="02000503000000090004" pitchFamily="50" charset="0"/>
              </a:rPr>
              <a:t>CRITy</a:t>
            </a:r>
            <a:r>
              <a:rPr lang="en-US" sz="1800" dirty="0" smtClean="0">
                <a:latin typeface="Vaud" panose="02000503000000090004" pitchFamily="50" charset="0"/>
              </a:rPr>
              <a:t>/</a:t>
            </a:r>
            <a:r>
              <a:rPr lang="en-US" sz="1800" dirty="0" err="1" smtClean="0">
                <a:latin typeface="Vaud" panose="02000503000000090004" pitchFamily="50" charset="0"/>
              </a:rPr>
              <a:t>MCRITy</a:t>
            </a:r>
            <a:r>
              <a:rPr lang="en-US" sz="1800" dirty="0" smtClean="0">
                <a:latin typeface="Vaud" panose="02000503000000090004" pitchFamily="50" charset="0"/>
              </a:rPr>
              <a:t> can </a:t>
            </a:r>
            <a:r>
              <a:rPr lang="en-US" sz="1800" dirty="0">
                <a:latin typeface="Vaud" panose="02000503000000090004" pitchFamily="50" charset="0"/>
              </a:rPr>
              <a:t>be based on “any” variable</a:t>
            </a:r>
          </a:p>
          <a:p>
            <a:pPr lvl="1"/>
            <a:r>
              <a:rPr lang="en-US" sz="1800" dirty="0" err="1" smtClean="0">
                <a:latin typeface="Vaud" panose="02000503000000090004" pitchFamily="50" charset="0"/>
              </a:rPr>
              <a:t>CRITy</a:t>
            </a:r>
            <a:r>
              <a:rPr lang="en-US" sz="1800" dirty="0" smtClean="0">
                <a:latin typeface="Vaud" panose="02000503000000090004" pitchFamily="50" charset="0"/>
              </a:rPr>
              <a:t> </a:t>
            </a:r>
            <a:r>
              <a:rPr lang="en-US" sz="1800" dirty="0">
                <a:latin typeface="Vaud" panose="02000503000000090004" pitchFamily="50" charset="0"/>
              </a:rPr>
              <a:t>has to be a constant value within PARAM – if it varies then use </a:t>
            </a:r>
            <a:r>
              <a:rPr lang="en-US" sz="1800" dirty="0" err="1" smtClean="0">
                <a:latin typeface="Vaud" panose="02000503000000090004" pitchFamily="50" charset="0"/>
              </a:rPr>
              <a:t>AVALCATy</a:t>
            </a:r>
            <a:r>
              <a:rPr lang="en-US" sz="1800" dirty="0" smtClean="0">
                <a:latin typeface="Vaud" panose="02000503000000090004" pitchFamily="50" charset="0"/>
              </a:rPr>
              <a:t> </a:t>
            </a:r>
            <a:r>
              <a:rPr lang="en-US" sz="1800" dirty="0">
                <a:latin typeface="Vaud" panose="02000503000000090004" pitchFamily="50" charset="0"/>
              </a:rPr>
              <a:t>(or </a:t>
            </a:r>
            <a:r>
              <a:rPr lang="en-US" sz="1800" dirty="0" err="1">
                <a:latin typeface="Vaud" panose="02000503000000090004" pitchFamily="50" charset="0"/>
              </a:rPr>
              <a:t>MCRITyML</a:t>
            </a:r>
            <a:r>
              <a:rPr lang="en-US" sz="1800" dirty="0">
                <a:latin typeface="Vaud" panose="02000503000000090004" pitchFamily="50" charset="0"/>
              </a:rPr>
              <a:t>)</a:t>
            </a:r>
          </a:p>
          <a:p>
            <a:endParaRPr lang="en-US" dirty="0" smtClean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49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BDS </a:t>
            </a:r>
            <a:r>
              <a:rPr lang="it-IT" b="1" dirty="0" smtClean="0">
                <a:latin typeface="Vaud" panose="02000503000000090004" pitchFamily="50" charset="0"/>
              </a:rPr>
              <a:t>#5 </a:t>
            </a:r>
            <a:r>
              <a:rPr lang="it-IT" b="1" dirty="0">
                <a:latin typeface="Vaud" panose="02000503000000090004" pitchFamily="50" charset="0"/>
              </a:rPr>
              <a:t>(Example)</a:t>
            </a:r>
            <a:endParaRPr lang="it-IT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6256333"/>
              </p:ext>
            </p:extLst>
          </p:nvPr>
        </p:nvGraphicFramePr>
        <p:xfrm>
          <a:off x="457200" y="2073308"/>
          <a:ext cx="5290457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9214">
                  <a:extLst>
                    <a:ext uri="{9D8B030D-6E8A-4147-A177-3AD203B41FA5}">
                      <a16:colId xmlns:a16="http://schemas.microsoft.com/office/drawing/2014/main" xmlns="" val="450079741"/>
                    </a:ext>
                  </a:extLst>
                </a:gridCol>
                <a:gridCol w="1016456">
                  <a:extLst>
                    <a:ext uri="{9D8B030D-6E8A-4147-A177-3AD203B41FA5}">
                      <a16:colId xmlns:a16="http://schemas.microsoft.com/office/drawing/2014/main" xmlns="" val="186749118"/>
                    </a:ext>
                  </a:extLst>
                </a:gridCol>
                <a:gridCol w="893358">
                  <a:extLst>
                    <a:ext uri="{9D8B030D-6E8A-4147-A177-3AD203B41FA5}">
                      <a16:colId xmlns:a16="http://schemas.microsoft.com/office/drawing/2014/main" xmlns="" val="1493741538"/>
                    </a:ext>
                  </a:extLst>
                </a:gridCol>
                <a:gridCol w="2371429">
                  <a:extLst>
                    <a:ext uri="{9D8B030D-6E8A-4147-A177-3AD203B41FA5}">
                      <a16:colId xmlns:a16="http://schemas.microsoft.com/office/drawing/2014/main" xmlns="" val="28082717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 smtClean="0"/>
                        <a:t>AVAL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AVALC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CHG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AVALCAT1*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69980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90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High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aseline="0" dirty="0" smtClean="0"/>
                        <a:t>GT 90 and CHG &gt; 20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44341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95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High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453749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07751"/>
              </p:ext>
            </p:extLst>
          </p:nvPr>
        </p:nvGraphicFramePr>
        <p:xfrm>
          <a:off x="457200" y="4044656"/>
          <a:ext cx="7149738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156">
                  <a:extLst>
                    <a:ext uri="{9D8B030D-6E8A-4147-A177-3AD203B41FA5}">
                      <a16:colId xmlns:a16="http://schemas.microsoft.com/office/drawing/2014/main" xmlns="" val="1763439123"/>
                    </a:ext>
                  </a:extLst>
                </a:gridCol>
                <a:gridCol w="896268">
                  <a:extLst>
                    <a:ext uri="{9D8B030D-6E8A-4147-A177-3AD203B41FA5}">
                      <a16:colId xmlns:a16="http://schemas.microsoft.com/office/drawing/2014/main" xmlns="" val="886617241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xmlns="" val="173385768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4267147816"/>
                    </a:ext>
                  </a:extLst>
                </a:gridCol>
                <a:gridCol w="2159726">
                  <a:extLst>
                    <a:ext uri="{9D8B030D-6E8A-4147-A177-3AD203B41FA5}">
                      <a16:colId xmlns:a16="http://schemas.microsoft.com/office/drawing/2014/main" xmlns="" val="1631601270"/>
                    </a:ext>
                  </a:extLst>
                </a:gridCol>
                <a:gridCol w="1227908">
                  <a:extLst>
                    <a:ext uri="{9D8B030D-6E8A-4147-A177-3AD203B41FA5}">
                      <a16:colId xmlns:a16="http://schemas.microsoft.com/office/drawing/2014/main" xmlns="" val="9320792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 smtClean="0"/>
                        <a:t>AVAL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AVALC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CHG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AVALCAT1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CRIT1*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CRIT1FL*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47388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90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High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GT 90</a:t>
                      </a:r>
                      <a:r>
                        <a:rPr lang="it-IT" baseline="0" dirty="0" smtClean="0"/>
                        <a:t> and CHG &gt; 20</a:t>
                      </a:r>
                      <a:endParaRPr lang="it-IT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Y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6537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95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High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817144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65759" y="1385242"/>
            <a:ext cx="8233957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>
                <a:latin typeface="Vaud" panose="02000503000000090004" pitchFamily="50" charset="0"/>
              </a:rPr>
              <a:t>AVALCATy/CRITy</a:t>
            </a:r>
          </a:p>
          <a:p>
            <a:r>
              <a:rPr lang="en-US" dirty="0" smtClean="0">
                <a:latin typeface="Vaud" panose="02000503000000090004" pitchFamily="50" charset="0"/>
              </a:rPr>
              <a:t>Bad definition</a:t>
            </a:r>
          </a:p>
          <a:p>
            <a:endParaRPr lang="en-US" dirty="0">
              <a:latin typeface="Vaud" panose="02000503000000090004" pitchFamily="50" charset="0"/>
            </a:endParaRPr>
          </a:p>
          <a:p>
            <a:endParaRPr lang="en-US" dirty="0" smtClean="0">
              <a:latin typeface="Vaud" panose="02000503000000090004" pitchFamily="50" charset="0"/>
            </a:endParaRPr>
          </a:p>
          <a:p>
            <a:r>
              <a:rPr lang="en-US" dirty="0" smtClean="0">
                <a:latin typeface="Vaud" panose="02000503000000090004" pitchFamily="50" charset="0"/>
              </a:rPr>
              <a:t>	</a:t>
            </a:r>
            <a:endParaRPr lang="en-US" dirty="0">
              <a:latin typeface="Vaud" panose="02000503000000090004" pitchFamily="50" charset="0"/>
            </a:endParaRPr>
          </a:p>
          <a:p>
            <a:endParaRPr lang="en-US" dirty="0" smtClean="0">
              <a:latin typeface="Vaud" panose="02000503000000090004" pitchFamily="50" charset="0"/>
            </a:endParaRPr>
          </a:p>
          <a:p>
            <a:endParaRPr lang="en-US" dirty="0">
              <a:latin typeface="Vaud" panose="02000503000000090004" pitchFamily="50" charset="0"/>
            </a:endParaRPr>
          </a:p>
          <a:p>
            <a:endParaRPr lang="en-US" dirty="0" smtClean="0">
              <a:latin typeface="Vaud" panose="02000503000000090004" pitchFamily="50" charset="0"/>
            </a:endParaRPr>
          </a:p>
          <a:p>
            <a:r>
              <a:rPr lang="en-US" dirty="0" smtClean="0">
                <a:latin typeface="Vaud" panose="02000503000000090004" pitchFamily="50" charset="0"/>
              </a:rPr>
              <a:t>Good </a:t>
            </a:r>
            <a:r>
              <a:rPr lang="en-US" dirty="0">
                <a:latin typeface="Vaud" panose="02000503000000090004" pitchFamily="50" charset="0"/>
              </a:rPr>
              <a:t>definition</a:t>
            </a:r>
            <a:endParaRPr lang="it-IT" dirty="0"/>
          </a:p>
          <a:p>
            <a:pPr lvl="1"/>
            <a:endParaRPr lang="en-US" dirty="0" smtClean="0">
              <a:latin typeface="Vaud" panose="02000503000000090004" pitchFamily="50" charset="0"/>
            </a:endParaRPr>
          </a:p>
          <a:p>
            <a:pPr lvl="1"/>
            <a:endParaRPr lang="en-US" dirty="0">
              <a:latin typeface="Vaud" panose="02000503000000090004" pitchFamily="50" charset="0"/>
            </a:endParaRPr>
          </a:p>
          <a:p>
            <a:pPr lvl="1"/>
            <a:endParaRPr lang="en-US" dirty="0" smtClean="0">
              <a:latin typeface="Vaud" panose="02000503000000090004" pitchFamily="50" charset="0"/>
            </a:endParaRPr>
          </a:p>
          <a:p>
            <a:pPr lvl="1"/>
            <a:endParaRPr lang="en-US" dirty="0">
              <a:latin typeface="Vaud" panose="02000503000000090004" pitchFamily="50" charset="0"/>
            </a:endParaRPr>
          </a:p>
          <a:p>
            <a:pPr lvl="1"/>
            <a:endParaRPr lang="en-US" dirty="0" smtClean="0">
              <a:latin typeface="Vaud" panose="02000503000000090004" pitchFamily="50" charset="0"/>
            </a:endParaRPr>
          </a:p>
          <a:p>
            <a:pPr lvl="1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480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Vaud" panose="02000503000000090004" pitchFamily="50" charset="0"/>
              </a:rPr>
              <a:t>BDS #6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4771"/>
            <a:ext cx="8229600" cy="4525963"/>
          </a:xfrm>
        </p:spPr>
        <p:txBody>
          <a:bodyPr>
            <a:normAutofit/>
          </a:bodyPr>
          <a:lstStyle/>
          <a:p>
            <a:r>
              <a:rPr lang="it-IT" sz="2000" b="1" dirty="0">
                <a:latin typeface="Vaud" panose="02000503000000090004" pitchFamily="50" charset="0"/>
              </a:rPr>
              <a:t>Timing </a:t>
            </a:r>
            <a:r>
              <a:rPr lang="it-IT" sz="2000" b="1" dirty="0" smtClean="0">
                <a:latin typeface="Vaud" panose="02000503000000090004" pitchFamily="50" charset="0"/>
              </a:rPr>
              <a:t>Variables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ENDPOINT </a:t>
            </a:r>
            <a:r>
              <a:rPr lang="en-US" sz="1800" dirty="0">
                <a:latin typeface="Vaud" panose="02000503000000090004" pitchFamily="50" charset="0"/>
              </a:rPr>
              <a:t>BASELINE is not a correct AVISIT value –this should be AVISIT=BASELINE with </a:t>
            </a:r>
            <a:r>
              <a:rPr lang="en-US" sz="1800" dirty="0" smtClean="0">
                <a:latin typeface="Vaud" panose="02000503000000090004" pitchFamily="50" charset="0"/>
              </a:rPr>
              <a:t>DTYPE=AVERAGE. </a:t>
            </a:r>
          </a:p>
          <a:p>
            <a:pPr lvl="2"/>
            <a:r>
              <a:rPr lang="en-US" sz="1600" dirty="0" smtClean="0">
                <a:latin typeface="Vaud" panose="02000503000000090004" pitchFamily="50" charset="0"/>
              </a:rPr>
              <a:t>Why </a:t>
            </a:r>
            <a:r>
              <a:rPr lang="en-US" sz="1600" dirty="0">
                <a:latin typeface="Vaud" panose="02000503000000090004" pitchFamily="50" charset="0"/>
              </a:rPr>
              <a:t>are there AVISIT=ENDPOINT </a:t>
            </a:r>
            <a:r>
              <a:rPr lang="en-US" sz="1600" dirty="0" err="1" smtClean="0">
                <a:latin typeface="Vaud" panose="02000503000000090004" pitchFamily="50" charset="0"/>
              </a:rPr>
              <a:t>xxxx</a:t>
            </a:r>
            <a:r>
              <a:rPr lang="en-US" sz="1600" dirty="0" smtClean="0">
                <a:latin typeface="Vaud" panose="02000503000000090004" pitchFamily="50" charset="0"/>
              </a:rPr>
              <a:t> in </a:t>
            </a:r>
            <a:r>
              <a:rPr lang="en-US" sz="1600" dirty="0">
                <a:latin typeface="Vaud" panose="02000503000000090004" pitchFamily="50" charset="0"/>
              </a:rPr>
              <a:t>any case –it does not have that on the tables</a:t>
            </a:r>
          </a:p>
          <a:p>
            <a:pPr lvl="2"/>
            <a:r>
              <a:rPr lang="en-US" sz="1600" dirty="0">
                <a:latin typeface="Vaud" panose="02000503000000090004" pitchFamily="50" charset="0"/>
              </a:rPr>
              <a:t>What does ATPT=ENDPOINT 0.5 H POST-DOSE mean? If these are supposed to identify the average value then </a:t>
            </a:r>
            <a:r>
              <a:rPr lang="en-US" sz="1600" dirty="0" smtClean="0">
                <a:latin typeface="Vaud" panose="02000503000000090004" pitchFamily="50" charset="0"/>
              </a:rPr>
              <a:t>DBTYPE </a:t>
            </a:r>
            <a:r>
              <a:rPr lang="en-US" sz="1600" dirty="0">
                <a:latin typeface="Vaud" panose="02000503000000090004" pitchFamily="50" charset="0"/>
              </a:rPr>
              <a:t>should be used and not a changed ATPT value –it is not a different visit/</a:t>
            </a:r>
            <a:r>
              <a:rPr lang="en-US" sz="1600" dirty="0" err="1">
                <a:latin typeface="Vaud" panose="02000503000000090004" pitchFamily="50" charset="0"/>
              </a:rPr>
              <a:t>timepoint</a:t>
            </a:r>
            <a:endParaRPr lang="en-US" sz="1600" dirty="0">
              <a:latin typeface="Vaud" panose="02000503000000090004" pitchFamily="50" charset="0"/>
            </a:endParaRP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ADTC – often included this</a:t>
            </a:r>
            <a:r>
              <a:rPr lang="en-US" sz="1800" dirty="0">
                <a:latin typeface="Vaud" panose="02000503000000090004" pitchFamily="50" charset="0"/>
              </a:rPr>
              <a:t>. </a:t>
            </a:r>
            <a:r>
              <a:rPr lang="en-US" sz="1800" dirty="0" smtClean="0">
                <a:latin typeface="Vaud" panose="02000503000000090004" pitchFamily="50" charset="0"/>
              </a:rPr>
              <a:t>Value added?</a:t>
            </a:r>
            <a:endParaRPr lang="en-US" sz="1800" dirty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23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BDS </a:t>
            </a:r>
            <a:r>
              <a:rPr lang="it-IT" b="1" dirty="0" smtClean="0">
                <a:latin typeface="Vaud" panose="02000503000000090004" pitchFamily="50" charset="0"/>
              </a:rPr>
              <a:t>#7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3148"/>
            <a:ext cx="8229600" cy="4525963"/>
          </a:xfrm>
        </p:spPr>
        <p:txBody>
          <a:bodyPr>
            <a:normAutofit/>
          </a:bodyPr>
          <a:lstStyle/>
          <a:p>
            <a:r>
              <a:rPr lang="it-IT" sz="2000" b="1" dirty="0" smtClean="0">
                <a:latin typeface="Vaud" panose="02000503000000090004" pitchFamily="50" charset="0"/>
              </a:rPr>
              <a:t>DTYPE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DTYPE=SUM </a:t>
            </a:r>
            <a:r>
              <a:rPr lang="en-US" sz="1800" dirty="0">
                <a:latin typeface="Vaud" panose="02000503000000090004" pitchFamily="50" charset="0"/>
              </a:rPr>
              <a:t>or COMBINED is incorrect –DTYPE is for records within a parameter and not totally derived </a:t>
            </a:r>
            <a:r>
              <a:rPr lang="en-US" sz="1800" dirty="0" smtClean="0">
                <a:latin typeface="Vaud" panose="02000503000000090004" pitchFamily="50" charset="0"/>
              </a:rPr>
              <a:t>parameters</a:t>
            </a:r>
            <a:endParaRPr lang="en-US" sz="1800" dirty="0">
              <a:latin typeface="Vaud" panose="02000503000000090004" pitchFamily="50" charset="0"/>
            </a:endParaRP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DTYPE=MAXIMUM (used to identify a maximum record) -this is incorrect usage of DTYPE -there is no indication that there is an added row with AVISIT="Maximum" -this should be identified with an </a:t>
            </a:r>
            <a:r>
              <a:rPr lang="en-US" sz="1800" dirty="0" err="1">
                <a:latin typeface="Vaud" panose="02000503000000090004" pitchFamily="50" charset="0"/>
              </a:rPr>
              <a:t>ANLzzFL</a:t>
            </a:r>
            <a:endParaRPr lang="en-US" sz="1800" dirty="0">
              <a:latin typeface="Vaud" panose="02000503000000090004" pitchFamily="50" charset="0"/>
            </a:endParaRP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DTYPE=EOT is not correct –it does not describe the derivation method</a:t>
            </a:r>
            <a:r>
              <a:rPr lang="en-US" sz="1900" dirty="0">
                <a:latin typeface="Vaud" panose="02000503000000090004" pitchFamily="50" charset="0"/>
              </a:rPr>
              <a:t> </a:t>
            </a:r>
            <a:r>
              <a:rPr lang="en-US" sz="1900" dirty="0" smtClean="0">
                <a:latin typeface="Vaud" panose="02000503000000090004" pitchFamily="50" charset="0"/>
              </a:rPr>
              <a:t>(it could be LOV </a:t>
            </a:r>
            <a:r>
              <a:rPr lang="en-US" sz="1900" dirty="0">
                <a:latin typeface="Vaud" panose="02000503000000090004" pitchFamily="50" charset="0"/>
              </a:rPr>
              <a:t>Last Observed </a:t>
            </a:r>
            <a:r>
              <a:rPr lang="en-US" sz="1900" dirty="0" smtClean="0">
                <a:latin typeface="Vaud" panose="02000503000000090004" pitchFamily="50" charset="0"/>
              </a:rPr>
              <a:t>Value)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ADLB -LBMAXFL/LBMINFL/POSTHIFL/POSTLOFL (and all the rest of the flags) –these should all be </a:t>
            </a:r>
            <a:r>
              <a:rPr lang="en-US" sz="1800" dirty="0" err="1">
                <a:latin typeface="Vaud" panose="02000503000000090004" pitchFamily="50" charset="0"/>
              </a:rPr>
              <a:t>ANLzzFL</a:t>
            </a:r>
            <a:r>
              <a:rPr lang="en-US" sz="1800" dirty="0">
                <a:latin typeface="Vaud" panose="02000503000000090004" pitchFamily="50" charset="0"/>
              </a:rPr>
              <a:t> (or AVISIT added rows) –see section 4.5.3.1 of the </a:t>
            </a:r>
            <a:r>
              <a:rPr lang="en-US" sz="1800" dirty="0" err="1">
                <a:latin typeface="Vaud" panose="02000503000000090004" pitchFamily="50" charset="0"/>
              </a:rPr>
              <a:t>ADaMIG</a:t>
            </a:r>
            <a:r>
              <a:rPr lang="en-US" sz="1800" dirty="0">
                <a:latin typeface="Vaud" panose="02000503000000090004" pitchFamily="50" charset="0"/>
              </a:rPr>
              <a:t> </a:t>
            </a:r>
          </a:p>
          <a:p>
            <a:pPr lvl="1"/>
            <a:endParaRPr lang="en-US" sz="1900" dirty="0">
              <a:latin typeface="Vaud" panose="02000503000000090004" pitchFamily="50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6042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BDS </a:t>
            </a:r>
            <a:r>
              <a:rPr lang="it-IT" b="1" dirty="0" smtClean="0">
                <a:latin typeface="Vaud" panose="02000503000000090004" pitchFamily="50" charset="0"/>
              </a:rPr>
              <a:t>#7 </a:t>
            </a:r>
            <a:r>
              <a:rPr lang="it-IT" b="1" dirty="0">
                <a:latin typeface="Vaud" panose="02000503000000090004" pitchFamily="50" charset="0"/>
              </a:rPr>
              <a:t>(Example)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874" y="1118413"/>
            <a:ext cx="8229600" cy="4525963"/>
          </a:xfrm>
        </p:spPr>
        <p:txBody>
          <a:bodyPr>
            <a:normAutofit lnSpcReduction="10000"/>
          </a:bodyPr>
          <a:lstStyle/>
          <a:p>
            <a:endParaRPr lang="en-US" sz="2000" b="1" dirty="0" smtClean="0">
              <a:latin typeface="Vaud" panose="02000503000000090004" pitchFamily="50" charset="0"/>
            </a:endParaRPr>
          </a:p>
          <a:p>
            <a:r>
              <a:rPr lang="en-US" sz="2000" b="1" dirty="0" smtClean="0">
                <a:latin typeface="Vaud" panose="02000503000000090004" pitchFamily="50" charset="0"/>
              </a:rPr>
              <a:t>Wrong</a:t>
            </a:r>
          </a:p>
          <a:p>
            <a:endParaRPr lang="en-US" sz="2400" b="1" dirty="0">
              <a:latin typeface="Vaud" panose="02000503000000090004" pitchFamily="50" charset="0"/>
            </a:endParaRPr>
          </a:p>
          <a:p>
            <a:endParaRPr lang="en-US" sz="2400" b="1" dirty="0" smtClean="0">
              <a:latin typeface="Vaud" panose="02000503000000090004" pitchFamily="50" charset="0"/>
            </a:endParaRPr>
          </a:p>
          <a:p>
            <a:endParaRPr lang="en-US" sz="2000" b="1" dirty="0" smtClean="0">
              <a:latin typeface="Vaud" panose="02000503000000090004" pitchFamily="50" charset="0"/>
            </a:endParaRPr>
          </a:p>
          <a:p>
            <a:r>
              <a:rPr lang="en-US" sz="2000" b="1" dirty="0" smtClean="0">
                <a:latin typeface="Vaud" panose="02000503000000090004" pitchFamily="50" charset="0"/>
              </a:rPr>
              <a:t>Use </a:t>
            </a:r>
            <a:r>
              <a:rPr lang="en-US" sz="2000" b="1" dirty="0" err="1" smtClean="0">
                <a:latin typeface="Vaud" panose="02000503000000090004" pitchFamily="50" charset="0"/>
              </a:rPr>
              <a:t>ANLxxFL</a:t>
            </a:r>
            <a:endParaRPr lang="en-US" sz="2000" b="1" dirty="0" smtClean="0">
              <a:latin typeface="Vaud" panose="02000503000000090004" pitchFamily="50" charset="0"/>
            </a:endParaRPr>
          </a:p>
          <a:p>
            <a:endParaRPr lang="en-US" sz="2000" b="1" dirty="0" smtClean="0">
              <a:latin typeface="Vaud" panose="02000503000000090004" pitchFamily="50" charset="0"/>
            </a:endParaRPr>
          </a:p>
          <a:p>
            <a:endParaRPr lang="en-US" sz="2000" b="1" dirty="0" smtClean="0">
              <a:latin typeface="Vaud" panose="02000503000000090004" pitchFamily="50" charset="0"/>
            </a:endParaRPr>
          </a:p>
          <a:p>
            <a:endParaRPr lang="en-US" sz="2000" b="1" dirty="0">
              <a:latin typeface="Vaud" panose="02000503000000090004" pitchFamily="50" charset="0"/>
            </a:endParaRPr>
          </a:p>
          <a:p>
            <a:r>
              <a:rPr lang="en-US" sz="2000" b="1" dirty="0" smtClean="0">
                <a:latin typeface="Vaud" panose="02000503000000090004" pitchFamily="50" charset="0"/>
              </a:rPr>
              <a:t>Add AVISIT </a:t>
            </a:r>
          </a:p>
          <a:p>
            <a:pPr marL="0" indent="0">
              <a:buNone/>
            </a:pPr>
            <a:r>
              <a:rPr lang="en-US" sz="2000" b="1" dirty="0" smtClean="0">
                <a:latin typeface="Vaud" panose="02000503000000090004" pitchFamily="50" charset="0"/>
              </a:rPr>
              <a:t>         and</a:t>
            </a:r>
          </a:p>
          <a:p>
            <a:pPr marL="0" indent="0">
              <a:buNone/>
            </a:pPr>
            <a:r>
              <a:rPr lang="en-US" sz="2000" b="1" dirty="0">
                <a:latin typeface="Vaud" panose="02000503000000090004" pitchFamily="50" charset="0"/>
              </a:rPr>
              <a:t> </a:t>
            </a:r>
            <a:r>
              <a:rPr lang="en-US" sz="2000" b="1" dirty="0" smtClean="0">
                <a:latin typeface="Vaud" panose="02000503000000090004" pitchFamily="50" charset="0"/>
              </a:rPr>
              <a:t>    Use DBTYPE</a:t>
            </a:r>
            <a:r>
              <a:rPr lang="en-US" sz="2400" b="1" dirty="0" smtClean="0">
                <a:latin typeface="Vaud" panose="02000503000000090004" pitchFamily="50" charset="0"/>
              </a:rPr>
              <a:t>	 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313413"/>
              </p:ext>
            </p:extLst>
          </p:nvPr>
        </p:nvGraphicFramePr>
        <p:xfrm>
          <a:off x="2333898" y="1249156"/>
          <a:ext cx="4624252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9203">
                  <a:extLst>
                    <a:ext uri="{9D8B030D-6E8A-4147-A177-3AD203B41FA5}">
                      <a16:colId xmlns:a16="http://schemas.microsoft.com/office/drawing/2014/main" xmlns="" val="1438404820"/>
                    </a:ext>
                  </a:extLst>
                </a:gridCol>
                <a:gridCol w="1258236">
                  <a:extLst>
                    <a:ext uri="{9D8B030D-6E8A-4147-A177-3AD203B41FA5}">
                      <a16:colId xmlns:a16="http://schemas.microsoft.com/office/drawing/2014/main" xmlns="" val="3428988232"/>
                    </a:ext>
                  </a:extLst>
                </a:gridCol>
                <a:gridCol w="868724">
                  <a:extLst>
                    <a:ext uri="{9D8B030D-6E8A-4147-A177-3AD203B41FA5}">
                      <a16:colId xmlns:a16="http://schemas.microsoft.com/office/drawing/2014/main" xmlns="" val="870528956"/>
                    </a:ext>
                  </a:extLst>
                </a:gridCol>
                <a:gridCol w="1378089">
                  <a:extLst>
                    <a:ext uri="{9D8B030D-6E8A-4147-A177-3AD203B41FA5}">
                      <a16:colId xmlns:a16="http://schemas.microsoft.com/office/drawing/2014/main" xmlns="" val="3654240566"/>
                    </a:ext>
                  </a:extLst>
                </a:gridCol>
              </a:tblGrid>
              <a:tr h="335804">
                <a:tc>
                  <a:txBody>
                    <a:bodyPr/>
                    <a:lstStyle/>
                    <a:p>
                      <a:r>
                        <a:rPr lang="it-IT" dirty="0" smtClean="0"/>
                        <a:t>AVISIT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PARAMCD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AVAL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DBTYPE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0660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Week</a:t>
                      </a:r>
                      <a:r>
                        <a:rPr lang="it-IT" baseline="0" dirty="0" smtClean="0"/>
                        <a:t> 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DBP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8842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Week</a:t>
                      </a:r>
                      <a:r>
                        <a:rPr lang="it-IT" baseline="0" dirty="0" smtClean="0"/>
                        <a:t> 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DBP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MAXIMUM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8565539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833021"/>
              </p:ext>
            </p:extLst>
          </p:nvPr>
        </p:nvGraphicFramePr>
        <p:xfrm>
          <a:off x="3004457" y="4144643"/>
          <a:ext cx="5682342" cy="1534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0652">
                  <a:extLst>
                    <a:ext uri="{9D8B030D-6E8A-4147-A177-3AD203B41FA5}">
                      <a16:colId xmlns:a16="http://schemas.microsoft.com/office/drawing/2014/main" xmlns="" val="2183916911"/>
                    </a:ext>
                  </a:extLst>
                </a:gridCol>
                <a:gridCol w="1210491">
                  <a:extLst>
                    <a:ext uri="{9D8B030D-6E8A-4147-A177-3AD203B41FA5}">
                      <a16:colId xmlns:a16="http://schemas.microsoft.com/office/drawing/2014/main" xmlns="" val="1524559578"/>
                    </a:ext>
                  </a:extLst>
                </a:gridCol>
                <a:gridCol w="722811">
                  <a:extLst>
                    <a:ext uri="{9D8B030D-6E8A-4147-A177-3AD203B41FA5}">
                      <a16:colId xmlns:a16="http://schemas.microsoft.com/office/drawing/2014/main" xmlns="" val="3068210556"/>
                    </a:ext>
                  </a:extLst>
                </a:gridCol>
                <a:gridCol w="1258388">
                  <a:extLst>
                    <a:ext uri="{9D8B030D-6E8A-4147-A177-3AD203B41FA5}">
                      <a16:colId xmlns:a16="http://schemas.microsoft.com/office/drawing/2014/main" xmlns="" val="12347337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AVISIT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PARAMCD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AVAL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DBTYPE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837685"/>
                  </a:ext>
                </a:extLst>
              </a:tr>
              <a:tr h="427357">
                <a:tc>
                  <a:txBody>
                    <a:bodyPr/>
                    <a:lstStyle/>
                    <a:p>
                      <a:r>
                        <a:rPr lang="it-IT" dirty="0" smtClean="0"/>
                        <a:t>Week</a:t>
                      </a:r>
                      <a:r>
                        <a:rPr lang="it-IT" baseline="0" dirty="0" smtClean="0"/>
                        <a:t> 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DBP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80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09415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Week</a:t>
                      </a:r>
                      <a:r>
                        <a:rPr lang="it-IT" baseline="0" dirty="0" smtClean="0"/>
                        <a:t> 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DBP</a:t>
                      </a:r>
                      <a:endParaRPr lang="it-IT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72876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Post-Baseline Maximum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DBP</a:t>
                      </a:r>
                      <a:endParaRPr lang="it-IT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MAXIMUM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1355515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244704"/>
              </p:ext>
            </p:extLst>
          </p:nvPr>
        </p:nvGraphicFramePr>
        <p:xfrm>
          <a:off x="3074127" y="2748686"/>
          <a:ext cx="500742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5104">
                  <a:extLst>
                    <a:ext uri="{9D8B030D-6E8A-4147-A177-3AD203B41FA5}">
                      <a16:colId xmlns:a16="http://schemas.microsoft.com/office/drawing/2014/main" xmlns="" val="4249563312"/>
                    </a:ext>
                  </a:extLst>
                </a:gridCol>
                <a:gridCol w="1183958">
                  <a:extLst>
                    <a:ext uri="{9D8B030D-6E8A-4147-A177-3AD203B41FA5}">
                      <a16:colId xmlns:a16="http://schemas.microsoft.com/office/drawing/2014/main" xmlns="" val="2098144643"/>
                    </a:ext>
                  </a:extLst>
                </a:gridCol>
                <a:gridCol w="1109357">
                  <a:extLst>
                    <a:ext uri="{9D8B030D-6E8A-4147-A177-3AD203B41FA5}">
                      <a16:colId xmlns:a16="http://schemas.microsoft.com/office/drawing/2014/main" xmlns="" val="1501380643"/>
                    </a:ext>
                  </a:extLst>
                </a:gridCol>
                <a:gridCol w="1599009">
                  <a:extLst>
                    <a:ext uri="{9D8B030D-6E8A-4147-A177-3AD203B41FA5}">
                      <a16:colId xmlns:a16="http://schemas.microsoft.com/office/drawing/2014/main" xmlns="" val="5941762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AVISIT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PARAMCD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AVAL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ANL01FL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15709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Week</a:t>
                      </a:r>
                      <a:r>
                        <a:rPr lang="it-IT" baseline="0" dirty="0" smtClean="0"/>
                        <a:t> 1</a:t>
                      </a:r>
                      <a:endParaRPr lang="it-IT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DBP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80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2731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Week</a:t>
                      </a:r>
                      <a:r>
                        <a:rPr lang="it-IT" baseline="0" dirty="0" smtClean="0"/>
                        <a:t> 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DBP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Y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535749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692505"/>
              </p:ext>
            </p:extLst>
          </p:nvPr>
        </p:nvGraphicFramePr>
        <p:xfrm>
          <a:off x="7064828" y="1249156"/>
          <a:ext cx="116694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949">
                  <a:extLst>
                    <a:ext uri="{9D8B030D-6E8A-4147-A177-3AD203B41FA5}">
                      <a16:colId xmlns:a16="http://schemas.microsoft.com/office/drawing/2014/main" xmlns="" val="19025104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POSTHIFL</a:t>
                      </a:r>
                      <a:endParaRPr lang="it-IT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69220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38662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Y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8520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14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OCCDS #1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6691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Vaud" panose="02000503000000090004" pitchFamily="50" charset="0"/>
              </a:rPr>
              <a:t>ADAE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ADAE </a:t>
            </a:r>
            <a:r>
              <a:rPr lang="en-US" sz="1800" dirty="0">
                <a:latin typeface="Vaud" panose="02000503000000090004" pitchFamily="50" charset="0"/>
              </a:rPr>
              <a:t>-Creating records with ANYAE=N </a:t>
            </a:r>
            <a:r>
              <a:rPr lang="en-US" sz="1800" dirty="0" smtClean="0">
                <a:latin typeface="Vaud" panose="02000503000000090004" pitchFamily="50" charset="0"/>
              </a:rPr>
              <a:t>and populating </a:t>
            </a:r>
            <a:r>
              <a:rPr lang="en-US" sz="1800" dirty="0">
                <a:latin typeface="Vaud" panose="02000503000000090004" pitchFamily="50" charset="0"/>
              </a:rPr>
              <a:t>AETERM with None for subjects with no AEs is not allowed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AEDUR </a:t>
            </a:r>
            <a:r>
              <a:rPr lang="en-US" sz="1800" dirty="0">
                <a:latin typeface="Vaud" panose="02000503000000090004" pitchFamily="50" charset="0"/>
              </a:rPr>
              <a:t>is an SDTM variable that is character and </a:t>
            </a:r>
            <a:r>
              <a:rPr lang="en-US" sz="1800" dirty="0" smtClean="0">
                <a:latin typeface="Vaud" panose="02000503000000090004" pitchFamily="50" charset="0"/>
              </a:rPr>
              <a:t>ISO 8601 </a:t>
            </a:r>
            <a:r>
              <a:rPr lang="en-US" sz="1800" dirty="0">
                <a:latin typeface="Vaud" panose="02000503000000090004" pitchFamily="50" charset="0"/>
              </a:rPr>
              <a:t>–it cannot be changed to numeric in </a:t>
            </a:r>
            <a:r>
              <a:rPr lang="en-US" sz="1800" dirty="0" err="1" smtClean="0">
                <a:latin typeface="Vaud" panose="02000503000000090004" pitchFamily="50" charset="0"/>
              </a:rPr>
              <a:t>ADaM</a:t>
            </a:r>
            <a:r>
              <a:rPr lang="en-US" sz="1800" dirty="0" smtClean="0">
                <a:latin typeface="Vaud" panose="02000503000000090004" pitchFamily="50" charset="0"/>
              </a:rPr>
              <a:t>. Use ADURN (derived)</a:t>
            </a:r>
            <a:endParaRPr lang="en-US" sz="1800" dirty="0">
              <a:latin typeface="Vaud" panose="02000503000000090004" pitchFamily="50" charset="0"/>
            </a:endParaRP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Do not change SDTM variables as AEOUTR (SDTM.AE.AEOUT),	AESEV </a:t>
            </a:r>
            <a:r>
              <a:rPr lang="en-US" sz="1800" dirty="0">
                <a:latin typeface="Vaud" panose="02000503000000090004" pitchFamily="50" charset="0"/>
              </a:rPr>
              <a:t>should be SDTM.</a:t>
            </a:r>
            <a:r>
              <a:rPr lang="it-IT" sz="1800" dirty="0">
                <a:latin typeface="Vaud" panose="02000503000000090004" pitchFamily="50" charset="0"/>
              </a:rPr>
              <a:t>AESEV</a:t>
            </a:r>
            <a:endParaRPr lang="en-US" sz="1800" dirty="0">
              <a:latin typeface="Vaud" panose="02000503000000090004" pitchFamily="50" charset="0"/>
            </a:endParaRP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TRTEMFL -derivation may not be correct if time is imputed –use caution in defining TRTEMFL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ASTDT should be included even if </a:t>
            </a:r>
            <a:r>
              <a:rPr lang="it-IT" sz="1800" dirty="0">
                <a:latin typeface="Vaud" panose="02000503000000090004" pitchFamily="50" charset="0"/>
              </a:rPr>
              <a:t>ASTDTM</a:t>
            </a:r>
            <a:r>
              <a:rPr lang="en-US" sz="1800" dirty="0">
                <a:latin typeface="Vaud" panose="02000503000000090004" pitchFamily="50" charset="0"/>
              </a:rPr>
              <a:t> is present. No a requirement –just a suggestion</a:t>
            </a:r>
          </a:p>
          <a:p>
            <a:pPr lvl="1"/>
            <a:endParaRPr lang="en-US" sz="1800" dirty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8682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atin typeface="Vaud" panose="02000503000000090004" pitchFamily="50" charset="0"/>
              </a:rPr>
              <a:t>OCCDS </a:t>
            </a:r>
            <a:r>
              <a:rPr lang="it-IT" b="1" dirty="0">
                <a:latin typeface="Vaud" panose="02000503000000090004" pitchFamily="50" charset="0"/>
              </a:rPr>
              <a:t>#2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0565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Vaud" panose="02000503000000090004" pitchFamily="50" charset="0"/>
              </a:rPr>
              <a:t>ADCM </a:t>
            </a:r>
            <a:r>
              <a:rPr lang="en-US" sz="2000" b="1" dirty="0">
                <a:latin typeface="Vaud" panose="02000503000000090004" pitchFamily="50" charset="0"/>
              </a:rPr>
              <a:t>/ADMH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ADCM -CMDOSU/CMDOSFRQ/CMROUTE changed from SDTM values –this is not allowed 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ADMH </a:t>
            </a:r>
            <a:r>
              <a:rPr lang="en-US" sz="1800" dirty="0">
                <a:latin typeface="Vaud" panose="02000503000000090004" pitchFamily="50" charset="0"/>
              </a:rPr>
              <a:t>–ASTDT/AENDT –do these add value? These appear to be mostly partial dates 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43485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>
                <a:latin typeface="Vaud" panose="02000503000000090004" pitchFamily="50" charset="0"/>
              </a:rPr>
              <a:t>Conclusion</a:t>
            </a:r>
            <a:endParaRPr lang="it-IT" sz="3600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5069"/>
            <a:ext cx="8229600" cy="4525963"/>
          </a:xfrm>
        </p:spPr>
        <p:txBody>
          <a:bodyPr>
            <a:normAutofit/>
          </a:bodyPr>
          <a:lstStyle/>
          <a:p>
            <a:r>
              <a:rPr lang="it-IT" sz="2800" dirty="0">
                <a:latin typeface="Vaud" panose="02000503000000090004" pitchFamily="50" charset="0"/>
              </a:rPr>
              <a:t>Thanks for your </a:t>
            </a:r>
            <a:r>
              <a:rPr lang="it-IT" sz="2800" dirty="0" smtClean="0">
                <a:latin typeface="Vaud" panose="02000503000000090004" pitchFamily="50" charset="0"/>
              </a:rPr>
              <a:t>attention</a:t>
            </a:r>
          </a:p>
          <a:p>
            <a:r>
              <a:rPr lang="it-IT" sz="2800" dirty="0" smtClean="0">
                <a:latin typeface="Vaud" panose="02000503000000090004" pitchFamily="50" charset="0"/>
              </a:rPr>
              <a:t>Questions?</a:t>
            </a:r>
            <a:endParaRPr lang="it-IT" sz="2800" dirty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886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 smtClean="0">
                <a:latin typeface="Vaud" panose="02000503000000090004" pitchFamily="50" charset="0"/>
              </a:rPr>
              <a:t>Reference</a:t>
            </a:r>
            <a:endParaRPr lang="it-IT" sz="3600" b="1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endParaRPr lang="it-IT" sz="2000" dirty="0">
              <a:latin typeface="Vaud Display" panose="02000503000000020004" pitchFamily="50" charset="0"/>
            </a:endParaRPr>
          </a:p>
          <a:p>
            <a:r>
              <a:rPr lang="en-US" sz="2000" b="1" dirty="0" smtClean="0">
                <a:latin typeface="Vaud" panose="02000503000000090004" pitchFamily="50" charset="0"/>
              </a:rPr>
              <a:t>CDISC </a:t>
            </a:r>
            <a:r>
              <a:rPr lang="en-US" sz="2000" b="1" dirty="0">
                <a:latin typeface="Vaud" panose="02000503000000090004" pitchFamily="50" charset="0"/>
              </a:rPr>
              <a:t>Members Only Mini-Training Series </a:t>
            </a:r>
          </a:p>
          <a:p>
            <a:pPr marL="0" indent="0">
              <a:buNone/>
            </a:pPr>
            <a:endParaRPr lang="en-US" sz="2000" b="1" dirty="0">
              <a:latin typeface="Vaud" panose="02000503000000090004" pitchFamily="50" charset="0"/>
            </a:endParaRPr>
          </a:p>
          <a:p>
            <a:r>
              <a:rPr lang="en-US" sz="2000" b="1" dirty="0" smtClean="0">
                <a:latin typeface="Vaud" panose="02000503000000090004" pitchFamily="50" charset="0"/>
              </a:rPr>
              <a:t>Some </a:t>
            </a:r>
            <a:r>
              <a:rPr lang="en-US" sz="2000" b="1" dirty="0">
                <a:latin typeface="Vaud" panose="02000503000000090004" pitchFamily="50" charset="0"/>
              </a:rPr>
              <a:t>Considerations When Designing </a:t>
            </a:r>
            <a:r>
              <a:rPr lang="en-US" sz="2000" b="1" dirty="0" err="1">
                <a:latin typeface="Vaud" panose="02000503000000090004" pitchFamily="50" charset="0"/>
              </a:rPr>
              <a:t>ADaM</a:t>
            </a:r>
            <a:r>
              <a:rPr lang="en-US" sz="2000" b="1" dirty="0">
                <a:latin typeface="Vaud" panose="02000503000000090004" pitchFamily="50" charset="0"/>
              </a:rPr>
              <a:t> </a:t>
            </a:r>
            <a:r>
              <a:rPr lang="en-US" sz="2000" b="1" dirty="0" smtClean="0">
                <a:latin typeface="Vaud" panose="02000503000000090004" pitchFamily="50" charset="0"/>
              </a:rPr>
              <a:t>Datasets</a:t>
            </a:r>
            <a:endParaRPr lang="en-US" sz="2000" dirty="0" smtClean="0">
              <a:latin typeface="Vaud" panose="02000503000000090004" pitchFamily="50" charset="0"/>
            </a:endParaRPr>
          </a:p>
          <a:p>
            <a:pPr lvl="1"/>
            <a:r>
              <a:rPr lang="en-US" sz="2000" dirty="0" smtClean="0">
                <a:latin typeface="Vaud" panose="02000503000000090004" pitchFamily="50" charset="0"/>
              </a:rPr>
              <a:t>Nate </a:t>
            </a:r>
            <a:r>
              <a:rPr lang="en-US" sz="2000" dirty="0" err="1">
                <a:latin typeface="Vaud" panose="02000503000000090004" pitchFamily="50" charset="0"/>
              </a:rPr>
              <a:t>Freimark</a:t>
            </a:r>
            <a:r>
              <a:rPr lang="en-US" sz="2000" dirty="0">
                <a:latin typeface="Vaud" panose="02000503000000090004" pitchFamily="50" charset="0"/>
              </a:rPr>
              <a:t>, Vice President -Clinical Programming and Date Standards, The </a:t>
            </a:r>
            <a:r>
              <a:rPr lang="en-US" sz="2000" dirty="0" err="1">
                <a:latin typeface="Vaud" panose="02000503000000090004" pitchFamily="50" charset="0"/>
              </a:rPr>
              <a:t>Griesser</a:t>
            </a:r>
            <a:r>
              <a:rPr lang="en-US" sz="2000" dirty="0">
                <a:latin typeface="Vaud" panose="02000503000000090004" pitchFamily="50" charset="0"/>
              </a:rPr>
              <a:t> </a:t>
            </a:r>
            <a:r>
              <a:rPr lang="en-US" sz="2000" dirty="0" smtClean="0">
                <a:latin typeface="Vaud" panose="02000503000000090004" pitchFamily="50" charset="0"/>
              </a:rPr>
              <a:t>Group</a:t>
            </a:r>
          </a:p>
          <a:p>
            <a:pPr lvl="1"/>
            <a:r>
              <a:rPr lang="it-IT" sz="2000" dirty="0" smtClean="0">
                <a:latin typeface="Vaud" panose="02000503000000090004" pitchFamily="50" charset="0"/>
              </a:rPr>
              <a:t>CDISC </a:t>
            </a:r>
            <a:r>
              <a:rPr lang="it-IT" sz="2000" dirty="0">
                <a:latin typeface="Vaud" panose="02000503000000090004" pitchFamily="50" charset="0"/>
              </a:rPr>
              <a:t>Webinar</a:t>
            </a:r>
            <a:r>
              <a:rPr lang="it-IT" sz="2000" dirty="0" smtClean="0">
                <a:latin typeface="Vaud" panose="02000503000000090004" pitchFamily="50" charset="0"/>
              </a:rPr>
              <a:t> 09MAR2017 </a:t>
            </a:r>
            <a:endParaRPr lang="it-IT" sz="2000" dirty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41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latin typeface="Vaud" panose="02000503000000090004" pitchFamily="50" charset="0"/>
              </a:rPr>
              <a:t>Overview</a:t>
            </a:r>
            <a:endParaRPr lang="en-GB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1509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>
                <a:latin typeface="Vaud" panose="02000503000000090004" pitchFamily="50" charset="0"/>
              </a:rPr>
              <a:t>General concepts</a:t>
            </a:r>
          </a:p>
          <a:p>
            <a:r>
              <a:rPr lang="it-IT" b="1" dirty="0" smtClean="0">
                <a:latin typeface="Vaud" panose="02000503000000090004" pitchFamily="50" charset="0"/>
              </a:rPr>
              <a:t>ADSL related tips &amp;FAQ</a:t>
            </a:r>
          </a:p>
          <a:p>
            <a:r>
              <a:rPr lang="it-IT" b="1" dirty="0" smtClean="0">
                <a:latin typeface="Vaud" panose="02000503000000090004" pitchFamily="50" charset="0"/>
              </a:rPr>
              <a:t>BDS </a:t>
            </a:r>
            <a:r>
              <a:rPr lang="it-IT" b="1" dirty="0">
                <a:latin typeface="Vaud" panose="02000503000000090004" pitchFamily="50" charset="0"/>
              </a:rPr>
              <a:t>related tips &amp;FAQ</a:t>
            </a:r>
            <a:endParaRPr lang="it-IT" b="1" dirty="0" smtClean="0">
              <a:latin typeface="Vaud" panose="02000503000000090004" pitchFamily="50" charset="0"/>
            </a:endParaRPr>
          </a:p>
          <a:p>
            <a:r>
              <a:rPr lang="it-IT" b="1" dirty="0" smtClean="0">
                <a:latin typeface="Vaud" panose="02000503000000090004" pitchFamily="50" charset="0"/>
              </a:rPr>
              <a:t>OCCDS </a:t>
            </a:r>
            <a:r>
              <a:rPr lang="it-IT" b="1" dirty="0">
                <a:latin typeface="Vaud" panose="02000503000000090004" pitchFamily="50" charset="0"/>
              </a:rPr>
              <a:t>related tips &amp;FAQ</a:t>
            </a:r>
            <a:endParaRPr lang="it-IT" b="1" dirty="0" smtClean="0">
              <a:latin typeface="Vaud" panose="02000503000000090004" pitchFamily="50" charset="0"/>
            </a:endParaRPr>
          </a:p>
          <a:p>
            <a:endParaRPr lang="it-IT" b="1" dirty="0" smtClean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82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>
                <a:latin typeface="Vaud" panose="02000503000000090004" pitchFamily="50" charset="0"/>
              </a:rPr>
              <a:t>General #1</a:t>
            </a:r>
            <a:endParaRPr lang="en-GB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1509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Vaud" panose="02000503000000090004" pitchFamily="50" charset="0"/>
              </a:rPr>
              <a:t>Variables selection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Just because a variable is defined in the </a:t>
            </a:r>
            <a:r>
              <a:rPr lang="en-US" sz="1800" dirty="0" err="1">
                <a:latin typeface="Vaud" panose="02000503000000090004" pitchFamily="50" charset="0"/>
              </a:rPr>
              <a:t>ADaMIG</a:t>
            </a:r>
            <a:r>
              <a:rPr lang="en-US" sz="1800" dirty="0">
                <a:latin typeface="Vaud" panose="02000503000000090004" pitchFamily="50" charset="0"/>
              </a:rPr>
              <a:t> does not mean it has to be created in an/all </a:t>
            </a:r>
            <a:r>
              <a:rPr lang="en-US" sz="1800" dirty="0" err="1">
                <a:latin typeface="Vaud" panose="02000503000000090004" pitchFamily="50" charset="0"/>
              </a:rPr>
              <a:t>ADaM</a:t>
            </a:r>
            <a:r>
              <a:rPr lang="en-US" sz="1800" dirty="0">
                <a:latin typeface="Vaud" panose="02000503000000090004" pitchFamily="50" charset="0"/>
              </a:rPr>
              <a:t> </a:t>
            </a:r>
            <a:r>
              <a:rPr lang="en-US" sz="1800" dirty="0" smtClean="0">
                <a:latin typeface="Vaud" panose="02000503000000090004" pitchFamily="50" charset="0"/>
              </a:rPr>
              <a:t>datasets:</a:t>
            </a:r>
          </a:p>
          <a:p>
            <a:pPr lvl="2"/>
            <a:r>
              <a:rPr lang="en-US" sz="1600" dirty="0" smtClean="0">
                <a:latin typeface="Vaud" panose="02000503000000090004" pitchFamily="50" charset="0"/>
              </a:rPr>
              <a:t>SITEID/SUBJID in all BDS datasets</a:t>
            </a:r>
          </a:p>
          <a:p>
            <a:pPr lvl="2"/>
            <a:r>
              <a:rPr lang="en-US" sz="1600" dirty="0" smtClean="0">
                <a:latin typeface="Vaud" panose="02000503000000090004" pitchFamily="50" charset="0"/>
              </a:rPr>
              <a:t>TM and DTM variables when time is missing</a:t>
            </a:r>
          </a:p>
          <a:p>
            <a:pPr lvl="2"/>
            <a:r>
              <a:rPr lang="en-US" sz="1600" dirty="0" smtClean="0">
                <a:latin typeface="Vaud" panose="02000503000000090004" pitchFamily="50" charset="0"/>
              </a:rPr>
              <a:t>Numeric variables not used in analysis (i.e. ARMN)</a:t>
            </a:r>
          </a:p>
          <a:p>
            <a:pPr lvl="2"/>
            <a:r>
              <a:rPr lang="en-US" sz="1600" dirty="0" smtClean="0">
                <a:latin typeface="Vaud" panose="02000503000000090004" pitchFamily="50" charset="0"/>
              </a:rPr>
              <a:t>Null variables (i.e. AVISIT/AVISITN</a:t>
            </a:r>
            <a:r>
              <a:rPr lang="en-US" sz="1600" dirty="0">
                <a:latin typeface="Vaud" panose="02000503000000090004" pitchFamily="50" charset="0"/>
              </a:rPr>
              <a:t>)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Variables </a:t>
            </a:r>
            <a:r>
              <a:rPr lang="en-US" sz="1800" dirty="0">
                <a:latin typeface="Vaud" panose="02000503000000090004" pitchFamily="50" charset="0"/>
              </a:rPr>
              <a:t>from ADSL can be copied to other </a:t>
            </a:r>
            <a:r>
              <a:rPr lang="en-US" sz="1800" dirty="0" err="1">
                <a:latin typeface="Vaud" panose="02000503000000090004" pitchFamily="50" charset="0"/>
              </a:rPr>
              <a:t>ADaM</a:t>
            </a:r>
            <a:r>
              <a:rPr lang="en-US" sz="1800" dirty="0">
                <a:latin typeface="Vaud" panose="02000503000000090004" pitchFamily="50" charset="0"/>
              </a:rPr>
              <a:t> datasets without renaming to a new variable (i.e. AX01SDT in BDS = ADSL.TR01SDT)</a:t>
            </a:r>
            <a:endParaRPr lang="it-IT" sz="1800" dirty="0">
              <a:latin typeface="Vaud" panose="02000503000000090004" pitchFamily="50" charset="0"/>
            </a:endParaRPr>
          </a:p>
          <a:p>
            <a:pPr marL="742950" lvl="2" indent="-342900"/>
            <a:r>
              <a:rPr lang="en-US" sz="1800" dirty="0">
                <a:latin typeface="Vaud" panose="02000503000000090004" pitchFamily="50" charset="0"/>
              </a:rPr>
              <a:t>Variables coming from SDTM should be copied without changes, but </a:t>
            </a:r>
            <a:r>
              <a:rPr lang="en-US" sz="1800" dirty="0" smtClean="0">
                <a:latin typeface="Vaud" panose="02000503000000090004" pitchFamily="50" charset="0"/>
              </a:rPr>
              <a:t>bad SDTM should not necessarily translate to bad </a:t>
            </a:r>
            <a:r>
              <a:rPr lang="en-US" sz="1800" dirty="0" err="1" smtClean="0">
                <a:latin typeface="Vaud" panose="02000503000000090004" pitchFamily="50" charset="0"/>
              </a:rPr>
              <a:t>ADaM</a:t>
            </a:r>
            <a:r>
              <a:rPr lang="en-US" sz="1800" dirty="0" smtClean="0">
                <a:latin typeface="Vaud" panose="02000503000000090004" pitchFamily="50" charset="0"/>
              </a:rPr>
              <a:t> (</a:t>
            </a:r>
            <a:r>
              <a:rPr lang="en-US" sz="1800" dirty="0">
                <a:latin typeface="Vaud" panose="02000503000000090004" pitchFamily="50" charset="0"/>
              </a:rPr>
              <a:t>i.e. </a:t>
            </a:r>
            <a:r>
              <a:rPr lang="en-US" sz="1800" dirty="0" smtClean="0">
                <a:latin typeface="Vaud" panose="02000503000000090004" pitchFamily="50" charset="0"/>
              </a:rPr>
              <a:t>TPT </a:t>
            </a:r>
            <a:r>
              <a:rPr lang="en-US" sz="1800" dirty="0">
                <a:latin typeface="Vaud" panose="02000503000000090004" pitchFamily="50" charset="0"/>
              </a:rPr>
              <a:t>containing </a:t>
            </a:r>
            <a:r>
              <a:rPr lang="en-US" sz="1800" dirty="0" smtClean="0">
                <a:latin typeface="Vaud" panose="02000503000000090004" pitchFamily="50" charset="0"/>
              </a:rPr>
              <a:t>VISIT)</a:t>
            </a:r>
            <a:endParaRPr lang="en-US" sz="1800" dirty="0">
              <a:latin typeface="Vaud" panose="02000503000000090004" pitchFamily="50" charset="0"/>
            </a:endParaRPr>
          </a:p>
          <a:p>
            <a:pPr marL="742950" lvl="2" indent="-342900"/>
            <a:endParaRPr lang="en-US" sz="2100" dirty="0">
              <a:latin typeface="Vaud" panose="02000503000000090004" pitchFamily="50" charset="0"/>
            </a:endParaRPr>
          </a:p>
          <a:p>
            <a:pPr lvl="1"/>
            <a:endParaRPr lang="en-US" sz="2200" dirty="0">
              <a:latin typeface="Vaud" panose="02000503000000090004" pitchFamily="50" charset="0"/>
            </a:endParaRPr>
          </a:p>
          <a:p>
            <a:pPr lvl="1"/>
            <a:endParaRPr lang="en-US" dirty="0" smtClean="0">
              <a:latin typeface="Vaud" panose="02000503000000090004" pitchFamily="50" charset="0"/>
            </a:endParaRPr>
          </a:p>
          <a:p>
            <a:pPr lvl="1"/>
            <a:endParaRPr lang="en-US" dirty="0">
              <a:latin typeface="Vaud" panose="02000503000000090004" pitchFamily="50" charset="0"/>
            </a:endParaRPr>
          </a:p>
          <a:p>
            <a:pPr lvl="1"/>
            <a:endParaRPr lang="en-US" dirty="0">
              <a:latin typeface="Vaud" panose="02000503000000090004" pitchFamily="50" charset="0"/>
            </a:endParaRPr>
          </a:p>
          <a:p>
            <a:pPr marL="457200" lvl="1" indent="0">
              <a:buNone/>
            </a:pPr>
            <a:endParaRPr lang="en-US" dirty="0">
              <a:latin typeface="Vaud" panose="02000503000000090004" pitchFamily="50" charset="0"/>
            </a:endParaRPr>
          </a:p>
          <a:p>
            <a:pPr lvl="1"/>
            <a:endParaRPr lang="en-US" dirty="0">
              <a:latin typeface="Vaud" panose="02000503000000090004" pitchFamily="50" charset="0"/>
            </a:endParaRPr>
          </a:p>
          <a:p>
            <a:pPr marL="0" indent="0">
              <a:buNone/>
            </a:pPr>
            <a:endParaRPr lang="en-GB" dirty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9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General </a:t>
            </a:r>
            <a:r>
              <a:rPr lang="it-IT" b="1" dirty="0" smtClean="0">
                <a:latin typeface="Vaud" panose="02000503000000090004" pitchFamily="50" charset="0"/>
              </a:rPr>
              <a:t>#2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0897"/>
            <a:ext cx="8229600" cy="4525963"/>
          </a:xfrm>
        </p:spPr>
        <p:txBody>
          <a:bodyPr/>
          <a:lstStyle/>
          <a:p>
            <a:r>
              <a:rPr lang="en-US" sz="2400" b="1" dirty="0">
                <a:latin typeface="Vaud" panose="02000503000000090004" pitchFamily="50" charset="0"/>
              </a:rPr>
              <a:t>Date/time variables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Respect suffix conventions (DT, TM, DTM, DTF, TMF, DY)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Date/time variables should have associated study day variables.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When date/time imputation are needed it is a good idea to keep the SDTM variable that contains the partial value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Creating the DT, TM, and DTM triplicate just because it can be done is not necessary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For a given SDTM DTC variable, if only </a:t>
            </a:r>
            <a:r>
              <a:rPr lang="en-US" sz="1800" dirty="0" err="1">
                <a:latin typeface="Vaud" panose="02000503000000090004" pitchFamily="50" charset="0"/>
              </a:rPr>
              <a:t>hh</a:t>
            </a:r>
            <a:r>
              <a:rPr lang="en-US" sz="1800" dirty="0">
                <a:latin typeface="Vaud" panose="02000503000000090004" pitchFamily="50" charset="0"/>
              </a:rPr>
              <a:t> and mm are collected, and </a:t>
            </a:r>
            <a:r>
              <a:rPr lang="en-US" sz="1800" dirty="0" err="1">
                <a:latin typeface="Vaud" panose="02000503000000090004" pitchFamily="50" charset="0"/>
              </a:rPr>
              <a:t>ss</a:t>
            </a:r>
            <a:r>
              <a:rPr lang="en-US" sz="1800" dirty="0">
                <a:latin typeface="Vaud" panose="02000503000000090004" pitchFamily="50" charset="0"/>
              </a:rPr>
              <a:t> are imputed in *DTM as 00, then it is not necessary to set *TMF to “S”. However if collected but are missing should be qualified in *TMF.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54108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General </a:t>
            </a:r>
            <a:r>
              <a:rPr lang="it-IT" b="1" dirty="0" smtClean="0">
                <a:latin typeface="Vaud" panose="02000503000000090004" pitchFamily="50" charset="0"/>
              </a:rPr>
              <a:t>#2 (example)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874" y="1182189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 smtClean="0">
                <a:latin typeface="Vaud" panose="02000503000000090004" pitchFamily="50" charset="0"/>
              </a:rPr>
              <a:t>Date/time Example 1</a:t>
            </a:r>
          </a:p>
          <a:p>
            <a:r>
              <a:rPr lang="en-US" sz="1900" dirty="0" smtClean="0">
                <a:latin typeface="Vaud" panose="02000503000000090004" pitchFamily="50" charset="0"/>
              </a:rPr>
              <a:t>SDTM				ADAM</a:t>
            </a:r>
          </a:p>
          <a:p>
            <a:pPr marL="0" indent="0">
              <a:buNone/>
            </a:pPr>
            <a:r>
              <a:rPr lang="en-US" sz="2400" b="1" dirty="0" smtClean="0">
                <a:latin typeface="Vaud" panose="02000503000000090004" pitchFamily="50" charset="0"/>
              </a:rPr>
              <a:t>	  			  </a:t>
            </a:r>
          </a:p>
          <a:p>
            <a:endParaRPr lang="en-US" sz="2400" b="1" dirty="0" smtClean="0">
              <a:latin typeface="Vaud" panose="02000503000000090004" pitchFamily="50" charset="0"/>
            </a:endParaRPr>
          </a:p>
          <a:p>
            <a:endParaRPr lang="en-US" sz="2400" b="1" dirty="0">
              <a:latin typeface="Vaud" panose="02000503000000090004" pitchFamily="50" charset="0"/>
            </a:endParaRPr>
          </a:p>
          <a:p>
            <a:endParaRPr lang="en-US" sz="2400" b="1" dirty="0" smtClean="0">
              <a:latin typeface="Vaud" panose="02000503000000090004" pitchFamily="50" charset="0"/>
            </a:endParaRPr>
          </a:p>
          <a:p>
            <a:pPr marL="0" indent="0">
              <a:buNone/>
            </a:pPr>
            <a:endParaRPr lang="en-US" sz="2400" b="1" dirty="0">
              <a:latin typeface="Vaud" panose="02000503000000090004" pitchFamily="50" charset="0"/>
            </a:endParaRPr>
          </a:p>
          <a:p>
            <a:r>
              <a:rPr lang="en-US" sz="2400" b="1" dirty="0">
                <a:latin typeface="Vaud" panose="02000503000000090004" pitchFamily="50" charset="0"/>
              </a:rPr>
              <a:t>Date/time </a:t>
            </a:r>
            <a:r>
              <a:rPr lang="en-US" sz="2400" b="1" dirty="0" smtClean="0">
                <a:latin typeface="Vaud" panose="02000503000000090004" pitchFamily="50" charset="0"/>
              </a:rPr>
              <a:t>Example 2</a:t>
            </a:r>
          </a:p>
          <a:p>
            <a:r>
              <a:rPr lang="en-US" sz="1900" dirty="0">
                <a:latin typeface="Vaud" panose="02000503000000090004" pitchFamily="50" charset="0"/>
              </a:rPr>
              <a:t>SDTM				ADAM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							</a:t>
            </a:r>
            <a:endParaRPr lang="it-IT" dirty="0"/>
          </a:p>
          <a:p>
            <a:endParaRPr lang="it-IT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712043"/>
              </p:ext>
            </p:extLst>
          </p:nvPr>
        </p:nvGraphicFramePr>
        <p:xfrm>
          <a:off x="1101633" y="1834084"/>
          <a:ext cx="223374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3749">
                  <a:extLst>
                    <a:ext uri="{9D8B030D-6E8A-4147-A177-3AD203B41FA5}">
                      <a16:colId xmlns:a16="http://schemas.microsoft.com/office/drawing/2014/main" xmlns="" val="2045980563"/>
                    </a:ext>
                  </a:extLst>
                </a:gridCol>
              </a:tblGrid>
              <a:tr h="162192"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--DTC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9305046"/>
                  </a:ext>
                </a:extLst>
              </a:tr>
              <a:tr h="305618">
                <a:tc>
                  <a:txBody>
                    <a:bodyPr/>
                    <a:lstStyle/>
                    <a:p>
                      <a:r>
                        <a:rPr lang="it-IT" dirty="0" smtClean="0"/>
                        <a:t>2014-02-24T12:00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3028443"/>
                  </a:ext>
                </a:extLst>
              </a:tr>
              <a:tr h="30561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2014-03-10T10:30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0823005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107232"/>
              </p:ext>
            </p:extLst>
          </p:nvPr>
        </p:nvGraphicFramePr>
        <p:xfrm>
          <a:off x="3509550" y="1826464"/>
          <a:ext cx="3592287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2">
                  <a:extLst>
                    <a:ext uri="{9D8B030D-6E8A-4147-A177-3AD203B41FA5}">
                      <a16:colId xmlns:a16="http://schemas.microsoft.com/office/drawing/2014/main" xmlns="" val="1438404820"/>
                    </a:ext>
                  </a:extLst>
                </a:gridCol>
                <a:gridCol w="1036320">
                  <a:extLst>
                    <a:ext uri="{9D8B030D-6E8A-4147-A177-3AD203B41FA5}">
                      <a16:colId xmlns:a16="http://schemas.microsoft.com/office/drawing/2014/main" xmlns="" val="3428988232"/>
                    </a:ext>
                  </a:extLst>
                </a:gridCol>
                <a:gridCol w="1092925">
                  <a:extLst>
                    <a:ext uri="{9D8B030D-6E8A-4147-A177-3AD203B41FA5}">
                      <a16:colId xmlns:a16="http://schemas.microsoft.com/office/drawing/2014/main" xmlns="" val="40713911"/>
                    </a:ext>
                  </a:extLst>
                </a:gridCol>
              </a:tblGrid>
              <a:tr h="227353">
                <a:tc>
                  <a:txBody>
                    <a:bodyPr/>
                    <a:lstStyle/>
                    <a:p>
                      <a:r>
                        <a:rPr lang="it-IT" dirty="0" smtClean="0"/>
                        <a:t>--DT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--TM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--DY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0660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2014-02-24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12:00:00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8842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2014-03-10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10:30:00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16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8565539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803602"/>
              </p:ext>
            </p:extLst>
          </p:nvPr>
        </p:nvGraphicFramePr>
        <p:xfrm>
          <a:off x="1101634" y="4096658"/>
          <a:ext cx="223374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3749">
                  <a:extLst>
                    <a:ext uri="{9D8B030D-6E8A-4147-A177-3AD203B41FA5}">
                      <a16:colId xmlns:a16="http://schemas.microsoft.com/office/drawing/2014/main" xmlns="" val="3660779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--DTC 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67752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2014-02-24T12:00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12881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2014-03-10T10:31:50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7809369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75242"/>
              </p:ext>
            </p:extLst>
          </p:nvPr>
        </p:nvGraphicFramePr>
        <p:xfrm>
          <a:off x="3509550" y="4091578"/>
          <a:ext cx="478972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210">
                  <a:extLst>
                    <a:ext uri="{9D8B030D-6E8A-4147-A177-3AD203B41FA5}">
                      <a16:colId xmlns:a16="http://schemas.microsoft.com/office/drawing/2014/main" xmlns="" val="2183916911"/>
                    </a:ext>
                  </a:extLst>
                </a:gridCol>
                <a:gridCol w="1105989">
                  <a:extLst>
                    <a:ext uri="{9D8B030D-6E8A-4147-A177-3AD203B41FA5}">
                      <a16:colId xmlns:a16="http://schemas.microsoft.com/office/drawing/2014/main" xmlns="" val="1524559578"/>
                    </a:ext>
                  </a:extLst>
                </a:gridCol>
                <a:gridCol w="1058091">
                  <a:extLst>
                    <a:ext uri="{9D8B030D-6E8A-4147-A177-3AD203B41FA5}">
                      <a16:colId xmlns:a16="http://schemas.microsoft.com/office/drawing/2014/main" xmlns="" val="3068210556"/>
                    </a:ext>
                  </a:extLst>
                </a:gridCol>
                <a:gridCol w="1197430">
                  <a:extLst>
                    <a:ext uri="{9D8B030D-6E8A-4147-A177-3AD203B41FA5}">
                      <a16:colId xmlns:a16="http://schemas.microsoft.com/office/drawing/2014/main" xmlns="" val="36568065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--DT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--TM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--TMF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--DY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837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2014-02-24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12:00:00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09415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2014-03-10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10:31:50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16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72876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6198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General </a:t>
            </a:r>
            <a:r>
              <a:rPr lang="it-IT" b="1" dirty="0" smtClean="0">
                <a:latin typeface="Vaud" panose="02000503000000090004" pitchFamily="50" charset="0"/>
              </a:rPr>
              <a:t>#3</a:t>
            </a:r>
            <a:endParaRPr lang="it-IT" dirty="0">
              <a:latin typeface="Vaud" panose="02000503000000090004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5657"/>
            <a:ext cx="8229600" cy="4673415"/>
          </a:xfrm>
        </p:spPr>
        <p:txBody>
          <a:bodyPr>
            <a:normAutofit/>
          </a:bodyPr>
          <a:lstStyle/>
          <a:p>
            <a:r>
              <a:rPr lang="it-IT" sz="2200" b="1" dirty="0" smtClean="0">
                <a:latin typeface="Vaud" panose="02000503000000090004" pitchFamily="50" charset="0"/>
              </a:rPr>
              <a:t>Visit/Time </a:t>
            </a:r>
            <a:r>
              <a:rPr lang="it-IT" sz="2200" b="1" dirty="0">
                <a:latin typeface="Vaud" panose="02000503000000090004" pitchFamily="50" charset="0"/>
              </a:rPr>
              <a:t>Point Variables 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AVISIT/AVISITN/ATPT/ATPN should be the timing variables that are in datasets –VISIT/VISITNUM/--TPT/--TPTNUM should also be kept if the values/algorithms differ</a:t>
            </a:r>
          </a:p>
          <a:p>
            <a:pPr lvl="1"/>
            <a:r>
              <a:rPr lang="en-US" sz="1800" dirty="0" smtClean="0">
                <a:latin typeface="Vaud" panose="02000503000000090004" pitchFamily="50" charset="0"/>
              </a:rPr>
              <a:t>VISIT/VISITNUM </a:t>
            </a:r>
            <a:r>
              <a:rPr lang="en-US" sz="1800" dirty="0">
                <a:latin typeface="Vaud" panose="02000503000000090004" pitchFamily="50" charset="0"/>
              </a:rPr>
              <a:t>have to come from SDTM and cannot be derived/changed in </a:t>
            </a:r>
            <a:r>
              <a:rPr lang="en-US" sz="1800" dirty="0" err="1">
                <a:latin typeface="Vaud" panose="02000503000000090004" pitchFamily="50" charset="0"/>
              </a:rPr>
              <a:t>ADaM</a:t>
            </a:r>
            <a:r>
              <a:rPr lang="en-US" sz="1800" dirty="0">
                <a:latin typeface="Vaud" panose="02000503000000090004" pitchFamily="50" charset="0"/>
              </a:rPr>
              <a:t> </a:t>
            </a:r>
            <a:r>
              <a:rPr lang="en-US" sz="1800" dirty="0" smtClean="0">
                <a:latin typeface="Vaud" panose="02000503000000090004" pitchFamily="50" charset="0"/>
              </a:rPr>
              <a:t>but bad </a:t>
            </a:r>
            <a:r>
              <a:rPr lang="en-US" sz="1800" dirty="0">
                <a:latin typeface="Vaud" panose="02000503000000090004" pitchFamily="50" charset="0"/>
              </a:rPr>
              <a:t>SDTM should not necessarily translate to bad </a:t>
            </a:r>
            <a:r>
              <a:rPr lang="en-US" sz="1800" dirty="0" err="1">
                <a:latin typeface="Vaud" panose="02000503000000090004" pitchFamily="50" charset="0"/>
              </a:rPr>
              <a:t>ADaM</a:t>
            </a:r>
            <a:r>
              <a:rPr lang="en-US" sz="1800" dirty="0">
                <a:latin typeface="Vaud" panose="02000503000000090004" pitchFamily="50" charset="0"/>
              </a:rPr>
              <a:t> </a:t>
            </a:r>
            <a:r>
              <a:rPr lang="en-US" sz="1800" dirty="0" smtClean="0">
                <a:latin typeface="Vaud" panose="02000503000000090004" pitchFamily="50" charset="0"/>
              </a:rPr>
              <a:t>(TPT containing VISIT values)</a:t>
            </a:r>
            <a:endParaRPr lang="en-US" sz="1800" dirty="0">
              <a:latin typeface="Vaud" panose="02000503000000090004" pitchFamily="50" charset="0"/>
            </a:endParaRP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AVISIT –last value within a window is not an ENDPOINT value unless you are outputting an extra record –if true then DTYPE has to be present. If not then </a:t>
            </a:r>
            <a:r>
              <a:rPr lang="en-US" sz="1800" dirty="0" err="1">
                <a:latin typeface="Vaud" panose="02000503000000090004" pitchFamily="50" charset="0"/>
              </a:rPr>
              <a:t>ANLzzFLshould</a:t>
            </a:r>
            <a:r>
              <a:rPr lang="en-US" sz="1800" dirty="0">
                <a:latin typeface="Vaud" panose="02000503000000090004" pitchFamily="50" charset="0"/>
              </a:rPr>
              <a:t> be </a:t>
            </a:r>
            <a:r>
              <a:rPr lang="en-US" sz="1800" dirty="0" smtClean="0">
                <a:latin typeface="Vaud" panose="02000503000000090004" pitchFamily="50" charset="0"/>
              </a:rPr>
              <a:t>used</a:t>
            </a:r>
          </a:p>
          <a:p>
            <a:pPr lvl="1"/>
            <a:r>
              <a:rPr lang="en-US" sz="1800" dirty="0">
                <a:latin typeface="Vaud" panose="02000503000000090004" pitchFamily="50" charset="0"/>
              </a:rPr>
              <a:t>AVISIT –RESCREEN/UNSCHEDULED are not generally valid AVISIT values unless they are summarized on the table or defined in the SAP –if not they should be null (or windowed)</a:t>
            </a:r>
          </a:p>
          <a:p>
            <a:pPr lvl="1"/>
            <a:endParaRPr lang="en-US" sz="3300" dirty="0">
              <a:latin typeface="Vaud" panose="0200050300000009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58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Vaud" panose="02000503000000090004" pitchFamily="50" charset="0"/>
              </a:rPr>
              <a:t>General </a:t>
            </a:r>
            <a:r>
              <a:rPr lang="it-IT" b="1" dirty="0" smtClean="0">
                <a:latin typeface="Vaud" panose="02000503000000090004" pitchFamily="50" charset="0"/>
              </a:rPr>
              <a:t>#3 (example)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874" y="1182189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latin typeface="Vaud" panose="02000503000000090004" pitchFamily="50" charset="0"/>
              </a:rPr>
              <a:t>Visit/time point bad </a:t>
            </a:r>
            <a:r>
              <a:rPr lang="en-US" sz="2000" b="1" dirty="0">
                <a:latin typeface="Vaud" panose="02000503000000090004" pitchFamily="50" charset="0"/>
              </a:rPr>
              <a:t>implementation</a:t>
            </a:r>
            <a:endParaRPr lang="en-US" sz="2000" b="1" dirty="0" smtClean="0">
              <a:latin typeface="Vaud" panose="02000503000000090004" pitchFamily="50" charset="0"/>
            </a:endParaRPr>
          </a:p>
          <a:p>
            <a:endParaRPr lang="en-US" sz="2400" b="1" dirty="0" smtClean="0">
              <a:latin typeface="Vaud" panose="02000503000000090004" pitchFamily="50" charset="0"/>
            </a:endParaRPr>
          </a:p>
          <a:p>
            <a:endParaRPr lang="en-US" sz="2400" b="1" dirty="0">
              <a:latin typeface="Vaud" panose="02000503000000090004" pitchFamily="50" charset="0"/>
            </a:endParaRPr>
          </a:p>
          <a:p>
            <a:endParaRPr lang="en-US" sz="2400" b="1" dirty="0" smtClean="0">
              <a:latin typeface="Vaud" panose="02000503000000090004" pitchFamily="50" charset="0"/>
            </a:endParaRPr>
          </a:p>
          <a:p>
            <a:endParaRPr lang="en-US" sz="2000" b="1" dirty="0" smtClean="0">
              <a:latin typeface="Vaud" panose="02000503000000090004" pitchFamily="50" charset="0"/>
            </a:endParaRPr>
          </a:p>
          <a:p>
            <a:endParaRPr lang="en-US" sz="2000" b="1" dirty="0" smtClean="0">
              <a:latin typeface="Vaud" panose="02000503000000090004" pitchFamily="50" charset="0"/>
            </a:endParaRPr>
          </a:p>
          <a:p>
            <a:r>
              <a:rPr lang="en-US" sz="2000" b="1" dirty="0" smtClean="0">
                <a:latin typeface="Vaud" panose="02000503000000090004" pitchFamily="50" charset="0"/>
              </a:rPr>
              <a:t>Visit/time </a:t>
            </a:r>
            <a:r>
              <a:rPr lang="en-US" sz="2000" b="1" dirty="0">
                <a:latin typeface="Vaud" panose="02000503000000090004" pitchFamily="50" charset="0"/>
              </a:rPr>
              <a:t>point </a:t>
            </a:r>
            <a:r>
              <a:rPr lang="en-US" sz="2000" b="1" dirty="0" smtClean="0">
                <a:latin typeface="Vaud" panose="02000503000000090004" pitchFamily="50" charset="0"/>
              </a:rPr>
              <a:t>good implementation</a:t>
            </a:r>
            <a:endParaRPr lang="en-US" sz="2000" b="1" dirty="0">
              <a:latin typeface="Vaud" panose="02000503000000090004" pitchFamily="50" charset="0"/>
            </a:endParaRPr>
          </a:p>
          <a:p>
            <a:endParaRPr lang="en-US" sz="2400" b="1" dirty="0" smtClean="0">
              <a:latin typeface="Vaud" panose="02000503000000090004" pitchFamily="50" charset="0"/>
            </a:endParaRPr>
          </a:p>
          <a:p>
            <a:endParaRPr lang="en-US" sz="2400" b="1" dirty="0">
              <a:latin typeface="Vaud" panose="02000503000000090004" pitchFamily="50" charset="0"/>
            </a:endParaRPr>
          </a:p>
          <a:p>
            <a:endParaRPr lang="en-US" sz="2400" b="1" dirty="0" smtClean="0">
              <a:latin typeface="Vaud" panose="02000503000000090004" pitchFamily="50" charset="0"/>
            </a:endParaRPr>
          </a:p>
          <a:p>
            <a:r>
              <a:rPr lang="en-US" sz="1600" dirty="0" smtClean="0">
                <a:latin typeface="Vaud" panose="02000503000000090004" pitchFamily="50" charset="0"/>
              </a:rPr>
              <a:t>uses </a:t>
            </a:r>
            <a:r>
              <a:rPr lang="en-US" sz="1600" dirty="0">
                <a:latin typeface="Vaud" panose="02000503000000090004" pitchFamily="50" charset="0"/>
              </a:rPr>
              <a:t>XXSTRESU </a:t>
            </a:r>
            <a:r>
              <a:rPr lang="en-US" sz="1600" dirty="0" smtClean="0">
                <a:latin typeface="Vaud" panose="02000503000000090004" pitchFamily="50" charset="0"/>
              </a:rPr>
              <a:t>value</a:t>
            </a:r>
            <a:r>
              <a:rPr lang="en-US" sz="2400" b="1" dirty="0" smtClean="0">
                <a:latin typeface="Vaud" panose="02000503000000090004" pitchFamily="50" charset="0"/>
              </a:rPr>
              <a:t>		 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663807"/>
              </p:ext>
            </p:extLst>
          </p:nvPr>
        </p:nvGraphicFramePr>
        <p:xfrm>
          <a:off x="1114690" y="1641246"/>
          <a:ext cx="7110549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156">
                  <a:extLst>
                    <a:ext uri="{9D8B030D-6E8A-4147-A177-3AD203B41FA5}">
                      <a16:colId xmlns:a16="http://schemas.microsoft.com/office/drawing/2014/main" xmlns="" val="1438404820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xmlns="" val="3428988232"/>
                    </a:ext>
                  </a:extLst>
                </a:gridCol>
                <a:gridCol w="3261353">
                  <a:extLst>
                    <a:ext uri="{9D8B030D-6E8A-4147-A177-3AD203B41FA5}">
                      <a16:colId xmlns:a16="http://schemas.microsoft.com/office/drawing/2014/main" xmlns="" val="40713911"/>
                    </a:ext>
                  </a:extLst>
                </a:gridCol>
              </a:tblGrid>
              <a:tr h="227353">
                <a:tc>
                  <a:txBody>
                    <a:bodyPr/>
                    <a:lstStyle/>
                    <a:p>
                      <a:r>
                        <a:rPr lang="it-IT" dirty="0" smtClean="0"/>
                        <a:t>AVISIT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ATPT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PARAM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0660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Day 1 – 12 h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Heart</a:t>
                      </a:r>
                      <a:r>
                        <a:rPr lang="it-IT" baseline="0" dirty="0" smtClean="0"/>
                        <a:t> rate (bpm) – </a:t>
                      </a:r>
                      <a:r>
                        <a:rPr lang="it-IT" dirty="0" smtClean="0"/>
                        <a:t>Day 1 – 12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8842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DIASTOLIC BLOOD</a:t>
                      </a:r>
                      <a:r>
                        <a:rPr lang="it-IT" baseline="0" dirty="0" smtClean="0"/>
                        <a:t> PRESSURE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8565539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742191"/>
              </p:ext>
            </p:extLst>
          </p:nvPr>
        </p:nvGraphicFramePr>
        <p:xfrm>
          <a:off x="1114689" y="3883386"/>
          <a:ext cx="7110549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156">
                  <a:extLst>
                    <a:ext uri="{9D8B030D-6E8A-4147-A177-3AD203B41FA5}">
                      <a16:colId xmlns:a16="http://schemas.microsoft.com/office/drawing/2014/main" xmlns="" val="2183916911"/>
                    </a:ext>
                  </a:extLst>
                </a:gridCol>
                <a:gridCol w="1349828">
                  <a:extLst>
                    <a:ext uri="{9D8B030D-6E8A-4147-A177-3AD203B41FA5}">
                      <a16:colId xmlns:a16="http://schemas.microsoft.com/office/drawing/2014/main" xmlns="" val="1524559578"/>
                    </a:ext>
                  </a:extLst>
                </a:gridCol>
                <a:gridCol w="3374565">
                  <a:extLst>
                    <a:ext uri="{9D8B030D-6E8A-4147-A177-3AD203B41FA5}">
                      <a16:colId xmlns:a16="http://schemas.microsoft.com/office/drawing/2014/main" xmlns="" val="30682105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AVISIT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ATPT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PARAM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837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Day 1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12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Heart</a:t>
                      </a:r>
                      <a:r>
                        <a:rPr lang="it-IT" baseline="0" dirty="0" smtClean="0"/>
                        <a:t> rate (bpm) 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09415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Diastolic Blood Pressure (mmHg)*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72876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16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CROS NT 2017 powerpoint template" id="{FBB18067-644D-4E22-9F08-54DEE775DC82}" vid="{6B856B22-BB6C-4EA8-B7C7-18570FDA80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CROS NT CDISCMOMT ADaMDatasets</Template>
  <TotalTime>1473</TotalTime>
  <Words>1923</Words>
  <Application>Microsoft Office PowerPoint</Application>
  <PresentationFormat>On-screen Show (4:3)</PresentationFormat>
  <Paragraphs>361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Tema di Office</vt:lpstr>
      <vt:lpstr>Some Considerations  When Designing ADaM Datasets   Italian CDISC UN Day - Milan 27th October 2017  Antonio Valenti Principal Statistical Programmer CROS NT - Verona</vt:lpstr>
      <vt:lpstr>Content Disclaimer</vt:lpstr>
      <vt:lpstr>Reference</vt:lpstr>
      <vt:lpstr>Overview</vt:lpstr>
      <vt:lpstr>General #1</vt:lpstr>
      <vt:lpstr>General #2</vt:lpstr>
      <vt:lpstr>General #2 (example)</vt:lpstr>
      <vt:lpstr>General #3</vt:lpstr>
      <vt:lpstr>General #3 (example)</vt:lpstr>
      <vt:lpstr>ADSL #1</vt:lpstr>
      <vt:lpstr>ADSL #2</vt:lpstr>
      <vt:lpstr>ADSL #3</vt:lpstr>
      <vt:lpstr>ADSL #4</vt:lpstr>
      <vt:lpstr>ADSL #5</vt:lpstr>
      <vt:lpstr>BDS #1</vt:lpstr>
      <vt:lpstr>BDS #2</vt:lpstr>
      <vt:lpstr>BDS #3</vt:lpstr>
      <vt:lpstr>BDS #3 (Example)</vt:lpstr>
      <vt:lpstr>BDS #4</vt:lpstr>
      <vt:lpstr>BDS #4 (Example)</vt:lpstr>
      <vt:lpstr>BDS #5</vt:lpstr>
      <vt:lpstr>BDS #5 (Example)</vt:lpstr>
      <vt:lpstr>BDS #6</vt:lpstr>
      <vt:lpstr>BDS #7</vt:lpstr>
      <vt:lpstr>BDS #7 (Example)</vt:lpstr>
      <vt:lpstr>OCCDS #1</vt:lpstr>
      <vt:lpstr>OCCDS #2</vt:lpstr>
      <vt:lpstr>Conclusion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Valenti</dc:creator>
  <cp:lastModifiedBy>Angelo Tinazzi</cp:lastModifiedBy>
  <cp:revision>97</cp:revision>
  <cp:lastPrinted>2017-02-23T21:32:45Z</cp:lastPrinted>
  <dcterms:created xsi:type="dcterms:W3CDTF">2017-09-26T08:28:26Z</dcterms:created>
  <dcterms:modified xsi:type="dcterms:W3CDTF">2017-10-27T07:37:50Z</dcterms:modified>
</cp:coreProperties>
</file>