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7" r:id="rId6"/>
    <p:sldId id="258" r:id="rId7"/>
    <p:sldId id="263" r:id="rId8"/>
    <p:sldId id="266" r:id="rId9"/>
    <p:sldId id="289" r:id="rId10"/>
    <p:sldId id="285" r:id="rId11"/>
    <p:sldId id="261" r:id="rId12"/>
    <p:sldId id="265" r:id="rId13"/>
    <p:sldId id="288" r:id="rId14"/>
    <p:sldId id="267" r:id="rId15"/>
    <p:sldId id="268" r:id="rId16"/>
    <p:sldId id="269" r:id="rId17"/>
    <p:sldId id="271" r:id="rId18"/>
    <p:sldId id="270" r:id="rId19"/>
    <p:sldId id="290" r:id="rId20"/>
    <p:sldId id="277" r:id="rId21"/>
    <p:sldId id="281" r:id="rId22"/>
    <p:sldId id="282" r:id="rId23"/>
    <p:sldId id="283" r:id="rId24"/>
    <p:sldId id="262" r:id="rId25"/>
    <p:sldId id="284" r:id="rId26"/>
  </p:sldIdLst>
  <p:sldSz cx="12193588" cy="6858000"/>
  <p:notesSz cx="6934200" cy="92202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A3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548" autoAdjust="0"/>
  </p:normalViewPr>
  <p:slideViewPr>
    <p:cSldViewPr>
      <p:cViewPr varScale="1">
        <p:scale>
          <a:sx n="75" d="100"/>
          <a:sy n="75" d="100"/>
        </p:scale>
        <p:origin x="-946" y="-8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05138" cy="460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2"/>
            <a:ext cx="3005138" cy="460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3B236-8278-4F95-BB39-ADFDACF8C092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9"/>
            <a:ext cx="3005138" cy="4603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58239"/>
            <a:ext cx="3005138" cy="4603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91FC8-813F-462A-B137-DCC5D643EEF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7584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934200" cy="9220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5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7008475" y="-11798300"/>
            <a:ext cx="22217063" cy="124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93738" y="4378325"/>
            <a:ext cx="554355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72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95288" y="700088"/>
            <a:ext cx="6142037" cy="3455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739" y="4378325"/>
            <a:ext cx="5545137" cy="41465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7453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Se la condizione e’ composta si separa in due parti, e a ciascuna</a:t>
            </a:r>
            <a:r>
              <a:rPr lang="de-CH" baseline="0" dirty="0" smtClean="0"/>
              <a:t> si assegna lo stesso order number.</a:t>
            </a:r>
            <a:br>
              <a:rPr lang="de-CH" baseline="0" dirty="0" smtClean="0"/>
            </a:br>
            <a:r>
              <a:rPr lang="de-CH" baseline="0" dirty="0" smtClean="0"/>
              <a:t>E’ necessario che ogni record abbia tutte e 5 le parti della struttura. Se variable e’ un predecessor con nessuna condizione allora si usa NOTIN.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7453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La macro processa la colonna CODELIST dell’ADAM_Metadata</a:t>
            </a:r>
            <a:r>
              <a:rPr lang="de-CH" baseline="0" dirty="0" smtClean="0"/>
              <a:t> e controlla a che codelist appartiene tra le 3, poi confronta i valori con CDISC e notifica l’utente se c’e’ qualche valore sbagliato.</a:t>
            </a:r>
            <a:br>
              <a:rPr lang="de-CH" baseline="0" dirty="0" smtClean="0"/>
            </a:br>
            <a:r>
              <a:rPr lang="de-CH" baseline="0" dirty="0" smtClean="0"/>
              <a:t>Alla Macro servono 3 input, le Terminology vanno messe nella stessa cartella delle ADAM_Metadata</a:t>
            </a:r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396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95288" y="700088"/>
            <a:ext cx="6142037" cy="3455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739" y="4378325"/>
            <a:ext cx="5545137" cy="41465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95288" y="700088"/>
            <a:ext cx="6142037" cy="3455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739" y="4378325"/>
            <a:ext cx="5545137" cy="41465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altLang="fr-FR" dirty="0" smtClean="0"/>
              <a:t>FDA: Food and Drug</a:t>
            </a:r>
            <a:r>
              <a:rPr lang="fr-FR" altLang="fr-FR" baseline="0" dirty="0" smtClean="0"/>
              <a:t> Administration, EMA: </a:t>
            </a:r>
            <a:r>
              <a:rPr lang="fr-FR" altLang="fr-FR" baseline="0" dirty="0" err="1" smtClean="0"/>
              <a:t>European</a:t>
            </a:r>
            <a:r>
              <a:rPr lang="fr-FR" altLang="fr-FR" baseline="0" dirty="0" smtClean="0"/>
              <a:t> </a:t>
            </a:r>
            <a:r>
              <a:rPr lang="fr-FR" altLang="fr-FR" baseline="0" dirty="0" err="1" smtClean="0"/>
              <a:t>Medicines</a:t>
            </a:r>
            <a:r>
              <a:rPr lang="fr-FR" altLang="fr-FR" baseline="0" dirty="0" smtClean="0"/>
              <a:t> Agency, PMDA: Pharmaceutical and </a:t>
            </a:r>
            <a:r>
              <a:rPr lang="fr-FR" altLang="fr-FR" baseline="0" dirty="0" err="1" smtClean="0"/>
              <a:t>Medical</a:t>
            </a:r>
            <a:r>
              <a:rPr lang="fr-FR" altLang="fr-FR" baseline="0" dirty="0" smtClean="0"/>
              <a:t> </a:t>
            </a:r>
            <a:r>
              <a:rPr lang="fr-FR" altLang="fr-FR" baseline="0" dirty="0" err="1" smtClean="0"/>
              <a:t>Devices</a:t>
            </a:r>
            <a:r>
              <a:rPr lang="fr-FR" altLang="fr-FR" baseline="0" dirty="0" smtClean="0"/>
              <a:t> Agency</a:t>
            </a:r>
            <a:endParaRPr lang="fr-FR" alt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0505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4196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4196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7453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Quelli in rosso sono quelli da aggiornare. Nei</a:t>
            </a:r>
            <a:r>
              <a:rPr lang="de-CH" baseline="0" dirty="0" smtClean="0"/>
              <a:t> datasets le key variable, che sono specifiche dello studio; nelle Variables da codelist in poi; gli altri sono tutti da compilare</a:t>
            </a:r>
          </a:p>
          <a:p>
            <a:endParaRPr lang="de-CH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7008475" y="-11798300"/>
            <a:ext cx="22217063" cy="12496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ID: Codelist in Variable o ValueLevel deve matchare un ID nel Codelist</a:t>
            </a:r>
            <a:r>
              <a:rPr lang="de-CH" baseline="0" dirty="0" smtClean="0"/>
              <a:t> tab</a:t>
            </a:r>
          </a:p>
          <a:p>
            <a:r>
              <a:rPr lang="de-CH" baseline="0" dirty="0" smtClean="0"/>
              <a:t>Un Where Clause in ValueLevel deve matchare unID nel WhereClauses tab</a:t>
            </a:r>
          </a:p>
          <a:p>
            <a:r>
              <a:rPr lang="de-CH" baseline="0" dirty="0" smtClean="0"/>
              <a:t>Un Comment in Dataset, Variable o ValueLevel deve matchare un ID nel Comments tab</a:t>
            </a:r>
          </a:p>
          <a:p>
            <a:r>
              <a:rPr lang="de-CH" baseline="0" dirty="0" smtClean="0"/>
              <a:t>Un Document in Comments o Methods deve matchare un ID in Documents tab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643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0EAB6EB-51F4-4B41-882E-291EA35CE2E8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74807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565DA46-611C-4140-A551-EF5B4FF70699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224168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613" y="96838"/>
            <a:ext cx="2487612" cy="60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6838"/>
            <a:ext cx="7313613" cy="60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A126B09-C8D0-475D-A115-721963C4B33C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875535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13A3B5D-BC3D-432B-B24E-32BEF3A43938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580046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3CB186-56F9-41C1-817E-941E034A314A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864604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9C15C15-FBBE-4E87-8BF7-3B0002368EBA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4198520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9006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2613" y="1600200"/>
            <a:ext cx="49006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BD2EAE0-6DF9-493B-9989-8B11D544E320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791725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408C7F8-72A6-4F60-80E5-BABCFCE8D1FC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729929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11FCCD-485A-42F6-AAE5-46C8F8B4682C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866371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9F57E9F-C711-4FC4-999C-C81F5E3D09DB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368582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B8F0AB4-DD2E-4682-8D48-F08A897643FF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73177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83BDEEE-E93C-4658-B8FF-05D3EF276AA2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898236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12E950-4A10-4ED9-965D-4E07D0BA40F1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902299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B692E58-B5EF-4E2B-B548-9DAD75477054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537286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613" y="96838"/>
            <a:ext cx="2487612" cy="60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6838"/>
            <a:ext cx="7313613" cy="60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BFF695D-37C9-4FDA-A4FD-61540D5CBC75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3090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10C13B8-DBC3-4563-A8DD-0D05C8FF270B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502788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F612FEC-1466-4BAA-B388-92231895F091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996750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F8031B1-3D8F-4453-AB1D-BF0F6F271C1E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0934972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9006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2613" y="1600200"/>
            <a:ext cx="49006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134E621-AFB1-492C-9F30-00DBE34EF061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903191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5519F1-58E8-446B-B874-35ECE04D5BAE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475872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D3FD3C-132B-4763-BF36-C039BD43BDBA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4370902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711ACD-67F3-42BA-AD23-B21135D5CA11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66682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C0A10A5-DDF5-4412-89A2-2E17FB027BE7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002866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6066AF4-0BEE-4BAE-9B52-B6706A2F7CB8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602977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35C058-8456-4980-8F08-159EA8D7938B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510502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FC8D635-6649-4B34-AA1B-831DBC2C542C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224724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613" y="96838"/>
            <a:ext cx="2487612" cy="60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6838"/>
            <a:ext cx="7313613" cy="60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51B09B9-4047-4B32-B7DD-FBFD3B008E5D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29741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EAA2263-0836-4B01-B529-3D01C01F9798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5184382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F83264-C42D-4D5E-B76D-79CDB8629C0A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8379034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A09E21-0650-49C8-AA36-642D7EBFA757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41362510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9006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2613" y="1600200"/>
            <a:ext cx="49006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B4DD534-449A-4906-905E-41B7D1703B6B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1775539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FAA5369-B776-42D8-ACB1-B04D1C475F9B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5469270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482B8F9-C9EC-4036-945E-24A6CCF16F31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83821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9006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2613" y="1600200"/>
            <a:ext cx="49006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F41177-28F0-487D-B550-FAF5B49E4FE0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2426806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4BBAC93-03E2-4E3B-9898-EA270B62012E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1283574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90BB17-E5D0-4774-B7C2-92DD091562E2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593510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C54A0F2-4394-47FE-8A0A-A11C00C32A00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0046551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4475E4D-1886-43BD-85C1-8CE9DDA60832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26013220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613" y="96838"/>
            <a:ext cx="2487612" cy="60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6838"/>
            <a:ext cx="7313613" cy="60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DF9D91B-D8C1-46E4-AEB5-E9F508C55EF5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93656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CB87476-EFE1-41E3-973C-FAF5AAA2A21E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6998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40C4F3-F8F3-4733-BC77-D7C43587B075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31364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6D7374-AFB2-4E4C-AB95-B07166ABB7DD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04804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F6F8B6-4105-4168-A9D1-38AEDBF3FA29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1603390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B253F0-0931-4C38-AF23-7DF2C0245105}" type="slidenum">
              <a:rPr lang="it-IT" altLang="fr-FR"/>
              <a:pPr/>
              <a:t>‹#›</a:t>
            </a:fld>
            <a:endParaRPr lang="it-IT" altLang="fr-FR"/>
          </a:p>
        </p:txBody>
      </p:sp>
    </p:spTree>
    <p:extLst>
      <p:ext uri="{BB962C8B-B14F-4D97-AF65-F5344CB8AC3E}">
        <p14:creationId xmlns:p14="http://schemas.microsoft.com/office/powerpoint/2010/main" val="37575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Freeform 1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26" name="Freeform 2"/>
          <p:cNvSpPr>
            <a:spLocks noChangeArrowheads="1"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T0" fmla="*/ 2438400 w 1914"/>
              <a:gd name="T1" fmla="*/ 14258 h 4329"/>
              <a:gd name="T2" fmla="*/ 2438400 w 1914"/>
              <a:gd name="T3" fmla="*/ 6858000 h 4329"/>
              <a:gd name="T4" fmla="*/ 259892 w 1914"/>
              <a:gd name="T5" fmla="*/ 6854832 h 4329"/>
              <a:gd name="T6" fmla="*/ 0 w 1914"/>
              <a:gd name="T7" fmla="*/ 0 h 4329"/>
              <a:gd name="T8" fmla="*/ 24384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6838"/>
            <a:ext cx="995362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 titolo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99536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della struttura</a:t>
            </a:r>
          </a:p>
          <a:p>
            <a:pPr lvl="1"/>
            <a:r>
              <a:rPr lang="en-GB" altLang="fr-FR" smtClean="0"/>
              <a:t>Secondo livello struttura</a:t>
            </a:r>
          </a:p>
          <a:p>
            <a:pPr lvl="2"/>
            <a:r>
              <a:rPr lang="en-GB" altLang="fr-FR" smtClean="0"/>
              <a:t>Terzo livello struttura</a:t>
            </a:r>
          </a:p>
          <a:p>
            <a:pPr lvl="3"/>
            <a:r>
              <a:rPr lang="en-GB" altLang="fr-FR" smtClean="0"/>
              <a:t>Quarto livello struttura</a:t>
            </a:r>
          </a:p>
          <a:p>
            <a:pPr lvl="4"/>
            <a:r>
              <a:rPr lang="en-GB" altLang="fr-FR" smtClean="0"/>
              <a:t>Quinto livello struttura</a:t>
            </a:r>
          </a:p>
          <a:p>
            <a:pPr lvl="4"/>
            <a:r>
              <a:rPr lang="en-GB" altLang="fr-FR" smtClean="0"/>
              <a:t>Sesto livello struttura</a:t>
            </a:r>
          </a:p>
          <a:p>
            <a:pPr lvl="4"/>
            <a:r>
              <a:rPr lang="en-GB" altLang="fr-FR" smtClean="0"/>
              <a:t>Settimo livello struttura</a:t>
            </a:r>
          </a:p>
          <a:p>
            <a:pPr lvl="4"/>
            <a:r>
              <a:rPr lang="en-GB" altLang="fr-FR" smtClean="0"/>
              <a:t>Ottavo livello struttura</a:t>
            </a:r>
          </a:p>
          <a:p>
            <a:pPr lvl="4"/>
            <a:r>
              <a:rPr lang="en-GB" altLang="fr-FR" smtClean="0"/>
              <a:t>Nono livello struttura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09600" y="6419850"/>
            <a:ext cx="284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it-IT" altLang="fr-FR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165600" y="6419850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10871200" y="6419850"/>
            <a:ext cx="10128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6E89E1DC-EADC-4B8F-8061-FEF55AB117F0}" type="slidenum">
              <a:rPr lang="it-IT" altLang="fr-FR"/>
              <a:pPr/>
              <a:t>‹#›</a:t>
            </a:fld>
            <a:endParaRPr lang="it-IT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Freeform 1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T0" fmla="*/ 2438400 w 1914"/>
              <a:gd name="T1" fmla="*/ 14258 h 4329"/>
              <a:gd name="T2" fmla="*/ 2438400 w 1914"/>
              <a:gd name="T3" fmla="*/ 6858000 h 4329"/>
              <a:gd name="T4" fmla="*/ 259892 w 1914"/>
              <a:gd name="T5" fmla="*/ 6854832 h 4329"/>
              <a:gd name="T6" fmla="*/ 0 w 1914"/>
              <a:gd name="T7" fmla="*/ 0 h 4329"/>
              <a:gd name="T8" fmla="*/ 24384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8140700" y="0"/>
            <a:ext cx="4051300" cy="6858000"/>
          </a:xfrm>
          <a:custGeom>
            <a:avLst/>
            <a:gdLst>
              <a:gd name="T0" fmla="*/ 4051300 w 1914"/>
              <a:gd name="T1" fmla="*/ 14258 h 4329"/>
              <a:gd name="T2" fmla="*/ 4051300 w 1914"/>
              <a:gd name="T3" fmla="*/ 6858000 h 4329"/>
              <a:gd name="T4" fmla="*/ 431800 w 1914"/>
              <a:gd name="T5" fmla="*/ 6854832 h 4329"/>
              <a:gd name="T6" fmla="*/ 0 w 1914"/>
              <a:gd name="T7" fmla="*/ 0 h 4329"/>
              <a:gd name="T8" fmla="*/ 40513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6838"/>
            <a:ext cx="995362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 titolo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99536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della struttura</a:t>
            </a:r>
          </a:p>
          <a:p>
            <a:pPr lvl="1"/>
            <a:r>
              <a:rPr lang="en-GB" altLang="fr-FR" smtClean="0"/>
              <a:t>Secondo livello struttura</a:t>
            </a:r>
          </a:p>
          <a:p>
            <a:pPr lvl="2"/>
            <a:r>
              <a:rPr lang="en-GB" altLang="fr-FR" smtClean="0"/>
              <a:t>Terzo livello struttura</a:t>
            </a:r>
          </a:p>
          <a:p>
            <a:pPr lvl="3"/>
            <a:r>
              <a:rPr lang="en-GB" altLang="fr-FR" smtClean="0"/>
              <a:t>Quarto livello struttura</a:t>
            </a:r>
          </a:p>
          <a:p>
            <a:pPr lvl="4"/>
            <a:r>
              <a:rPr lang="en-GB" altLang="fr-FR" smtClean="0"/>
              <a:t>Quinto livello struttura</a:t>
            </a:r>
          </a:p>
          <a:p>
            <a:pPr lvl="4"/>
            <a:r>
              <a:rPr lang="en-GB" altLang="fr-FR" smtClean="0"/>
              <a:t>Sesto livello struttura</a:t>
            </a:r>
          </a:p>
          <a:p>
            <a:pPr lvl="4"/>
            <a:r>
              <a:rPr lang="en-GB" altLang="fr-FR" smtClean="0"/>
              <a:t>Settimo livello struttura</a:t>
            </a:r>
          </a:p>
          <a:p>
            <a:pPr lvl="4"/>
            <a:r>
              <a:rPr lang="en-GB" altLang="fr-FR" smtClean="0"/>
              <a:t>Ottavo livello struttura</a:t>
            </a:r>
          </a:p>
          <a:p>
            <a:pPr lvl="4"/>
            <a:r>
              <a:rPr lang="en-GB" altLang="fr-FR" smtClean="0"/>
              <a:t>Nono livello struttura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609600" y="6419850"/>
            <a:ext cx="284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 altLang="fr-FR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165600" y="6419850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10871200" y="6419850"/>
            <a:ext cx="10128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57319FD8-9B25-494A-A47E-747181BB0B49}" type="slidenum">
              <a:rPr lang="it-IT" altLang="fr-FR"/>
              <a:pPr/>
              <a:t>‹#›</a:t>
            </a:fld>
            <a:endParaRPr lang="it-IT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Freeform 1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4" name="Freeform 2"/>
          <p:cNvSpPr>
            <a:spLocks noChangeArrowheads="1"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T0" fmla="*/ 2438400 w 1914"/>
              <a:gd name="T1" fmla="*/ 14258 h 4329"/>
              <a:gd name="T2" fmla="*/ 2438400 w 1914"/>
              <a:gd name="T3" fmla="*/ 6858000 h 4329"/>
              <a:gd name="T4" fmla="*/ 259892 w 1914"/>
              <a:gd name="T5" fmla="*/ 6854832 h 4329"/>
              <a:gd name="T6" fmla="*/ 0 w 1914"/>
              <a:gd name="T7" fmla="*/ 0 h 4329"/>
              <a:gd name="T8" fmla="*/ 24384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5" name="Freeform 3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6" name="Freeform 4"/>
          <p:cNvSpPr>
            <a:spLocks noChangeArrowheads="1"/>
          </p:cNvSpPr>
          <p:nvPr/>
        </p:nvSpPr>
        <p:spPr bwMode="auto">
          <a:xfrm>
            <a:off x="8140700" y="0"/>
            <a:ext cx="4051300" cy="6858000"/>
          </a:xfrm>
          <a:custGeom>
            <a:avLst/>
            <a:gdLst>
              <a:gd name="T0" fmla="*/ 4051300 w 1914"/>
              <a:gd name="T1" fmla="*/ 14258 h 4329"/>
              <a:gd name="T2" fmla="*/ 4051300 w 1914"/>
              <a:gd name="T3" fmla="*/ 6858000 h 4329"/>
              <a:gd name="T4" fmla="*/ 431800 w 1914"/>
              <a:gd name="T5" fmla="*/ 6854832 h 4329"/>
              <a:gd name="T6" fmla="*/ 0 w 1914"/>
              <a:gd name="T7" fmla="*/ 0 h 4329"/>
              <a:gd name="T8" fmla="*/ 40513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6838"/>
            <a:ext cx="995362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 titolo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99536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della struttura</a:t>
            </a:r>
          </a:p>
          <a:p>
            <a:pPr lvl="1"/>
            <a:r>
              <a:rPr lang="en-GB" altLang="fr-FR" smtClean="0"/>
              <a:t>Secondo livello struttura</a:t>
            </a:r>
          </a:p>
          <a:p>
            <a:pPr lvl="2"/>
            <a:r>
              <a:rPr lang="en-GB" altLang="fr-FR" smtClean="0"/>
              <a:t>Terzo livello struttura</a:t>
            </a:r>
          </a:p>
          <a:p>
            <a:pPr lvl="3"/>
            <a:r>
              <a:rPr lang="en-GB" altLang="fr-FR" smtClean="0"/>
              <a:t>Quarto livello struttura</a:t>
            </a:r>
          </a:p>
          <a:p>
            <a:pPr lvl="4"/>
            <a:r>
              <a:rPr lang="en-GB" altLang="fr-FR" smtClean="0"/>
              <a:t>Quinto livello struttura</a:t>
            </a:r>
          </a:p>
          <a:p>
            <a:pPr lvl="4"/>
            <a:r>
              <a:rPr lang="en-GB" altLang="fr-FR" smtClean="0"/>
              <a:t>Sesto livello struttura</a:t>
            </a:r>
          </a:p>
          <a:p>
            <a:pPr lvl="4"/>
            <a:r>
              <a:rPr lang="en-GB" altLang="fr-FR" smtClean="0"/>
              <a:t>Settimo livello struttura</a:t>
            </a:r>
          </a:p>
          <a:p>
            <a:pPr lvl="4"/>
            <a:r>
              <a:rPr lang="en-GB" altLang="fr-FR" smtClean="0"/>
              <a:t>Ottavo livello struttura</a:t>
            </a:r>
          </a:p>
          <a:p>
            <a:pPr lvl="4"/>
            <a:r>
              <a:rPr lang="en-GB" altLang="fr-FR" smtClean="0"/>
              <a:t>Nono livello struttura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609600" y="6419850"/>
            <a:ext cx="284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 altLang="fr-FR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165600" y="6419850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10871200" y="6419850"/>
            <a:ext cx="10128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6AE6B09F-8B71-4581-9605-3B700CC02680}" type="slidenum">
              <a:rPr lang="it-IT" altLang="fr-FR"/>
              <a:pPr/>
              <a:t>‹#›</a:t>
            </a:fld>
            <a:endParaRPr lang="it-IT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Freeform 1"/>
          <p:cNvSpPr>
            <a:spLocks noChangeArrowheads="1"/>
          </p:cNvSpPr>
          <p:nvPr/>
        </p:nvSpPr>
        <p:spPr bwMode="auto">
          <a:xfrm>
            <a:off x="0" y="4751388"/>
            <a:ext cx="12192000" cy="2112962"/>
          </a:xfrm>
          <a:custGeom>
            <a:avLst/>
            <a:gdLst>
              <a:gd name="T0" fmla="*/ 0 w 5760"/>
              <a:gd name="T1" fmla="*/ 1066 h 1331"/>
              <a:gd name="T2" fmla="*/ 0 w 5760"/>
              <a:gd name="T3" fmla="*/ 1331 h 1331"/>
              <a:gd name="T4" fmla="*/ 5760 w 5760"/>
              <a:gd name="T5" fmla="*/ 1331 h 1331"/>
              <a:gd name="T6" fmla="*/ 5760 w 5760"/>
              <a:gd name="T7" fmla="*/ 0 h 1331"/>
              <a:gd name="T8" fmla="*/ 0 w 5760"/>
              <a:gd name="T9" fmla="*/ 1066 h 1331"/>
              <a:gd name="T10" fmla="*/ 0 w 5760"/>
              <a:gd name="T11" fmla="*/ 0 h 1331"/>
              <a:gd name="T12" fmla="*/ 5760 w 5760"/>
              <a:gd name="T13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00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098" name="Freeform 2"/>
          <p:cNvSpPr>
            <a:spLocks noChangeArrowheads="1"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T0" fmla="*/ 2438400 w 1914"/>
              <a:gd name="T1" fmla="*/ 14258 h 4329"/>
              <a:gd name="T2" fmla="*/ 2438400 w 1914"/>
              <a:gd name="T3" fmla="*/ 6858000 h 4329"/>
              <a:gd name="T4" fmla="*/ 259892 w 1914"/>
              <a:gd name="T5" fmla="*/ 6854832 h 4329"/>
              <a:gd name="T6" fmla="*/ 0 w 1914"/>
              <a:gd name="T7" fmla="*/ 0 h 4329"/>
              <a:gd name="T8" fmla="*/ 2438400 w 1914"/>
              <a:gd name="T9" fmla="*/ 14258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3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6838"/>
            <a:ext cx="995362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 titolo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99536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Cliccate per modificare il formato del testo della struttura</a:t>
            </a:r>
          </a:p>
          <a:p>
            <a:pPr lvl="1"/>
            <a:r>
              <a:rPr lang="en-GB" altLang="fr-FR" smtClean="0"/>
              <a:t>Secondo livello struttura</a:t>
            </a:r>
          </a:p>
          <a:p>
            <a:pPr lvl="2"/>
            <a:r>
              <a:rPr lang="en-GB" altLang="fr-FR" smtClean="0"/>
              <a:t>Terzo livello struttura</a:t>
            </a:r>
          </a:p>
          <a:p>
            <a:pPr lvl="3"/>
            <a:r>
              <a:rPr lang="en-GB" altLang="fr-FR" smtClean="0"/>
              <a:t>Quarto livello struttura</a:t>
            </a:r>
          </a:p>
          <a:p>
            <a:pPr lvl="4"/>
            <a:r>
              <a:rPr lang="en-GB" altLang="fr-FR" smtClean="0"/>
              <a:t>Quinto livello struttura</a:t>
            </a:r>
          </a:p>
          <a:p>
            <a:pPr lvl="4"/>
            <a:r>
              <a:rPr lang="en-GB" altLang="fr-FR" smtClean="0"/>
              <a:t>Sesto livello struttura</a:t>
            </a:r>
          </a:p>
          <a:p>
            <a:pPr lvl="4"/>
            <a:r>
              <a:rPr lang="en-GB" altLang="fr-FR" smtClean="0"/>
              <a:t>Settimo livello struttura</a:t>
            </a:r>
          </a:p>
          <a:p>
            <a:pPr lvl="4"/>
            <a:r>
              <a:rPr lang="en-GB" altLang="fr-FR" smtClean="0"/>
              <a:t>Ottavo livello struttura</a:t>
            </a:r>
          </a:p>
          <a:p>
            <a:pPr lvl="4"/>
            <a:r>
              <a:rPr lang="en-GB" altLang="fr-FR" smtClean="0"/>
              <a:t>Nono livello struttura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09600" y="6419850"/>
            <a:ext cx="2841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 altLang="fr-F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165600" y="6419850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10875963" y="6419850"/>
            <a:ext cx="10128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BCBCBC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7EEEDA18-CAB6-4B1F-BD67-4E86A4566251}" type="slidenum">
              <a:rPr lang="it-IT" altLang="fr-FR"/>
              <a:pPr/>
              <a:t>‹#›</a:t>
            </a:fld>
            <a:endParaRPr lang="it-IT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Franklin Gothic Book" pitchFamily="32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hyperlink" Target="ADaM_metadata.xls" TargetMode="Externa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6.xml"/><Relationship Id="rId7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hyperlink" Target="Excel_Spec_Valos.xlsx" TargetMode="Externa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ADAM_define.xml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8.xml"/><Relationship Id="rId7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hyperlink" Target="Excel_Spec.xlsx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381000"/>
            <a:ext cx="5191125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668588" y="4194590"/>
            <a:ext cx="5281612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fr-FR" sz="2400" b="1" dirty="0">
                <a:solidFill>
                  <a:schemeClr val="bg2">
                    <a:lumMod val="50000"/>
                  </a:schemeClr>
                </a:solidFill>
                <a:latin typeface="+mn-lt"/>
                <a:cs typeface="Times New Roman" pitchFamily="16" charset="0"/>
              </a:rPr>
              <a:t>Alessia Sacco, </a:t>
            </a:r>
          </a:p>
          <a:p>
            <a:pPr algn="ctr">
              <a:buClrTx/>
              <a:buFontTx/>
              <a:buNone/>
            </a:pPr>
            <a:r>
              <a:rPr lang="it-IT" altLang="fr-FR" sz="2400" b="1" dirty="0">
                <a:solidFill>
                  <a:schemeClr val="bg2">
                    <a:lumMod val="50000"/>
                  </a:schemeClr>
                </a:solidFill>
                <a:latin typeface="+mn-lt"/>
                <a:cs typeface="Times New Roman" pitchFamily="16" charset="0"/>
              </a:rPr>
              <a:t>Statistical Programmer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406063" y="5964238"/>
            <a:ext cx="235267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2" charset="0"/>
              </a:rPr>
              <a:t>www.valos.it</a:t>
            </a:r>
          </a:p>
          <a:p>
            <a:pPr>
              <a:buClrTx/>
              <a:buFontTx/>
              <a:buNone/>
            </a:pPr>
            <a:r>
              <a:rPr lang="en-US" alt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2" charset="0"/>
              </a:rPr>
              <a:t>info@valos.it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20527" y="3406981"/>
            <a:ext cx="8977734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fr-F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Automatic Creation of Define.xml for </a:t>
            </a:r>
            <a:r>
              <a:rPr lang="en-US" altLang="fr-FR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ADaM</a:t>
            </a:r>
            <a:endParaRPr lang="en-US" alt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9F57E9F-C711-4FC4-999C-C81F5E3D09DB}" type="slidenum">
              <a:rPr lang="it-IT" altLang="fr-FR" smtClean="0"/>
              <a:pPr/>
              <a:t>1</a:t>
            </a:fld>
            <a:endParaRPr lang="it-IT" alt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10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7244" y="764704"/>
            <a:ext cx="917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4332598" y="4077072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15" name="Straight Arrow Connector 14"/>
          <p:cNvCxnSpPr>
            <a:stCxn id="21" idx="3"/>
            <a:endCxn id="14" idx="6"/>
          </p:cNvCxnSpPr>
          <p:nvPr/>
        </p:nvCxnSpPr>
        <p:spPr bwMode="auto">
          <a:xfrm flipH="1">
            <a:off x="6276814" y="2978354"/>
            <a:ext cx="1476182" cy="17107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476614" y="454781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18626199">
            <a:off x="6109701" y="3413859"/>
            <a:ext cx="199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</a:t>
            </a:r>
          </a:p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Generate Define</a:t>
            </a:r>
            <a:endParaRPr lang="fr-CH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14488" y="1772816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6474" y="206171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 Metadata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142600" y="1772815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14586" y="2061717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SPEC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Arrow Connector 10"/>
          <p:cNvCxnSpPr>
            <a:stCxn id="17" idx="6"/>
            <a:endCxn id="24" idx="2"/>
          </p:cNvCxnSpPr>
          <p:nvPr/>
        </p:nvCxnSpPr>
        <p:spPr bwMode="auto">
          <a:xfrm flipV="1">
            <a:off x="3558704" y="2384883"/>
            <a:ext cx="3583896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4500784" y="203510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 Valos</a:t>
            </a:r>
            <a:endParaRPr lang="fr-CH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008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21" grpId="0"/>
      <p:bldP spid="17" grpId="0" animBg="1"/>
      <p:bldP spid="20" grpId="0"/>
      <p:bldP spid="24" grpId="0" animBg="1"/>
      <p:bldP spid="2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11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 ADaM Metadata</a:t>
            </a:r>
          </a:p>
          <a:p>
            <a:pPr algn="ctr"/>
            <a:endParaRPr lang="de-CH" sz="27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Dataset 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 identifier (‘Req’, ‘Perm’, ‘Cond’)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Name/Label/Type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Display format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Controlled Term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Source/Derivation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Codelist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endParaRPr lang="fr-CH" dirty="0">
              <a:solidFill>
                <a:srgbClr val="C00000"/>
              </a:solidFill>
            </a:endParaRPr>
          </a:p>
        </p:txBody>
      </p:sp>
      <p:graphicFrame>
        <p:nvGraphicFramePr>
          <p:cNvPr id="2" name="Object 1">
            <a:hlinkClick r:id="rId5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808411"/>
              </p:ext>
            </p:extLst>
          </p:nvPr>
        </p:nvGraphicFramePr>
        <p:xfrm>
          <a:off x="4440610" y="4437112"/>
          <a:ext cx="2005372" cy="1737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Worksheet" showAsIcon="1" r:id="rId7" imgW="914400" imgH="792360" progId="Excel.Sheet.8">
                  <p:embed/>
                </p:oleObj>
              </mc:Choice>
              <mc:Fallback>
                <p:oleObj name="Worksheet" showAsIcon="1" r:id="rId7" imgW="914400" imgH="79236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40610" y="4437112"/>
                        <a:ext cx="2005372" cy="1737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26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12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 ADaM Metadata</a:t>
            </a:r>
          </a:p>
          <a:p>
            <a:pPr algn="ctr"/>
            <a:r>
              <a:rPr lang="de-CH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Predecessor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per variabili pre-esistenti in un SDTM o in un altro ADaM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Assigned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per variabili che sono una classificazione di altre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Derived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per variabili derivate da pre-esistenti variabili tramite uno specifico algoritmo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Composite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per le quali si usa la struttura: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CH" sz="24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@&lt;order number&gt;@&lt;origin&gt;@&lt;variable&gt;@&lt;comparator&gt;@&lt;condition&gt;</a:t>
            </a:r>
            <a:endParaRPr lang="fr-CH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950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13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 ADaM Metadata</a:t>
            </a:r>
          </a:p>
          <a:p>
            <a:pPr algn="ctr"/>
            <a:r>
              <a:rPr lang="de-CH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 Composite</a:t>
            </a:r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CH" sz="2400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&lt;order number&gt;: numero provvisorio per identificare la condizione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&lt;origin&gt;: tipo di origine per questa condizione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&lt;variable&gt;: la variabile a cui viene applicata la condizione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&lt;comparator&gt;: operatore di confronto (EQ, NE, GT, LT, IN,...)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&lt;condition&gt;: condizione per la variabile</a:t>
            </a:r>
          </a:p>
        </p:txBody>
      </p:sp>
    </p:spTree>
    <p:extLst>
      <p:ext uri="{BB962C8B-B14F-4D97-AF65-F5344CB8AC3E}">
        <p14:creationId xmlns:p14="http://schemas.microsoft.com/office/powerpoint/2010/main" val="52579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14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 ADaM Metadata</a:t>
            </a:r>
          </a:p>
          <a:p>
            <a:pPr algn="ctr"/>
            <a:r>
              <a:rPr lang="de-CH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Source/Derivation</a:t>
            </a:r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@&lt;order number&gt;@&lt;full condition description&gt;</a:t>
            </a:r>
          </a:p>
          <a:p>
            <a:pPr algn="ctr"/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&lt;order number&gt;: indice corrispondente all’order number nella colonna Origin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&lt;full condition description&gt;: testo con la source/derivation di ogni condizione</a:t>
            </a:r>
          </a:p>
          <a:p>
            <a:endParaRPr lang="de-CH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382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15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8792" y="325378"/>
            <a:ext cx="1029714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 ADaM Metadata</a:t>
            </a:r>
          </a:p>
          <a:p>
            <a:pPr algn="ctr"/>
            <a:r>
              <a:rPr lang="de-CH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Origin&amp;Source/Derivation Example</a:t>
            </a:r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CH" sz="2400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628800"/>
            <a:ext cx="115951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1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16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7244" y="764704"/>
            <a:ext cx="917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Valos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614488" y="1772816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6474" y="206171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 Metadata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142600" y="1772815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94628" y="20812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SPEC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Arrow Connector 10"/>
          <p:cNvCxnSpPr>
            <a:stCxn id="17" idx="6"/>
            <a:endCxn id="24" idx="2"/>
          </p:cNvCxnSpPr>
          <p:nvPr/>
        </p:nvCxnSpPr>
        <p:spPr bwMode="auto">
          <a:xfrm flipV="1">
            <a:off x="3558704" y="2384883"/>
            <a:ext cx="3583896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4500784" y="203510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 Valos</a:t>
            </a:r>
            <a:endParaRPr lang="fr-CH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Object 6">
            <a:hlinkClick r:id="rId5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363920"/>
              </p:ext>
            </p:extLst>
          </p:nvPr>
        </p:nvGraphicFramePr>
        <p:xfrm>
          <a:off x="4224586" y="3429000"/>
          <a:ext cx="1961260" cy="1699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Worksheet" showAsIcon="1" r:id="rId7" imgW="914400" imgH="792360" progId="Excel.Sheet.12">
                  <p:embed/>
                </p:oleObj>
              </mc:Choice>
              <mc:Fallback>
                <p:oleObj name="Worksheet" showAsIcon="1" r:id="rId7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24586" y="3429000"/>
                        <a:ext cx="1961260" cy="1699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196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17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2501" y="836712"/>
            <a:ext cx="10297144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Dall’ADaM Metadata all’Excel Spec</a:t>
            </a:r>
          </a:p>
          <a:p>
            <a:pPr algn="ctr"/>
            <a:endParaRPr lang="de-CH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CODELISTS:</a:t>
            </a:r>
          </a:p>
          <a:p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 Codelists</a:t>
            </a:r>
            <a:r>
              <a:rPr lang="de-CH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CDISC Controlled Terminology extensible codelist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CDISC Controlled Terminology not extensible codelist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Non-standard CDISC codelist</a:t>
            </a:r>
          </a:p>
          <a:p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 Terminology.xls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SDTM Terminology.xls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Terms e Decoded Values dai datasets</a:t>
            </a:r>
          </a:p>
          <a:p>
            <a:endParaRPr lang="de-CH" sz="27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513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18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pPr algn="ctr"/>
            <a:r>
              <a:rPr lang="de-C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 Generator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62" y="2060848"/>
            <a:ext cx="104965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5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19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pPr algn="ctr"/>
            <a:r>
              <a:rPr lang="de-C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 </a:t>
            </a:r>
            <a:r>
              <a:rPr lang="de-C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Validator</a:t>
            </a:r>
            <a:endParaRPr lang="de-CH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62" y="1988840"/>
            <a:ext cx="10506075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37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2</a:t>
            </a:fld>
            <a:endParaRPr lang="it-IT" altLang="fr-FR"/>
          </a:p>
        </p:txBody>
      </p:sp>
      <p:sp>
        <p:nvSpPr>
          <p:cNvPr id="7" name="TextBox 6"/>
          <p:cNvSpPr txBox="1"/>
          <p:nvPr/>
        </p:nvSpPr>
        <p:spPr>
          <a:xfrm>
            <a:off x="612305" y="1033463"/>
            <a:ext cx="1000911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Indice</a:t>
            </a:r>
          </a:p>
          <a:p>
            <a:pPr algn="ctr"/>
            <a:endParaRPr lang="de-CH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Define.xml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36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Pinnacle 21</a:t>
            </a:r>
            <a:r>
              <a:rPr lang="de-C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36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Community®</a:t>
            </a:r>
            <a:endParaRPr lang="de-CH" sz="36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36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Valos ADaM Metadata</a:t>
            </a:r>
            <a:endParaRPr lang="fr-CH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63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20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Conclusioni</a:t>
            </a:r>
          </a:p>
          <a:p>
            <a:endParaRPr lang="de-CH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Creazione del Define.xml immediata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Compilazione dell’ADaM Metadata contemporanea alla costruzione dei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Documentazione dettagliata dal programmatore e validazione piu’ semplice e veloce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Notevole risparmio di tempo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8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63201" y="4754399"/>
            <a:ext cx="10155907" cy="154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3013" algn="l"/>
                <a:tab pos="10331450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SimSun" charset="-122"/>
              </a:defRPr>
            </a:lvl9pPr>
          </a:lstStyle>
          <a:p>
            <a:pPr algn="ctr">
              <a:lnSpc>
                <a:spcPct val="800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fr-FR" sz="2000" b="1" dirty="0">
                <a:solidFill>
                  <a:srgbClr val="72A376"/>
                </a:solidFill>
              </a:rPr>
              <a:t>	</a:t>
            </a:r>
            <a:endParaRPr lang="en-US" altLang="fr-FR" sz="2200" b="1" dirty="0">
              <a:solidFill>
                <a:srgbClr val="FF0000"/>
              </a:solidFill>
              <a:latin typeface="Trebuchet MS" pitchFamily="32" charset="0"/>
            </a:endParaRPr>
          </a:p>
          <a:p>
            <a:pPr algn="ctr">
              <a:lnSpc>
                <a:spcPct val="80000"/>
              </a:lnSpc>
              <a:spcBef>
                <a:spcPts val="425"/>
              </a:spcBef>
              <a:buClrTx/>
              <a:buSzPct val="80000"/>
              <a:buFontTx/>
              <a:buNone/>
            </a:pPr>
            <a:r>
              <a:rPr lang="it-IT" altLang="fr-FR" sz="1400" b="1" dirty="0">
                <a:solidFill>
                  <a:srgbClr val="404040"/>
                </a:solidFill>
                <a:latin typeface="Trebuchet MS" pitchFamily="32" charset="0"/>
              </a:rPr>
              <a:t>Registered office: Savona – Italy C.so Italia 15/6 zip code 17100</a:t>
            </a:r>
          </a:p>
          <a:p>
            <a:pPr algn="ctr">
              <a:lnSpc>
                <a:spcPct val="80000"/>
              </a:lnSpc>
              <a:spcBef>
                <a:spcPts val="425"/>
              </a:spcBef>
              <a:buClrTx/>
              <a:buSzPct val="80000"/>
              <a:buFontTx/>
              <a:buNone/>
            </a:pPr>
            <a:r>
              <a:rPr lang="it-IT" altLang="fr-FR" sz="1400" b="1" dirty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Head office: Genova </a:t>
            </a:r>
            <a:r>
              <a:rPr lang="ru-RU" altLang="fr-FR" sz="1400" b="1" dirty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– </a:t>
            </a:r>
            <a:r>
              <a:rPr lang="it-IT" altLang="fr-FR" sz="1400" b="1" dirty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Italy via Ceccardi 4/31  zip code </a:t>
            </a:r>
            <a:r>
              <a:rPr lang="it-IT" altLang="fr-FR" sz="1400" b="1" dirty="0" smtClean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16121</a:t>
            </a:r>
            <a:endParaRPr lang="it-IT" altLang="fr-FR" sz="1400" b="1" dirty="0">
              <a:solidFill>
                <a:srgbClr val="404040"/>
              </a:solidFill>
              <a:latin typeface="Trebuchet MS" pitchFamily="32" charset="0"/>
              <a:cs typeface="Times New Roman" pitchFamily="16" charset="0"/>
            </a:endParaRPr>
          </a:p>
          <a:p>
            <a:pPr algn="ctr">
              <a:lnSpc>
                <a:spcPct val="80000"/>
              </a:lnSpc>
              <a:spcBef>
                <a:spcPts val="425"/>
              </a:spcBef>
              <a:buClrTx/>
              <a:buSzPct val="80000"/>
              <a:buFontTx/>
              <a:buNone/>
            </a:pPr>
            <a:r>
              <a:rPr lang="en-US" altLang="fr-FR" sz="1400" b="1" dirty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Tel. and fax : +</a:t>
            </a:r>
            <a:r>
              <a:rPr lang="en-US" altLang="fr-FR" sz="1400" b="1" dirty="0" smtClean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39.010.4077182</a:t>
            </a:r>
            <a:endParaRPr lang="en-US" altLang="fr-FR" sz="1400" b="1" dirty="0">
              <a:solidFill>
                <a:srgbClr val="404040"/>
              </a:solidFill>
              <a:latin typeface="Trebuchet MS" pitchFamily="32" charset="0"/>
              <a:cs typeface="Times New Roman" pitchFamily="16" charset="0"/>
            </a:endParaRPr>
          </a:p>
          <a:p>
            <a:pPr algn="ctr">
              <a:lnSpc>
                <a:spcPct val="80000"/>
              </a:lnSpc>
              <a:spcBef>
                <a:spcPts val="425"/>
              </a:spcBef>
              <a:buClrTx/>
              <a:buSzPct val="80000"/>
              <a:buFontTx/>
              <a:buNone/>
            </a:pPr>
            <a:r>
              <a:rPr lang="en-US" altLang="fr-FR" sz="1400" b="1" dirty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www.valos.it</a:t>
            </a:r>
          </a:p>
          <a:p>
            <a:pPr algn="ctr">
              <a:lnSpc>
                <a:spcPct val="80000"/>
              </a:lnSpc>
              <a:spcBef>
                <a:spcPts val="425"/>
              </a:spcBef>
              <a:buClrTx/>
              <a:buSzPct val="80000"/>
              <a:buFontTx/>
              <a:buNone/>
            </a:pPr>
            <a:r>
              <a:rPr lang="en-US" altLang="fr-FR" sz="1400" b="1" dirty="0" smtClean="0">
                <a:solidFill>
                  <a:srgbClr val="404040"/>
                </a:solidFill>
                <a:latin typeface="Trebuchet MS" pitchFamily="32" charset="0"/>
                <a:cs typeface="Times New Roman" pitchFamily="16" charset="0"/>
              </a:rPr>
              <a:t>info@valos.it</a:t>
            </a:r>
            <a:endParaRPr lang="en-US" altLang="fr-FR" sz="1400" b="1" dirty="0">
              <a:solidFill>
                <a:srgbClr val="404040"/>
              </a:solidFill>
              <a:latin typeface="Trebuchet MS" pitchFamily="32" charset="0"/>
              <a:cs typeface="Times New Roman" pitchFamily="1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44463"/>
            <a:ext cx="4764087" cy="260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E6D7374-AFB2-4E4C-AB95-B07166ABB7DD}" type="slidenum">
              <a:rPr lang="it-IT" altLang="fr-FR" smtClean="0"/>
              <a:pPr/>
              <a:t>21</a:t>
            </a:fld>
            <a:endParaRPr lang="it-IT" altLang="fr-FR"/>
          </a:p>
        </p:txBody>
      </p:sp>
      <p:sp>
        <p:nvSpPr>
          <p:cNvPr id="2" name="TextBox 1"/>
          <p:cNvSpPr txBox="1"/>
          <p:nvPr/>
        </p:nvSpPr>
        <p:spPr>
          <a:xfrm>
            <a:off x="2416818" y="3134270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Grazie per l’attenzione!</a:t>
            </a:r>
            <a:endParaRPr lang="fr-CH" sz="4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22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8162" y="710296"/>
            <a:ext cx="10297144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Bibliografia</a:t>
            </a:r>
          </a:p>
          <a:p>
            <a:endParaRPr lang="de-CH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Usage of Pinnacle 21 Community Toolset 2.1.1 for Clinical Programmers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Sergiy Sirichenko, Michael DiGiantomasso, Travis Collopy (Pinnacle 21, Plymouth Meeting, Pennsylvania)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7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 creation of define.xml for ADaM: a fast way approach starting from </a:t>
            </a:r>
            <a:r>
              <a:rPr lang="de-CH" sz="2700" i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 </a:t>
            </a:r>
            <a:r>
              <a:rPr lang="de-CH" sz="2700" i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Metadata (Phuse 2017)</a:t>
            </a:r>
            <a:r>
              <a:rPr lang="de-CH" sz="270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de-CH" sz="27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Dmitri Petratchenko, Andrea Parodi, Anna Romanova (Valos </a:t>
            </a:r>
            <a:r>
              <a:rPr lang="de-CH" sz="270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srl</a:t>
            </a:r>
            <a:r>
              <a:rPr lang="de-CH" sz="270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de-CH" sz="27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63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E6D7374-AFB2-4E4C-AB95-B07166ABB7DD}" type="slidenum">
              <a:rPr lang="it-IT" altLang="fr-FR" smtClean="0"/>
              <a:pPr/>
              <a:t>3</a:t>
            </a:fld>
            <a:endParaRPr lang="it-IT" altLang="fr-FR"/>
          </a:p>
        </p:txBody>
      </p:sp>
      <p:sp>
        <p:nvSpPr>
          <p:cNvPr id="4" name="TextBox 3"/>
          <p:cNvSpPr txBox="1"/>
          <p:nvPr/>
        </p:nvSpPr>
        <p:spPr>
          <a:xfrm>
            <a:off x="624186" y="1033463"/>
            <a:ext cx="986509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Cos’è</a:t>
            </a:r>
            <a:r>
              <a:rPr lang="de-CH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 Report Tabulation Data Definition Specification (CRT-DDS, o </a:t>
            </a:r>
            <a:r>
              <a:rPr lang="de-CH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File formato </a:t>
            </a:r>
            <a:r>
              <a:rPr lang="de-CH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 (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machine-readable)</a:t>
            </a:r>
            <a:endParaRPr lang="de-CH" sz="28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cosa serve</a:t>
            </a:r>
            <a:r>
              <a:rPr lang="de-CH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Fornisce datasets, variabili, controlled terms e altri specifici metadata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Perché</a:t>
            </a:r>
            <a:r>
              <a:rPr lang="de-CH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CH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richiesto da </a:t>
            </a:r>
            <a:r>
              <a:rPr lang="de-CH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FDA (U.S) e PMDA (Japan</a:t>
            </a:r>
            <a:r>
              <a:rPr lang="de-CH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per la sottomissione di dati</a:t>
            </a:r>
            <a:endParaRPr lang="fr-CH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1">
            <a:hlinkClick r:id="rId5" action="ppaction://hlinkpres?slideindex=1&amp;slidetitle=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870073"/>
              </p:ext>
            </p:extLst>
          </p:nvPr>
        </p:nvGraphicFramePr>
        <p:xfrm>
          <a:off x="4296594" y="4878466"/>
          <a:ext cx="2304256" cy="1996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Packager Shell Object" showAsIcon="1" r:id="rId6" imgW="914400" imgH="792360" progId="Package">
                  <p:embed/>
                </p:oleObj>
              </mc:Choice>
              <mc:Fallback>
                <p:oleObj name="Packager Shell Object" showAsIcon="1" r:id="rId6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96594" y="4878466"/>
                        <a:ext cx="2304256" cy="1996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E6D7374-AFB2-4E4C-AB95-B07166ABB7DD}" type="slidenum">
              <a:rPr lang="it-IT" altLang="fr-FR" smtClean="0"/>
              <a:pPr/>
              <a:t>4</a:t>
            </a:fld>
            <a:endParaRPr lang="it-IT" altLang="fr-F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186" y="710296"/>
            <a:ext cx="1015312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(prima OpenCDISC) viene largamente usato nell’industria farmaceutica per validare i clinical trial data. </a:t>
            </a:r>
          </a:p>
          <a:p>
            <a:pPr marL="514350" indent="-514350">
              <a:buFont typeface="+mj-lt"/>
              <a:buAutoNum type="arabicPeriod"/>
            </a:pPr>
            <a:endParaRPr lang="de-CH" sz="28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Validator (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controlla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conformità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SDTM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SEND, </a:t>
            </a:r>
            <a:r>
              <a:rPr lang="en-US" sz="280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Define.xml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endParaRPr lang="de-CH" sz="28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 Generator (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conforme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Define.xml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SDTM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SEND, and </a:t>
            </a:r>
            <a:r>
              <a:rPr lang="en-US" sz="280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ADaM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datasets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endParaRPr lang="de-CH" sz="28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Converter (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converte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SAS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XPORT, Excel, CSV, and Dataset-XML</a:t>
            </a:r>
            <a:r>
              <a:rPr lang="de-CH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de-CH" sz="2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2789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E6D7374-AFB2-4E4C-AB95-B07166ABB7DD}" type="slidenum">
              <a:rPr lang="it-IT" altLang="fr-FR" smtClean="0"/>
              <a:pPr/>
              <a:t>5</a:t>
            </a:fld>
            <a:endParaRPr lang="it-IT" alt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06" y="1556792"/>
            <a:ext cx="7138183" cy="486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4488" y="710297"/>
            <a:ext cx="72906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9649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E6D7374-AFB2-4E4C-AB95-B07166ABB7DD}" type="slidenum">
              <a:rPr lang="it-IT" altLang="fr-FR" smtClean="0"/>
              <a:pPr/>
              <a:t>6</a:t>
            </a:fld>
            <a:endParaRPr lang="it-IT" altLang="fr-F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4488" y="710297"/>
            <a:ext cx="72906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pPr algn="ctr"/>
            <a:endParaRPr lang="fr-CH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11" y="1694794"/>
            <a:ext cx="6829972" cy="466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5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7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0292" y="332656"/>
            <a:ext cx="91779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</a:t>
            </a:r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®</a:t>
            </a:r>
          </a:p>
          <a:p>
            <a:pPr algn="ctr"/>
            <a:r>
              <a:rPr lang="de-C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 Generator</a:t>
            </a:r>
            <a:endParaRPr lang="fr-CH" dirty="0"/>
          </a:p>
        </p:txBody>
      </p:sp>
      <p:sp>
        <p:nvSpPr>
          <p:cNvPr id="2" name="Oval 1"/>
          <p:cNvSpPr/>
          <p:nvPr/>
        </p:nvSpPr>
        <p:spPr bwMode="auto">
          <a:xfrm>
            <a:off x="2064346" y="1968468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4386" y="2118871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SAS XPORT DATASET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>
            <a:stCxn id="2" idx="6"/>
            <a:endCxn id="10" idx="2"/>
          </p:cNvCxnSpPr>
          <p:nvPr/>
        </p:nvCxnSpPr>
        <p:spPr bwMode="auto">
          <a:xfrm>
            <a:off x="4008562" y="2580536"/>
            <a:ext cx="2626628" cy="15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Oval 9"/>
          <p:cNvSpPr/>
          <p:nvPr/>
        </p:nvSpPr>
        <p:spPr bwMode="auto">
          <a:xfrm>
            <a:off x="6635190" y="1983853"/>
            <a:ext cx="1944216" cy="122413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95230" y="225736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SPEC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332598" y="4077072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15" name="Straight Arrow Connector 14"/>
          <p:cNvCxnSpPr>
            <a:stCxn id="10" idx="4"/>
            <a:endCxn id="14" idx="6"/>
          </p:cNvCxnSpPr>
          <p:nvPr/>
        </p:nvCxnSpPr>
        <p:spPr bwMode="auto">
          <a:xfrm flipH="1">
            <a:off x="6276814" y="3207989"/>
            <a:ext cx="1330484" cy="148115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476614" y="454781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12618" y="2257369"/>
            <a:ext cx="176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</a:t>
            </a:r>
          </a:p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Spec</a:t>
            </a:r>
            <a:endParaRPr lang="fr-CH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18626199">
            <a:off x="6109701" y="3413859"/>
            <a:ext cx="199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</a:t>
            </a:r>
          </a:p>
          <a:p>
            <a:r>
              <a:rPr lang="de-CH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Generate Define</a:t>
            </a:r>
            <a:endParaRPr lang="fr-CH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635190" y="1977251"/>
            <a:ext cx="1944216" cy="122413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95230" y="224655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SPEC</a:t>
            </a:r>
            <a:endParaRPr lang="fr-CH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01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0" grpId="0" animBg="1"/>
      <p:bldP spid="13" grpId="0"/>
      <p:bldP spid="14" grpId="0" animBg="1"/>
      <p:bldP spid="18" grpId="0"/>
      <p:bldP spid="19" grpId="0"/>
      <p:bldP spid="21" grpId="0"/>
      <p:bldP spid="2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8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8162" y="404664"/>
            <a:ext cx="1029714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</a:t>
            </a:r>
            <a:r>
              <a:rPr lang="de-CH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®</a:t>
            </a:r>
          </a:p>
          <a:p>
            <a:pPr algn="ctr"/>
            <a:r>
              <a:rPr lang="de-C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Specification</a:t>
            </a:r>
          </a:p>
          <a:p>
            <a:pPr algn="ctr"/>
            <a:endParaRPr lang="de-CH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– nome, descrizione, protocollo, standard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Datasets</a:t>
            </a:r>
            <a:r>
              <a:rPr lang="de-CH" sz="2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lista dei datasets e corrispondenti metadata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</a:t>
            </a:r>
            <a:r>
              <a:rPr lang="de-CH" sz="2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lista delle variabili trovate durante la scansione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ValueLevel, WhereClauses, Codelists, Dictionaries, Methods, Comments, Documents</a:t>
            </a:r>
          </a:p>
          <a:p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CH" dirty="0"/>
          </a:p>
        </p:txBody>
      </p:sp>
      <p:graphicFrame>
        <p:nvGraphicFramePr>
          <p:cNvPr id="2" name="Object 1">
            <a:hlinkClick r:id="rId5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451523"/>
              </p:ext>
            </p:extLst>
          </p:nvPr>
        </p:nvGraphicFramePr>
        <p:xfrm>
          <a:off x="4440610" y="5085184"/>
          <a:ext cx="1911747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Worksheet" showAsIcon="1" r:id="rId7" imgW="914400" imgH="792360" progId="Excel.Sheet.12">
                  <p:embed/>
                </p:oleObj>
              </mc:Choice>
              <mc:Fallback>
                <p:oleObj name="Worksheet" showAsIcon="1" r:id="rId7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40610" y="5085184"/>
                        <a:ext cx="1911747" cy="1656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438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83BDEEE-E93C-4658-B8FF-05D3EF276AA2}" type="slidenum">
              <a:rPr lang="it-IT" altLang="fr-FR" smtClean="0"/>
              <a:pPr/>
              <a:t>9</a:t>
            </a:fld>
            <a:endParaRPr lang="it-IT" alt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1614488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2501" y="332656"/>
            <a:ext cx="1029714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Pinnacle 21 Community®</a:t>
            </a:r>
          </a:p>
          <a:p>
            <a:pPr algn="ctr"/>
            <a:r>
              <a:rPr lang="de-C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Completing Specifications</a:t>
            </a:r>
            <a:endParaRPr lang="de-CH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CH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Correzioni automatiche di Excel («ACN» «CAN»)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Paste Special  per evitare caratteri speciali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Define.xml è case sensitive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Colonne ID e i riferimenti con le altre </a:t>
            </a:r>
            <a:r>
              <a:rPr lang="de-CH" sz="27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 </a:t>
            </a:r>
            <a:endParaRPr lang="de-CH" sz="27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Trailing </a:t>
            </a:r>
            <a:r>
              <a:rPr lang="de-CH" sz="27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characters (usare la funzione di Excel TRIM</a:t>
            </a: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Precisare il numero della pagina quando ORIGIN=CRF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Inserire tutti i valori della Codelist, non solo quelli raccolti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5839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812</Words>
  <Application>Microsoft Office PowerPoint</Application>
  <PresentationFormat>Custom</PresentationFormat>
  <Paragraphs>177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Office Theme</vt:lpstr>
      <vt:lpstr>Office Theme</vt:lpstr>
      <vt:lpstr>Office Theme</vt:lpstr>
      <vt:lpstr>Office Theme</vt:lpstr>
      <vt:lpstr>Packager Shell Object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valos7</dc:creator>
  <cp:lastModifiedBy>Alessia Sacco</cp:lastModifiedBy>
  <cp:revision>236</cp:revision>
  <cp:lastPrinted>2016-11-22T09:07:28Z</cp:lastPrinted>
  <dcterms:created xsi:type="dcterms:W3CDTF">2014-04-29T11:10:09Z</dcterms:created>
  <dcterms:modified xsi:type="dcterms:W3CDTF">2017-10-27T04:57:40Z</dcterms:modified>
</cp:coreProperties>
</file>