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11"/>
  </p:notesMasterIdLst>
  <p:handoutMasterIdLst>
    <p:handoutMasterId r:id="rId12"/>
  </p:handoutMasterIdLst>
  <p:sldIdLst>
    <p:sldId id="757" r:id="rId6"/>
    <p:sldId id="738" r:id="rId7"/>
    <p:sldId id="1004" r:id="rId8"/>
    <p:sldId id="1005" r:id="rId9"/>
    <p:sldId id="844" r:id="rId10"/>
  </p:sldIdLst>
  <p:sldSz cx="9144000" cy="6858000" type="screen4x3"/>
  <p:notesSz cx="7102475" cy="93884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A3FF"/>
    <a:srgbClr val="000066"/>
    <a:srgbClr val="003399"/>
    <a:srgbClr val="292929"/>
    <a:srgbClr val="C0C0C0"/>
    <a:srgbClr val="006666"/>
    <a:srgbClr val="0000DA"/>
    <a:srgbClr val="4C7059"/>
    <a:srgbClr val="A3C1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10" autoAdjust="0"/>
    <p:restoredTop sz="93487" autoAdjust="0"/>
  </p:normalViewPr>
  <p:slideViewPr>
    <p:cSldViewPr snapToGrid="0">
      <p:cViewPr>
        <p:scale>
          <a:sx n="80" d="100"/>
          <a:sy n="80" d="100"/>
        </p:scale>
        <p:origin x="-1128" y="-67"/>
      </p:cViewPr>
      <p:guideLst>
        <p:guide orient="horz" pos="2948"/>
        <p:guide pos="14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0"/>
    </p:cViewPr>
  </p:sorterViewPr>
  <p:notesViewPr>
    <p:cSldViewPr snapToGrid="0">
      <p:cViewPr>
        <p:scale>
          <a:sx n="90" d="100"/>
          <a:sy n="90" d="100"/>
        </p:scale>
        <p:origin x="-1930" y="374"/>
      </p:cViewPr>
      <p:guideLst>
        <p:guide orient="horz" pos="2957"/>
        <p:guide pos="223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7739" cy="469260"/>
          </a:xfrm>
          <a:prstGeom prst="rect">
            <a:avLst/>
          </a:prstGeom>
          <a:noFill/>
          <a:ln w="9525">
            <a:noFill/>
            <a:miter lim="800000"/>
            <a:headEnd/>
            <a:tailEnd/>
          </a:ln>
          <a:effectLst/>
        </p:spPr>
        <p:txBody>
          <a:bodyPr vert="horz" wrap="square" lIns="94586" tIns="47293" rIns="94586" bIns="47293" numCol="1" anchor="t" anchorCtr="0" compatLnSpc="1">
            <a:prstTxWarp prst="textNoShape">
              <a:avLst/>
            </a:prstTxWarp>
          </a:bodyPr>
          <a:lstStyle>
            <a:lvl1pPr>
              <a:defRPr sz="1200">
                <a:latin typeface="Arial" charset="0"/>
                <a:cs typeface="+mn-cs"/>
              </a:defRPr>
            </a:lvl1pPr>
          </a:lstStyle>
          <a:p>
            <a:pPr>
              <a:defRPr/>
            </a:pPr>
            <a:endParaRPr lang="en-US" dirty="0"/>
          </a:p>
        </p:txBody>
      </p:sp>
      <p:sp>
        <p:nvSpPr>
          <p:cNvPr id="14339" name="Rectangle 3"/>
          <p:cNvSpPr>
            <a:spLocks noGrp="1" noChangeArrowheads="1"/>
          </p:cNvSpPr>
          <p:nvPr>
            <p:ph type="dt" sz="quarter" idx="1"/>
          </p:nvPr>
        </p:nvSpPr>
        <p:spPr bwMode="auto">
          <a:xfrm>
            <a:off x="4023092" y="0"/>
            <a:ext cx="3077739" cy="469260"/>
          </a:xfrm>
          <a:prstGeom prst="rect">
            <a:avLst/>
          </a:prstGeom>
          <a:noFill/>
          <a:ln w="9525">
            <a:noFill/>
            <a:miter lim="800000"/>
            <a:headEnd/>
            <a:tailEnd/>
          </a:ln>
          <a:effectLst/>
        </p:spPr>
        <p:txBody>
          <a:bodyPr vert="horz" wrap="square" lIns="94586" tIns="47293" rIns="94586" bIns="47293" numCol="1" anchor="t" anchorCtr="0" compatLnSpc="1">
            <a:prstTxWarp prst="textNoShape">
              <a:avLst/>
            </a:prstTxWarp>
          </a:bodyPr>
          <a:lstStyle>
            <a:lvl1pPr algn="r">
              <a:defRPr sz="1200">
                <a:latin typeface="Arial" charset="0"/>
                <a:cs typeface="+mn-cs"/>
              </a:defRPr>
            </a:lvl1pPr>
          </a:lstStyle>
          <a:p>
            <a:pPr>
              <a:defRPr/>
            </a:pPr>
            <a:endParaRPr lang="en-US" dirty="0"/>
          </a:p>
        </p:txBody>
      </p:sp>
      <p:sp>
        <p:nvSpPr>
          <p:cNvPr id="14341" name="Rectangle 5"/>
          <p:cNvSpPr>
            <a:spLocks noGrp="1" noChangeArrowheads="1"/>
          </p:cNvSpPr>
          <p:nvPr>
            <p:ph type="sldNum" sz="quarter" idx="3"/>
          </p:nvPr>
        </p:nvSpPr>
        <p:spPr bwMode="auto">
          <a:xfrm>
            <a:off x="4023092" y="8917575"/>
            <a:ext cx="3077739" cy="469260"/>
          </a:xfrm>
          <a:prstGeom prst="rect">
            <a:avLst/>
          </a:prstGeom>
          <a:noFill/>
          <a:ln w="9525">
            <a:noFill/>
            <a:miter lim="800000"/>
            <a:headEnd/>
            <a:tailEnd/>
          </a:ln>
          <a:effectLst/>
        </p:spPr>
        <p:txBody>
          <a:bodyPr vert="horz" wrap="square" lIns="94586" tIns="47293" rIns="94586" bIns="47293" numCol="1" anchor="b" anchorCtr="0" compatLnSpc="1">
            <a:prstTxWarp prst="textNoShape">
              <a:avLst/>
            </a:prstTxWarp>
          </a:bodyPr>
          <a:lstStyle>
            <a:lvl1pPr algn="r">
              <a:defRPr sz="1200">
                <a:latin typeface="Arial" charset="0"/>
                <a:cs typeface="+mn-cs"/>
              </a:defRPr>
            </a:lvl1pPr>
          </a:lstStyle>
          <a:p>
            <a:pPr>
              <a:defRPr/>
            </a:pPr>
            <a:fld id="{4E0592D6-61C4-41CC-8FA1-27F759DFD781}" type="slidenum">
              <a:rPr lang="en-US"/>
              <a:pPr>
                <a:defRPr/>
              </a:pPr>
              <a:t>‹#›</a:t>
            </a:fld>
            <a:endParaRPr lang="en-US" dirty="0"/>
          </a:p>
        </p:txBody>
      </p:sp>
      <p:sp>
        <p:nvSpPr>
          <p:cNvPr id="2" name="Footer Placeholder 1"/>
          <p:cNvSpPr>
            <a:spLocks noGrp="1"/>
          </p:cNvSpPr>
          <p:nvPr>
            <p:ph type="ftr" sz="quarter" idx="2"/>
          </p:nvPr>
        </p:nvSpPr>
        <p:spPr>
          <a:xfrm>
            <a:off x="0" y="8917575"/>
            <a:ext cx="3077739" cy="469260"/>
          </a:xfrm>
          <a:prstGeom prst="rect">
            <a:avLst/>
          </a:prstGeom>
        </p:spPr>
        <p:txBody>
          <a:bodyPr vert="horz" lIns="94586" tIns="47293" rIns="94586" bIns="47293" rtlCol="0" anchor="b"/>
          <a:lstStyle>
            <a:lvl1pPr algn="l">
              <a:defRPr sz="1200"/>
            </a:lvl1pPr>
          </a:lstStyle>
          <a:p>
            <a:endParaRPr lang="en-US" dirty="0"/>
          </a:p>
        </p:txBody>
      </p:sp>
    </p:spTree>
    <p:extLst>
      <p:ext uri="{BB962C8B-B14F-4D97-AF65-F5344CB8AC3E}">
        <p14:creationId xmlns:p14="http://schemas.microsoft.com/office/powerpoint/2010/main" val="19072980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77739" cy="469260"/>
          </a:xfrm>
          <a:prstGeom prst="rect">
            <a:avLst/>
          </a:prstGeom>
          <a:noFill/>
          <a:ln w="9525">
            <a:noFill/>
            <a:miter lim="800000"/>
            <a:headEnd/>
            <a:tailEnd/>
          </a:ln>
          <a:effectLst/>
        </p:spPr>
        <p:txBody>
          <a:bodyPr vert="horz" wrap="square" lIns="94586" tIns="47293" rIns="94586" bIns="47293" numCol="1" anchor="t" anchorCtr="0" compatLnSpc="1">
            <a:prstTxWarp prst="textNoShape">
              <a:avLst/>
            </a:prstTxWarp>
          </a:bodyPr>
          <a:lstStyle>
            <a:lvl1pPr>
              <a:defRPr sz="1200">
                <a:latin typeface="Arial" charset="0"/>
                <a:cs typeface="+mn-cs"/>
              </a:defRPr>
            </a:lvl1pPr>
          </a:lstStyle>
          <a:p>
            <a:pPr>
              <a:defRPr/>
            </a:pPr>
            <a:endParaRPr lang="en-US" dirty="0"/>
          </a:p>
        </p:txBody>
      </p:sp>
      <p:sp>
        <p:nvSpPr>
          <p:cNvPr id="16387" name="Rectangle 3"/>
          <p:cNvSpPr>
            <a:spLocks noGrp="1" noChangeArrowheads="1"/>
          </p:cNvSpPr>
          <p:nvPr>
            <p:ph type="dt" idx="1"/>
          </p:nvPr>
        </p:nvSpPr>
        <p:spPr bwMode="auto">
          <a:xfrm>
            <a:off x="4023092" y="0"/>
            <a:ext cx="3077739" cy="469260"/>
          </a:xfrm>
          <a:prstGeom prst="rect">
            <a:avLst/>
          </a:prstGeom>
          <a:noFill/>
          <a:ln w="9525">
            <a:noFill/>
            <a:miter lim="800000"/>
            <a:headEnd/>
            <a:tailEnd/>
          </a:ln>
          <a:effectLst/>
        </p:spPr>
        <p:txBody>
          <a:bodyPr vert="horz" wrap="square" lIns="94586" tIns="47293" rIns="94586" bIns="47293" numCol="1" anchor="t" anchorCtr="0" compatLnSpc="1">
            <a:prstTxWarp prst="textNoShape">
              <a:avLst/>
            </a:prstTxWarp>
          </a:bodyPr>
          <a:lstStyle>
            <a:lvl1pPr algn="r">
              <a:defRPr sz="1200">
                <a:latin typeface="Arial" charset="0"/>
                <a:cs typeface="+mn-cs"/>
              </a:defRPr>
            </a:lvl1pPr>
          </a:lstStyle>
          <a:p>
            <a:pPr>
              <a:defRPr/>
            </a:pPr>
            <a:endParaRPr lang="en-US" dirty="0"/>
          </a:p>
        </p:txBody>
      </p:sp>
      <p:sp>
        <p:nvSpPr>
          <p:cNvPr id="89092" name="Rectangle 4"/>
          <p:cNvSpPr>
            <a:spLocks noGrp="1" noRot="1" noChangeAspect="1" noChangeArrowheads="1" noTextEdit="1"/>
          </p:cNvSpPr>
          <p:nvPr>
            <p:ph type="sldImg" idx="2"/>
          </p:nvPr>
        </p:nvSpPr>
        <p:spPr bwMode="auto">
          <a:xfrm>
            <a:off x="1203325" y="703263"/>
            <a:ext cx="4695825" cy="3521075"/>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10248" y="4459608"/>
            <a:ext cx="5681980" cy="4224978"/>
          </a:xfrm>
          <a:prstGeom prst="rect">
            <a:avLst/>
          </a:prstGeom>
          <a:noFill/>
          <a:ln w="9525">
            <a:noFill/>
            <a:miter lim="800000"/>
            <a:headEnd/>
            <a:tailEnd/>
          </a:ln>
          <a:effectLst/>
        </p:spPr>
        <p:txBody>
          <a:bodyPr vert="horz" wrap="square" lIns="94586" tIns="47293" rIns="94586" bIns="472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917575"/>
            <a:ext cx="3077739" cy="469260"/>
          </a:xfrm>
          <a:prstGeom prst="rect">
            <a:avLst/>
          </a:prstGeom>
          <a:noFill/>
          <a:ln w="9525">
            <a:noFill/>
            <a:miter lim="800000"/>
            <a:headEnd/>
            <a:tailEnd/>
          </a:ln>
          <a:effectLst/>
        </p:spPr>
        <p:txBody>
          <a:bodyPr vert="horz" wrap="square" lIns="94586" tIns="47293" rIns="94586" bIns="47293" numCol="1" anchor="b" anchorCtr="0" compatLnSpc="1">
            <a:prstTxWarp prst="textNoShape">
              <a:avLst/>
            </a:prstTxWarp>
          </a:bodyPr>
          <a:lstStyle>
            <a:lvl1pPr>
              <a:defRPr sz="1200">
                <a:latin typeface="Arial" charset="0"/>
                <a:cs typeface="+mn-cs"/>
              </a:defRPr>
            </a:lvl1pPr>
          </a:lstStyle>
          <a:p>
            <a:pPr>
              <a:defRPr/>
            </a:pPr>
            <a:endParaRPr lang="en-US" dirty="0"/>
          </a:p>
        </p:txBody>
      </p:sp>
      <p:sp>
        <p:nvSpPr>
          <p:cNvPr id="16391" name="Rectangle 7"/>
          <p:cNvSpPr>
            <a:spLocks noGrp="1" noChangeArrowheads="1"/>
          </p:cNvSpPr>
          <p:nvPr>
            <p:ph type="sldNum" sz="quarter" idx="5"/>
          </p:nvPr>
        </p:nvSpPr>
        <p:spPr bwMode="auto">
          <a:xfrm>
            <a:off x="4023092" y="8917575"/>
            <a:ext cx="3077739" cy="469260"/>
          </a:xfrm>
          <a:prstGeom prst="rect">
            <a:avLst/>
          </a:prstGeom>
          <a:noFill/>
          <a:ln w="9525">
            <a:noFill/>
            <a:miter lim="800000"/>
            <a:headEnd/>
            <a:tailEnd/>
          </a:ln>
          <a:effectLst/>
        </p:spPr>
        <p:txBody>
          <a:bodyPr vert="horz" wrap="square" lIns="94586" tIns="47293" rIns="94586" bIns="47293" numCol="1" anchor="b" anchorCtr="0" compatLnSpc="1">
            <a:prstTxWarp prst="textNoShape">
              <a:avLst/>
            </a:prstTxWarp>
          </a:bodyPr>
          <a:lstStyle>
            <a:lvl1pPr algn="r">
              <a:defRPr sz="1200">
                <a:latin typeface="Arial" charset="0"/>
                <a:cs typeface="+mn-cs"/>
              </a:defRPr>
            </a:lvl1pPr>
          </a:lstStyle>
          <a:p>
            <a:pPr>
              <a:defRPr/>
            </a:pPr>
            <a:fld id="{72C95E66-01A1-4E23-A2C8-321088BDFA49}" type="slidenum">
              <a:rPr lang="en-US"/>
              <a:pPr>
                <a:defRPr/>
              </a:pPr>
              <a:t>‹#›</a:t>
            </a:fld>
            <a:endParaRPr lang="en-US" dirty="0"/>
          </a:p>
        </p:txBody>
      </p:sp>
    </p:spTree>
    <p:extLst>
      <p:ext uri="{BB962C8B-B14F-4D97-AF65-F5344CB8AC3E}">
        <p14:creationId xmlns:p14="http://schemas.microsoft.com/office/powerpoint/2010/main" val="29157532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xfrm>
            <a:off x="1228725" y="728663"/>
            <a:ext cx="4695825" cy="3521075"/>
          </a:xfrm>
          <a:ln/>
        </p:spPr>
      </p:sp>
      <p:sp>
        <p:nvSpPr>
          <p:cNvPr id="90115" name="Notes Placeholder 2"/>
          <p:cNvSpPr>
            <a:spLocks noGrp="1"/>
          </p:cNvSpPr>
          <p:nvPr>
            <p:ph type="body" idx="1"/>
          </p:nvPr>
        </p:nvSpPr>
        <p:spPr>
          <a:noFill/>
          <a:ln/>
        </p:spPr>
        <p:txBody>
          <a:bodyPr/>
          <a:lstStyle/>
          <a:p>
            <a:pPr eaLnBrk="1" hangingPunct="1"/>
            <a:endParaRPr lang="en-US" dirty="0" smtClean="0"/>
          </a:p>
        </p:txBody>
      </p:sp>
      <p:sp>
        <p:nvSpPr>
          <p:cNvPr id="108548" name="Slide Number Placeholder 3"/>
          <p:cNvSpPr>
            <a:spLocks noGrp="1"/>
          </p:cNvSpPr>
          <p:nvPr>
            <p:ph type="sldNum" sz="quarter" idx="5"/>
          </p:nvPr>
        </p:nvSpPr>
        <p:spPr/>
        <p:txBody>
          <a:bodyPr/>
          <a:lstStyle/>
          <a:p>
            <a:pPr>
              <a:defRPr/>
            </a:pPr>
            <a:fld id="{50A313EC-1358-47F5-AB25-839930D6DFC1}" type="slidenum">
              <a:rPr lang="en-US" smtClean="0"/>
              <a:pPr>
                <a:defRPr/>
              </a:pPr>
              <a:t>1</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xfrm>
            <a:off x="1204913" y="701675"/>
            <a:ext cx="4694237" cy="3521075"/>
          </a:xfrm>
          <a:ln/>
        </p:spPr>
      </p:sp>
      <p:sp>
        <p:nvSpPr>
          <p:cNvPr id="58371" name="Rectangle 3"/>
          <p:cNvSpPr>
            <a:spLocks noGrp="1" noChangeArrowheads="1"/>
          </p:cNvSpPr>
          <p:nvPr>
            <p:ph type="body" idx="1"/>
          </p:nvPr>
        </p:nvSpPr>
        <p:spPr>
          <a:xfrm>
            <a:off x="710248" y="4459608"/>
            <a:ext cx="5681980" cy="4336551"/>
          </a:xfrm>
          <a:ln/>
        </p:spPr>
        <p:txBody>
          <a:bodyPr/>
          <a:lstStyle/>
          <a:p>
            <a:pPr>
              <a:defRPr/>
            </a:pPr>
            <a:r>
              <a:rPr lang="en-US" dirty="0" smtClean="0"/>
              <a:t>Since we are a standards organization, we need to ensure we are consistent and standardized throughout the organization and across all the various CDISC standards.</a:t>
            </a:r>
          </a:p>
          <a:p>
            <a:pPr lvl="1">
              <a:buFont typeface="Arial" pitchFamily="34" charset="0"/>
              <a:buChar char="•"/>
              <a:defRPr/>
            </a:pPr>
            <a:r>
              <a:rPr lang="en-US" dirty="0" smtClean="0"/>
              <a:t>In order to do this we evaluate existing terminology in order to determine if we can use the terminology directly or possibly expand existing vocabularies by working with the owner of the code list. </a:t>
            </a:r>
          </a:p>
          <a:p>
            <a:pPr lvl="1">
              <a:buFont typeface="Arial" pitchFamily="34" charset="0"/>
              <a:buNone/>
              <a:defRPr/>
            </a:pPr>
            <a:endParaRPr lang="en-US" dirty="0" smtClean="0"/>
          </a:p>
          <a:p>
            <a:pPr lvl="1">
              <a:buFont typeface="Arial" pitchFamily="34" charset="0"/>
              <a:buChar char="•"/>
              <a:defRPr/>
            </a:pPr>
            <a:r>
              <a:rPr lang="en-US" dirty="0" smtClean="0"/>
              <a:t>Finally, we want to “Ensure a harmonized approach…”  Harmonization is a recurring theme that you will be hearing, because it is a critically important component of standards development.  It is the harmonization aspect that will ultimately determine the interoperability and usability of the standards we develop.  Standards development in isolation does not work.  </a:t>
            </a:r>
          </a:p>
          <a:p>
            <a:pPr marL="223327" indent="-223327">
              <a:defRPr/>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a:ln/>
        </p:spPr>
      </p:sp>
      <p:sp>
        <p:nvSpPr>
          <p:cNvPr id="117763" name="Notes Placeholder 2"/>
          <p:cNvSpPr>
            <a:spLocks noGrp="1"/>
          </p:cNvSpPr>
          <p:nvPr>
            <p:ph type="body" idx="1"/>
          </p:nvPr>
        </p:nvSpPr>
        <p:spPr>
          <a:noFill/>
          <a:ln/>
        </p:spPr>
        <p:txBody>
          <a:bodyPr/>
          <a:lstStyle/>
          <a:p>
            <a:endParaRPr lang="en-US" dirty="0" smtClean="0"/>
          </a:p>
        </p:txBody>
      </p:sp>
      <p:sp>
        <p:nvSpPr>
          <p:cNvPr id="136196" name="Slide Number Placeholder 3"/>
          <p:cNvSpPr>
            <a:spLocks noGrp="1"/>
          </p:cNvSpPr>
          <p:nvPr>
            <p:ph type="sldNum" sz="quarter" idx="5"/>
          </p:nvPr>
        </p:nvSpPr>
        <p:spPr/>
        <p:txBody>
          <a:bodyPr/>
          <a:lstStyle/>
          <a:p>
            <a:pPr>
              <a:defRPr/>
            </a:pPr>
            <a:fld id="{461B0403-9769-474C-B212-DB85D1A4A81B}" type="slidenum">
              <a:rPr lang="en-US" smtClean="0"/>
              <a:pPr>
                <a:defRPr/>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a:ln/>
        </p:spPr>
      </p:sp>
      <p:sp>
        <p:nvSpPr>
          <p:cNvPr id="154627" name="Notes Placeholder 2"/>
          <p:cNvSpPr>
            <a:spLocks noGrp="1"/>
          </p:cNvSpPr>
          <p:nvPr>
            <p:ph type="body" idx="1"/>
          </p:nvPr>
        </p:nvSpPr>
        <p:spPr>
          <a:noFill/>
          <a:ln/>
        </p:spPr>
        <p:txBody>
          <a:bodyPr/>
          <a:lstStyle/>
          <a:p>
            <a:pPr eaLnBrk="1" hangingPunct="1"/>
            <a:endParaRPr lang="en-US" dirty="0" smtClean="0"/>
          </a:p>
        </p:txBody>
      </p:sp>
      <p:sp>
        <p:nvSpPr>
          <p:cNvPr id="176132" name="Slide Number Placeholder 3"/>
          <p:cNvSpPr>
            <a:spLocks noGrp="1"/>
          </p:cNvSpPr>
          <p:nvPr>
            <p:ph type="sldNum" sz="quarter" idx="5"/>
          </p:nvPr>
        </p:nvSpPr>
        <p:spPr/>
        <p:txBody>
          <a:bodyPr/>
          <a:lstStyle/>
          <a:p>
            <a:pPr>
              <a:defRPr/>
            </a:pPr>
            <a:fld id="{EAD24C6A-0F11-4910-B0D5-F21AFAFB08BE}" type="slidenum">
              <a:rPr lang="en-US" smtClean="0"/>
              <a:pPr>
                <a:defRPr/>
              </a:pPr>
              <a:t>5</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92002" name="Rectangle 2"/>
          <p:cNvSpPr>
            <a:spLocks noGrp="1" noChangeArrowheads="1"/>
          </p:cNvSpPr>
          <p:nvPr>
            <p:ph type="ctrTitle"/>
          </p:nvPr>
        </p:nvSpPr>
        <p:spPr>
          <a:xfrm>
            <a:off x="4716463" y="990600"/>
            <a:ext cx="3657600" cy="2133600"/>
          </a:xfrm>
        </p:spPr>
        <p:txBody>
          <a:bodyPr anchor="t"/>
          <a:lstStyle>
            <a:lvl1pPr>
              <a:defRPr sz="1800" b="1">
                <a:solidFill>
                  <a:srgbClr val="BBE0E3"/>
                </a:solidFill>
              </a:defRPr>
            </a:lvl1pPr>
          </a:lstStyle>
          <a:p>
            <a:r>
              <a:rPr lang="en-US"/>
              <a:t>Click to edit Master title style</a:t>
            </a:r>
          </a:p>
        </p:txBody>
      </p:sp>
      <p:sp>
        <p:nvSpPr>
          <p:cNvPr id="1792003" name="Rectangle 3"/>
          <p:cNvSpPr>
            <a:spLocks noGrp="1" noChangeArrowheads="1"/>
          </p:cNvSpPr>
          <p:nvPr>
            <p:ph type="subTitle" idx="1"/>
          </p:nvPr>
        </p:nvSpPr>
        <p:spPr>
          <a:xfrm>
            <a:off x="4716463" y="5029200"/>
            <a:ext cx="3656012" cy="838200"/>
          </a:xfrm>
        </p:spPr>
        <p:txBody>
          <a:bodyPr/>
          <a:lstStyle>
            <a:lvl1pPr marL="0" indent="0">
              <a:buFontTx/>
              <a:buNone/>
              <a:defRPr sz="1800" b="1">
                <a:solidFill>
                  <a:srgbClr val="BBE0E3"/>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778000" y="6537325"/>
            <a:ext cx="137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pPr>
              <a:defRPr/>
            </a:pPr>
            <a:fld id="{5E4A97F8-5FC9-4F2D-9E77-A0CAB28A7596}"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777998" y="6534140"/>
            <a:ext cx="137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pPr>
              <a:defRPr/>
            </a:pPr>
            <a:fld id="{2F48F909-BF9D-42D3-9406-B738C62DEB61}"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3" name="TextBox 2"/>
          <p:cNvSpPr txBox="1">
            <a:spLocks noChangeArrowheads="1"/>
          </p:cNvSpPr>
          <p:nvPr userDrawn="1"/>
        </p:nvSpPr>
        <p:spPr bwMode="auto">
          <a:xfrm>
            <a:off x="1777999" y="6537324"/>
            <a:ext cx="137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2" name="Content Placeholder 1"/>
          <p:cNvSpPr>
            <a:spLocks noGrp="1"/>
          </p:cNvSpPr>
          <p:nvPr>
            <p:ph/>
          </p:nvPr>
        </p:nvSpPr>
        <p:spPr>
          <a:xfrm>
            <a:off x="457200" y="274638"/>
            <a:ext cx="8229600" cy="58213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8428413D-177B-4BBC-96CF-F0CD4F06FE5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778000" y="6499225"/>
            <a:ext cx="137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p:txBody>
          <a:bodyPr/>
          <a:lstStyle>
            <a:lvl1pPr>
              <a:defRPr/>
            </a:lvl1pPr>
          </a:lstStyle>
          <a:p>
            <a:pPr>
              <a:defRPr/>
            </a:pPr>
            <a:fld id="{0B129524-7825-4728-8280-038AB24A6C3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778000" y="6550025"/>
            <a:ext cx="137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05F034D6-F947-4E1A-A1E2-64C302A1BEA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777999" y="6518275"/>
            <a:ext cx="137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p:txBody>
          <a:bodyPr/>
          <a:lstStyle>
            <a:lvl1pPr>
              <a:defRPr/>
            </a:lvl1pPr>
          </a:lstStyle>
          <a:p>
            <a:pPr>
              <a:defRPr/>
            </a:pPr>
            <a:fld id="{A4147CFA-D996-46F7-BCB0-61F31262BAF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1778000" y="6550025"/>
            <a:ext cx="137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a:spLocks noGrp="1" noChangeArrowheads="1"/>
          </p:cNvSpPr>
          <p:nvPr>
            <p:ph type="sldNum" sz="quarter" idx="10"/>
          </p:nvPr>
        </p:nvSpPr>
        <p:spPr/>
        <p:txBody>
          <a:bodyPr/>
          <a:lstStyle>
            <a:lvl1pPr>
              <a:defRPr/>
            </a:lvl1pPr>
          </a:lstStyle>
          <a:p>
            <a:pPr>
              <a:defRPr/>
            </a:pPr>
            <a:fld id="{A12C41AB-E39B-4FF2-999B-62BDFF3044A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2"/>
          <p:cNvSpPr txBox="1">
            <a:spLocks noChangeArrowheads="1"/>
          </p:cNvSpPr>
          <p:nvPr userDrawn="1"/>
        </p:nvSpPr>
        <p:spPr bwMode="auto">
          <a:xfrm>
            <a:off x="1770063" y="6488113"/>
            <a:ext cx="16938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7BB343FD-9379-4569-8BB4-F6C5D3F24025}"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a:spLocks noChangeArrowheads="1"/>
          </p:cNvSpPr>
          <p:nvPr userDrawn="1"/>
        </p:nvSpPr>
        <p:spPr bwMode="auto">
          <a:xfrm>
            <a:off x="1701799" y="6511917"/>
            <a:ext cx="137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3" name="Rectangle 6"/>
          <p:cNvSpPr>
            <a:spLocks noGrp="1" noChangeArrowheads="1"/>
          </p:cNvSpPr>
          <p:nvPr>
            <p:ph type="sldNum" sz="quarter" idx="10"/>
          </p:nvPr>
        </p:nvSpPr>
        <p:spPr/>
        <p:txBody>
          <a:bodyPr/>
          <a:lstStyle>
            <a:lvl1pPr>
              <a:defRPr/>
            </a:lvl1pPr>
          </a:lstStyle>
          <a:p>
            <a:pPr>
              <a:defRPr/>
            </a:pPr>
            <a:fld id="{F92D960C-6656-4B20-911B-794AA278349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778000" y="6550025"/>
            <a:ext cx="137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AD77F265-EC39-4D78-9B9E-45E0DD2FC18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778000" y="6550025"/>
            <a:ext cx="137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GB" sz="1400" dirty="0" smtClean="0"/>
              <a:t>© 2013</a:t>
            </a: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999429C6-CB66-4BF1-9DB1-10BF81DB98C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86836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295400"/>
            <a:ext cx="82296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010400" y="6442075"/>
            <a:ext cx="2133600" cy="415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200">
                <a:solidFill>
                  <a:schemeClr val="bg1"/>
                </a:solidFill>
                <a:latin typeface="Arial" charset="0"/>
                <a:cs typeface="+mn-cs"/>
              </a:defRPr>
            </a:lvl1pPr>
          </a:lstStyle>
          <a:p>
            <a:pPr>
              <a:defRPr/>
            </a:pPr>
            <a:fld id="{C8F10439-CB2B-4628-8298-5A7D6CE431B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5102" r:id="rId1"/>
    <p:sldLayoutId id="2147485103" r:id="rId2"/>
    <p:sldLayoutId id="2147485104" r:id="rId3"/>
    <p:sldLayoutId id="2147485105" r:id="rId4"/>
    <p:sldLayoutId id="2147485106" r:id="rId5"/>
    <p:sldLayoutId id="2147485107" r:id="rId6"/>
    <p:sldLayoutId id="2147485108" r:id="rId7"/>
    <p:sldLayoutId id="2147485109" r:id="rId8"/>
    <p:sldLayoutId id="2147485110" r:id="rId9"/>
    <p:sldLayoutId id="2147485111" r:id="rId10"/>
    <p:sldLayoutId id="2147485112" r:id="rId11"/>
    <p:sldLayoutId id="2147485113" r:id="rId12"/>
  </p:sldLayoutIdLst>
  <p:hf hdr="0" ftr="0" dt="0"/>
  <p:txStyles>
    <p:titleStyle>
      <a:lvl1pPr algn="l" rtl="0" eaLnBrk="0" fontAlgn="base" hangingPunct="0">
        <a:spcBef>
          <a:spcPct val="0"/>
        </a:spcBef>
        <a:spcAft>
          <a:spcPct val="0"/>
        </a:spcAft>
        <a:defRPr sz="3600">
          <a:solidFill>
            <a:srgbClr val="292929"/>
          </a:solidFill>
          <a:latin typeface="+mj-lt"/>
          <a:ea typeface="+mj-ea"/>
          <a:cs typeface="+mj-cs"/>
        </a:defRPr>
      </a:lvl1pPr>
      <a:lvl2pPr algn="l" rtl="0" eaLnBrk="0" fontAlgn="base" hangingPunct="0">
        <a:spcBef>
          <a:spcPct val="0"/>
        </a:spcBef>
        <a:spcAft>
          <a:spcPct val="0"/>
        </a:spcAft>
        <a:defRPr sz="3600">
          <a:solidFill>
            <a:srgbClr val="292929"/>
          </a:solidFill>
          <a:latin typeface="Arial" charset="0"/>
        </a:defRPr>
      </a:lvl2pPr>
      <a:lvl3pPr algn="l" rtl="0" eaLnBrk="0" fontAlgn="base" hangingPunct="0">
        <a:spcBef>
          <a:spcPct val="0"/>
        </a:spcBef>
        <a:spcAft>
          <a:spcPct val="0"/>
        </a:spcAft>
        <a:defRPr sz="3600">
          <a:solidFill>
            <a:srgbClr val="292929"/>
          </a:solidFill>
          <a:latin typeface="Arial" charset="0"/>
        </a:defRPr>
      </a:lvl3pPr>
      <a:lvl4pPr algn="l" rtl="0" eaLnBrk="0" fontAlgn="base" hangingPunct="0">
        <a:spcBef>
          <a:spcPct val="0"/>
        </a:spcBef>
        <a:spcAft>
          <a:spcPct val="0"/>
        </a:spcAft>
        <a:defRPr sz="3600">
          <a:solidFill>
            <a:srgbClr val="292929"/>
          </a:solidFill>
          <a:latin typeface="Arial" charset="0"/>
        </a:defRPr>
      </a:lvl4pPr>
      <a:lvl5pPr algn="l" rtl="0" eaLnBrk="0" fontAlgn="base" hangingPunct="0">
        <a:spcBef>
          <a:spcPct val="0"/>
        </a:spcBef>
        <a:spcAft>
          <a:spcPct val="0"/>
        </a:spcAft>
        <a:defRPr sz="3600">
          <a:solidFill>
            <a:srgbClr val="292929"/>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342900" indent="-342900" algn="l" rtl="0" eaLnBrk="0" fontAlgn="base" hangingPunct="0">
        <a:spcBef>
          <a:spcPct val="20000"/>
        </a:spcBef>
        <a:spcAft>
          <a:spcPct val="0"/>
        </a:spcAft>
        <a:buClr>
          <a:schemeClr val="accent1"/>
        </a:buClr>
        <a:buChar char="•"/>
        <a:defRPr sz="2800">
          <a:solidFill>
            <a:srgbClr val="292929"/>
          </a:solidFill>
          <a:latin typeface="+mn-lt"/>
          <a:ea typeface="+mn-ea"/>
          <a:cs typeface="+mn-cs"/>
        </a:defRPr>
      </a:lvl1pPr>
      <a:lvl2pPr marL="742950" indent="-285750" algn="l" rtl="0" eaLnBrk="0" fontAlgn="base" hangingPunct="0">
        <a:spcBef>
          <a:spcPct val="20000"/>
        </a:spcBef>
        <a:spcAft>
          <a:spcPct val="0"/>
        </a:spcAft>
        <a:buClr>
          <a:schemeClr val="accent1"/>
        </a:buClr>
        <a:buFont typeface="Arial" charset="0"/>
        <a:buChar char="–"/>
        <a:defRPr sz="2400">
          <a:solidFill>
            <a:srgbClr val="292929"/>
          </a:solidFill>
          <a:latin typeface="+mn-lt"/>
        </a:defRPr>
      </a:lvl2pPr>
      <a:lvl3pPr marL="1143000" indent="-228600" algn="l" rtl="0" eaLnBrk="0" fontAlgn="base" hangingPunct="0">
        <a:spcBef>
          <a:spcPct val="20000"/>
        </a:spcBef>
        <a:spcAft>
          <a:spcPct val="0"/>
        </a:spcAft>
        <a:buClr>
          <a:schemeClr val="accent1"/>
        </a:buClr>
        <a:buChar char="•"/>
        <a:defRPr sz="2000">
          <a:solidFill>
            <a:srgbClr val="292929"/>
          </a:solidFill>
          <a:latin typeface="+mn-lt"/>
        </a:defRPr>
      </a:lvl3pPr>
      <a:lvl4pPr marL="1600200" indent="-228600" algn="l" rtl="0" eaLnBrk="0" fontAlgn="base" hangingPunct="0">
        <a:spcBef>
          <a:spcPct val="20000"/>
        </a:spcBef>
        <a:spcAft>
          <a:spcPct val="0"/>
        </a:spcAft>
        <a:buClr>
          <a:schemeClr val="accent1"/>
        </a:buClr>
        <a:buChar char="–"/>
        <a:defRPr sz="2000">
          <a:solidFill>
            <a:srgbClr val="292929"/>
          </a:solidFill>
          <a:latin typeface="+mn-lt"/>
        </a:defRPr>
      </a:lvl4pPr>
      <a:lvl5pPr marL="1951038" indent="-122238" algn="l" rtl="0" eaLnBrk="0" fontAlgn="base" hangingPunct="0">
        <a:spcBef>
          <a:spcPct val="20000"/>
        </a:spcBef>
        <a:spcAft>
          <a:spcPct val="0"/>
        </a:spcAft>
        <a:buChar char="»"/>
        <a:defRPr sz="2000">
          <a:solidFill>
            <a:srgbClr val="292929"/>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byost@cdisc.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3983038" y="995363"/>
            <a:ext cx="5160962" cy="1922462"/>
          </a:xfrm>
        </p:spPr>
        <p:txBody>
          <a:bodyPr/>
          <a:lstStyle/>
          <a:p>
            <a:r>
              <a:rPr lang="en-US" sz="2400" dirty="0" smtClean="0">
                <a:solidFill>
                  <a:schemeClr val="accent2"/>
                </a:solidFill>
              </a:rPr>
              <a:t/>
            </a:r>
            <a:br>
              <a:rPr lang="en-US" sz="2400" dirty="0" smtClean="0">
                <a:solidFill>
                  <a:schemeClr val="accent2"/>
                </a:solidFill>
              </a:rPr>
            </a:br>
            <a:r>
              <a:rPr lang="en-US" sz="2400" dirty="0" smtClean="0">
                <a:solidFill>
                  <a:srgbClr val="002060"/>
                </a:solidFill>
              </a:rPr>
              <a:t>CDISC Controlled Terminology</a:t>
            </a:r>
            <a:br>
              <a:rPr lang="en-US" sz="2400" dirty="0" smtClean="0">
                <a:solidFill>
                  <a:srgbClr val="002060"/>
                </a:solidFill>
              </a:rPr>
            </a:br>
            <a:endParaRPr lang="en-US" sz="2400" dirty="0" smtClean="0">
              <a:solidFill>
                <a:schemeClr val="accent2"/>
              </a:solidFill>
            </a:endParaRPr>
          </a:p>
        </p:txBody>
      </p:sp>
      <p:sp>
        <p:nvSpPr>
          <p:cNvPr id="16387" name="Text Box 5"/>
          <p:cNvSpPr txBox="1">
            <a:spLocks noChangeArrowheads="1"/>
          </p:cNvSpPr>
          <p:nvPr/>
        </p:nvSpPr>
        <p:spPr bwMode="auto">
          <a:xfrm>
            <a:off x="4748213" y="4492625"/>
            <a:ext cx="184150" cy="830263"/>
          </a:xfrm>
          <a:prstGeom prst="rect">
            <a:avLst/>
          </a:prstGeom>
          <a:noFill/>
          <a:ln w="9525">
            <a:noFill/>
            <a:miter lim="800000"/>
            <a:headEnd/>
            <a:tailEnd/>
          </a:ln>
        </p:spPr>
        <p:txBody>
          <a:bodyPr wrap="none">
            <a:spAutoFit/>
          </a:bodyPr>
          <a:lstStyle/>
          <a:p>
            <a:endParaRPr lang="en-US" sz="1600" b="1" dirty="0">
              <a:solidFill>
                <a:schemeClr val="bg1"/>
              </a:solidFill>
            </a:endParaRPr>
          </a:p>
          <a:p>
            <a:endParaRPr lang="en-US" sz="1600" b="1" dirty="0">
              <a:solidFill>
                <a:schemeClr val="bg1"/>
              </a:solidFill>
            </a:endParaRPr>
          </a:p>
          <a:p>
            <a:endParaRPr lang="en-US" sz="1600"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81000" y="808038"/>
            <a:ext cx="8229600" cy="639762"/>
          </a:xfrm>
        </p:spPr>
        <p:txBody>
          <a:bodyPr/>
          <a:lstStyle/>
          <a:p>
            <a:pPr algn="ctr"/>
            <a:r>
              <a:rPr lang="en-US" b="1" dirty="0" smtClean="0">
                <a:solidFill>
                  <a:srgbClr val="000066"/>
                </a:solidFill>
              </a:rPr>
              <a:t>Guiding Principles (1)</a:t>
            </a:r>
          </a:p>
        </p:txBody>
      </p:sp>
      <p:sp>
        <p:nvSpPr>
          <p:cNvPr id="19459" name="Rectangle 3"/>
          <p:cNvSpPr>
            <a:spLocks noGrp="1" noChangeArrowheads="1"/>
          </p:cNvSpPr>
          <p:nvPr>
            <p:ph type="body" idx="1"/>
          </p:nvPr>
        </p:nvSpPr>
        <p:spPr>
          <a:xfrm>
            <a:off x="846138" y="1946275"/>
            <a:ext cx="7869237" cy="4759325"/>
          </a:xfrm>
        </p:spPr>
        <p:txBody>
          <a:bodyPr/>
          <a:lstStyle/>
          <a:p>
            <a:pPr>
              <a:lnSpc>
                <a:spcPct val="90000"/>
              </a:lnSpc>
              <a:buFontTx/>
              <a:buNone/>
            </a:pPr>
            <a:r>
              <a:rPr lang="en-US" sz="3200" dirty="0" smtClean="0">
                <a:solidFill>
                  <a:srgbClr val="1C1C1C"/>
                </a:solidFill>
                <a:latin typeface="Tahoma" pitchFamily="34" charset="0"/>
              </a:rPr>
              <a:t>Adopt…Adapt…Develop Philosophy</a:t>
            </a:r>
          </a:p>
          <a:p>
            <a:pPr>
              <a:lnSpc>
                <a:spcPct val="90000"/>
              </a:lnSpc>
            </a:pPr>
            <a:endParaRPr lang="en-US" sz="2600" dirty="0" smtClean="0">
              <a:solidFill>
                <a:srgbClr val="1C1C1C"/>
              </a:solidFill>
              <a:latin typeface="Tahoma" pitchFamily="34" charset="0"/>
            </a:endParaRPr>
          </a:p>
          <a:p>
            <a:pPr>
              <a:lnSpc>
                <a:spcPct val="90000"/>
              </a:lnSpc>
              <a:buFontTx/>
              <a:buNone/>
            </a:pPr>
            <a:endParaRPr lang="en-US" sz="400" dirty="0" smtClean="0">
              <a:solidFill>
                <a:srgbClr val="1C1C1C"/>
              </a:solidFill>
              <a:latin typeface="Tahoma" pitchFamily="34" charset="0"/>
            </a:endParaRPr>
          </a:p>
          <a:p>
            <a:pPr>
              <a:lnSpc>
                <a:spcPct val="90000"/>
              </a:lnSpc>
            </a:pPr>
            <a:r>
              <a:rPr lang="en-US" sz="2600" dirty="0" smtClean="0">
                <a:solidFill>
                  <a:srgbClr val="1C1C1C"/>
                </a:solidFill>
                <a:latin typeface="Tahoma" pitchFamily="34" charset="0"/>
              </a:rPr>
              <a:t>Identify, evaluate and/or utilize existing terminology first - </a:t>
            </a:r>
            <a:r>
              <a:rPr lang="en-US" sz="2600" b="1" dirty="0" smtClean="0">
                <a:solidFill>
                  <a:srgbClr val="1C1C1C"/>
                </a:solidFill>
                <a:latin typeface="Tahoma" pitchFamily="34" charset="0"/>
              </a:rPr>
              <a:t>ADOPT</a:t>
            </a:r>
            <a:endParaRPr lang="en-US" sz="2400" b="1" dirty="0"/>
          </a:p>
          <a:p>
            <a:pPr>
              <a:lnSpc>
                <a:spcPct val="90000"/>
              </a:lnSpc>
              <a:buFontTx/>
              <a:buNone/>
            </a:pPr>
            <a:endParaRPr lang="en-US" sz="400" dirty="0" smtClean="0">
              <a:solidFill>
                <a:srgbClr val="1C1C1C"/>
              </a:solidFill>
            </a:endParaRPr>
          </a:p>
          <a:p>
            <a:pPr>
              <a:lnSpc>
                <a:spcPct val="90000"/>
              </a:lnSpc>
            </a:pPr>
            <a:r>
              <a:rPr lang="en-US" sz="2600" dirty="0" smtClean="0">
                <a:solidFill>
                  <a:srgbClr val="1C1C1C"/>
                </a:solidFill>
                <a:latin typeface="Tahoma" pitchFamily="34" charset="0"/>
              </a:rPr>
              <a:t>Expand existing vocabularies for evolving needs or where incomplete, working with vocabulary developer / owner - </a:t>
            </a:r>
            <a:r>
              <a:rPr lang="en-US" sz="2600" b="1" dirty="0" smtClean="0">
                <a:solidFill>
                  <a:srgbClr val="1C1C1C"/>
                </a:solidFill>
                <a:latin typeface="Tahoma" pitchFamily="34" charset="0"/>
              </a:rPr>
              <a:t>ADAPT</a:t>
            </a:r>
            <a:endParaRPr lang="en-US" sz="2600" dirty="0" smtClean="0">
              <a:solidFill>
                <a:srgbClr val="1C1C1C"/>
              </a:solidFill>
              <a:latin typeface="Tahoma" pitchFamily="34" charset="0"/>
            </a:endParaRPr>
          </a:p>
          <a:p>
            <a:pPr>
              <a:lnSpc>
                <a:spcPct val="90000"/>
              </a:lnSpc>
              <a:buFontTx/>
              <a:buNone/>
            </a:pPr>
            <a:endParaRPr lang="en-US" sz="400" dirty="0" smtClean="0">
              <a:solidFill>
                <a:srgbClr val="1C1C1C"/>
              </a:solidFill>
            </a:endParaRPr>
          </a:p>
          <a:p>
            <a:pPr>
              <a:lnSpc>
                <a:spcPct val="90000"/>
              </a:lnSpc>
            </a:pPr>
            <a:r>
              <a:rPr lang="en-US" sz="2600" b="1" dirty="0" smtClean="0">
                <a:latin typeface="Tahoma" pitchFamily="34" charset="0"/>
                <a:ea typeface="Tahoma" pitchFamily="34" charset="0"/>
                <a:cs typeface="Tahoma" pitchFamily="34" charset="0"/>
              </a:rPr>
              <a:t>Develop </a:t>
            </a:r>
            <a:r>
              <a:rPr lang="en-US" sz="2600" dirty="0">
                <a:latin typeface="Tahoma" pitchFamily="34" charset="0"/>
                <a:ea typeface="Tahoma" pitchFamily="34" charset="0"/>
                <a:cs typeface="Tahoma" pitchFamily="34" charset="0"/>
              </a:rPr>
              <a:t>new terminology sets if we cannot adopt or adapt</a:t>
            </a:r>
            <a:endParaRPr lang="en-US" sz="2600" dirty="0" smtClean="0">
              <a:solidFill>
                <a:srgbClr val="1C1C1C"/>
              </a:solidFill>
              <a:latin typeface="Tahoma" pitchFamily="34" charset="0"/>
              <a:ea typeface="Tahoma" pitchFamily="34" charset="0"/>
              <a:cs typeface="Tahoma" pitchFamily="34" charset="0"/>
            </a:endParaRPr>
          </a:p>
          <a:p>
            <a:pPr>
              <a:lnSpc>
                <a:spcPct val="90000"/>
              </a:lnSpc>
              <a:buFontTx/>
              <a:buNone/>
            </a:pPr>
            <a:endParaRPr lang="en-US" sz="400" dirty="0" smtClean="0">
              <a:solidFill>
                <a:srgbClr val="1C1C1C"/>
              </a:solidFill>
            </a:endParaRPr>
          </a:p>
        </p:txBody>
      </p:sp>
      <p:sp>
        <p:nvSpPr>
          <p:cNvPr id="2" name="Slide Number Placeholder 1"/>
          <p:cNvSpPr>
            <a:spLocks noGrp="1"/>
          </p:cNvSpPr>
          <p:nvPr>
            <p:ph type="sldNum" sz="quarter" idx="10"/>
          </p:nvPr>
        </p:nvSpPr>
        <p:spPr/>
        <p:txBody>
          <a:bodyPr/>
          <a:lstStyle/>
          <a:p>
            <a:pPr>
              <a:defRPr/>
            </a:pPr>
            <a:fld id="{0B129524-7825-4728-8280-038AB24A6C3D}" type="slidenum">
              <a:rPr lang="en-US" smtClean="0"/>
              <a:pPr>
                <a:defRPr/>
              </a:pPr>
              <a:t>2</a:t>
            </a:fld>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p:cNvSpPr txBox="1"/>
          <p:nvPr/>
        </p:nvSpPr>
        <p:spPr>
          <a:xfrm>
            <a:off x="2171669" y="1702440"/>
            <a:ext cx="1501450" cy="215444"/>
          </a:xfrm>
          <a:prstGeom prst="rect">
            <a:avLst/>
          </a:prstGeom>
          <a:noFill/>
        </p:spPr>
        <p:txBody>
          <a:bodyPr wrap="square" rtlCol="0">
            <a:spAutoFit/>
          </a:bodyPr>
          <a:lstStyle/>
          <a:p>
            <a:r>
              <a:rPr lang="en-US" sz="800" dirty="0">
                <a:latin typeface="Garamond" panose="02020404030301010803" pitchFamily="18" charset="0"/>
              </a:rPr>
              <a:t>R</a:t>
            </a:r>
            <a:r>
              <a:rPr lang="en-US" sz="800" dirty="0" smtClean="0">
                <a:latin typeface="Garamond" panose="02020404030301010803" pitchFamily="18" charset="0"/>
              </a:rPr>
              <a:t>equest declined /feedback</a:t>
            </a:r>
            <a:endParaRPr lang="en-US" sz="800" dirty="0">
              <a:latin typeface="Garamond" panose="02020404030301010803" pitchFamily="18" charset="0"/>
            </a:endParaRPr>
          </a:p>
        </p:txBody>
      </p:sp>
      <p:sp>
        <p:nvSpPr>
          <p:cNvPr id="45058" name="Title 1"/>
          <p:cNvSpPr>
            <a:spLocks noGrp="1"/>
          </p:cNvSpPr>
          <p:nvPr>
            <p:ph type="title"/>
          </p:nvPr>
        </p:nvSpPr>
        <p:spPr>
          <a:xfrm>
            <a:off x="457200" y="-161924"/>
            <a:ext cx="8229600" cy="805392"/>
          </a:xfrm>
        </p:spPr>
        <p:txBody>
          <a:bodyPr/>
          <a:lstStyle/>
          <a:p>
            <a:pPr algn="ctr"/>
            <a:r>
              <a:rPr lang="en-US" sz="3200" dirty="0" smtClean="0">
                <a:solidFill>
                  <a:schemeClr val="tx1"/>
                </a:solidFill>
              </a:rPr>
              <a:t>Terminology Process Flow Diagram</a:t>
            </a:r>
          </a:p>
        </p:txBody>
      </p:sp>
      <p:sp>
        <p:nvSpPr>
          <p:cNvPr id="44035" name="Slide Number Placeholder 3"/>
          <p:cNvSpPr>
            <a:spLocks noGrp="1"/>
          </p:cNvSpPr>
          <p:nvPr>
            <p:ph type="sldNum" sz="quarter" idx="10"/>
          </p:nvPr>
        </p:nvSpPr>
        <p:spPr/>
        <p:txBody>
          <a:bodyPr/>
          <a:lstStyle/>
          <a:p>
            <a:pPr>
              <a:defRPr/>
            </a:pPr>
            <a:r>
              <a:rPr lang="en-US" dirty="0" smtClean="0"/>
              <a:t>38</a:t>
            </a:r>
          </a:p>
        </p:txBody>
      </p:sp>
      <p:sp>
        <p:nvSpPr>
          <p:cNvPr id="7" name="TextBox 6"/>
          <p:cNvSpPr txBox="1"/>
          <p:nvPr/>
        </p:nvSpPr>
        <p:spPr>
          <a:xfrm>
            <a:off x="367475" y="788798"/>
            <a:ext cx="4533802" cy="369332"/>
          </a:xfrm>
          <a:prstGeom prst="rect">
            <a:avLst/>
          </a:prstGeom>
          <a:noFill/>
        </p:spPr>
        <p:txBody>
          <a:bodyPr wrap="square" rtlCol="0">
            <a:spAutoFit/>
          </a:bodyPr>
          <a:lstStyle/>
          <a:p>
            <a:r>
              <a:rPr lang="en-US" b="1" dirty="0" smtClean="0">
                <a:solidFill>
                  <a:srgbClr val="003399"/>
                </a:solidFill>
              </a:rPr>
              <a:t>CDISC Controlled Terminology process</a:t>
            </a:r>
            <a:endParaRPr lang="en-US" b="1" dirty="0">
              <a:solidFill>
                <a:srgbClr val="003399"/>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466" y="1111136"/>
            <a:ext cx="8236909" cy="89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8427" y="1200993"/>
            <a:ext cx="45719" cy="4681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3987" y="1200993"/>
            <a:ext cx="45719" cy="4681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8515" y="1200993"/>
            <a:ext cx="45719" cy="4681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32507" y="1200993"/>
            <a:ext cx="45719" cy="4681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lowchart: Decision 2"/>
          <p:cNvSpPr/>
          <p:nvPr/>
        </p:nvSpPr>
        <p:spPr>
          <a:xfrm>
            <a:off x="19430" y="2190750"/>
            <a:ext cx="1176441" cy="742949"/>
          </a:xfrm>
          <a:prstGeom prst="flowChartDecision">
            <a:avLst/>
          </a:prstGeom>
          <a:solidFill>
            <a:srgbClr val="A0F17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latin typeface="Garamond" panose="02020404030301010803" pitchFamily="18" charset="0"/>
              </a:rPr>
              <a:t>Change / new request identified</a:t>
            </a:r>
            <a:endParaRPr lang="en-US" sz="800" dirty="0">
              <a:solidFill>
                <a:schemeClr val="tx1"/>
              </a:solidFill>
              <a:latin typeface="Garamond" panose="02020404030301010803" pitchFamily="18" charset="0"/>
            </a:endParaRPr>
          </a:p>
        </p:txBody>
      </p:sp>
      <p:sp>
        <p:nvSpPr>
          <p:cNvPr id="4" name="Rounded Rectangle 3"/>
          <p:cNvSpPr/>
          <p:nvPr/>
        </p:nvSpPr>
        <p:spPr>
          <a:xfrm>
            <a:off x="120650" y="3880860"/>
            <a:ext cx="976942" cy="533399"/>
          </a:xfrm>
          <a:prstGeom prst="roundRect">
            <a:avLst/>
          </a:prstGeom>
          <a:solidFill>
            <a:srgbClr val="A0F96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latin typeface="Garamond" panose="02020404030301010803" pitchFamily="18" charset="0"/>
              </a:rPr>
              <a:t>Repeat process for multiple code list</a:t>
            </a:r>
            <a:endParaRPr lang="en-US" sz="800" dirty="0">
              <a:solidFill>
                <a:schemeClr val="tx1"/>
              </a:solidFill>
              <a:latin typeface="Garamond" panose="02020404030301010803" pitchFamily="18" charset="0"/>
            </a:endParaRPr>
          </a:p>
          <a:p>
            <a:pPr algn="ctr"/>
            <a:r>
              <a:rPr lang="en-US" sz="800" dirty="0" smtClean="0">
                <a:solidFill>
                  <a:schemeClr val="tx1"/>
                </a:solidFill>
                <a:latin typeface="Garamond" panose="02020404030301010803" pitchFamily="18" charset="0"/>
              </a:rPr>
              <a:t>requests</a:t>
            </a:r>
            <a:r>
              <a:rPr lang="en-US" sz="800" dirty="0" smtClean="0">
                <a:latin typeface="Garamond" panose="02020404030301010803" pitchFamily="18" charset="0"/>
              </a:rPr>
              <a:t> </a:t>
            </a:r>
            <a:endParaRPr lang="en-US" sz="800" dirty="0">
              <a:latin typeface="Garamond" panose="02020404030301010803" pitchFamily="18" charset="0"/>
            </a:endParaRPr>
          </a:p>
        </p:txBody>
      </p:sp>
      <p:sp>
        <p:nvSpPr>
          <p:cNvPr id="5" name="TextBox 4"/>
          <p:cNvSpPr txBox="1"/>
          <p:nvPr/>
        </p:nvSpPr>
        <p:spPr>
          <a:xfrm>
            <a:off x="113605" y="1254979"/>
            <a:ext cx="1296988" cy="461665"/>
          </a:xfrm>
          <a:prstGeom prst="rect">
            <a:avLst/>
          </a:prstGeom>
          <a:noFill/>
        </p:spPr>
        <p:txBody>
          <a:bodyPr wrap="square" rtlCol="0" anchor="ctr">
            <a:spAutoFit/>
          </a:bodyPr>
          <a:lstStyle/>
          <a:p>
            <a:r>
              <a:rPr lang="en-US" sz="800" b="1" dirty="0" smtClean="0"/>
              <a:t>Public domain NCI request tool</a:t>
            </a:r>
          </a:p>
          <a:p>
            <a:r>
              <a:rPr lang="en-US" sz="800" b="1" dirty="0" smtClean="0"/>
              <a:t>interface</a:t>
            </a:r>
            <a:endParaRPr lang="en-US" sz="800" b="1" dirty="0"/>
          </a:p>
        </p:txBody>
      </p:sp>
      <p:cxnSp>
        <p:nvCxnSpPr>
          <p:cNvPr id="12" name="Straight Arrow Connector 11"/>
          <p:cNvCxnSpPr>
            <a:stCxn id="3" idx="2"/>
            <a:endCxn id="4" idx="0"/>
          </p:cNvCxnSpPr>
          <p:nvPr/>
        </p:nvCxnSpPr>
        <p:spPr>
          <a:xfrm>
            <a:off x="607651" y="2933699"/>
            <a:ext cx="1470" cy="94716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11294" y="1298107"/>
            <a:ext cx="1276350" cy="338554"/>
          </a:xfrm>
          <a:prstGeom prst="rect">
            <a:avLst/>
          </a:prstGeom>
          <a:noFill/>
        </p:spPr>
        <p:txBody>
          <a:bodyPr wrap="square" rtlCol="0">
            <a:spAutoFit/>
          </a:bodyPr>
          <a:lstStyle/>
          <a:p>
            <a:r>
              <a:rPr lang="en-US" sz="800" b="1" dirty="0" smtClean="0"/>
              <a:t>NCI / Terminology team domain</a:t>
            </a:r>
            <a:endParaRPr lang="en-US" sz="800" b="1" dirty="0"/>
          </a:p>
        </p:txBody>
      </p:sp>
      <p:sp>
        <p:nvSpPr>
          <p:cNvPr id="18" name="TextBox 17"/>
          <p:cNvSpPr txBox="1"/>
          <p:nvPr/>
        </p:nvSpPr>
        <p:spPr>
          <a:xfrm>
            <a:off x="5242498" y="1256726"/>
            <a:ext cx="1458943" cy="461666"/>
          </a:xfrm>
          <a:prstGeom prst="rect">
            <a:avLst/>
          </a:prstGeom>
          <a:noFill/>
        </p:spPr>
        <p:txBody>
          <a:bodyPr wrap="square" rtlCol="0">
            <a:spAutoFit/>
          </a:bodyPr>
          <a:lstStyle/>
          <a:p>
            <a:r>
              <a:rPr lang="en-US" sz="800" b="1" dirty="0" smtClean="0"/>
              <a:t>Public domain (Posted to </a:t>
            </a:r>
            <a:r>
              <a:rPr lang="en-US" sz="800" b="1" dirty="0"/>
              <a:t>C</a:t>
            </a:r>
            <a:r>
              <a:rPr lang="en-US" sz="800" b="1" dirty="0" smtClean="0"/>
              <a:t>DISC website) – 30 day review window</a:t>
            </a:r>
            <a:endParaRPr lang="en-US" sz="800" b="1" dirty="0"/>
          </a:p>
        </p:txBody>
      </p:sp>
      <p:sp>
        <p:nvSpPr>
          <p:cNvPr id="22" name="TextBox 21"/>
          <p:cNvSpPr txBox="1"/>
          <p:nvPr/>
        </p:nvSpPr>
        <p:spPr>
          <a:xfrm>
            <a:off x="69271" y="3162521"/>
            <a:ext cx="1133473" cy="215444"/>
          </a:xfrm>
          <a:prstGeom prst="rect">
            <a:avLst/>
          </a:prstGeom>
          <a:noFill/>
        </p:spPr>
        <p:txBody>
          <a:bodyPr wrap="square" rtlCol="0">
            <a:spAutoFit/>
          </a:bodyPr>
          <a:lstStyle/>
          <a:p>
            <a:r>
              <a:rPr lang="en-US" sz="800" dirty="0" smtClean="0"/>
              <a:t>Multiple code lists</a:t>
            </a:r>
            <a:endParaRPr lang="en-US" sz="800" dirty="0"/>
          </a:p>
        </p:txBody>
      </p:sp>
      <p:sp>
        <p:nvSpPr>
          <p:cNvPr id="26" name="TextBox 25"/>
          <p:cNvSpPr txBox="1"/>
          <p:nvPr/>
        </p:nvSpPr>
        <p:spPr>
          <a:xfrm>
            <a:off x="6725314" y="1257013"/>
            <a:ext cx="1133475" cy="338554"/>
          </a:xfrm>
          <a:prstGeom prst="rect">
            <a:avLst/>
          </a:prstGeom>
          <a:noFill/>
        </p:spPr>
        <p:txBody>
          <a:bodyPr wrap="square" rtlCol="0">
            <a:spAutoFit/>
          </a:bodyPr>
          <a:lstStyle/>
          <a:p>
            <a:r>
              <a:rPr lang="en-US" sz="800" b="1" dirty="0" smtClean="0"/>
              <a:t>NCI / Terminology team domain</a:t>
            </a:r>
            <a:endParaRPr lang="en-US" sz="800" b="1" dirty="0"/>
          </a:p>
        </p:txBody>
      </p:sp>
      <p:sp>
        <p:nvSpPr>
          <p:cNvPr id="27" name="TextBox 26"/>
          <p:cNvSpPr txBox="1"/>
          <p:nvPr/>
        </p:nvSpPr>
        <p:spPr>
          <a:xfrm>
            <a:off x="7971846" y="1255398"/>
            <a:ext cx="1028700" cy="461665"/>
          </a:xfrm>
          <a:prstGeom prst="rect">
            <a:avLst/>
          </a:prstGeom>
          <a:noFill/>
        </p:spPr>
        <p:txBody>
          <a:bodyPr wrap="square" rtlCol="0">
            <a:spAutoFit/>
          </a:bodyPr>
          <a:lstStyle/>
          <a:p>
            <a:r>
              <a:rPr lang="en-US" sz="800" b="1" dirty="0" smtClean="0"/>
              <a:t>Public domain (Posted to CDISC website)</a:t>
            </a:r>
            <a:endParaRPr lang="en-US" sz="800" b="1" dirty="0"/>
          </a:p>
        </p:txBody>
      </p:sp>
      <p:sp>
        <p:nvSpPr>
          <p:cNvPr id="37" name="Rounded Rectangle 36"/>
          <p:cNvSpPr/>
          <p:nvPr/>
        </p:nvSpPr>
        <p:spPr>
          <a:xfrm>
            <a:off x="1455225" y="2190750"/>
            <a:ext cx="761636" cy="702734"/>
          </a:xfrm>
          <a:prstGeom prst="roundRect">
            <a:avLst/>
          </a:prstGeom>
          <a:gradFill>
            <a:gsLst>
              <a:gs pos="0">
                <a:srgbClr val="A6C9FC">
                  <a:shade val="30000"/>
                  <a:satMod val="115000"/>
                  <a:lumMod val="0"/>
                  <a:lumOff val="100000"/>
                </a:srgbClr>
              </a:gs>
              <a:gs pos="35000">
                <a:srgbClr val="A6C9FC">
                  <a:shade val="67500"/>
                  <a:satMod val="115000"/>
                  <a:lumMod val="35000"/>
                  <a:lumOff val="65000"/>
                  <a:alpha val="90000"/>
                </a:srgbClr>
              </a:gs>
              <a:gs pos="100000">
                <a:srgbClr val="A6C9FC">
                  <a:shade val="100000"/>
                  <a:satMod val="115000"/>
                </a:srgbClr>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latin typeface="Garamond" panose="02020404030301010803" pitchFamily="18" charset="0"/>
                <a:cs typeface="Aparajita" panose="020B0604020202020204" pitchFamily="34" charset="0"/>
              </a:rPr>
              <a:t>Categorize request (New term, change, new code list etc.</a:t>
            </a:r>
            <a:endParaRPr lang="en-US" sz="800" dirty="0">
              <a:latin typeface="Garamond" panose="02020404030301010803" pitchFamily="18" charset="0"/>
              <a:cs typeface="Aparajita" panose="020B0604020202020204" pitchFamily="34" charset="0"/>
            </a:endParaRPr>
          </a:p>
        </p:txBody>
      </p:sp>
      <p:cxnSp>
        <p:nvCxnSpPr>
          <p:cNvPr id="29" name="Straight Arrow Connector 28"/>
          <p:cNvCxnSpPr>
            <a:stCxn id="37" idx="3"/>
          </p:cNvCxnSpPr>
          <p:nvPr/>
        </p:nvCxnSpPr>
        <p:spPr>
          <a:xfrm>
            <a:off x="2216861" y="2542117"/>
            <a:ext cx="220134" cy="0"/>
          </a:xfrm>
          <a:prstGeom prst="straightConnector1">
            <a:avLst/>
          </a:prstGeom>
          <a:ln w="25400">
            <a:solidFill>
              <a:schemeClr val="accent6">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8" name="Flowchart: Decision 37"/>
          <p:cNvSpPr/>
          <p:nvPr/>
        </p:nvSpPr>
        <p:spPr>
          <a:xfrm>
            <a:off x="2394018" y="2214118"/>
            <a:ext cx="1190933" cy="674159"/>
          </a:xfrm>
          <a:prstGeom prst="flowChartDecision">
            <a:avLst/>
          </a:prstGeom>
          <a:gradFill>
            <a:gsLst>
              <a:gs pos="0">
                <a:srgbClr val="A6C9FC">
                  <a:shade val="30000"/>
                  <a:satMod val="115000"/>
                  <a:lumMod val="0"/>
                  <a:lumOff val="100000"/>
                </a:srgbClr>
              </a:gs>
              <a:gs pos="35000">
                <a:srgbClr val="A6C9FC">
                  <a:shade val="67500"/>
                  <a:satMod val="115000"/>
                  <a:lumMod val="35000"/>
                  <a:lumOff val="65000"/>
                  <a:alpha val="90000"/>
                </a:srgbClr>
              </a:gs>
              <a:gs pos="100000">
                <a:srgbClr val="A6C9FC">
                  <a:shade val="100000"/>
                  <a:satMod val="115000"/>
                </a:srgbClr>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wrap="square" lIns="0" tIns="91440" rIns="0" bIns="0" rtlCol="0" anchor="ctr"/>
          <a:lstStyle/>
          <a:p>
            <a:pPr algn="ctr"/>
            <a:r>
              <a:rPr lang="en-US" sz="800" dirty="0" smtClean="0">
                <a:solidFill>
                  <a:schemeClr val="tx1"/>
                </a:solidFill>
                <a:latin typeface="Garamond" panose="02020404030301010803" pitchFamily="18" charset="0"/>
                <a:cs typeface="Aparajita" panose="020B0604020202020204" pitchFamily="34" charset="0"/>
              </a:rPr>
              <a:t>Verification Grading (I, II, III)</a:t>
            </a:r>
            <a:endParaRPr lang="en-US" sz="800" dirty="0">
              <a:solidFill>
                <a:schemeClr val="tx1"/>
              </a:solidFill>
              <a:latin typeface="Garamond" panose="02020404030301010803" pitchFamily="18" charset="0"/>
              <a:cs typeface="Aparajita" panose="020B0604020202020204" pitchFamily="34" charset="0"/>
            </a:endParaRPr>
          </a:p>
        </p:txBody>
      </p:sp>
      <p:sp>
        <p:nvSpPr>
          <p:cNvPr id="47" name="Flowchart: Decision 46"/>
          <p:cNvSpPr/>
          <p:nvPr/>
        </p:nvSpPr>
        <p:spPr>
          <a:xfrm>
            <a:off x="3971048" y="2219754"/>
            <a:ext cx="1130669" cy="628747"/>
          </a:xfrm>
          <a:prstGeom prst="flowChartDecision">
            <a:avLst/>
          </a:prstGeom>
          <a:gradFill flip="none" rotWithShape="1">
            <a:gsLst>
              <a:gs pos="0">
                <a:srgbClr val="A6C9FC">
                  <a:shade val="30000"/>
                  <a:satMod val="115000"/>
                  <a:lumMod val="0"/>
                  <a:lumOff val="100000"/>
                </a:srgbClr>
              </a:gs>
              <a:gs pos="35000">
                <a:srgbClr val="A6C9FC">
                  <a:shade val="67500"/>
                  <a:satMod val="115000"/>
                  <a:lumMod val="35000"/>
                  <a:lumOff val="65000"/>
                  <a:alpha val="90000"/>
                </a:srgbClr>
              </a:gs>
              <a:gs pos="100000">
                <a:srgbClr val="A6C9FC">
                  <a:shade val="100000"/>
                  <a:satMod val="115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800" dirty="0" smtClean="0">
                <a:solidFill>
                  <a:schemeClr val="tx1"/>
                </a:solidFill>
                <a:latin typeface="Garamond" panose="02020404030301010803" pitchFamily="18" charset="0"/>
                <a:cs typeface="Aparajita" panose="020B0604020202020204" pitchFamily="34" charset="0"/>
              </a:rPr>
              <a:t>Administrative Review</a:t>
            </a:r>
            <a:endParaRPr lang="en-US" sz="800" dirty="0">
              <a:solidFill>
                <a:schemeClr val="tx1"/>
              </a:solidFill>
              <a:latin typeface="Garamond" panose="02020404030301010803" pitchFamily="18" charset="0"/>
              <a:cs typeface="Aparajita" panose="020B0604020202020204" pitchFamily="34" charset="0"/>
            </a:endParaRPr>
          </a:p>
        </p:txBody>
      </p:sp>
      <p:sp>
        <p:nvSpPr>
          <p:cNvPr id="52" name="Flowchart: Decision 51"/>
          <p:cNvSpPr/>
          <p:nvPr/>
        </p:nvSpPr>
        <p:spPr>
          <a:xfrm>
            <a:off x="3487704" y="3575878"/>
            <a:ext cx="1354909" cy="877127"/>
          </a:xfrm>
          <a:prstGeom prst="flowChartDecision">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wrap="none" lIns="0" tIns="0" rIns="0" bIns="182880" rtlCol="0" anchor="b" anchorCtr="1"/>
          <a:lstStyle/>
          <a:p>
            <a:pPr algn="ctr"/>
            <a:r>
              <a:rPr lang="en-US" sz="800" dirty="0" smtClean="0">
                <a:solidFill>
                  <a:schemeClr val="tx1"/>
                </a:solidFill>
                <a:latin typeface="Garamond" panose="02020404030301010803" pitchFamily="18" charset="0"/>
                <a:cs typeface="Aparajita" panose="020B0604020202020204" pitchFamily="34" charset="0"/>
              </a:rPr>
              <a:t>Admin. &amp; Expert Review</a:t>
            </a:r>
            <a:endParaRPr lang="en-US" sz="800" dirty="0">
              <a:solidFill>
                <a:schemeClr val="tx1"/>
              </a:solidFill>
              <a:latin typeface="Garamond" panose="02020404030301010803" pitchFamily="18" charset="0"/>
              <a:cs typeface="Aparajita" panose="020B0604020202020204" pitchFamily="34" charset="0"/>
            </a:endParaRPr>
          </a:p>
        </p:txBody>
      </p:sp>
      <p:sp>
        <p:nvSpPr>
          <p:cNvPr id="58" name="Rounded Rectangle 57"/>
          <p:cNvSpPr/>
          <p:nvPr/>
        </p:nvSpPr>
        <p:spPr>
          <a:xfrm>
            <a:off x="6910375" y="2795065"/>
            <a:ext cx="761636" cy="532655"/>
          </a:xfrm>
          <a:prstGeom prst="roundRect">
            <a:avLst/>
          </a:prstGeom>
          <a:gradFill>
            <a:gsLst>
              <a:gs pos="0">
                <a:srgbClr val="A6C9FC">
                  <a:shade val="30000"/>
                  <a:satMod val="115000"/>
                  <a:lumMod val="0"/>
                  <a:lumOff val="100000"/>
                </a:srgbClr>
              </a:gs>
              <a:gs pos="35000">
                <a:srgbClr val="A6C9FC">
                  <a:shade val="67500"/>
                  <a:satMod val="115000"/>
                  <a:lumMod val="35000"/>
                  <a:lumOff val="65000"/>
                  <a:alpha val="90000"/>
                </a:srgbClr>
              </a:gs>
              <a:gs pos="100000">
                <a:srgbClr val="A6C9FC">
                  <a:shade val="100000"/>
                  <a:satMod val="115000"/>
                </a:srgbClr>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latin typeface="Garamond" panose="02020404030301010803" pitchFamily="18" charset="0"/>
                <a:cs typeface="Aparajita" panose="020B0604020202020204" pitchFamily="34" charset="0"/>
              </a:rPr>
              <a:t>Version terminology</a:t>
            </a:r>
            <a:endParaRPr lang="en-US" sz="800" dirty="0">
              <a:latin typeface="Garamond" panose="02020404030301010803" pitchFamily="18" charset="0"/>
              <a:cs typeface="Aparajita" panose="020B0604020202020204" pitchFamily="34" charset="0"/>
            </a:endParaRPr>
          </a:p>
        </p:txBody>
      </p:sp>
      <p:sp>
        <p:nvSpPr>
          <p:cNvPr id="62" name="Rounded Rectangle 61"/>
          <p:cNvSpPr/>
          <p:nvPr/>
        </p:nvSpPr>
        <p:spPr>
          <a:xfrm>
            <a:off x="8023604" y="2804811"/>
            <a:ext cx="976942" cy="533399"/>
          </a:xfrm>
          <a:prstGeom prst="roundRect">
            <a:avLst/>
          </a:prstGeom>
          <a:solidFill>
            <a:srgbClr val="A0F17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latin typeface="Garamond" panose="02020404030301010803" pitchFamily="18" charset="0"/>
              </a:rPr>
              <a:t>Release</a:t>
            </a:r>
            <a:endParaRPr lang="en-US" sz="800" dirty="0">
              <a:latin typeface="Garamond" panose="02020404030301010803" pitchFamily="18" charset="0"/>
            </a:endParaRPr>
          </a:p>
        </p:txBody>
      </p:sp>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466" y="5882866"/>
            <a:ext cx="8236909" cy="89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76" name="TextBox 45075"/>
          <p:cNvSpPr txBox="1"/>
          <p:nvPr/>
        </p:nvSpPr>
        <p:spPr>
          <a:xfrm>
            <a:off x="2641168" y="3906720"/>
            <a:ext cx="793039" cy="215444"/>
          </a:xfrm>
          <a:prstGeom prst="rect">
            <a:avLst/>
          </a:prstGeom>
          <a:noFill/>
        </p:spPr>
        <p:txBody>
          <a:bodyPr wrap="square" rtlCol="0">
            <a:spAutoFit/>
          </a:bodyPr>
          <a:lstStyle/>
          <a:p>
            <a:r>
              <a:rPr lang="en-US" sz="800" dirty="0" smtClean="0">
                <a:latin typeface="Garamond" panose="02020404030301010803" pitchFamily="18" charset="0"/>
              </a:rPr>
              <a:t>Grade II/III</a:t>
            </a:r>
            <a:endParaRPr lang="en-US" sz="800" dirty="0">
              <a:latin typeface="Garamond" panose="02020404030301010803" pitchFamily="18" charset="0"/>
            </a:endParaRPr>
          </a:p>
        </p:txBody>
      </p:sp>
      <p:cxnSp>
        <p:nvCxnSpPr>
          <p:cNvPr id="45078" name="Straight Connector 45077"/>
          <p:cNvCxnSpPr/>
          <p:nvPr/>
        </p:nvCxnSpPr>
        <p:spPr>
          <a:xfrm flipH="1">
            <a:off x="2988118" y="2897351"/>
            <a:ext cx="1" cy="1054066"/>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083" name="Straight Arrow Connector 45082"/>
          <p:cNvCxnSpPr/>
          <p:nvPr/>
        </p:nvCxnSpPr>
        <p:spPr>
          <a:xfrm>
            <a:off x="3209796" y="4014442"/>
            <a:ext cx="284738" cy="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5085" name="Rounded Rectangle 45084"/>
          <p:cNvSpPr/>
          <p:nvPr/>
        </p:nvSpPr>
        <p:spPr>
          <a:xfrm>
            <a:off x="5406409" y="3770360"/>
            <a:ext cx="1047750" cy="480354"/>
          </a:xfrm>
          <a:prstGeom prst="roundRect">
            <a:avLst/>
          </a:prstGeom>
          <a:solidFill>
            <a:srgbClr val="A0F96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latin typeface="Garamond" panose="02020404030301010803" pitchFamily="18" charset="0"/>
              </a:rPr>
              <a:t>Public Review &amp; Comment</a:t>
            </a:r>
            <a:endParaRPr lang="en-US" sz="800" dirty="0">
              <a:solidFill>
                <a:schemeClr val="tx1"/>
              </a:solidFill>
              <a:latin typeface="Garamond" panose="02020404030301010803" pitchFamily="18" charset="0"/>
            </a:endParaRPr>
          </a:p>
        </p:txBody>
      </p:sp>
      <p:cxnSp>
        <p:nvCxnSpPr>
          <p:cNvPr id="41" name="Straight Connector 40"/>
          <p:cNvCxnSpPr/>
          <p:nvPr/>
        </p:nvCxnSpPr>
        <p:spPr>
          <a:xfrm flipH="1">
            <a:off x="597883" y="1810162"/>
            <a:ext cx="1618978" cy="0"/>
          </a:xfrm>
          <a:prstGeom prst="line">
            <a:avLst/>
          </a:prstGeom>
          <a:ln w="25400">
            <a:solidFill>
              <a:schemeClr val="accent6">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47" idx="0"/>
          </p:cNvCxnSpPr>
          <p:nvPr/>
        </p:nvCxnSpPr>
        <p:spPr>
          <a:xfrm flipH="1" flipV="1">
            <a:off x="4536382" y="1816857"/>
            <a:ext cx="1" cy="402897"/>
          </a:xfrm>
          <a:prstGeom prst="line">
            <a:avLst/>
          </a:prstGeom>
          <a:ln w="28575">
            <a:solidFill>
              <a:schemeClr val="accent6">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588864" y="1800225"/>
            <a:ext cx="9019" cy="390525"/>
          </a:xfrm>
          <a:prstGeom prst="straightConnector1">
            <a:avLst/>
          </a:prstGeom>
          <a:ln w="25400">
            <a:solidFill>
              <a:schemeClr val="accent6">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a:stCxn id="38" idx="3"/>
          </p:cNvCxnSpPr>
          <p:nvPr/>
        </p:nvCxnSpPr>
        <p:spPr>
          <a:xfrm flipV="1">
            <a:off x="3584951" y="2551197"/>
            <a:ext cx="400902" cy="1"/>
          </a:xfrm>
          <a:prstGeom prst="straightConnector1">
            <a:avLst/>
          </a:prstGeom>
          <a:ln w="25400">
            <a:solidFill>
              <a:schemeClr val="accent6">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071348" y="2534127"/>
            <a:ext cx="390046" cy="1"/>
          </a:xfrm>
          <a:prstGeom prst="line">
            <a:avLst/>
          </a:prstGeom>
          <a:ln w="25400">
            <a:solidFill>
              <a:schemeClr val="accent6">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endCxn id="58" idx="0"/>
          </p:cNvCxnSpPr>
          <p:nvPr/>
        </p:nvCxnSpPr>
        <p:spPr>
          <a:xfrm>
            <a:off x="7291193" y="2525232"/>
            <a:ext cx="0" cy="269833"/>
          </a:xfrm>
          <a:prstGeom prst="straightConnector1">
            <a:avLst/>
          </a:prstGeom>
          <a:ln w="25400">
            <a:solidFill>
              <a:schemeClr val="accent6">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58" idx="3"/>
            <a:endCxn id="62" idx="1"/>
          </p:cNvCxnSpPr>
          <p:nvPr/>
        </p:nvCxnSpPr>
        <p:spPr>
          <a:xfrm>
            <a:off x="7672011" y="3061393"/>
            <a:ext cx="351593" cy="10118"/>
          </a:xfrm>
          <a:prstGeom prst="straightConnector1">
            <a:avLst/>
          </a:prstGeom>
          <a:ln w="25400">
            <a:solidFill>
              <a:schemeClr val="accent6">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45085" idx="3"/>
          </p:cNvCxnSpPr>
          <p:nvPr/>
        </p:nvCxnSpPr>
        <p:spPr>
          <a:xfrm>
            <a:off x="6454159" y="4010537"/>
            <a:ext cx="834411"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endCxn id="58" idx="2"/>
          </p:cNvCxnSpPr>
          <p:nvPr/>
        </p:nvCxnSpPr>
        <p:spPr>
          <a:xfrm flipV="1">
            <a:off x="7291193" y="3327720"/>
            <a:ext cx="0" cy="682817"/>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52" idx="0"/>
          </p:cNvCxnSpPr>
          <p:nvPr/>
        </p:nvCxnSpPr>
        <p:spPr>
          <a:xfrm flipV="1">
            <a:off x="4165159" y="3219111"/>
            <a:ext cx="6830" cy="356767"/>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171989" y="3219111"/>
            <a:ext cx="338392"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V="1">
            <a:off x="4176104" y="4453005"/>
            <a:ext cx="1" cy="252503"/>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4456388" y="3115406"/>
            <a:ext cx="786110" cy="215444"/>
          </a:xfrm>
          <a:prstGeom prst="rect">
            <a:avLst/>
          </a:prstGeom>
          <a:noFill/>
        </p:spPr>
        <p:txBody>
          <a:bodyPr wrap="square" rtlCol="0">
            <a:spAutoFit/>
          </a:bodyPr>
          <a:lstStyle/>
          <a:p>
            <a:r>
              <a:rPr lang="en-US" sz="800" dirty="0" smtClean="0">
                <a:latin typeface="Garamond" panose="02020404030301010803" pitchFamily="18" charset="0"/>
              </a:rPr>
              <a:t>Unapproved</a:t>
            </a:r>
            <a:endParaRPr lang="en-US" sz="800" dirty="0">
              <a:latin typeface="Garamond" panose="02020404030301010803" pitchFamily="18" charset="0"/>
            </a:endParaRPr>
          </a:p>
        </p:txBody>
      </p:sp>
      <p:sp>
        <p:nvSpPr>
          <p:cNvPr id="124" name="TextBox 123"/>
          <p:cNvSpPr txBox="1"/>
          <p:nvPr/>
        </p:nvSpPr>
        <p:spPr>
          <a:xfrm>
            <a:off x="4578259" y="4579256"/>
            <a:ext cx="688112" cy="215444"/>
          </a:xfrm>
          <a:prstGeom prst="rect">
            <a:avLst/>
          </a:prstGeom>
          <a:noFill/>
        </p:spPr>
        <p:txBody>
          <a:bodyPr wrap="square" rtlCol="0">
            <a:spAutoFit/>
          </a:bodyPr>
          <a:lstStyle/>
          <a:p>
            <a:r>
              <a:rPr lang="en-US" sz="800" dirty="0">
                <a:latin typeface="Garamond" panose="02020404030301010803" pitchFamily="18" charset="0"/>
              </a:rPr>
              <a:t>A</a:t>
            </a:r>
            <a:r>
              <a:rPr lang="en-US" sz="800" dirty="0" smtClean="0">
                <a:latin typeface="Garamond" panose="02020404030301010803" pitchFamily="18" charset="0"/>
              </a:rPr>
              <a:t>pproved</a:t>
            </a:r>
            <a:endParaRPr lang="en-US" sz="800" dirty="0">
              <a:latin typeface="Garamond" panose="02020404030301010803" pitchFamily="18" charset="0"/>
            </a:endParaRPr>
          </a:p>
        </p:txBody>
      </p:sp>
      <p:cxnSp>
        <p:nvCxnSpPr>
          <p:cNvPr id="125" name="Straight Connector 124"/>
          <p:cNvCxnSpPr/>
          <p:nvPr/>
        </p:nvCxnSpPr>
        <p:spPr>
          <a:xfrm flipH="1">
            <a:off x="4953983" y="3290593"/>
            <a:ext cx="2560" cy="1321649"/>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889579" y="4250714"/>
            <a:ext cx="0" cy="654661"/>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3985853" y="4905375"/>
            <a:ext cx="1903726"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3979904" y="4343400"/>
            <a:ext cx="0" cy="561977"/>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endCxn id="45085" idx="1"/>
          </p:cNvCxnSpPr>
          <p:nvPr/>
        </p:nvCxnSpPr>
        <p:spPr>
          <a:xfrm flipV="1">
            <a:off x="4956543" y="4010537"/>
            <a:ext cx="449866" cy="3905"/>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3479035" y="2293738"/>
            <a:ext cx="650832" cy="215444"/>
          </a:xfrm>
          <a:prstGeom prst="rect">
            <a:avLst/>
          </a:prstGeom>
          <a:noFill/>
        </p:spPr>
        <p:txBody>
          <a:bodyPr wrap="square" rtlCol="0">
            <a:spAutoFit/>
          </a:bodyPr>
          <a:lstStyle/>
          <a:p>
            <a:r>
              <a:rPr lang="en-US" sz="800" dirty="0" smtClean="0">
                <a:latin typeface="Garamond" panose="02020404030301010803" pitchFamily="18" charset="0"/>
              </a:rPr>
              <a:t>Grade I</a:t>
            </a:r>
            <a:endParaRPr lang="en-US" sz="800" dirty="0">
              <a:latin typeface="Garamond" panose="02020404030301010803" pitchFamily="18" charset="0"/>
            </a:endParaRPr>
          </a:p>
        </p:txBody>
      </p:sp>
      <p:sp>
        <p:nvSpPr>
          <p:cNvPr id="100" name="TextBox 99"/>
          <p:cNvSpPr txBox="1"/>
          <p:nvPr/>
        </p:nvSpPr>
        <p:spPr>
          <a:xfrm>
            <a:off x="5394017" y="2417510"/>
            <a:ext cx="1047750" cy="215444"/>
          </a:xfrm>
          <a:prstGeom prst="rect">
            <a:avLst/>
          </a:prstGeom>
          <a:noFill/>
        </p:spPr>
        <p:txBody>
          <a:bodyPr wrap="square" rtlCol="0">
            <a:spAutoFit/>
          </a:bodyPr>
          <a:lstStyle/>
          <a:p>
            <a:r>
              <a:rPr lang="en-US" sz="800" dirty="0" smtClean="0">
                <a:latin typeface="Garamond" panose="02020404030301010803" pitchFamily="18" charset="0"/>
              </a:rPr>
              <a:t>Request accepted</a:t>
            </a:r>
            <a:endParaRPr lang="en-US" sz="800" dirty="0">
              <a:latin typeface="Garamond" panose="02020404030301010803" pitchFamily="18" charset="0"/>
            </a:endParaRPr>
          </a:p>
        </p:txBody>
      </p:sp>
      <p:cxnSp>
        <p:nvCxnSpPr>
          <p:cNvPr id="193" name="Straight Connector 192"/>
          <p:cNvCxnSpPr/>
          <p:nvPr/>
        </p:nvCxnSpPr>
        <p:spPr>
          <a:xfrm>
            <a:off x="4173371" y="4705508"/>
            <a:ext cx="413101"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flipH="1">
            <a:off x="3494534" y="1816860"/>
            <a:ext cx="1041851" cy="0"/>
          </a:xfrm>
          <a:prstGeom prst="line">
            <a:avLst/>
          </a:prstGeom>
          <a:ln w="25400">
            <a:solidFill>
              <a:schemeClr val="accent6">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3" name="Straight Arrow Connector 222"/>
          <p:cNvCxnSpPr/>
          <p:nvPr/>
        </p:nvCxnSpPr>
        <p:spPr>
          <a:xfrm>
            <a:off x="1231643" y="2562224"/>
            <a:ext cx="259354" cy="0"/>
          </a:xfrm>
          <a:prstGeom prst="straightConnector1">
            <a:avLst/>
          </a:prstGeom>
          <a:ln w="25400">
            <a:solidFill>
              <a:schemeClr val="accent6">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a:off x="6286500" y="2525232"/>
            <a:ext cx="1004693" cy="0"/>
          </a:xfrm>
          <a:prstGeom prst="line">
            <a:avLst/>
          </a:prstGeom>
          <a:ln w="25400">
            <a:solidFill>
              <a:schemeClr val="accent6">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Terminology Teams</a:t>
            </a:r>
            <a:endParaRPr lang="en-US" dirty="0"/>
          </a:p>
        </p:txBody>
      </p:sp>
      <p:sp>
        <p:nvSpPr>
          <p:cNvPr id="3" name="Content Placeholder 2"/>
          <p:cNvSpPr>
            <a:spLocks noGrp="1"/>
          </p:cNvSpPr>
          <p:nvPr>
            <p:ph idx="1"/>
          </p:nvPr>
        </p:nvSpPr>
        <p:spPr/>
        <p:txBody>
          <a:bodyPr/>
          <a:lstStyle/>
          <a:p>
            <a:pPr marL="0" indent="0">
              <a:buNone/>
            </a:pPr>
            <a:r>
              <a:rPr lang="en-US" sz="2000" u="sng" dirty="0" smtClean="0"/>
              <a:t>Active Teams</a:t>
            </a:r>
            <a:r>
              <a:rPr lang="en-US" sz="2000" dirty="0" smtClean="0"/>
              <a:t>			</a:t>
            </a:r>
            <a:r>
              <a:rPr lang="en-US" sz="2000" dirty="0" smtClean="0"/>
              <a:t>	</a:t>
            </a:r>
            <a:r>
              <a:rPr lang="en-US" sz="2000" u="sng" dirty="0" smtClean="0"/>
              <a:t>Number </a:t>
            </a:r>
            <a:r>
              <a:rPr lang="en-US" sz="2000" u="sng" dirty="0" smtClean="0"/>
              <a:t>of </a:t>
            </a:r>
            <a:r>
              <a:rPr lang="en-US" sz="2000" u="sng" dirty="0" smtClean="0"/>
              <a:t>Active </a:t>
            </a:r>
            <a:r>
              <a:rPr lang="en-US" sz="2000" u="sng" dirty="0" smtClean="0"/>
              <a:t>Volunteers</a:t>
            </a:r>
            <a:endParaRPr lang="en-US" sz="2000" u="sng" dirty="0" smtClean="0"/>
          </a:p>
          <a:p>
            <a:endParaRPr lang="en-US" sz="2000" dirty="0"/>
          </a:p>
          <a:p>
            <a:r>
              <a:rPr lang="en-US" sz="2000" dirty="0" smtClean="0"/>
              <a:t>Lab             					</a:t>
            </a:r>
            <a:r>
              <a:rPr lang="en-US" sz="2000" dirty="0" smtClean="0"/>
              <a:t>15</a:t>
            </a:r>
            <a:endParaRPr lang="en-US" sz="2000" dirty="0" smtClean="0"/>
          </a:p>
          <a:p>
            <a:r>
              <a:rPr lang="en-US" sz="2000" dirty="0" smtClean="0"/>
              <a:t>PK						12</a:t>
            </a:r>
          </a:p>
          <a:p>
            <a:r>
              <a:rPr lang="en-US" sz="2000" dirty="0" smtClean="0"/>
              <a:t>Questionnaire				17</a:t>
            </a:r>
          </a:p>
          <a:p>
            <a:r>
              <a:rPr lang="en-US" sz="2000" dirty="0" smtClean="0"/>
              <a:t>SEND					</a:t>
            </a:r>
            <a:r>
              <a:rPr lang="en-US" sz="2000" dirty="0" smtClean="0"/>
              <a:t>17</a:t>
            </a:r>
            <a:endParaRPr lang="en-US" sz="2000" dirty="0" smtClean="0"/>
          </a:p>
          <a:p>
            <a:r>
              <a:rPr lang="en-US" sz="2000" dirty="0" smtClean="0"/>
              <a:t>Oncology					</a:t>
            </a:r>
            <a:r>
              <a:rPr lang="en-US" sz="2000" dirty="0"/>
              <a:t>1</a:t>
            </a:r>
            <a:r>
              <a:rPr lang="en-US" sz="2000" dirty="0" smtClean="0"/>
              <a:t>5</a:t>
            </a:r>
            <a:endParaRPr lang="en-US" sz="2000" dirty="0" smtClean="0"/>
          </a:p>
          <a:p>
            <a:r>
              <a:rPr lang="en-US" sz="2000" dirty="0" smtClean="0"/>
              <a:t>ECG						</a:t>
            </a:r>
            <a:r>
              <a:rPr lang="en-US" sz="2000" dirty="0" smtClean="0"/>
              <a:t>14</a:t>
            </a:r>
            <a:endParaRPr lang="en-US" sz="2000" dirty="0" smtClean="0"/>
          </a:p>
          <a:p>
            <a:r>
              <a:rPr lang="en-US" sz="2000" dirty="0" smtClean="0"/>
              <a:t>Devices					</a:t>
            </a:r>
            <a:r>
              <a:rPr lang="en-US" sz="2000" dirty="0" smtClean="0"/>
              <a:t>10</a:t>
            </a:r>
            <a:endParaRPr lang="en-US" sz="2000" dirty="0" smtClean="0"/>
          </a:p>
          <a:p>
            <a:r>
              <a:rPr lang="en-US" sz="2000" dirty="0" smtClean="0"/>
              <a:t>Virology					</a:t>
            </a:r>
            <a:r>
              <a:rPr lang="en-US" sz="2000" dirty="0" smtClean="0"/>
              <a:t>15</a:t>
            </a:r>
            <a:endParaRPr lang="en-US" sz="2000" dirty="0" smtClean="0"/>
          </a:p>
          <a:p>
            <a:r>
              <a:rPr lang="en-US" sz="2000" dirty="0" smtClean="0"/>
              <a:t>Cardiovascular				</a:t>
            </a:r>
            <a:r>
              <a:rPr lang="en-US" sz="2000" dirty="0" smtClean="0"/>
              <a:t>18</a:t>
            </a:r>
            <a:endParaRPr lang="en-US" sz="2000" dirty="0" smtClean="0"/>
          </a:p>
          <a:p>
            <a:r>
              <a:rPr lang="en-US" sz="2000" dirty="0" smtClean="0"/>
              <a:t>General					11</a:t>
            </a:r>
          </a:p>
          <a:p>
            <a:endParaRPr lang="en-US" dirty="0"/>
          </a:p>
        </p:txBody>
      </p:sp>
      <p:sp>
        <p:nvSpPr>
          <p:cNvPr id="4" name="Slide Number Placeholder 3"/>
          <p:cNvSpPr>
            <a:spLocks noGrp="1"/>
          </p:cNvSpPr>
          <p:nvPr>
            <p:ph type="sldNum" sz="quarter" idx="10"/>
          </p:nvPr>
        </p:nvSpPr>
        <p:spPr/>
        <p:txBody>
          <a:bodyPr/>
          <a:lstStyle/>
          <a:p>
            <a:pPr>
              <a:defRPr/>
            </a:pPr>
            <a:fld id="{0B129524-7825-4728-8280-038AB24A6C3D}" type="slidenum">
              <a:rPr lang="en-US" smtClean="0"/>
              <a:pPr>
                <a:defRPr/>
              </a:pPr>
              <a:t>4</a:t>
            </a:fld>
            <a:endParaRPr lang="en-US" dirty="0"/>
          </a:p>
        </p:txBody>
      </p:sp>
    </p:spTree>
    <p:extLst>
      <p:ext uri="{BB962C8B-B14F-4D97-AF65-F5344CB8AC3E}">
        <p14:creationId xmlns:p14="http://schemas.microsoft.com/office/powerpoint/2010/main" val="1907325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3"/>
          <p:cNvSpPr>
            <a:spLocks noGrp="1"/>
          </p:cNvSpPr>
          <p:nvPr>
            <p:ph type="sldNum" sz="quarter" idx="10"/>
          </p:nvPr>
        </p:nvSpPr>
        <p:spPr/>
        <p:txBody>
          <a:bodyPr/>
          <a:lstStyle/>
          <a:p>
            <a:pPr>
              <a:defRPr/>
            </a:pPr>
            <a:fld id="{DD51E681-C191-4624-A10E-2C64F5430655}" type="slidenum">
              <a:rPr lang="en-US" smtClean="0"/>
              <a:pPr>
                <a:defRPr/>
              </a:pPr>
              <a:t>5</a:t>
            </a:fld>
            <a:endParaRPr lang="en-US" dirty="0" smtClean="0"/>
          </a:p>
        </p:txBody>
      </p:sp>
      <p:pic>
        <p:nvPicPr>
          <p:cNvPr id="88067" name="Picture 2"/>
          <p:cNvPicPr>
            <a:picLocks noChangeAspect="1" noChangeArrowheads="1"/>
          </p:cNvPicPr>
          <p:nvPr/>
        </p:nvPicPr>
        <p:blipFill>
          <a:blip r:embed="rId3" cstate="print"/>
          <a:srcRect/>
          <a:stretch>
            <a:fillRect/>
          </a:stretch>
        </p:blipFill>
        <p:spPr bwMode="auto">
          <a:xfrm>
            <a:off x="0" y="1325563"/>
            <a:ext cx="9144000" cy="3108325"/>
          </a:xfrm>
          <a:prstGeom prst="rect">
            <a:avLst/>
          </a:prstGeom>
          <a:noFill/>
          <a:ln w="9525">
            <a:noFill/>
            <a:miter lim="800000"/>
            <a:headEnd/>
            <a:tailEnd/>
          </a:ln>
        </p:spPr>
      </p:pic>
      <p:sp>
        <p:nvSpPr>
          <p:cNvPr id="88068" name="Rectangle 3"/>
          <p:cNvSpPr>
            <a:spLocks noGrp="1" noChangeArrowheads="1"/>
          </p:cNvSpPr>
          <p:nvPr>
            <p:ph type="title"/>
          </p:nvPr>
        </p:nvSpPr>
        <p:spPr>
          <a:xfrm>
            <a:off x="1685925" y="3522663"/>
            <a:ext cx="6705600" cy="668337"/>
          </a:xfrm>
        </p:spPr>
        <p:txBody>
          <a:bodyPr/>
          <a:lstStyle/>
          <a:p>
            <a:pPr eaLnBrk="1" hangingPunct="1"/>
            <a:r>
              <a:rPr lang="en-US" sz="3200" b="1" dirty="0" smtClean="0">
                <a:solidFill>
                  <a:srgbClr val="000066"/>
                </a:solidFill>
              </a:rPr>
              <a:t>Strength </a:t>
            </a:r>
            <a:r>
              <a:rPr lang="en-US" sz="3200" b="1" i="1" dirty="0" smtClean="0">
                <a:solidFill>
                  <a:srgbClr val="000066"/>
                </a:solidFill>
              </a:rPr>
              <a:t>through collaboration.</a:t>
            </a:r>
            <a:endParaRPr lang="en-US" b="1" dirty="0" smtClean="0">
              <a:solidFill>
                <a:srgbClr val="000066"/>
              </a:solidFill>
              <a:latin typeface="Verdana" pitchFamily="34" charset="0"/>
            </a:endParaRPr>
          </a:p>
        </p:txBody>
      </p:sp>
      <p:sp>
        <p:nvSpPr>
          <p:cNvPr id="88069" name="TextBox 4"/>
          <p:cNvSpPr txBox="1">
            <a:spLocks noChangeArrowheads="1"/>
          </p:cNvSpPr>
          <p:nvPr/>
        </p:nvSpPr>
        <p:spPr bwMode="auto">
          <a:xfrm>
            <a:off x="1347788" y="4283075"/>
            <a:ext cx="6591300" cy="923925"/>
          </a:xfrm>
          <a:prstGeom prst="rect">
            <a:avLst/>
          </a:prstGeom>
          <a:noFill/>
          <a:ln w="9525">
            <a:noFill/>
            <a:miter lim="800000"/>
            <a:headEnd/>
            <a:tailEnd/>
          </a:ln>
        </p:spPr>
        <p:txBody>
          <a:bodyPr>
            <a:spAutoFit/>
          </a:bodyPr>
          <a:lstStyle/>
          <a:p>
            <a:r>
              <a:rPr lang="en-US" dirty="0">
                <a:solidFill>
                  <a:srgbClr val="003366"/>
                </a:solidFill>
              </a:rPr>
              <a:t>If you are interested in contributing to the CDISC Terminology Initiative, please contact us…</a:t>
            </a:r>
          </a:p>
          <a:p>
            <a:endParaRPr lang="en-US" dirty="0">
              <a:solidFill>
                <a:srgbClr val="003366"/>
              </a:solidFill>
            </a:endParaRPr>
          </a:p>
        </p:txBody>
      </p:sp>
      <p:sp>
        <p:nvSpPr>
          <p:cNvPr id="88070" name="TextBox 5"/>
          <p:cNvSpPr txBox="1">
            <a:spLocks noChangeArrowheads="1"/>
          </p:cNvSpPr>
          <p:nvPr/>
        </p:nvSpPr>
        <p:spPr bwMode="auto">
          <a:xfrm>
            <a:off x="2805113" y="5089525"/>
            <a:ext cx="3368551" cy="923330"/>
          </a:xfrm>
          <a:prstGeom prst="rect">
            <a:avLst/>
          </a:prstGeom>
          <a:noFill/>
          <a:ln w="9525">
            <a:noFill/>
            <a:miter lim="800000"/>
            <a:headEnd/>
            <a:tailEnd/>
          </a:ln>
        </p:spPr>
        <p:txBody>
          <a:bodyPr wrap="none">
            <a:spAutoFit/>
          </a:bodyPr>
          <a:lstStyle/>
          <a:p>
            <a:endParaRPr lang="en-US" dirty="0">
              <a:solidFill>
                <a:srgbClr val="003366"/>
              </a:solidFill>
            </a:endParaRPr>
          </a:p>
          <a:p>
            <a:r>
              <a:rPr lang="en-US" dirty="0">
                <a:solidFill>
                  <a:srgbClr val="003366"/>
                </a:solidFill>
              </a:rPr>
              <a:t>Bernice Yost, </a:t>
            </a:r>
            <a:r>
              <a:rPr lang="en-US" dirty="0" smtClean="0">
                <a:solidFill>
                  <a:srgbClr val="003366"/>
                </a:solidFill>
                <a:hlinkClick r:id="rId4"/>
              </a:rPr>
              <a:t>byost@cdisc.org</a:t>
            </a:r>
            <a:r>
              <a:rPr lang="en-US" dirty="0" smtClean="0">
                <a:solidFill>
                  <a:srgbClr val="003366"/>
                </a:solidFill>
              </a:rPr>
              <a:t> </a:t>
            </a:r>
            <a:endParaRPr lang="en-US" dirty="0">
              <a:solidFill>
                <a:srgbClr val="003366"/>
              </a:solidFill>
            </a:endParaRP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6A9A7B"/>
      </a:accent1>
      <a:accent2>
        <a:srgbClr val="004960"/>
      </a:accent2>
      <a:accent3>
        <a:srgbClr val="FFFFFF"/>
      </a:accent3>
      <a:accent4>
        <a:srgbClr val="000000"/>
      </a:accent4>
      <a:accent5>
        <a:srgbClr val="B9CABF"/>
      </a:accent5>
      <a:accent6>
        <a:srgbClr val="004156"/>
      </a:accent6>
      <a:hlink>
        <a:srgbClr val="677882"/>
      </a:hlink>
      <a:folHlink>
        <a:srgbClr val="B4CCB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D4DED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BE0E3"/>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4CCB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12751D0A3648048A6760CB5B6C6389E" ma:contentTypeVersion="0" ma:contentTypeDescription="Create a new document." ma:contentTypeScope="" ma:versionID="f436db05c5db15ab43c47b717bd826c5">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132BC995-ECB5-4A6C-B6B9-0C792972140E}">
  <ds:schemaRefs>
    <ds:schemaRef ds:uri="http://schemas.microsoft.com/office/2006/metadata/longProperties"/>
  </ds:schemaRefs>
</ds:datastoreItem>
</file>

<file path=customXml/itemProps2.xml><?xml version="1.0" encoding="utf-8"?>
<ds:datastoreItem xmlns:ds="http://schemas.openxmlformats.org/officeDocument/2006/customXml" ds:itemID="{9034FD3F-61C3-49AF-8344-8A480C38CC45}">
  <ds:schemaRefs>
    <ds:schemaRef ds:uri="http://schemas.microsoft.com/sharepoint/v3/contenttype/forms"/>
  </ds:schemaRefs>
</ds:datastoreItem>
</file>

<file path=customXml/itemProps3.xml><?xml version="1.0" encoding="utf-8"?>
<ds:datastoreItem xmlns:ds="http://schemas.openxmlformats.org/officeDocument/2006/customXml" ds:itemID="{F0C1E96B-BBA7-4D62-AA4A-DACD9BDACD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D3723748-4993-457D-AAEC-1767C628E2E5}">
  <ds:schemaRefs>
    <ds:schemaRef ds:uri="http://purl.org/dc/terms/"/>
    <ds:schemaRef ds:uri="http://schemas.microsoft.com/office/2006/documentManagement/types"/>
    <ds:schemaRef ds:uri="http://purl.org/dc/elements/1.1/"/>
    <ds:schemaRef ds:uri="http://www.w3.org/XML/1998/namespace"/>
    <ds:schemaRef ds:uri="http://purl.org/dc/dcmityp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33480</TotalTime>
  <Words>308</Words>
  <Application>Microsoft Office PowerPoint</Application>
  <PresentationFormat>On-screen Show (4:3)</PresentationFormat>
  <Paragraphs>64</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Default Design</vt:lpstr>
      <vt:lpstr> CDISC Controlled Terminology </vt:lpstr>
      <vt:lpstr>Guiding Principles (1)</vt:lpstr>
      <vt:lpstr>Terminology Process Flow Diagram</vt:lpstr>
      <vt:lpstr>  Terminology Teams</vt:lpstr>
      <vt:lpstr>Strength through collaboration.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 Cain</dc:creator>
  <cp:lastModifiedBy>yostbf</cp:lastModifiedBy>
  <cp:revision>1270</cp:revision>
  <cp:lastPrinted>2014-03-20T12:29:30Z</cp:lastPrinted>
  <dcterms:created xsi:type="dcterms:W3CDTF">2003-09-23T15:46:16Z</dcterms:created>
  <dcterms:modified xsi:type="dcterms:W3CDTF">2014-03-20T12:49:52Z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