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5"/>
  </p:sldMasterIdLst>
  <p:notesMasterIdLst>
    <p:notesMasterId r:id="rId21"/>
  </p:notesMasterIdLst>
  <p:handoutMasterIdLst>
    <p:handoutMasterId r:id="rId22"/>
  </p:handoutMasterIdLst>
  <p:sldIdLst>
    <p:sldId id="819" r:id="rId6"/>
    <p:sldId id="820" r:id="rId7"/>
    <p:sldId id="821" r:id="rId8"/>
    <p:sldId id="822" r:id="rId9"/>
    <p:sldId id="823" r:id="rId10"/>
    <p:sldId id="825" r:id="rId11"/>
    <p:sldId id="824" r:id="rId12"/>
    <p:sldId id="827" r:id="rId13"/>
    <p:sldId id="831" r:id="rId14"/>
    <p:sldId id="832" r:id="rId15"/>
    <p:sldId id="833" r:id="rId16"/>
    <p:sldId id="826" r:id="rId17"/>
    <p:sldId id="828" r:id="rId18"/>
    <p:sldId id="829" r:id="rId19"/>
    <p:sldId id="830" r:id="rId20"/>
  </p:sldIdLst>
  <p:sldSz cx="9144000" cy="6858000" type="screen4x3"/>
  <p:notesSz cx="7102475" cy="938847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 xmlns:p15="http://schemas.microsoft.com/office/powerpoint/2012/main">
        <p15:guide id="1" orient="horz" pos="2948">
          <p15:clr>
            <a:srgbClr val="A4A3A4"/>
          </p15:clr>
        </p15:guide>
        <p15:guide id="2" pos="1413">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06060"/>
    <a:srgbClr val="4D4D4D"/>
    <a:srgbClr val="003264"/>
    <a:srgbClr val="C0C0C0"/>
    <a:srgbClr val="006666"/>
    <a:srgbClr val="A3A3FF"/>
    <a:srgbClr val="0000DA"/>
    <a:srgbClr val="000066"/>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682" autoAdjust="0"/>
    <p:restoredTop sz="99811" autoAdjust="0"/>
  </p:normalViewPr>
  <p:slideViewPr>
    <p:cSldViewPr snapToGrid="0">
      <p:cViewPr>
        <p:scale>
          <a:sx n="100" d="100"/>
          <a:sy n="100" d="100"/>
        </p:scale>
        <p:origin x="-302" y="230"/>
      </p:cViewPr>
      <p:guideLst>
        <p:guide orient="horz" pos="2948"/>
        <p:guide pos="141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55" d="100"/>
          <a:sy n="55" d="100"/>
        </p:scale>
        <p:origin x="-1764" y="-96"/>
      </p:cViewPr>
      <p:guideLst>
        <p:guide orient="horz" pos="2957"/>
        <p:guide pos="2237"/>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3077739" cy="469424"/>
          </a:xfrm>
          <a:prstGeom prst="rect">
            <a:avLst/>
          </a:prstGeom>
          <a:noFill/>
          <a:ln w="9525">
            <a:noFill/>
            <a:miter lim="800000"/>
            <a:headEnd/>
            <a:tailEnd/>
          </a:ln>
          <a:effectLst/>
        </p:spPr>
        <p:txBody>
          <a:bodyPr vert="horz" wrap="square" lIns="94229" tIns="47114" rIns="94229" bIns="47114" numCol="1" anchor="t" anchorCtr="0" compatLnSpc="1">
            <a:prstTxWarp prst="textNoShape">
              <a:avLst/>
            </a:prstTxWarp>
          </a:bodyPr>
          <a:lstStyle>
            <a:lvl1pPr>
              <a:defRPr sz="1200"/>
            </a:lvl1pPr>
          </a:lstStyle>
          <a:p>
            <a:pPr>
              <a:defRPr/>
            </a:pPr>
            <a:endParaRPr lang="en-US" dirty="0"/>
          </a:p>
        </p:txBody>
      </p:sp>
      <p:sp>
        <p:nvSpPr>
          <p:cNvPr id="14339" name="Rectangle 3"/>
          <p:cNvSpPr>
            <a:spLocks noGrp="1" noChangeArrowheads="1"/>
          </p:cNvSpPr>
          <p:nvPr>
            <p:ph type="dt" sz="quarter" idx="1"/>
          </p:nvPr>
        </p:nvSpPr>
        <p:spPr bwMode="auto">
          <a:xfrm>
            <a:off x="4023092" y="0"/>
            <a:ext cx="3077739" cy="469424"/>
          </a:xfrm>
          <a:prstGeom prst="rect">
            <a:avLst/>
          </a:prstGeom>
          <a:noFill/>
          <a:ln w="9525">
            <a:noFill/>
            <a:miter lim="800000"/>
            <a:headEnd/>
            <a:tailEnd/>
          </a:ln>
          <a:effectLst/>
        </p:spPr>
        <p:txBody>
          <a:bodyPr vert="horz" wrap="square" lIns="94229" tIns="47114" rIns="94229" bIns="47114" numCol="1" anchor="t" anchorCtr="0" compatLnSpc="1">
            <a:prstTxWarp prst="textNoShape">
              <a:avLst/>
            </a:prstTxWarp>
          </a:bodyPr>
          <a:lstStyle>
            <a:lvl1pPr algn="r">
              <a:defRPr sz="1200"/>
            </a:lvl1pPr>
          </a:lstStyle>
          <a:p>
            <a:pPr>
              <a:defRPr/>
            </a:pPr>
            <a:endParaRPr lang="en-US" dirty="0"/>
          </a:p>
        </p:txBody>
      </p:sp>
      <p:sp>
        <p:nvSpPr>
          <p:cNvPr id="14340" name="Rectangle 4"/>
          <p:cNvSpPr>
            <a:spLocks noGrp="1" noChangeArrowheads="1"/>
          </p:cNvSpPr>
          <p:nvPr>
            <p:ph type="ftr" sz="quarter" idx="2"/>
          </p:nvPr>
        </p:nvSpPr>
        <p:spPr bwMode="auto">
          <a:xfrm>
            <a:off x="0" y="8917422"/>
            <a:ext cx="3077739" cy="469424"/>
          </a:xfrm>
          <a:prstGeom prst="rect">
            <a:avLst/>
          </a:prstGeom>
          <a:noFill/>
          <a:ln w="9525">
            <a:noFill/>
            <a:miter lim="800000"/>
            <a:headEnd/>
            <a:tailEnd/>
          </a:ln>
          <a:effectLst/>
        </p:spPr>
        <p:txBody>
          <a:bodyPr vert="horz" wrap="square" lIns="94229" tIns="47114" rIns="94229" bIns="47114" numCol="1" anchor="b" anchorCtr="0" compatLnSpc="1">
            <a:prstTxWarp prst="textNoShape">
              <a:avLst/>
            </a:prstTxWarp>
          </a:bodyPr>
          <a:lstStyle>
            <a:lvl1pPr>
              <a:defRPr sz="1200"/>
            </a:lvl1pPr>
          </a:lstStyle>
          <a:p>
            <a:pPr>
              <a:defRPr/>
            </a:pPr>
            <a:endParaRPr lang="en-US" dirty="0"/>
          </a:p>
        </p:txBody>
      </p:sp>
      <p:sp>
        <p:nvSpPr>
          <p:cNvPr id="14341" name="Rectangle 5"/>
          <p:cNvSpPr>
            <a:spLocks noGrp="1" noChangeArrowheads="1"/>
          </p:cNvSpPr>
          <p:nvPr>
            <p:ph type="sldNum" sz="quarter" idx="3"/>
          </p:nvPr>
        </p:nvSpPr>
        <p:spPr bwMode="auto">
          <a:xfrm>
            <a:off x="4023092" y="8917422"/>
            <a:ext cx="3077739" cy="469424"/>
          </a:xfrm>
          <a:prstGeom prst="rect">
            <a:avLst/>
          </a:prstGeom>
          <a:noFill/>
          <a:ln w="9525">
            <a:noFill/>
            <a:miter lim="800000"/>
            <a:headEnd/>
            <a:tailEnd/>
          </a:ln>
          <a:effectLst/>
        </p:spPr>
        <p:txBody>
          <a:bodyPr vert="horz" wrap="square" lIns="94229" tIns="47114" rIns="94229" bIns="47114" numCol="1" anchor="b" anchorCtr="0" compatLnSpc="1">
            <a:prstTxWarp prst="textNoShape">
              <a:avLst/>
            </a:prstTxWarp>
          </a:bodyPr>
          <a:lstStyle>
            <a:lvl1pPr algn="r">
              <a:defRPr sz="1200"/>
            </a:lvl1pPr>
          </a:lstStyle>
          <a:p>
            <a:pPr>
              <a:defRPr/>
            </a:pPr>
            <a:fld id="{BDA38A85-0968-4082-9F33-26EEC5CE1CFA}" type="slidenum">
              <a:rPr lang="en-US"/>
              <a:pPr>
                <a:defRPr/>
              </a:pPr>
              <a:t>‹#›</a:t>
            </a:fld>
            <a:endParaRPr lang="en-US" dirty="0"/>
          </a:p>
        </p:txBody>
      </p:sp>
    </p:spTree>
    <p:extLst>
      <p:ext uri="{BB962C8B-B14F-4D97-AF65-F5344CB8AC3E}">
        <p14:creationId xmlns:p14="http://schemas.microsoft.com/office/powerpoint/2010/main" val="1078763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3077739" cy="469424"/>
          </a:xfrm>
          <a:prstGeom prst="rect">
            <a:avLst/>
          </a:prstGeom>
          <a:noFill/>
          <a:ln w="9525">
            <a:noFill/>
            <a:miter lim="800000"/>
            <a:headEnd/>
            <a:tailEnd/>
          </a:ln>
          <a:effectLst/>
        </p:spPr>
        <p:txBody>
          <a:bodyPr vert="horz" wrap="square" lIns="94229" tIns="47114" rIns="94229" bIns="47114" numCol="1" anchor="t" anchorCtr="0" compatLnSpc="1">
            <a:prstTxWarp prst="textNoShape">
              <a:avLst/>
            </a:prstTxWarp>
          </a:bodyPr>
          <a:lstStyle>
            <a:lvl1pPr>
              <a:defRPr sz="1200"/>
            </a:lvl1pPr>
          </a:lstStyle>
          <a:p>
            <a:pPr>
              <a:defRPr/>
            </a:pPr>
            <a:endParaRPr lang="en-US" dirty="0"/>
          </a:p>
        </p:txBody>
      </p:sp>
      <p:sp>
        <p:nvSpPr>
          <p:cNvPr id="16387" name="Rectangle 3"/>
          <p:cNvSpPr>
            <a:spLocks noGrp="1" noChangeArrowheads="1"/>
          </p:cNvSpPr>
          <p:nvPr>
            <p:ph type="dt" idx="1"/>
          </p:nvPr>
        </p:nvSpPr>
        <p:spPr bwMode="auto">
          <a:xfrm>
            <a:off x="4023092" y="0"/>
            <a:ext cx="3077739" cy="469424"/>
          </a:xfrm>
          <a:prstGeom prst="rect">
            <a:avLst/>
          </a:prstGeom>
          <a:noFill/>
          <a:ln w="9525">
            <a:noFill/>
            <a:miter lim="800000"/>
            <a:headEnd/>
            <a:tailEnd/>
          </a:ln>
          <a:effectLst/>
        </p:spPr>
        <p:txBody>
          <a:bodyPr vert="horz" wrap="square" lIns="94229" tIns="47114" rIns="94229" bIns="47114" numCol="1" anchor="t" anchorCtr="0" compatLnSpc="1">
            <a:prstTxWarp prst="textNoShape">
              <a:avLst/>
            </a:prstTxWarp>
          </a:bodyPr>
          <a:lstStyle>
            <a:lvl1pPr algn="r">
              <a:defRPr sz="1200"/>
            </a:lvl1pPr>
          </a:lstStyle>
          <a:p>
            <a:pPr>
              <a:defRPr/>
            </a:pPr>
            <a:endParaRPr lang="en-US" dirty="0"/>
          </a:p>
        </p:txBody>
      </p:sp>
      <p:sp>
        <p:nvSpPr>
          <p:cNvPr id="13316" name="Rectangle 4"/>
          <p:cNvSpPr>
            <a:spLocks noGrp="1" noRot="1" noChangeAspect="1" noChangeArrowheads="1" noTextEdit="1"/>
          </p:cNvSpPr>
          <p:nvPr>
            <p:ph type="sldImg" idx="2"/>
          </p:nvPr>
        </p:nvSpPr>
        <p:spPr bwMode="auto">
          <a:xfrm>
            <a:off x="1204913" y="704850"/>
            <a:ext cx="4692650" cy="3519488"/>
          </a:xfrm>
          <a:prstGeom prst="rect">
            <a:avLst/>
          </a:prstGeom>
          <a:noFill/>
          <a:ln w="9525">
            <a:solidFill>
              <a:srgbClr val="000000"/>
            </a:solidFill>
            <a:miter lim="800000"/>
            <a:headEnd/>
            <a:tailEnd/>
          </a:ln>
        </p:spPr>
      </p:sp>
      <p:sp>
        <p:nvSpPr>
          <p:cNvPr id="16389" name="Rectangle 5"/>
          <p:cNvSpPr>
            <a:spLocks noGrp="1" noChangeArrowheads="1"/>
          </p:cNvSpPr>
          <p:nvPr>
            <p:ph type="body" sz="quarter" idx="3"/>
          </p:nvPr>
        </p:nvSpPr>
        <p:spPr bwMode="auto">
          <a:xfrm>
            <a:off x="710248" y="4459526"/>
            <a:ext cx="5681980" cy="4224814"/>
          </a:xfrm>
          <a:prstGeom prst="rect">
            <a:avLst/>
          </a:prstGeom>
          <a:noFill/>
          <a:ln w="9525">
            <a:noFill/>
            <a:miter lim="800000"/>
            <a:headEnd/>
            <a:tailEnd/>
          </a:ln>
          <a:effectLst/>
        </p:spPr>
        <p:txBody>
          <a:bodyPr vert="horz" wrap="square" lIns="94229" tIns="47114" rIns="94229" bIns="4711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6390" name="Rectangle 6"/>
          <p:cNvSpPr>
            <a:spLocks noGrp="1" noChangeArrowheads="1"/>
          </p:cNvSpPr>
          <p:nvPr>
            <p:ph type="ftr" sz="quarter" idx="4"/>
          </p:nvPr>
        </p:nvSpPr>
        <p:spPr bwMode="auto">
          <a:xfrm>
            <a:off x="0" y="8917422"/>
            <a:ext cx="3077739" cy="469424"/>
          </a:xfrm>
          <a:prstGeom prst="rect">
            <a:avLst/>
          </a:prstGeom>
          <a:noFill/>
          <a:ln w="9525">
            <a:noFill/>
            <a:miter lim="800000"/>
            <a:headEnd/>
            <a:tailEnd/>
          </a:ln>
          <a:effectLst/>
        </p:spPr>
        <p:txBody>
          <a:bodyPr vert="horz" wrap="square" lIns="94229" tIns="47114" rIns="94229" bIns="47114" numCol="1" anchor="b" anchorCtr="0" compatLnSpc="1">
            <a:prstTxWarp prst="textNoShape">
              <a:avLst/>
            </a:prstTxWarp>
          </a:bodyPr>
          <a:lstStyle>
            <a:lvl1pPr>
              <a:defRPr sz="1200"/>
            </a:lvl1pPr>
          </a:lstStyle>
          <a:p>
            <a:pPr>
              <a:defRPr/>
            </a:pPr>
            <a:endParaRPr lang="en-US" dirty="0"/>
          </a:p>
        </p:txBody>
      </p:sp>
      <p:sp>
        <p:nvSpPr>
          <p:cNvPr id="16391" name="Rectangle 7"/>
          <p:cNvSpPr>
            <a:spLocks noGrp="1" noChangeArrowheads="1"/>
          </p:cNvSpPr>
          <p:nvPr>
            <p:ph type="sldNum" sz="quarter" idx="5"/>
          </p:nvPr>
        </p:nvSpPr>
        <p:spPr bwMode="auto">
          <a:xfrm>
            <a:off x="4023092" y="8917422"/>
            <a:ext cx="3077739" cy="469424"/>
          </a:xfrm>
          <a:prstGeom prst="rect">
            <a:avLst/>
          </a:prstGeom>
          <a:noFill/>
          <a:ln w="9525">
            <a:noFill/>
            <a:miter lim="800000"/>
            <a:headEnd/>
            <a:tailEnd/>
          </a:ln>
          <a:effectLst/>
        </p:spPr>
        <p:txBody>
          <a:bodyPr vert="horz" wrap="square" lIns="94229" tIns="47114" rIns="94229" bIns="47114" numCol="1" anchor="b" anchorCtr="0" compatLnSpc="1">
            <a:prstTxWarp prst="textNoShape">
              <a:avLst/>
            </a:prstTxWarp>
          </a:bodyPr>
          <a:lstStyle>
            <a:lvl1pPr algn="r">
              <a:defRPr sz="1200"/>
            </a:lvl1pPr>
          </a:lstStyle>
          <a:p>
            <a:pPr>
              <a:defRPr/>
            </a:pPr>
            <a:fld id="{1B50E656-A66C-4BC7-80DF-319703F7F3D4}" type="slidenum">
              <a:rPr lang="en-US"/>
              <a:pPr>
                <a:defRPr/>
              </a:pPr>
              <a:t>‹#›</a:t>
            </a:fld>
            <a:endParaRPr lang="en-US" dirty="0"/>
          </a:p>
        </p:txBody>
      </p:sp>
    </p:spTree>
    <p:extLst>
      <p:ext uri="{BB962C8B-B14F-4D97-AF65-F5344CB8AC3E}">
        <p14:creationId xmlns:p14="http://schemas.microsoft.com/office/powerpoint/2010/main" val="126867278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792002" name="Rectangle 2"/>
          <p:cNvSpPr>
            <a:spLocks noGrp="1" noChangeArrowheads="1"/>
          </p:cNvSpPr>
          <p:nvPr>
            <p:ph type="ctrTitle"/>
          </p:nvPr>
        </p:nvSpPr>
        <p:spPr>
          <a:xfrm>
            <a:off x="3733800" y="414867"/>
            <a:ext cx="4868863" cy="2133600"/>
          </a:xfrm>
        </p:spPr>
        <p:txBody>
          <a:bodyPr anchor="t"/>
          <a:lstStyle>
            <a:lvl1pPr algn="r">
              <a:defRPr sz="1600" b="0">
                <a:solidFill>
                  <a:srgbClr val="BBE0E3"/>
                </a:solidFill>
              </a:defRPr>
            </a:lvl1pPr>
          </a:lstStyle>
          <a:p>
            <a:r>
              <a:rPr lang="en-US" dirty="0"/>
              <a:t>Click to edit Master title style</a:t>
            </a:r>
          </a:p>
        </p:txBody>
      </p:sp>
      <p:sp>
        <p:nvSpPr>
          <p:cNvPr id="1792003" name="Rectangle 3"/>
          <p:cNvSpPr>
            <a:spLocks noGrp="1" noChangeArrowheads="1"/>
          </p:cNvSpPr>
          <p:nvPr>
            <p:ph type="subTitle" idx="1"/>
          </p:nvPr>
        </p:nvSpPr>
        <p:spPr>
          <a:xfrm>
            <a:off x="1389063" y="5765800"/>
            <a:ext cx="6120870" cy="838200"/>
          </a:xfrm>
        </p:spPr>
        <p:txBody>
          <a:bodyPr/>
          <a:lstStyle>
            <a:lvl1pPr marL="0" indent="0">
              <a:buFontTx/>
              <a:buNone/>
              <a:defRPr sz="1800" b="1">
                <a:solidFill>
                  <a:srgbClr val="BBE0E3"/>
                </a:solidFill>
              </a:defRPr>
            </a:lvl1pPr>
          </a:lstStyle>
          <a:p>
            <a:r>
              <a:rPr lang="en-US" dirty="0"/>
              <a:t>Click to edit Master subtitle style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1463675" y="6565900"/>
            <a:ext cx="1376363" cy="214313"/>
          </a:xfrm>
          <a:prstGeom prst="rect">
            <a:avLst/>
          </a:prstGeom>
          <a:noFill/>
          <a:ln w="9525">
            <a:noFill/>
            <a:miter lim="800000"/>
            <a:headEnd/>
            <a:tailEnd/>
          </a:ln>
        </p:spPr>
        <p:txBody>
          <a:bodyPr anchor="ctr">
            <a:spAutoFit/>
          </a:bodyPr>
          <a:lstStyle/>
          <a:p>
            <a:pPr>
              <a:defRPr/>
            </a:pPr>
            <a:r>
              <a:rPr lang="en-GB" sz="800" dirty="0">
                <a:solidFill>
                  <a:schemeClr val="bg1"/>
                </a:solidFill>
              </a:rPr>
              <a:t>© CDISC </a:t>
            </a:r>
            <a:r>
              <a:rPr lang="en-GB" sz="800" dirty="0" smtClean="0">
                <a:solidFill>
                  <a:schemeClr val="bg1"/>
                </a:solidFill>
              </a:rPr>
              <a:t>2014</a:t>
            </a:r>
            <a:r>
              <a:rPr lang="en-GB" sz="800" dirty="0">
                <a:solidFill>
                  <a:schemeClr val="bg1"/>
                </a:solidFill>
              </a:rPr>
              <a:t>	</a:t>
            </a:r>
          </a:p>
        </p:txBody>
      </p:sp>
      <p:sp>
        <p:nvSpPr>
          <p:cNvPr id="2" name="Title 1"/>
          <p:cNvSpPr>
            <a:spLocks noGrp="1"/>
          </p:cNvSpPr>
          <p:nvPr>
            <p:ph type="title"/>
          </p:nvPr>
        </p:nvSpPr>
        <p:spPr>
          <a:xfrm>
            <a:off x="1380066" y="1134084"/>
            <a:ext cx="7230533" cy="1362075"/>
          </a:xfrm>
        </p:spPr>
        <p:txBody>
          <a:bodyPr/>
          <a:lstStyle>
            <a:lvl1pPr algn="l">
              <a:defRPr sz="3200" b="1" cap="none" baseline="0">
                <a:solidFill>
                  <a:srgbClr val="003264"/>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380067" y="2743200"/>
            <a:ext cx="7114646" cy="1500187"/>
          </a:xfrm>
        </p:spPr>
        <p:txBody>
          <a:bodyPr/>
          <a:lstStyle>
            <a:lvl1pPr marL="0" indent="0">
              <a:buNone/>
              <a:defRPr sz="2000">
                <a:solidFill>
                  <a:srgbClr val="4D4D4D"/>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
        <p:nvSpPr>
          <p:cNvPr id="5" name="Rectangle 6"/>
          <p:cNvSpPr>
            <a:spLocks noGrp="1" noChangeArrowheads="1"/>
          </p:cNvSpPr>
          <p:nvPr>
            <p:ph type="sldNum" sz="quarter" idx="10"/>
          </p:nvPr>
        </p:nvSpPr>
        <p:spPr/>
        <p:txBody>
          <a:bodyPr/>
          <a:lstStyle>
            <a:lvl1pPr>
              <a:defRPr/>
            </a:lvl1pPr>
          </a:lstStyle>
          <a:p>
            <a:pPr>
              <a:defRPr/>
            </a:pPr>
            <a:fld id="{B8210083-6BCC-4C89-B37E-4621269EBD9F}"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1_Section Header">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1463675" y="6565900"/>
            <a:ext cx="1376363" cy="214313"/>
          </a:xfrm>
          <a:prstGeom prst="rect">
            <a:avLst/>
          </a:prstGeom>
          <a:noFill/>
          <a:ln w="9525">
            <a:noFill/>
            <a:miter lim="800000"/>
            <a:headEnd/>
            <a:tailEnd/>
          </a:ln>
        </p:spPr>
        <p:txBody>
          <a:bodyPr anchor="ctr">
            <a:spAutoFit/>
          </a:bodyPr>
          <a:lstStyle/>
          <a:p>
            <a:pPr>
              <a:defRPr/>
            </a:pPr>
            <a:r>
              <a:rPr lang="en-GB" sz="800" dirty="0">
                <a:solidFill>
                  <a:schemeClr val="bg1"/>
                </a:solidFill>
              </a:rPr>
              <a:t>© CDISC </a:t>
            </a:r>
            <a:r>
              <a:rPr lang="en-GB" sz="800" dirty="0" smtClean="0">
                <a:solidFill>
                  <a:schemeClr val="bg1"/>
                </a:solidFill>
              </a:rPr>
              <a:t>2014</a:t>
            </a:r>
            <a:endParaRPr lang="en-GB" sz="800" dirty="0">
              <a:solidFill>
                <a:schemeClr val="bg1"/>
              </a:solidFill>
            </a:endParaRPr>
          </a:p>
        </p:txBody>
      </p:sp>
      <p:sp>
        <p:nvSpPr>
          <p:cNvPr id="2" name="Title 1"/>
          <p:cNvSpPr>
            <a:spLocks noGrp="1"/>
          </p:cNvSpPr>
          <p:nvPr>
            <p:ph type="title"/>
          </p:nvPr>
        </p:nvSpPr>
        <p:spPr>
          <a:xfrm>
            <a:off x="1380066" y="1140908"/>
            <a:ext cx="7230533" cy="1362075"/>
          </a:xfrm>
        </p:spPr>
        <p:txBody>
          <a:bodyPr/>
          <a:lstStyle>
            <a:lvl1pPr algn="l">
              <a:defRPr sz="3200" b="1" cap="none" baseline="0">
                <a:solidFill>
                  <a:srgbClr val="003264"/>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380067" y="2743200"/>
            <a:ext cx="7114646" cy="1500187"/>
          </a:xfrm>
        </p:spPr>
        <p:txBody>
          <a:bodyPr/>
          <a:lstStyle>
            <a:lvl1pPr marL="0" indent="0">
              <a:buNone/>
              <a:defRPr sz="2000">
                <a:solidFill>
                  <a:srgbClr val="4D4D4D"/>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
        <p:nvSpPr>
          <p:cNvPr id="5" name="Rectangle 6"/>
          <p:cNvSpPr>
            <a:spLocks noGrp="1" noChangeArrowheads="1"/>
          </p:cNvSpPr>
          <p:nvPr>
            <p:ph type="sldNum" sz="quarter" idx="10"/>
          </p:nvPr>
        </p:nvSpPr>
        <p:spPr/>
        <p:txBody>
          <a:bodyPr/>
          <a:lstStyle>
            <a:lvl1pPr>
              <a:defRPr/>
            </a:lvl1pPr>
          </a:lstStyle>
          <a:p>
            <a:pPr>
              <a:defRPr/>
            </a:pPr>
            <a:fld id="{494C71A9-550A-4E8C-9A50-0522F246A7D3}"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1463675" y="6565900"/>
            <a:ext cx="1376363" cy="214313"/>
          </a:xfrm>
          <a:prstGeom prst="rect">
            <a:avLst/>
          </a:prstGeom>
          <a:noFill/>
          <a:ln w="9525">
            <a:noFill/>
            <a:miter lim="800000"/>
            <a:headEnd/>
            <a:tailEnd/>
          </a:ln>
        </p:spPr>
        <p:txBody>
          <a:bodyPr anchor="ctr">
            <a:spAutoFit/>
          </a:bodyPr>
          <a:lstStyle/>
          <a:p>
            <a:pPr>
              <a:defRPr/>
            </a:pPr>
            <a:r>
              <a:rPr lang="en-GB" sz="800" dirty="0">
                <a:solidFill>
                  <a:schemeClr val="bg1"/>
                </a:solidFill>
              </a:rPr>
              <a:t>© CDISC </a:t>
            </a:r>
            <a:r>
              <a:rPr lang="en-GB" sz="800" dirty="0" smtClean="0">
                <a:solidFill>
                  <a:schemeClr val="bg1"/>
                </a:solidFill>
              </a:rPr>
              <a:t>2014</a:t>
            </a:r>
            <a:r>
              <a:rPr lang="en-GB" sz="800" dirty="0">
                <a:solidFill>
                  <a:schemeClr val="bg1"/>
                </a:solidFill>
              </a:rPr>
              <a:t>	</a:t>
            </a: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0"/>
          </p:nvPr>
        </p:nvSpPr>
        <p:spPr/>
        <p:txBody>
          <a:bodyPr/>
          <a:lstStyle>
            <a:lvl1pPr>
              <a:defRPr sz="1000"/>
            </a:lvl1pPr>
          </a:lstStyle>
          <a:p>
            <a:pPr>
              <a:defRPr/>
            </a:pPr>
            <a:fld id="{0D1287BB-CDCE-494F-9DCF-9FEDADDCA2F4}"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TextBox 6"/>
          <p:cNvSpPr txBox="1">
            <a:spLocks noChangeArrowheads="1"/>
          </p:cNvSpPr>
          <p:nvPr userDrawn="1"/>
        </p:nvSpPr>
        <p:spPr bwMode="auto">
          <a:xfrm>
            <a:off x="1463675" y="6565900"/>
            <a:ext cx="1376363" cy="214313"/>
          </a:xfrm>
          <a:prstGeom prst="rect">
            <a:avLst/>
          </a:prstGeom>
          <a:noFill/>
          <a:ln w="9525">
            <a:noFill/>
            <a:miter lim="800000"/>
            <a:headEnd/>
            <a:tailEnd/>
          </a:ln>
        </p:spPr>
        <p:txBody>
          <a:bodyPr anchor="ctr">
            <a:spAutoFit/>
          </a:bodyPr>
          <a:lstStyle/>
          <a:p>
            <a:pPr>
              <a:defRPr/>
            </a:pPr>
            <a:r>
              <a:rPr lang="en-GB" sz="800" dirty="0">
                <a:solidFill>
                  <a:schemeClr val="bg1"/>
                </a:solidFill>
              </a:rPr>
              <a:t>© CDISC </a:t>
            </a:r>
            <a:r>
              <a:rPr lang="en-GB" sz="800" dirty="0" smtClean="0">
                <a:solidFill>
                  <a:schemeClr val="bg1"/>
                </a:solidFill>
              </a:rPr>
              <a:t>2014</a:t>
            </a:r>
            <a:r>
              <a:rPr lang="en-GB" sz="800" dirty="0">
                <a:solidFill>
                  <a:schemeClr val="bg1"/>
                </a:solidFill>
              </a:rPr>
              <a:t>	</a:t>
            </a:r>
          </a:p>
        </p:txBody>
      </p:sp>
      <p:sp>
        <p:nvSpPr>
          <p:cNvPr id="2" name="Title 1"/>
          <p:cNvSpPr>
            <a:spLocks noGrp="1"/>
          </p:cNvSpPr>
          <p:nvPr>
            <p:ph type="title"/>
          </p:nvPr>
        </p:nvSpPr>
        <p:spPr>
          <a:xfrm>
            <a:off x="1371602" y="265816"/>
            <a:ext cx="8229600" cy="854112"/>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a:spLocks noGrp="1" noChangeArrowheads="1"/>
          </p:cNvSpPr>
          <p:nvPr>
            <p:ph type="sldNum" sz="quarter" idx="10"/>
          </p:nvPr>
        </p:nvSpPr>
        <p:spPr/>
        <p:txBody>
          <a:bodyPr/>
          <a:lstStyle>
            <a:lvl1pPr>
              <a:defRPr sz="1000"/>
            </a:lvl1pPr>
          </a:lstStyle>
          <a:p>
            <a:pPr>
              <a:defRPr/>
            </a:pPr>
            <a:fld id="{B7EB846E-E32D-4742-ABEE-D00AF927A506}"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1463675" y="6565900"/>
            <a:ext cx="1693863" cy="214313"/>
          </a:xfrm>
          <a:prstGeom prst="rect">
            <a:avLst/>
          </a:prstGeom>
          <a:noFill/>
          <a:ln w="9525">
            <a:noFill/>
            <a:miter lim="800000"/>
            <a:headEnd/>
            <a:tailEnd/>
          </a:ln>
        </p:spPr>
        <p:txBody>
          <a:bodyPr anchor="ctr">
            <a:spAutoFit/>
          </a:bodyPr>
          <a:lstStyle/>
          <a:p>
            <a:pPr>
              <a:defRPr/>
            </a:pPr>
            <a:r>
              <a:rPr lang="en-GB" sz="800" dirty="0">
                <a:solidFill>
                  <a:schemeClr val="bg1"/>
                </a:solidFill>
              </a:rPr>
              <a:t>© CDISC </a:t>
            </a:r>
            <a:r>
              <a:rPr lang="en-GB" sz="800" dirty="0" smtClean="0">
                <a:solidFill>
                  <a:schemeClr val="bg1"/>
                </a:solidFill>
              </a:rPr>
              <a:t>2014</a:t>
            </a:r>
            <a:endParaRPr lang="en-GB" sz="800" dirty="0">
              <a:solidFill>
                <a:schemeClr val="bg1"/>
              </a:solidFill>
            </a:endParaRPr>
          </a:p>
        </p:txBody>
      </p:sp>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Rectangle 6"/>
          <p:cNvSpPr>
            <a:spLocks noGrp="1" noChangeArrowheads="1"/>
          </p:cNvSpPr>
          <p:nvPr>
            <p:ph type="sldNum" sz="quarter" idx="10"/>
          </p:nvPr>
        </p:nvSpPr>
        <p:spPr/>
        <p:txBody>
          <a:bodyPr/>
          <a:lstStyle>
            <a:lvl1pPr>
              <a:defRPr/>
            </a:lvl1pPr>
          </a:lstStyle>
          <a:p>
            <a:pPr>
              <a:defRPr/>
            </a:pPr>
            <a:fld id="{D10ECCB2-54DF-4472-9674-680C6B44024D}"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8">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379538" y="254000"/>
            <a:ext cx="7307262" cy="868363"/>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379538" y="1295400"/>
            <a:ext cx="7307262"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0" name="Rectangle 6"/>
          <p:cNvSpPr>
            <a:spLocks noGrp="1" noChangeArrowheads="1"/>
          </p:cNvSpPr>
          <p:nvPr>
            <p:ph type="sldNum" sz="quarter" idx="4"/>
          </p:nvPr>
        </p:nvSpPr>
        <p:spPr bwMode="auto">
          <a:xfrm>
            <a:off x="7010400" y="6492875"/>
            <a:ext cx="2133600" cy="3460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r">
              <a:defRPr sz="1000">
                <a:solidFill>
                  <a:schemeClr val="bg1"/>
                </a:solidFill>
              </a:defRPr>
            </a:lvl1pPr>
          </a:lstStyle>
          <a:p>
            <a:pPr>
              <a:defRPr/>
            </a:pPr>
            <a:fld id="{95E813DF-62F7-4A03-BE97-9CA87165550F}"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Lst>
  <p:hf hdr="0" ftr="0" dt="0"/>
  <p:txStyles>
    <p:titleStyle>
      <a:lvl1pPr algn="l" rtl="0" eaLnBrk="0" fontAlgn="base" hangingPunct="0">
        <a:spcBef>
          <a:spcPct val="0"/>
        </a:spcBef>
        <a:spcAft>
          <a:spcPct val="0"/>
        </a:spcAft>
        <a:defRPr sz="3200" b="1">
          <a:solidFill>
            <a:srgbClr val="003264"/>
          </a:solidFill>
          <a:latin typeface="+mj-lt"/>
          <a:ea typeface="+mj-ea"/>
          <a:cs typeface="+mj-cs"/>
        </a:defRPr>
      </a:lvl1pPr>
      <a:lvl2pPr algn="l" rtl="0" eaLnBrk="0" fontAlgn="base" hangingPunct="0">
        <a:spcBef>
          <a:spcPct val="0"/>
        </a:spcBef>
        <a:spcAft>
          <a:spcPct val="0"/>
        </a:spcAft>
        <a:defRPr sz="3200" b="1">
          <a:solidFill>
            <a:srgbClr val="003264"/>
          </a:solidFill>
          <a:latin typeface="Arial" charset="0"/>
        </a:defRPr>
      </a:lvl2pPr>
      <a:lvl3pPr algn="l" rtl="0" eaLnBrk="0" fontAlgn="base" hangingPunct="0">
        <a:spcBef>
          <a:spcPct val="0"/>
        </a:spcBef>
        <a:spcAft>
          <a:spcPct val="0"/>
        </a:spcAft>
        <a:defRPr sz="3200" b="1">
          <a:solidFill>
            <a:srgbClr val="003264"/>
          </a:solidFill>
          <a:latin typeface="Arial" charset="0"/>
        </a:defRPr>
      </a:lvl3pPr>
      <a:lvl4pPr algn="l" rtl="0" eaLnBrk="0" fontAlgn="base" hangingPunct="0">
        <a:spcBef>
          <a:spcPct val="0"/>
        </a:spcBef>
        <a:spcAft>
          <a:spcPct val="0"/>
        </a:spcAft>
        <a:defRPr sz="3200" b="1">
          <a:solidFill>
            <a:srgbClr val="003264"/>
          </a:solidFill>
          <a:latin typeface="Arial" charset="0"/>
        </a:defRPr>
      </a:lvl4pPr>
      <a:lvl5pPr algn="l" rtl="0" eaLnBrk="0" fontAlgn="base" hangingPunct="0">
        <a:spcBef>
          <a:spcPct val="0"/>
        </a:spcBef>
        <a:spcAft>
          <a:spcPct val="0"/>
        </a:spcAft>
        <a:defRPr sz="3200" b="1">
          <a:solidFill>
            <a:srgbClr val="003264"/>
          </a:solidFill>
          <a:latin typeface="Arial" charset="0"/>
        </a:defRPr>
      </a:lvl5pPr>
      <a:lvl6pPr marL="457200" algn="l" rtl="0" fontAlgn="base">
        <a:spcBef>
          <a:spcPct val="0"/>
        </a:spcBef>
        <a:spcAft>
          <a:spcPct val="0"/>
        </a:spcAft>
        <a:defRPr sz="3600">
          <a:solidFill>
            <a:srgbClr val="292929"/>
          </a:solidFill>
          <a:latin typeface="Arial" charset="0"/>
        </a:defRPr>
      </a:lvl6pPr>
      <a:lvl7pPr marL="914400" algn="l" rtl="0" fontAlgn="base">
        <a:spcBef>
          <a:spcPct val="0"/>
        </a:spcBef>
        <a:spcAft>
          <a:spcPct val="0"/>
        </a:spcAft>
        <a:defRPr sz="3600">
          <a:solidFill>
            <a:srgbClr val="292929"/>
          </a:solidFill>
          <a:latin typeface="Arial" charset="0"/>
        </a:defRPr>
      </a:lvl7pPr>
      <a:lvl8pPr marL="1371600" algn="l" rtl="0" fontAlgn="base">
        <a:spcBef>
          <a:spcPct val="0"/>
        </a:spcBef>
        <a:spcAft>
          <a:spcPct val="0"/>
        </a:spcAft>
        <a:defRPr sz="3600">
          <a:solidFill>
            <a:srgbClr val="292929"/>
          </a:solidFill>
          <a:latin typeface="Arial" charset="0"/>
        </a:defRPr>
      </a:lvl8pPr>
      <a:lvl9pPr marL="1828800" algn="l" rtl="0" fontAlgn="base">
        <a:spcBef>
          <a:spcPct val="0"/>
        </a:spcBef>
        <a:spcAft>
          <a:spcPct val="0"/>
        </a:spcAft>
        <a:defRPr sz="3600">
          <a:solidFill>
            <a:srgbClr val="292929"/>
          </a:solidFill>
          <a:latin typeface="Arial" charset="0"/>
        </a:defRPr>
      </a:lvl9pPr>
    </p:titleStyle>
    <p:bodyStyle>
      <a:lvl1pPr marL="273050" indent="-273050" algn="l" rtl="0" eaLnBrk="0" fontAlgn="base" hangingPunct="0">
        <a:spcBef>
          <a:spcPct val="20000"/>
        </a:spcBef>
        <a:spcAft>
          <a:spcPct val="0"/>
        </a:spcAft>
        <a:buClr>
          <a:schemeClr val="accent1"/>
        </a:buClr>
        <a:buChar char="•"/>
        <a:defRPr sz="2400">
          <a:solidFill>
            <a:srgbClr val="606060"/>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sz="2000">
          <a:solidFill>
            <a:srgbClr val="606060"/>
          </a:solidFill>
          <a:latin typeface="+mn-lt"/>
        </a:defRPr>
      </a:lvl2pPr>
      <a:lvl3pPr marL="1143000" indent="-228600" algn="l" rtl="0" eaLnBrk="0" fontAlgn="base" hangingPunct="0">
        <a:spcBef>
          <a:spcPct val="20000"/>
        </a:spcBef>
        <a:spcAft>
          <a:spcPct val="0"/>
        </a:spcAft>
        <a:buClr>
          <a:schemeClr val="accent1"/>
        </a:buClr>
        <a:buChar char="•"/>
        <a:defRPr sz="2400">
          <a:solidFill>
            <a:srgbClr val="606060"/>
          </a:solidFill>
          <a:latin typeface="+mn-lt"/>
        </a:defRPr>
      </a:lvl3pPr>
      <a:lvl4pPr marL="1600200" indent="-228600" algn="l" rtl="0" eaLnBrk="0" fontAlgn="base" hangingPunct="0">
        <a:spcBef>
          <a:spcPct val="20000"/>
        </a:spcBef>
        <a:spcAft>
          <a:spcPct val="0"/>
        </a:spcAft>
        <a:buClr>
          <a:schemeClr val="accent1"/>
        </a:buClr>
        <a:buChar char="–"/>
        <a:defRPr sz="2000">
          <a:solidFill>
            <a:srgbClr val="606060"/>
          </a:solidFill>
          <a:latin typeface="+mn-lt"/>
        </a:defRPr>
      </a:lvl4pPr>
      <a:lvl5pPr marL="1951038" indent="-122238" algn="l" rtl="0" eaLnBrk="0" fontAlgn="base" hangingPunct="0">
        <a:spcBef>
          <a:spcPct val="20000"/>
        </a:spcBef>
        <a:spcAft>
          <a:spcPct val="0"/>
        </a:spcAft>
        <a:buChar char="»"/>
        <a:defRPr sz="2000">
          <a:solidFill>
            <a:srgbClr val="606060"/>
          </a:solidFill>
          <a:latin typeface="+mn-lt"/>
        </a:defRPr>
      </a:lvl5pPr>
      <a:lvl6pPr marL="2408238" algn="l" rtl="0" fontAlgn="base">
        <a:spcBef>
          <a:spcPct val="20000"/>
        </a:spcBef>
        <a:spcAft>
          <a:spcPct val="0"/>
        </a:spcAft>
        <a:defRPr>
          <a:solidFill>
            <a:srgbClr val="292929"/>
          </a:solidFill>
          <a:latin typeface="+mn-lt"/>
        </a:defRPr>
      </a:lvl6pPr>
      <a:lvl7pPr marL="2865438" algn="l" rtl="0" fontAlgn="base">
        <a:spcBef>
          <a:spcPct val="20000"/>
        </a:spcBef>
        <a:spcAft>
          <a:spcPct val="0"/>
        </a:spcAft>
        <a:defRPr>
          <a:solidFill>
            <a:srgbClr val="292929"/>
          </a:solidFill>
          <a:latin typeface="+mn-lt"/>
        </a:defRPr>
      </a:lvl7pPr>
      <a:lvl8pPr marL="3322638" algn="l" rtl="0" fontAlgn="base">
        <a:spcBef>
          <a:spcPct val="20000"/>
        </a:spcBef>
        <a:spcAft>
          <a:spcPct val="0"/>
        </a:spcAft>
        <a:defRPr>
          <a:solidFill>
            <a:srgbClr val="292929"/>
          </a:solidFill>
          <a:latin typeface="+mn-lt"/>
        </a:defRPr>
      </a:lvl8pPr>
      <a:lvl9pPr marL="3779838" algn="l" rtl="0" fontAlgn="base">
        <a:spcBef>
          <a:spcPct val="20000"/>
        </a:spcBef>
        <a:spcAft>
          <a:spcPct val="0"/>
        </a:spcAft>
        <a:defRPr>
          <a:solidFill>
            <a:srgbClr val="29292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4"/>
          <p:cNvSpPr>
            <a:spLocks noGrp="1"/>
          </p:cNvSpPr>
          <p:nvPr>
            <p:ph type="title"/>
          </p:nvPr>
        </p:nvSpPr>
        <p:spPr>
          <a:xfrm>
            <a:off x="1379538" y="254000"/>
            <a:ext cx="7307262" cy="690880"/>
          </a:xfrm>
        </p:spPr>
        <p:txBody>
          <a:bodyPr/>
          <a:lstStyle/>
          <a:p>
            <a:r>
              <a:rPr lang="en-US" sz="2400" dirty="0" smtClean="0"/>
              <a:t>CASE 1 - Existing SDTM Codelist: </a:t>
            </a:r>
            <a:r>
              <a:rPr lang="en-US" sz="2400" dirty="0"/>
              <a:t>Consensus Cardiac Classification </a:t>
            </a:r>
            <a:r>
              <a:rPr lang="en-US" sz="2400" dirty="0" smtClean="0"/>
              <a:t>System Test Code/Name</a:t>
            </a:r>
          </a:p>
        </p:txBody>
      </p:sp>
      <p:sp>
        <p:nvSpPr>
          <p:cNvPr id="10243" name="Content Placeholder 5"/>
          <p:cNvSpPr>
            <a:spLocks noGrp="1"/>
          </p:cNvSpPr>
          <p:nvPr>
            <p:ph idx="1"/>
          </p:nvPr>
        </p:nvSpPr>
        <p:spPr>
          <a:xfrm>
            <a:off x="1379538" y="822960"/>
            <a:ext cx="7307262" cy="5273040"/>
          </a:xfrm>
        </p:spPr>
        <p:txBody>
          <a:bodyPr/>
          <a:lstStyle/>
          <a:p>
            <a:pPr marL="0" indent="0">
              <a:buNone/>
            </a:pPr>
            <a:endParaRPr lang="en-US" dirty="0" smtClean="0"/>
          </a:p>
          <a:p>
            <a:r>
              <a:rPr lang="en-US" sz="1200" b="1" dirty="0" smtClean="0"/>
              <a:t>TEST = TIMI </a:t>
            </a:r>
            <a:r>
              <a:rPr lang="en-US" sz="1200" b="1" dirty="0"/>
              <a:t>Flow</a:t>
            </a:r>
            <a:r>
              <a:rPr lang="en-US" sz="1200" dirty="0"/>
              <a:t>:  A grading system for coronary blood flow based on the classification developed by the Thrombolysis in Myocardial Infarction Group. It classifies coronary blood flow into four classes based upon the angiographic appearance of the blood vessels</a:t>
            </a:r>
            <a:r>
              <a:rPr lang="en-US" sz="1000" dirty="0" smtClean="0"/>
              <a:t>.</a:t>
            </a:r>
          </a:p>
          <a:p>
            <a:pPr marL="0" indent="0">
              <a:buNone/>
            </a:pPr>
            <a:endParaRPr lang="en-US" sz="1000" dirty="0" smtClean="0"/>
          </a:p>
          <a:p>
            <a:r>
              <a:rPr lang="en-US" sz="1200" b="1" dirty="0" smtClean="0"/>
              <a:t>Response Codelist</a:t>
            </a:r>
            <a:r>
              <a:rPr lang="en-US" sz="1200" b="1" dirty="0"/>
              <a:t>:  TIMI Flow Responses</a:t>
            </a:r>
            <a:endParaRPr lang="en-US" sz="1200" b="1" dirty="0" smtClean="0"/>
          </a:p>
          <a:p>
            <a:pPr lvl="1"/>
            <a:endParaRPr lang="en-US" sz="1600" dirty="0" smtClean="0"/>
          </a:p>
          <a:p>
            <a:pPr marL="457200" lvl="1" indent="0">
              <a:buNone/>
            </a:pPr>
            <a:endParaRPr lang="en-US" sz="1600" dirty="0"/>
          </a:p>
          <a:p>
            <a:pPr lvl="1"/>
            <a:endParaRPr lang="en-US" dirty="0" smtClean="0"/>
          </a:p>
        </p:txBody>
      </p:sp>
      <p:sp>
        <p:nvSpPr>
          <p:cNvPr id="10244" name="Slide Number Placeholder 3"/>
          <p:cNvSpPr>
            <a:spLocks noGrp="1"/>
          </p:cNvSpPr>
          <p:nvPr>
            <p:ph type="sldNum" sz="quarter" idx="10"/>
          </p:nvPr>
        </p:nvSpPr>
        <p:spPr>
          <a:xfrm>
            <a:off x="7010400" y="6494463"/>
            <a:ext cx="2133600" cy="347662"/>
          </a:xfrm>
          <a:noFill/>
        </p:spPr>
        <p:txBody>
          <a:bodyPr/>
          <a:lstStyle/>
          <a:p>
            <a:fld id="{4F58ECFF-556C-4C82-9640-18020C321706}" type="slidenum">
              <a:rPr lang="en-US" smtClean="0"/>
              <a:pPr/>
              <a:t>1</a:t>
            </a:fld>
            <a:endParaRPr lang="en-US" dirty="0" smtClean="0"/>
          </a:p>
        </p:txBody>
      </p:sp>
      <p:graphicFrame>
        <p:nvGraphicFramePr>
          <p:cNvPr id="10" name="Table 9"/>
          <p:cNvGraphicFramePr>
            <a:graphicFrameLocks noGrp="1"/>
          </p:cNvGraphicFramePr>
          <p:nvPr>
            <p:extLst>
              <p:ext uri="{D42A27DB-BD31-4B8C-83A1-F6EECF244321}">
                <p14:modId xmlns:p14="http://schemas.microsoft.com/office/powerpoint/2010/main" val="2251570749"/>
              </p:ext>
            </p:extLst>
          </p:nvPr>
        </p:nvGraphicFramePr>
        <p:xfrm>
          <a:off x="1394778" y="2385780"/>
          <a:ext cx="7307261" cy="4082880"/>
        </p:xfrm>
        <a:graphic>
          <a:graphicData uri="http://schemas.openxmlformats.org/drawingml/2006/table">
            <a:tbl>
              <a:tblPr>
                <a:tableStyleId>{5C22544A-7EE6-4342-B048-85BDC9FD1C3A}</a:tableStyleId>
              </a:tblPr>
              <a:tblGrid>
                <a:gridCol w="896291"/>
                <a:gridCol w="1008327"/>
                <a:gridCol w="5402643"/>
              </a:tblGrid>
              <a:tr h="679687">
                <a:tc>
                  <a:txBody>
                    <a:bodyPr/>
                    <a:lstStyle/>
                    <a:p>
                      <a:pPr algn="l" fontAlgn="t"/>
                      <a:r>
                        <a:rPr lang="en-US" sz="1000" u="none" strike="noStrike" dirty="0">
                          <a:effectLst/>
                        </a:rPr>
                        <a:t>TIMI GRADE 0</a:t>
                      </a:r>
                      <a:endParaRPr lang="en-US" sz="1000" b="0" i="0" u="none" strike="noStrike" dirty="0">
                        <a:effectLst/>
                        <a:latin typeface="Arial"/>
                      </a:endParaRPr>
                    </a:p>
                  </a:txBody>
                  <a:tcPr marL="7469" marR="7469" marT="7469" marB="0"/>
                </a:tc>
                <a:tc>
                  <a:txBody>
                    <a:bodyPr/>
                    <a:lstStyle/>
                    <a:p>
                      <a:pPr algn="l" fontAlgn="t"/>
                      <a:r>
                        <a:rPr lang="en-US" sz="1000" u="none" strike="noStrike" dirty="0">
                          <a:effectLst/>
                        </a:rPr>
                        <a:t>Thrombolysis in Myocardial Infarction Flow - 0</a:t>
                      </a:r>
                      <a:endParaRPr lang="en-US" sz="1000" b="0" i="0" u="none" strike="noStrike" dirty="0">
                        <a:effectLst/>
                        <a:latin typeface="Arial"/>
                      </a:endParaRPr>
                    </a:p>
                  </a:txBody>
                  <a:tcPr marL="7469" marR="7469" marT="7469" marB="0"/>
                </a:tc>
                <a:tc>
                  <a:txBody>
                    <a:bodyPr/>
                    <a:lstStyle/>
                    <a:p>
                      <a:pPr algn="l" fontAlgn="t"/>
                      <a:r>
                        <a:rPr lang="en-US" sz="1000" u="none" strike="noStrike" dirty="0">
                          <a:effectLst/>
                        </a:rPr>
                        <a:t>No perfusion. There is no antegrade flow beyond the point of occlusion. (Chesebro JH, Knatterud GL, Roberts R, et al, Thrombolysis in Myocardial Infarction (TIMI) Trial, Phase I: a comparison between intravenous tissue plasminogen activator and intravenous streptokinase: Clinical findings through hospital discharge, Circulation 76, No. 1, 142-154, 1987)</a:t>
                      </a:r>
                      <a:endParaRPr lang="en-US" sz="1000" b="0" i="0" u="none" strike="noStrike" dirty="0">
                        <a:effectLst/>
                        <a:latin typeface="Arial"/>
                      </a:endParaRPr>
                    </a:p>
                  </a:txBody>
                  <a:tcPr marL="7469" marR="7469" marT="7469" marB="0"/>
                </a:tc>
              </a:tr>
              <a:tr h="1015797">
                <a:tc>
                  <a:txBody>
                    <a:bodyPr/>
                    <a:lstStyle/>
                    <a:p>
                      <a:pPr algn="l" fontAlgn="t"/>
                      <a:r>
                        <a:rPr lang="en-US" sz="1000" u="none" strike="noStrike" dirty="0">
                          <a:effectLst/>
                        </a:rPr>
                        <a:t>TIMI GRADE 1</a:t>
                      </a:r>
                      <a:endParaRPr lang="en-US" sz="1000" b="0" i="0" u="none" strike="noStrike" dirty="0">
                        <a:effectLst/>
                        <a:latin typeface="Arial"/>
                      </a:endParaRPr>
                    </a:p>
                  </a:txBody>
                  <a:tcPr marL="7469" marR="7469" marT="7469" marB="0"/>
                </a:tc>
                <a:tc>
                  <a:txBody>
                    <a:bodyPr/>
                    <a:lstStyle/>
                    <a:p>
                      <a:pPr algn="l" fontAlgn="t"/>
                      <a:r>
                        <a:rPr lang="en-US" sz="1000" u="none" strike="noStrike" dirty="0">
                          <a:effectLst/>
                        </a:rPr>
                        <a:t>Thrombolysis in Myocardial Infarction Flow - 1</a:t>
                      </a:r>
                      <a:endParaRPr lang="en-US" sz="1000" b="0" i="0" u="none" strike="noStrike" dirty="0">
                        <a:effectLst/>
                        <a:latin typeface="Arial"/>
                      </a:endParaRPr>
                    </a:p>
                  </a:txBody>
                  <a:tcPr marL="7469" marR="7469" marT="7469" marB="0"/>
                </a:tc>
                <a:tc>
                  <a:txBody>
                    <a:bodyPr/>
                    <a:lstStyle/>
                    <a:p>
                      <a:pPr algn="l" fontAlgn="t"/>
                      <a:r>
                        <a:rPr lang="en-US" sz="1000" u="none" strike="noStrike" dirty="0">
                          <a:effectLst/>
                        </a:rPr>
                        <a:t>Penetration without perfusion. Contrast material passes beyond the area of obstruction but "hangs up" and fails to opacify the entire coronary bed distal to the obstruction for the duration of the cineangiographic filming sequence. (Chesebro JH, Knatterud GL, Roberts R, et al, Thrombolysis in Myocardial Infarction (TIMI) Trial, Phase I: a comparison between intravenous tissue plasminogen activator and intravenous streptokinase: Clinical findings through hospital discharge, Circulation 76, No. 1, 142-154, 1987)</a:t>
                      </a:r>
                      <a:endParaRPr lang="en-US" sz="1000" b="0" i="0" u="none" strike="noStrike" dirty="0">
                        <a:effectLst/>
                        <a:latin typeface="Arial"/>
                      </a:endParaRPr>
                    </a:p>
                  </a:txBody>
                  <a:tcPr marL="7469" marR="7469" marT="7469" marB="0"/>
                </a:tc>
              </a:tr>
              <a:tr h="1351906">
                <a:tc>
                  <a:txBody>
                    <a:bodyPr/>
                    <a:lstStyle/>
                    <a:p>
                      <a:pPr algn="l" fontAlgn="t"/>
                      <a:r>
                        <a:rPr lang="en-US" sz="1000" u="none" strike="noStrike" dirty="0">
                          <a:effectLst/>
                        </a:rPr>
                        <a:t>TIMI GRADE 2</a:t>
                      </a:r>
                      <a:endParaRPr lang="en-US" sz="1000" b="0" i="0" u="none" strike="noStrike" dirty="0">
                        <a:effectLst/>
                        <a:latin typeface="Arial"/>
                      </a:endParaRPr>
                    </a:p>
                  </a:txBody>
                  <a:tcPr marL="7469" marR="7469" marT="7469" marB="0"/>
                </a:tc>
                <a:tc>
                  <a:txBody>
                    <a:bodyPr/>
                    <a:lstStyle/>
                    <a:p>
                      <a:pPr algn="l" fontAlgn="t"/>
                      <a:r>
                        <a:rPr lang="en-US" sz="1000" u="none" strike="noStrike" dirty="0">
                          <a:effectLst/>
                        </a:rPr>
                        <a:t>Thrombolysis in Myocardial Infarction Flow - 2</a:t>
                      </a:r>
                      <a:endParaRPr lang="en-US" sz="1000" b="0" i="0" u="none" strike="noStrike" dirty="0">
                        <a:effectLst/>
                        <a:latin typeface="Arial"/>
                      </a:endParaRPr>
                    </a:p>
                  </a:txBody>
                  <a:tcPr marL="7469" marR="7469" marT="7469" marB="0"/>
                </a:tc>
                <a:tc>
                  <a:txBody>
                    <a:bodyPr/>
                    <a:lstStyle/>
                    <a:p>
                      <a:pPr algn="l" fontAlgn="t"/>
                      <a:r>
                        <a:rPr lang="en-US" sz="1000" u="none" strike="noStrike" dirty="0">
                          <a:effectLst/>
                        </a:rPr>
                        <a:t>Partial perfusion. The contrast material passes across the obstruction and opacifies the coronary bed distal to the obstruction. However, the rate of entry of contrast material into the vessel distal to the obstruction or its rate of clearance from the distal bed (or both) is perceptibly slower than its entry into or clearance from comparable areas not perfused by the previously occluded vessel (e.g., the opposite coronary artery or the coronary bed proximal to the obstruction). (Chesebro JH, Knatterud GL, Roberts R, et al, Thrombolysis in Myocardial Infarction (TIMI) Trial, Phase I: a comparison between intravenous tissue plasminogen activator and intravenous streptokinase: Clinical findings through hospital discharge, Circulation 76, No. 1, 142-154, 1987)</a:t>
                      </a:r>
                      <a:endParaRPr lang="en-US" sz="1000" b="0" i="0" u="none" strike="noStrike" dirty="0">
                        <a:effectLst/>
                        <a:latin typeface="Arial"/>
                      </a:endParaRPr>
                    </a:p>
                  </a:txBody>
                  <a:tcPr marL="7469" marR="7469" marT="7469" marB="0"/>
                </a:tc>
              </a:tr>
              <a:tr h="1008327">
                <a:tc>
                  <a:txBody>
                    <a:bodyPr/>
                    <a:lstStyle/>
                    <a:p>
                      <a:pPr algn="l" fontAlgn="t"/>
                      <a:r>
                        <a:rPr lang="en-US" sz="1000" u="none" strike="noStrike" dirty="0">
                          <a:effectLst/>
                        </a:rPr>
                        <a:t>TIMI GRADE 3</a:t>
                      </a:r>
                      <a:endParaRPr lang="en-US" sz="1000" b="0" i="0" u="none" strike="noStrike" dirty="0">
                        <a:effectLst/>
                        <a:latin typeface="Arial"/>
                      </a:endParaRPr>
                    </a:p>
                  </a:txBody>
                  <a:tcPr marL="7469" marR="7469" marT="7469" marB="0"/>
                </a:tc>
                <a:tc>
                  <a:txBody>
                    <a:bodyPr/>
                    <a:lstStyle/>
                    <a:p>
                      <a:pPr algn="l" fontAlgn="t"/>
                      <a:r>
                        <a:rPr lang="en-US" sz="1000" u="none" strike="noStrike" dirty="0">
                          <a:effectLst/>
                        </a:rPr>
                        <a:t>Thrombolysis in Myocardial Infarction Flow - 3</a:t>
                      </a:r>
                      <a:endParaRPr lang="en-US" sz="1000" b="0" i="0" u="none" strike="noStrike" dirty="0">
                        <a:effectLst/>
                        <a:latin typeface="Arial"/>
                      </a:endParaRPr>
                    </a:p>
                  </a:txBody>
                  <a:tcPr marL="7469" marR="7469" marT="7469" marB="0"/>
                </a:tc>
                <a:tc>
                  <a:txBody>
                    <a:bodyPr/>
                    <a:lstStyle/>
                    <a:p>
                      <a:pPr algn="l" fontAlgn="t"/>
                      <a:r>
                        <a:rPr lang="en-US" sz="1000" u="none" strike="noStrike" dirty="0">
                          <a:effectLst/>
                        </a:rPr>
                        <a:t>Complete perfusion. Antegrade flow into the bed distal to the obstruction occurs as promptly as into the bed from the involved bed and is as rapid as clearance from an uninvolved bed in the same vessel or the opposite artery. (Chesebro JH, Knatterud GL, Roberts R, et al, Thrombolysis in Myocardial Infarction (TIMI) Trial, Phase I: a comparison between intravenous tissue plasminogen activator and intravenous streptokinase: Clinical findings through hospital discharge, Circulation 76, No. 1, 142-154, 1987)</a:t>
                      </a:r>
                      <a:endParaRPr lang="en-US" sz="1000" b="0" i="0" u="none" strike="noStrike" dirty="0">
                        <a:effectLst/>
                        <a:latin typeface="Arial"/>
                      </a:endParaRPr>
                    </a:p>
                  </a:txBody>
                  <a:tcPr marL="7469" marR="7469" marT="7469" marB="0"/>
                </a:tc>
              </a:tr>
            </a:tbl>
          </a:graphicData>
        </a:graphic>
      </p:graphicFrame>
    </p:spTree>
    <p:extLst>
      <p:ext uri="{BB962C8B-B14F-4D97-AF65-F5344CB8AC3E}">
        <p14:creationId xmlns:p14="http://schemas.microsoft.com/office/powerpoint/2010/main" val="40280322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4"/>
          <p:cNvSpPr>
            <a:spLocks noGrp="1"/>
          </p:cNvSpPr>
          <p:nvPr>
            <p:ph type="title"/>
          </p:nvPr>
        </p:nvSpPr>
        <p:spPr>
          <a:xfrm>
            <a:off x="1371918" y="635000"/>
            <a:ext cx="7307262" cy="690880"/>
          </a:xfrm>
        </p:spPr>
        <p:txBody>
          <a:bodyPr/>
          <a:lstStyle/>
          <a:p>
            <a:r>
              <a:rPr lang="en-US" sz="2400" dirty="0" smtClean="0"/>
              <a:t>CASE 10 – Existing SDTM Codelist: </a:t>
            </a:r>
            <a:r>
              <a:rPr lang="en-US" sz="2400" dirty="0"/>
              <a:t>Cardiovascular Findings About Test </a:t>
            </a:r>
            <a:r>
              <a:rPr lang="en-US" sz="2400" dirty="0" smtClean="0"/>
              <a:t>Code/Name</a:t>
            </a:r>
          </a:p>
        </p:txBody>
      </p:sp>
      <p:sp>
        <p:nvSpPr>
          <p:cNvPr id="10243" name="Content Placeholder 5"/>
          <p:cNvSpPr>
            <a:spLocks noGrp="1"/>
          </p:cNvSpPr>
          <p:nvPr>
            <p:ph idx="1"/>
          </p:nvPr>
        </p:nvSpPr>
        <p:spPr>
          <a:xfrm>
            <a:off x="1318578" y="1051560"/>
            <a:ext cx="7307262" cy="5273040"/>
          </a:xfrm>
        </p:spPr>
        <p:txBody>
          <a:bodyPr/>
          <a:lstStyle/>
          <a:p>
            <a:pPr marL="0" indent="0">
              <a:buNone/>
            </a:pPr>
            <a:endParaRPr lang="en-US" dirty="0" smtClean="0"/>
          </a:p>
          <a:p>
            <a:r>
              <a:rPr lang="en-US" sz="1400" b="1" dirty="0" smtClean="0"/>
              <a:t>Test = </a:t>
            </a:r>
            <a:r>
              <a:rPr lang="en-US" sz="1400" b="1" dirty="0"/>
              <a:t>Ischemic Evidence Type</a:t>
            </a:r>
            <a:r>
              <a:rPr lang="en-US" sz="1400" dirty="0"/>
              <a:t>:  </a:t>
            </a:r>
            <a:r>
              <a:rPr lang="en-US" sz="1400" dirty="0" smtClean="0"/>
              <a:t>Categorization </a:t>
            </a:r>
            <a:r>
              <a:rPr lang="en-US" sz="1400" dirty="0"/>
              <a:t>of the type of objective evidence of new or worsening ischemia.</a:t>
            </a:r>
            <a:endParaRPr lang="en-US" sz="1400" dirty="0" smtClean="0"/>
          </a:p>
          <a:p>
            <a:r>
              <a:rPr lang="en-US" sz="1400" b="1" dirty="0" smtClean="0"/>
              <a:t>Response Codelist</a:t>
            </a:r>
            <a:r>
              <a:rPr lang="en-US" sz="1400" b="1" dirty="0"/>
              <a:t>:  Cardiovascular Findings About Results </a:t>
            </a:r>
            <a:endParaRPr lang="en-US" sz="1400" b="1" dirty="0" smtClean="0"/>
          </a:p>
          <a:p>
            <a:endParaRPr lang="en-US" sz="1400" b="1" dirty="0"/>
          </a:p>
          <a:p>
            <a:endParaRPr lang="en-US" sz="1400" b="1" dirty="0" smtClean="0"/>
          </a:p>
          <a:p>
            <a:endParaRPr lang="en-US" sz="1400" b="1" dirty="0"/>
          </a:p>
          <a:p>
            <a:endParaRPr lang="en-US" sz="1400" dirty="0" smtClean="0"/>
          </a:p>
        </p:txBody>
      </p:sp>
      <p:sp>
        <p:nvSpPr>
          <p:cNvPr id="10244" name="Slide Number Placeholder 3"/>
          <p:cNvSpPr>
            <a:spLocks noGrp="1"/>
          </p:cNvSpPr>
          <p:nvPr>
            <p:ph type="sldNum" sz="quarter" idx="10"/>
          </p:nvPr>
        </p:nvSpPr>
        <p:spPr>
          <a:xfrm>
            <a:off x="7010400" y="6494463"/>
            <a:ext cx="2133600" cy="347662"/>
          </a:xfrm>
          <a:noFill/>
        </p:spPr>
        <p:txBody>
          <a:bodyPr/>
          <a:lstStyle/>
          <a:p>
            <a:fld id="{4F58ECFF-556C-4C82-9640-18020C321706}" type="slidenum">
              <a:rPr lang="en-US" smtClean="0"/>
              <a:pPr/>
              <a:t>10</a:t>
            </a:fld>
            <a:endParaRPr lang="en-US" dirty="0" smtClean="0"/>
          </a:p>
        </p:txBody>
      </p:sp>
      <p:graphicFrame>
        <p:nvGraphicFramePr>
          <p:cNvPr id="3" name="Table 2"/>
          <p:cNvGraphicFramePr>
            <a:graphicFrameLocks noGrp="1"/>
          </p:cNvGraphicFramePr>
          <p:nvPr>
            <p:extLst>
              <p:ext uri="{D42A27DB-BD31-4B8C-83A1-F6EECF244321}">
                <p14:modId xmlns:p14="http://schemas.microsoft.com/office/powerpoint/2010/main" val="3347962065"/>
              </p:ext>
            </p:extLst>
          </p:nvPr>
        </p:nvGraphicFramePr>
        <p:xfrm>
          <a:off x="1379538" y="2474208"/>
          <a:ext cx="7307263" cy="3494543"/>
        </p:xfrm>
        <a:graphic>
          <a:graphicData uri="http://schemas.openxmlformats.org/drawingml/2006/table">
            <a:tbl>
              <a:tblPr>
                <a:tableStyleId>{5C22544A-7EE6-4342-B048-85BDC9FD1C3A}</a:tableStyleId>
              </a:tblPr>
              <a:tblGrid>
                <a:gridCol w="1545940"/>
                <a:gridCol w="656126"/>
                <a:gridCol w="5105197"/>
              </a:tblGrid>
              <a:tr h="749601">
                <a:tc>
                  <a:txBody>
                    <a:bodyPr/>
                    <a:lstStyle/>
                    <a:p>
                      <a:pPr algn="l" fontAlgn="t"/>
                      <a:r>
                        <a:rPr lang="en-US" sz="700" u="none" strike="noStrike" dirty="0">
                          <a:effectLst/>
                        </a:rPr>
                        <a:t>CORONARY LESION ON ANGIOGRAPHY</a:t>
                      </a:r>
                      <a:endParaRPr lang="en-US" sz="700" b="0" i="0" u="none" strike="noStrike" dirty="0">
                        <a:effectLst/>
                        <a:latin typeface="Arial"/>
                      </a:endParaRPr>
                    </a:p>
                  </a:txBody>
                  <a:tcPr marL="5393" marR="5393" marT="5393" marB="0"/>
                </a:tc>
                <a:tc>
                  <a:txBody>
                    <a:bodyPr/>
                    <a:lstStyle/>
                    <a:p>
                      <a:pPr algn="l" fontAlgn="t"/>
                      <a:r>
                        <a:rPr lang="en-US" sz="700" u="none" strike="noStrike" dirty="0">
                          <a:effectLst/>
                        </a:rPr>
                        <a:t> </a:t>
                      </a:r>
                      <a:endParaRPr lang="en-US" sz="700" b="0" i="0" u="none" strike="noStrike" dirty="0">
                        <a:effectLst/>
                        <a:latin typeface="Arial"/>
                      </a:endParaRPr>
                    </a:p>
                  </a:txBody>
                  <a:tcPr marL="5393" marR="5393" marT="5393" marB="0"/>
                </a:tc>
                <a:tc>
                  <a:txBody>
                    <a:bodyPr/>
                    <a:lstStyle/>
                    <a:p>
                      <a:pPr algn="l" fontAlgn="t"/>
                      <a:r>
                        <a:rPr lang="en-US" sz="700" u="none" strike="noStrike" dirty="0">
                          <a:effectLst/>
                        </a:rPr>
                        <a:t>Angiographic evidence of new or worse greater than or equal to 70 percent lesion and/or thrombus in an epicardial coronary artery believed to be responsible for the myocardial ischemic symptoms/signs. (Hicks KA, Tcheng JE, Bozkurt B, Chaitman BR, Cutlip DE, Farb A, Fonarow GC, Jacobs JP, Jaff MR, Lichtman JH, Limacher MC, Mahaffey KW, Mehran, R, Nissen SE, Smith EE, Targum SL. 2014 ACC/AHA Key Data Elements and Definitions For Cardiovascular Endpoint Events In Clinical Trials: a report of the American College of Cardiology/American Heart Association Task Force on Clinical Data Standards (Writing Committee to Develop Cardiovascular End Points Data Standards) J Am Coll Cardiol 2014; In Press)</a:t>
                      </a:r>
                      <a:endParaRPr lang="en-US" sz="700" b="0" i="0" u="none" strike="noStrike" dirty="0">
                        <a:effectLst/>
                        <a:latin typeface="Arial"/>
                      </a:endParaRPr>
                    </a:p>
                  </a:txBody>
                  <a:tcPr marL="5393" marR="5393" marT="5393" marB="0"/>
                </a:tc>
              </a:tr>
              <a:tr h="868243">
                <a:tc>
                  <a:txBody>
                    <a:bodyPr/>
                    <a:lstStyle/>
                    <a:p>
                      <a:pPr algn="l" fontAlgn="t"/>
                      <a:r>
                        <a:rPr lang="en-US" sz="700" u="none" strike="noStrike" dirty="0">
                          <a:effectLst/>
                        </a:rPr>
                        <a:t>CORONARY REVASCULARIZATION</a:t>
                      </a:r>
                      <a:endParaRPr lang="en-US" sz="700" b="0" i="0" u="none" strike="noStrike" dirty="0">
                        <a:effectLst/>
                        <a:latin typeface="Arial"/>
                      </a:endParaRPr>
                    </a:p>
                  </a:txBody>
                  <a:tcPr marL="5393" marR="5393" marT="5393" marB="0"/>
                </a:tc>
                <a:tc>
                  <a:txBody>
                    <a:bodyPr/>
                    <a:lstStyle/>
                    <a:p>
                      <a:pPr algn="l" fontAlgn="t"/>
                      <a:r>
                        <a:rPr lang="en-US" sz="700" u="none" strike="noStrike" dirty="0">
                          <a:effectLst/>
                        </a:rPr>
                        <a:t> </a:t>
                      </a:r>
                      <a:endParaRPr lang="en-US" sz="700" b="0" i="0" u="none" strike="noStrike" dirty="0">
                        <a:effectLst/>
                        <a:latin typeface="Arial"/>
                      </a:endParaRPr>
                    </a:p>
                  </a:txBody>
                  <a:tcPr marL="5393" marR="5393" marT="5393" marB="0"/>
                </a:tc>
                <a:tc>
                  <a:txBody>
                    <a:bodyPr/>
                    <a:lstStyle/>
                    <a:p>
                      <a:pPr algn="l" fontAlgn="t"/>
                      <a:r>
                        <a:rPr lang="en-US" sz="700" u="none" strike="noStrike" dirty="0">
                          <a:effectLst/>
                        </a:rPr>
                        <a:t>Need for coronary revascularization procedure (PCI or CABG) for the presumed culprit lesion(s). This criterion would be fulfilled if revascularization was undertaken during the unscheduled hospitalization, or subsequent to transfer to another institution without interceding home discharge. (Hicks KA, Tcheng JE, Bozkurt B, Chaitman BR, Cutlip DE, Farb A, Fonarow GC, Jacobs JP, Jaff MR, Lichtman JH, Limacher MC, Mahaffey KW, Mehran, R, Nissen SE, Smith EE, Targum SL. 2014 ACC/AHA Key Data Elements and Definitions For Cardiovascular Endpoint Events In Clinical Trials: a report of the American College of Cardiology/American Heart Association Task Force on Clinical Data Standards (Writing Committee to Develop Cardiovascular End Points Data Standards) J Am Coll Cardiol 2014; In Press)</a:t>
                      </a:r>
                      <a:endParaRPr lang="en-US" sz="700" b="0" i="0" u="none" strike="noStrike" dirty="0">
                        <a:effectLst/>
                        <a:latin typeface="Arial"/>
                      </a:endParaRPr>
                    </a:p>
                  </a:txBody>
                  <a:tcPr marL="5393" marR="5393" marT="5393" marB="0"/>
                </a:tc>
              </a:tr>
              <a:tr h="1008456">
                <a:tc>
                  <a:txBody>
                    <a:bodyPr/>
                    <a:lstStyle/>
                    <a:p>
                      <a:pPr algn="l" fontAlgn="t"/>
                      <a:r>
                        <a:rPr lang="en-US" sz="700" u="none" strike="noStrike" dirty="0">
                          <a:effectLst/>
                        </a:rPr>
                        <a:t>INDUCIBLE MYOCARDIAL ISCHEMIA</a:t>
                      </a:r>
                      <a:endParaRPr lang="en-US" sz="700" b="0" i="0" u="none" strike="noStrike" dirty="0">
                        <a:effectLst/>
                        <a:latin typeface="Arial"/>
                      </a:endParaRPr>
                    </a:p>
                  </a:txBody>
                  <a:tcPr marL="5393" marR="5393" marT="5393" marB="0"/>
                </a:tc>
                <a:tc>
                  <a:txBody>
                    <a:bodyPr/>
                    <a:lstStyle/>
                    <a:p>
                      <a:pPr algn="l" fontAlgn="t"/>
                      <a:r>
                        <a:rPr lang="en-US" sz="700" u="none" strike="noStrike" dirty="0">
                          <a:effectLst/>
                        </a:rPr>
                        <a:t> </a:t>
                      </a:r>
                      <a:endParaRPr lang="en-US" sz="700" b="0" i="0" u="none" strike="noStrike" dirty="0">
                        <a:effectLst/>
                        <a:latin typeface="Arial"/>
                      </a:endParaRPr>
                    </a:p>
                  </a:txBody>
                  <a:tcPr marL="5393" marR="5393" marT="5393" marB="0"/>
                </a:tc>
                <a:tc>
                  <a:txBody>
                    <a:bodyPr/>
                    <a:lstStyle/>
                    <a:p>
                      <a:pPr algn="l" fontAlgn="t"/>
                      <a:r>
                        <a:rPr lang="en-US" sz="700" u="none" strike="noStrike" dirty="0">
                          <a:effectLst/>
                        </a:rPr>
                        <a:t>Definite evidence of inducible myocardial ischemia believed to be responsible for the myocardial ischemic symptoms/signs, demonstrated by any of the following: a) an early positive exercise stress test, defined as ST elevation of greater than or equal to 2 mm ST depression prior to 5 mets, b) stress echocardiography (reversible wall motion abnormality), c) myocardial scintigraphy (reversible perfusion defect), d) MRI (myocardial perfusion deficit under pharmacologic stress). (Hicks KA, Tcheng JE, Bozkurt B, Chaitman BR, Cutlip DE, Farb A, Fonarow GC, Jacobs JP, Jaff MR, Lichtman JH, Limacher MC, Mahaffey KW, Mehran, R, Nissen SE, Smith EE, Targum SL. 2014 ACC/AHA Key Data Elements and Definitions For Cardiovascular Endpoint Events In Clinical Trials: a report of the American College of Cardiology/American Heart Association Task Force on Clinical Data Standards (Writing Committee to Develop Cardiovascular End Points Data Standards) J Am Coll Cardiol 2014; In Press)</a:t>
                      </a:r>
                      <a:endParaRPr lang="en-US" sz="700" b="0" i="0" u="none" strike="noStrike" dirty="0">
                        <a:effectLst/>
                        <a:latin typeface="Arial"/>
                      </a:endParaRPr>
                    </a:p>
                  </a:txBody>
                  <a:tcPr marL="5393" marR="5393" marT="5393" marB="0"/>
                </a:tc>
              </a:tr>
              <a:tr h="868243">
                <a:tc>
                  <a:txBody>
                    <a:bodyPr/>
                    <a:lstStyle/>
                    <a:p>
                      <a:pPr algn="l" fontAlgn="t"/>
                      <a:r>
                        <a:rPr lang="en-US" sz="700" u="none" strike="noStrike" dirty="0">
                          <a:effectLst/>
                        </a:rPr>
                        <a:t>RESTING ECG CHANGES</a:t>
                      </a:r>
                      <a:endParaRPr lang="en-US" sz="700" b="0" i="0" u="none" strike="noStrike" dirty="0">
                        <a:effectLst/>
                        <a:latin typeface="Arial"/>
                      </a:endParaRPr>
                    </a:p>
                  </a:txBody>
                  <a:tcPr marL="5393" marR="5393" marT="5393" marB="0"/>
                </a:tc>
                <a:tc>
                  <a:txBody>
                    <a:bodyPr/>
                    <a:lstStyle/>
                    <a:p>
                      <a:pPr algn="l" fontAlgn="t"/>
                      <a:r>
                        <a:rPr lang="en-US" sz="700" u="none" strike="noStrike" dirty="0">
                          <a:effectLst/>
                        </a:rPr>
                        <a:t> </a:t>
                      </a:r>
                      <a:endParaRPr lang="en-US" sz="700" b="0" i="0" u="none" strike="noStrike" dirty="0">
                        <a:effectLst/>
                        <a:latin typeface="Arial"/>
                      </a:endParaRPr>
                    </a:p>
                  </a:txBody>
                  <a:tcPr marL="5393" marR="5393" marT="5393" marB="0"/>
                </a:tc>
                <a:tc>
                  <a:txBody>
                    <a:bodyPr/>
                    <a:lstStyle/>
                    <a:p>
                      <a:pPr algn="l" fontAlgn="t"/>
                      <a:r>
                        <a:rPr lang="en-US" sz="700" u="none" strike="noStrike" dirty="0">
                          <a:effectLst/>
                        </a:rPr>
                        <a:t>New or worsening ST or T wave changes on resting ECG (in the absence of confounders, such as LBBB or LVH), defined as either: a) Transient ST elevation (duration less than 20 minutes): new ST elevation at the J point in any two contiguous leads (other than leads V2-V3) of greater than or equal to 0.1 mV. In leads V2-V3, the following cut-points apply: greater than or equal to 0.2 mV in men greater than or equal to 40 years, greater than or equal to 0.25 mV in men less than 40 years, and greater than or equal to 0.15 mV in women, or b) ST depression and T-wave changes: new horizontal or down-sloping ST depression greater than or equal to 0.05 mV in two contiguous leads and/or new T inversion greater than or equal to 0.3 mV in two contiguous leads with prominent R wave or R/S ratio greater than 1.</a:t>
                      </a:r>
                      <a:endParaRPr lang="en-US" sz="700" b="0" i="0" u="none" strike="noStrike" dirty="0">
                        <a:effectLst/>
                        <a:latin typeface="Arial"/>
                      </a:endParaRPr>
                    </a:p>
                  </a:txBody>
                  <a:tcPr marL="5393" marR="5393" marT="5393" marB="0"/>
                </a:tc>
              </a:tr>
            </a:tbl>
          </a:graphicData>
        </a:graphic>
      </p:graphicFrame>
    </p:spTree>
    <p:extLst>
      <p:ext uri="{BB962C8B-B14F-4D97-AF65-F5344CB8AC3E}">
        <p14:creationId xmlns:p14="http://schemas.microsoft.com/office/powerpoint/2010/main" val="38103834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4"/>
          <p:cNvSpPr>
            <a:spLocks noGrp="1"/>
          </p:cNvSpPr>
          <p:nvPr>
            <p:ph type="title"/>
          </p:nvPr>
        </p:nvSpPr>
        <p:spPr>
          <a:xfrm>
            <a:off x="1371918" y="795020"/>
            <a:ext cx="7307262" cy="690880"/>
          </a:xfrm>
        </p:spPr>
        <p:txBody>
          <a:bodyPr/>
          <a:lstStyle/>
          <a:p>
            <a:r>
              <a:rPr lang="en-US" sz="2400" dirty="0" smtClean="0"/>
              <a:t>CASE 11 – Existing SDTM Codelist: </a:t>
            </a:r>
            <a:r>
              <a:rPr lang="en-US" sz="2400" dirty="0"/>
              <a:t>Cardiovascular Findings About Test </a:t>
            </a:r>
            <a:r>
              <a:rPr lang="en-US" sz="2400" dirty="0" smtClean="0"/>
              <a:t>Code/Name</a:t>
            </a:r>
          </a:p>
        </p:txBody>
      </p:sp>
      <p:sp>
        <p:nvSpPr>
          <p:cNvPr id="10243" name="Content Placeholder 5"/>
          <p:cNvSpPr>
            <a:spLocks noGrp="1"/>
          </p:cNvSpPr>
          <p:nvPr>
            <p:ph idx="1"/>
          </p:nvPr>
        </p:nvSpPr>
        <p:spPr>
          <a:xfrm>
            <a:off x="1310958" y="1455420"/>
            <a:ext cx="7307262" cy="4975860"/>
          </a:xfrm>
        </p:spPr>
        <p:txBody>
          <a:bodyPr/>
          <a:lstStyle/>
          <a:p>
            <a:pPr marL="0" indent="0">
              <a:buNone/>
            </a:pPr>
            <a:endParaRPr lang="en-US" dirty="0" smtClean="0"/>
          </a:p>
          <a:p>
            <a:r>
              <a:rPr lang="en-US" sz="1400" b="1" dirty="0" smtClean="0"/>
              <a:t>Test = Stroke Type</a:t>
            </a:r>
            <a:r>
              <a:rPr lang="en-US" sz="1400" b="1" dirty="0"/>
              <a:t>: </a:t>
            </a:r>
            <a:r>
              <a:rPr lang="en-US" sz="1400" dirty="0"/>
              <a:t>Categorization of the type of stroke</a:t>
            </a:r>
            <a:r>
              <a:rPr lang="en-US" sz="1400" dirty="0" smtClean="0"/>
              <a:t>.</a:t>
            </a:r>
          </a:p>
          <a:p>
            <a:pPr marL="0" indent="0">
              <a:buNone/>
            </a:pPr>
            <a:endParaRPr lang="en-US" sz="1400" dirty="0" smtClean="0"/>
          </a:p>
          <a:p>
            <a:r>
              <a:rPr lang="en-US" sz="1400" b="1" dirty="0" smtClean="0"/>
              <a:t>Response Codelist</a:t>
            </a:r>
            <a:r>
              <a:rPr lang="en-US" sz="1400" b="1" dirty="0"/>
              <a:t>:  Cardiovascular Findings About Results </a:t>
            </a:r>
            <a:endParaRPr lang="en-US" sz="1400" b="1" dirty="0" smtClean="0"/>
          </a:p>
          <a:p>
            <a:endParaRPr lang="en-US" sz="1400" b="1" dirty="0"/>
          </a:p>
          <a:p>
            <a:endParaRPr lang="en-US" sz="1400" b="1" dirty="0" smtClean="0"/>
          </a:p>
          <a:p>
            <a:endParaRPr lang="en-US" sz="1400" b="1" dirty="0"/>
          </a:p>
          <a:p>
            <a:endParaRPr lang="en-US" sz="1400" dirty="0" smtClean="0"/>
          </a:p>
        </p:txBody>
      </p:sp>
      <p:sp>
        <p:nvSpPr>
          <p:cNvPr id="10244" name="Slide Number Placeholder 3"/>
          <p:cNvSpPr>
            <a:spLocks noGrp="1"/>
          </p:cNvSpPr>
          <p:nvPr>
            <p:ph type="sldNum" sz="quarter" idx="10"/>
          </p:nvPr>
        </p:nvSpPr>
        <p:spPr>
          <a:xfrm>
            <a:off x="7010400" y="6494463"/>
            <a:ext cx="2133600" cy="347662"/>
          </a:xfrm>
          <a:noFill/>
        </p:spPr>
        <p:txBody>
          <a:bodyPr/>
          <a:lstStyle/>
          <a:p>
            <a:fld id="{4F58ECFF-556C-4C82-9640-18020C321706}" type="slidenum">
              <a:rPr lang="en-US" smtClean="0"/>
              <a:pPr/>
              <a:t>11</a:t>
            </a:fld>
            <a:endParaRPr lang="en-US" dirty="0" smtClean="0"/>
          </a:p>
        </p:txBody>
      </p:sp>
      <p:graphicFrame>
        <p:nvGraphicFramePr>
          <p:cNvPr id="7" name="Table 6"/>
          <p:cNvGraphicFramePr>
            <a:graphicFrameLocks noGrp="1"/>
          </p:cNvGraphicFramePr>
          <p:nvPr/>
        </p:nvGraphicFramePr>
        <p:xfrm>
          <a:off x="1379538" y="3134847"/>
          <a:ext cx="7307263" cy="1121706"/>
        </p:xfrm>
        <a:graphic>
          <a:graphicData uri="http://schemas.openxmlformats.org/drawingml/2006/table">
            <a:tbl>
              <a:tblPr>
                <a:tableStyleId>{5C22544A-7EE6-4342-B048-85BDC9FD1C3A}</a:tableStyleId>
              </a:tblPr>
              <a:tblGrid>
                <a:gridCol w="1545940"/>
                <a:gridCol w="656126"/>
                <a:gridCol w="5105197"/>
              </a:tblGrid>
              <a:tr h="328962">
                <a:tc>
                  <a:txBody>
                    <a:bodyPr/>
                    <a:lstStyle/>
                    <a:p>
                      <a:pPr algn="l" fontAlgn="t"/>
                      <a:r>
                        <a:rPr lang="en-US" sz="800" u="none" strike="noStrike" dirty="0">
                          <a:effectLst/>
                        </a:rPr>
                        <a:t>HEMORRHAGIC STROKE</a:t>
                      </a:r>
                      <a:endParaRPr lang="en-US" sz="800" b="0" i="0" u="none" strike="noStrike" dirty="0">
                        <a:effectLst/>
                        <a:latin typeface="Arial"/>
                      </a:endParaRPr>
                    </a:p>
                  </a:txBody>
                  <a:tcPr marL="5393" marR="5393" marT="5393" marB="0"/>
                </a:tc>
                <a:tc>
                  <a:txBody>
                    <a:bodyPr/>
                    <a:lstStyle/>
                    <a:p>
                      <a:pPr algn="l" fontAlgn="t"/>
                      <a:r>
                        <a:rPr lang="en-US" sz="800" u="none" strike="noStrike" dirty="0">
                          <a:effectLst/>
                        </a:rPr>
                        <a:t> </a:t>
                      </a:r>
                      <a:endParaRPr lang="en-US" sz="800" b="0" i="0" u="none" strike="noStrike" dirty="0">
                        <a:effectLst/>
                        <a:latin typeface="Arial"/>
                      </a:endParaRPr>
                    </a:p>
                  </a:txBody>
                  <a:tcPr marL="5393" marR="5393" marT="5393" marB="0"/>
                </a:tc>
                <a:tc>
                  <a:txBody>
                    <a:bodyPr/>
                    <a:lstStyle/>
                    <a:p>
                      <a:pPr algn="l" fontAlgn="t"/>
                      <a:r>
                        <a:rPr lang="en-US" sz="800" u="none" strike="noStrike" dirty="0">
                          <a:effectLst/>
                        </a:rPr>
                        <a:t>An acute episode of focal or global cerebral or spinal dysfunction caused by intraparenchymal, intraventricular, or subarachnoid hemorrhage.</a:t>
                      </a:r>
                      <a:endParaRPr lang="en-US" sz="800" b="0" i="0" u="none" strike="noStrike" dirty="0">
                        <a:effectLst/>
                        <a:latin typeface="Arial"/>
                      </a:endParaRPr>
                    </a:p>
                  </a:txBody>
                  <a:tcPr marL="5393" marR="5393" marT="5393" marB="0"/>
                </a:tc>
              </a:tr>
              <a:tr h="345140">
                <a:tc>
                  <a:txBody>
                    <a:bodyPr/>
                    <a:lstStyle/>
                    <a:p>
                      <a:pPr algn="l" fontAlgn="t"/>
                      <a:r>
                        <a:rPr lang="en-US" sz="800" u="none" strike="noStrike" dirty="0">
                          <a:effectLst/>
                        </a:rPr>
                        <a:t>ISCHEMIC STROKE</a:t>
                      </a:r>
                      <a:endParaRPr lang="en-US" sz="800" b="0" i="0" u="none" strike="noStrike" dirty="0">
                        <a:effectLst/>
                        <a:latin typeface="Arial"/>
                      </a:endParaRPr>
                    </a:p>
                  </a:txBody>
                  <a:tcPr marL="5393" marR="5393" marT="5393" marB="0"/>
                </a:tc>
                <a:tc>
                  <a:txBody>
                    <a:bodyPr/>
                    <a:lstStyle/>
                    <a:p>
                      <a:pPr algn="l" fontAlgn="t"/>
                      <a:r>
                        <a:rPr lang="en-US" sz="800" u="none" strike="noStrike" dirty="0">
                          <a:effectLst/>
                        </a:rPr>
                        <a:t> </a:t>
                      </a:r>
                      <a:endParaRPr lang="en-US" sz="800" b="0" i="0" u="none" strike="noStrike" dirty="0">
                        <a:effectLst/>
                        <a:latin typeface="Arial"/>
                      </a:endParaRPr>
                    </a:p>
                  </a:txBody>
                  <a:tcPr marL="5393" marR="5393" marT="5393" marB="0"/>
                </a:tc>
                <a:tc>
                  <a:txBody>
                    <a:bodyPr/>
                    <a:lstStyle/>
                    <a:p>
                      <a:pPr algn="l" fontAlgn="t"/>
                      <a:r>
                        <a:rPr lang="en-US" sz="800" u="none" strike="noStrike" dirty="0">
                          <a:effectLst/>
                        </a:rPr>
                        <a:t>Ischemic stroke is defined as an acute episode of focal cerebral, spinal, or retinal dysfunction caused by infarction of central nervous system tissue.</a:t>
                      </a:r>
                      <a:endParaRPr lang="en-US" sz="800" b="0" i="0" u="none" strike="noStrike" dirty="0">
                        <a:effectLst/>
                        <a:latin typeface="Arial"/>
                      </a:endParaRPr>
                    </a:p>
                  </a:txBody>
                  <a:tcPr marL="5393" marR="5393" marT="5393" marB="0"/>
                </a:tc>
              </a:tr>
              <a:tr h="447604">
                <a:tc>
                  <a:txBody>
                    <a:bodyPr/>
                    <a:lstStyle/>
                    <a:p>
                      <a:pPr algn="l" fontAlgn="t"/>
                      <a:r>
                        <a:rPr lang="en-US" sz="800" u="none" strike="noStrike" dirty="0">
                          <a:effectLst/>
                        </a:rPr>
                        <a:t>UNDETERMINED STROKE</a:t>
                      </a:r>
                      <a:endParaRPr lang="en-US" sz="800" b="0" i="0" u="none" strike="noStrike" dirty="0">
                        <a:effectLst/>
                        <a:latin typeface="Arial"/>
                      </a:endParaRPr>
                    </a:p>
                  </a:txBody>
                  <a:tcPr marL="5393" marR="5393" marT="5393" marB="0"/>
                </a:tc>
                <a:tc>
                  <a:txBody>
                    <a:bodyPr/>
                    <a:lstStyle/>
                    <a:p>
                      <a:pPr algn="l" fontAlgn="t"/>
                      <a:r>
                        <a:rPr lang="en-US" sz="800" u="none" strike="noStrike" dirty="0">
                          <a:effectLst/>
                        </a:rPr>
                        <a:t> </a:t>
                      </a:r>
                      <a:endParaRPr lang="en-US" sz="800" b="0" i="0" u="none" strike="noStrike" dirty="0">
                        <a:effectLst/>
                        <a:latin typeface="Arial"/>
                      </a:endParaRPr>
                    </a:p>
                  </a:txBody>
                  <a:tcPr marL="5393" marR="5393" marT="5393" marB="0"/>
                </a:tc>
                <a:tc>
                  <a:txBody>
                    <a:bodyPr/>
                    <a:lstStyle/>
                    <a:p>
                      <a:pPr algn="l" fontAlgn="t"/>
                      <a:r>
                        <a:rPr lang="en-US" sz="800" u="none" strike="noStrike" dirty="0">
                          <a:effectLst/>
                        </a:rPr>
                        <a:t>An acute episode of focal or global neurological dysfunction caused by presumed brain, spinal cord, or retinal vascular injury as a result of hemorrhage or infarction but with insufficient information to allow categorization as ischemic or hemorrhagic.</a:t>
                      </a:r>
                      <a:endParaRPr lang="en-US" sz="800" b="0" i="0" u="none" strike="noStrike" dirty="0">
                        <a:effectLst/>
                        <a:latin typeface="Arial"/>
                      </a:endParaRPr>
                    </a:p>
                  </a:txBody>
                  <a:tcPr marL="5393" marR="5393" marT="5393" marB="0"/>
                </a:tc>
              </a:tr>
            </a:tbl>
          </a:graphicData>
        </a:graphic>
      </p:graphicFrame>
    </p:spTree>
    <p:extLst>
      <p:ext uri="{BB962C8B-B14F-4D97-AF65-F5344CB8AC3E}">
        <p14:creationId xmlns:p14="http://schemas.microsoft.com/office/powerpoint/2010/main" val="41232046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4"/>
          <p:cNvSpPr>
            <a:spLocks noGrp="1"/>
          </p:cNvSpPr>
          <p:nvPr>
            <p:ph type="title"/>
          </p:nvPr>
        </p:nvSpPr>
        <p:spPr>
          <a:xfrm>
            <a:off x="1287780" y="1013460"/>
            <a:ext cx="7421880" cy="845820"/>
          </a:xfrm>
        </p:spPr>
        <p:txBody>
          <a:bodyPr/>
          <a:lstStyle/>
          <a:p>
            <a:r>
              <a:rPr lang="en-US" sz="2400" dirty="0" smtClean="0"/>
              <a:t>CASE 12 – Existing CC Codelist: Stent </a:t>
            </a:r>
            <a:r>
              <a:rPr lang="en-US" sz="2400" dirty="0"/>
              <a:t>Thrombosis Coronary ARC </a:t>
            </a:r>
            <a:r>
              <a:rPr lang="en-US" sz="2400" dirty="0" smtClean="0"/>
              <a:t>Grade Test Code/Name</a:t>
            </a:r>
          </a:p>
        </p:txBody>
      </p:sp>
      <p:sp>
        <p:nvSpPr>
          <p:cNvPr id="10243" name="Content Placeholder 5"/>
          <p:cNvSpPr>
            <a:spLocks noGrp="1"/>
          </p:cNvSpPr>
          <p:nvPr>
            <p:ph idx="1"/>
          </p:nvPr>
        </p:nvSpPr>
        <p:spPr>
          <a:xfrm>
            <a:off x="1349058" y="1798320"/>
            <a:ext cx="7307262" cy="4930140"/>
          </a:xfrm>
        </p:spPr>
        <p:txBody>
          <a:bodyPr/>
          <a:lstStyle/>
          <a:p>
            <a:pPr marL="0" indent="0">
              <a:buNone/>
            </a:pPr>
            <a:endParaRPr lang="en-US" dirty="0" smtClean="0"/>
          </a:p>
          <a:p>
            <a:pPr marL="273050" lvl="1" indent="-273050">
              <a:buFontTx/>
              <a:buChar char="•"/>
            </a:pPr>
            <a:r>
              <a:rPr lang="en-US" sz="1400" b="1" dirty="0" smtClean="0"/>
              <a:t>Test = STCG01-STC </a:t>
            </a:r>
            <a:r>
              <a:rPr lang="en-US" sz="1400" b="1" dirty="0"/>
              <a:t>ARC </a:t>
            </a:r>
            <a:r>
              <a:rPr lang="en-US" sz="1400" b="1" dirty="0" smtClean="0"/>
              <a:t>Grade</a:t>
            </a:r>
            <a:r>
              <a:rPr lang="en-US" sz="1400" dirty="0" smtClean="0"/>
              <a:t>: </a:t>
            </a:r>
            <a:r>
              <a:rPr lang="en-US" sz="1200" dirty="0" smtClean="0"/>
              <a:t> </a:t>
            </a:r>
            <a:r>
              <a:rPr lang="en-US" sz="1400" dirty="0" smtClean="0"/>
              <a:t>A </a:t>
            </a:r>
            <a:r>
              <a:rPr lang="en-US" sz="1400" dirty="0"/>
              <a:t>grading system to describe the coronary stent thrombosis per the classification schema described by the Academic Research Consortium</a:t>
            </a:r>
            <a:r>
              <a:rPr lang="en-US" sz="1400" dirty="0" smtClean="0"/>
              <a:t>.</a:t>
            </a:r>
          </a:p>
          <a:p>
            <a:pPr marL="273050" lvl="1" indent="-273050">
              <a:buFontTx/>
              <a:buChar char="•"/>
            </a:pPr>
            <a:endParaRPr lang="en-US" sz="1400" dirty="0" smtClean="0"/>
          </a:p>
          <a:p>
            <a:pPr marL="273050" lvl="1" indent="-273050">
              <a:buFontTx/>
              <a:buChar char="•"/>
            </a:pPr>
            <a:r>
              <a:rPr lang="en-US" sz="1400" b="1" dirty="0" smtClean="0"/>
              <a:t>Response Codelist: </a:t>
            </a:r>
            <a:r>
              <a:rPr lang="en-US" sz="1400" b="1" dirty="0"/>
              <a:t> Stent Thrombosis, Coronary ARC Grade Responses </a:t>
            </a:r>
            <a:endParaRPr lang="en-US" sz="1400" b="1" dirty="0" smtClean="0"/>
          </a:p>
          <a:p>
            <a:endParaRPr lang="en-US" sz="1400" dirty="0"/>
          </a:p>
          <a:p>
            <a:endParaRPr lang="en-US" sz="1400" dirty="0" smtClean="0"/>
          </a:p>
        </p:txBody>
      </p:sp>
      <p:sp>
        <p:nvSpPr>
          <p:cNvPr id="10244" name="Slide Number Placeholder 3"/>
          <p:cNvSpPr>
            <a:spLocks noGrp="1"/>
          </p:cNvSpPr>
          <p:nvPr>
            <p:ph type="sldNum" sz="quarter" idx="10"/>
          </p:nvPr>
        </p:nvSpPr>
        <p:spPr>
          <a:xfrm>
            <a:off x="7010400" y="6494463"/>
            <a:ext cx="2133600" cy="347662"/>
          </a:xfrm>
          <a:noFill/>
        </p:spPr>
        <p:txBody>
          <a:bodyPr/>
          <a:lstStyle/>
          <a:p>
            <a:fld id="{4F58ECFF-556C-4C82-9640-18020C321706}" type="slidenum">
              <a:rPr lang="en-US" smtClean="0"/>
              <a:pPr/>
              <a:t>12</a:t>
            </a:fld>
            <a:endParaRPr lang="en-US" dirty="0" smtClean="0"/>
          </a:p>
        </p:txBody>
      </p:sp>
      <p:graphicFrame>
        <p:nvGraphicFramePr>
          <p:cNvPr id="13" name="Table 12"/>
          <p:cNvGraphicFramePr>
            <a:graphicFrameLocks noGrp="1"/>
          </p:cNvGraphicFramePr>
          <p:nvPr>
            <p:extLst>
              <p:ext uri="{D42A27DB-BD31-4B8C-83A1-F6EECF244321}">
                <p14:modId xmlns:p14="http://schemas.microsoft.com/office/powerpoint/2010/main" val="1149615720"/>
              </p:ext>
            </p:extLst>
          </p:nvPr>
        </p:nvGraphicFramePr>
        <p:xfrm>
          <a:off x="1379538" y="3586013"/>
          <a:ext cx="7307262" cy="2657774"/>
        </p:xfrm>
        <a:graphic>
          <a:graphicData uri="http://schemas.openxmlformats.org/drawingml/2006/table">
            <a:tbl>
              <a:tblPr>
                <a:tableStyleId>{5C22544A-7EE6-4342-B048-85BDC9FD1C3A}</a:tableStyleId>
              </a:tblPr>
              <a:tblGrid>
                <a:gridCol w="1444208"/>
                <a:gridCol w="506551"/>
                <a:gridCol w="5356503"/>
              </a:tblGrid>
              <a:tr h="1312721">
                <a:tc>
                  <a:txBody>
                    <a:bodyPr/>
                    <a:lstStyle/>
                    <a:p>
                      <a:pPr algn="l" fontAlgn="t"/>
                      <a:r>
                        <a:rPr lang="en-US" sz="800" u="none" strike="noStrike" dirty="0">
                          <a:effectLst/>
                        </a:rPr>
                        <a:t>STENT THROMBOSIS ARC GRADE DEFINITE</a:t>
                      </a:r>
                      <a:endParaRPr lang="en-US" sz="800" b="0" i="0" u="none" strike="noStrike" dirty="0">
                        <a:effectLst/>
                        <a:latin typeface="Arial"/>
                      </a:endParaRPr>
                    </a:p>
                  </a:txBody>
                  <a:tcPr marL="6467" marR="6467" marT="6467" marB="0"/>
                </a:tc>
                <a:tc>
                  <a:txBody>
                    <a:bodyPr/>
                    <a:lstStyle/>
                    <a:p>
                      <a:pPr algn="l" fontAlgn="t"/>
                      <a:r>
                        <a:rPr lang="en-US" sz="800" u="none" strike="noStrike" dirty="0">
                          <a:effectLst/>
                        </a:rPr>
                        <a:t> </a:t>
                      </a:r>
                      <a:endParaRPr lang="en-US" sz="800" b="0" i="0" u="none" strike="noStrike" dirty="0">
                        <a:effectLst/>
                        <a:latin typeface="Arial"/>
                      </a:endParaRPr>
                    </a:p>
                  </a:txBody>
                  <a:tcPr marL="6467" marR="6467" marT="6467" marB="0"/>
                </a:tc>
                <a:tc>
                  <a:txBody>
                    <a:bodyPr/>
                    <a:lstStyle/>
                    <a:p>
                      <a:pPr algn="l" fontAlgn="t"/>
                      <a:r>
                        <a:rPr lang="en-US" sz="800" u="none" strike="noStrike" dirty="0">
                          <a:effectLst/>
                        </a:rPr>
                        <a:t>Includes acute ischemic symptoms at rest, acute post ischemic ECG, positive biomarkers and pathological evidence. Definite stent thrombosis is considered to have occurred when there is either angiographic or pathological confirmation. Angiographic confirmation is the presence of a thrombus at coronary angiography that originates in the stent or in the segment 5 mm proximal or distal to the stent, with the presence of at least 1 of 3 clinical criteria within a 48-hour time window: 1) acute onset of ischemic symptoms at rest; 2) new ischemic ECG changes that suggest acute ischemia; or 3) typical rise and fall in cardiac biomarkers. Pathological confirmation is evidence of recent thrombus within the stent determined at autopsy or via examination of tissue retrieved following thrombectomy. (Cutlip DE, Windecker S, Mehran R, et al. Clinical End Points in Coronary Stent Trials : A Case for Standardized Definitions. Circulation. 2007;115:2344-2351)</a:t>
                      </a:r>
                      <a:endParaRPr lang="en-US" sz="800" b="0" i="0" u="none" strike="noStrike" dirty="0">
                        <a:effectLst/>
                        <a:latin typeface="Arial"/>
                      </a:endParaRPr>
                    </a:p>
                  </a:txBody>
                  <a:tcPr marL="6467" marR="6467" marT="6467" marB="0"/>
                </a:tc>
              </a:tr>
              <a:tr h="452662">
                <a:tc>
                  <a:txBody>
                    <a:bodyPr/>
                    <a:lstStyle/>
                    <a:p>
                      <a:pPr algn="l" fontAlgn="t"/>
                      <a:r>
                        <a:rPr lang="en-US" sz="800" u="none" strike="noStrike" dirty="0">
                          <a:effectLst/>
                        </a:rPr>
                        <a:t>STENT THROMBOSIS ARC GRADE POSSIBLE</a:t>
                      </a:r>
                      <a:endParaRPr lang="en-US" sz="800" b="0" i="0" u="none" strike="noStrike" dirty="0">
                        <a:effectLst/>
                        <a:latin typeface="Arial"/>
                      </a:endParaRPr>
                    </a:p>
                  </a:txBody>
                  <a:tcPr marL="6467" marR="6467" marT="6467" marB="0"/>
                </a:tc>
                <a:tc>
                  <a:txBody>
                    <a:bodyPr/>
                    <a:lstStyle/>
                    <a:p>
                      <a:pPr algn="l" fontAlgn="t"/>
                      <a:r>
                        <a:rPr lang="en-US" sz="800" u="none" strike="noStrike" dirty="0">
                          <a:effectLst/>
                        </a:rPr>
                        <a:t> </a:t>
                      </a:r>
                      <a:endParaRPr lang="en-US" sz="800" b="0" i="0" u="none" strike="noStrike" dirty="0">
                        <a:effectLst/>
                        <a:latin typeface="Arial"/>
                      </a:endParaRPr>
                    </a:p>
                  </a:txBody>
                  <a:tcPr marL="6467" marR="6467" marT="6467" marB="0"/>
                </a:tc>
                <a:tc>
                  <a:txBody>
                    <a:bodyPr/>
                    <a:lstStyle/>
                    <a:p>
                      <a:pPr algn="l" fontAlgn="t"/>
                      <a:r>
                        <a:rPr lang="en-US" sz="800" u="none" strike="noStrike" dirty="0">
                          <a:effectLst/>
                        </a:rPr>
                        <a:t>Possible stent thrombosis is considered to have occurred with any unexplained death more than 30 days after intracoronary stenting. (Cutlip DE, Windecker S, Mehran R, et al. Clinical End Points in Coronary Stent Trials : A Case for Standardized Definitions. Circulation. 2007;115:2344-2351)</a:t>
                      </a:r>
                      <a:endParaRPr lang="en-US" sz="800" b="0" i="0" u="none" strike="noStrike" dirty="0">
                        <a:effectLst/>
                        <a:latin typeface="Arial"/>
                      </a:endParaRPr>
                    </a:p>
                  </a:txBody>
                  <a:tcPr marL="6467" marR="6467" marT="6467" marB="0"/>
                </a:tc>
              </a:tr>
              <a:tr h="892391">
                <a:tc>
                  <a:txBody>
                    <a:bodyPr/>
                    <a:lstStyle/>
                    <a:p>
                      <a:pPr algn="l" fontAlgn="t"/>
                      <a:r>
                        <a:rPr lang="en-US" sz="800" u="none" strike="noStrike" dirty="0">
                          <a:effectLst/>
                        </a:rPr>
                        <a:t>STENT THROMBOSIS ARC GRADE PROBABLE</a:t>
                      </a:r>
                      <a:endParaRPr lang="en-US" sz="800" b="0" i="0" u="none" strike="noStrike" dirty="0">
                        <a:effectLst/>
                        <a:latin typeface="Arial"/>
                      </a:endParaRPr>
                    </a:p>
                  </a:txBody>
                  <a:tcPr marL="6467" marR="6467" marT="6467" marB="0"/>
                </a:tc>
                <a:tc>
                  <a:txBody>
                    <a:bodyPr/>
                    <a:lstStyle/>
                    <a:p>
                      <a:pPr algn="l" fontAlgn="t"/>
                      <a:r>
                        <a:rPr lang="en-US" sz="800" u="none" strike="noStrike" dirty="0">
                          <a:effectLst/>
                        </a:rPr>
                        <a:t> </a:t>
                      </a:r>
                      <a:endParaRPr lang="en-US" sz="800" b="0" i="0" u="none" strike="noStrike" dirty="0">
                        <a:effectLst/>
                        <a:latin typeface="Arial"/>
                      </a:endParaRPr>
                    </a:p>
                  </a:txBody>
                  <a:tcPr marL="6467" marR="6467" marT="6467" marB="0"/>
                </a:tc>
                <a:tc>
                  <a:txBody>
                    <a:bodyPr/>
                    <a:lstStyle/>
                    <a:p>
                      <a:pPr algn="l" fontAlgn="t"/>
                      <a:r>
                        <a:rPr lang="en-US" sz="800" u="none" strike="noStrike" dirty="0">
                          <a:effectLst/>
                        </a:rPr>
                        <a:t>Includes death within 30 days and myocardial infarction of stent territory. Probable stent thrombosis is considered to have occurred after intracoronary stenting in the following situations: 1) any unexplained death within the first 30 days; or 2) irrespective of the time after the index procedure, any MI that is related to documented acute ischemia in the territory of the implanted stent without angiographic confirmation of stent thrombosis and in the absence of any other obvious cause. (Cutlip DE, Windecker S, Mehran R, et al. Clinical End Points in Coronary Stent Trials : A Case for Standardized Definitions. Circulation. 2007;115:2344-2351)</a:t>
                      </a:r>
                      <a:endParaRPr lang="en-US" sz="800" b="0" i="0" u="none" strike="noStrike" dirty="0">
                        <a:effectLst/>
                        <a:latin typeface="Arial"/>
                      </a:endParaRPr>
                    </a:p>
                  </a:txBody>
                  <a:tcPr marL="6467" marR="6467" marT="6467" marB="0"/>
                </a:tc>
              </a:tr>
            </a:tbl>
          </a:graphicData>
        </a:graphic>
      </p:graphicFrame>
    </p:spTree>
    <p:extLst>
      <p:ext uri="{BB962C8B-B14F-4D97-AF65-F5344CB8AC3E}">
        <p14:creationId xmlns:p14="http://schemas.microsoft.com/office/powerpoint/2010/main" val="16974646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4"/>
          <p:cNvSpPr>
            <a:spLocks noGrp="1"/>
          </p:cNvSpPr>
          <p:nvPr>
            <p:ph type="title"/>
          </p:nvPr>
        </p:nvSpPr>
        <p:spPr>
          <a:xfrm>
            <a:off x="1394778" y="650240"/>
            <a:ext cx="7307262" cy="690880"/>
          </a:xfrm>
        </p:spPr>
        <p:txBody>
          <a:bodyPr/>
          <a:lstStyle/>
          <a:p>
            <a:r>
              <a:rPr lang="en-US" sz="2400" dirty="0" smtClean="0"/>
              <a:t>CASE 13 – Existing CC Codelist: Coronary Thrombus TIMI Grade Test Code/Name</a:t>
            </a:r>
          </a:p>
        </p:txBody>
      </p:sp>
      <p:sp>
        <p:nvSpPr>
          <p:cNvPr id="10243" name="Content Placeholder 5"/>
          <p:cNvSpPr>
            <a:spLocks noGrp="1"/>
          </p:cNvSpPr>
          <p:nvPr>
            <p:ph idx="1"/>
          </p:nvPr>
        </p:nvSpPr>
        <p:spPr>
          <a:xfrm>
            <a:off x="1349058" y="1318260"/>
            <a:ext cx="7307262" cy="5273040"/>
          </a:xfrm>
        </p:spPr>
        <p:txBody>
          <a:bodyPr/>
          <a:lstStyle/>
          <a:p>
            <a:pPr marL="0" indent="0">
              <a:buNone/>
            </a:pPr>
            <a:endParaRPr lang="en-US" dirty="0" smtClean="0"/>
          </a:p>
          <a:p>
            <a:r>
              <a:rPr lang="en-US" sz="1400" b="1" dirty="0" smtClean="0"/>
              <a:t>Test = TIMG01-Coronary </a:t>
            </a:r>
            <a:r>
              <a:rPr lang="en-US" sz="1400" b="1" dirty="0"/>
              <a:t>Thrombus TIMI </a:t>
            </a:r>
            <a:r>
              <a:rPr lang="en-US" sz="1400" b="1" dirty="0" smtClean="0"/>
              <a:t>Grade:  </a:t>
            </a:r>
            <a:r>
              <a:rPr lang="en-US" sz="1400" dirty="0" smtClean="0"/>
              <a:t>Grade </a:t>
            </a:r>
            <a:r>
              <a:rPr lang="en-US" sz="1400" dirty="0"/>
              <a:t>corresponding to thrombus development as defined in the grading system by the Thrombolysis in the Myocardial Infarction Group.</a:t>
            </a:r>
            <a:endParaRPr lang="en-US" sz="1400" dirty="0" smtClean="0"/>
          </a:p>
          <a:p>
            <a:endParaRPr lang="en-US" sz="1400" dirty="0"/>
          </a:p>
          <a:p>
            <a:r>
              <a:rPr lang="en-US" sz="1400" b="1" dirty="0" smtClean="0"/>
              <a:t>Response Codelist</a:t>
            </a:r>
            <a:r>
              <a:rPr lang="en-US" sz="1400" b="1" dirty="0"/>
              <a:t>:   Coronary Thrombus TIMI Grade Responses </a:t>
            </a:r>
            <a:endParaRPr lang="en-US" sz="1400" b="1" dirty="0" smtClean="0"/>
          </a:p>
          <a:p>
            <a:endParaRPr lang="en-US" sz="1400" dirty="0"/>
          </a:p>
        </p:txBody>
      </p:sp>
      <p:sp>
        <p:nvSpPr>
          <p:cNvPr id="10244" name="Slide Number Placeholder 3"/>
          <p:cNvSpPr>
            <a:spLocks noGrp="1"/>
          </p:cNvSpPr>
          <p:nvPr>
            <p:ph type="sldNum" sz="quarter" idx="10"/>
          </p:nvPr>
        </p:nvSpPr>
        <p:spPr>
          <a:xfrm>
            <a:off x="7010400" y="6494463"/>
            <a:ext cx="2133600" cy="347662"/>
          </a:xfrm>
          <a:noFill/>
        </p:spPr>
        <p:txBody>
          <a:bodyPr/>
          <a:lstStyle/>
          <a:p>
            <a:fld id="{4F58ECFF-556C-4C82-9640-18020C321706}" type="slidenum">
              <a:rPr lang="en-US" smtClean="0"/>
              <a:pPr/>
              <a:t>13</a:t>
            </a:fld>
            <a:endParaRPr lang="en-US" dirty="0" smtClean="0"/>
          </a:p>
        </p:txBody>
      </p:sp>
      <p:graphicFrame>
        <p:nvGraphicFramePr>
          <p:cNvPr id="2" name="Table 1"/>
          <p:cNvGraphicFramePr>
            <a:graphicFrameLocks noGrp="1"/>
          </p:cNvGraphicFramePr>
          <p:nvPr>
            <p:extLst>
              <p:ext uri="{D42A27DB-BD31-4B8C-83A1-F6EECF244321}">
                <p14:modId xmlns:p14="http://schemas.microsoft.com/office/powerpoint/2010/main" val="1337474433"/>
              </p:ext>
            </p:extLst>
          </p:nvPr>
        </p:nvGraphicFramePr>
        <p:xfrm>
          <a:off x="1387158" y="3229914"/>
          <a:ext cx="7307262" cy="3065171"/>
        </p:xfrm>
        <a:graphic>
          <a:graphicData uri="http://schemas.openxmlformats.org/drawingml/2006/table">
            <a:tbl>
              <a:tblPr>
                <a:tableStyleId>{5C22544A-7EE6-4342-B048-85BDC9FD1C3A}</a:tableStyleId>
              </a:tblPr>
              <a:tblGrid>
                <a:gridCol w="1444208"/>
                <a:gridCol w="506551"/>
                <a:gridCol w="5356503"/>
              </a:tblGrid>
              <a:tr h="737193">
                <a:tc>
                  <a:txBody>
                    <a:bodyPr/>
                    <a:lstStyle/>
                    <a:p>
                      <a:pPr algn="l" fontAlgn="t"/>
                      <a:r>
                        <a:rPr lang="en-US" sz="800" u="none" strike="noStrike" dirty="0">
                          <a:effectLst/>
                        </a:rPr>
                        <a:t>CORONARY THROMBUS TIMI GRADE 1</a:t>
                      </a:r>
                      <a:endParaRPr lang="en-US" sz="800" b="0" i="0" u="none" strike="noStrike" dirty="0">
                        <a:effectLst/>
                        <a:latin typeface="Arial"/>
                      </a:endParaRPr>
                    </a:p>
                  </a:txBody>
                  <a:tcPr marL="6467" marR="6467" marT="6467" marB="0"/>
                </a:tc>
                <a:tc>
                  <a:txBody>
                    <a:bodyPr/>
                    <a:lstStyle/>
                    <a:p>
                      <a:pPr algn="l" fontAlgn="t"/>
                      <a:r>
                        <a:rPr lang="en-US" sz="800" u="none" strike="noStrike" dirty="0">
                          <a:effectLst/>
                        </a:rPr>
                        <a:t> </a:t>
                      </a:r>
                      <a:endParaRPr lang="en-US" sz="800" b="0" i="0" u="none" strike="noStrike" dirty="0">
                        <a:effectLst/>
                        <a:latin typeface="Arial"/>
                      </a:endParaRPr>
                    </a:p>
                  </a:txBody>
                  <a:tcPr marL="6467" marR="6467" marT="6467" marB="0"/>
                </a:tc>
                <a:tc>
                  <a:txBody>
                    <a:bodyPr/>
                    <a:lstStyle/>
                    <a:p>
                      <a:pPr algn="l" fontAlgn="t"/>
                      <a:r>
                        <a:rPr lang="en-US" sz="800" u="none" strike="noStrike" dirty="0">
                          <a:effectLst/>
                        </a:rPr>
                        <a:t>Possible thrombus present - angiography demonstrates characteristics such as reduced contrast density, haziness, irregular lesion contour or a smooth convex 'meniscus' at the site of total occlusion suggestive but not diagnostic of thrombus. (Gibson, C. M., de Lemos, J. A., Murphy, S. A., Marble, S. J., McCabe, C. H., Cannon, C. P., Antman, E. M., Braunwald, E. Combination therapy with abciximab reduces angiographically evident thrombus in acute myocardial infarction: a TIMI 14 substudy Circulation. 2001;103(21):2550-4.)</a:t>
                      </a:r>
                      <a:endParaRPr lang="en-US" sz="800" b="0" i="0" u="none" strike="noStrike" dirty="0">
                        <a:effectLst/>
                        <a:latin typeface="Arial"/>
                      </a:endParaRPr>
                    </a:p>
                  </a:txBody>
                  <a:tcPr marL="6467" marR="6467" marT="6467" marB="0"/>
                </a:tc>
              </a:tr>
              <a:tr h="620794">
                <a:tc>
                  <a:txBody>
                    <a:bodyPr/>
                    <a:lstStyle/>
                    <a:p>
                      <a:pPr algn="l" fontAlgn="t"/>
                      <a:r>
                        <a:rPr lang="en-US" sz="800" u="none" strike="noStrike" dirty="0">
                          <a:effectLst/>
                        </a:rPr>
                        <a:t>CORONARY THROMBUS TIMI GRADE 2</a:t>
                      </a:r>
                      <a:endParaRPr lang="en-US" sz="800" b="0" i="0" u="none" strike="noStrike" dirty="0">
                        <a:effectLst/>
                        <a:latin typeface="Arial"/>
                      </a:endParaRPr>
                    </a:p>
                  </a:txBody>
                  <a:tcPr marL="6467" marR="6467" marT="6467" marB="0"/>
                </a:tc>
                <a:tc>
                  <a:txBody>
                    <a:bodyPr/>
                    <a:lstStyle/>
                    <a:p>
                      <a:pPr algn="l" fontAlgn="t"/>
                      <a:r>
                        <a:rPr lang="en-US" sz="800" u="none" strike="noStrike" dirty="0">
                          <a:effectLst/>
                        </a:rPr>
                        <a:t> </a:t>
                      </a:r>
                      <a:endParaRPr lang="en-US" sz="800" b="0" i="0" u="none" strike="noStrike" dirty="0">
                        <a:effectLst/>
                        <a:latin typeface="Arial"/>
                      </a:endParaRPr>
                    </a:p>
                  </a:txBody>
                  <a:tcPr marL="6467" marR="6467" marT="6467" marB="0"/>
                </a:tc>
                <a:tc>
                  <a:txBody>
                    <a:bodyPr/>
                    <a:lstStyle/>
                    <a:p>
                      <a:pPr algn="l" fontAlgn="t"/>
                      <a:r>
                        <a:rPr lang="en-US" sz="800" u="none" strike="noStrike" dirty="0">
                          <a:effectLst/>
                        </a:rPr>
                        <a:t>Small size definite thrombus, with greatest dimensions less than or equal to 1/2 vessel diameter. (Gibson, C. M., de Lemos, J. A., Murphy, S. A., Marble, S. J., McCabe, C. H., Cannon, C. P., Antman, E. M., Braunwald, E. Combination therapy with abciximab reduces angiographically evident thrombus in acute myocardial infarction: a TIMI 14 substudy Circulation. 2001;103(21):2550-4.)</a:t>
                      </a:r>
                      <a:endParaRPr lang="en-US" sz="800" b="0" i="0" u="none" strike="noStrike" dirty="0">
                        <a:effectLst/>
                        <a:latin typeface="Arial"/>
                      </a:endParaRPr>
                    </a:p>
                  </a:txBody>
                  <a:tcPr marL="6467" marR="6467" marT="6467" marB="0"/>
                </a:tc>
              </a:tr>
              <a:tr h="627261">
                <a:tc>
                  <a:txBody>
                    <a:bodyPr/>
                    <a:lstStyle/>
                    <a:p>
                      <a:pPr algn="l" fontAlgn="t"/>
                      <a:r>
                        <a:rPr lang="en-US" sz="800" u="none" strike="noStrike" dirty="0">
                          <a:effectLst/>
                        </a:rPr>
                        <a:t>CORONARY THROMBUS TIMI GRADE 3</a:t>
                      </a:r>
                      <a:endParaRPr lang="en-US" sz="800" b="0" i="0" u="none" strike="noStrike" dirty="0">
                        <a:effectLst/>
                        <a:latin typeface="Arial"/>
                      </a:endParaRPr>
                    </a:p>
                  </a:txBody>
                  <a:tcPr marL="6467" marR="6467" marT="6467" marB="0"/>
                </a:tc>
                <a:tc>
                  <a:txBody>
                    <a:bodyPr/>
                    <a:lstStyle/>
                    <a:p>
                      <a:pPr algn="l" fontAlgn="t"/>
                      <a:r>
                        <a:rPr lang="en-US" sz="800" u="none" strike="noStrike" dirty="0">
                          <a:effectLst/>
                        </a:rPr>
                        <a:t> </a:t>
                      </a:r>
                      <a:endParaRPr lang="en-US" sz="800" b="0" i="0" u="none" strike="noStrike" dirty="0">
                        <a:effectLst/>
                        <a:latin typeface="Arial"/>
                      </a:endParaRPr>
                    </a:p>
                  </a:txBody>
                  <a:tcPr marL="6467" marR="6467" marT="6467" marB="0"/>
                </a:tc>
                <a:tc>
                  <a:txBody>
                    <a:bodyPr/>
                    <a:lstStyle/>
                    <a:p>
                      <a:pPr algn="l" fontAlgn="t"/>
                      <a:r>
                        <a:rPr lang="en-US" sz="800" u="none" strike="noStrike" dirty="0">
                          <a:effectLst/>
                        </a:rPr>
                        <a:t>Moderate size definite thrombus, with greatest linear dimension greater than 1/2 but less than 2 vessel diameters. (Gibson, C. M., de Lemos, J. A., Murphy, S. A., Marble, S. J., McCabe, C. H., Cannon, C. P., Antman, E. M., Braunwald, E. Combination therapy with abciximab reduces angiographically evident thrombus in acute myocardial infarction: a TIMI 14 substudy Circulation. 2001;103(21):2550-4.)</a:t>
                      </a:r>
                      <a:endParaRPr lang="en-US" sz="800" b="0" i="0" u="none" strike="noStrike" dirty="0">
                        <a:effectLst/>
                        <a:latin typeface="Arial"/>
                      </a:endParaRPr>
                    </a:p>
                  </a:txBody>
                  <a:tcPr marL="6467" marR="6467" marT="6467" marB="0"/>
                </a:tc>
              </a:tr>
              <a:tr h="620794">
                <a:tc>
                  <a:txBody>
                    <a:bodyPr/>
                    <a:lstStyle/>
                    <a:p>
                      <a:pPr algn="l" fontAlgn="t"/>
                      <a:r>
                        <a:rPr lang="en-US" sz="800" u="none" strike="noStrike" dirty="0">
                          <a:effectLst/>
                        </a:rPr>
                        <a:t>CORONARY THROMBUS TIMI GRADE 4</a:t>
                      </a:r>
                      <a:endParaRPr lang="en-US" sz="800" b="0" i="0" u="none" strike="noStrike" dirty="0">
                        <a:effectLst/>
                        <a:latin typeface="Arial"/>
                      </a:endParaRPr>
                    </a:p>
                  </a:txBody>
                  <a:tcPr marL="6467" marR="6467" marT="6467" marB="0"/>
                </a:tc>
                <a:tc>
                  <a:txBody>
                    <a:bodyPr/>
                    <a:lstStyle/>
                    <a:p>
                      <a:pPr algn="l" fontAlgn="t"/>
                      <a:r>
                        <a:rPr lang="en-US" sz="800" u="none" strike="noStrike" dirty="0">
                          <a:effectLst/>
                        </a:rPr>
                        <a:t> </a:t>
                      </a:r>
                      <a:endParaRPr lang="en-US" sz="800" b="0" i="0" u="none" strike="noStrike" dirty="0">
                        <a:effectLst/>
                        <a:latin typeface="Arial"/>
                      </a:endParaRPr>
                    </a:p>
                  </a:txBody>
                  <a:tcPr marL="6467" marR="6467" marT="6467" marB="0"/>
                </a:tc>
                <a:tc>
                  <a:txBody>
                    <a:bodyPr/>
                    <a:lstStyle/>
                    <a:p>
                      <a:pPr algn="l" fontAlgn="t"/>
                      <a:r>
                        <a:rPr lang="en-US" sz="800" u="none" strike="noStrike" dirty="0">
                          <a:effectLst/>
                        </a:rPr>
                        <a:t>Large size definite thrombus, with the largest dimension greater than or equal to 2 vessel diameters. (Gibson, C. M., de Lemos, J. A., Murphy, S. A., Marble, S. J., McCabe, C. H., Cannon, C. P., Antman, E. M., Braunwald, E. Combination therapy with abciximab reduces angiographically evident thrombus in acute myocardial infarction: a TIMI 14 substudy Circulation. 2001;103(21):2550-4.)</a:t>
                      </a:r>
                      <a:endParaRPr lang="en-US" sz="800" b="0" i="0" u="none" strike="noStrike" dirty="0">
                        <a:effectLst/>
                        <a:latin typeface="Arial"/>
                      </a:endParaRPr>
                    </a:p>
                  </a:txBody>
                  <a:tcPr marL="6467" marR="6467" marT="6467" marB="0"/>
                </a:tc>
              </a:tr>
              <a:tr h="459129">
                <a:tc>
                  <a:txBody>
                    <a:bodyPr/>
                    <a:lstStyle/>
                    <a:p>
                      <a:pPr algn="l" fontAlgn="t"/>
                      <a:r>
                        <a:rPr lang="en-US" sz="800" u="none" strike="noStrike" dirty="0">
                          <a:effectLst/>
                        </a:rPr>
                        <a:t>CORONARY THROMBUS TIMI GRADE 5</a:t>
                      </a:r>
                      <a:endParaRPr lang="en-US" sz="800" b="0" i="0" u="none" strike="noStrike" dirty="0">
                        <a:effectLst/>
                        <a:latin typeface="Arial"/>
                      </a:endParaRPr>
                    </a:p>
                  </a:txBody>
                  <a:tcPr marL="6467" marR="6467" marT="6467" marB="0"/>
                </a:tc>
                <a:tc>
                  <a:txBody>
                    <a:bodyPr/>
                    <a:lstStyle/>
                    <a:p>
                      <a:pPr algn="l" fontAlgn="t"/>
                      <a:r>
                        <a:rPr lang="en-US" sz="800" u="none" strike="noStrike" dirty="0">
                          <a:effectLst/>
                        </a:rPr>
                        <a:t> </a:t>
                      </a:r>
                      <a:endParaRPr lang="en-US" sz="800" b="0" i="0" u="none" strike="noStrike" dirty="0">
                        <a:effectLst/>
                        <a:latin typeface="Arial"/>
                      </a:endParaRPr>
                    </a:p>
                  </a:txBody>
                  <a:tcPr marL="6467" marR="6467" marT="6467" marB="0"/>
                </a:tc>
                <a:tc>
                  <a:txBody>
                    <a:bodyPr/>
                    <a:lstStyle/>
                    <a:p>
                      <a:pPr algn="l" fontAlgn="t"/>
                      <a:r>
                        <a:rPr lang="en-US" sz="800" u="none" strike="noStrike" dirty="0">
                          <a:effectLst/>
                        </a:rPr>
                        <a:t>Total vessel occlusion. (Gibson, C. M., de Lemos, J. A., Murphy, S. A., Marble, S. J., McCabe, C. H., Cannon, C. P., Antman, E. M., Braunwald, E. Combination therapy with abciximab reduces angiographically evident thrombus in acute myocardial infarction: a TIMI 14 substudy Circulation. 2001;103(21):2550-4.)</a:t>
                      </a:r>
                      <a:endParaRPr lang="en-US" sz="800" b="0" i="0" u="none" strike="noStrike" dirty="0">
                        <a:effectLst/>
                        <a:latin typeface="Arial"/>
                      </a:endParaRPr>
                    </a:p>
                  </a:txBody>
                  <a:tcPr marL="6467" marR="6467" marT="6467" marB="0"/>
                </a:tc>
              </a:tr>
            </a:tbl>
          </a:graphicData>
        </a:graphic>
      </p:graphicFrame>
    </p:spTree>
    <p:extLst>
      <p:ext uri="{BB962C8B-B14F-4D97-AF65-F5344CB8AC3E}">
        <p14:creationId xmlns:p14="http://schemas.microsoft.com/office/powerpoint/2010/main" val="6601707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4"/>
          <p:cNvSpPr>
            <a:spLocks noGrp="1"/>
          </p:cNvSpPr>
          <p:nvPr>
            <p:ph type="title"/>
          </p:nvPr>
        </p:nvSpPr>
        <p:spPr>
          <a:xfrm>
            <a:off x="1379538" y="581660"/>
            <a:ext cx="7307262" cy="690880"/>
          </a:xfrm>
        </p:spPr>
        <p:txBody>
          <a:bodyPr/>
          <a:lstStyle/>
          <a:p>
            <a:r>
              <a:rPr lang="en-US" sz="2400" dirty="0" smtClean="0"/>
              <a:t>CASE 14 – Existing CC Codelist: Coronary Artery Dissection NHLBI Grade Test Code/Name</a:t>
            </a:r>
          </a:p>
        </p:txBody>
      </p:sp>
      <p:sp>
        <p:nvSpPr>
          <p:cNvPr id="10243" name="Content Placeholder 5"/>
          <p:cNvSpPr>
            <a:spLocks noGrp="1"/>
          </p:cNvSpPr>
          <p:nvPr>
            <p:ph idx="1"/>
          </p:nvPr>
        </p:nvSpPr>
        <p:spPr>
          <a:xfrm>
            <a:off x="1341438" y="1287780"/>
            <a:ext cx="7307262" cy="5273040"/>
          </a:xfrm>
        </p:spPr>
        <p:txBody>
          <a:bodyPr/>
          <a:lstStyle/>
          <a:p>
            <a:pPr marL="0" indent="0">
              <a:buNone/>
            </a:pPr>
            <a:endParaRPr lang="en-US" dirty="0" smtClean="0"/>
          </a:p>
          <a:p>
            <a:r>
              <a:rPr lang="en-US" sz="1400" b="1" dirty="0"/>
              <a:t>Test </a:t>
            </a:r>
            <a:r>
              <a:rPr lang="en-US" sz="1400" b="1" dirty="0" smtClean="0"/>
              <a:t>= CADG01-Coronary </a:t>
            </a:r>
            <a:r>
              <a:rPr lang="en-US" sz="1400" b="1" dirty="0"/>
              <a:t>Dissection NHLBI Grade </a:t>
            </a:r>
            <a:r>
              <a:rPr lang="en-US" sz="1400" dirty="0" smtClean="0"/>
              <a:t>:  A </a:t>
            </a:r>
            <a:r>
              <a:rPr lang="en-US" sz="1400" dirty="0"/>
              <a:t>grading system to describe coronary artery dissection per the NHLBI, American College of Cardiology, American Heart Association.</a:t>
            </a:r>
            <a:endParaRPr lang="en-US" sz="1400" dirty="0" smtClean="0"/>
          </a:p>
          <a:p>
            <a:endParaRPr lang="en-US" sz="1400" dirty="0"/>
          </a:p>
          <a:p>
            <a:r>
              <a:rPr lang="en-US" sz="1400" b="1" dirty="0" smtClean="0"/>
              <a:t>Response Codelist</a:t>
            </a:r>
            <a:r>
              <a:rPr lang="en-US" sz="1400" b="1" dirty="0"/>
              <a:t>:  Coronary Artery Dissection NHLBI Grade Responses</a:t>
            </a:r>
            <a:endParaRPr lang="en-US" sz="1400" b="1" dirty="0" smtClean="0"/>
          </a:p>
          <a:p>
            <a:pPr marL="0" indent="0">
              <a:buNone/>
            </a:pPr>
            <a:endParaRPr lang="en-US" sz="1400" dirty="0"/>
          </a:p>
        </p:txBody>
      </p:sp>
      <p:sp>
        <p:nvSpPr>
          <p:cNvPr id="10244" name="Slide Number Placeholder 3"/>
          <p:cNvSpPr>
            <a:spLocks noGrp="1"/>
          </p:cNvSpPr>
          <p:nvPr>
            <p:ph type="sldNum" sz="quarter" idx="10"/>
          </p:nvPr>
        </p:nvSpPr>
        <p:spPr>
          <a:xfrm>
            <a:off x="7010400" y="6494463"/>
            <a:ext cx="2133600" cy="347662"/>
          </a:xfrm>
          <a:noFill/>
        </p:spPr>
        <p:txBody>
          <a:bodyPr/>
          <a:lstStyle/>
          <a:p>
            <a:fld id="{4F58ECFF-556C-4C82-9640-18020C321706}" type="slidenum">
              <a:rPr lang="en-US" smtClean="0"/>
              <a:pPr/>
              <a:t>14</a:t>
            </a:fld>
            <a:endParaRPr lang="en-US" dirty="0" smtClean="0"/>
          </a:p>
        </p:txBody>
      </p:sp>
      <p:graphicFrame>
        <p:nvGraphicFramePr>
          <p:cNvPr id="2" name="Table 1"/>
          <p:cNvGraphicFramePr>
            <a:graphicFrameLocks noGrp="1"/>
          </p:cNvGraphicFramePr>
          <p:nvPr>
            <p:extLst>
              <p:ext uri="{D42A27DB-BD31-4B8C-83A1-F6EECF244321}">
                <p14:modId xmlns:p14="http://schemas.microsoft.com/office/powerpoint/2010/main" val="590291132"/>
              </p:ext>
            </p:extLst>
          </p:nvPr>
        </p:nvGraphicFramePr>
        <p:xfrm>
          <a:off x="1387158" y="3452823"/>
          <a:ext cx="7307262" cy="2146913"/>
        </p:xfrm>
        <a:graphic>
          <a:graphicData uri="http://schemas.openxmlformats.org/drawingml/2006/table">
            <a:tbl>
              <a:tblPr>
                <a:tableStyleId>{5C22544A-7EE6-4342-B048-85BDC9FD1C3A}</a:tableStyleId>
              </a:tblPr>
              <a:tblGrid>
                <a:gridCol w="1444208"/>
                <a:gridCol w="506551"/>
                <a:gridCol w="5356503"/>
              </a:tblGrid>
              <a:tr h="316864">
                <a:tc>
                  <a:txBody>
                    <a:bodyPr/>
                    <a:lstStyle/>
                    <a:p>
                      <a:pPr algn="l" fontAlgn="t"/>
                      <a:r>
                        <a:rPr lang="en-US" sz="800" u="none" strike="noStrike" dirty="0">
                          <a:effectLst/>
                        </a:rPr>
                        <a:t>CORONARY DISSECTION NHLBI GRADE A</a:t>
                      </a:r>
                      <a:endParaRPr lang="en-US" sz="800" b="0" i="0" u="none" strike="noStrike" dirty="0">
                        <a:effectLst/>
                        <a:latin typeface="Arial"/>
                      </a:endParaRPr>
                    </a:p>
                  </a:txBody>
                  <a:tcPr marL="6467" marR="6467" marT="6467" marB="0"/>
                </a:tc>
                <a:tc>
                  <a:txBody>
                    <a:bodyPr/>
                    <a:lstStyle/>
                    <a:p>
                      <a:pPr algn="l" fontAlgn="t"/>
                      <a:r>
                        <a:rPr lang="en-US" sz="800" u="none" strike="noStrike" dirty="0">
                          <a:effectLst/>
                        </a:rPr>
                        <a:t> </a:t>
                      </a:r>
                      <a:endParaRPr lang="en-US" sz="800" b="0" i="0" u="none" strike="noStrike" dirty="0">
                        <a:effectLst/>
                        <a:latin typeface="Arial"/>
                      </a:endParaRPr>
                    </a:p>
                  </a:txBody>
                  <a:tcPr marL="6467" marR="6467" marT="6467" marB="0"/>
                </a:tc>
                <a:tc>
                  <a:txBody>
                    <a:bodyPr/>
                    <a:lstStyle/>
                    <a:p>
                      <a:pPr algn="l" fontAlgn="t"/>
                      <a:r>
                        <a:rPr lang="en-US" sz="800" u="none" strike="noStrike" dirty="0">
                          <a:effectLst/>
                        </a:rPr>
                        <a:t>Minor radiolucencies within the lumen during contrast injection with no persistence after dye clearance. (Adapted from: Coronary artery angiographic changes after PTCA: Manual of Operations NHLBI PTCA Registry 1985-6:9)</a:t>
                      </a:r>
                      <a:endParaRPr lang="en-US" sz="800" b="0" i="0" u="none" strike="noStrike" dirty="0">
                        <a:effectLst/>
                        <a:latin typeface="Arial"/>
                      </a:endParaRPr>
                    </a:p>
                  </a:txBody>
                  <a:tcPr marL="6467" marR="6467" marT="6467" marB="0"/>
                </a:tc>
              </a:tr>
              <a:tr h="478529">
                <a:tc>
                  <a:txBody>
                    <a:bodyPr/>
                    <a:lstStyle/>
                    <a:p>
                      <a:pPr algn="l" fontAlgn="t"/>
                      <a:r>
                        <a:rPr lang="en-US" sz="800" u="none" strike="noStrike" dirty="0">
                          <a:effectLst/>
                        </a:rPr>
                        <a:t>CORONARY DISSECTION NHLBI GRADE B</a:t>
                      </a:r>
                      <a:endParaRPr lang="en-US" sz="800" b="0" i="0" u="none" strike="noStrike" dirty="0">
                        <a:effectLst/>
                        <a:latin typeface="Arial"/>
                      </a:endParaRPr>
                    </a:p>
                  </a:txBody>
                  <a:tcPr marL="6467" marR="6467" marT="6467" marB="0"/>
                </a:tc>
                <a:tc>
                  <a:txBody>
                    <a:bodyPr/>
                    <a:lstStyle/>
                    <a:p>
                      <a:pPr algn="l" fontAlgn="t"/>
                      <a:r>
                        <a:rPr lang="en-US" sz="800" u="none" strike="noStrike" dirty="0">
                          <a:effectLst/>
                        </a:rPr>
                        <a:t> </a:t>
                      </a:r>
                      <a:endParaRPr lang="en-US" sz="800" b="0" i="0" u="none" strike="noStrike" dirty="0">
                        <a:effectLst/>
                        <a:latin typeface="Arial"/>
                      </a:endParaRPr>
                    </a:p>
                  </a:txBody>
                  <a:tcPr marL="6467" marR="6467" marT="6467" marB="0"/>
                </a:tc>
                <a:tc>
                  <a:txBody>
                    <a:bodyPr/>
                    <a:lstStyle/>
                    <a:p>
                      <a:pPr algn="l" fontAlgn="t"/>
                      <a:r>
                        <a:rPr lang="en-US" sz="800" u="none" strike="noStrike" dirty="0">
                          <a:effectLst/>
                        </a:rPr>
                        <a:t>Parallel tracts or double lumen separated by a radiolucent area during contrast injection with no persistence after dye clearance. (Adapted from: Coronary artery angiographic changes after PTCA: Manual of Operations NHLBI PTCA Registry 1985-6:9)</a:t>
                      </a:r>
                      <a:endParaRPr lang="en-US" sz="800" b="0" i="0" u="none" strike="noStrike" dirty="0">
                        <a:effectLst/>
                        <a:latin typeface="Arial"/>
                      </a:endParaRPr>
                    </a:p>
                  </a:txBody>
                  <a:tcPr marL="6467" marR="6467" marT="6467" marB="0"/>
                </a:tc>
              </a:tr>
              <a:tr h="336263">
                <a:tc>
                  <a:txBody>
                    <a:bodyPr/>
                    <a:lstStyle/>
                    <a:p>
                      <a:pPr algn="l" fontAlgn="t"/>
                      <a:r>
                        <a:rPr lang="en-US" sz="800" u="none" strike="noStrike" dirty="0">
                          <a:effectLst/>
                        </a:rPr>
                        <a:t>CORONARY DISSECTION NHLBI GRADE C</a:t>
                      </a:r>
                      <a:endParaRPr lang="en-US" sz="800" b="0" i="0" u="none" strike="noStrike" dirty="0">
                        <a:effectLst/>
                        <a:latin typeface="Arial"/>
                      </a:endParaRPr>
                    </a:p>
                  </a:txBody>
                  <a:tcPr marL="6467" marR="6467" marT="6467" marB="0"/>
                </a:tc>
                <a:tc>
                  <a:txBody>
                    <a:bodyPr/>
                    <a:lstStyle/>
                    <a:p>
                      <a:pPr algn="l" fontAlgn="t"/>
                      <a:r>
                        <a:rPr lang="en-US" sz="800" u="none" strike="noStrike" dirty="0">
                          <a:effectLst/>
                        </a:rPr>
                        <a:t> </a:t>
                      </a:r>
                      <a:endParaRPr lang="en-US" sz="800" b="0" i="0" u="none" strike="noStrike" dirty="0">
                        <a:effectLst/>
                        <a:latin typeface="Arial"/>
                      </a:endParaRPr>
                    </a:p>
                  </a:txBody>
                  <a:tcPr marL="6467" marR="6467" marT="6467" marB="0"/>
                </a:tc>
                <a:tc>
                  <a:txBody>
                    <a:bodyPr/>
                    <a:lstStyle/>
                    <a:p>
                      <a:pPr algn="l" fontAlgn="t"/>
                      <a:r>
                        <a:rPr lang="en-US" sz="800" u="none" strike="noStrike" dirty="0">
                          <a:effectLst/>
                        </a:rPr>
                        <a:t>Extraluminal cap with persistence of contrast after dye clearance from the lumen. (Adapted from: Coronary artery angiographic changes after PTCA: Manual of Operations NHLBI PTCA Registry 1985-6:9)</a:t>
                      </a:r>
                      <a:endParaRPr lang="en-US" sz="800" b="0" i="0" u="none" strike="noStrike" dirty="0">
                        <a:effectLst/>
                        <a:latin typeface="Arial"/>
                      </a:endParaRPr>
                    </a:p>
                  </a:txBody>
                  <a:tcPr marL="6467" marR="6467" marT="6467" marB="0"/>
                </a:tc>
              </a:tr>
              <a:tr h="329797">
                <a:tc>
                  <a:txBody>
                    <a:bodyPr/>
                    <a:lstStyle/>
                    <a:p>
                      <a:pPr algn="l" fontAlgn="t"/>
                      <a:r>
                        <a:rPr lang="en-US" sz="800" u="none" strike="noStrike" dirty="0">
                          <a:effectLst/>
                        </a:rPr>
                        <a:t>CORONARY DISSECTION NHLBI GRADE D</a:t>
                      </a:r>
                      <a:endParaRPr lang="en-US" sz="800" b="0" i="0" u="none" strike="noStrike" dirty="0">
                        <a:effectLst/>
                        <a:latin typeface="Arial"/>
                      </a:endParaRPr>
                    </a:p>
                  </a:txBody>
                  <a:tcPr marL="6467" marR="6467" marT="6467" marB="0"/>
                </a:tc>
                <a:tc>
                  <a:txBody>
                    <a:bodyPr/>
                    <a:lstStyle/>
                    <a:p>
                      <a:pPr algn="l" fontAlgn="t"/>
                      <a:r>
                        <a:rPr lang="en-US" sz="800" u="none" strike="noStrike" dirty="0">
                          <a:effectLst/>
                        </a:rPr>
                        <a:t> </a:t>
                      </a:r>
                      <a:endParaRPr lang="en-US" sz="800" b="0" i="0" u="none" strike="noStrike" dirty="0">
                        <a:effectLst/>
                        <a:latin typeface="Arial"/>
                      </a:endParaRPr>
                    </a:p>
                  </a:txBody>
                  <a:tcPr marL="6467" marR="6467" marT="6467" marB="0"/>
                </a:tc>
                <a:tc>
                  <a:txBody>
                    <a:bodyPr/>
                    <a:lstStyle/>
                    <a:p>
                      <a:pPr algn="l" fontAlgn="t"/>
                      <a:r>
                        <a:rPr lang="en-US" sz="800" u="none" strike="noStrike" dirty="0">
                          <a:effectLst/>
                        </a:rPr>
                        <a:t>Spiral luminal filling defect with delayed but complete distal flow. (Adapted from: Coronary artery angiographic changes after PTCA: Manual of Operations NHLBI PTCA Registry 1985-6:9)</a:t>
                      </a:r>
                      <a:endParaRPr lang="en-US" sz="800" b="0" i="0" u="none" strike="noStrike" dirty="0">
                        <a:effectLst/>
                        <a:latin typeface="Arial"/>
                      </a:endParaRPr>
                    </a:p>
                  </a:txBody>
                  <a:tcPr marL="6467" marR="6467" marT="6467" marB="0"/>
                </a:tc>
              </a:tr>
              <a:tr h="329797">
                <a:tc>
                  <a:txBody>
                    <a:bodyPr/>
                    <a:lstStyle/>
                    <a:p>
                      <a:pPr algn="l" fontAlgn="t"/>
                      <a:r>
                        <a:rPr lang="en-US" sz="800" u="none" strike="noStrike" dirty="0">
                          <a:effectLst/>
                        </a:rPr>
                        <a:t>CORONARY DISSECTION NHLBI GRADE E</a:t>
                      </a:r>
                      <a:endParaRPr lang="en-US" sz="800" b="0" i="0" u="none" strike="noStrike" dirty="0">
                        <a:effectLst/>
                        <a:latin typeface="Arial"/>
                      </a:endParaRPr>
                    </a:p>
                  </a:txBody>
                  <a:tcPr marL="6467" marR="6467" marT="6467" marB="0"/>
                </a:tc>
                <a:tc>
                  <a:txBody>
                    <a:bodyPr/>
                    <a:lstStyle/>
                    <a:p>
                      <a:pPr algn="l" fontAlgn="t"/>
                      <a:r>
                        <a:rPr lang="en-US" sz="800" u="none" strike="noStrike" dirty="0">
                          <a:effectLst/>
                        </a:rPr>
                        <a:t> </a:t>
                      </a:r>
                      <a:endParaRPr lang="en-US" sz="800" b="0" i="0" u="none" strike="noStrike" dirty="0">
                        <a:effectLst/>
                        <a:latin typeface="Arial"/>
                      </a:endParaRPr>
                    </a:p>
                  </a:txBody>
                  <a:tcPr marL="6467" marR="6467" marT="6467" marB="0"/>
                </a:tc>
                <a:tc>
                  <a:txBody>
                    <a:bodyPr/>
                    <a:lstStyle/>
                    <a:p>
                      <a:pPr algn="l" fontAlgn="t"/>
                      <a:r>
                        <a:rPr lang="en-US" sz="800" u="none" strike="noStrike" dirty="0">
                          <a:effectLst/>
                        </a:rPr>
                        <a:t>New persistent filling defect with delayed antegrade flow. May represent thrombus. (Adapted from: Coronary artery angiographic changes after PTCA: Manual of Operations NHLBI PTCA Registry 1985-6:9)</a:t>
                      </a:r>
                      <a:endParaRPr lang="en-US" sz="800" b="0" i="0" u="none" strike="noStrike" dirty="0">
                        <a:effectLst/>
                        <a:latin typeface="Arial"/>
                      </a:endParaRPr>
                    </a:p>
                  </a:txBody>
                  <a:tcPr marL="6467" marR="6467" marT="6467" marB="0"/>
                </a:tc>
              </a:tr>
              <a:tr h="355663">
                <a:tc>
                  <a:txBody>
                    <a:bodyPr/>
                    <a:lstStyle/>
                    <a:p>
                      <a:pPr algn="l" fontAlgn="t"/>
                      <a:r>
                        <a:rPr lang="en-US" sz="800" u="none" strike="noStrike" dirty="0">
                          <a:effectLst/>
                        </a:rPr>
                        <a:t>CORONARY DISSECTION NHLBI GRADE F</a:t>
                      </a:r>
                      <a:endParaRPr lang="en-US" sz="800" b="0" i="0" u="none" strike="noStrike" dirty="0">
                        <a:effectLst/>
                        <a:latin typeface="Arial"/>
                      </a:endParaRPr>
                    </a:p>
                  </a:txBody>
                  <a:tcPr marL="6467" marR="6467" marT="6467" marB="0"/>
                </a:tc>
                <a:tc>
                  <a:txBody>
                    <a:bodyPr/>
                    <a:lstStyle/>
                    <a:p>
                      <a:pPr algn="l" fontAlgn="t"/>
                      <a:r>
                        <a:rPr lang="en-US" sz="800" u="none" strike="noStrike" dirty="0">
                          <a:effectLst/>
                        </a:rPr>
                        <a:t> </a:t>
                      </a:r>
                      <a:endParaRPr lang="en-US" sz="800" b="0" i="0" u="none" strike="noStrike" dirty="0">
                        <a:effectLst/>
                        <a:latin typeface="Arial"/>
                      </a:endParaRPr>
                    </a:p>
                  </a:txBody>
                  <a:tcPr marL="6467" marR="6467" marT="6467" marB="0"/>
                </a:tc>
                <a:tc>
                  <a:txBody>
                    <a:bodyPr/>
                    <a:lstStyle/>
                    <a:p>
                      <a:pPr algn="l" fontAlgn="t"/>
                      <a:r>
                        <a:rPr lang="en-US" sz="800" u="none" strike="noStrike" dirty="0">
                          <a:effectLst/>
                        </a:rPr>
                        <a:t>Non-A-E types with total coronary occlusion and no distal antegrade flow. May represent thrombus. (Adapted from: Coronary artery angiographic changes after PTCA: Manual of Operations NHLBI PTCA Registry 1985-6:9)</a:t>
                      </a:r>
                      <a:endParaRPr lang="en-US" sz="800" b="0" i="0" u="none" strike="noStrike" dirty="0">
                        <a:effectLst/>
                        <a:latin typeface="Arial"/>
                      </a:endParaRPr>
                    </a:p>
                  </a:txBody>
                  <a:tcPr marL="6467" marR="6467" marT="6467" marB="0"/>
                </a:tc>
              </a:tr>
            </a:tbl>
          </a:graphicData>
        </a:graphic>
      </p:graphicFrame>
    </p:spTree>
    <p:extLst>
      <p:ext uri="{BB962C8B-B14F-4D97-AF65-F5344CB8AC3E}">
        <p14:creationId xmlns:p14="http://schemas.microsoft.com/office/powerpoint/2010/main" val="4347884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4"/>
          <p:cNvSpPr>
            <a:spLocks noGrp="1"/>
          </p:cNvSpPr>
          <p:nvPr>
            <p:ph type="title"/>
          </p:nvPr>
        </p:nvSpPr>
        <p:spPr>
          <a:xfrm>
            <a:off x="975360" y="581660"/>
            <a:ext cx="7711440" cy="690880"/>
          </a:xfrm>
        </p:spPr>
        <p:txBody>
          <a:bodyPr/>
          <a:lstStyle/>
          <a:p>
            <a:r>
              <a:rPr lang="en-US" sz="2400" dirty="0" smtClean="0"/>
              <a:t>CASE 15 – Existing CC Codelist: Stent Thrombus Coronary ARC Timing </a:t>
            </a:r>
            <a:r>
              <a:rPr lang="en-US" sz="2400" b="0" i="1" dirty="0">
                <a:solidFill>
                  <a:srgbClr val="FF0000"/>
                </a:solidFill>
              </a:rPr>
              <a:t>&lt;Category&gt;</a:t>
            </a:r>
            <a:r>
              <a:rPr lang="en-US" sz="2400" dirty="0" smtClean="0"/>
              <a:t> Test Code/Name</a:t>
            </a:r>
            <a:endParaRPr lang="en-US" sz="2400" b="0" i="1" dirty="0" smtClean="0">
              <a:solidFill>
                <a:srgbClr val="FF0000"/>
              </a:solidFill>
            </a:endParaRPr>
          </a:p>
        </p:txBody>
      </p:sp>
      <p:sp>
        <p:nvSpPr>
          <p:cNvPr id="10243" name="Content Placeholder 5"/>
          <p:cNvSpPr>
            <a:spLocks noGrp="1"/>
          </p:cNvSpPr>
          <p:nvPr>
            <p:ph idx="1"/>
          </p:nvPr>
        </p:nvSpPr>
        <p:spPr>
          <a:xfrm>
            <a:off x="1349058" y="1363980"/>
            <a:ext cx="7307262" cy="4945380"/>
          </a:xfrm>
        </p:spPr>
        <p:txBody>
          <a:bodyPr/>
          <a:lstStyle/>
          <a:p>
            <a:pPr marL="0" indent="0">
              <a:buNone/>
            </a:pPr>
            <a:endParaRPr lang="en-US" dirty="0" smtClean="0"/>
          </a:p>
          <a:p>
            <a:r>
              <a:rPr lang="en-US" sz="1400" b="1" dirty="0" smtClean="0"/>
              <a:t>Test </a:t>
            </a:r>
            <a:r>
              <a:rPr lang="en-US" sz="1400" b="1" dirty="0"/>
              <a:t>= STCT01-STC ARC </a:t>
            </a:r>
            <a:r>
              <a:rPr lang="en-US" sz="1400" b="1" dirty="0" smtClean="0"/>
              <a:t>Timing </a:t>
            </a:r>
            <a:r>
              <a:rPr lang="en-US" sz="1400" dirty="0" smtClean="0">
                <a:solidFill>
                  <a:srgbClr val="FF0000"/>
                </a:solidFill>
              </a:rPr>
              <a:t>&lt;</a:t>
            </a:r>
            <a:r>
              <a:rPr lang="en-US" sz="1400" i="1" dirty="0" smtClean="0">
                <a:solidFill>
                  <a:srgbClr val="FF0000"/>
                </a:solidFill>
              </a:rPr>
              <a:t>Category&gt;</a:t>
            </a:r>
            <a:r>
              <a:rPr lang="en-US" sz="1400" dirty="0" smtClean="0"/>
              <a:t>:  Categorization </a:t>
            </a:r>
            <a:r>
              <a:rPr lang="en-US" sz="1400" dirty="0"/>
              <a:t>of the timing of coronary stent thrombosis occurrence per the classification schema described by the Academic Research </a:t>
            </a:r>
            <a:r>
              <a:rPr lang="en-US" sz="1400" dirty="0" smtClean="0"/>
              <a:t>Consortium.</a:t>
            </a:r>
          </a:p>
          <a:p>
            <a:endParaRPr lang="en-US" sz="1400" dirty="0"/>
          </a:p>
          <a:p>
            <a:r>
              <a:rPr lang="en-US" sz="1400" b="1" dirty="0" smtClean="0"/>
              <a:t>Response Codelist</a:t>
            </a:r>
            <a:r>
              <a:rPr lang="en-US" sz="1400" b="1" dirty="0"/>
              <a:t>:  Stent Thrombosis, Coronary, ARC Timing </a:t>
            </a:r>
            <a:r>
              <a:rPr lang="en-US" sz="1400" dirty="0">
                <a:solidFill>
                  <a:srgbClr val="FF0000"/>
                </a:solidFill>
              </a:rPr>
              <a:t>&lt;</a:t>
            </a:r>
            <a:r>
              <a:rPr lang="en-US" sz="1400" i="1" dirty="0" smtClean="0">
                <a:solidFill>
                  <a:srgbClr val="FF0000"/>
                </a:solidFill>
              </a:rPr>
              <a:t>Category&gt;</a:t>
            </a:r>
            <a:r>
              <a:rPr lang="en-US" sz="1400" dirty="0"/>
              <a:t> </a:t>
            </a:r>
            <a:r>
              <a:rPr lang="en-US" sz="1400" b="1" dirty="0" smtClean="0"/>
              <a:t>Responses</a:t>
            </a:r>
            <a:endParaRPr lang="en-US" sz="1400" b="1" dirty="0"/>
          </a:p>
          <a:p>
            <a:endParaRPr lang="en-US" sz="1400" dirty="0" smtClean="0"/>
          </a:p>
        </p:txBody>
      </p:sp>
      <p:sp>
        <p:nvSpPr>
          <p:cNvPr id="10244" name="Slide Number Placeholder 3"/>
          <p:cNvSpPr>
            <a:spLocks noGrp="1"/>
          </p:cNvSpPr>
          <p:nvPr>
            <p:ph type="sldNum" sz="quarter" idx="10"/>
          </p:nvPr>
        </p:nvSpPr>
        <p:spPr>
          <a:xfrm>
            <a:off x="7010400" y="6494463"/>
            <a:ext cx="2133600" cy="347662"/>
          </a:xfrm>
          <a:noFill/>
        </p:spPr>
        <p:txBody>
          <a:bodyPr/>
          <a:lstStyle/>
          <a:p>
            <a:fld id="{4F58ECFF-556C-4C82-9640-18020C321706}" type="slidenum">
              <a:rPr lang="en-US" smtClean="0"/>
              <a:pPr/>
              <a:t>15</a:t>
            </a:fld>
            <a:endParaRPr lang="en-US" dirty="0" smtClean="0"/>
          </a:p>
        </p:txBody>
      </p:sp>
      <p:graphicFrame>
        <p:nvGraphicFramePr>
          <p:cNvPr id="2" name="Table 1"/>
          <p:cNvGraphicFramePr>
            <a:graphicFrameLocks noGrp="1"/>
          </p:cNvGraphicFramePr>
          <p:nvPr>
            <p:extLst>
              <p:ext uri="{D42A27DB-BD31-4B8C-83A1-F6EECF244321}">
                <p14:modId xmlns:p14="http://schemas.microsoft.com/office/powerpoint/2010/main" val="1545134452"/>
              </p:ext>
            </p:extLst>
          </p:nvPr>
        </p:nvGraphicFramePr>
        <p:xfrm>
          <a:off x="1318578" y="3626968"/>
          <a:ext cx="7307262" cy="1699640"/>
        </p:xfrm>
        <a:graphic>
          <a:graphicData uri="http://schemas.openxmlformats.org/drawingml/2006/table">
            <a:tbl>
              <a:tblPr>
                <a:tableStyleId>{5C22544A-7EE6-4342-B048-85BDC9FD1C3A}</a:tableStyleId>
              </a:tblPr>
              <a:tblGrid>
                <a:gridCol w="1444208"/>
                <a:gridCol w="506551"/>
                <a:gridCol w="5356503"/>
              </a:tblGrid>
              <a:tr h="419252">
                <a:tc>
                  <a:txBody>
                    <a:bodyPr/>
                    <a:lstStyle/>
                    <a:p>
                      <a:pPr algn="l" fontAlgn="t"/>
                      <a:r>
                        <a:rPr lang="en-US" sz="800" u="none" strike="noStrike" dirty="0">
                          <a:effectLst/>
                        </a:rPr>
                        <a:t>STENT THROMBOSIS ARC ACUTE</a:t>
                      </a:r>
                      <a:endParaRPr lang="en-US" sz="800" b="0" i="0" u="none" strike="noStrike" dirty="0">
                        <a:effectLst/>
                        <a:latin typeface="Arial"/>
                      </a:endParaRPr>
                    </a:p>
                  </a:txBody>
                  <a:tcPr marL="6467" marR="6467" marT="6467" marB="0"/>
                </a:tc>
                <a:tc>
                  <a:txBody>
                    <a:bodyPr/>
                    <a:lstStyle/>
                    <a:p>
                      <a:pPr algn="l" fontAlgn="t"/>
                      <a:r>
                        <a:rPr lang="en-US" sz="800" u="none" strike="noStrike" dirty="0">
                          <a:effectLst/>
                        </a:rPr>
                        <a:t> </a:t>
                      </a:r>
                      <a:endParaRPr lang="en-US" sz="800" b="0" i="0" u="none" strike="noStrike" dirty="0">
                        <a:effectLst/>
                        <a:latin typeface="Arial"/>
                      </a:endParaRPr>
                    </a:p>
                  </a:txBody>
                  <a:tcPr marL="6467" marR="6467" marT="6467" marB="0"/>
                </a:tc>
                <a:tc>
                  <a:txBody>
                    <a:bodyPr/>
                    <a:lstStyle/>
                    <a:p>
                      <a:pPr algn="l" fontAlgn="t"/>
                      <a:r>
                        <a:rPr lang="en-US" sz="800" u="none" strike="noStrike" dirty="0">
                          <a:effectLst/>
                        </a:rPr>
                        <a:t>0 to 24 hours after stent implantation. (Cutlip DE, Windecker S, Mehran R, et al. Clinical Endpoints in Coronary Stent Trials : A Case for Standardized Definitions. Circulation. 2007;115:2344-2351)</a:t>
                      </a:r>
                      <a:endParaRPr lang="en-US" sz="800" b="0" i="0" u="none" strike="noStrike" dirty="0">
                        <a:effectLst/>
                        <a:latin typeface="Arial"/>
                      </a:endParaRPr>
                    </a:p>
                  </a:txBody>
                  <a:tcPr marL="6467" marR="6467" marT="6467" marB="0"/>
                </a:tc>
              </a:tr>
              <a:tr h="426796">
                <a:tc>
                  <a:txBody>
                    <a:bodyPr/>
                    <a:lstStyle/>
                    <a:p>
                      <a:pPr algn="l" fontAlgn="t"/>
                      <a:r>
                        <a:rPr lang="en-US" sz="800" u="none" strike="noStrike" dirty="0">
                          <a:effectLst/>
                        </a:rPr>
                        <a:t>STENT THROMBOSIS ARC LATE</a:t>
                      </a:r>
                      <a:endParaRPr lang="en-US" sz="800" b="0" i="0" u="none" strike="noStrike" dirty="0">
                        <a:effectLst/>
                        <a:latin typeface="Arial"/>
                      </a:endParaRPr>
                    </a:p>
                  </a:txBody>
                  <a:tcPr marL="6467" marR="6467" marT="6467" marB="0"/>
                </a:tc>
                <a:tc>
                  <a:txBody>
                    <a:bodyPr/>
                    <a:lstStyle/>
                    <a:p>
                      <a:pPr algn="l" fontAlgn="t"/>
                      <a:r>
                        <a:rPr lang="en-US" sz="800" u="none" strike="noStrike" dirty="0">
                          <a:effectLst/>
                        </a:rPr>
                        <a:t> </a:t>
                      </a:r>
                      <a:endParaRPr lang="en-US" sz="800" b="0" i="0" u="none" strike="noStrike" dirty="0">
                        <a:effectLst/>
                        <a:latin typeface="Arial"/>
                      </a:endParaRPr>
                    </a:p>
                  </a:txBody>
                  <a:tcPr marL="6467" marR="6467" marT="6467" marB="0"/>
                </a:tc>
                <a:tc>
                  <a:txBody>
                    <a:bodyPr/>
                    <a:lstStyle/>
                    <a:p>
                      <a:pPr algn="l" fontAlgn="t"/>
                      <a:r>
                        <a:rPr lang="en-US" sz="800" u="none" strike="noStrike" dirty="0">
                          <a:effectLst/>
                        </a:rPr>
                        <a:t>Greater than 30 days to 1 year after stent implantation. (Cutlip DE, Windecker S, Mehran R, et al. Clinical Endpoints in Coronary Stent Trials : A Case for Standardized Definitions. Circulation. 2007;115:2344-2351)</a:t>
                      </a:r>
                      <a:endParaRPr lang="en-US" sz="800" b="0" i="0" u="none" strike="noStrike" dirty="0">
                        <a:effectLst/>
                        <a:latin typeface="Arial"/>
                      </a:endParaRPr>
                    </a:p>
                  </a:txBody>
                  <a:tcPr marL="6467" marR="6467" marT="6467" marB="0"/>
                </a:tc>
              </a:tr>
              <a:tr h="426796">
                <a:tc>
                  <a:txBody>
                    <a:bodyPr/>
                    <a:lstStyle/>
                    <a:p>
                      <a:pPr algn="l" fontAlgn="t"/>
                      <a:r>
                        <a:rPr lang="en-US" sz="800" u="none" strike="noStrike" dirty="0">
                          <a:effectLst/>
                        </a:rPr>
                        <a:t>STENT THROMBOSIS ARC SUBACUTE</a:t>
                      </a:r>
                      <a:endParaRPr lang="en-US" sz="800" b="0" i="0" u="none" strike="noStrike" dirty="0">
                        <a:effectLst/>
                        <a:latin typeface="Arial"/>
                      </a:endParaRPr>
                    </a:p>
                  </a:txBody>
                  <a:tcPr marL="6467" marR="6467" marT="6467" marB="0"/>
                </a:tc>
                <a:tc>
                  <a:txBody>
                    <a:bodyPr/>
                    <a:lstStyle/>
                    <a:p>
                      <a:pPr algn="l" fontAlgn="t"/>
                      <a:r>
                        <a:rPr lang="en-US" sz="800" u="none" strike="noStrike" dirty="0">
                          <a:effectLst/>
                        </a:rPr>
                        <a:t> </a:t>
                      </a:r>
                      <a:endParaRPr lang="en-US" sz="800" b="0" i="0" u="none" strike="noStrike" dirty="0">
                        <a:effectLst/>
                        <a:latin typeface="Arial"/>
                      </a:endParaRPr>
                    </a:p>
                  </a:txBody>
                  <a:tcPr marL="6467" marR="6467" marT="6467" marB="0"/>
                </a:tc>
                <a:tc>
                  <a:txBody>
                    <a:bodyPr/>
                    <a:lstStyle/>
                    <a:p>
                      <a:pPr algn="l" fontAlgn="t"/>
                      <a:r>
                        <a:rPr lang="en-US" sz="800" u="none" strike="noStrike" dirty="0">
                          <a:effectLst/>
                        </a:rPr>
                        <a:t>Greater than 24 hours to 30 days after stent implantation. (Cutlip DE, Windecker S, Mehran R, et al. Clinical Endpoints in Coronary Stent Trials : A Case for Standardized Definitions. Circulation. 2007;115:2344-2351)</a:t>
                      </a:r>
                      <a:endParaRPr lang="en-US" sz="800" b="0" i="0" u="none" strike="noStrike" dirty="0">
                        <a:effectLst/>
                        <a:latin typeface="Arial"/>
                      </a:endParaRPr>
                    </a:p>
                  </a:txBody>
                  <a:tcPr marL="6467" marR="6467" marT="6467" marB="0"/>
                </a:tc>
              </a:tr>
              <a:tr h="426796">
                <a:tc>
                  <a:txBody>
                    <a:bodyPr/>
                    <a:lstStyle/>
                    <a:p>
                      <a:pPr algn="l" fontAlgn="t"/>
                      <a:r>
                        <a:rPr lang="en-US" sz="800" u="none" strike="noStrike" dirty="0">
                          <a:effectLst/>
                        </a:rPr>
                        <a:t>STENT THROMBOSIS ARC VERY LATE</a:t>
                      </a:r>
                      <a:endParaRPr lang="en-US" sz="800" b="0" i="0" u="none" strike="noStrike" dirty="0">
                        <a:effectLst/>
                        <a:latin typeface="Arial"/>
                      </a:endParaRPr>
                    </a:p>
                  </a:txBody>
                  <a:tcPr marL="6467" marR="6467" marT="6467" marB="0"/>
                </a:tc>
                <a:tc>
                  <a:txBody>
                    <a:bodyPr/>
                    <a:lstStyle/>
                    <a:p>
                      <a:pPr algn="l" fontAlgn="t"/>
                      <a:r>
                        <a:rPr lang="en-US" sz="800" u="none" strike="noStrike" dirty="0">
                          <a:effectLst/>
                        </a:rPr>
                        <a:t> </a:t>
                      </a:r>
                      <a:endParaRPr lang="en-US" sz="800" b="0" i="0" u="none" strike="noStrike" dirty="0">
                        <a:effectLst/>
                        <a:latin typeface="Arial"/>
                      </a:endParaRPr>
                    </a:p>
                  </a:txBody>
                  <a:tcPr marL="6467" marR="6467" marT="6467" marB="0"/>
                </a:tc>
                <a:tc>
                  <a:txBody>
                    <a:bodyPr/>
                    <a:lstStyle/>
                    <a:p>
                      <a:pPr algn="l" fontAlgn="t"/>
                      <a:r>
                        <a:rPr lang="en-US" sz="800" u="none" strike="noStrike" dirty="0">
                          <a:effectLst/>
                        </a:rPr>
                        <a:t>Greater than 1 year after stent implantation. (Cutlip DE, Windecker S, Mehran R, et al. Clinical Endpoints in Coronary Stent Trials : A Case for Standardized Definitions. Circulation. 2007;115:2344-2351)</a:t>
                      </a:r>
                      <a:endParaRPr lang="en-US" sz="800" b="0" i="0" u="none" strike="noStrike" dirty="0">
                        <a:effectLst/>
                        <a:latin typeface="Arial"/>
                      </a:endParaRPr>
                    </a:p>
                  </a:txBody>
                  <a:tcPr marL="6467" marR="6467" marT="6467" marB="0"/>
                </a:tc>
              </a:tr>
            </a:tbl>
          </a:graphicData>
        </a:graphic>
      </p:graphicFrame>
    </p:spTree>
    <p:extLst>
      <p:ext uri="{BB962C8B-B14F-4D97-AF65-F5344CB8AC3E}">
        <p14:creationId xmlns:p14="http://schemas.microsoft.com/office/powerpoint/2010/main" val="23896043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4"/>
          <p:cNvSpPr>
            <a:spLocks noGrp="1"/>
          </p:cNvSpPr>
          <p:nvPr>
            <p:ph type="title"/>
          </p:nvPr>
        </p:nvSpPr>
        <p:spPr>
          <a:xfrm>
            <a:off x="1379538" y="520700"/>
            <a:ext cx="7307262" cy="690880"/>
          </a:xfrm>
        </p:spPr>
        <p:txBody>
          <a:bodyPr/>
          <a:lstStyle/>
          <a:p>
            <a:r>
              <a:rPr lang="en-US" sz="2400" dirty="0" smtClean="0"/>
              <a:t>CASE 2 – Existing SDTM Codelist: </a:t>
            </a:r>
            <a:r>
              <a:rPr lang="en-US" sz="2400" dirty="0"/>
              <a:t>Consensus Cardiac Classification System</a:t>
            </a:r>
            <a:r>
              <a:rPr lang="en-US" sz="2400" dirty="0" smtClean="0"/>
              <a:t> Test Code/Name</a:t>
            </a:r>
          </a:p>
        </p:txBody>
      </p:sp>
      <p:sp>
        <p:nvSpPr>
          <p:cNvPr id="10243" name="Content Placeholder 5"/>
          <p:cNvSpPr>
            <a:spLocks noGrp="1"/>
          </p:cNvSpPr>
          <p:nvPr>
            <p:ph idx="1"/>
          </p:nvPr>
        </p:nvSpPr>
        <p:spPr>
          <a:xfrm>
            <a:off x="1349058" y="1325880"/>
            <a:ext cx="7307262" cy="5273040"/>
          </a:xfrm>
        </p:spPr>
        <p:txBody>
          <a:bodyPr/>
          <a:lstStyle/>
          <a:p>
            <a:pPr marL="0" indent="0">
              <a:buNone/>
            </a:pPr>
            <a:endParaRPr lang="en-US" dirty="0" smtClean="0"/>
          </a:p>
          <a:p>
            <a:r>
              <a:rPr lang="en-US" sz="1400" b="1" dirty="0" smtClean="0"/>
              <a:t>Test = New York Heart Association Class</a:t>
            </a:r>
            <a:r>
              <a:rPr lang="en-US" sz="1400" dirty="0" smtClean="0"/>
              <a:t>: </a:t>
            </a:r>
            <a:r>
              <a:rPr lang="en-US" sz="1400" dirty="0"/>
              <a:t>A finding associated with a patient based on the functional classification developed by the New York Heart Association (NYHA), for categorizing patients with defined or presumed cardiac disease. The classification system is based on the ability to engage in physical activity. The classification system comprises four classes, though NYHA Class III and Class IV are often aggregated for the purpose of outcomes analysis. </a:t>
            </a:r>
            <a:endParaRPr lang="en-US" sz="1400" dirty="0" smtClean="0"/>
          </a:p>
          <a:p>
            <a:endParaRPr lang="en-US" sz="1400" dirty="0"/>
          </a:p>
          <a:p>
            <a:r>
              <a:rPr lang="en-US" sz="1400" b="1" dirty="0" smtClean="0"/>
              <a:t>Response Codelist</a:t>
            </a:r>
            <a:r>
              <a:rPr lang="en-US" sz="1400" b="1" dirty="0"/>
              <a:t>:  New York Heart Association Classification</a:t>
            </a:r>
          </a:p>
          <a:p>
            <a:endParaRPr lang="en-US" sz="1400" dirty="0"/>
          </a:p>
        </p:txBody>
      </p:sp>
      <p:sp>
        <p:nvSpPr>
          <p:cNvPr id="10244" name="Slide Number Placeholder 3"/>
          <p:cNvSpPr>
            <a:spLocks noGrp="1"/>
          </p:cNvSpPr>
          <p:nvPr>
            <p:ph type="sldNum" sz="quarter" idx="10"/>
          </p:nvPr>
        </p:nvSpPr>
        <p:spPr>
          <a:xfrm>
            <a:off x="7010400" y="6494463"/>
            <a:ext cx="2133600" cy="347662"/>
          </a:xfrm>
          <a:noFill/>
        </p:spPr>
        <p:txBody>
          <a:bodyPr/>
          <a:lstStyle/>
          <a:p>
            <a:fld id="{4F58ECFF-556C-4C82-9640-18020C321706}" type="slidenum">
              <a:rPr lang="en-US" smtClean="0"/>
              <a:pPr/>
              <a:t>2</a:t>
            </a:fld>
            <a:endParaRPr lang="en-US" dirty="0" smtClean="0"/>
          </a:p>
        </p:txBody>
      </p:sp>
      <p:graphicFrame>
        <p:nvGraphicFramePr>
          <p:cNvPr id="2" name="Table 1"/>
          <p:cNvGraphicFramePr>
            <a:graphicFrameLocks noGrp="1"/>
          </p:cNvGraphicFramePr>
          <p:nvPr>
            <p:extLst>
              <p:ext uri="{D42A27DB-BD31-4B8C-83A1-F6EECF244321}">
                <p14:modId xmlns:p14="http://schemas.microsoft.com/office/powerpoint/2010/main" val="1912556943"/>
              </p:ext>
            </p:extLst>
          </p:nvPr>
        </p:nvGraphicFramePr>
        <p:xfrm>
          <a:off x="1318578" y="3825792"/>
          <a:ext cx="7307263" cy="1858176"/>
        </p:xfrm>
        <a:graphic>
          <a:graphicData uri="http://schemas.openxmlformats.org/drawingml/2006/table">
            <a:tbl>
              <a:tblPr>
                <a:tableStyleId>{5C22544A-7EE6-4342-B048-85BDC9FD1C3A}</a:tableStyleId>
              </a:tblPr>
              <a:tblGrid>
                <a:gridCol w="1003678"/>
                <a:gridCol w="991438"/>
                <a:gridCol w="5312147"/>
              </a:tblGrid>
              <a:tr h="447983">
                <a:tc>
                  <a:txBody>
                    <a:bodyPr/>
                    <a:lstStyle/>
                    <a:p>
                      <a:pPr algn="l" fontAlgn="t"/>
                      <a:r>
                        <a:rPr lang="en-US" sz="1000" u="none" strike="noStrike" dirty="0">
                          <a:effectLst/>
                        </a:rPr>
                        <a:t>NYHA CLASS I</a:t>
                      </a:r>
                      <a:endParaRPr lang="en-US" sz="1000" b="0" i="0" u="none" strike="noStrike" dirty="0">
                        <a:effectLst/>
                        <a:latin typeface="Arial"/>
                      </a:endParaRPr>
                    </a:p>
                  </a:txBody>
                  <a:tcPr marL="7344" marR="7344" marT="7344" marB="0"/>
                </a:tc>
                <a:tc>
                  <a:txBody>
                    <a:bodyPr/>
                    <a:lstStyle/>
                    <a:p>
                      <a:pPr algn="l" fontAlgn="t"/>
                      <a:r>
                        <a:rPr lang="en-US" sz="1000" u="none" strike="noStrike" dirty="0">
                          <a:effectLst/>
                        </a:rPr>
                        <a:t>New York Heart Association Class I</a:t>
                      </a:r>
                      <a:endParaRPr lang="en-US" sz="1000" b="0" i="0" u="none" strike="noStrike" dirty="0">
                        <a:effectLst/>
                        <a:latin typeface="Arial"/>
                      </a:endParaRPr>
                    </a:p>
                  </a:txBody>
                  <a:tcPr marL="7344" marR="7344" marT="7344" marB="0"/>
                </a:tc>
                <a:tc>
                  <a:txBody>
                    <a:bodyPr/>
                    <a:lstStyle/>
                    <a:p>
                      <a:pPr algn="l" fontAlgn="t"/>
                      <a:r>
                        <a:rPr lang="en-US" sz="1000" u="none" strike="noStrike" dirty="0">
                          <a:effectLst/>
                        </a:rPr>
                        <a:t>Without limitations of physical activity. Ordinary physical activity does not cause undue fatigue, palpitations, or dyspnea.</a:t>
                      </a:r>
                      <a:endParaRPr lang="en-US" sz="1000" b="0" i="0" u="none" strike="noStrike" dirty="0">
                        <a:effectLst/>
                        <a:latin typeface="Arial"/>
                      </a:endParaRPr>
                    </a:p>
                  </a:txBody>
                  <a:tcPr marL="7344" marR="7344" marT="7344" marB="0"/>
                </a:tc>
              </a:tr>
              <a:tr h="447983">
                <a:tc>
                  <a:txBody>
                    <a:bodyPr/>
                    <a:lstStyle/>
                    <a:p>
                      <a:pPr algn="l" fontAlgn="t"/>
                      <a:r>
                        <a:rPr lang="en-US" sz="1000" u="none" strike="noStrike" dirty="0">
                          <a:effectLst/>
                        </a:rPr>
                        <a:t>NYHA CLASS II</a:t>
                      </a:r>
                      <a:endParaRPr lang="en-US" sz="1000" b="0" i="0" u="none" strike="noStrike" dirty="0">
                        <a:effectLst/>
                        <a:latin typeface="Arial"/>
                      </a:endParaRPr>
                    </a:p>
                  </a:txBody>
                  <a:tcPr marL="7344" marR="7344" marT="7344" marB="0"/>
                </a:tc>
                <a:tc>
                  <a:txBody>
                    <a:bodyPr/>
                    <a:lstStyle/>
                    <a:p>
                      <a:pPr algn="l" fontAlgn="t"/>
                      <a:r>
                        <a:rPr lang="en-US" sz="1000" u="none" strike="noStrike" dirty="0">
                          <a:effectLst/>
                        </a:rPr>
                        <a:t>New York Heart Association Class II</a:t>
                      </a:r>
                      <a:endParaRPr lang="en-US" sz="1000" b="0" i="0" u="none" strike="noStrike" dirty="0">
                        <a:effectLst/>
                        <a:latin typeface="Arial"/>
                      </a:endParaRPr>
                    </a:p>
                  </a:txBody>
                  <a:tcPr marL="7344" marR="7344" marT="7344" marB="0"/>
                </a:tc>
                <a:tc>
                  <a:txBody>
                    <a:bodyPr/>
                    <a:lstStyle/>
                    <a:p>
                      <a:pPr algn="l" fontAlgn="t"/>
                      <a:r>
                        <a:rPr lang="en-US" sz="1000" u="none" strike="noStrike" dirty="0">
                          <a:effectLst/>
                        </a:rPr>
                        <a:t>Slight limitation of physical activity. The patient is comfortable at rest. Ordinary physical activity results in fatigue, palpitations, or dyspnea.</a:t>
                      </a:r>
                      <a:endParaRPr lang="en-US" sz="1000" b="0" i="0" u="none" strike="noStrike" dirty="0">
                        <a:effectLst/>
                        <a:latin typeface="Arial"/>
                      </a:endParaRPr>
                    </a:p>
                  </a:txBody>
                  <a:tcPr marL="7344" marR="7344" marT="7344" marB="0"/>
                </a:tc>
              </a:tr>
              <a:tr h="447983">
                <a:tc>
                  <a:txBody>
                    <a:bodyPr/>
                    <a:lstStyle/>
                    <a:p>
                      <a:pPr algn="l" fontAlgn="t"/>
                      <a:r>
                        <a:rPr lang="en-US" sz="1000" u="none" strike="noStrike" dirty="0">
                          <a:effectLst/>
                        </a:rPr>
                        <a:t>NYHA CLASS III</a:t>
                      </a:r>
                      <a:endParaRPr lang="en-US" sz="1000" b="0" i="0" u="none" strike="noStrike" dirty="0">
                        <a:effectLst/>
                        <a:latin typeface="Arial"/>
                      </a:endParaRPr>
                    </a:p>
                  </a:txBody>
                  <a:tcPr marL="7344" marR="7344" marT="7344" marB="0"/>
                </a:tc>
                <a:tc>
                  <a:txBody>
                    <a:bodyPr/>
                    <a:lstStyle/>
                    <a:p>
                      <a:pPr algn="l" fontAlgn="t"/>
                      <a:r>
                        <a:rPr lang="en-US" sz="1000" u="none" strike="noStrike" dirty="0">
                          <a:effectLst/>
                        </a:rPr>
                        <a:t>New York Heart Association Class III</a:t>
                      </a:r>
                      <a:endParaRPr lang="en-US" sz="1000" b="0" i="0" u="none" strike="noStrike" dirty="0">
                        <a:effectLst/>
                        <a:latin typeface="Arial"/>
                      </a:endParaRPr>
                    </a:p>
                  </a:txBody>
                  <a:tcPr marL="7344" marR="7344" marT="7344" marB="0"/>
                </a:tc>
                <a:tc>
                  <a:txBody>
                    <a:bodyPr/>
                    <a:lstStyle/>
                    <a:p>
                      <a:pPr algn="l" fontAlgn="t"/>
                      <a:r>
                        <a:rPr lang="en-US" sz="1000" u="none" strike="noStrike" dirty="0">
                          <a:effectLst/>
                        </a:rPr>
                        <a:t>Marked limitation of physical activity. The patient is comfortable at rest. Less than ordinary activity causes fatigue, palpitations, or dyspnea.</a:t>
                      </a:r>
                      <a:endParaRPr lang="en-US" sz="1000" b="0" i="0" u="none" strike="noStrike" dirty="0">
                        <a:effectLst/>
                        <a:latin typeface="Arial"/>
                      </a:endParaRPr>
                    </a:p>
                  </a:txBody>
                  <a:tcPr marL="7344" marR="7344" marT="7344" marB="0"/>
                </a:tc>
              </a:tr>
              <a:tr h="447983">
                <a:tc>
                  <a:txBody>
                    <a:bodyPr/>
                    <a:lstStyle/>
                    <a:p>
                      <a:pPr algn="l" fontAlgn="t"/>
                      <a:r>
                        <a:rPr lang="en-US" sz="1000" u="none" strike="noStrike" dirty="0">
                          <a:effectLst/>
                        </a:rPr>
                        <a:t>NYHA CLASS IV</a:t>
                      </a:r>
                      <a:endParaRPr lang="en-US" sz="1000" b="0" i="0" u="none" strike="noStrike" dirty="0">
                        <a:effectLst/>
                        <a:latin typeface="Arial"/>
                      </a:endParaRPr>
                    </a:p>
                  </a:txBody>
                  <a:tcPr marL="7344" marR="7344" marT="7344" marB="0"/>
                </a:tc>
                <a:tc>
                  <a:txBody>
                    <a:bodyPr/>
                    <a:lstStyle/>
                    <a:p>
                      <a:pPr algn="l" fontAlgn="t"/>
                      <a:r>
                        <a:rPr lang="en-US" sz="1000" u="none" strike="noStrike" dirty="0">
                          <a:effectLst/>
                        </a:rPr>
                        <a:t>New York Heart Association Class IV</a:t>
                      </a:r>
                      <a:endParaRPr lang="en-US" sz="1000" b="0" i="0" u="none" strike="noStrike" dirty="0">
                        <a:effectLst/>
                        <a:latin typeface="Arial"/>
                      </a:endParaRPr>
                    </a:p>
                  </a:txBody>
                  <a:tcPr marL="7344" marR="7344" marT="7344" marB="0"/>
                </a:tc>
                <a:tc>
                  <a:txBody>
                    <a:bodyPr/>
                    <a:lstStyle/>
                    <a:p>
                      <a:pPr algn="l" fontAlgn="t"/>
                      <a:r>
                        <a:rPr lang="en-US" sz="1000" u="none" strike="noStrike" dirty="0">
                          <a:effectLst/>
                        </a:rPr>
                        <a:t>Inability to carry on any physical activity without discomfort. Heart failure symptoms are present even at rest or with minimal exertion.</a:t>
                      </a:r>
                      <a:endParaRPr lang="en-US" sz="1000" b="0" i="0" u="none" strike="noStrike" dirty="0">
                        <a:effectLst/>
                        <a:latin typeface="Arial"/>
                      </a:endParaRPr>
                    </a:p>
                  </a:txBody>
                  <a:tcPr marL="7344" marR="7344" marT="7344" marB="0"/>
                </a:tc>
              </a:tr>
            </a:tbl>
          </a:graphicData>
        </a:graphic>
      </p:graphicFrame>
    </p:spTree>
    <p:extLst>
      <p:ext uri="{BB962C8B-B14F-4D97-AF65-F5344CB8AC3E}">
        <p14:creationId xmlns:p14="http://schemas.microsoft.com/office/powerpoint/2010/main" val="35674903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4"/>
          <p:cNvSpPr>
            <a:spLocks noGrp="1"/>
          </p:cNvSpPr>
          <p:nvPr>
            <p:ph type="title"/>
          </p:nvPr>
        </p:nvSpPr>
        <p:spPr>
          <a:xfrm>
            <a:off x="1562418" y="467360"/>
            <a:ext cx="7307262" cy="690880"/>
          </a:xfrm>
        </p:spPr>
        <p:txBody>
          <a:bodyPr/>
          <a:lstStyle/>
          <a:p>
            <a:r>
              <a:rPr lang="en-US" sz="2400" dirty="0" smtClean="0"/>
              <a:t>CASE 3 – Existing SDTM Codelist: </a:t>
            </a:r>
            <a:r>
              <a:rPr lang="en-US" sz="2400" dirty="0"/>
              <a:t>Consensus Cardiac Classification System</a:t>
            </a:r>
            <a:r>
              <a:rPr lang="en-US" sz="2400" dirty="0" smtClean="0"/>
              <a:t> Test Code/Name</a:t>
            </a:r>
          </a:p>
        </p:txBody>
      </p:sp>
      <p:sp>
        <p:nvSpPr>
          <p:cNvPr id="10243" name="Content Placeholder 5"/>
          <p:cNvSpPr>
            <a:spLocks noGrp="1"/>
          </p:cNvSpPr>
          <p:nvPr>
            <p:ph idx="1"/>
          </p:nvPr>
        </p:nvSpPr>
        <p:spPr>
          <a:xfrm>
            <a:off x="1349058" y="1303020"/>
            <a:ext cx="7307262" cy="5273040"/>
          </a:xfrm>
        </p:spPr>
        <p:txBody>
          <a:bodyPr/>
          <a:lstStyle/>
          <a:p>
            <a:pPr marL="0" indent="0">
              <a:buNone/>
            </a:pPr>
            <a:endParaRPr lang="en-US" dirty="0" smtClean="0"/>
          </a:p>
          <a:p>
            <a:r>
              <a:rPr lang="en-US" sz="1400" b="1" dirty="0" smtClean="0"/>
              <a:t>Test = ACC/AHA </a:t>
            </a:r>
            <a:r>
              <a:rPr lang="en-US" sz="1400" b="1" dirty="0"/>
              <a:t>Lesion Complexity Class</a:t>
            </a:r>
            <a:r>
              <a:rPr lang="en-US" sz="1400" dirty="0"/>
              <a:t>: </a:t>
            </a:r>
            <a:r>
              <a:rPr lang="en-US" sz="1400" dirty="0" smtClean="0"/>
              <a:t> </a:t>
            </a:r>
            <a:r>
              <a:rPr lang="en-US" sz="1400" dirty="0"/>
              <a:t>A classification system for coronary stenosis based upon characteristics that influence the difficulty of percutaneous coronary revascularization</a:t>
            </a:r>
            <a:r>
              <a:rPr lang="en-US" sz="1400" dirty="0" smtClean="0"/>
              <a:t>.</a:t>
            </a:r>
          </a:p>
          <a:p>
            <a:endParaRPr lang="en-US" sz="1400" dirty="0"/>
          </a:p>
          <a:p>
            <a:r>
              <a:rPr lang="en-US" sz="1400" b="1" dirty="0" smtClean="0"/>
              <a:t>Response Codelist</a:t>
            </a:r>
            <a:r>
              <a:rPr lang="en-US" sz="1400" b="1" dirty="0"/>
              <a:t>:  Lesion Complexity</a:t>
            </a:r>
            <a:endParaRPr lang="en-US" sz="1400" b="1" dirty="0" smtClean="0"/>
          </a:p>
          <a:p>
            <a:endParaRPr lang="en-US" sz="800" dirty="0"/>
          </a:p>
          <a:p>
            <a:endParaRPr lang="en-US" sz="1400" dirty="0"/>
          </a:p>
        </p:txBody>
      </p:sp>
      <p:sp>
        <p:nvSpPr>
          <p:cNvPr id="10244" name="Slide Number Placeholder 3"/>
          <p:cNvSpPr>
            <a:spLocks noGrp="1"/>
          </p:cNvSpPr>
          <p:nvPr>
            <p:ph type="sldNum" sz="quarter" idx="10"/>
          </p:nvPr>
        </p:nvSpPr>
        <p:spPr>
          <a:xfrm>
            <a:off x="7010400" y="6494463"/>
            <a:ext cx="2133600" cy="347662"/>
          </a:xfrm>
          <a:noFill/>
        </p:spPr>
        <p:txBody>
          <a:bodyPr/>
          <a:lstStyle/>
          <a:p>
            <a:fld id="{4F58ECFF-556C-4C82-9640-18020C321706}" type="slidenum">
              <a:rPr lang="en-US" smtClean="0"/>
              <a:pPr/>
              <a:t>3</a:t>
            </a:fld>
            <a:endParaRPr lang="en-US" dirty="0" smtClean="0"/>
          </a:p>
        </p:txBody>
      </p:sp>
      <p:graphicFrame>
        <p:nvGraphicFramePr>
          <p:cNvPr id="3" name="Table 2"/>
          <p:cNvGraphicFramePr>
            <a:graphicFrameLocks noGrp="1"/>
          </p:cNvGraphicFramePr>
          <p:nvPr>
            <p:extLst>
              <p:ext uri="{D42A27DB-BD31-4B8C-83A1-F6EECF244321}">
                <p14:modId xmlns:p14="http://schemas.microsoft.com/office/powerpoint/2010/main" val="2702480888"/>
              </p:ext>
            </p:extLst>
          </p:nvPr>
        </p:nvGraphicFramePr>
        <p:xfrm>
          <a:off x="1371918" y="3308451"/>
          <a:ext cx="7307262" cy="2100378"/>
        </p:xfrm>
        <a:graphic>
          <a:graphicData uri="http://schemas.openxmlformats.org/drawingml/2006/table">
            <a:tbl>
              <a:tblPr>
                <a:tableStyleId>{5C22544A-7EE6-4342-B048-85BDC9FD1C3A}</a:tableStyleId>
              </a:tblPr>
              <a:tblGrid>
                <a:gridCol w="1003677"/>
                <a:gridCol w="991438"/>
                <a:gridCol w="5312147"/>
              </a:tblGrid>
              <a:tr h="646270">
                <a:tc>
                  <a:txBody>
                    <a:bodyPr/>
                    <a:lstStyle/>
                    <a:p>
                      <a:pPr algn="l" fontAlgn="t"/>
                      <a:r>
                        <a:rPr lang="en-US" sz="1000" u="none" strike="noStrike" dirty="0">
                          <a:effectLst/>
                        </a:rPr>
                        <a:t>ACC/AHA LESION COMPLEXITY SCORE A</a:t>
                      </a:r>
                      <a:endParaRPr lang="en-US" sz="1000" b="0" i="0" u="none" strike="noStrike" dirty="0">
                        <a:effectLst/>
                        <a:latin typeface="Arial"/>
                      </a:endParaRPr>
                    </a:p>
                  </a:txBody>
                  <a:tcPr marL="7344" marR="7344" marT="7344" marB="0"/>
                </a:tc>
                <a:tc>
                  <a:txBody>
                    <a:bodyPr/>
                    <a:lstStyle/>
                    <a:p>
                      <a:pPr algn="l" fontAlgn="t"/>
                      <a:r>
                        <a:rPr lang="en-US" sz="1000" u="none" strike="noStrike" dirty="0">
                          <a:effectLst/>
                        </a:rPr>
                        <a:t>Low Risk</a:t>
                      </a:r>
                      <a:endParaRPr lang="en-US" sz="1000" b="0" i="0" u="none" strike="noStrike" dirty="0">
                        <a:effectLst/>
                        <a:latin typeface="Arial"/>
                      </a:endParaRPr>
                    </a:p>
                  </a:txBody>
                  <a:tcPr marL="7344" marR="7344" marT="7344" marB="0"/>
                </a:tc>
                <a:tc>
                  <a:txBody>
                    <a:bodyPr/>
                    <a:lstStyle/>
                    <a:p>
                      <a:pPr algn="l" fontAlgn="t"/>
                      <a:r>
                        <a:rPr lang="en-US" sz="1000" u="none" strike="noStrike" dirty="0">
                          <a:effectLst/>
                        </a:rPr>
                        <a:t>Discrete (less than 10 mm length) and concentric and readily accessible and non-angulated segment less than 45 degrees and smooth contour and little or no calcification and less than totally occlusive and not ostial in location and no major branch involvement and absence of thrombus.</a:t>
                      </a:r>
                      <a:endParaRPr lang="en-US" sz="1000" b="0" i="0" u="none" strike="noStrike" dirty="0">
                        <a:effectLst/>
                        <a:latin typeface="Arial"/>
                      </a:endParaRPr>
                    </a:p>
                  </a:txBody>
                  <a:tcPr marL="7344" marR="7344" marT="7344" marB="0"/>
                </a:tc>
              </a:tr>
              <a:tr h="807838">
                <a:tc>
                  <a:txBody>
                    <a:bodyPr/>
                    <a:lstStyle/>
                    <a:p>
                      <a:pPr algn="l" fontAlgn="t"/>
                      <a:r>
                        <a:rPr lang="en-US" sz="1000" u="none" strike="noStrike" dirty="0">
                          <a:effectLst/>
                        </a:rPr>
                        <a:t>ACC/AHA LESION COMPLEXITY SCORE B</a:t>
                      </a:r>
                      <a:endParaRPr lang="en-US" sz="1000" b="0" i="0" u="none" strike="noStrike" dirty="0">
                        <a:effectLst/>
                        <a:latin typeface="Arial"/>
                      </a:endParaRPr>
                    </a:p>
                  </a:txBody>
                  <a:tcPr marL="7344" marR="7344" marT="7344" marB="0"/>
                </a:tc>
                <a:tc>
                  <a:txBody>
                    <a:bodyPr/>
                    <a:lstStyle/>
                    <a:p>
                      <a:pPr algn="l" fontAlgn="t"/>
                      <a:r>
                        <a:rPr lang="en-US" sz="1000" u="none" strike="noStrike" dirty="0">
                          <a:effectLst/>
                        </a:rPr>
                        <a:t>Medium Risk</a:t>
                      </a:r>
                      <a:endParaRPr lang="en-US" sz="1000" b="0" i="0" u="none" strike="noStrike" dirty="0">
                        <a:effectLst/>
                        <a:latin typeface="Arial"/>
                      </a:endParaRPr>
                    </a:p>
                  </a:txBody>
                  <a:tcPr marL="7344" marR="7344" marT="7344" marB="0"/>
                </a:tc>
                <a:tc>
                  <a:txBody>
                    <a:bodyPr/>
                    <a:lstStyle/>
                    <a:p>
                      <a:pPr algn="l" fontAlgn="t"/>
                      <a:r>
                        <a:rPr lang="en-US" sz="1000" u="none" strike="noStrike" dirty="0">
                          <a:effectLst/>
                        </a:rPr>
                        <a:t>Tubular (10-20 mm length) or eccentric or moderate tortuosity of proximal segment or moderately angulated segment, 45-90 degrees or irregular contour or moderate to heavy calcification or ostial in location or bifurcation lesions requiring double guidewires or some thrombus present or total occlusion less than3 months old.</a:t>
                      </a:r>
                      <a:endParaRPr lang="en-US" sz="1000" b="0" i="0" u="none" strike="noStrike" dirty="0">
                        <a:effectLst/>
                        <a:latin typeface="Arial"/>
                      </a:endParaRPr>
                    </a:p>
                  </a:txBody>
                  <a:tcPr marL="7344" marR="7344" marT="7344" marB="0"/>
                </a:tc>
              </a:tr>
              <a:tr h="646270">
                <a:tc>
                  <a:txBody>
                    <a:bodyPr/>
                    <a:lstStyle/>
                    <a:p>
                      <a:pPr algn="l" fontAlgn="t"/>
                      <a:r>
                        <a:rPr lang="en-US" sz="1000" u="none" strike="noStrike" dirty="0">
                          <a:effectLst/>
                        </a:rPr>
                        <a:t>ACC/AHA LESION COMPLEXITY SCORE C</a:t>
                      </a:r>
                      <a:endParaRPr lang="en-US" sz="1000" b="0" i="0" u="none" strike="noStrike" dirty="0">
                        <a:effectLst/>
                        <a:latin typeface="Arial"/>
                      </a:endParaRPr>
                    </a:p>
                  </a:txBody>
                  <a:tcPr marL="7344" marR="7344" marT="7344" marB="0"/>
                </a:tc>
                <a:tc>
                  <a:txBody>
                    <a:bodyPr/>
                    <a:lstStyle/>
                    <a:p>
                      <a:pPr algn="l" fontAlgn="t"/>
                      <a:r>
                        <a:rPr lang="en-US" sz="1000" u="none" strike="noStrike" dirty="0">
                          <a:effectLst/>
                        </a:rPr>
                        <a:t>High Risk</a:t>
                      </a:r>
                      <a:endParaRPr lang="en-US" sz="1000" b="0" i="0" u="none" strike="noStrike" dirty="0">
                        <a:effectLst/>
                        <a:latin typeface="Arial"/>
                      </a:endParaRPr>
                    </a:p>
                  </a:txBody>
                  <a:tcPr marL="7344" marR="7344" marT="7344" marB="0"/>
                </a:tc>
                <a:tc>
                  <a:txBody>
                    <a:bodyPr/>
                    <a:lstStyle/>
                    <a:p>
                      <a:pPr algn="l" fontAlgn="t"/>
                      <a:r>
                        <a:rPr lang="en-US" sz="1000" u="none" strike="noStrike" dirty="0">
                          <a:effectLst/>
                        </a:rPr>
                        <a:t>Diffuse (length greater than 2cm) or excessive tortuosity of proximal segment or extremely angulated segments greater than 90 degrees or total occlusions greater than 3 months old and/or bridging collaterals or inability to protect major side branches or degenerated vein grafts with friable lesions.</a:t>
                      </a:r>
                      <a:endParaRPr lang="en-US" sz="1000" b="0" i="0" u="none" strike="noStrike" dirty="0">
                        <a:effectLst/>
                        <a:latin typeface="Arial"/>
                      </a:endParaRPr>
                    </a:p>
                  </a:txBody>
                  <a:tcPr marL="7344" marR="7344" marT="7344" marB="0"/>
                </a:tc>
              </a:tr>
            </a:tbl>
          </a:graphicData>
        </a:graphic>
      </p:graphicFrame>
    </p:spTree>
    <p:extLst>
      <p:ext uri="{BB962C8B-B14F-4D97-AF65-F5344CB8AC3E}">
        <p14:creationId xmlns:p14="http://schemas.microsoft.com/office/powerpoint/2010/main" val="6837145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4"/>
          <p:cNvSpPr>
            <a:spLocks noGrp="1"/>
          </p:cNvSpPr>
          <p:nvPr>
            <p:ph type="title"/>
          </p:nvPr>
        </p:nvSpPr>
        <p:spPr>
          <a:xfrm>
            <a:off x="1379538" y="459740"/>
            <a:ext cx="7307262" cy="690880"/>
          </a:xfrm>
        </p:spPr>
        <p:txBody>
          <a:bodyPr/>
          <a:lstStyle/>
          <a:p>
            <a:r>
              <a:rPr lang="en-US" sz="2400" dirty="0" smtClean="0"/>
              <a:t>CASE 4 – Existing SDTM Codelist:  </a:t>
            </a:r>
            <a:r>
              <a:rPr lang="en-US" sz="2400" dirty="0"/>
              <a:t>Consensus Cardiac Classification </a:t>
            </a:r>
            <a:r>
              <a:rPr lang="en-US" sz="2400" dirty="0" smtClean="0"/>
              <a:t>System Test Code/Name</a:t>
            </a:r>
          </a:p>
        </p:txBody>
      </p:sp>
      <p:sp>
        <p:nvSpPr>
          <p:cNvPr id="10243" name="Content Placeholder 5"/>
          <p:cNvSpPr>
            <a:spLocks noGrp="1"/>
          </p:cNvSpPr>
          <p:nvPr>
            <p:ph idx="1"/>
          </p:nvPr>
        </p:nvSpPr>
        <p:spPr>
          <a:xfrm>
            <a:off x="1349058" y="1371600"/>
            <a:ext cx="7307262" cy="5273040"/>
          </a:xfrm>
        </p:spPr>
        <p:txBody>
          <a:bodyPr/>
          <a:lstStyle/>
          <a:p>
            <a:pPr marL="0" indent="0">
              <a:buNone/>
            </a:pPr>
            <a:endParaRPr lang="en-US" dirty="0" smtClean="0"/>
          </a:p>
          <a:p>
            <a:r>
              <a:rPr lang="en-US" sz="1400" b="1" dirty="0" smtClean="0"/>
              <a:t>Test = Killip </a:t>
            </a:r>
            <a:r>
              <a:rPr lang="en-US" sz="1400" b="1" dirty="0"/>
              <a:t>Class</a:t>
            </a:r>
            <a:r>
              <a:rPr lang="en-US" sz="1400" dirty="0"/>
              <a:t>:  A finding associated with a patient based on the classification developed by Killip and Kimball, which classifies patients with myocardial infarction based on routine physical examination parameters, such as the presence or absence of rales, or a decreased systolic blood pressure</a:t>
            </a:r>
            <a:r>
              <a:rPr lang="en-US" sz="1400" dirty="0" smtClean="0"/>
              <a:t>.</a:t>
            </a:r>
          </a:p>
          <a:p>
            <a:endParaRPr lang="en-US" sz="1400" dirty="0"/>
          </a:p>
          <a:p>
            <a:r>
              <a:rPr lang="en-US" sz="1400" b="1" dirty="0" smtClean="0"/>
              <a:t>Response Codelist</a:t>
            </a:r>
            <a:r>
              <a:rPr lang="en-US" sz="1400" b="1" dirty="0"/>
              <a:t>:  Killip Class Responses</a:t>
            </a:r>
            <a:endParaRPr lang="en-US" sz="1400" b="1" dirty="0" smtClean="0"/>
          </a:p>
          <a:p>
            <a:endParaRPr lang="en-US" sz="1400" dirty="0" smtClean="0"/>
          </a:p>
          <a:p>
            <a:endParaRPr lang="en-US" sz="800" dirty="0"/>
          </a:p>
          <a:p>
            <a:endParaRPr lang="en-US" sz="1400" dirty="0"/>
          </a:p>
        </p:txBody>
      </p:sp>
      <p:sp>
        <p:nvSpPr>
          <p:cNvPr id="10244" name="Slide Number Placeholder 3"/>
          <p:cNvSpPr>
            <a:spLocks noGrp="1"/>
          </p:cNvSpPr>
          <p:nvPr>
            <p:ph type="sldNum" sz="quarter" idx="10"/>
          </p:nvPr>
        </p:nvSpPr>
        <p:spPr>
          <a:xfrm>
            <a:off x="7010400" y="6494463"/>
            <a:ext cx="2133600" cy="347662"/>
          </a:xfrm>
          <a:noFill/>
        </p:spPr>
        <p:txBody>
          <a:bodyPr/>
          <a:lstStyle/>
          <a:p>
            <a:fld id="{4F58ECFF-556C-4C82-9640-18020C321706}" type="slidenum">
              <a:rPr lang="en-US" smtClean="0"/>
              <a:pPr/>
              <a:t>4</a:t>
            </a:fld>
            <a:endParaRPr lang="en-US" dirty="0" smtClean="0"/>
          </a:p>
        </p:txBody>
      </p:sp>
      <p:graphicFrame>
        <p:nvGraphicFramePr>
          <p:cNvPr id="2" name="Table 1"/>
          <p:cNvGraphicFramePr>
            <a:graphicFrameLocks noGrp="1"/>
          </p:cNvGraphicFramePr>
          <p:nvPr>
            <p:extLst>
              <p:ext uri="{D42A27DB-BD31-4B8C-83A1-F6EECF244321}">
                <p14:modId xmlns:p14="http://schemas.microsoft.com/office/powerpoint/2010/main" val="2268484972"/>
              </p:ext>
            </p:extLst>
          </p:nvPr>
        </p:nvGraphicFramePr>
        <p:xfrm>
          <a:off x="1371918" y="3803809"/>
          <a:ext cx="7307263" cy="1292541"/>
        </p:xfrm>
        <a:graphic>
          <a:graphicData uri="http://schemas.openxmlformats.org/drawingml/2006/table">
            <a:tbl>
              <a:tblPr>
                <a:tableStyleId>{5C22544A-7EE6-4342-B048-85BDC9FD1C3A}</a:tableStyleId>
              </a:tblPr>
              <a:tblGrid>
                <a:gridCol w="1003678"/>
                <a:gridCol w="991438"/>
                <a:gridCol w="5312147"/>
              </a:tblGrid>
              <a:tr h="323135">
                <a:tc>
                  <a:txBody>
                    <a:bodyPr/>
                    <a:lstStyle/>
                    <a:p>
                      <a:pPr algn="l" fontAlgn="t"/>
                      <a:r>
                        <a:rPr lang="en-US" sz="1000" u="none" strike="noStrike" dirty="0">
                          <a:effectLst/>
                        </a:rPr>
                        <a:t>KILLIP CLASS I</a:t>
                      </a:r>
                      <a:endParaRPr lang="en-US" sz="1000" b="0" i="0" u="none" strike="noStrike" dirty="0">
                        <a:effectLst/>
                        <a:latin typeface="Arial"/>
                      </a:endParaRPr>
                    </a:p>
                  </a:txBody>
                  <a:tcPr marL="7344" marR="7344" marT="7344" marB="0"/>
                </a:tc>
                <a:tc>
                  <a:txBody>
                    <a:bodyPr/>
                    <a:lstStyle/>
                    <a:p>
                      <a:pPr algn="l" fontAlgn="t"/>
                      <a:r>
                        <a:rPr lang="en-US" sz="1000" u="none" strike="noStrike" dirty="0">
                          <a:effectLst/>
                        </a:rPr>
                        <a:t> </a:t>
                      </a:r>
                      <a:endParaRPr lang="en-US" sz="1000" b="0" i="0" u="none" strike="noStrike" dirty="0">
                        <a:effectLst/>
                        <a:latin typeface="Arial"/>
                      </a:endParaRPr>
                    </a:p>
                  </a:txBody>
                  <a:tcPr marL="7344" marR="7344" marT="7344" marB="0"/>
                </a:tc>
                <a:tc>
                  <a:txBody>
                    <a:bodyPr/>
                    <a:lstStyle/>
                    <a:p>
                      <a:pPr algn="l" fontAlgn="t"/>
                      <a:r>
                        <a:rPr lang="en-US" sz="1000" u="none" strike="noStrike" dirty="0">
                          <a:effectLst/>
                        </a:rPr>
                        <a:t>The absence of rales over the lung fields and absence of third heart sound (S3). (ACC/AHA)</a:t>
                      </a:r>
                      <a:endParaRPr lang="en-US" sz="1000" b="0" i="0" u="none" strike="noStrike" dirty="0">
                        <a:effectLst/>
                        <a:latin typeface="Arial"/>
                      </a:endParaRPr>
                    </a:p>
                  </a:txBody>
                  <a:tcPr marL="7344" marR="7344" marT="7344" marB="0"/>
                </a:tc>
              </a:tr>
              <a:tr h="323135">
                <a:tc>
                  <a:txBody>
                    <a:bodyPr/>
                    <a:lstStyle/>
                    <a:p>
                      <a:pPr algn="l" fontAlgn="t"/>
                      <a:r>
                        <a:rPr lang="en-US" sz="1000" u="none" strike="noStrike" dirty="0">
                          <a:effectLst/>
                        </a:rPr>
                        <a:t>KILLIP CLASS II</a:t>
                      </a:r>
                      <a:endParaRPr lang="en-US" sz="1000" b="0" i="0" u="none" strike="noStrike" dirty="0">
                        <a:effectLst/>
                        <a:latin typeface="Arial"/>
                      </a:endParaRPr>
                    </a:p>
                  </a:txBody>
                  <a:tcPr marL="7344" marR="7344" marT="7344" marB="0"/>
                </a:tc>
                <a:tc>
                  <a:txBody>
                    <a:bodyPr/>
                    <a:lstStyle/>
                    <a:p>
                      <a:pPr algn="l" fontAlgn="t"/>
                      <a:r>
                        <a:rPr lang="en-US" sz="1000" u="none" strike="noStrike" dirty="0">
                          <a:effectLst/>
                        </a:rPr>
                        <a:t> </a:t>
                      </a:r>
                      <a:endParaRPr lang="en-US" sz="1000" b="0" i="0" u="none" strike="noStrike" dirty="0">
                        <a:effectLst/>
                        <a:latin typeface="Arial"/>
                      </a:endParaRPr>
                    </a:p>
                  </a:txBody>
                  <a:tcPr marL="7344" marR="7344" marT="7344" marB="0"/>
                </a:tc>
                <a:tc>
                  <a:txBody>
                    <a:bodyPr/>
                    <a:lstStyle/>
                    <a:p>
                      <a:pPr algn="l" fontAlgn="t"/>
                      <a:r>
                        <a:rPr lang="en-US" sz="1000" u="none" strike="noStrike" dirty="0">
                          <a:effectLst/>
                        </a:rPr>
                        <a:t>The presence of rales over 50% or less of the lung fields or the presence of a third heart sound (S3).(ACC/AHA)</a:t>
                      </a:r>
                      <a:endParaRPr lang="en-US" sz="1000" b="0" i="0" u="none" strike="noStrike" dirty="0">
                        <a:effectLst/>
                        <a:latin typeface="Arial"/>
                      </a:endParaRPr>
                    </a:p>
                  </a:txBody>
                  <a:tcPr marL="7344" marR="7344" marT="7344" marB="0"/>
                </a:tc>
              </a:tr>
              <a:tr h="161568">
                <a:tc>
                  <a:txBody>
                    <a:bodyPr/>
                    <a:lstStyle/>
                    <a:p>
                      <a:pPr algn="l" fontAlgn="t"/>
                      <a:r>
                        <a:rPr lang="en-US" sz="1000" u="none" strike="noStrike" dirty="0">
                          <a:effectLst/>
                        </a:rPr>
                        <a:t>KILLIP CLASS III</a:t>
                      </a:r>
                      <a:endParaRPr lang="en-US" sz="1000" b="0" i="0" u="none" strike="noStrike" dirty="0">
                        <a:effectLst/>
                        <a:latin typeface="Arial"/>
                      </a:endParaRPr>
                    </a:p>
                  </a:txBody>
                  <a:tcPr marL="7344" marR="7344" marT="7344" marB="0"/>
                </a:tc>
                <a:tc>
                  <a:txBody>
                    <a:bodyPr/>
                    <a:lstStyle/>
                    <a:p>
                      <a:pPr algn="l" fontAlgn="t"/>
                      <a:r>
                        <a:rPr lang="en-US" sz="1000" u="none" strike="noStrike" dirty="0">
                          <a:effectLst/>
                        </a:rPr>
                        <a:t> </a:t>
                      </a:r>
                      <a:endParaRPr lang="en-US" sz="1000" b="0" i="0" u="none" strike="noStrike" dirty="0">
                        <a:effectLst/>
                        <a:latin typeface="Arial"/>
                      </a:endParaRPr>
                    </a:p>
                  </a:txBody>
                  <a:tcPr marL="7344" marR="7344" marT="7344" marB="0"/>
                </a:tc>
                <a:tc>
                  <a:txBody>
                    <a:bodyPr/>
                    <a:lstStyle/>
                    <a:p>
                      <a:pPr algn="l" fontAlgn="t"/>
                      <a:r>
                        <a:rPr lang="en-US" sz="1000" u="none" strike="noStrike" dirty="0">
                          <a:effectLst/>
                        </a:rPr>
                        <a:t>The presence of rales over more than 50% of the lung fields. (ACC/AHA)</a:t>
                      </a:r>
                      <a:endParaRPr lang="en-US" sz="1000" b="0" i="0" u="none" strike="noStrike" dirty="0">
                        <a:effectLst/>
                        <a:latin typeface="Arial"/>
                      </a:endParaRPr>
                    </a:p>
                  </a:txBody>
                  <a:tcPr marL="7344" marR="7344" marT="7344" marB="0"/>
                </a:tc>
              </a:tr>
              <a:tr h="484703">
                <a:tc>
                  <a:txBody>
                    <a:bodyPr/>
                    <a:lstStyle/>
                    <a:p>
                      <a:pPr algn="l" fontAlgn="t"/>
                      <a:r>
                        <a:rPr lang="en-US" sz="1000" u="none" strike="noStrike" dirty="0">
                          <a:effectLst/>
                        </a:rPr>
                        <a:t>KILLIP CLASS IV</a:t>
                      </a:r>
                      <a:endParaRPr lang="en-US" sz="1000" b="0" i="0" u="none" strike="noStrike" dirty="0">
                        <a:effectLst/>
                        <a:latin typeface="Arial"/>
                      </a:endParaRPr>
                    </a:p>
                  </a:txBody>
                  <a:tcPr marL="7344" marR="7344" marT="7344" marB="0"/>
                </a:tc>
                <a:tc>
                  <a:txBody>
                    <a:bodyPr/>
                    <a:lstStyle/>
                    <a:p>
                      <a:pPr algn="l" fontAlgn="t"/>
                      <a:r>
                        <a:rPr lang="en-US" sz="1000" u="none" strike="noStrike" dirty="0">
                          <a:effectLst/>
                        </a:rPr>
                        <a:t> </a:t>
                      </a:r>
                      <a:endParaRPr lang="en-US" sz="1000" b="0" i="0" u="none" strike="noStrike" dirty="0">
                        <a:effectLst/>
                        <a:latin typeface="Arial"/>
                      </a:endParaRPr>
                    </a:p>
                  </a:txBody>
                  <a:tcPr marL="7344" marR="7344" marT="7344" marB="0"/>
                </a:tc>
                <a:tc>
                  <a:txBody>
                    <a:bodyPr/>
                    <a:lstStyle/>
                    <a:p>
                      <a:pPr algn="l" fontAlgn="t"/>
                      <a:r>
                        <a:rPr lang="en-US" sz="1000" u="none" strike="noStrike" dirty="0">
                          <a:effectLst/>
                        </a:rPr>
                        <a:t>The presence of cardiogenic shock (systolic BP less than 90 mm Hg) for greater than 30 minutes, not responsive to fluid resuscitation alone, and felt to be secondary to cardiac dysfunction. (ACC/AHA)</a:t>
                      </a:r>
                      <a:endParaRPr lang="en-US" sz="1000" b="0" i="0" u="none" strike="noStrike" dirty="0">
                        <a:effectLst/>
                        <a:latin typeface="Arial"/>
                      </a:endParaRPr>
                    </a:p>
                  </a:txBody>
                  <a:tcPr marL="7344" marR="7344" marT="7344" marB="0"/>
                </a:tc>
              </a:tr>
            </a:tbl>
          </a:graphicData>
        </a:graphic>
      </p:graphicFrame>
    </p:spTree>
    <p:extLst>
      <p:ext uri="{BB962C8B-B14F-4D97-AF65-F5344CB8AC3E}">
        <p14:creationId xmlns:p14="http://schemas.microsoft.com/office/powerpoint/2010/main" val="38094875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4"/>
          <p:cNvSpPr>
            <a:spLocks noGrp="1"/>
          </p:cNvSpPr>
          <p:nvPr>
            <p:ph type="title"/>
          </p:nvPr>
        </p:nvSpPr>
        <p:spPr>
          <a:xfrm>
            <a:off x="1379538" y="436880"/>
            <a:ext cx="7307262" cy="690880"/>
          </a:xfrm>
        </p:spPr>
        <p:txBody>
          <a:bodyPr/>
          <a:lstStyle/>
          <a:p>
            <a:r>
              <a:rPr lang="en-US" sz="2400" dirty="0" smtClean="0"/>
              <a:t>CASE 5 – Existing SDTM Codelist: </a:t>
            </a:r>
            <a:r>
              <a:rPr lang="en-US" sz="2400" dirty="0"/>
              <a:t>Consensus Cardiac Classification System</a:t>
            </a:r>
            <a:r>
              <a:rPr lang="en-US" sz="2400" dirty="0" smtClean="0"/>
              <a:t> Test Code/Name</a:t>
            </a:r>
          </a:p>
        </p:txBody>
      </p:sp>
      <p:sp>
        <p:nvSpPr>
          <p:cNvPr id="10243" name="Content Placeholder 5"/>
          <p:cNvSpPr>
            <a:spLocks noGrp="1"/>
          </p:cNvSpPr>
          <p:nvPr>
            <p:ph idx="1"/>
          </p:nvPr>
        </p:nvSpPr>
        <p:spPr>
          <a:xfrm>
            <a:off x="1341438" y="1158240"/>
            <a:ext cx="7307262" cy="5273040"/>
          </a:xfrm>
        </p:spPr>
        <p:txBody>
          <a:bodyPr/>
          <a:lstStyle/>
          <a:p>
            <a:pPr marL="0" indent="0">
              <a:buNone/>
            </a:pPr>
            <a:endParaRPr lang="en-US" dirty="0" smtClean="0"/>
          </a:p>
          <a:p>
            <a:r>
              <a:rPr lang="en-US" sz="1400" b="1" dirty="0" smtClean="0"/>
              <a:t>Test = Canadian </a:t>
            </a:r>
            <a:r>
              <a:rPr lang="en-US" sz="1400" b="1" dirty="0"/>
              <a:t>CV Society Grading Scale</a:t>
            </a:r>
            <a:r>
              <a:rPr lang="en-US" sz="1400" dirty="0" smtClean="0"/>
              <a:t>:  </a:t>
            </a:r>
            <a:r>
              <a:rPr lang="en-US" sz="1400" dirty="0"/>
              <a:t>A finding associated with a patient based on the functional classification developed by the Canadian Cardiovascular Society (CCS), for categorizing patients with angina. The classification system comprises four classes, which are defined in terms of the level of physical activity associated with the subject's anginal symptoms</a:t>
            </a:r>
            <a:r>
              <a:rPr lang="en-US" sz="1400" dirty="0" smtClean="0"/>
              <a:t>.</a:t>
            </a:r>
          </a:p>
          <a:p>
            <a:endParaRPr lang="en-US" sz="1400" dirty="0"/>
          </a:p>
          <a:p>
            <a:r>
              <a:rPr lang="en-US" sz="1400" b="1" dirty="0" smtClean="0"/>
              <a:t>Response Codelist</a:t>
            </a:r>
            <a:r>
              <a:rPr lang="en-US" sz="1400" b="1" dirty="0"/>
              <a:t>:  Canadian Cardiovascular Society Classification</a:t>
            </a:r>
            <a:endParaRPr lang="en-US" sz="1400" b="1" dirty="0" smtClean="0"/>
          </a:p>
          <a:p>
            <a:endParaRPr lang="en-US" sz="1400" dirty="0" smtClean="0"/>
          </a:p>
          <a:p>
            <a:endParaRPr lang="en-US" sz="1400" dirty="0" smtClean="0"/>
          </a:p>
          <a:p>
            <a:endParaRPr lang="en-US" sz="1400" dirty="0" smtClean="0"/>
          </a:p>
          <a:p>
            <a:endParaRPr lang="en-US" sz="800" dirty="0"/>
          </a:p>
          <a:p>
            <a:endParaRPr lang="en-US" sz="1400" dirty="0"/>
          </a:p>
        </p:txBody>
      </p:sp>
      <p:sp>
        <p:nvSpPr>
          <p:cNvPr id="10244" name="Slide Number Placeholder 3"/>
          <p:cNvSpPr>
            <a:spLocks noGrp="1"/>
          </p:cNvSpPr>
          <p:nvPr>
            <p:ph type="sldNum" sz="quarter" idx="10"/>
          </p:nvPr>
        </p:nvSpPr>
        <p:spPr>
          <a:xfrm>
            <a:off x="7010400" y="6494463"/>
            <a:ext cx="2133600" cy="347662"/>
          </a:xfrm>
          <a:noFill/>
        </p:spPr>
        <p:txBody>
          <a:bodyPr/>
          <a:lstStyle/>
          <a:p>
            <a:fld id="{4F58ECFF-556C-4C82-9640-18020C321706}" type="slidenum">
              <a:rPr lang="en-US" smtClean="0"/>
              <a:pPr/>
              <a:t>5</a:t>
            </a:fld>
            <a:endParaRPr lang="en-US" dirty="0" smtClean="0"/>
          </a:p>
        </p:txBody>
      </p:sp>
      <p:graphicFrame>
        <p:nvGraphicFramePr>
          <p:cNvPr id="3" name="Table 2"/>
          <p:cNvGraphicFramePr>
            <a:graphicFrameLocks noGrp="1"/>
          </p:cNvGraphicFramePr>
          <p:nvPr>
            <p:extLst>
              <p:ext uri="{D42A27DB-BD31-4B8C-83A1-F6EECF244321}">
                <p14:modId xmlns:p14="http://schemas.microsoft.com/office/powerpoint/2010/main" val="2879932319"/>
              </p:ext>
            </p:extLst>
          </p:nvPr>
        </p:nvGraphicFramePr>
        <p:xfrm>
          <a:off x="1387158" y="3320571"/>
          <a:ext cx="7307262" cy="2899098"/>
        </p:xfrm>
        <a:graphic>
          <a:graphicData uri="http://schemas.openxmlformats.org/drawingml/2006/table">
            <a:tbl>
              <a:tblPr>
                <a:tableStyleId>{5C22544A-7EE6-4342-B048-85BDC9FD1C3A}</a:tableStyleId>
              </a:tblPr>
              <a:tblGrid>
                <a:gridCol w="1003677"/>
                <a:gridCol w="991438"/>
                <a:gridCol w="5312147"/>
              </a:tblGrid>
              <a:tr h="719710">
                <a:tc>
                  <a:txBody>
                    <a:bodyPr/>
                    <a:lstStyle/>
                    <a:p>
                      <a:pPr algn="l" fontAlgn="t"/>
                      <a:r>
                        <a:rPr lang="en-US" sz="1000" u="none" strike="noStrike" dirty="0">
                          <a:effectLst/>
                        </a:rPr>
                        <a:t>CCS CLASS 1</a:t>
                      </a:r>
                      <a:endParaRPr lang="en-US" sz="1000" b="0" i="0" u="none" strike="noStrike" dirty="0">
                        <a:effectLst/>
                        <a:latin typeface="Arial"/>
                      </a:endParaRPr>
                    </a:p>
                  </a:txBody>
                  <a:tcPr marL="7344" marR="7344" marT="7344" marB="0"/>
                </a:tc>
                <a:tc>
                  <a:txBody>
                    <a:bodyPr/>
                    <a:lstStyle/>
                    <a:p>
                      <a:pPr algn="l" fontAlgn="t"/>
                      <a:r>
                        <a:rPr lang="en-US" sz="1000" u="none" strike="noStrike" dirty="0">
                          <a:effectLst/>
                        </a:rPr>
                        <a:t>Canadian Cardiovascular Society Classification 1</a:t>
                      </a:r>
                      <a:endParaRPr lang="en-US" sz="1000" b="0" i="0" u="none" strike="noStrike" dirty="0">
                        <a:effectLst/>
                        <a:latin typeface="Arial"/>
                      </a:endParaRPr>
                    </a:p>
                  </a:txBody>
                  <a:tcPr marL="7344" marR="7344" marT="7344" marB="0"/>
                </a:tc>
                <a:tc>
                  <a:txBody>
                    <a:bodyPr/>
                    <a:lstStyle/>
                    <a:p>
                      <a:pPr algn="l" fontAlgn="t"/>
                      <a:r>
                        <a:rPr lang="en-US" sz="1000" u="none" strike="noStrike" dirty="0">
                          <a:effectLst/>
                        </a:rPr>
                        <a:t>Ordinary physical activity, such as walking or climbing stairs, does not cause angina. Angina occurs with strenuous, rapid, or prolonged exertion at work or recreation.</a:t>
                      </a:r>
                      <a:endParaRPr lang="en-US" sz="1000" b="0" i="0" u="none" strike="noStrike" dirty="0">
                        <a:effectLst/>
                        <a:latin typeface="Arial"/>
                      </a:endParaRPr>
                    </a:p>
                  </a:txBody>
                  <a:tcPr marL="7344" marR="7344" marT="7344" marB="0"/>
                </a:tc>
              </a:tr>
              <a:tr h="756430">
                <a:tc>
                  <a:txBody>
                    <a:bodyPr/>
                    <a:lstStyle/>
                    <a:p>
                      <a:pPr algn="l" fontAlgn="t"/>
                      <a:r>
                        <a:rPr lang="en-US" sz="1000" u="none" strike="noStrike" dirty="0">
                          <a:effectLst/>
                        </a:rPr>
                        <a:t>CCS CLASS 2</a:t>
                      </a:r>
                      <a:endParaRPr lang="en-US" sz="1000" b="0" i="0" u="none" strike="noStrike" dirty="0">
                        <a:effectLst/>
                        <a:latin typeface="Arial"/>
                      </a:endParaRPr>
                    </a:p>
                  </a:txBody>
                  <a:tcPr marL="7344" marR="7344" marT="7344" marB="0"/>
                </a:tc>
                <a:tc>
                  <a:txBody>
                    <a:bodyPr/>
                    <a:lstStyle/>
                    <a:p>
                      <a:pPr algn="l" fontAlgn="t"/>
                      <a:r>
                        <a:rPr lang="en-US" sz="1000" u="none" strike="noStrike" dirty="0">
                          <a:effectLst/>
                        </a:rPr>
                        <a:t>Canadian Cardiovascular Society Classification 2</a:t>
                      </a:r>
                      <a:endParaRPr lang="en-US" sz="1000" b="0" i="0" u="none" strike="noStrike" dirty="0">
                        <a:effectLst/>
                        <a:latin typeface="Arial"/>
                      </a:endParaRPr>
                    </a:p>
                  </a:txBody>
                  <a:tcPr marL="7344" marR="7344" marT="7344" marB="0"/>
                </a:tc>
                <a:tc>
                  <a:txBody>
                    <a:bodyPr/>
                    <a:lstStyle/>
                    <a:p>
                      <a:pPr algn="l" fontAlgn="t"/>
                      <a:r>
                        <a:rPr lang="en-US" sz="1000" u="none" strike="noStrike" dirty="0">
                          <a:effectLst/>
                        </a:rPr>
                        <a:t>Slight limitation of ordinary activity. Angina occurs on walking or climbing stairs rapidly, walking uphill, walking or climbing stairs after meals, or in cold, in wind, or under emotional stress, or only during the few hours after awakening. Angina occurs on walking more than 2 blocks on the level and climbing more than 1 flight of ordinary stairs at a normal pace and in normal conditions.</a:t>
                      </a:r>
                      <a:endParaRPr lang="en-US" sz="1000" b="0" i="0" u="none" strike="noStrike" dirty="0">
                        <a:effectLst/>
                        <a:latin typeface="Arial"/>
                      </a:endParaRPr>
                    </a:p>
                  </a:txBody>
                  <a:tcPr marL="7344" marR="7344" marT="7344" marB="0"/>
                </a:tc>
              </a:tr>
              <a:tr h="727054">
                <a:tc>
                  <a:txBody>
                    <a:bodyPr/>
                    <a:lstStyle/>
                    <a:p>
                      <a:pPr algn="l" fontAlgn="t"/>
                      <a:r>
                        <a:rPr lang="en-US" sz="1000" u="none" strike="noStrike" dirty="0">
                          <a:effectLst/>
                        </a:rPr>
                        <a:t>CCS CLASS 3</a:t>
                      </a:r>
                      <a:endParaRPr lang="en-US" sz="1000" b="0" i="0" u="none" strike="noStrike" dirty="0">
                        <a:effectLst/>
                        <a:latin typeface="Arial"/>
                      </a:endParaRPr>
                    </a:p>
                  </a:txBody>
                  <a:tcPr marL="7344" marR="7344" marT="7344" marB="0"/>
                </a:tc>
                <a:tc>
                  <a:txBody>
                    <a:bodyPr/>
                    <a:lstStyle/>
                    <a:p>
                      <a:pPr algn="l" fontAlgn="t"/>
                      <a:r>
                        <a:rPr lang="en-US" sz="1000" u="none" strike="noStrike" dirty="0">
                          <a:effectLst/>
                        </a:rPr>
                        <a:t>Canadian Cardiovascular Society Classification 3</a:t>
                      </a:r>
                      <a:endParaRPr lang="en-US" sz="1000" b="0" i="0" u="none" strike="noStrike" dirty="0">
                        <a:effectLst/>
                        <a:latin typeface="Arial"/>
                      </a:endParaRPr>
                    </a:p>
                  </a:txBody>
                  <a:tcPr marL="7344" marR="7344" marT="7344" marB="0"/>
                </a:tc>
                <a:tc>
                  <a:txBody>
                    <a:bodyPr/>
                    <a:lstStyle/>
                    <a:p>
                      <a:pPr algn="l" fontAlgn="t"/>
                      <a:r>
                        <a:rPr lang="en-US" sz="1000" u="none" strike="noStrike" dirty="0">
                          <a:effectLst/>
                        </a:rPr>
                        <a:t>Marked limitations of ordinary physical activity. Angina occurs on walking 1 to 2 blocks on the level and climbing 1 flight of stairs in normal conditions and at a normal pace.</a:t>
                      </a:r>
                      <a:endParaRPr lang="en-US" sz="1000" b="0" i="0" u="none" strike="noStrike" dirty="0">
                        <a:effectLst/>
                        <a:latin typeface="Arial"/>
                      </a:endParaRPr>
                    </a:p>
                  </a:txBody>
                  <a:tcPr marL="7344" marR="7344" marT="7344" marB="0"/>
                </a:tc>
              </a:tr>
              <a:tr h="682990">
                <a:tc>
                  <a:txBody>
                    <a:bodyPr/>
                    <a:lstStyle/>
                    <a:p>
                      <a:pPr algn="l" fontAlgn="t"/>
                      <a:r>
                        <a:rPr lang="en-US" sz="1000" u="none" strike="noStrike" dirty="0">
                          <a:effectLst/>
                        </a:rPr>
                        <a:t>CCS CLASS 4</a:t>
                      </a:r>
                      <a:endParaRPr lang="en-US" sz="1000" b="0" i="0" u="none" strike="noStrike" dirty="0">
                        <a:effectLst/>
                        <a:latin typeface="Arial"/>
                      </a:endParaRPr>
                    </a:p>
                  </a:txBody>
                  <a:tcPr marL="7344" marR="7344" marT="7344" marB="0"/>
                </a:tc>
                <a:tc>
                  <a:txBody>
                    <a:bodyPr/>
                    <a:lstStyle/>
                    <a:p>
                      <a:pPr algn="l" fontAlgn="t"/>
                      <a:r>
                        <a:rPr lang="en-US" sz="1000" u="none" strike="noStrike" dirty="0">
                          <a:effectLst/>
                        </a:rPr>
                        <a:t>Canadian Cardiovascular Society Classification 4</a:t>
                      </a:r>
                      <a:endParaRPr lang="en-US" sz="1000" b="0" i="0" u="none" strike="noStrike" dirty="0">
                        <a:effectLst/>
                        <a:latin typeface="Arial"/>
                      </a:endParaRPr>
                    </a:p>
                  </a:txBody>
                  <a:tcPr marL="7344" marR="7344" marT="7344" marB="0"/>
                </a:tc>
                <a:tc>
                  <a:txBody>
                    <a:bodyPr/>
                    <a:lstStyle/>
                    <a:p>
                      <a:pPr algn="l" fontAlgn="t"/>
                      <a:r>
                        <a:rPr lang="en-US" sz="1000" u="none" strike="noStrike" dirty="0">
                          <a:effectLst/>
                        </a:rPr>
                        <a:t>Inability to perform any physical activity without discomfort - anginal symptoms may be present at rest.</a:t>
                      </a:r>
                      <a:endParaRPr lang="en-US" sz="1000" b="0" i="0" u="none" strike="noStrike" dirty="0">
                        <a:effectLst/>
                        <a:latin typeface="Arial"/>
                      </a:endParaRPr>
                    </a:p>
                  </a:txBody>
                  <a:tcPr marL="7344" marR="7344" marT="7344" marB="0"/>
                </a:tc>
              </a:tr>
            </a:tbl>
          </a:graphicData>
        </a:graphic>
      </p:graphicFrame>
    </p:spTree>
    <p:extLst>
      <p:ext uri="{BB962C8B-B14F-4D97-AF65-F5344CB8AC3E}">
        <p14:creationId xmlns:p14="http://schemas.microsoft.com/office/powerpoint/2010/main" val="12115147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4"/>
          <p:cNvSpPr>
            <a:spLocks noGrp="1"/>
          </p:cNvSpPr>
          <p:nvPr>
            <p:ph type="title"/>
          </p:nvPr>
        </p:nvSpPr>
        <p:spPr>
          <a:xfrm>
            <a:off x="1379538" y="421640"/>
            <a:ext cx="7307262" cy="690880"/>
          </a:xfrm>
        </p:spPr>
        <p:txBody>
          <a:bodyPr/>
          <a:lstStyle/>
          <a:p>
            <a:r>
              <a:rPr lang="en-US" sz="2400" dirty="0" smtClean="0"/>
              <a:t>CASE 6 – Existing SDTM Codelist: Subject Characteristic Test Code/Name</a:t>
            </a:r>
          </a:p>
        </p:txBody>
      </p:sp>
      <p:sp>
        <p:nvSpPr>
          <p:cNvPr id="10243" name="Content Placeholder 5"/>
          <p:cNvSpPr>
            <a:spLocks noGrp="1"/>
          </p:cNvSpPr>
          <p:nvPr>
            <p:ph idx="1"/>
          </p:nvPr>
        </p:nvSpPr>
        <p:spPr>
          <a:xfrm>
            <a:off x="1349058" y="1127760"/>
            <a:ext cx="7307262" cy="5273040"/>
          </a:xfrm>
        </p:spPr>
        <p:txBody>
          <a:bodyPr/>
          <a:lstStyle/>
          <a:p>
            <a:pPr marL="0" indent="0">
              <a:buNone/>
            </a:pPr>
            <a:endParaRPr lang="en-US" dirty="0" smtClean="0"/>
          </a:p>
          <a:p>
            <a:r>
              <a:rPr lang="en-US" sz="1400" b="1" dirty="0" smtClean="0"/>
              <a:t>TEST = Skin Classification</a:t>
            </a:r>
            <a:r>
              <a:rPr lang="en-US" sz="1400" dirty="0" smtClean="0"/>
              <a:t>:  A </a:t>
            </a:r>
            <a:r>
              <a:rPr lang="en-US" sz="1400" dirty="0"/>
              <a:t>classification system used to categorize the sensitivity of a subject's skin to sunlight</a:t>
            </a:r>
            <a:r>
              <a:rPr lang="en-US" sz="1400" dirty="0" smtClean="0"/>
              <a:t>.</a:t>
            </a:r>
          </a:p>
          <a:p>
            <a:endParaRPr lang="en-US" sz="1400" dirty="0"/>
          </a:p>
          <a:p>
            <a:r>
              <a:rPr lang="en-US" sz="1400" b="1" dirty="0" smtClean="0"/>
              <a:t>Response Codelist</a:t>
            </a:r>
            <a:r>
              <a:rPr lang="en-US" sz="1400" dirty="0"/>
              <a:t>:  </a:t>
            </a:r>
            <a:r>
              <a:rPr lang="en-US" sz="1400" b="1" dirty="0"/>
              <a:t>Skin Classification</a:t>
            </a:r>
            <a:endParaRPr lang="en-US" sz="1400" b="1" dirty="0" smtClean="0"/>
          </a:p>
          <a:p>
            <a:endParaRPr lang="en-US" sz="1400" dirty="0" smtClean="0"/>
          </a:p>
        </p:txBody>
      </p:sp>
      <p:sp>
        <p:nvSpPr>
          <p:cNvPr id="10244" name="Slide Number Placeholder 3"/>
          <p:cNvSpPr>
            <a:spLocks noGrp="1"/>
          </p:cNvSpPr>
          <p:nvPr>
            <p:ph type="sldNum" sz="quarter" idx="10"/>
          </p:nvPr>
        </p:nvSpPr>
        <p:spPr>
          <a:xfrm>
            <a:off x="7010400" y="6494463"/>
            <a:ext cx="2133600" cy="347662"/>
          </a:xfrm>
          <a:noFill/>
        </p:spPr>
        <p:txBody>
          <a:bodyPr/>
          <a:lstStyle/>
          <a:p>
            <a:fld id="{4F58ECFF-556C-4C82-9640-18020C321706}" type="slidenum">
              <a:rPr lang="en-US" smtClean="0"/>
              <a:pPr/>
              <a:t>6</a:t>
            </a:fld>
            <a:endParaRPr lang="en-US" dirty="0" smtClean="0"/>
          </a:p>
        </p:txBody>
      </p:sp>
      <p:graphicFrame>
        <p:nvGraphicFramePr>
          <p:cNvPr id="2" name="Table 1"/>
          <p:cNvGraphicFramePr>
            <a:graphicFrameLocks noGrp="1"/>
          </p:cNvGraphicFramePr>
          <p:nvPr>
            <p:extLst>
              <p:ext uri="{D42A27DB-BD31-4B8C-83A1-F6EECF244321}">
                <p14:modId xmlns:p14="http://schemas.microsoft.com/office/powerpoint/2010/main" val="2426957174"/>
              </p:ext>
            </p:extLst>
          </p:nvPr>
        </p:nvGraphicFramePr>
        <p:xfrm>
          <a:off x="1387158" y="2828725"/>
          <a:ext cx="7307262" cy="3131265"/>
        </p:xfrm>
        <a:graphic>
          <a:graphicData uri="http://schemas.openxmlformats.org/drawingml/2006/table">
            <a:tbl>
              <a:tblPr>
                <a:tableStyleId>{5C22544A-7EE6-4342-B048-85BDC9FD1C3A}</a:tableStyleId>
              </a:tblPr>
              <a:tblGrid>
                <a:gridCol w="754218"/>
                <a:gridCol w="680033"/>
                <a:gridCol w="5873011"/>
              </a:tblGrid>
              <a:tr h="548972">
                <a:tc>
                  <a:txBody>
                    <a:bodyPr/>
                    <a:lstStyle/>
                    <a:p>
                      <a:pPr algn="l" fontAlgn="t"/>
                      <a:r>
                        <a:rPr lang="en-US" sz="1000" u="none" strike="noStrike" dirty="0">
                          <a:effectLst/>
                        </a:rPr>
                        <a:t>TYPEI</a:t>
                      </a:r>
                      <a:endParaRPr lang="en-US" sz="1000" b="0" i="0" u="none" strike="noStrike" dirty="0">
                        <a:effectLst/>
                        <a:latin typeface="Arial"/>
                      </a:endParaRPr>
                    </a:p>
                  </a:txBody>
                  <a:tcPr marL="7419" marR="7419" marT="7419" marB="0"/>
                </a:tc>
                <a:tc>
                  <a:txBody>
                    <a:bodyPr/>
                    <a:lstStyle/>
                    <a:p>
                      <a:pPr algn="l" fontAlgn="t"/>
                      <a:r>
                        <a:rPr lang="en-US" sz="1000" u="none" strike="noStrike" dirty="0">
                          <a:effectLst/>
                        </a:rPr>
                        <a:t>TYPE1</a:t>
                      </a:r>
                      <a:endParaRPr lang="en-US" sz="1000" b="0" i="0" u="none" strike="noStrike" dirty="0">
                        <a:effectLst/>
                        <a:latin typeface="Arial"/>
                      </a:endParaRPr>
                    </a:p>
                  </a:txBody>
                  <a:tcPr marL="7419" marR="7419" marT="7419" marB="0"/>
                </a:tc>
                <a:tc>
                  <a:txBody>
                    <a:bodyPr/>
                    <a:lstStyle/>
                    <a:p>
                      <a:pPr algn="l" fontAlgn="t"/>
                      <a:r>
                        <a:rPr lang="en-US" sz="1000" u="none" strike="noStrike" dirty="0">
                          <a:effectLst/>
                        </a:rPr>
                        <a:t>Individuals who never tan and always sunburn if exposed to any appreciable amount of sunlight, primarily red headed individuals and lightly complected blondes. (Reference: Fitzpatrick TB: The validity and practicality of sun-reactive skin types I through VI. Arch. Dermatol. 1998 124: 869-871)</a:t>
                      </a:r>
                      <a:endParaRPr lang="en-US" sz="1000" b="0" i="0" u="none" strike="noStrike" dirty="0">
                        <a:effectLst/>
                        <a:latin typeface="Arial"/>
                      </a:endParaRPr>
                    </a:p>
                  </a:txBody>
                  <a:tcPr marL="7419" marR="7419" marT="7419" marB="0"/>
                </a:tc>
              </a:tr>
              <a:tr h="548972">
                <a:tc>
                  <a:txBody>
                    <a:bodyPr/>
                    <a:lstStyle/>
                    <a:p>
                      <a:pPr algn="l" fontAlgn="t"/>
                      <a:r>
                        <a:rPr lang="en-US" sz="1000" u="none" strike="noStrike" dirty="0">
                          <a:effectLst/>
                        </a:rPr>
                        <a:t>TYPEII</a:t>
                      </a:r>
                      <a:endParaRPr lang="en-US" sz="1000" b="0" i="0" u="none" strike="noStrike" dirty="0">
                        <a:effectLst/>
                        <a:latin typeface="Arial"/>
                      </a:endParaRPr>
                    </a:p>
                  </a:txBody>
                  <a:tcPr marL="7419" marR="7419" marT="7419" marB="0"/>
                </a:tc>
                <a:tc>
                  <a:txBody>
                    <a:bodyPr/>
                    <a:lstStyle/>
                    <a:p>
                      <a:pPr algn="l" fontAlgn="t"/>
                      <a:r>
                        <a:rPr lang="en-US" sz="1000" u="none" strike="noStrike" dirty="0">
                          <a:effectLst/>
                        </a:rPr>
                        <a:t>TYPE2</a:t>
                      </a:r>
                      <a:endParaRPr lang="en-US" sz="1000" b="0" i="0" u="none" strike="noStrike" dirty="0">
                        <a:effectLst/>
                        <a:latin typeface="Arial"/>
                      </a:endParaRPr>
                    </a:p>
                  </a:txBody>
                  <a:tcPr marL="7419" marR="7419" marT="7419" marB="0"/>
                </a:tc>
                <a:tc>
                  <a:txBody>
                    <a:bodyPr/>
                    <a:lstStyle/>
                    <a:p>
                      <a:pPr algn="l" fontAlgn="t"/>
                      <a:r>
                        <a:rPr lang="en-US" sz="1000" u="none" strike="noStrike" dirty="0">
                          <a:effectLst/>
                        </a:rPr>
                        <a:t>Individuals who frequently burn but are able to tan to a small degree after extended sun exposure. (Reference: Fitzpatrick TB: The validity and practicality of sun-reactive skin types I through VI. Arch. Dermatol. 1998 124: 869-871)</a:t>
                      </a:r>
                      <a:endParaRPr lang="en-US" sz="1000" b="0" i="0" u="none" strike="noStrike" dirty="0">
                        <a:effectLst/>
                        <a:latin typeface="Arial"/>
                      </a:endParaRPr>
                    </a:p>
                  </a:txBody>
                  <a:tcPr marL="7419" marR="7419" marT="7419" marB="0"/>
                </a:tc>
              </a:tr>
              <a:tr h="294811">
                <a:tc>
                  <a:txBody>
                    <a:bodyPr/>
                    <a:lstStyle/>
                    <a:p>
                      <a:pPr algn="l" fontAlgn="t"/>
                      <a:r>
                        <a:rPr lang="en-US" sz="1000" u="none" strike="noStrike" dirty="0">
                          <a:effectLst/>
                        </a:rPr>
                        <a:t>TYPEIII</a:t>
                      </a:r>
                      <a:endParaRPr lang="en-US" sz="1000" b="0" i="0" u="none" strike="noStrike" dirty="0">
                        <a:effectLst/>
                        <a:latin typeface="Arial"/>
                      </a:endParaRPr>
                    </a:p>
                  </a:txBody>
                  <a:tcPr marL="7419" marR="7419" marT="7419" marB="0"/>
                </a:tc>
                <a:tc>
                  <a:txBody>
                    <a:bodyPr/>
                    <a:lstStyle/>
                    <a:p>
                      <a:pPr algn="l" fontAlgn="t"/>
                      <a:r>
                        <a:rPr lang="en-US" sz="1000" u="none" strike="noStrike" dirty="0">
                          <a:effectLst/>
                        </a:rPr>
                        <a:t>TYPE3</a:t>
                      </a:r>
                      <a:endParaRPr lang="en-US" sz="1000" b="0" i="0" u="none" strike="noStrike" dirty="0">
                        <a:effectLst/>
                        <a:latin typeface="Arial"/>
                      </a:endParaRPr>
                    </a:p>
                  </a:txBody>
                  <a:tcPr marL="7419" marR="7419" marT="7419" marB="0"/>
                </a:tc>
                <a:tc>
                  <a:txBody>
                    <a:bodyPr/>
                    <a:lstStyle/>
                    <a:p>
                      <a:pPr algn="l" fontAlgn="t"/>
                      <a:r>
                        <a:rPr lang="en-US" sz="1000" u="none" strike="noStrike" dirty="0">
                          <a:effectLst/>
                        </a:rPr>
                        <a:t>Individuals who burn infrequently and tan readily. (Reference: Fitzpatrick TB: The validity and practicality of sun-reactive skin types I through VI. Arch. Dermatol. 1998 124: 869-871)</a:t>
                      </a:r>
                      <a:endParaRPr lang="en-US" sz="1000" b="0" i="0" u="none" strike="noStrike" dirty="0">
                        <a:effectLst/>
                        <a:latin typeface="Arial"/>
                      </a:endParaRPr>
                    </a:p>
                  </a:txBody>
                  <a:tcPr marL="7419" marR="7419" marT="7419" marB="0"/>
                </a:tc>
              </a:tr>
              <a:tr h="571228">
                <a:tc>
                  <a:txBody>
                    <a:bodyPr/>
                    <a:lstStyle/>
                    <a:p>
                      <a:pPr algn="l" fontAlgn="t"/>
                      <a:r>
                        <a:rPr lang="en-US" sz="1000" u="none" strike="noStrike" dirty="0">
                          <a:effectLst/>
                        </a:rPr>
                        <a:t>TYPEIV</a:t>
                      </a:r>
                      <a:endParaRPr lang="en-US" sz="1000" b="0" i="0" u="none" strike="noStrike" dirty="0">
                        <a:effectLst/>
                        <a:latin typeface="Arial"/>
                      </a:endParaRPr>
                    </a:p>
                  </a:txBody>
                  <a:tcPr marL="7419" marR="7419" marT="7419" marB="0"/>
                </a:tc>
                <a:tc>
                  <a:txBody>
                    <a:bodyPr/>
                    <a:lstStyle/>
                    <a:p>
                      <a:pPr algn="l" fontAlgn="t"/>
                      <a:r>
                        <a:rPr lang="en-US" sz="1000" u="none" strike="noStrike" dirty="0">
                          <a:effectLst/>
                        </a:rPr>
                        <a:t>TYPE4</a:t>
                      </a:r>
                      <a:endParaRPr lang="en-US" sz="1000" b="0" i="0" u="none" strike="noStrike" dirty="0">
                        <a:effectLst/>
                        <a:latin typeface="Arial"/>
                      </a:endParaRPr>
                    </a:p>
                  </a:txBody>
                  <a:tcPr marL="7419" marR="7419" marT="7419" marB="0"/>
                </a:tc>
                <a:tc>
                  <a:txBody>
                    <a:bodyPr/>
                    <a:lstStyle/>
                    <a:p>
                      <a:pPr algn="l" fontAlgn="t"/>
                      <a:r>
                        <a:rPr lang="en-US" sz="1000" u="none" strike="noStrike" dirty="0">
                          <a:effectLst/>
                        </a:rPr>
                        <a:t>Individuals who rarely burn and tan heavily with moderate sun exposures, especially individuals of Asian, American Indian, Mediterranean and Latin American descent. (Reference: Fitzpatrick TB: The validity and practicality of sun-reactive skin types I through VI. Arch. Dermatol. 1998 124: 869-871)</a:t>
                      </a:r>
                      <a:endParaRPr lang="en-US" sz="1000" b="0" i="0" u="none" strike="noStrike" dirty="0">
                        <a:effectLst/>
                        <a:latin typeface="Arial"/>
                      </a:endParaRPr>
                    </a:p>
                  </a:txBody>
                  <a:tcPr marL="7419" marR="7419" marT="7419" marB="0"/>
                </a:tc>
              </a:tr>
              <a:tr h="571228">
                <a:tc>
                  <a:txBody>
                    <a:bodyPr/>
                    <a:lstStyle/>
                    <a:p>
                      <a:pPr algn="l" fontAlgn="t"/>
                      <a:r>
                        <a:rPr lang="en-US" sz="1000" u="none" strike="noStrike" dirty="0">
                          <a:effectLst/>
                        </a:rPr>
                        <a:t>TYPEV</a:t>
                      </a:r>
                      <a:endParaRPr lang="en-US" sz="1000" b="0" i="0" u="none" strike="noStrike" dirty="0">
                        <a:effectLst/>
                        <a:latin typeface="Arial"/>
                      </a:endParaRPr>
                    </a:p>
                  </a:txBody>
                  <a:tcPr marL="7419" marR="7419" marT="7419" marB="0"/>
                </a:tc>
                <a:tc>
                  <a:txBody>
                    <a:bodyPr/>
                    <a:lstStyle/>
                    <a:p>
                      <a:pPr algn="l" fontAlgn="t"/>
                      <a:r>
                        <a:rPr lang="en-US" sz="1000" u="none" strike="noStrike" dirty="0">
                          <a:effectLst/>
                        </a:rPr>
                        <a:t>TYPE5</a:t>
                      </a:r>
                      <a:endParaRPr lang="en-US" sz="1000" b="0" i="0" u="none" strike="noStrike" dirty="0">
                        <a:effectLst/>
                        <a:latin typeface="Arial"/>
                      </a:endParaRPr>
                    </a:p>
                  </a:txBody>
                  <a:tcPr marL="7419" marR="7419" marT="7419" marB="0"/>
                </a:tc>
                <a:tc>
                  <a:txBody>
                    <a:bodyPr/>
                    <a:lstStyle/>
                    <a:p>
                      <a:pPr algn="l" fontAlgn="t"/>
                      <a:r>
                        <a:rPr lang="en-US" sz="1000" u="none" strike="noStrike" dirty="0">
                          <a:effectLst/>
                        </a:rPr>
                        <a:t>Individuals who have dark constitutive pigmentation but become noticeably darker with sun exposure, especially light complected black individuals, those of Indian descent. (Reference: Fitzpatrick TB: The validity and practicality of sun-reactive skin types I through VI. Arch. Dermatol. 1998 124: 869-871)</a:t>
                      </a:r>
                      <a:endParaRPr lang="en-US" sz="1000" b="0" i="0" u="none" strike="noStrike" dirty="0">
                        <a:effectLst/>
                        <a:latin typeface="Arial"/>
                      </a:endParaRPr>
                    </a:p>
                  </a:txBody>
                  <a:tcPr marL="7419" marR="7419" marT="7419" marB="0"/>
                </a:tc>
              </a:tr>
              <a:tr h="578646">
                <a:tc>
                  <a:txBody>
                    <a:bodyPr/>
                    <a:lstStyle/>
                    <a:p>
                      <a:pPr algn="l" fontAlgn="t"/>
                      <a:r>
                        <a:rPr lang="en-US" sz="1000" u="none" strike="noStrike" dirty="0">
                          <a:effectLst/>
                        </a:rPr>
                        <a:t>TYPEVI</a:t>
                      </a:r>
                      <a:endParaRPr lang="en-US" sz="1000" b="0" i="0" u="none" strike="noStrike" dirty="0">
                        <a:effectLst/>
                        <a:latin typeface="Arial"/>
                      </a:endParaRPr>
                    </a:p>
                  </a:txBody>
                  <a:tcPr marL="7419" marR="7419" marT="7419" marB="0"/>
                </a:tc>
                <a:tc>
                  <a:txBody>
                    <a:bodyPr/>
                    <a:lstStyle/>
                    <a:p>
                      <a:pPr algn="l" fontAlgn="t"/>
                      <a:r>
                        <a:rPr lang="en-US" sz="1000" u="none" strike="noStrike" dirty="0">
                          <a:effectLst/>
                        </a:rPr>
                        <a:t>TYPE6</a:t>
                      </a:r>
                      <a:endParaRPr lang="en-US" sz="1000" b="0" i="0" u="none" strike="noStrike" dirty="0">
                        <a:effectLst/>
                        <a:latin typeface="Arial"/>
                      </a:endParaRPr>
                    </a:p>
                  </a:txBody>
                  <a:tcPr marL="7419" marR="7419" marT="7419" marB="0"/>
                </a:tc>
                <a:tc>
                  <a:txBody>
                    <a:bodyPr/>
                    <a:lstStyle/>
                    <a:p>
                      <a:pPr algn="l" fontAlgn="t"/>
                      <a:r>
                        <a:rPr lang="en-US" sz="1000" u="none" strike="noStrike" dirty="0">
                          <a:effectLst/>
                        </a:rPr>
                        <a:t>Individuals who have the heaviest constitutive pigmentation, especially dark skinned black individuals. (Reference: Fitzpatrick TB: The validity and practicality of sun-reactive skin types I through VI. Arch. Dermatol. 1998 124: 869-871)</a:t>
                      </a:r>
                      <a:endParaRPr lang="en-US" sz="1000" b="0" i="0" u="none" strike="noStrike" dirty="0">
                        <a:effectLst/>
                        <a:latin typeface="Arial"/>
                      </a:endParaRPr>
                    </a:p>
                  </a:txBody>
                  <a:tcPr marL="7419" marR="7419" marT="7419" marB="0"/>
                </a:tc>
              </a:tr>
            </a:tbl>
          </a:graphicData>
        </a:graphic>
      </p:graphicFrame>
    </p:spTree>
    <p:extLst>
      <p:ext uri="{BB962C8B-B14F-4D97-AF65-F5344CB8AC3E}">
        <p14:creationId xmlns:p14="http://schemas.microsoft.com/office/powerpoint/2010/main" val="17745407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4"/>
          <p:cNvSpPr>
            <a:spLocks noGrp="1"/>
          </p:cNvSpPr>
          <p:nvPr>
            <p:ph type="title"/>
          </p:nvPr>
        </p:nvSpPr>
        <p:spPr>
          <a:xfrm>
            <a:off x="1379538" y="391160"/>
            <a:ext cx="7307262" cy="690880"/>
          </a:xfrm>
        </p:spPr>
        <p:txBody>
          <a:bodyPr/>
          <a:lstStyle/>
          <a:p>
            <a:r>
              <a:rPr lang="en-US" sz="2400" dirty="0" smtClean="0"/>
              <a:t>CASE 7 – Existing SDTM Codelist: Hepatic </a:t>
            </a:r>
            <a:r>
              <a:rPr lang="en-US" sz="2400" dirty="0"/>
              <a:t>Findings About </a:t>
            </a:r>
            <a:r>
              <a:rPr lang="en-US" sz="2400" dirty="0" smtClean="0"/>
              <a:t>Test Code/Name</a:t>
            </a:r>
          </a:p>
        </p:txBody>
      </p:sp>
      <p:sp>
        <p:nvSpPr>
          <p:cNvPr id="10243" name="Content Placeholder 5"/>
          <p:cNvSpPr>
            <a:spLocks noGrp="1"/>
          </p:cNvSpPr>
          <p:nvPr>
            <p:ph idx="1"/>
          </p:nvPr>
        </p:nvSpPr>
        <p:spPr>
          <a:xfrm>
            <a:off x="1349058" y="883920"/>
            <a:ext cx="7307262" cy="5273040"/>
          </a:xfrm>
        </p:spPr>
        <p:txBody>
          <a:bodyPr/>
          <a:lstStyle/>
          <a:p>
            <a:pPr marL="0" indent="0">
              <a:buNone/>
            </a:pPr>
            <a:endParaRPr lang="en-US" dirty="0" smtClean="0"/>
          </a:p>
          <a:p>
            <a:r>
              <a:rPr lang="en-US" sz="1400" b="1" dirty="0" smtClean="0"/>
              <a:t>Test = West Haven Hepatic Encephalopathy Grade</a:t>
            </a:r>
            <a:r>
              <a:rPr lang="en-US" sz="1400" dirty="0" smtClean="0"/>
              <a:t>:  A </a:t>
            </a:r>
            <a:r>
              <a:rPr lang="en-US" sz="1400" dirty="0"/>
              <a:t>grading system to describe the severity of hepatic encephalopathy based on the level of mental status, per the West Haven Criteria</a:t>
            </a:r>
            <a:r>
              <a:rPr lang="en-US" sz="1400" dirty="0" smtClean="0"/>
              <a:t>.</a:t>
            </a:r>
          </a:p>
          <a:p>
            <a:pPr marL="0" indent="0">
              <a:buNone/>
            </a:pPr>
            <a:endParaRPr lang="en-US" sz="1400" dirty="0" smtClean="0"/>
          </a:p>
          <a:p>
            <a:r>
              <a:rPr lang="en-US" sz="1400" b="1" dirty="0" smtClean="0"/>
              <a:t>Response Codelist</a:t>
            </a:r>
            <a:r>
              <a:rPr lang="en-US" sz="1400" b="1" dirty="0"/>
              <a:t>: West Haven Hepatic Encephalopathy Grade</a:t>
            </a:r>
            <a:endParaRPr lang="en-US" sz="1400" b="1" dirty="0" smtClean="0"/>
          </a:p>
          <a:p>
            <a:endParaRPr lang="en-US" sz="1400" dirty="0" smtClean="0"/>
          </a:p>
          <a:p>
            <a:endParaRPr lang="en-US" sz="1400" dirty="0" smtClean="0"/>
          </a:p>
          <a:p>
            <a:endParaRPr lang="en-US" sz="1400" dirty="0" smtClean="0"/>
          </a:p>
          <a:p>
            <a:endParaRPr lang="en-US" sz="800" dirty="0"/>
          </a:p>
          <a:p>
            <a:endParaRPr lang="en-US" sz="1400" dirty="0"/>
          </a:p>
        </p:txBody>
      </p:sp>
      <p:sp>
        <p:nvSpPr>
          <p:cNvPr id="10244" name="Slide Number Placeholder 3"/>
          <p:cNvSpPr>
            <a:spLocks noGrp="1"/>
          </p:cNvSpPr>
          <p:nvPr>
            <p:ph type="sldNum" sz="quarter" idx="10"/>
          </p:nvPr>
        </p:nvSpPr>
        <p:spPr>
          <a:xfrm>
            <a:off x="7010400" y="6494463"/>
            <a:ext cx="2133600" cy="347662"/>
          </a:xfrm>
          <a:noFill/>
        </p:spPr>
        <p:txBody>
          <a:bodyPr/>
          <a:lstStyle/>
          <a:p>
            <a:fld id="{4F58ECFF-556C-4C82-9640-18020C321706}" type="slidenum">
              <a:rPr lang="en-US" smtClean="0"/>
              <a:pPr/>
              <a:t>7</a:t>
            </a:fld>
            <a:endParaRPr lang="en-US" dirty="0" smtClean="0"/>
          </a:p>
        </p:txBody>
      </p:sp>
      <p:graphicFrame>
        <p:nvGraphicFramePr>
          <p:cNvPr id="5" name="Table 4"/>
          <p:cNvGraphicFramePr>
            <a:graphicFrameLocks noGrp="1"/>
          </p:cNvGraphicFramePr>
          <p:nvPr>
            <p:extLst>
              <p:ext uri="{D42A27DB-BD31-4B8C-83A1-F6EECF244321}">
                <p14:modId xmlns:p14="http://schemas.microsoft.com/office/powerpoint/2010/main" val="1544684569"/>
              </p:ext>
            </p:extLst>
          </p:nvPr>
        </p:nvGraphicFramePr>
        <p:xfrm>
          <a:off x="1564799" y="2667000"/>
          <a:ext cx="6997700" cy="3688080"/>
        </p:xfrm>
        <a:graphic>
          <a:graphicData uri="http://schemas.openxmlformats.org/drawingml/2006/table">
            <a:tbl>
              <a:tblPr>
                <a:tableStyleId>{5C22544A-7EE6-4342-B048-85BDC9FD1C3A}</a:tableStyleId>
              </a:tblPr>
              <a:tblGrid>
                <a:gridCol w="876300"/>
                <a:gridCol w="698500"/>
                <a:gridCol w="5422900"/>
              </a:tblGrid>
              <a:tr h="701040">
                <a:tc>
                  <a:txBody>
                    <a:bodyPr/>
                    <a:lstStyle/>
                    <a:p>
                      <a:pPr algn="l" fontAlgn="t"/>
                      <a:r>
                        <a:rPr lang="en-US" sz="1000" u="none" strike="noStrike" dirty="0">
                          <a:effectLst/>
                        </a:rPr>
                        <a:t>GRADE 0</a:t>
                      </a:r>
                      <a:endParaRPr lang="en-US" sz="1000" b="0" i="0" u="none" strike="noStrike" dirty="0">
                        <a:effectLst/>
                        <a:latin typeface="Arial"/>
                      </a:endParaRPr>
                    </a:p>
                  </a:txBody>
                  <a:tcPr marL="7620" marR="7620" marT="7620" marB="0"/>
                </a:tc>
                <a:tc>
                  <a:txBody>
                    <a:bodyPr/>
                    <a:lstStyle/>
                    <a:p>
                      <a:pPr algn="l" fontAlgn="t"/>
                      <a:r>
                        <a:rPr lang="en-US" sz="1000" u="none" strike="noStrike" dirty="0">
                          <a:effectLst/>
                        </a:rPr>
                        <a:t> </a:t>
                      </a:r>
                      <a:endParaRPr lang="en-US" sz="1000" b="0" i="0" u="none" strike="noStrike" dirty="0">
                        <a:effectLst/>
                        <a:latin typeface="Arial"/>
                      </a:endParaRPr>
                    </a:p>
                  </a:txBody>
                  <a:tcPr marL="7620" marR="7620" marT="7620" marB="0"/>
                </a:tc>
                <a:tc>
                  <a:txBody>
                    <a:bodyPr/>
                    <a:lstStyle/>
                    <a:p>
                      <a:pPr algn="l" fontAlgn="t"/>
                      <a:r>
                        <a:rPr lang="en-US" sz="1000" u="none" strike="noStrike" dirty="0">
                          <a:effectLst/>
                        </a:rPr>
                        <a:t>Minimal - symptoms or pathological characteristics include minimal hepatic encephalopathy, lack of detectable changes in personality or behavior, minimal changes in memory, concentration and intellectual function, and absence of coordination asterixis. (Adapted from: Hepatic Encephalopathy. David C Wolf. http://emedicine.medscape.com/article/186101-overview)</a:t>
                      </a:r>
                      <a:endParaRPr lang="en-US" sz="1000" b="0" i="0" u="none" strike="noStrike" dirty="0">
                        <a:effectLst/>
                        <a:latin typeface="Arial"/>
                      </a:endParaRPr>
                    </a:p>
                  </a:txBody>
                  <a:tcPr marL="7620" marR="7620" marT="7620" marB="0"/>
                </a:tc>
              </a:tr>
              <a:tr h="891540">
                <a:tc>
                  <a:txBody>
                    <a:bodyPr/>
                    <a:lstStyle/>
                    <a:p>
                      <a:pPr algn="l" fontAlgn="t"/>
                      <a:r>
                        <a:rPr lang="en-US" sz="1000" u="none" strike="noStrike" dirty="0">
                          <a:effectLst/>
                        </a:rPr>
                        <a:t>GRADE 1</a:t>
                      </a:r>
                      <a:endParaRPr lang="en-US" sz="1000" b="0" i="0" u="none" strike="noStrike" dirty="0">
                        <a:effectLst/>
                        <a:latin typeface="Arial"/>
                      </a:endParaRPr>
                    </a:p>
                  </a:txBody>
                  <a:tcPr marL="7620" marR="7620" marT="7620" marB="0"/>
                </a:tc>
                <a:tc>
                  <a:txBody>
                    <a:bodyPr/>
                    <a:lstStyle/>
                    <a:p>
                      <a:pPr algn="l" fontAlgn="t"/>
                      <a:r>
                        <a:rPr lang="en-US" sz="1000" u="none" strike="noStrike" dirty="0">
                          <a:effectLst/>
                        </a:rPr>
                        <a:t> </a:t>
                      </a:r>
                      <a:endParaRPr lang="en-US" sz="1000" b="0" i="0" u="none" strike="noStrike" dirty="0">
                        <a:effectLst/>
                        <a:latin typeface="Arial"/>
                      </a:endParaRPr>
                    </a:p>
                  </a:txBody>
                  <a:tcPr marL="7620" marR="7620" marT="7620" marB="0"/>
                </a:tc>
                <a:tc>
                  <a:txBody>
                    <a:bodyPr/>
                    <a:lstStyle/>
                    <a:p>
                      <a:pPr algn="l" fontAlgn="t"/>
                      <a:r>
                        <a:rPr lang="en-US" sz="1000" u="none" strike="noStrike" dirty="0">
                          <a:effectLst/>
                        </a:rPr>
                        <a:t>Mild - symptoms or pathological characteristics include trivial lack of awareness, shortened attention span, impaired ability to perform addition or subtraction, hypersomnia, insomnia, or inversion of sleep pattern, euphoria, depression or irritability, mild confusion, slowing of ability to perform mental tasks. (Adapted from: Hepatic Encephalopathy. David C Wolf. http://emedicine.medscape.com/article/186101-overview.)</a:t>
                      </a:r>
                      <a:endParaRPr lang="en-US" sz="1000" b="0" i="0" u="none" strike="noStrike" dirty="0">
                        <a:effectLst/>
                        <a:latin typeface="Arial"/>
                      </a:endParaRPr>
                    </a:p>
                  </a:txBody>
                  <a:tcPr marL="7620" marR="7620" marT="7620" marB="0"/>
                </a:tc>
              </a:tr>
              <a:tr h="861060">
                <a:tc>
                  <a:txBody>
                    <a:bodyPr/>
                    <a:lstStyle/>
                    <a:p>
                      <a:pPr algn="l" fontAlgn="t"/>
                      <a:r>
                        <a:rPr lang="en-US" sz="1000" u="none" strike="noStrike" dirty="0">
                          <a:effectLst/>
                        </a:rPr>
                        <a:t>GRADE 2</a:t>
                      </a:r>
                      <a:endParaRPr lang="en-US" sz="1000" b="0" i="0" u="none" strike="noStrike" dirty="0">
                        <a:effectLst/>
                        <a:latin typeface="Arial"/>
                      </a:endParaRPr>
                    </a:p>
                  </a:txBody>
                  <a:tcPr marL="7620" marR="7620" marT="7620" marB="0"/>
                </a:tc>
                <a:tc>
                  <a:txBody>
                    <a:bodyPr/>
                    <a:lstStyle/>
                    <a:p>
                      <a:pPr algn="l" fontAlgn="t"/>
                      <a:r>
                        <a:rPr lang="en-US" sz="1000" u="none" strike="noStrike" dirty="0">
                          <a:effectLst/>
                        </a:rPr>
                        <a:t> </a:t>
                      </a:r>
                      <a:endParaRPr lang="en-US" sz="1000" b="0" i="0" u="none" strike="noStrike" dirty="0">
                        <a:effectLst/>
                        <a:latin typeface="Arial"/>
                      </a:endParaRPr>
                    </a:p>
                  </a:txBody>
                  <a:tcPr marL="7620" marR="7620" marT="7620" marB="0"/>
                </a:tc>
                <a:tc>
                  <a:txBody>
                    <a:bodyPr/>
                    <a:lstStyle/>
                    <a:p>
                      <a:pPr algn="l" fontAlgn="t"/>
                      <a:r>
                        <a:rPr lang="en-US" sz="1000" u="none" strike="noStrike" dirty="0">
                          <a:effectLst/>
                        </a:rPr>
                        <a:t>Moderate - symptoms or pathological characteristics include lethargy or apathy, disorientation, inappropriate behavior, slurred speech, obvious asterixis, drowsiness, lethargy, gross deficits in ability to perform mental tasks, obvious personality changes, inappropriate behavior, and intermittent disorientation, unsurely regarding time. (Adapted from: Hepatic Encephalopathy. David C Wolf. http://emedicine.medscape.com/article/186101-overview.)</a:t>
                      </a:r>
                      <a:endParaRPr lang="en-US" sz="1000" b="0" i="0" u="none" strike="noStrike" dirty="0">
                        <a:effectLst/>
                        <a:latin typeface="Arial"/>
                      </a:endParaRPr>
                    </a:p>
                  </a:txBody>
                  <a:tcPr marL="7620" marR="7620" marT="7620" marB="0"/>
                </a:tc>
              </a:tr>
              <a:tr h="731520">
                <a:tc>
                  <a:txBody>
                    <a:bodyPr/>
                    <a:lstStyle/>
                    <a:p>
                      <a:pPr algn="l" fontAlgn="t"/>
                      <a:r>
                        <a:rPr lang="en-US" sz="1000" u="none" strike="noStrike" dirty="0">
                          <a:effectLst/>
                        </a:rPr>
                        <a:t>GRADE 3</a:t>
                      </a:r>
                      <a:endParaRPr lang="en-US" sz="1000" b="0" i="0" u="none" strike="noStrike" dirty="0">
                        <a:effectLst/>
                        <a:latin typeface="Arial"/>
                      </a:endParaRPr>
                    </a:p>
                  </a:txBody>
                  <a:tcPr marL="7620" marR="7620" marT="7620" marB="0"/>
                </a:tc>
                <a:tc>
                  <a:txBody>
                    <a:bodyPr/>
                    <a:lstStyle/>
                    <a:p>
                      <a:pPr algn="l" fontAlgn="t"/>
                      <a:r>
                        <a:rPr lang="en-US" sz="1000" u="none" strike="noStrike" dirty="0">
                          <a:effectLst/>
                        </a:rPr>
                        <a:t> </a:t>
                      </a:r>
                      <a:endParaRPr lang="en-US" sz="1000" b="0" i="0" u="none" strike="noStrike" dirty="0">
                        <a:effectLst/>
                        <a:latin typeface="Arial"/>
                      </a:endParaRPr>
                    </a:p>
                  </a:txBody>
                  <a:tcPr marL="7620" marR="7620" marT="7620" marB="0"/>
                </a:tc>
                <a:tc>
                  <a:txBody>
                    <a:bodyPr/>
                    <a:lstStyle/>
                    <a:p>
                      <a:pPr algn="l" fontAlgn="t"/>
                      <a:r>
                        <a:rPr lang="en-US" sz="1000" u="none" strike="noStrike" dirty="0">
                          <a:effectLst/>
                        </a:rPr>
                        <a:t>Severe - symptoms or pathological characteristics include somnolence with some arousability, inability to perform mental tasks, disorientation about time and place, marked confusion, amnesia, occasional fits of rage, present but incomprehensible speech. (Adapted from: Hepatic Encephalopathy. David C Wolf. http://emedicine.medscape.com/article/186101-overview.)</a:t>
                      </a:r>
                      <a:endParaRPr lang="en-US" sz="1000" b="0" i="0" u="none" strike="noStrike" dirty="0">
                        <a:effectLst/>
                        <a:latin typeface="Arial"/>
                      </a:endParaRPr>
                    </a:p>
                  </a:txBody>
                  <a:tcPr marL="7620" marR="7620" marT="7620" marB="0"/>
                </a:tc>
              </a:tr>
              <a:tr h="502920">
                <a:tc>
                  <a:txBody>
                    <a:bodyPr/>
                    <a:lstStyle/>
                    <a:p>
                      <a:pPr algn="l" fontAlgn="t"/>
                      <a:r>
                        <a:rPr lang="en-US" sz="1000" u="none" strike="noStrike" dirty="0">
                          <a:effectLst/>
                        </a:rPr>
                        <a:t>GRADE 4</a:t>
                      </a:r>
                      <a:endParaRPr lang="en-US" sz="1000" b="0" i="0" u="none" strike="noStrike" dirty="0">
                        <a:effectLst/>
                        <a:latin typeface="Arial"/>
                      </a:endParaRPr>
                    </a:p>
                  </a:txBody>
                  <a:tcPr marL="7620" marR="7620" marT="7620" marB="0"/>
                </a:tc>
                <a:tc>
                  <a:txBody>
                    <a:bodyPr/>
                    <a:lstStyle/>
                    <a:p>
                      <a:pPr algn="l" fontAlgn="t"/>
                      <a:r>
                        <a:rPr lang="en-US" sz="1000" u="none" strike="noStrike" dirty="0">
                          <a:effectLst/>
                        </a:rPr>
                        <a:t> </a:t>
                      </a:r>
                      <a:endParaRPr lang="en-US" sz="1000" b="0" i="0" u="none" strike="noStrike" dirty="0">
                        <a:effectLst/>
                        <a:latin typeface="Arial"/>
                      </a:endParaRPr>
                    </a:p>
                  </a:txBody>
                  <a:tcPr marL="7620" marR="7620" marT="7620" marB="0"/>
                </a:tc>
                <a:tc>
                  <a:txBody>
                    <a:bodyPr/>
                    <a:lstStyle/>
                    <a:p>
                      <a:pPr algn="l" fontAlgn="t"/>
                      <a:r>
                        <a:rPr lang="en-US" sz="1000" u="none" strike="noStrike" dirty="0">
                          <a:effectLst/>
                        </a:rPr>
                        <a:t>Coma - symptoms or pathological characteristics include coma with or without response to painful stimuli. (Adapted from: Hepatic Encephalopathy. David C Wolf. http://emedicine.medscape.com/article/186101-overview.)</a:t>
                      </a:r>
                      <a:endParaRPr lang="en-US" sz="1000" b="0" i="0" u="none" strike="noStrike" dirty="0">
                        <a:effectLst/>
                        <a:latin typeface="Arial"/>
                      </a:endParaRPr>
                    </a:p>
                  </a:txBody>
                  <a:tcPr marL="7620" marR="7620" marT="7620" marB="0"/>
                </a:tc>
              </a:tr>
            </a:tbl>
          </a:graphicData>
        </a:graphic>
      </p:graphicFrame>
    </p:spTree>
    <p:extLst>
      <p:ext uri="{BB962C8B-B14F-4D97-AF65-F5344CB8AC3E}">
        <p14:creationId xmlns:p14="http://schemas.microsoft.com/office/powerpoint/2010/main" val="14523983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4"/>
          <p:cNvSpPr>
            <a:spLocks noGrp="1"/>
          </p:cNvSpPr>
          <p:nvPr>
            <p:ph type="title"/>
          </p:nvPr>
        </p:nvSpPr>
        <p:spPr>
          <a:xfrm>
            <a:off x="1379538" y="254000"/>
            <a:ext cx="7307262" cy="690880"/>
          </a:xfrm>
        </p:spPr>
        <p:txBody>
          <a:bodyPr/>
          <a:lstStyle/>
          <a:p>
            <a:r>
              <a:rPr lang="en-US" sz="2400" dirty="0" smtClean="0"/>
              <a:t>CASE 8 – Existing SDTM Codelist: </a:t>
            </a:r>
            <a:r>
              <a:rPr lang="en-US" sz="2400" dirty="0"/>
              <a:t>Cardiovascular Findings About Test </a:t>
            </a:r>
            <a:r>
              <a:rPr lang="en-US" sz="2400" dirty="0" smtClean="0"/>
              <a:t>Code/Name</a:t>
            </a:r>
          </a:p>
        </p:txBody>
      </p:sp>
      <p:sp>
        <p:nvSpPr>
          <p:cNvPr id="10243" name="Content Placeholder 5"/>
          <p:cNvSpPr>
            <a:spLocks noGrp="1"/>
          </p:cNvSpPr>
          <p:nvPr>
            <p:ph idx="1"/>
          </p:nvPr>
        </p:nvSpPr>
        <p:spPr>
          <a:xfrm>
            <a:off x="1333818" y="541020"/>
            <a:ext cx="7307262" cy="5273040"/>
          </a:xfrm>
        </p:spPr>
        <p:txBody>
          <a:bodyPr/>
          <a:lstStyle/>
          <a:p>
            <a:pPr marL="0" indent="0">
              <a:buNone/>
            </a:pPr>
            <a:endParaRPr lang="en-US" dirty="0" smtClean="0"/>
          </a:p>
          <a:p>
            <a:r>
              <a:rPr lang="en-US" sz="1400" b="1" dirty="0" smtClean="0"/>
              <a:t>Test = Acute </a:t>
            </a:r>
            <a:r>
              <a:rPr lang="en-US" sz="1400" b="1" dirty="0"/>
              <a:t>Myocardial Infarction Type</a:t>
            </a:r>
            <a:r>
              <a:rPr lang="en-US" sz="1400" dirty="0"/>
              <a:t>:  Categorization of the type of acute myocardial infarction</a:t>
            </a:r>
            <a:r>
              <a:rPr lang="en-US" sz="1400" dirty="0" smtClean="0"/>
              <a:t>.</a:t>
            </a:r>
          </a:p>
          <a:p>
            <a:r>
              <a:rPr lang="en-US" sz="1400" b="1" dirty="0" smtClean="0"/>
              <a:t>Response Codelist</a:t>
            </a:r>
            <a:r>
              <a:rPr lang="en-US" sz="1400" b="1" dirty="0"/>
              <a:t>:  Cardiovascular Findings About Results </a:t>
            </a:r>
          </a:p>
          <a:p>
            <a:endParaRPr lang="en-US" sz="1400" dirty="0" smtClean="0"/>
          </a:p>
        </p:txBody>
      </p:sp>
      <p:sp>
        <p:nvSpPr>
          <p:cNvPr id="10244" name="Slide Number Placeholder 3"/>
          <p:cNvSpPr>
            <a:spLocks noGrp="1"/>
          </p:cNvSpPr>
          <p:nvPr>
            <p:ph type="sldNum" sz="quarter" idx="10"/>
          </p:nvPr>
        </p:nvSpPr>
        <p:spPr>
          <a:xfrm>
            <a:off x="7010400" y="6494463"/>
            <a:ext cx="2133600" cy="347662"/>
          </a:xfrm>
          <a:noFill/>
        </p:spPr>
        <p:txBody>
          <a:bodyPr/>
          <a:lstStyle/>
          <a:p>
            <a:fld id="{4F58ECFF-556C-4C82-9640-18020C321706}" type="slidenum">
              <a:rPr lang="en-US" smtClean="0"/>
              <a:pPr/>
              <a:t>8</a:t>
            </a:fld>
            <a:endParaRPr lang="en-US" dirty="0" smtClean="0"/>
          </a:p>
        </p:txBody>
      </p:sp>
      <p:graphicFrame>
        <p:nvGraphicFramePr>
          <p:cNvPr id="5" name="Table 4"/>
          <p:cNvGraphicFramePr>
            <a:graphicFrameLocks noGrp="1"/>
          </p:cNvGraphicFramePr>
          <p:nvPr>
            <p:extLst>
              <p:ext uri="{D42A27DB-BD31-4B8C-83A1-F6EECF244321}">
                <p14:modId xmlns:p14="http://schemas.microsoft.com/office/powerpoint/2010/main" val="3937715542"/>
              </p:ext>
            </p:extLst>
          </p:nvPr>
        </p:nvGraphicFramePr>
        <p:xfrm>
          <a:off x="1394778" y="1874473"/>
          <a:ext cx="7307262" cy="4617813"/>
        </p:xfrm>
        <a:graphic>
          <a:graphicData uri="http://schemas.openxmlformats.org/drawingml/2006/table">
            <a:tbl>
              <a:tblPr>
                <a:tableStyleId>{5C22544A-7EE6-4342-B048-85BDC9FD1C3A}</a:tableStyleId>
              </a:tblPr>
              <a:tblGrid>
                <a:gridCol w="618111"/>
                <a:gridCol w="143944"/>
                <a:gridCol w="6545207"/>
              </a:tblGrid>
              <a:tr h="817939">
                <a:tc>
                  <a:txBody>
                    <a:bodyPr/>
                    <a:lstStyle/>
                    <a:p>
                      <a:pPr algn="l" fontAlgn="t"/>
                      <a:r>
                        <a:rPr lang="en-US" sz="700" u="none" strike="noStrike" dirty="0">
                          <a:effectLst/>
                        </a:rPr>
                        <a:t>TYPE 1 MYOCARDIAL INFARCTION</a:t>
                      </a:r>
                      <a:endParaRPr lang="en-US" sz="700" b="0" i="0" u="none" strike="noStrike" dirty="0">
                        <a:effectLst/>
                        <a:latin typeface="Arial"/>
                      </a:endParaRPr>
                    </a:p>
                  </a:txBody>
                  <a:tcPr marL="5080" marR="5080" marT="5080" marB="0"/>
                </a:tc>
                <a:tc>
                  <a:txBody>
                    <a:bodyPr/>
                    <a:lstStyle/>
                    <a:p>
                      <a:pPr algn="l" fontAlgn="t"/>
                      <a:r>
                        <a:rPr lang="en-US" sz="700" u="none" strike="noStrike" dirty="0">
                          <a:effectLst/>
                        </a:rPr>
                        <a:t> </a:t>
                      </a:r>
                      <a:endParaRPr lang="en-US" sz="700" b="0" i="0" u="none" strike="noStrike" dirty="0">
                        <a:effectLst/>
                        <a:latin typeface="Arial"/>
                      </a:endParaRPr>
                    </a:p>
                  </a:txBody>
                  <a:tcPr marL="5080" marR="5080" marT="5080" marB="0"/>
                </a:tc>
                <a:tc>
                  <a:txBody>
                    <a:bodyPr/>
                    <a:lstStyle/>
                    <a:p>
                      <a:pPr algn="l" fontAlgn="t"/>
                      <a:r>
                        <a:rPr lang="en-US" sz="700" u="none" strike="noStrike" dirty="0">
                          <a:effectLst/>
                        </a:rPr>
                        <a:t>Spontaneous clinical syndrome related to atherosclerotic plaque rupture, ulceration, fissuring, erosion, or dissection, with resulting intraluminal thrombus, and leading to decreased myocardial blood flow or distal platelet emboli with ensuing myocyte necrosis. This classification requires a) detection of a rise and/or fall of cardiac biomarker values [preferably cardiac troponin (cTn)] with at least one value greater than 99th percentile of the upper reference limit (URL) and b) at least one of the following: symptoms of myocardial ischemia; new or presumed new significant ST-segment-T wave (ST-T) changes or new left bundle branch block (LBBB) on the ECG; development of pathological Q waves on the ECG; imaging evidence of new loss of viable myocardium or new regional wall motion abnormality; identification of an intracoronary thrombus by angiography or autopsy. (Universal definition of myocardial infarction, Kristian Thygesen, Joseph S. Alpert and Harvey D. White on behalf of the Joint ESC/ACCF/AHA/WHF Task Force for the Redefinition of Myocardial Infarction, Eur Heart J (2007) 28 (20): 2525-2538.)</a:t>
                      </a:r>
                      <a:endParaRPr lang="en-US" sz="700" b="0" i="0" u="none" strike="noStrike" dirty="0">
                        <a:effectLst/>
                        <a:latin typeface="Arial"/>
                      </a:endParaRPr>
                    </a:p>
                  </a:txBody>
                  <a:tcPr marL="5080" marR="5080" marT="5080" marB="0"/>
                </a:tc>
              </a:tr>
              <a:tr h="807778">
                <a:tc>
                  <a:txBody>
                    <a:bodyPr/>
                    <a:lstStyle/>
                    <a:p>
                      <a:pPr algn="l" fontAlgn="t"/>
                      <a:r>
                        <a:rPr lang="en-US" sz="700" u="none" strike="noStrike" dirty="0">
                          <a:effectLst/>
                        </a:rPr>
                        <a:t>TYPE 2 MYOCARDIAL INFARCTION</a:t>
                      </a:r>
                      <a:endParaRPr lang="en-US" sz="700" b="0" i="0" u="none" strike="noStrike" dirty="0">
                        <a:effectLst/>
                        <a:latin typeface="Arial"/>
                      </a:endParaRPr>
                    </a:p>
                  </a:txBody>
                  <a:tcPr marL="5080" marR="5080" marT="5080" marB="0"/>
                </a:tc>
                <a:tc>
                  <a:txBody>
                    <a:bodyPr/>
                    <a:lstStyle/>
                    <a:p>
                      <a:pPr algn="l" fontAlgn="t"/>
                      <a:r>
                        <a:rPr lang="en-US" sz="700" u="none" strike="noStrike" dirty="0">
                          <a:effectLst/>
                        </a:rPr>
                        <a:t> </a:t>
                      </a:r>
                      <a:endParaRPr lang="en-US" sz="700" b="0" i="0" u="none" strike="noStrike" dirty="0">
                        <a:effectLst/>
                        <a:latin typeface="Arial"/>
                      </a:endParaRPr>
                    </a:p>
                  </a:txBody>
                  <a:tcPr marL="5080" marR="5080" marT="5080" marB="0"/>
                </a:tc>
                <a:tc>
                  <a:txBody>
                    <a:bodyPr/>
                    <a:lstStyle/>
                    <a:p>
                      <a:pPr algn="l" fontAlgn="t"/>
                      <a:r>
                        <a:rPr lang="en-US" sz="700" u="none" strike="noStrike" dirty="0">
                          <a:effectLst/>
                        </a:rPr>
                        <a:t>Ischemic imbalance: Spontaneous clinical syndrome where a condition other than coronary artery disease contributes to an imbalance between myocardial oxygen supply and/or demand, e.g. coronary endothelial dysfunction, coronary artery spasm, coronary embolism, tachy-/brady-arrhythmias, anemia, respiratory failure, hypotension, and hypertension with or without left ventricular hypertrophy. This classification requires detection of a rise and/or fall of cardiac biomarker values [preferably cardiac troponin (cTn)] with at least one value greater than 99th percentile of the upper reference limit (URL) and b) at least one of the following: symptoms of myocardial ischemia; new or presumed new significant ST-segment-T wave (ST-T) changes or new left bundle branch block (LBBB) on the ECG; development of pathological Q waves on the ECG; imaging evidence of new loss of viable myocardium or new regional wall motion abnormality. (Universal definition of myocardial infarction, Kristian Thygesen, Joseph S. Alpert and Harvey D. White on behalf of the Joint ESC/ACCF/AHA/WHF Task Force for the Redefinition of Myocardial Infarction, Eur Heart J (2007) 28 (20): 2525-2538.)</a:t>
                      </a:r>
                      <a:endParaRPr lang="en-US" sz="700" b="0" i="0" u="none" strike="noStrike" dirty="0">
                        <a:effectLst/>
                        <a:latin typeface="Arial"/>
                      </a:endParaRPr>
                    </a:p>
                  </a:txBody>
                  <a:tcPr marL="5080" marR="5080" marT="5080" marB="0"/>
                </a:tc>
              </a:tr>
              <a:tr h="411510">
                <a:tc>
                  <a:txBody>
                    <a:bodyPr/>
                    <a:lstStyle/>
                    <a:p>
                      <a:pPr algn="l" fontAlgn="t"/>
                      <a:r>
                        <a:rPr lang="en-US" sz="700" u="none" strike="noStrike" dirty="0">
                          <a:effectLst/>
                        </a:rPr>
                        <a:t>TYPE 3 MYOCARDIAL INFARCTION</a:t>
                      </a:r>
                      <a:endParaRPr lang="en-US" sz="700" b="0" i="0" u="none" strike="noStrike" dirty="0">
                        <a:effectLst/>
                        <a:latin typeface="Arial"/>
                      </a:endParaRPr>
                    </a:p>
                  </a:txBody>
                  <a:tcPr marL="5080" marR="5080" marT="5080" marB="0"/>
                </a:tc>
                <a:tc>
                  <a:txBody>
                    <a:bodyPr/>
                    <a:lstStyle/>
                    <a:p>
                      <a:pPr algn="l" fontAlgn="t"/>
                      <a:r>
                        <a:rPr lang="en-US" sz="700" u="none" strike="noStrike" dirty="0">
                          <a:effectLst/>
                        </a:rPr>
                        <a:t> </a:t>
                      </a:r>
                      <a:endParaRPr lang="en-US" sz="700" b="0" i="0" u="none" strike="noStrike" dirty="0">
                        <a:effectLst/>
                        <a:latin typeface="Arial"/>
                      </a:endParaRPr>
                    </a:p>
                  </a:txBody>
                  <a:tcPr marL="5080" marR="5080" marT="5080" marB="0"/>
                </a:tc>
                <a:tc>
                  <a:txBody>
                    <a:bodyPr/>
                    <a:lstStyle/>
                    <a:p>
                      <a:pPr algn="l" fontAlgn="t"/>
                      <a:r>
                        <a:rPr lang="en-US" sz="700" u="none" strike="noStrike" dirty="0">
                          <a:effectLst/>
                        </a:rPr>
                        <a:t>Death, No Biomarkers: Death where symptoms suggestive of myocardial ischemia are present, and with (presumed) new ischemic changes or new LBBB on ECG, but where death occurs before cardiac biomarkers can be obtained, or before cardiac biomarker values could rise. (Universal definition of myocardial infarction, Kristian Thygesen, Joseph S. Alpert and Harvey D. White on behalf of the Joint ESC/ACCF/AHA/WHF Task Force for the Redefinition of Myocardial Infarction, Eur Heart J (2007) 28 (20): 2525-2538.)</a:t>
                      </a:r>
                      <a:endParaRPr lang="en-US" sz="700" b="0" i="0" u="none" strike="noStrike" dirty="0">
                        <a:effectLst/>
                        <a:latin typeface="Arial"/>
                      </a:endParaRPr>
                    </a:p>
                  </a:txBody>
                  <a:tcPr marL="5080" marR="5080" marT="5080" marB="0"/>
                </a:tc>
              </a:tr>
              <a:tr h="716332">
                <a:tc>
                  <a:txBody>
                    <a:bodyPr/>
                    <a:lstStyle/>
                    <a:p>
                      <a:pPr algn="l" fontAlgn="t"/>
                      <a:r>
                        <a:rPr lang="en-US" sz="700" u="none" strike="noStrike" dirty="0">
                          <a:effectLst/>
                        </a:rPr>
                        <a:t>TYPE 4A MYOCARDIAL INFARCTION</a:t>
                      </a:r>
                      <a:endParaRPr lang="en-US" sz="700" b="0" i="0" u="none" strike="noStrike" dirty="0">
                        <a:effectLst/>
                        <a:latin typeface="Arial"/>
                      </a:endParaRPr>
                    </a:p>
                  </a:txBody>
                  <a:tcPr marL="5080" marR="5080" marT="5080" marB="0"/>
                </a:tc>
                <a:tc>
                  <a:txBody>
                    <a:bodyPr/>
                    <a:lstStyle/>
                    <a:p>
                      <a:pPr algn="l" fontAlgn="t"/>
                      <a:r>
                        <a:rPr lang="en-US" sz="700" u="none" strike="noStrike" dirty="0">
                          <a:effectLst/>
                        </a:rPr>
                        <a:t> </a:t>
                      </a:r>
                      <a:endParaRPr lang="en-US" sz="700" b="0" i="0" u="none" strike="noStrike" dirty="0">
                        <a:effectLst/>
                        <a:latin typeface="Arial"/>
                      </a:endParaRPr>
                    </a:p>
                  </a:txBody>
                  <a:tcPr marL="5080" marR="5080" marT="5080" marB="0"/>
                </a:tc>
                <a:tc>
                  <a:txBody>
                    <a:bodyPr/>
                    <a:lstStyle/>
                    <a:p>
                      <a:pPr algn="l" fontAlgn="t"/>
                      <a:r>
                        <a:rPr lang="en-US" sz="700" u="none" strike="noStrike" dirty="0">
                          <a:effectLst/>
                        </a:rPr>
                        <a:t>PCI Related: PCI Related Myocardial infarction associated with and occurring within 48h of percutaneous coronary intervention, with elevation of cardiac biomarker values to greater than 5x 99th percentile of the upper reference limit (URL) in patients with normal baseline values (less than or equal to 99th percentile URL), or a rise of cardiac biomarker values greater than or equal to 20% if the baseline values are elevated and are stable or falling. This classification also requires at least one of the following: symptoms of myocardial ischemia; new ischemic ECG changes or new LBBB; angiographic loss of patency of a major coronary artery or a side branch or persistent slow- or no-flow or embolization; imaging evidence of new loss of viable myocardium or new regional wall motion abnormality. (Universal definition of myocardial infarction, Kristian Thygesen, Joseph S. Alpert and Harvey D. White on behalf of the Joint ESC/ACCF/AHA/WHF Task Force for the Redefinition of Myocardial Infarction, Eur Heart J (2007) 28 (20): 2525-2538.)</a:t>
                      </a:r>
                      <a:endParaRPr lang="en-US" sz="700" b="0" i="0" u="none" strike="noStrike" dirty="0">
                        <a:effectLst/>
                        <a:latin typeface="Arial"/>
                      </a:endParaRPr>
                    </a:p>
                  </a:txBody>
                  <a:tcPr marL="5080" marR="5080" marT="5080" marB="0"/>
                </a:tc>
              </a:tr>
              <a:tr h="467394">
                <a:tc>
                  <a:txBody>
                    <a:bodyPr/>
                    <a:lstStyle/>
                    <a:p>
                      <a:pPr algn="l" fontAlgn="t"/>
                      <a:r>
                        <a:rPr lang="en-US" sz="700" u="none" strike="noStrike" dirty="0">
                          <a:effectLst/>
                        </a:rPr>
                        <a:t>TYPE 4B MYOCARDIAL INFARCTION</a:t>
                      </a:r>
                      <a:endParaRPr lang="en-US" sz="700" b="0" i="0" u="none" strike="noStrike" dirty="0">
                        <a:effectLst/>
                        <a:latin typeface="Arial"/>
                      </a:endParaRPr>
                    </a:p>
                  </a:txBody>
                  <a:tcPr marL="5080" marR="5080" marT="5080" marB="0"/>
                </a:tc>
                <a:tc>
                  <a:txBody>
                    <a:bodyPr/>
                    <a:lstStyle/>
                    <a:p>
                      <a:pPr algn="l" fontAlgn="t"/>
                      <a:r>
                        <a:rPr lang="en-US" sz="700" u="none" strike="noStrike" dirty="0">
                          <a:effectLst/>
                        </a:rPr>
                        <a:t> </a:t>
                      </a:r>
                      <a:endParaRPr lang="en-US" sz="700" b="0" i="0" u="none" strike="noStrike" dirty="0">
                        <a:effectLst/>
                        <a:latin typeface="Arial"/>
                      </a:endParaRPr>
                    </a:p>
                  </a:txBody>
                  <a:tcPr marL="5080" marR="5080" marT="5080" marB="0"/>
                </a:tc>
                <a:tc>
                  <a:txBody>
                    <a:bodyPr/>
                    <a:lstStyle/>
                    <a:p>
                      <a:pPr algn="l" fontAlgn="t"/>
                      <a:r>
                        <a:rPr lang="en-US" sz="700" u="none" strike="noStrike" dirty="0">
                          <a:effectLst/>
                        </a:rPr>
                        <a:t>Stent Thrombosis: Myocardial infarction associated with stent thrombosis as detected by coronary angiography or at autopsy, where symptoms suggestive of myocardial ischemia are present, and with a rise and/or fall of cardiac biomarkers values, with at least one value greater than 99th percentile of the upper reference limit. (Universal definition of myocardial infarction, Kristian Thygesen, Joseph S. Alpert and Harvey D. White on behalf of the Joint ESC/ACCF/AHA/WHF Task Force for the Redefinition of Myocardial Infarction, Eur Heart J (2007) 28 (20): 2525-2538.)</a:t>
                      </a:r>
                      <a:endParaRPr lang="en-US" sz="700" b="0" i="0" u="none" strike="noStrike" dirty="0">
                        <a:effectLst/>
                        <a:latin typeface="Arial"/>
                      </a:endParaRPr>
                    </a:p>
                  </a:txBody>
                  <a:tcPr marL="5080" marR="5080" marT="5080" marB="0"/>
                </a:tc>
              </a:tr>
              <a:tr h="599483">
                <a:tc>
                  <a:txBody>
                    <a:bodyPr/>
                    <a:lstStyle/>
                    <a:p>
                      <a:pPr algn="l" fontAlgn="t"/>
                      <a:r>
                        <a:rPr lang="en-US" sz="700" u="none" strike="noStrike" dirty="0">
                          <a:effectLst/>
                        </a:rPr>
                        <a:t>TYPE 4C MYOCARDIAL INFARCTION</a:t>
                      </a:r>
                      <a:endParaRPr lang="en-US" sz="700" b="0" i="0" u="none" strike="noStrike" dirty="0">
                        <a:effectLst/>
                        <a:latin typeface="Arial"/>
                      </a:endParaRPr>
                    </a:p>
                  </a:txBody>
                  <a:tcPr marL="5080" marR="5080" marT="5080" marB="0"/>
                </a:tc>
                <a:tc>
                  <a:txBody>
                    <a:bodyPr/>
                    <a:lstStyle/>
                    <a:p>
                      <a:pPr algn="l" fontAlgn="t"/>
                      <a:r>
                        <a:rPr lang="en-US" sz="700" u="none" strike="noStrike" dirty="0">
                          <a:effectLst/>
                        </a:rPr>
                        <a:t> </a:t>
                      </a:r>
                      <a:endParaRPr lang="en-US" sz="700" b="0" i="0" u="none" strike="noStrike" dirty="0">
                        <a:effectLst/>
                        <a:latin typeface="Arial"/>
                      </a:endParaRPr>
                    </a:p>
                  </a:txBody>
                  <a:tcPr marL="5080" marR="5080" marT="5080" marB="0"/>
                </a:tc>
                <a:tc>
                  <a:txBody>
                    <a:bodyPr/>
                    <a:lstStyle/>
                    <a:p>
                      <a:pPr algn="l" fontAlgn="t"/>
                      <a:r>
                        <a:rPr lang="en-US" sz="700" u="none" strike="noStrike" dirty="0">
                          <a:effectLst/>
                        </a:rPr>
                        <a:t>Stent Restenosis: Myocardial infarction associated with stent restenosis as detected by coronary angiography or at autopsy, occurring more than 48h after percutaneous coronary intervention, without evidence of stent thrombosis but with symptoms suggestive of myocardial ischemia, and with elevation of cardiac biomarker values to greater than 99th percentile of the upper reference limit (URL). This classification also requires the following: does not meet criteria for any other classification of myocardial infarction; presence of a greater than or equal to 50 percent stenosis at the site of previous successful stent PCI. (Universal definition of myocardial infarction, Kristian Thygesen, Joseph S. Alpert and Harvey D. White on behalf of the Joint ESC/ACCF/AHA/WHF Task Force for the Redefinition of Myocardial Infarction, Eur Heart J (2007) 28 (20): 2525-2538.)</a:t>
                      </a:r>
                      <a:endParaRPr lang="en-US" sz="700" b="0" i="0" u="none" strike="noStrike" dirty="0">
                        <a:effectLst/>
                        <a:latin typeface="Arial"/>
                      </a:endParaRPr>
                    </a:p>
                  </a:txBody>
                  <a:tcPr marL="5080" marR="5080" marT="5080" marB="0"/>
                </a:tc>
              </a:tr>
              <a:tr h="579162">
                <a:tc>
                  <a:txBody>
                    <a:bodyPr/>
                    <a:lstStyle/>
                    <a:p>
                      <a:pPr algn="l" fontAlgn="t"/>
                      <a:r>
                        <a:rPr lang="en-US" sz="700" u="none" strike="noStrike" dirty="0">
                          <a:effectLst/>
                        </a:rPr>
                        <a:t>TYPE 5 MYOCARDIAL INFARCTION</a:t>
                      </a:r>
                      <a:endParaRPr lang="en-US" sz="700" b="0" i="0" u="none" strike="noStrike" dirty="0">
                        <a:effectLst/>
                        <a:latin typeface="Arial"/>
                      </a:endParaRPr>
                    </a:p>
                  </a:txBody>
                  <a:tcPr marL="5080" marR="5080" marT="5080" marB="0"/>
                </a:tc>
                <a:tc>
                  <a:txBody>
                    <a:bodyPr/>
                    <a:lstStyle/>
                    <a:p>
                      <a:pPr algn="l" fontAlgn="t"/>
                      <a:r>
                        <a:rPr lang="en-US" sz="700" u="none" strike="noStrike" dirty="0">
                          <a:effectLst/>
                        </a:rPr>
                        <a:t> </a:t>
                      </a:r>
                      <a:endParaRPr lang="en-US" sz="700" b="0" i="0" u="none" strike="noStrike" dirty="0">
                        <a:effectLst/>
                        <a:latin typeface="Arial"/>
                      </a:endParaRPr>
                    </a:p>
                  </a:txBody>
                  <a:tcPr marL="5080" marR="5080" marT="5080" marB="0"/>
                </a:tc>
                <a:tc>
                  <a:txBody>
                    <a:bodyPr/>
                    <a:lstStyle/>
                    <a:p>
                      <a:pPr algn="l" fontAlgn="t"/>
                      <a:r>
                        <a:rPr lang="en-US" sz="700" u="none" strike="noStrike" dirty="0">
                          <a:effectLst/>
                        </a:rPr>
                        <a:t>CABG Related: Myocardial infarction associated with and occurring within 48h of coronary artery bypass graft surgery, with elevation of cardiac biomarker values to greater than 10x 99th percentile of the upper reference limit (URL) in patients with normal baseline cardiac biomarker values (less than or equal to 99th percentile URL). This classification also requires at least one of the following: new pathologic Q waves or new LBBB on ECG; angiographic new graft or new native coronary artery occlusion; imaging evidence of new loss of viable myocardium or new regional wall motion abnormality. (Universal definition of myocardial infarction, Kristian Thygesen, Joseph S. Alpert and Harvey D. White on behalf of the Joint ESC/ACCF/AHA/WHF Task Force for the Redefinition of Myocardial Infarction, Eur Heart J (2007) 28 (20): 2525-2538.)</a:t>
                      </a:r>
                      <a:endParaRPr lang="en-US" sz="700" b="0" i="0" u="none" strike="noStrike" dirty="0">
                        <a:effectLst/>
                        <a:latin typeface="Arial"/>
                      </a:endParaRPr>
                    </a:p>
                  </a:txBody>
                  <a:tcPr marL="5080" marR="5080" marT="5080" marB="0"/>
                </a:tc>
              </a:tr>
            </a:tbl>
          </a:graphicData>
        </a:graphic>
      </p:graphicFrame>
    </p:spTree>
    <p:extLst>
      <p:ext uri="{BB962C8B-B14F-4D97-AF65-F5344CB8AC3E}">
        <p14:creationId xmlns:p14="http://schemas.microsoft.com/office/powerpoint/2010/main" val="9723894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4"/>
          <p:cNvSpPr>
            <a:spLocks noGrp="1"/>
          </p:cNvSpPr>
          <p:nvPr>
            <p:ph type="title"/>
          </p:nvPr>
        </p:nvSpPr>
        <p:spPr>
          <a:xfrm>
            <a:off x="1379538" y="619760"/>
            <a:ext cx="7307262" cy="690880"/>
          </a:xfrm>
        </p:spPr>
        <p:txBody>
          <a:bodyPr/>
          <a:lstStyle/>
          <a:p>
            <a:r>
              <a:rPr lang="en-US" sz="2400" dirty="0" smtClean="0"/>
              <a:t>CASE 9 – Existing SDTM Codelist: </a:t>
            </a:r>
            <a:r>
              <a:rPr lang="en-US" sz="2400" dirty="0"/>
              <a:t>Cardiovascular Findings About Test </a:t>
            </a:r>
            <a:r>
              <a:rPr lang="en-US" sz="2400" dirty="0" smtClean="0"/>
              <a:t>Code/Name</a:t>
            </a:r>
          </a:p>
        </p:txBody>
      </p:sp>
      <p:sp>
        <p:nvSpPr>
          <p:cNvPr id="10243" name="Content Placeholder 5"/>
          <p:cNvSpPr>
            <a:spLocks noGrp="1"/>
          </p:cNvSpPr>
          <p:nvPr>
            <p:ph idx="1"/>
          </p:nvPr>
        </p:nvSpPr>
        <p:spPr>
          <a:xfrm>
            <a:off x="1333818" y="1310640"/>
            <a:ext cx="7307262" cy="5273040"/>
          </a:xfrm>
        </p:spPr>
        <p:txBody>
          <a:bodyPr/>
          <a:lstStyle/>
          <a:p>
            <a:pPr marL="0" indent="0">
              <a:buNone/>
            </a:pPr>
            <a:endParaRPr lang="en-US" dirty="0" smtClean="0"/>
          </a:p>
          <a:p>
            <a:r>
              <a:rPr lang="en-US" sz="1400" b="1" dirty="0" smtClean="0"/>
              <a:t>Test = </a:t>
            </a:r>
            <a:r>
              <a:rPr lang="en-US" sz="1400" b="1" dirty="0"/>
              <a:t>Health Care Encounter Type</a:t>
            </a:r>
            <a:r>
              <a:rPr lang="en-US" sz="1400" dirty="0"/>
              <a:t>:  </a:t>
            </a:r>
            <a:r>
              <a:rPr lang="en-US" sz="1400" dirty="0" smtClean="0"/>
              <a:t>Categorization </a:t>
            </a:r>
            <a:r>
              <a:rPr lang="en-US" sz="1400" dirty="0"/>
              <a:t>of the type of healthcare encounter.</a:t>
            </a:r>
            <a:endParaRPr lang="en-US" sz="1400" dirty="0" smtClean="0"/>
          </a:p>
          <a:p>
            <a:r>
              <a:rPr lang="en-US" sz="1400" b="1" dirty="0" smtClean="0"/>
              <a:t>Response Codelist</a:t>
            </a:r>
            <a:r>
              <a:rPr lang="en-US" sz="1400" b="1" dirty="0"/>
              <a:t>:  Cardiovascular Findings About Results </a:t>
            </a:r>
            <a:endParaRPr lang="en-US" sz="1400" b="1" dirty="0" smtClean="0"/>
          </a:p>
          <a:p>
            <a:endParaRPr lang="en-US" sz="1400" b="1" dirty="0"/>
          </a:p>
          <a:p>
            <a:endParaRPr lang="en-US" sz="1400" dirty="0" smtClean="0"/>
          </a:p>
        </p:txBody>
      </p:sp>
      <p:sp>
        <p:nvSpPr>
          <p:cNvPr id="10244" name="Slide Number Placeholder 3"/>
          <p:cNvSpPr>
            <a:spLocks noGrp="1"/>
          </p:cNvSpPr>
          <p:nvPr>
            <p:ph type="sldNum" sz="quarter" idx="10"/>
          </p:nvPr>
        </p:nvSpPr>
        <p:spPr>
          <a:xfrm>
            <a:off x="7010400" y="6494463"/>
            <a:ext cx="2133600" cy="347662"/>
          </a:xfrm>
          <a:noFill/>
        </p:spPr>
        <p:txBody>
          <a:bodyPr/>
          <a:lstStyle/>
          <a:p>
            <a:fld id="{4F58ECFF-556C-4C82-9640-18020C321706}" type="slidenum">
              <a:rPr lang="en-US" smtClean="0"/>
              <a:pPr/>
              <a:t>9</a:t>
            </a:fld>
            <a:endParaRPr lang="en-US" dirty="0" smtClean="0"/>
          </a:p>
        </p:txBody>
      </p:sp>
      <p:graphicFrame>
        <p:nvGraphicFramePr>
          <p:cNvPr id="2" name="Table 1"/>
          <p:cNvGraphicFramePr>
            <a:graphicFrameLocks noGrp="1"/>
          </p:cNvGraphicFramePr>
          <p:nvPr>
            <p:extLst>
              <p:ext uri="{D42A27DB-BD31-4B8C-83A1-F6EECF244321}">
                <p14:modId xmlns:p14="http://schemas.microsoft.com/office/powerpoint/2010/main" val="596497817"/>
              </p:ext>
            </p:extLst>
          </p:nvPr>
        </p:nvGraphicFramePr>
        <p:xfrm>
          <a:off x="1387158" y="3159025"/>
          <a:ext cx="7307261" cy="2521150"/>
        </p:xfrm>
        <a:graphic>
          <a:graphicData uri="http://schemas.openxmlformats.org/drawingml/2006/table">
            <a:tbl>
              <a:tblPr>
                <a:tableStyleId>{5C22544A-7EE6-4342-B048-85BDC9FD1C3A}</a:tableStyleId>
              </a:tblPr>
              <a:tblGrid>
                <a:gridCol w="1669122"/>
                <a:gridCol w="853969"/>
                <a:gridCol w="4784170"/>
              </a:tblGrid>
              <a:tr h="1181971">
                <a:tc>
                  <a:txBody>
                    <a:bodyPr/>
                    <a:lstStyle/>
                    <a:p>
                      <a:pPr algn="l" fontAlgn="t"/>
                      <a:r>
                        <a:rPr lang="en-US" sz="800" u="none" strike="noStrike" dirty="0">
                          <a:effectLst/>
                        </a:rPr>
                        <a:t>HEART FAILURE HOSPITALIZATION</a:t>
                      </a:r>
                      <a:endParaRPr lang="en-US" sz="800" b="0" i="0" u="none" strike="noStrike" dirty="0">
                        <a:effectLst/>
                        <a:latin typeface="Arial"/>
                      </a:endParaRPr>
                    </a:p>
                  </a:txBody>
                  <a:tcPr marL="5823" marR="5823" marT="5823" marB="0"/>
                </a:tc>
                <a:tc>
                  <a:txBody>
                    <a:bodyPr/>
                    <a:lstStyle/>
                    <a:p>
                      <a:pPr algn="l" fontAlgn="t"/>
                      <a:r>
                        <a:rPr lang="en-US" sz="800" u="none" strike="noStrike" dirty="0">
                          <a:effectLst/>
                        </a:rPr>
                        <a:t> </a:t>
                      </a:r>
                      <a:endParaRPr lang="en-US" sz="800" b="0" i="0" u="none" strike="noStrike" dirty="0">
                        <a:effectLst/>
                        <a:latin typeface="Arial"/>
                      </a:endParaRPr>
                    </a:p>
                  </a:txBody>
                  <a:tcPr marL="5823" marR="5823" marT="5823" marB="0"/>
                </a:tc>
                <a:tc>
                  <a:txBody>
                    <a:bodyPr/>
                    <a:lstStyle/>
                    <a:p>
                      <a:pPr algn="l" fontAlgn="t"/>
                      <a:r>
                        <a:rPr lang="en-US" sz="800" u="none" strike="noStrike" dirty="0">
                          <a:effectLst/>
                        </a:rPr>
                        <a:t>An event where the patient is admitted to the hospital with a primary diagnosis of heart failure (HF), where the length of stay is at least 24 hours (or extends over a calendar date), where the patient exhibits new or worsening symptoms of HF on presentation, has objective evidence of new or worsening HF, and receives initiation or intensification of treatment specifically for HF. (Hicks KA, Tcheng JE, Bozkurt B, Chaitman BR, Cutlip DE, Farb A, Fonarow GC, Jacobs JP, Jaff MR, Lichtman JH, Limacher MC, Mahaffey KW, Mehran, R, Nissen SE, Smith EE, Targum SL. 2014 ACC/AHA Key Data Elements and Definitions For Cardiovascular Endpoint Events In Clinical Trials: a report of the American College of Cardiology/American Heart Association Task Force on Clinical Data Standards (Writing Committee to Develop Cardiovascular End Points Data Standards) J Am Coll Cardiol 2014; In Press)</a:t>
                      </a:r>
                      <a:endParaRPr lang="en-US" sz="800" b="0" i="0" u="none" strike="noStrike" dirty="0">
                        <a:effectLst/>
                        <a:latin typeface="Arial"/>
                      </a:endParaRPr>
                    </a:p>
                  </a:txBody>
                  <a:tcPr marL="5823" marR="5823" marT="5823" marB="0"/>
                </a:tc>
              </a:tr>
              <a:tr h="1339179">
                <a:tc>
                  <a:txBody>
                    <a:bodyPr/>
                    <a:lstStyle/>
                    <a:p>
                      <a:pPr algn="l" fontAlgn="t"/>
                      <a:r>
                        <a:rPr lang="en-US" sz="800" u="none" strike="noStrike" dirty="0">
                          <a:effectLst/>
                        </a:rPr>
                        <a:t>URGENT HEART FAILURE VISIT</a:t>
                      </a:r>
                      <a:endParaRPr lang="en-US" sz="800" b="0" i="0" u="none" strike="noStrike" dirty="0">
                        <a:effectLst/>
                        <a:latin typeface="Arial"/>
                      </a:endParaRPr>
                    </a:p>
                  </a:txBody>
                  <a:tcPr marL="5823" marR="5823" marT="5823" marB="0"/>
                </a:tc>
                <a:tc>
                  <a:txBody>
                    <a:bodyPr/>
                    <a:lstStyle/>
                    <a:p>
                      <a:pPr algn="l" fontAlgn="t"/>
                      <a:r>
                        <a:rPr lang="en-US" sz="800" u="none" strike="noStrike" dirty="0">
                          <a:effectLst/>
                        </a:rPr>
                        <a:t> </a:t>
                      </a:r>
                      <a:endParaRPr lang="en-US" sz="800" b="0" i="0" u="none" strike="noStrike" dirty="0">
                        <a:effectLst/>
                        <a:latin typeface="Arial"/>
                      </a:endParaRPr>
                    </a:p>
                  </a:txBody>
                  <a:tcPr marL="5823" marR="5823" marT="5823" marB="0"/>
                </a:tc>
                <a:tc>
                  <a:txBody>
                    <a:bodyPr/>
                    <a:lstStyle/>
                    <a:p>
                      <a:pPr algn="l" fontAlgn="t"/>
                      <a:r>
                        <a:rPr lang="en-US" sz="800" u="none" strike="noStrike" dirty="0">
                          <a:effectLst/>
                        </a:rPr>
                        <a:t>An event where the patient has an urgent, unscheduled office/practice or emergency department visit for a primary diagnosis of heart failure (HF) but is not admitted to the hospital, where the patient exhibits new or worsening symptoms of HF on presentation, has objective evidence of new or worsening HF, and receives initiation or intensification of treatment specifically for HF, with the exception that changes to oral diuretic therapy do no qualify as initiation or intensification of treatment. (Hicks KA, Tcheng JE, Bozkurt B, Chaitman BR, Cutlip DE, Farb A, Fonarow GC, Jacobs JP, Jaff MR, Lichtman JH, Limacher MC, Mahaffey KW, Mehran, R, Nissen SE, Smith EE, Targum SL. 2014 ACC/AHA Key Data Elements and Definitions For Cardiovascular Endpoint Events In Clinical Trials: a report of the American College of Cardiology/American Heart Association Task Force on Clinical Data Standards (Writing Committee to Develop Cardiovascular End Points Data Standards) J Am Coll Cardiol 2014; In Press)</a:t>
                      </a:r>
                      <a:endParaRPr lang="en-US" sz="800" b="0" i="0" u="none" strike="noStrike" dirty="0">
                        <a:effectLst/>
                        <a:latin typeface="Arial"/>
                      </a:endParaRPr>
                    </a:p>
                  </a:txBody>
                  <a:tcPr marL="5823" marR="5823" marT="5823" marB="0"/>
                </a:tc>
              </a:tr>
            </a:tbl>
          </a:graphicData>
        </a:graphic>
      </p:graphicFrame>
    </p:spTree>
    <p:extLst>
      <p:ext uri="{BB962C8B-B14F-4D97-AF65-F5344CB8AC3E}">
        <p14:creationId xmlns:p14="http://schemas.microsoft.com/office/powerpoint/2010/main" val="1375734813"/>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000000"/>
      </a:dk1>
      <a:lt1>
        <a:srgbClr val="FFFFFF"/>
      </a:lt1>
      <a:dk2>
        <a:srgbClr val="000000"/>
      </a:dk2>
      <a:lt2>
        <a:srgbClr val="808080"/>
      </a:lt2>
      <a:accent1>
        <a:srgbClr val="6A9A7B"/>
      </a:accent1>
      <a:accent2>
        <a:srgbClr val="004960"/>
      </a:accent2>
      <a:accent3>
        <a:srgbClr val="FFFFFF"/>
      </a:accent3>
      <a:accent4>
        <a:srgbClr val="000000"/>
      </a:accent4>
      <a:accent5>
        <a:srgbClr val="B9CABF"/>
      </a:accent5>
      <a:accent6>
        <a:srgbClr val="004156"/>
      </a:accent6>
      <a:hlink>
        <a:srgbClr val="677882"/>
      </a:hlink>
      <a:folHlink>
        <a:srgbClr val="B4CCBD"/>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000000"/>
        </a:dk2>
        <a:lt2>
          <a:srgbClr val="808080"/>
        </a:lt2>
        <a:accent1>
          <a:srgbClr val="6A9A7B"/>
        </a:accent1>
        <a:accent2>
          <a:srgbClr val="003343"/>
        </a:accent2>
        <a:accent3>
          <a:srgbClr val="FFFFFF"/>
        </a:accent3>
        <a:accent4>
          <a:srgbClr val="000000"/>
        </a:accent4>
        <a:accent5>
          <a:srgbClr val="B9CABF"/>
        </a:accent5>
        <a:accent6>
          <a:srgbClr val="002D3C"/>
        </a:accent6>
        <a:hlink>
          <a:srgbClr val="677882"/>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00"/>
        </a:dk1>
        <a:lt1>
          <a:srgbClr val="FFFFFF"/>
        </a:lt1>
        <a:dk2>
          <a:srgbClr val="000000"/>
        </a:dk2>
        <a:lt2>
          <a:srgbClr val="808080"/>
        </a:lt2>
        <a:accent1>
          <a:srgbClr val="6A9A7B"/>
        </a:accent1>
        <a:accent2>
          <a:srgbClr val="003343"/>
        </a:accent2>
        <a:accent3>
          <a:srgbClr val="FFFFFF"/>
        </a:accent3>
        <a:accent4>
          <a:srgbClr val="000000"/>
        </a:accent4>
        <a:accent5>
          <a:srgbClr val="B9CABF"/>
        </a:accent5>
        <a:accent6>
          <a:srgbClr val="002D3C"/>
        </a:accent6>
        <a:hlink>
          <a:srgbClr val="677882"/>
        </a:hlink>
        <a:folHlink>
          <a:srgbClr val="D4DEDF"/>
        </a:folHlink>
      </a:clrScheme>
      <a:clrMap bg1="lt1" tx1="dk1" bg2="lt2" tx2="dk2" accent1="accent1" accent2="accent2" accent3="accent3" accent4="accent4" accent5="accent5" accent6="accent6" hlink="hlink" folHlink="folHlink"/>
    </a:extraClrScheme>
    <a:extraClrScheme>
      <a:clrScheme name="Default Design 15">
        <a:dk1>
          <a:srgbClr val="000000"/>
        </a:dk1>
        <a:lt1>
          <a:srgbClr val="FFFFFF"/>
        </a:lt1>
        <a:dk2>
          <a:srgbClr val="000000"/>
        </a:dk2>
        <a:lt2>
          <a:srgbClr val="808080"/>
        </a:lt2>
        <a:accent1>
          <a:srgbClr val="6A9A7B"/>
        </a:accent1>
        <a:accent2>
          <a:srgbClr val="003343"/>
        </a:accent2>
        <a:accent3>
          <a:srgbClr val="FFFFFF"/>
        </a:accent3>
        <a:accent4>
          <a:srgbClr val="000000"/>
        </a:accent4>
        <a:accent5>
          <a:srgbClr val="B9CABF"/>
        </a:accent5>
        <a:accent6>
          <a:srgbClr val="002D3C"/>
        </a:accent6>
        <a:hlink>
          <a:srgbClr val="677882"/>
        </a:hlink>
        <a:folHlink>
          <a:srgbClr val="BBE0E3"/>
        </a:folHlink>
      </a:clrScheme>
      <a:clrMap bg1="lt1" tx1="dk1" bg2="lt2" tx2="dk2" accent1="accent1" accent2="accent2" accent3="accent3" accent4="accent4" accent5="accent5" accent6="accent6" hlink="hlink" folHlink="folHlink"/>
    </a:extraClrScheme>
    <a:extraClrScheme>
      <a:clrScheme name="Default Design 16">
        <a:dk1>
          <a:srgbClr val="000000"/>
        </a:dk1>
        <a:lt1>
          <a:srgbClr val="FFFFFF"/>
        </a:lt1>
        <a:dk2>
          <a:srgbClr val="000000"/>
        </a:dk2>
        <a:lt2>
          <a:srgbClr val="808080"/>
        </a:lt2>
        <a:accent1>
          <a:srgbClr val="6A9A7B"/>
        </a:accent1>
        <a:accent2>
          <a:srgbClr val="003343"/>
        </a:accent2>
        <a:accent3>
          <a:srgbClr val="FFFFFF"/>
        </a:accent3>
        <a:accent4>
          <a:srgbClr val="000000"/>
        </a:accent4>
        <a:accent5>
          <a:srgbClr val="B9CABF"/>
        </a:accent5>
        <a:accent6>
          <a:srgbClr val="002D3C"/>
        </a:accent6>
        <a:hlink>
          <a:srgbClr val="677882"/>
        </a:hlink>
        <a:folHlink>
          <a:srgbClr val="B4CCB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Document" ma:contentTypeID="0x0101000B0D8E634D300940AF29E9823309C0E3" ma:contentTypeVersion="0" ma:contentTypeDescription="Create a new document." ma:contentTypeScope="" ma:versionID="56ba7e6430eb9b7889c72fa6ae24456f">
  <xsd:schema xmlns:xsd="http://www.w3.org/2001/XMLSchema" xmlns:xs="http://www.w3.org/2001/XMLSchema" xmlns:p="http://schemas.microsoft.com/office/2006/metadata/properties" xmlns:ns2="cc9af988-dd0b-489a-8207-cf5186c6ed97" targetNamespace="http://schemas.microsoft.com/office/2006/metadata/properties" ma:root="true" ma:fieldsID="5ee9683f253cbe9d8332acbf708598b5" ns2:_="">
    <xsd:import namespace="cc9af988-dd0b-489a-8207-cf5186c6ed97"/>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9af988-dd0b-489a-8207-cf5186c6ed97"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dlc_DocId xmlns="cc9af988-dd0b-489a-8207-cf5186c6ed97">NYRUUDRVYRWM-617-35</_dlc_DocId>
    <_dlc_DocIdUrl xmlns="cc9af988-dd0b-489a-8207-cf5186c6ed97">
      <Url>http://cdiscportal.digitalinfuzion.com/OPS/_layouts/DocIdRedir.aspx?ID=NYRUUDRVYRWM-617-35</Url>
      <Description>NYRUUDRVYRWM-617-35</Description>
    </_dlc_DocIdUrl>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999AD84-DE63-43FE-BD67-A6B00FF8485C}">
  <ds:schemaRefs>
    <ds:schemaRef ds:uri="http://schemas.microsoft.com/sharepoint/events"/>
  </ds:schemaRefs>
</ds:datastoreItem>
</file>

<file path=customXml/itemProps2.xml><?xml version="1.0" encoding="utf-8"?>
<ds:datastoreItem xmlns:ds="http://schemas.openxmlformats.org/officeDocument/2006/customXml" ds:itemID="{6358C701-12F4-4363-9665-41FA742EB5A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c9af988-dd0b-489a-8207-cf5186c6ed9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822CD02-54EB-4A8F-9B2C-BF536BDEFDBC}">
  <ds:schemaRefs>
    <ds:schemaRef ds:uri="http://schemas.microsoft.com/office/2006/documentManagement/types"/>
    <ds:schemaRef ds:uri="http://purl.org/dc/elements/1.1/"/>
    <ds:schemaRef ds:uri="cc9af988-dd0b-489a-8207-cf5186c6ed97"/>
    <ds:schemaRef ds:uri="http://purl.org/dc/terms/"/>
    <ds:schemaRef ds:uri="http://purl.org/dc/dcmitype/"/>
    <ds:schemaRef ds:uri="http://schemas.openxmlformats.org/package/2006/metadata/core-properties"/>
    <ds:schemaRef ds:uri="http://www.w3.org/XML/1998/namespace"/>
    <ds:schemaRef ds:uri="http://schemas.microsoft.com/office/infopath/2007/PartnerControls"/>
    <ds:schemaRef ds:uri="http://schemas.microsoft.com/office/2006/metadata/properties"/>
  </ds:schemaRefs>
</ds:datastoreItem>
</file>

<file path=customXml/itemProps4.xml><?xml version="1.0" encoding="utf-8"?>
<ds:datastoreItem xmlns:ds="http://schemas.openxmlformats.org/officeDocument/2006/customXml" ds:itemID="{85615CA0-7BDC-4F6E-9894-F48B03A04E2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29439</TotalTime>
  <Words>5821</Words>
  <Application>Microsoft Office PowerPoint</Application>
  <PresentationFormat>On-screen Show (4:3)</PresentationFormat>
  <Paragraphs>291</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Default Design</vt:lpstr>
      <vt:lpstr>CASE 1 - Existing SDTM Codelist: Consensus Cardiac Classification System Test Code/Name</vt:lpstr>
      <vt:lpstr>CASE 2 – Existing SDTM Codelist: Consensus Cardiac Classification System Test Code/Name</vt:lpstr>
      <vt:lpstr>CASE 3 – Existing SDTM Codelist: Consensus Cardiac Classification System Test Code/Name</vt:lpstr>
      <vt:lpstr>CASE 4 – Existing SDTM Codelist:  Consensus Cardiac Classification System Test Code/Name</vt:lpstr>
      <vt:lpstr>CASE 5 – Existing SDTM Codelist: Consensus Cardiac Classification System Test Code/Name</vt:lpstr>
      <vt:lpstr>CASE 6 – Existing SDTM Codelist: Subject Characteristic Test Code/Name</vt:lpstr>
      <vt:lpstr>CASE 7 – Existing SDTM Codelist: Hepatic Findings About Test Code/Name</vt:lpstr>
      <vt:lpstr>CASE 8 – Existing SDTM Codelist: Cardiovascular Findings About Test Code/Name</vt:lpstr>
      <vt:lpstr>CASE 9 – Existing SDTM Codelist: Cardiovascular Findings About Test Code/Name</vt:lpstr>
      <vt:lpstr>CASE 10 – Existing SDTM Codelist: Cardiovascular Findings About Test Code/Name</vt:lpstr>
      <vt:lpstr>CASE 11 – Existing SDTM Codelist: Cardiovascular Findings About Test Code/Name</vt:lpstr>
      <vt:lpstr>CASE 12 – Existing CC Codelist: Stent Thrombosis Coronary ARC Grade Test Code/Name</vt:lpstr>
      <vt:lpstr>CASE 13 – Existing CC Codelist: Coronary Thrombus TIMI Grade Test Code/Name</vt:lpstr>
      <vt:lpstr>CASE 14 – Existing CC Codelist: Coronary Artery Dissection NHLBI Grade Test Code/Name</vt:lpstr>
      <vt:lpstr>CASE 15 – Existing CC Codelist: Stent Thrombus Coronary ARC Timing &lt;Category&gt; Test Code/Name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Carol Cain</dc:creator>
  <cp:lastModifiedBy>yostbf</cp:lastModifiedBy>
  <cp:revision>854</cp:revision>
  <cp:lastPrinted>2014-09-16T23:00:32Z</cp:lastPrinted>
  <dcterms:created xsi:type="dcterms:W3CDTF">2003-09-23T15:46:16Z</dcterms:created>
  <dcterms:modified xsi:type="dcterms:W3CDTF">2015-04-02T21:35:31Z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0x0101000B0D8E634D300940AF29E9823309C0E3</vt:lpwstr>
  </property>
  <property fmtid="{D5CDD505-2E9C-101B-9397-08002B2CF9AE}" pid="3" name="_dlc_DocIdItemGuid">
    <vt:lpwstr>0363a74f-c366-463a-a360-4173b4ceca4b</vt:lpwstr>
  </property>
</Properties>
</file>