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7" d="100"/>
          <a:sy n="127" d="100"/>
        </p:scale>
        <p:origin x="-96" y="-3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516735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Metadata Curator's Assessments on CDISC CT Mappings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1220125" y="675550"/>
            <a:ext cx="1300200" cy="78599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FRMSIZE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CL: C66741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C: C49680</a:t>
            </a:r>
          </a:p>
        </p:txBody>
      </p:sp>
      <p:sp>
        <p:nvSpPr>
          <p:cNvPr id="30" name="Shape 30"/>
          <p:cNvSpPr/>
          <p:nvPr/>
        </p:nvSpPr>
        <p:spPr>
          <a:xfrm>
            <a:off x="3153375" y="675450"/>
            <a:ext cx="1819799" cy="78599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/>
              <a:t>Body Frame Size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CL: C67153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C: C49680</a:t>
            </a:r>
          </a:p>
        </p:txBody>
      </p:sp>
      <p:cxnSp>
        <p:nvCxnSpPr>
          <p:cNvPr id="31" name="Shape 31"/>
          <p:cNvCxnSpPr>
            <a:stCxn id="29" idx="3"/>
            <a:endCxn id="30" idx="1"/>
          </p:cNvCxnSpPr>
          <p:nvPr/>
        </p:nvCxnSpPr>
        <p:spPr>
          <a:xfrm rot="10800000" flipH="1">
            <a:off x="2520325" y="1068449"/>
            <a:ext cx="633049" cy="100"/>
          </a:xfrm>
          <a:prstGeom prst="straightConnector1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32" name="Shape 32"/>
          <p:cNvSpPr txBox="1"/>
          <p:nvPr/>
        </p:nvSpPr>
        <p:spPr>
          <a:xfrm>
            <a:off x="5411025" y="675550"/>
            <a:ext cx="2901599" cy="3740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Test and Test Code is a one-to-one relationship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No units are mapped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844850" y="274149"/>
            <a:ext cx="3983999" cy="1382399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Collection</a:t>
            </a:r>
          </a:p>
        </p:txBody>
      </p:sp>
      <p:sp>
        <p:nvSpPr>
          <p:cNvPr id="38" name="Shape 38"/>
          <p:cNvSpPr/>
          <p:nvPr/>
        </p:nvSpPr>
        <p:spPr>
          <a:xfrm>
            <a:off x="1220125" y="675550"/>
            <a:ext cx="1300200" cy="78599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BODYFAT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CL: C66741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C: C12472</a:t>
            </a:r>
          </a:p>
        </p:txBody>
      </p:sp>
      <p:sp>
        <p:nvSpPr>
          <p:cNvPr id="39" name="Shape 39"/>
          <p:cNvSpPr/>
          <p:nvPr/>
        </p:nvSpPr>
        <p:spPr>
          <a:xfrm>
            <a:off x="3153375" y="675450"/>
            <a:ext cx="1300200" cy="78599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/>
              <a:t>Adipose Tissue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CL: C67153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C: C12472</a:t>
            </a:r>
          </a:p>
        </p:txBody>
      </p:sp>
      <p:cxnSp>
        <p:nvCxnSpPr>
          <p:cNvPr id="40" name="Shape 40"/>
          <p:cNvCxnSpPr>
            <a:stCxn id="38" idx="3"/>
            <a:endCxn id="39" idx="1"/>
          </p:cNvCxnSpPr>
          <p:nvPr/>
        </p:nvCxnSpPr>
        <p:spPr>
          <a:xfrm rot="10800000" flipH="1">
            <a:off x="2520325" y="1068449"/>
            <a:ext cx="633049" cy="100"/>
          </a:xfrm>
          <a:prstGeom prst="straightConnector1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41" name="Shape 41"/>
          <p:cNvCxnSpPr>
            <a:stCxn id="37" idx="2"/>
            <a:endCxn id="42" idx="0"/>
          </p:cNvCxnSpPr>
          <p:nvPr/>
        </p:nvCxnSpPr>
        <p:spPr>
          <a:xfrm>
            <a:off x="2836849" y="1656549"/>
            <a:ext cx="966625" cy="1101375"/>
          </a:xfrm>
          <a:prstGeom prst="straightConnector1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43" name="Shape 43"/>
          <p:cNvSpPr txBox="1"/>
          <p:nvPr/>
        </p:nvSpPr>
        <p:spPr>
          <a:xfrm>
            <a:off x="5411025" y="675550"/>
            <a:ext cx="2901599" cy="3740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Test and Test Code is a one-to-one relationship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Units to Test &amp; Test Code pair is a one-to-one relationship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A code may exist in more than 1 codelists, e.g., C25613 (%) exists in 3 different codelists</a:t>
            </a:r>
          </a:p>
        </p:txBody>
      </p:sp>
      <p:sp>
        <p:nvSpPr>
          <p:cNvPr id="42" name="Shape 42"/>
          <p:cNvSpPr/>
          <p:nvPr/>
        </p:nvSpPr>
        <p:spPr>
          <a:xfrm>
            <a:off x="3153375" y="2757925"/>
            <a:ext cx="1300200" cy="78599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/>
              <a:t>%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CL: C67153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C: C25613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844850" y="274149"/>
            <a:ext cx="3983999" cy="1382399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Collection</a:t>
            </a:r>
          </a:p>
        </p:txBody>
      </p:sp>
      <p:sp>
        <p:nvSpPr>
          <p:cNvPr id="49" name="Shape 49"/>
          <p:cNvSpPr/>
          <p:nvPr/>
        </p:nvSpPr>
        <p:spPr>
          <a:xfrm>
            <a:off x="1220125" y="675550"/>
            <a:ext cx="1300200" cy="78599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b="1">
                <a:solidFill>
                  <a:schemeClr val="dk1"/>
                </a:solidFill>
              </a:rPr>
              <a:t>TEMP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CL: C66741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C: C25206</a:t>
            </a:r>
          </a:p>
        </p:txBody>
      </p:sp>
      <p:sp>
        <p:nvSpPr>
          <p:cNvPr id="50" name="Shape 50"/>
          <p:cNvSpPr/>
          <p:nvPr/>
        </p:nvSpPr>
        <p:spPr>
          <a:xfrm>
            <a:off x="3153375" y="675450"/>
            <a:ext cx="1300200" cy="78599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solidFill>
                  <a:schemeClr val="dk1"/>
                </a:solidFill>
              </a:rPr>
              <a:t>Temperature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CL: C67153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C: C25206</a:t>
            </a:r>
          </a:p>
        </p:txBody>
      </p:sp>
      <p:grpSp>
        <p:nvGrpSpPr>
          <p:cNvPr id="51" name="Shape 51"/>
          <p:cNvGrpSpPr/>
          <p:nvPr/>
        </p:nvGrpSpPr>
        <p:grpSpPr>
          <a:xfrm>
            <a:off x="3017475" y="2008553"/>
            <a:ext cx="1571999" cy="2407535"/>
            <a:chOff x="4306675" y="1998725"/>
            <a:chExt cx="1571999" cy="1850099"/>
          </a:xfrm>
        </p:grpSpPr>
        <p:sp>
          <p:nvSpPr>
            <p:cNvPr id="52" name="Shape 52"/>
            <p:cNvSpPr/>
            <p:nvPr/>
          </p:nvSpPr>
          <p:spPr>
            <a:xfrm>
              <a:off x="4306675" y="1998725"/>
              <a:ext cx="1571999" cy="1850099"/>
            </a:xfrm>
            <a:prstGeom prst="roundRect">
              <a:avLst>
                <a:gd name="adj" fmla="val 16667"/>
              </a:avLst>
            </a:prstGeom>
            <a:solidFill>
              <a:srgbClr val="FFF2CC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Collection</a:t>
              </a:r>
            </a:p>
          </p:txBody>
        </p:sp>
        <p:sp>
          <p:nvSpPr>
            <p:cNvPr id="53" name="Shape 53"/>
            <p:cNvSpPr/>
            <p:nvPr/>
          </p:nvSpPr>
          <p:spPr>
            <a:xfrm>
              <a:off x="4432475" y="2452383"/>
              <a:ext cx="1300200" cy="603899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b="1"/>
                <a:t>F</a:t>
              </a:r>
            </a:p>
            <a:p>
              <a:pPr lvl="0" algn="ctr" rtl="0">
                <a:spcBef>
                  <a:spcPts val="0"/>
                </a:spcBef>
                <a:buNone/>
              </a:pPr>
              <a:r>
                <a:rPr lang="en"/>
                <a:t>CL: C66770</a:t>
              </a:r>
            </a:p>
            <a:p>
              <a:pPr lvl="0" algn="ctr" rtl="0">
                <a:spcBef>
                  <a:spcPts val="0"/>
                </a:spcBef>
                <a:buNone/>
              </a:pPr>
              <a:r>
                <a:rPr lang="en"/>
                <a:t>C: C44277</a:t>
              </a:r>
            </a:p>
          </p:txBody>
        </p:sp>
        <p:sp>
          <p:nvSpPr>
            <p:cNvPr id="54" name="Shape 54"/>
            <p:cNvSpPr/>
            <p:nvPr/>
          </p:nvSpPr>
          <p:spPr>
            <a:xfrm>
              <a:off x="4432475" y="3195675"/>
              <a:ext cx="1300200" cy="497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b="1"/>
                <a:t>C</a:t>
              </a:r>
            </a:p>
            <a:p>
              <a:pPr lvl="0" algn="ctr" rtl="0">
                <a:spcBef>
                  <a:spcPts val="0"/>
                </a:spcBef>
                <a:buNone/>
              </a:pPr>
              <a:r>
                <a:rPr lang="en"/>
                <a:t>CL: C66770</a:t>
              </a:r>
            </a:p>
            <a:p>
              <a:pPr lvl="0" algn="ctr" rtl="0">
                <a:spcBef>
                  <a:spcPts val="0"/>
                </a:spcBef>
                <a:buNone/>
              </a:pPr>
              <a:r>
                <a:rPr lang="en"/>
                <a:t>C: C42559</a:t>
              </a:r>
            </a:p>
          </p:txBody>
        </p:sp>
      </p:grpSp>
      <p:cxnSp>
        <p:nvCxnSpPr>
          <p:cNvPr id="55" name="Shape 55"/>
          <p:cNvCxnSpPr>
            <a:stCxn id="49" idx="3"/>
            <a:endCxn id="50" idx="1"/>
          </p:cNvCxnSpPr>
          <p:nvPr/>
        </p:nvCxnSpPr>
        <p:spPr>
          <a:xfrm rot="10800000" flipH="1">
            <a:off x="2520325" y="1068449"/>
            <a:ext cx="633049" cy="100"/>
          </a:xfrm>
          <a:prstGeom prst="straightConnector1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56" name="Shape 56"/>
          <p:cNvCxnSpPr>
            <a:stCxn id="48" idx="2"/>
            <a:endCxn id="52" idx="0"/>
          </p:cNvCxnSpPr>
          <p:nvPr/>
        </p:nvCxnSpPr>
        <p:spPr>
          <a:xfrm>
            <a:off x="2836849" y="1656549"/>
            <a:ext cx="966625" cy="352003"/>
          </a:xfrm>
          <a:prstGeom prst="straightConnector1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57" name="Shape 57"/>
          <p:cNvSpPr txBox="1"/>
          <p:nvPr/>
        </p:nvSpPr>
        <p:spPr>
          <a:xfrm>
            <a:off x="5411025" y="675550"/>
            <a:ext cx="2901599" cy="3740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Test and Test Code is a one-to-one relationship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Units to Test Code is a many-to-one relationship, i.e., a collection of units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A code may exist in more than 1 codelists, e.g., C25206 (TEMP) exists in 4 different codelists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844850" y="274149"/>
            <a:ext cx="3983999" cy="1382399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Collection</a:t>
            </a:r>
          </a:p>
        </p:txBody>
      </p:sp>
      <p:sp>
        <p:nvSpPr>
          <p:cNvPr id="63" name="Shape 63"/>
          <p:cNvSpPr/>
          <p:nvPr/>
        </p:nvSpPr>
        <p:spPr>
          <a:xfrm>
            <a:off x="1220125" y="675550"/>
            <a:ext cx="1300200" cy="78599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b="1">
                <a:solidFill>
                  <a:schemeClr val="dk1"/>
                </a:solidFill>
              </a:rPr>
              <a:t>PACEMAKR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CL: C71153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C: C111285</a:t>
            </a:r>
          </a:p>
        </p:txBody>
      </p:sp>
      <p:sp>
        <p:nvSpPr>
          <p:cNvPr id="64" name="Shape 64"/>
          <p:cNvSpPr/>
          <p:nvPr/>
        </p:nvSpPr>
        <p:spPr>
          <a:xfrm>
            <a:off x="3153375" y="675450"/>
            <a:ext cx="1300200" cy="78599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solidFill>
                  <a:schemeClr val="dk1"/>
                </a:solidFill>
              </a:rPr>
              <a:t>Pacemaker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CL: C71152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C: C111285</a:t>
            </a:r>
          </a:p>
        </p:txBody>
      </p:sp>
      <p:grpSp>
        <p:nvGrpSpPr>
          <p:cNvPr id="65" name="Shape 65"/>
          <p:cNvGrpSpPr/>
          <p:nvPr/>
        </p:nvGrpSpPr>
        <p:grpSpPr>
          <a:xfrm>
            <a:off x="3017475" y="1779958"/>
            <a:ext cx="1571999" cy="3014367"/>
            <a:chOff x="4306675" y="1998725"/>
            <a:chExt cx="1571999" cy="1850099"/>
          </a:xfrm>
        </p:grpSpPr>
        <p:sp>
          <p:nvSpPr>
            <p:cNvPr id="66" name="Shape 66"/>
            <p:cNvSpPr/>
            <p:nvPr/>
          </p:nvSpPr>
          <p:spPr>
            <a:xfrm>
              <a:off x="4306675" y="1998725"/>
              <a:ext cx="1571999" cy="1850099"/>
            </a:xfrm>
            <a:prstGeom prst="roundRect">
              <a:avLst>
                <a:gd name="adj" fmla="val 16667"/>
              </a:avLst>
            </a:prstGeom>
            <a:solidFill>
              <a:srgbClr val="FFF2CC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/>
                <a:t>Collection</a:t>
              </a:r>
            </a:p>
          </p:txBody>
        </p:sp>
        <p:sp>
          <p:nvSpPr>
            <p:cNvPr id="67" name="Shape 67"/>
            <p:cNvSpPr/>
            <p:nvPr/>
          </p:nvSpPr>
          <p:spPr>
            <a:xfrm>
              <a:off x="4432475" y="2299723"/>
              <a:ext cx="1300200" cy="482399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 rtl="0">
                <a:spcBef>
                  <a:spcPts val="0"/>
                </a:spcBef>
                <a:buNone/>
              </a:pPr>
              <a:r>
                <a:rPr lang="en" sz="1000" b="1"/>
                <a:t>PACED RHYTHM</a:t>
              </a:r>
            </a:p>
            <a:p>
              <a:pPr algn="ctr" rtl="0">
                <a:spcBef>
                  <a:spcPts val="0"/>
                </a:spcBef>
                <a:buNone/>
              </a:pPr>
              <a:r>
                <a:rPr lang="en"/>
                <a:t>CL: C92233</a:t>
              </a:r>
            </a:p>
            <a:p>
              <a:pPr lvl="0" algn="ctr" rtl="0">
                <a:spcBef>
                  <a:spcPts val="0"/>
                </a:spcBef>
                <a:buNone/>
              </a:pPr>
              <a:r>
                <a:rPr lang="en"/>
                <a:t>C: C88140</a:t>
              </a:r>
            </a:p>
          </p:txBody>
        </p:sp>
        <p:sp>
          <p:nvSpPr>
            <p:cNvPr id="68" name="Shape 68"/>
            <p:cNvSpPr/>
            <p:nvPr/>
          </p:nvSpPr>
          <p:spPr>
            <a:xfrm>
              <a:off x="4432475" y="2859840"/>
              <a:ext cx="1300200" cy="497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 rtl="0">
                <a:spcBef>
                  <a:spcPts val="0"/>
                </a:spcBef>
                <a:buNone/>
              </a:pPr>
              <a:r>
                <a:rPr lang="en" sz="1000" b="1"/>
                <a:t>PACED ATRIAL RHYTHM</a:t>
              </a:r>
            </a:p>
            <a:p>
              <a:pPr algn="ctr" rtl="0">
                <a:spcBef>
                  <a:spcPts val="0"/>
                </a:spcBef>
                <a:buNone/>
              </a:pPr>
              <a:r>
                <a:rPr lang="en"/>
                <a:t>CL: C92233</a:t>
              </a:r>
            </a:p>
            <a:p>
              <a:pPr lvl="0" algn="ctr" rtl="0">
                <a:spcBef>
                  <a:spcPts val="0"/>
                </a:spcBef>
                <a:buNone/>
              </a:pPr>
              <a:r>
                <a:rPr lang="en"/>
                <a:t>C: C92233</a:t>
              </a:r>
            </a:p>
          </p:txBody>
        </p:sp>
      </p:grpSp>
      <p:cxnSp>
        <p:nvCxnSpPr>
          <p:cNvPr id="69" name="Shape 69"/>
          <p:cNvCxnSpPr>
            <a:stCxn id="63" idx="3"/>
            <a:endCxn id="64" idx="1"/>
          </p:cNvCxnSpPr>
          <p:nvPr/>
        </p:nvCxnSpPr>
        <p:spPr>
          <a:xfrm rot="10800000" flipH="1">
            <a:off x="2520325" y="1068449"/>
            <a:ext cx="633049" cy="100"/>
          </a:xfrm>
          <a:prstGeom prst="straightConnector1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70" name="Shape 70"/>
          <p:cNvCxnSpPr>
            <a:endCxn id="66" idx="0"/>
          </p:cNvCxnSpPr>
          <p:nvPr/>
        </p:nvCxnSpPr>
        <p:spPr>
          <a:xfrm>
            <a:off x="2836874" y="1656658"/>
            <a:ext cx="966600" cy="123299"/>
          </a:xfrm>
          <a:prstGeom prst="straightConnector1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71" name="Shape 71"/>
          <p:cNvSpPr txBox="1"/>
          <p:nvPr/>
        </p:nvSpPr>
        <p:spPr>
          <a:xfrm>
            <a:off x="5411025" y="675550"/>
            <a:ext cx="2901599" cy="3740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Test and Test Code is a one-to-one relationship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Results to Test Code is a many-to-one relationship, i.e., a collection of ECG results</a:t>
            </a:r>
          </a:p>
        </p:txBody>
      </p:sp>
      <p:sp>
        <p:nvSpPr>
          <p:cNvPr id="72" name="Shape 72"/>
          <p:cNvSpPr/>
          <p:nvPr/>
        </p:nvSpPr>
        <p:spPr>
          <a:xfrm>
            <a:off x="3153375" y="4114075"/>
            <a:ext cx="1300200" cy="49109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...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400"/>
              <a:t>Is there a rule for which column is the “nucleus” of a given CT mapping? The drawings above assumes the mappings evolve around C66741 for Vital Signs, and C71153 for ECG [Context: asset organization]</a:t>
            </a:r>
          </a:p>
          <a:p>
            <a:pPr marL="914400" lvl="1" indent="-3175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400"/>
              <a:t>Notes: Units technically apply to both TESTCD and TEST; therefore, the nucleus is a combination of both</a:t>
            </a:r>
          </a:p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400"/>
              <a:t>CDASH, SEND, SDTM all have EG and VS domains. Will mappings be unique to a particular standard? How about unique to one version of a standard? [Context: asset organization]</a:t>
            </a:r>
          </a:p>
          <a:p>
            <a:pPr marL="914400" lvl="1" indent="-3175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400"/>
              <a:t>Notes: CDASH is a direct absolute subset of SDTM. CDASH may not use all the test/test codes. There may be a chance CDASH further subset an SDTM CT. PoC will focus on SDTM for now.</a:t>
            </a:r>
          </a:p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400"/>
              <a:t>Will new mappings be always additive, i.e., will there be deprecations? Corrections? [Context: asset versioning]</a:t>
            </a:r>
          </a:p>
          <a:p>
            <a:pPr marL="914400" lvl="1" indent="-3175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400"/>
              <a:t>Notes: Code depreciation is possible, therefore CT Mappings will need to reflect that change. Add/modify/delete are all possibilities.</a:t>
            </a:r>
          </a:p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400"/>
              <a:t>Will mappings contain which codelist the codes belong? [Context: asset relationship]</a:t>
            </a:r>
          </a:p>
          <a:p>
            <a:pPr marL="914400" lvl="1" indent="-3175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400"/>
              <a:t>It is a nice to have so we don’t need to “guess”; agreed to be explicit to facilitate imports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Questions (1)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400"/>
              <a:t>Is it conceivable ECG will have units mappings like Vital Signs? If so, will mappings have names to differentiate multiple mappings? [Context: asset naming convention; asset organization]</a:t>
            </a:r>
          </a:p>
          <a:p>
            <a:pPr marL="914400" lvl="1" indent="-3175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400"/>
              <a:t>Can a domain have more than 1 CT mapping?’</a:t>
            </a:r>
          </a:p>
          <a:p>
            <a:pPr marL="1371600" lvl="2" indent="-3175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1400"/>
              <a:t>Notes: Not for PoC now; will wait and see if this scenario surfaces in the future</a:t>
            </a:r>
          </a:p>
          <a:p>
            <a:pPr marL="914400" lvl="1" indent="-3175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400"/>
              <a:t>Will there be one gigantic CT mapping for domain LB? In other words, will there be one for urinalysis, another for hematology, etc? Similarly, a set of ECG mappings for QT studies, another for holter monitoring, etc?</a:t>
            </a:r>
          </a:p>
          <a:p>
            <a:pPr marL="1371600" lvl="2" indent="-3175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1400"/>
              <a:t>Notes: The lab CT team will tackle one lab test at a time to sort out what units apply; therefore, still 1 CT mapping; the SHARE dev team is okay with a rolling spreadsheet with mappings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Questions (2)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800"/>
              <a:t>From listening to the CT meeting on Friday, 2014-07-18: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Methods for VS tests: Are the methods “extensible”? [Context: Mapping attributes]</a:t>
            </a:r>
          </a:p>
          <a:p>
            <a:pPr marL="1371600" lvl="2" indent="-3429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1800"/>
              <a:t>Notes: Doesn’t really apply. It all depends on the codelist themselves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SME may benefit from being able to review the list on the METHOD codelist so that they can pick (check) codes that apply per test</a:t>
            </a:r>
          </a:p>
          <a:p>
            <a:pPr marL="1371600" lvl="2" indent="-3429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1800"/>
              <a:t>SHARE has this functionality; can demo</a:t>
            </a:r>
          </a:p>
          <a:p>
            <a:pPr marL="1828800" lvl="3" indent="-342900" rtl="0">
              <a:spcBef>
                <a:spcPts val="0"/>
              </a:spcBef>
              <a:buClr>
                <a:schemeClr val="dk1"/>
              </a:buClr>
              <a:buSzPct val="60000"/>
              <a:buFont typeface="Arial"/>
              <a:buChar char="●"/>
            </a:pPr>
            <a:r>
              <a:rPr lang="en"/>
              <a:t>Notes: Defer tool usability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Questions (3)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Action Items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* A.Chow to  i/f w/ JS and schedule the next meeting + agenda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* B.Dempsey to add c-codes to CT Mapping examples + VS to have Position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716</Words>
  <Application>Microsoft Office PowerPoint</Application>
  <PresentationFormat>On-screen Show (16:9)</PresentationFormat>
  <Paragraphs>81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simple-light</vt:lpstr>
      <vt:lpstr>Metadata Curator's Assessments on CDISC CT Mappings</vt:lpstr>
      <vt:lpstr>PowerPoint Presentation</vt:lpstr>
      <vt:lpstr>PowerPoint Presentation</vt:lpstr>
      <vt:lpstr>PowerPoint Presentation</vt:lpstr>
      <vt:lpstr>PowerPoint Presentation</vt:lpstr>
      <vt:lpstr>Questions (1)</vt:lpstr>
      <vt:lpstr>Questions (2)</vt:lpstr>
      <vt:lpstr>Questions (3)</vt:lpstr>
      <vt:lpstr>Action Items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Metadata Curator's Assessments on CDISC CT Mappings</dc:title>
  <dc:creator>R D</dc:creator>
  <cp:lastModifiedBy>Robert</cp:lastModifiedBy>
  <cp:revision>1</cp:revision>
  <dcterms:modified xsi:type="dcterms:W3CDTF">2014-07-29T19:52:11Z</dcterms:modified>
</cp:coreProperties>
</file>