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37"/>
  </p:notesMasterIdLst>
  <p:handoutMasterIdLst>
    <p:handoutMasterId r:id="rId38"/>
  </p:handoutMasterIdLst>
  <p:sldIdLst>
    <p:sldId id="735" r:id="rId6"/>
    <p:sldId id="733" r:id="rId7"/>
    <p:sldId id="734" r:id="rId8"/>
    <p:sldId id="748" r:id="rId9"/>
    <p:sldId id="749" r:id="rId10"/>
    <p:sldId id="750" r:id="rId11"/>
    <p:sldId id="751" r:id="rId12"/>
    <p:sldId id="754" r:id="rId13"/>
    <p:sldId id="752" r:id="rId14"/>
    <p:sldId id="753" r:id="rId15"/>
    <p:sldId id="755" r:id="rId16"/>
    <p:sldId id="756" r:id="rId17"/>
    <p:sldId id="758" r:id="rId18"/>
    <p:sldId id="757" r:id="rId19"/>
    <p:sldId id="760" r:id="rId20"/>
    <p:sldId id="759" r:id="rId21"/>
    <p:sldId id="761" r:id="rId22"/>
    <p:sldId id="762" r:id="rId23"/>
    <p:sldId id="766" r:id="rId24"/>
    <p:sldId id="763" r:id="rId25"/>
    <p:sldId id="764" r:id="rId26"/>
    <p:sldId id="765" r:id="rId27"/>
    <p:sldId id="767" r:id="rId28"/>
    <p:sldId id="768" r:id="rId29"/>
    <p:sldId id="769" r:id="rId30"/>
    <p:sldId id="770" r:id="rId31"/>
    <p:sldId id="771" r:id="rId32"/>
    <p:sldId id="772" r:id="rId33"/>
    <p:sldId id="773" r:id="rId34"/>
    <p:sldId id="774" r:id="rId35"/>
    <p:sldId id="775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64"/>
    <a:srgbClr val="4D4D4D"/>
    <a:srgbClr val="C0C0C0"/>
    <a:srgbClr val="006666"/>
    <a:srgbClr val="A3A3FF"/>
    <a:srgbClr val="0000DA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74" autoAdjust="0"/>
    <p:restoredTop sz="99811" autoAdjust="0"/>
  </p:normalViewPr>
  <p:slideViewPr>
    <p:cSldViewPr snapToGrid="0">
      <p:cViewPr>
        <p:scale>
          <a:sx n="58" d="100"/>
          <a:sy n="58" d="100"/>
        </p:scale>
        <p:origin x="-883" y="-58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02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2016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2016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2016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2016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2016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42075"/>
            <a:ext cx="2133600" cy="415925"/>
          </a:xfrm>
          <a:noFill/>
        </p:spPr>
        <p:txBody>
          <a:bodyPr/>
          <a:lstStyle/>
          <a:p>
            <a:fld id="{01DAA2AD-0978-4CA7-9953-0B24B159F80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Issues</a:t>
            </a:r>
            <a:br>
              <a:rPr lang="en-US" dirty="0" smtClean="0"/>
            </a:br>
            <a:r>
              <a:rPr lang="en-US" dirty="0" smtClean="0"/>
              <a:t>CDISC New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sz="2400" dirty="0" smtClean="0"/>
              <a:t>During Mapping a </a:t>
            </a:r>
            <a:r>
              <a:rPr lang="en-US" sz="2400" dirty="0" smtClean="0"/>
              <a:t>Number </a:t>
            </a:r>
            <a:r>
              <a:rPr lang="en-US" sz="2400" dirty="0" smtClean="0"/>
              <a:t>of LOINC </a:t>
            </a:r>
            <a:r>
              <a:rPr lang="en-US" sz="2400" dirty="0" smtClean="0"/>
              <a:t>Terms </a:t>
            </a:r>
            <a:r>
              <a:rPr lang="en-US" sz="2400" dirty="0" smtClean="0"/>
              <a:t>had no </a:t>
            </a:r>
            <a:r>
              <a:rPr lang="en-US" sz="2400" dirty="0" smtClean="0"/>
              <a:t>Equivalent </a:t>
            </a:r>
            <a:r>
              <a:rPr lang="en-US" sz="2400" dirty="0" smtClean="0"/>
              <a:t>in CDISC</a:t>
            </a:r>
          </a:p>
          <a:p>
            <a:pPr lvl="1"/>
            <a:r>
              <a:rPr lang="en-US" sz="2400" dirty="0" smtClean="0"/>
              <a:t>CDISC Terminology Sets </a:t>
            </a:r>
            <a:r>
              <a:rPr lang="en-US" sz="2400" dirty="0" smtClean="0"/>
              <a:t>Affected Include</a:t>
            </a:r>
            <a:endParaRPr lang="en-US" sz="2400" dirty="0" smtClean="0"/>
          </a:p>
          <a:p>
            <a:pPr lvl="2"/>
            <a:r>
              <a:rPr lang="en-US" sz="2000" dirty="0" smtClean="0"/>
              <a:t>LBTEST/MBTEST</a:t>
            </a:r>
          </a:p>
          <a:p>
            <a:pPr lvl="2"/>
            <a:r>
              <a:rPr lang="en-US" sz="2000" dirty="0" smtClean="0"/>
              <a:t>Specimen Material</a:t>
            </a:r>
          </a:p>
          <a:p>
            <a:pPr lvl="2"/>
            <a:r>
              <a:rPr lang="en-US" sz="2000" dirty="0" smtClean="0"/>
              <a:t>Method</a:t>
            </a:r>
          </a:p>
          <a:p>
            <a:pPr lvl="2"/>
            <a:r>
              <a:rPr lang="en-US" sz="2000" dirty="0" smtClean="0"/>
              <a:t>Units of Measure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Create New Terms as Needed</a:t>
            </a:r>
          </a:p>
          <a:p>
            <a:pPr lvl="1"/>
            <a:r>
              <a:rPr lang="en-US" dirty="0" smtClean="0"/>
              <a:t>Other Issue Resolution May Impact this Issue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7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Issues</a:t>
            </a:r>
            <a:br>
              <a:rPr lang="en-US" dirty="0" smtClean="0"/>
            </a:br>
            <a:r>
              <a:rPr lang="en-US" dirty="0" smtClean="0"/>
              <a:t>CDISC 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Issue</a:t>
            </a:r>
          </a:p>
          <a:p>
            <a:pPr lvl="1"/>
            <a:r>
              <a:rPr lang="en-US" sz="2400" dirty="0" smtClean="0"/>
              <a:t>During </a:t>
            </a:r>
            <a:r>
              <a:rPr lang="en-US" sz="2400" dirty="0"/>
              <a:t>Mapping </a:t>
            </a:r>
            <a:r>
              <a:rPr lang="en-US" sz="2400" dirty="0" smtClean="0"/>
              <a:t>Several LOINC Terms </a:t>
            </a:r>
            <a:r>
              <a:rPr lang="en-US" sz="2400" dirty="0"/>
              <a:t>had </a:t>
            </a:r>
            <a:r>
              <a:rPr lang="en-US" sz="2400" dirty="0" smtClean="0"/>
              <a:t>an Equivalent/Synonym </a:t>
            </a:r>
            <a:r>
              <a:rPr lang="en-US" sz="2400" dirty="0"/>
              <a:t>in </a:t>
            </a:r>
            <a:r>
              <a:rPr lang="en-US" sz="2400" dirty="0" smtClean="0"/>
              <a:t>CDISC, but the LOINC Term is not listed as a Synonym by CDISC</a:t>
            </a:r>
          </a:p>
          <a:p>
            <a:pPr lvl="2"/>
            <a:r>
              <a:rPr lang="en-US" sz="2000" dirty="0"/>
              <a:t>Example LOINC “Cobalamins” equals CDISC “</a:t>
            </a:r>
            <a:r>
              <a:rPr lang="en-US" sz="2000" dirty="0" smtClean="0"/>
              <a:t>VITAMIN B12”</a:t>
            </a:r>
            <a:endParaRPr lang="en-US" sz="2000" dirty="0"/>
          </a:p>
          <a:p>
            <a:pPr lvl="1"/>
            <a:r>
              <a:rPr lang="en-US" sz="2400" dirty="0"/>
              <a:t>CDISC Terminology Sets </a:t>
            </a:r>
            <a:r>
              <a:rPr lang="en-US" sz="2400" dirty="0" smtClean="0"/>
              <a:t>include</a:t>
            </a:r>
            <a:endParaRPr lang="en-US" sz="2400" dirty="0"/>
          </a:p>
          <a:p>
            <a:pPr lvl="2"/>
            <a:r>
              <a:rPr lang="en-US" sz="2000" dirty="0"/>
              <a:t>LBTEST/MBTEST</a:t>
            </a:r>
          </a:p>
          <a:p>
            <a:pPr lvl="2"/>
            <a:r>
              <a:rPr lang="en-US" sz="2000" dirty="0"/>
              <a:t>Specimen </a:t>
            </a:r>
            <a:r>
              <a:rPr lang="en-US" sz="2000" dirty="0" smtClean="0"/>
              <a:t>Material</a:t>
            </a:r>
          </a:p>
          <a:p>
            <a:pPr lvl="2"/>
            <a:r>
              <a:rPr lang="en-US" sz="2000" dirty="0" smtClean="0"/>
              <a:t>Method</a:t>
            </a:r>
            <a:endParaRPr lang="en-US" sz="2000" dirty="0"/>
          </a:p>
          <a:p>
            <a:pPr marL="273050" lvl="1" indent="-273050">
              <a:buFontTx/>
              <a:buChar char="•"/>
            </a:pPr>
            <a:r>
              <a:rPr lang="en-US" sz="2400" dirty="0" smtClean="0"/>
              <a:t>Proposed Resolution </a:t>
            </a:r>
            <a:endParaRPr lang="en-US" sz="2400" dirty="0"/>
          </a:p>
          <a:p>
            <a:pPr lvl="1"/>
            <a:r>
              <a:rPr lang="en-US" dirty="0" smtClean="0"/>
              <a:t>Add LOINC terms as Synonyms to CDISC  Terminology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2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Issues</a:t>
            </a:r>
            <a:br>
              <a:rPr lang="en-US" dirty="0" smtClean="0"/>
            </a:br>
            <a:r>
              <a:rPr lang="en-US" dirty="0" smtClean="0"/>
              <a:t>Property and UOM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LOINC </a:t>
            </a:r>
            <a:r>
              <a:rPr lang="en-US" dirty="0" smtClean="0"/>
              <a:t>Property </a:t>
            </a:r>
            <a:r>
              <a:rPr lang="en-US" dirty="0" smtClean="0"/>
              <a:t>Concept Does </a:t>
            </a:r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H</a:t>
            </a:r>
            <a:r>
              <a:rPr lang="en-US" dirty="0" smtClean="0"/>
              <a:t>ave an Equivalent Concept in CDISC</a:t>
            </a:r>
          </a:p>
          <a:p>
            <a:r>
              <a:rPr lang="en-US" dirty="0" smtClean="0"/>
              <a:t>Proposed Resolution</a:t>
            </a:r>
            <a:endParaRPr lang="en-US" dirty="0"/>
          </a:p>
          <a:p>
            <a:pPr lvl="1"/>
            <a:r>
              <a:rPr lang="en-US" dirty="0" smtClean="0"/>
              <a:t>As a Short-term Solution, the Mapping </a:t>
            </a:r>
            <a:r>
              <a:rPr lang="en-US" dirty="0"/>
              <a:t>S</a:t>
            </a:r>
            <a:r>
              <a:rPr lang="en-US" dirty="0" smtClean="0"/>
              <a:t>heets </a:t>
            </a:r>
            <a:r>
              <a:rPr lang="en-US" dirty="0"/>
              <a:t>I</a:t>
            </a:r>
            <a:r>
              <a:rPr lang="en-US" dirty="0" smtClean="0"/>
              <a:t>ndicate </a:t>
            </a:r>
            <a:r>
              <a:rPr lang="en-US" dirty="0"/>
              <a:t>an </a:t>
            </a:r>
            <a:r>
              <a:rPr lang="en-US" dirty="0" smtClean="0"/>
              <a:t>Example </a:t>
            </a:r>
            <a:r>
              <a:rPr lang="en-US" dirty="0"/>
              <a:t>UOM in the CDISC M</a:t>
            </a:r>
            <a:r>
              <a:rPr lang="en-US" dirty="0" smtClean="0"/>
              <a:t>apping</a:t>
            </a:r>
          </a:p>
          <a:p>
            <a:pPr lvl="1"/>
            <a:r>
              <a:rPr lang="en-US" dirty="0" smtClean="0"/>
              <a:t>As a Long-term </a:t>
            </a:r>
            <a:r>
              <a:rPr lang="en-US" dirty="0" smtClean="0"/>
              <a:t>Solution</a:t>
            </a:r>
            <a:r>
              <a:rPr lang="en-US" dirty="0" smtClean="0"/>
              <a:t>, CDISC should consider </a:t>
            </a:r>
            <a:r>
              <a:rPr lang="en-US" dirty="0" smtClean="0"/>
              <a:t>Adding </a:t>
            </a:r>
            <a:r>
              <a:rPr lang="en-US" dirty="0" smtClean="0"/>
              <a:t>the Property</a:t>
            </a:r>
          </a:p>
          <a:p>
            <a:pPr lvl="2"/>
            <a:r>
              <a:rPr lang="en-US" sz="2000" dirty="0" smtClean="0"/>
              <a:t>As a field in the Findings Domains, or as</a:t>
            </a:r>
          </a:p>
          <a:p>
            <a:pPr lvl="2"/>
            <a:r>
              <a:rPr lang="en-US" sz="2000" dirty="0" smtClean="0"/>
              <a:t>A Metadata Field that Classifies UOM Values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98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Issue</a:t>
            </a:r>
            <a:br>
              <a:rPr lang="en-US" dirty="0" smtClean="0"/>
            </a:br>
            <a:r>
              <a:rPr lang="en-US" dirty="0" smtClean="0"/>
              <a:t>Cell Markers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LOINC Common 2000 </a:t>
            </a:r>
            <a:r>
              <a:rPr lang="en-US" dirty="0" smtClean="0"/>
              <a:t>Lists Contain </a:t>
            </a:r>
            <a:r>
              <a:rPr lang="en-US" dirty="0"/>
              <a:t>a </a:t>
            </a:r>
            <a:r>
              <a:rPr lang="en-US" dirty="0" smtClean="0"/>
              <a:t>Small </a:t>
            </a:r>
            <a:r>
              <a:rPr lang="en-US" dirty="0"/>
              <a:t>N</a:t>
            </a:r>
            <a:r>
              <a:rPr lang="en-US" dirty="0" smtClean="0"/>
              <a:t>umber (22) of </a:t>
            </a:r>
            <a:r>
              <a:rPr lang="en-US" dirty="0"/>
              <a:t>Cell Marker/Flow Cytometry/Phenotyping </a:t>
            </a:r>
            <a:r>
              <a:rPr lang="en-US" dirty="0" smtClean="0"/>
              <a:t>Tests.</a:t>
            </a:r>
          </a:p>
          <a:p>
            <a:pPr lvl="1"/>
            <a:r>
              <a:rPr lang="en-US" dirty="0" smtClean="0"/>
              <a:t>These </a:t>
            </a:r>
            <a:r>
              <a:rPr lang="en-US" dirty="0"/>
              <a:t>have been </a:t>
            </a:r>
            <a:r>
              <a:rPr lang="en-US" dirty="0" smtClean="0"/>
              <a:t>Included </a:t>
            </a:r>
            <a:r>
              <a:rPr lang="en-US" dirty="0"/>
              <a:t>in the </a:t>
            </a:r>
            <a:r>
              <a:rPr lang="en-US" dirty="0" smtClean="0"/>
              <a:t>Mapping,</a:t>
            </a:r>
          </a:p>
          <a:p>
            <a:pPr lvl="1"/>
            <a:r>
              <a:rPr lang="en-US" dirty="0" smtClean="0"/>
              <a:t>CDISC Terminology for this Class of Test is Still in “For Public Comment Only” State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CDISC Should Move at Least this Set of Terms to Production Use</a:t>
            </a:r>
          </a:p>
          <a:p>
            <a:pPr lvl="1"/>
            <a:r>
              <a:rPr lang="en-US" dirty="0" smtClean="0"/>
              <a:t>The Test/Property Should be the targeted Cell </a:t>
            </a:r>
            <a:r>
              <a:rPr lang="en-US" dirty="0"/>
              <a:t>T</a:t>
            </a:r>
            <a:r>
              <a:rPr lang="en-US" dirty="0" smtClean="0"/>
              <a:t>ype/Sub-type</a:t>
            </a:r>
          </a:p>
          <a:p>
            <a:pPr lvl="1"/>
            <a:r>
              <a:rPr lang="en-US" dirty="0" smtClean="0"/>
              <a:t>The Marker String Field Should Carry the Receptor Pattern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81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Analyte/Component Issue</a:t>
            </a:r>
            <a:br>
              <a:rPr lang="en-US" dirty="0" smtClean="0"/>
            </a:br>
            <a:r>
              <a:rPr lang="en-US" dirty="0" smtClean="0"/>
              <a:t>Impression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In Several Classes, but Especially the Microbiology Class, LOINC </a:t>
            </a:r>
            <a:r>
              <a:rPr lang="en-US" dirty="0"/>
              <a:t>includes a number of “Impression” results, which are data type as “Nominal” (e.g. Free </a:t>
            </a:r>
            <a:r>
              <a:rPr lang="en-US" dirty="0" smtClean="0"/>
              <a:t>Text).</a:t>
            </a:r>
          </a:p>
          <a:p>
            <a:pPr lvl="1"/>
            <a:r>
              <a:rPr lang="en-US" dirty="0" smtClean="0"/>
              <a:t>CDISC has Values for the Primary Test (e.g. Organism </a:t>
            </a:r>
            <a:r>
              <a:rPr lang="en-US" dirty="0"/>
              <a:t>Antigen/Antibody </a:t>
            </a:r>
            <a:r>
              <a:rPr lang="en-US" dirty="0" smtClean="0"/>
              <a:t>Codes), which can Take a Present/Absent, or Numeric Result.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CDISC should Use a Supporting field such as Test Detail to indicate the Result is an Impression/Interpretation</a:t>
            </a:r>
          </a:p>
          <a:p>
            <a:pPr lvl="1"/>
            <a:r>
              <a:rPr lang="en-US" dirty="0" smtClean="0"/>
              <a:t>Alternately, new CDISC LBTEST/MBTEST terms need be created for the Impression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391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Analyte/Component Issue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Microorgaism</a:t>
            </a:r>
            <a:r>
              <a:rPr lang="en-US" dirty="0" smtClean="0"/>
              <a:t> Identification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For Identifying Organisms by Culture or Staining Methods, LOINC Usually Specifies the Type of Organism (e.g. Bacteria, Fungus, Mycobacterium, Virus) Being Identified</a:t>
            </a:r>
          </a:p>
          <a:p>
            <a:pPr lvl="1"/>
            <a:r>
              <a:rPr lang="en-US" dirty="0" smtClean="0"/>
              <a:t>CDISC MBTEST Terminology Currently has Only “Microorganism Identified”.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/>
              <a:t>To </a:t>
            </a:r>
            <a:r>
              <a:rPr lang="en-US" dirty="0" smtClean="0"/>
              <a:t>Maintain </a:t>
            </a:r>
            <a:r>
              <a:rPr lang="en-US" dirty="0"/>
              <a:t>M</a:t>
            </a:r>
            <a:r>
              <a:rPr lang="en-US" dirty="0" smtClean="0"/>
              <a:t>apping Uniqueness, CDISC Should Expand </a:t>
            </a:r>
            <a:r>
              <a:rPr lang="en-US" dirty="0"/>
              <a:t>its MBTEST </a:t>
            </a:r>
            <a:r>
              <a:rPr lang="en-US" dirty="0" smtClean="0"/>
              <a:t>List to Match LOINC</a:t>
            </a:r>
          </a:p>
          <a:p>
            <a:pPr lvl="1"/>
            <a:r>
              <a:rPr lang="en-US" dirty="0" smtClean="0"/>
              <a:t>Alternately, the Organism Type Could Go in a Supporting Field (probably Test Target)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33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Analyte/Component Issue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Organism Identification Granularity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In the Microbiology </a:t>
            </a:r>
            <a:r>
              <a:rPr lang="en-US" dirty="0" smtClean="0"/>
              <a:t>Class, LOINC </a:t>
            </a:r>
            <a:r>
              <a:rPr lang="en-US" dirty="0"/>
              <a:t>I</a:t>
            </a:r>
            <a:r>
              <a:rPr lang="en-US" dirty="0" smtClean="0"/>
              <a:t>ncludes </a:t>
            </a:r>
            <a:r>
              <a:rPr lang="en-US" dirty="0"/>
              <a:t>a </a:t>
            </a:r>
            <a:r>
              <a:rPr lang="en-US" dirty="0" smtClean="0"/>
              <a:t>Number </a:t>
            </a:r>
            <a:r>
              <a:rPr lang="en-US" dirty="0"/>
              <a:t>of </a:t>
            </a:r>
            <a:r>
              <a:rPr lang="en-US" dirty="0" smtClean="0"/>
              <a:t>Tests </a:t>
            </a:r>
            <a:r>
              <a:rPr lang="en-US" dirty="0"/>
              <a:t>that </a:t>
            </a:r>
            <a:r>
              <a:rPr lang="en-US" dirty="0" smtClean="0"/>
              <a:t>Target </a:t>
            </a:r>
            <a:r>
              <a:rPr lang="en-US" dirty="0"/>
              <a:t>the </a:t>
            </a:r>
            <a:r>
              <a:rPr lang="en-US" dirty="0" smtClean="0"/>
              <a:t>Organism </a:t>
            </a:r>
            <a:r>
              <a:rPr lang="en-US" dirty="0"/>
              <a:t>at a </a:t>
            </a:r>
            <a:r>
              <a:rPr lang="en-US" dirty="0" smtClean="0"/>
              <a:t>Sub-species </a:t>
            </a:r>
            <a:r>
              <a:rPr lang="en-US" dirty="0"/>
              <a:t>L</a:t>
            </a:r>
            <a:r>
              <a:rPr lang="en-US" dirty="0" smtClean="0"/>
              <a:t>evel </a:t>
            </a:r>
            <a:r>
              <a:rPr lang="en-US" dirty="0"/>
              <a:t>(i.e. Serotype, Polyprotein, etc</a:t>
            </a:r>
            <a:r>
              <a:rPr lang="en-US" dirty="0" smtClean="0"/>
              <a:t>.).</a:t>
            </a:r>
          </a:p>
          <a:p>
            <a:pPr lvl="1"/>
            <a:r>
              <a:rPr lang="en-US" dirty="0" smtClean="0"/>
              <a:t>CDISC Antibody/Antigen and Identification Test  Codes Generally Target only to the Species Level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CDISC needs to determine what Supporting Field (e.g. Test Detail or Test Target) the Sub-Species Information should be Placed into</a:t>
            </a:r>
          </a:p>
          <a:p>
            <a:pPr lvl="1"/>
            <a:r>
              <a:rPr lang="en-US" dirty="0"/>
              <a:t>Alternately, new CDISC LBTEST/MBTEST terms need be created for </a:t>
            </a:r>
            <a:r>
              <a:rPr lang="en-US" dirty="0" smtClean="0"/>
              <a:t>Each Sub-Species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852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Analyte/Component Issue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Multi-Sub-Species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In the Microbiology Class, LOINC Includes a </a:t>
            </a:r>
            <a:r>
              <a:rPr lang="en-US" dirty="0" smtClean="0"/>
              <a:t>Small Number </a:t>
            </a:r>
            <a:r>
              <a:rPr lang="en-US" dirty="0"/>
              <a:t>of Tests </a:t>
            </a:r>
            <a:r>
              <a:rPr lang="en-US" dirty="0" smtClean="0"/>
              <a:t>(e.g. HPV High and Low Risk) that Target Multiple Sub-species Values</a:t>
            </a:r>
          </a:p>
          <a:p>
            <a:pPr lvl="1"/>
            <a:r>
              <a:rPr lang="en-US" dirty="0" smtClean="0"/>
              <a:t>CDISC Currently has Only Organism Level MBTEST codes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Use the Marker String Field to Carry the List of Serotypes</a:t>
            </a:r>
          </a:p>
          <a:p>
            <a:pPr lvl="1"/>
            <a:r>
              <a:rPr lang="en-US" dirty="0" smtClean="0"/>
              <a:t>Use a Supporting Field (Test Target) to Carry the Nominal Type (e.g. High/Low Risk)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017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Analyte/Component Issue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Cell marker Relative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In the LOINC Cell </a:t>
            </a:r>
            <a:r>
              <a:rPr lang="en-US" dirty="0" smtClean="0"/>
              <a:t>Marker </a:t>
            </a:r>
            <a:r>
              <a:rPr lang="en-US" dirty="0"/>
              <a:t>tests from the top 2000 lists, the relative terms (Ratio/Percent) all have a denominator of “100 Cells”, but do not in the definition specify any particular cell type. </a:t>
            </a:r>
            <a:endParaRPr lang="en-US" dirty="0" smtClean="0"/>
          </a:p>
          <a:p>
            <a:pPr lvl="1"/>
            <a:r>
              <a:rPr lang="en-US" dirty="0" smtClean="0"/>
              <a:t>CDISC </a:t>
            </a:r>
            <a:r>
              <a:rPr lang="en-US" dirty="0"/>
              <a:t>requires explicit definition of the </a:t>
            </a:r>
            <a:r>
              <a:rPr lang="en-US" dirty="0" smtClean="0"/>
              <a:t>denominator, and with the examples collected to date, this is often a cell type (e.g. Lymphocytes).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Confirm with the LOINC Staff that the Denominator is “All Cells”, with no Pre-gating.</a:t>
            </a:r>
          </a:p>
          <a:p>
            <a:pPr lvl="1"/>
            <a:r>
              <a:rPr lang="en-US" dirty="0" smtClean="0"/>
              <a:t>If So, Create </a:t>
            </a:r>
            <a:r>
              <a:rPr lang="en-US" dirty="0"/>
              <a:t>N</a:t>
            </a:r>
            <a:r>
              <a:rPr lang="en-US" dirty="0" smtClean="0"/>
              <a:t>ew CDISC Tests with “All Cells” as the Denominator</a:t>
            </a:r>
          </a:p>
          <a:p>
            <a:pPr lvl="1"/>
            <a:r>
              <a:rPr lang="en-US" dirty="0" smtClean="0"/>
              <a:t>If Not, Have LOINC Clearly Define the Denominator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571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 Issue</a:t>
            </a:r>
            <a:br>
              <a:rPr lang="en-US" dirty="0"/>
            </a:br>
            <a:r>
              <a:rPr lang="en-US" dirty="0"/>
              <a:t>LOINC </a:t>
            </a:r>
            <a:r>
              <a:rPr lang="en-US" dirty="0" smtClean="0"/>
              <a:t>“XXX” </a:t>
            </a:r>
            <a:r>
              <a:rPr lang="en-US" dirty="0"/>
              <a:t>Specimen 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In </a:t>
            </a:r>
            <a:r>
              <a:rPr lang="en-US" dirty="0"/>
              <a:t>M</a:t>
            </a:r>
            <a:r>
              <a:rPr lang="en-US" dirty="0" smtClean="0"/>
              <a:t>any Classes, </a:t>
            </a:r>
            <a:r>
              <a:rPr lang="en-US" dirty="0"/>
              <a:t>LOINC uses “XXX” for the </a:t>
            </a:r>
            <a:r>
              <a:rPr lang="en-US" dirty="0" smtClean="0"/>
              <a:t>System (Specimen Type) 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 smtClean="0"/>
              <a:t>Mapping Sheets, </a:t>
            </a:r>
            <a:r>
              <a:rPr lang="en-US" dirty="0"/>
              <a:t>we </a:t>
            </a:r>
            <a:r>
              <a:rPr lang="en-US" dirty="0" smtClean="0"/>
              <a:t>Indicate </a:t>
            </a:r>
            <a:r>
              <a:rPr lang="en-US" dirty="0"/>
              <a:t>that “Any”, LBSPEC/MBSPEC </a:t>
            </a:r>
            <a:r>
              <a:rPr lang="en-US" dirty="0" smtClean="0"/>
              <a:t>Value </a:t>
            </a:r>
            <a:r>
              <a:rPr lang="en-US" dirty="0"/>
              <a:t>is </a:t>
            </a:r>
            <a:r>
              <a:rPr lang="en-US" dirty="0" smtClean="0"/>
              <a:t>Allowed 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M</a:t>
            </a:r>
            <a:r>
              <a:rPr lang="en-US" dirty="0" smtClean="0"/>
              <a:t>any </a:t>
            </a:r>
            <a:r>
              <a:rPr lang="en-US" dirty="0"/>
              <a:t>C</a:t>
            </a:r>
            <a:r>
              <a:rPr lang="en-US" dirty="0" smtClean="0"/>
              <a:t>ases</a:t>
            </a:r>
            <a:r>
              <a:rPr lang="en-US" dirty="0"/>
              <a:t>, the </a:t>
            </a:r>
            <a:r>
              <a:rPr lang="en-US" dirty="0" smtClean="0"/>
              <a:t>Same </a:t>
            </a:r>
            <a:r>
              <a:rPr lang="en-US" dirty="0"/>
              <a:t>T</a:t>
            </a:r>
            <a:r>
              <a:rPr lang="en-US" dirty="0" smtClean="0"/>
              <a:t>est </a:t>
            </a:r>
            <a:r>
              <a:rPr lang="en-US" dirty="0"/>
              <a:t>E</a:t>
            </a:r>
            <a:r>
              <a:rPr lang="en-US" dirty="0" smtClean="0"/>
              <a:t>xists </a:t>
            </a:r>
            <a:r>
              <a:rPr lang="en-US" dirty="0"/>
              <a:t>as </a:t>
            </a:r>
            <a:r>
              <a:rPr lang="en-US" dirty="0"/>
              <a:t>A</a:t>
            </a:r>
            <a:r>
              <a:rPr lang="en-US" dirty="0" smtClean="0"/>
              <a:t>lternate </a:t>
            </a:r>
            <a:r>
              <a:rPr lang="en-US" dirty="0"/>
              <a:t>LOINC </a:t>
            </a:r>
            <a:r>
              <a:rPr lang="en-US" dirty="0"/>
              <a:t>C</a:t>
            </a:r>
            <a:r>
              <a:rPr lang="en-US" dirty="0" smtClean="0"/>
              <a:t>ode(s) </a:t>
            </a:r>
            <a:r>
              <a:rPr lang="en-US" dirty="0"/>
              <a:t>with a </a:t>
            </a:r>
            <a:r>
              <a:rPr lang="en-US" dirty="0" smtClean="0"/>
              <a:t>Specific </a:t>
            </a:r>
            <a:r>
              <a:rPr lang="en-US" dirty="0"/>
              <a:t>System/Specimen Type.  </a:t>
            </a:r>
            <a:endParaRPr lang="en-US" dirty="0" smtClean="0"/>
          </a:p>
          <a:p>
            <a:pPr lvl="2"/>
            <a:r>
              <a:rPr lang="en-US" sz="2000" dirty="0"/>
              <a:t>I</a:t>
            </a:r>
            <a:r>
              <a:rPr lang="en-US" sz="2000" dirty="0" smtClean="0"/>
              <a:t>n </a:t>
            </a:r>
            <a:r>
              <a:rPr lang="en-US" sz="2000" dirty="0"/>
              <a:t>Microbiology, Cytomegalovirus DNA can be </a:t>
            </a:r>
            <a:r>
              <a:rPr lang="en-US" sz="2000" dirty="0" smtClean="0"/>
              <a:t>Tested for in </a:t>
            </a:r>
            <a:r>
              <a:rPr lang="en-US" sz="2000" dirty="0"/>
              <a:t>“XXX”, Blood or Serum/Plasma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In an Implementation Guide, CDISC Must </a:t>
            </a:r>
            <a:r>
              <a:rPr lang="en-US" dirty="0"/>
              <a:t>S</a:t>
            </a:r>
            <a:r>
              <a:rPr lang="en-US" dirty="0" smtClean="0"/>
              <a:t>tress that the Exact </a:t>
            </a:r>
            <a:r>
              <a:rPr lang="en-US" dirty="0"/>
              <a:t>M</a:t>
            </a:r>
            <a:r>
              <a:rPr lang="en-US" dirty="0" smtClean="0"/>
              <a:t>atch </a:t>
            </a:r>
            <a:r>
              <a:rPr lang="en-US" dirty="0"/>
              <a:t>S</a:t>
            </a:r>
            <a:r>
              <a:rPr lang="en-US" dirty="0" smtClean="0"/>
              <a:t>hould be Used</a:t>
            </a:r>
          </a:p>
          <a:p>
            <a:pPr lvl="1"/>
            <a:r>
              <a:rPr lang="en-US" dirty="0" smtClean="0"/>
              <a:t>Only if No Match on Specimen Type is Available Should an “XXX Match be Used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7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Placeholder 4"/>
          <p:cNvSpPr>
            <a:spLocks noGrp="1"/>
          </p:cNvSpPr>
          <p:nvPr>
            <p:ph type="body" idx="1"/>
          </p:nvPr>
        </p:nvSpPr>
        <p:spPr>
          <a:xfrm>
            <a:off x="1379538" y="2743200"/>
            <a:ext cx="7115175" cy="1500188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CDISC </a:t>
            </a:r>
            <a:r>
              <a:rPr lang="en-US" sz="2400" dirty="0" err="1" smtClean="0"/>
              <a:t>IntraChange</a:t>
            </a:r>
            <a:r>
              <a:rPr lang="en-US" sz="2400" dirty="0" smtClean="0"/>
              <a:t> July 26, 2017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1133475"/>
            <a:ext cx="7231062" cy="1362075"/>
          </a:xfrm>
        </p:spPr>
        <p:txBody>
          <a:bodyPr/>
          <a:lstStyle/>
          <a:p>
            <a:r>
              <a:rPr lang="en-US" sz="3600" dirty="0" smtClean="0"/>
              <a:t>LOINC Codes and CDISC</a:t>
            </a:r>
            <a:br>
              <a:rPr lang="en-US" sz="3600" dirty="0" smtClean="0"/>
            </a:br>
            <a:r>
              <a:rPr lang="en-US" sz="3600" dirty="0" smtClean="0"/>
              <a:t>Mapping Progress and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Specimen Issue</a:t>
            </a:r>
            <a:br>
              <a:rPr lang="en-US" dirty="0" smtClean="0"/>
            </a:br>
            <a:r>
              <a:rPr lang="en-US" dirty="0" smtClean="0"/>
              <a:t>LOINC </a:t>
            </a:r>
            <a:r>
              <a:rPr lang="en-US" dirty="0" err="1" smtClean="0"/>
              <a:t>Ser</a:t>
            </a:r>
            <a:r>
              <a:rPr lang="en-US" dirty="0" smtClean="0"/>
              <a:t>/</a:t>
            </a:r>
            <a:r>
              <a:rPr lang="en-US" dirty="0" err="1" smtClean="0"/>
              <a:t>Plas</a:t>
            </a:r>
            <a:r>
              <a:rPr lang="en-US" dirty="0" smtClean="0"/>
              <a:t> Specimen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LOINC </a:t>
            </a:r>
            <a:r>
              <a:rPr lang="en-US" dirty="0" smtClean="0"/>
              <a:t>Often </a:t>
            </a:r>
            <a:r>
              <a:rPr lang="en-US" dirty="0"/>
              <a:t>U</a:t>
            </a:r>
            <a:r>
              <a:rPr lang="en-US" dirty="0" smtClean="0"/>
              <a:t>ses </a:t>
            </a:r>
            <a:r>
              <a:rPr lang="en-US" dirty="0"/>
              <a:t>a </a:t>
            </a:r>
            <a:r>
              <a:rPr lang="en-US" dirty="0" smtClean="0"/>
              <a:t>Specimen </a:t>
            </a:r>
            <a:r>
              <a:rPr lang="en-US" dirty="0"/>
              <a:t>T</a:t>
            </a:r>
            <a:r>
              <a:rPr lang="en-US" dirty="0" smtClean="0"/>
              <a:t>ype </a:t>
            </a:r>
            <a:r>
              <a:rPr lang="en-US" dirty="0"/>
              <a:t>(System) of “</a:t>
            </a:r>
            <a:r>
              <a:rPr lang="en-US" dirty="0" err="1"/>
              <a:t>Ser</a:t>
            </a:r>
            <a:r>
              <a:rPr lang="en-US" dirty="0"/>
              <a:t>/</a:t>
            </a:r>
            <a:r>
              <a:rPr lang="en-US" dirty="0" err="1"/>
              <a:t>Plas</a:t>
            </a:r>
            <a:r>
              <a:rPr lang="en-US" dirty="0" smtClean="0"/>
              <a:t>”.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CDISC has this </a:t>
            </a:r>
            <a:r>
              <a:rPr lang="en-US" dirty="0" smtClean="0"/>
              <a:t>Joint </a:t>
            </a:r>
            <a:r>
              <a:rPr lang="en-US" dirty="0"/>
              <a:t>T</a:t>
            </a:r>
            <a:r>
              <a:rPr lang="en-US" dirty="0" smtClean="0"/>
              <a:t>erm</a:t>
            </a:r>
            <a:r>
              <a:rPr lang="en-US" dirty="0"/>
              <a:t>, as </a:t>
            </a:r>
            <a:r>
              <a:rPr lang="en-US" dirty="0" smtClean="0"/>
              <a:t>Well </a:t>
            </a:r>
            <a:r>
              <a:rPr lang="en-US" dirty="0"/>
              <a:t>as </a:t>
            </a:r>
            <a:r>
              <a:rPr lang="en-US" dirty="0" smtClean="0"/>
              <a:t>Separate </a:t>
            </a:r>
            <a:r>
              <a:rPr lang="en-US" dirty="0"/>
              <a:t>T</a:t>
            </a:r>
            <a:r>
              <a:rPr lang="en-US" dirty="0" smtClean="0"/>
              <a:t>erms </a:t>
            </a:r>
            <a:r>
              <a:rPr lang="en-US" dirty="0"/>
              <a:t>for Serum and </a:t>
            </a:r>
            <a:r>
              <a:rPr lang="en-US" dirty="0" smtClean="0"/>
              <a:t>Plasma</a:t>
            </a:r>
          </a:p>
          <a:p>
            <a:pPr lvl="1"/>
            <a:r>
              <a:rPr lang="en-US" dirty="0" smtClean="0"/>
              <a:t>Central Labs Report </a:t>
            </a:r>
            <a:r>
              <a:rPr lang="en-US" dirty="0"/>
              <a:t>the </a:t>
            </a:r>
            <a:r>
              <a:rPr lang="en-US" dirty="0" smtClean="0"/>
              <a:t>Specimen Material </a:t>
            </a:r>
            <a:r>
              <a:rPr lang="en-US" dirty="0"/>
              <a:t>A</a:t>
            </a:r>
            <a:r>
              <a:rPr lang="en-US" dirty="0" smtClean="0"/>
              <a:t>ctually Tested, Local Lab Reports May Show “</a:t>
            </a:r>
            <a:r>
              <a:rPr lang="en-US" dirty="0" err="1" smtClean="0"/>
              <a:t>Ser</a:t>
            </a:r>
            <a:r>
              <a:rPr lang="en-US" dirty="0" smtClean="0"/>
              <a:t>/</a:t>
            </a:r>
            <a:r>
              <a:rPr lang="en-US" dirty="0" err="1" smtClean="0"/>
              <a:t>Plas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 smtClean="0"/>
              <a:t>Use a 1:3 (LOINC to CDISC) mapping showing on Separate </a:t>
            </a:r>
            <a:r>
              <a:rPr lang="en-US" dirty="0"/>
              <a:t>R</a:t>
            </a:r>
            <a:r>
              <a:rPr lang="en-US" dirty="0" smtClean="0"/>
              <a:t>ows the Three CDISC Specimen Type Terms.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733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 Issue</a:t>
            </a:r>
            <a:br>
              <a:rPr lang="en-US" dirty="0"/>
            </a:br>
            <a:r>
              <a:rPr lang="en-US" dirty="0" smtClean="0"/>
              <a:t>Urine Sediment </a:t>
            </a:r>
            <a:r>
              <a:rPr lang="en-US" dirty="0"/>
              <a:t>Specimen 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Urinalysis, LOINC </a:t>
            </a:r>
            <a:r>
              <a:rPr lang="en-US" dirty="0" smtClean="0"/>
              <a:t>Often </a:t>
            </a:r>
            <a:r>
              <a:rPr lang="en-US" dirty="0"/>
              <a:t>U</a:t>
            </a:r>
            <a:r>
              <a:rPr lang="en-US" dirty="0" smtClean="0"/>
              <a:t>ses </a:t>
            </a:r>
            <a:r>
              <a:rPr lang="en-US" dirty="0"/>
              <a:t>a </a:t>
            </a:r>
            <a:r>
              <a:rPr lang="en-US" dirty="0" smtClean="0"/>
              <a:t>Specimen </a:t>
            </a:r>
            <a:r>
              <a:rPr lang="en-US" dirty="0"/>
              <a:t>T</a:t>
            </a:r>
            <a:r>
              <a:rPr lang="en-US" dirty="0" smtClean="0"/>
              <a:t>ype </a:t>
            </a:r>
            <a:r>
              <a:rPr lang="en-US" dirty="0"/>
              <a:t>(System) of “Urine </a:t>
            </a:r>
            <a:r>
              <a:rPr lang="en-US" dirty="0" smtClean="0"/>
              <a:t>Sediment”</a:t>
            </a:r>
          </a:p>
          <a:p>
            <a:pPr lvl="1"/>
            <a:r>
              <a:rPr lang="en-US" dirty="0" smtClean="0"/>
              <a:t>CDISC Specimen Type is “URINE”, since that is what is actually collected.</a:t>
            </a:r>
          </a:p>
          <a:p>
            <a:pPr lvl="1"/>
            <a:r>
              <a:rPr lang="en-US" dirty="0" smtClean="0"/>
              <a:t>In the LOINC Codes Mapped, Several Entities (</a:t>
            </a:r>
            <a:r>
              <a:rPr lang="en-US" dirty="0" err="1" smtClean="0"/>
              <a:t>e.g</a:t>
            </a:r>
            <a:r>
              <a:rPr lang="en-US" dirty="0" smtClean="0"/>
              <a:t> Leukocytes, Erythrocytes, Fungi) Can be Tested in Both Urine and Urine Sediment</a:t>
            </a:r>
          </a:p>
          <a:p>
            <a:r>
              <a:rPr lang="en-US" dirty="0" smtClean="0"/>
              <a:t>Proposed Resolution</a:t>
            </a:r>
          </a:p>
          <a:p>
            <a:pPr lvl="1"/>
            <a:r>
              <a:rPr lang="en-US" dirty="0"/>
              <a:t>To Maintain Mapping Uniqueness, CDISC Should Expand its </a:t>
            </a:r>
            <a:r>
              <a:rPr lang="en-US" dirty="0" smtClean="0"/>
              <a:t>Specimen Type </a:t>
            </a:r>
            <a:r>
              <a:rPr lang="en-US" dirty="0"/>
              <a:t>List to </a:t>
            </a:r>
            <a:r>
              <a:rPr lang="en-US" dirty="0" smtClean="0"/>
              <a:t>Include “URINE SEDIMENT”.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53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Specimen Issue</a:t>
            </a:r>
            <a:br>
              <a:rPr lang="en-US" dirty="0"/>
            </a:br>
            <a:r>
              <a:rPr lang="en-US" dirty="0" smtClean="0"/>
              <a:t>LOINC Location as Specimen </a:t>
            </a:r>
            <a:r>
              <a:rPr lang="en-US" dirty="0"/>
              <a:t>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S</a:t>
            </a:r>
            <a:r>
              <a:rPr lang="en-US" dirty="0" smtClean="0"/>
              <a:t>everal </a:t>
            </a:r>
            <a:r>
              <a:rPr lang="en-US" dirty="0"/>
              <a:t>A</a:t>
            </a:r>
            <a:r>
              <a:rPr lang="en-US" dirty="0" smtClean="0"/>
              <a:t>reas</a:t>
            </a:r>
            <a:r>
              <a:rPr lang="en-US" dirty="0"/>
              <a:t>, but </a:t>
            </a:r>
            <a:r>
              <a:rPr lang="en-US" dirty="0" smtClean="0"/>
              <a:t>Especially </a:t>
            </a:r>
            <a:r>
              <a:rPr lang="en-US" dirty="0"/>
              <a:t>in the Microbiology Culture/DNA/RNA </a:t>
            </a:r>
            <a:r>
              <a:rPr lang="en-US" dirty="0" smtClean="0"/>
              <a:t>Tests</a:t>
            </a:r>
            <a:r>
              <a:rPr lang="en-US" dirty="0"/>
              <a:t>, LOINC </a:t>
            </a:r>
            <a:r>
              <a:rPr lang="en-US" dirty="0" smtClean="0"/>
              <a:t>Uses </a:t>
            </a:r>
            <a:r>
              <a:rPr lang="en-US" dirty="0"/>
              <a:t>an </a:t>
            </a:r>
            <a:r>
              <a:rPr lang="en-US" dirty="0" smtClean="0"/>
              <a:t>Anatomical </a:t>
            </a:r>
            <a:r>
              <a:rPr lang="en-US" dirty="0"/>
              <a:t>location (Vaginal, Cervix, Urethra, Genital, Nose, Eye, </a:t>
            </a:r>
            <a:r>
              <a:rPr lang="en-US" dirty="0" smtClean="0"/>
              <a:t>Throat, etc.) as the System</a:t>
            </a:r>
          </a:p>
          <a:p>
            <a:pPr lvl="1"/>
            <a:r>
              <a:rPr lang="en-US" dirty="0" smtClean="0"/>
              <a:t>Thus </a:t>
            </a:r>
            <a:r>
              <a:rPr lang="en-US" dirty="0"/>
              <a:t>the CDISC </a:t>
            </a:r>
            <a:r>
              <a:rPr lang="en-US" dirty="0" smtClean="0"/>
              <a:t>Mapping </a:t>
            </a:r>
            <a:r>
              <a:rPr lang="en-US" dirty="0"/>
              <a:t>I</a:t>
            </a:r>
            <a:r>
              <a:rPr lang="en-US" dirty="0" smtClean="0"/>
              <a:t>ncludes </a:t>
            </a:r>
            <a:r>
              <a:rPr lang="en-US" dirty="0"/>
              <a:t>an LBLOC/MBLOC </a:t>
            </a:r>
            <a:r>
              <a:rPr lang="en-US" dirty="0" smtClean="0"/>
              <a:t>Value</a:t>
            </a:r>
            <a:r>
              <a:rPr lang="en-US" dirty="0"/>
              <a:t>. 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L</a:t>
            </a:r>
            <a:r>
              <a:rPr lang="en-US" dirty="0" smtClean="0"/>
              <a:t>eaves </a:t>
            </a:r>
            <a:r>
              <a:rPr lang="en-US" dirty="0"/>
              <a:t>O</a:t>
            </a:r>
            <a:r>
              <a:rPr lang="en-US" dirty="0" smtClean="0"/>
              <a:t>pen </a:t>
            </a:r>
            <a:r>
              <a:rPr lang="en-US" dirty="0"/>
              <a:t>the LBSPEC/MBSPEC </a:t>
            </a:r>
            <a:r>
              <a:rPr lang="en-US" dirty="0" smtClean="0"/>
              <a:t>Field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Proposed Solution</a:t>
            </a:r>
          </a:p>
          <a:p>
            <a:pPr lvl="1"/>
            <a:r>
              <a:rPr lang="en-US" dirty="0" smtClean="0"/>
              <a:t>For Some Locations, a Generic CDISC Specimen Type of “FLUID”, or “TISSUE” is Appropriate.</a:t>
            </a:r>
          </a:p>
          <a:p>
            <a:pPr lvl="1"/>
            <a:r>
              <a:rPr lang="en-US" dirty="0" smtClean="0"/>
              <a:t>For Others, CDISC Needs to Define </a:t>
            </a:r>
            <a:r>
              <a:rPr lang="en-US" dirty="0"/>
              <a:t>E</a:t>
            </a:r>
            <a:r>
              <a:rPr lang="en-US" dirty="0" smtClean="0"/>
              <a:t>xamples with a Clear Specimen Type to Always be Used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207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</a:t>
            </a:r>
            <a:r>
              <a:rPr lang="en-US" dirty="0"/>
              <a:t>Issue</a:t>
            </a:r>
            <a:br>
              <a:rPr lang="en-US" dirty="0"/>
            </a:br>
            <a:r>
              <a:rPr lang="en-US" dirty="0"/>
              <a:t>LOINC </a:t>
            </a:r>
            <a:r>
              <a:rPr lang="en-US" dirty="0" err="1" smtClean="0"/>
              <a:t>Methodless</a:t>
            </a:r>
            <a:r>
              <a:rPr lang="en-US" dirty="0" smtClean="0"/>
              <a:t>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</a:t>
            </a:r>
          </a:p>
          <a:p>
            <a:pPr lvl="1"/>
            <a:r>
              <a:rPr lang="en-US" dirty="0"/>
              <a:t>In Many Classes, LOINC </a:t>
            </a:r>
            <a:r>
              <a:rPr lang="en-US" dirty="0" smtClean="0"/>
              <a:t>has no value for </a:t>
            </a:r>
            <a:r>
              <a:rPr lang="en-US" dirty="0"/>
              <a:t>the </a:t>
            </a:r>
            <a:r>
              <a:rPr lang="en-US" dirty="0" smtClean="0"/>
              <a:t>Method</a:t>
            </a:r>
            <a:endParaRPr lang="en-US" dirty="0"/>
          </a:p>
          <a:p>
            <a:pPr lvl="1"/>
            <a:r>
              <a:rPr lang="en-US" dirty="0"/>
              <a:t>In the Mapping Sheets, we Indicate that “Any”, </a:t>
            </a:r>
            <a:r>
              <a:rPr lang="en-US" dirty="0" smtClean="0"/>
              <a:t>LBMETH/MBMETH </a:t>
            </a:r>
            <a:r>
              <a:rPr lang="en-US" dirty="0"/>
              <a:t>Value is Allowed </a:t>
            </a:r>
          </a:p>
          <a:p>
            <a:pPr lvl="1"/>
            <a:r>
              <a:rPr lang="en-US" dirty="0"/>
              <a:t>In Many Cases, the Same Test Exists as Alternate LOINC Code(s) with a Specific </a:t>
            </a:r>
            <a:r>
              <a:rPr lang="en-US" dirty="0" smtClean="0"/>
              <a:t>Method.  </a:t>
            </a:r>
            <a:endParaRPr lang="en-US" dirty="0"/>
          </a:p>
          <a:p>
            <a:pPr lvl="2"/>
            <a:r>
              <a:rPr lang="en-US" sz="2000" dirty="0"/>
              <a:t>In </a:t>
            </a:r>
            <a:r>
              <a:rPr lang="en-US" sz="2000" dirty="0" smtClean="0"/>
              <a:t>Chemistry, Albumin can </a:t>
            </a:r>
            <a:r>
              <a:rPr lang="en-US" sz="2000" dirty="0"/>
              <a:t>be Tested for </a:t>
            </a:r>
            <a:r>
              <a:rPr lang="en-US" sz="2000" dirty="0" smtClean="0"/>
              <a:t>in </a:t>
            </a:r>
            <a:r>
              <a:rPr lang="en-US" sz="2000" dirty="0" err="1" smtClean="0"/>
              <a:t>Ser</a:t>
            </a:r>
            <a:r>
              <a:rPr lang="en-US" sz="2000" dirty="0" smtClean="0"/>
              <a:t>/</a:t>
            </a:r>
            <a:r>
              <a:rPr lang="en-US" sz="2000" dirty="0" err="1" smtClean="0"/>
              <a:t>Plass</a:t>
            </a:r>
            <a:r>
              <a:rPr lang="en-US" sz="2000" dirty="0" smtClean="0"/>
              <a:t> with Electrophoresis or no Method</a:t>
            </a:r>
            <a:endParaRPr lang="en-US" dirty="0"/>
          </a:p>
          <a:p>
            <a:r>
              <a:rPr lang="en-US" dirty="0"/>
              <a:t>Proposed Resolution</a:t>
            </a:r>
          </a:p>
          <a:p>
            <a:pPr lvl="1"/>
            <a:r>
              <a:rPr lang="en-US" dirty="0"/>
              <a:t>In an Implementation Guide, CDISC Must Stress that the Exact Match Should be Used</a:t>
            </a:r>
          </a:p>
          <a:p>
            <a:pPr lvl="1"/>
            <a:r>
              <a:rPr lang="en-US" dirty="0"/>
              <a:t>Only if No Match on </a:t>
            </a:r>
            <a:r>
              <a:rPr lang="en-US" dirty="0" smtClean="0"/>
              <a:t>Method is </a:t>
            </a:r>
            <a:r>
              <a:rPr lang="en-US" dirty="0"/>
              <a:t>Available Should </a:t>
            </a:r>
            <a:r>
              <a:rPr lang="en-US" dirty="0" smtClean="0"/>
              <a:t>a </a:t>
            </a:r>
            <a:r>
              <a:rPr lang="en-US" dirty="0" err="1" smtClean="0"/>
              <a:t>Methodless</a:t>
            </a:r>
            <a:r>
              <a:rPr lang="en-US" dirty="0" smtClean="0"/>
              <a:t> Match </a:t>
            </a:r>
            <a:r>
              <a:rPr lang="en-US" dirty="0"/>
              <a:t>be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288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</a:t>
            </a:r>
            <a:r>
              <a:rPr lang="en-US" dirty="0" smtClean="0"/>
              <a:t>Issue</a:t>
            </a:r>
            <a:br>
              <a:rPr lang="en-US" dirty="0" smtClean="0"/>
            </a:br>
            <a:r>
              <a:rPr lang="en-US" dirty="0" smtClean="0"/>
              <a:t>Detection Limit as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In Some </a:t>
            </a:r>
            <a:r>
              <a:rPr lang="en-US" dirty="0"/>
              <a:t>Chemistry </a:t>
            </a:r>
            <a:r>
              <a:rPr lang="en-US" dirty="0" smtClean="0"/>
              <a:t>Tests, </a:t>
            </a:r>
            <a:r>
              <a:rPr lang="en-US" dirty="0"/>
              <a:t>LOINC </a:t>
            </a:r>
            <a:r>
              <a:rPr lang="en-US" dirty="0" smtClean="0"/>
              <a:t>Uses </a:t>
            </a:r>
            <a:r>
              <a:rPr lang="en-US" dirty="0"/>
              <a:t>a Detection Limit, or a “High Sensitivity” </a:t>
            </a:r>
            <a:r>
              <a:rPr lang="en-US" dirty="0" smtClean="0"/>
              <a:t>Value </a:t>
            </a:r>
            <a:r>
              <a:rPr lang="en-US" dirty="0"/>
              <a:t>as its </a:t>
            </a:r>
            <a:r>
              <a:rPr lang="en-US" dirty="0"/>
              <a:t>M</a:t>
            </a:r>
            <a:r>
              <a:rPr lang="en-US" dirty="0" smtClean="0"/>
              <a:t>ethod</a:t>
            </a:r>
          </a:p>
          <a:p>
            <a:pPr lvl="1"/>
            <a:r>
              <a:rPr lang="en-US" dirty="0" smtClean="0"/>
              <a:t>CDISC for </a:t>
            </a:r>
            <a:r>
              <a:rPr lang="en-US" dirty="0"/>
              <a:t>now </a:t>
            </a:r>
            <a:r>
              <a:rPr lang="en-US" dirty="0" smtClean="0"/>
              <a:t>Would Consider Such a Limit as a </a:t>
            </a:r>
            <a:r>
              <a:rPr lang="en-US" dirty="0"/>
              <a:t>Supplemental Qualifier on a </a:t>
            </a:r>
            <a:r>
              <a:rPr lang="en-US" dirty="0" smtClean="0"/>
              <a:t>True </a:t>
            </a:r>
            <a:r>
              <a:rPr lang="en-US" dirty="0"/>
              <a:t>Method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In </a:t>
            </a:r>
            <a:r>
              <a:rPr lang="en-US" dirty="0" smtClean="0"/>
              <a:t>Some </a:t>
            </a:r>
            <a:r>
              <a:rPr lang="en-US" dirty="0"/>
              <a:t>Cases, the Same Test Exists as Alternate LOINC Code(s) with a Specific </a:t>
            </a:r>
            <a:r>
              <a:rPr lang="en-US" dirty="0" smtClean="0"/>
              <a:t>Method </a:t>
            </a:r>
            <a:r>
              <a:rPr lang="en-US" dirty="0" err="1" smtClean="0"/>
              <a:t>Methodless</a:t>
            </a:r>
            <a:r>
              <a:rPr lang="en-US" dirty="0" smtClean="0"/>
              <a:t>.  </a:t>
            </a:r>
            <a:endParaRPr lang="en-US" dirty="0"/>
          </a:p>
          <a:p>
            <a:pPr lvl="2"/>
            <a:r>
              <a:rPr lang="en-US" sz="2000" dirty="0" err="1" smtClean="0"/>
              <a:t>Thyrotropin</a:t>
            </a:r>
            <a:r>
              <a:rPr lang="en-US" sz="2000" dirty="0" smtClean="0"/>
              <a:t> can </a:t>
            </a:r>
            <a:r>
              <a:rPr lang="en-US" sz="2000" dirty="0"/>
              <a:t>be Tested for in </a:t>
            </a:r>
            <a:r>
              <a:rPr lang="en-US" sz="2000" dirty="0" err="1"/>
              <a:t>Ser</a:t>
            </a:r>
            <a:r>
              <a:rPr lang="en-US" sz="2000" dirty="0"/>
              <a:t>/</a:t>
            </a:r>
            <a:r>
              <a:rPr lang="en-US" sz="2000" dirty="0" err="1"/>
              <a:t>Plass</a:t>
            </a:r>
            <a:r>
              <a:rPr lang="en-US" sz="2000" dirty="0"/>
              <a:t> with a</a:t>
            </a:r>
            <a:r>
              <a:rPr lang="en-US" sz="2000" dirty="0" smtClean="0"/>
              <a:t> Detection </a:t>
            </a:r>
            <a:r>
              <a:rPr lang="en-US" sz="2000" dirty="0"/>
              <a:t>L</a:t>
            </a:r>
            <a:r>
              <a:rPr lang="en-US" sz="2000" dirty="0" smtClean="0"/>
              <a:t>imit or no Method</a:t>
            </a:r>
          </a:p>
          <a:p>
            <a:r>
              <a:rPr lang="en-US" dirty="0" smtClean="0"/>
              <a:t>Proposed Solution</a:t>
            </a:r>
          </a:p>
          <a:p>
            <a:pPr lvl="1"/>
            <a:r>
              <a:rPr lang="en-US" dirty="0" smtClean="0"/>
              <a:t>Remove the Detection Limit Code and make sure a </a:t>
            </a:r>
            <a:r>
              <a:rPr lang="en-US" dirty="0" err="1" smtClean="0"/>
              <a:t>Methodless</a:t>
            </a:r>
            <a:r>
              <a:rPr lang="en-US" dirty="0" smtClean="0"/>
              <a:t> Code Exists in the Mapping,</a:t>
            </a:r>
          </a:p>
          <a:p>
            <a:pPr lvl="1"/>
            <a:r>
              <a:rPr lang="en-US" dirty="0" smtClean="0"/>
              <a:t>If no </a:t>
            </a:r>
            <a:r>
              <a:rPr lang="en-US" dirty="0" err="1" smtClean="0"/>
              <a:t>Methodless</a:t>
            </a:r>
            <a:r>
              <a:rPr lang="en-US" dirty="0" smtClean="0"/>
              <a:t> Code has been mapped, </a:t>
            </a:r>
            <a:r>
              <a:rPr lang="en-US" dirty="0"/>
              <a:t>A</a:t>
            </a:r>
            <a:r>
              <a:rPr lang="en-US" dirty="0" smtClean="0"/>
              <a:t>dd it.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428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its </a:t>
            </a:r>
            <a:r>
              <a:rPr lang="en-US" dirty="0" smtClean="0"/>
              <a:t>Hematology Counts</a:t>
            </a:r>
            <a:r>
              <a:rPr lang="en-US" dirty="0"/>
              <a:t>, and Urine Sediment </a:t>
            </a:r>
            <a:r>
              <a:rPr lang="en-US" dirty="0" smtClean="0"/>
              <a:t>Counts</a:t>
            </a:r>
            <a:r>
              <a:rPr lang="en-US" dirty="0"/>
              <a:t>, LOINC </a:t>
            </a:r>
            <a:r>
              <a:rPr lang="en-US" dirty="0" smtClean="0"/>
              <a:t>Often </a:t>
            </a:r>
            <a:r>
              <a:rPr lang="en-US" dirty="0"/>
              <a:t>D</a:t>
            </a:r>
            <a:r>
              <a:rPr lang="en-US" dirty="0" smtClean="0"/>
              <a:t>ifferentiates </a:t>
            </a:r>
            <a:r>
              <a:rPr lang="en-US" dirty="0"/>
              <a:t>B</a:t>
            </a:r>
            <a:r>
              <a:rPr lang="en-US" dirty="0" smtClean="0"/>
              <a:t>etween </a:t>
            </a:r>
            <a:r>
              <a:rPr lang="en-US" dirty="0"/>
              <a:t>“Manual Count”, “Automated Count” and “Light Microscopy</a:t>
            </a:r>
            <a:r>
              <a:rPr lang="en-US" dirty="0" smtClean="0"/>
              <a:t>”, Thus LOINC has Three Codes (and Maybe a Fourth for </a:t>
            </a:r>
            <a:r>
              <a:rPr lang="en-US" dirty="0" err="1" smtClean="0"/>
              <a:t>Methodless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 CDISC has :LIGHT MICROSCOPY” as a Method, but no Count Methods</a:t>
            </a:r>
          </a:p>
          <a:p>
            <a:pPr lvl="1"/>
            <a:r>
              <a:rPr lang="en-US" dirty="0" smtClean="0"/>
              <a:t>Central Labs use Automated Counting, but </a:t>
            </a:r>
            <a:r>
              <a:rPr lang="en-US" dirty="0"/>
              <a:t>M</a:t>
            </a:r>
            <a:r>
              <a:rPr lang="en-US" dirty="0" smtClean="0"/>
              <a:t>ay Review/Confirm with a Supervisor Manual Count. This Often </a:t>
            </a:r>
            <a:r>
              <a:rPr lang="en-US" dirty="0"/>
              <a:t>D</a:t>
            </a:r>
            <a:r>
              <a:rPr lang="en-US" dirty="0" smtClean="0"/>
              <a:t>oes not Surface up to the Data </a:t>
            </a:r>
            <a:r>
              <a:rPr lang="en-US" dirty="0"/>
              <a:t>D</a:t>
            </a:r>
            <a:r>
              <a:rPr lang="en-US" dirty="0" smtClean="0"/>
              <a:t>elivery Engines</a:t>
            </a:r>
          </a:p>
          <a:p>
            <a:r>
              <a:rPr lang="en-US" dirty="0" smtClean="0"/>
              <a:t>Proposed Solution</a:t>
            </a:r>
          </a:p>
          <a:p>
            <a:pPr lvl="1"/>
            <a:r>
              <a:rPr lang="en-US" dirty="0" smtClean="0"/>
              <a:t>CDISC Needs to Add Automated Count as a Method</a:t>
            </a:r>
          </a:p>
          <a:p>
            <a:pPr lvl="1"/>
            <a:r>
              <a:rPr lang="en-US" dirty="0" smtClean="0"/>
              <a:t>Local Lab Data Needs </a:t>
            </a:r>
            <a:r>
              <a:rPr lang="en-US" dirty="0"/>
              <a:t>D</a:t>
            </a:r>
            <a:r>
              <a:rPr lang="en-US" dirty="0" smtClean="0"/>
              <a:t>iscussion, as Does Review/Confirm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</a:t>
            </a:r>
            <a:r>
              <a:rPr lang="en-US" dirty="0" smtClean="0"/>
              <a:t>Issue</a:t>
            </a:r>
            <a:br>
              <a:rPr lang="en-US" dirty="0" smtClean="0"/>
            </a:br>
            <a:r>
              <a:rPr lang="en-US" dirty="0" smtClean="0"/>
              <a:t>Multiple Count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34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In its DRUG/TOX </a:t>
            </a:r>
            <a:r>
              <a:rPr lang="en-US" dirty="0" smtClean="0"/>
              <a:t>Results</a:t>
            </a:r>
            <a:r>
              <a:rPr lang="en-US" dirty="0"/>
              <a:t>, LOINC </a:t>
            </a:r>
            <a:r>
              <a:rPr lang="en-US" dirty="0" smtClean="0"/>
              <a:t>Often </a:t>
            </a:r>
            <a:r>
              <a:rPr lang="en-US" dirty="0"/>
              <a:t>U</a:t>
            </a:r>
            <a:r>
              <a:rPr lang="en-US" dirty="0" smtClean="0"/>
              <a:t>ses </a:t>
            </a:r>
            <a:r>
              <a:rPr lang="en-US" dirty="0"/>
              <a:t>“Screen” or “Confirm” as its </a:t>
            </a:r>
            <a:r>
              <a:rPr lang="en-US" dirty="0"/>
              <a:t>M</a:t>
            </a:r>
            <a:r>
              <a:rPr lang="en-US" dirty="0" smtClean="0"/>
              <a:t>ethod</a:t>
            </a:r>
          </a:p>
          <a:p>
            <a:pPr lvl="1"/>
            <a:r>
              <a:rPr lang="en-US" dirty="0" smtClean="0"/>
              <a:t>CDISC Would Use the True Method, and Example Values (e.g. </a:t>
            </a:r>
            <a:r>
              <a:rPr lang="en-US" dirty="0"/>
              <a:t>EIA, </a:t>
            </a:r>
            <a:r>
              <a:rPr lang="en-US" dirty="0" smtClean="0"/>
              <a:t>LC/MS/MS) are Shown in the Mapping</a:t>
            </a:r>
          </a:p>
          <a:p>
            <a:pPr lvl="1"/>
            <a:r>
              <a:rPr lang="en-US" dirty="0" smtClean="0"/>
              <a:t>Central Labs Often Only Report one Value, all </a:t>
            </a:r>
            <a:r>
              <a:rPr lang="en-US" dirty="0"/>
              <a:t>P</a:t>
            </a:r>
            <a:r>
              <a:rPr lang="en-US" dirty="0" smtClean="0"/>
              <a:t>ositive Screen Values having been Confirmed. </a:t>
            </a:r>
          </a:p>
          <a:p>
            <a:r>
              <a:rPr lang="en-US" dirty="0" smtClean="0"/>
              <a:t>Proposed Solution</a:t>
            </a:r>
          </a:p>
          <a:p>
            <a:pPr lvl="1"/>
            <a:r>
              <a:rPr lang="en-US" dirty="0" smtClean="0"/>
              <a:t>Needs </a:t>
            </a:r>
            <a:r>
              <a:rPr lang="en-US" dirty="0"/>
              <a:t>S</a:t>
            </a:r>
            <a:r>
              <a:rPr lang="en-US" dirty="0" smtClean="0"/>
              <a:t>ome Thought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</a:t>
            </a:r>
            <a:r>
              <a:rPr lang="en-US" dirty="0" smtClean="0"/>
              <a:t>Issue</a:t>
            </a:r>
            <a:br>
              <a:rPr lang="en-US" dirty="0" smtClean="0"/>
            </a:br>
            <a:r>
              <a:rPr lang="en-US" dirty="0" smtClean="0"/>
              <a:t>Drug Screen/Confirm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0086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Issue</a:t>
            </a:r>
            <a:br>
              <a:rPr lang="en-US" dirty="0"/>
            </a:br>
            <a:r>
              <a:rPr lang="en-US" dirty="0" smtClean="0"/>
              <a:t>Coagulation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its Coagulation </a:t>
            </a:r>
            <a:r>
              <a:rPr lang="en-US" dirty="0" smtClean="0"/>
              <a:t>Class, </a:t>
            </a:r>
            <a:r>
              <a:rPr lang="en-US" dirty="0"/>
              <a:t>LOINC </a:t>
            </a:r>
            <a:r>
              <a:rPr lang="en-US" dirty="0" smtClean="0"/>
              <a:t>Often </a:t>
            </a:r>
            <a:r>
              <a:rPr lang="en-US" dirty="0"/>
              <a:t>U</a:t>
            </a:r>
            <a:r>
              <a:rPr lang="en-US" dirty="0" smtClean="0"/>
              <a:t>ses </a:t>
            </a:r>
            <a:r>
              <a:rPr lang="en-US" dirty="0"/>
              <a:t>“</a:t>
            </a:r>
            <a:r>
              <a:rPr lang="en-US" dirty="0" err="1"/>
              <a:t>Coag</a:t>
            </a:r>
            <a:r>
              <a:rPr lang="en-US" dirty="0"/>
              <a:t>” as its </a:t>
            </a:r>
            <a:r>
              <a:rPr lang="en-US" dirty="0" smtClean="0"/>
              <a:t>Method,</a:t>
            </a:r>
          </a:p>
          <a:p>
            <a:pPr lvl="1"/>
            <a:r>
              <a:rPr lang="en-US" dirty="0" smtClean="0"/>
              <a:t>CDISC </a:t>
            </a:r>
            <a:r>
              <a:rPr lang="en-US" dirty="0"/>
              <a:t>has a </a:t>
            </a:r>
            <a:r>
              <a:rPr lang="en-US" dirty="0" smtClean="0"/>
              <a:t>Number </a:t>
            </a:r>
            <a:r>
              <a:rPr lang="en-US" dirty="0"/>
              <a:t>of Clot </a:t>
            </a:r>
            <a:r>
              <a:rPr lang="en-US" dirty="0" smtClean="0"/>
              <a:t>Detection </a:t>
            </a:r>
            <a:r>
              <a:rPr lang="en-US" dirty="0"/>
              <a:t>methods </a:t>
            </a:r>
            <a:r>
              <a:rPr lang="en-US" dirty="0" smtClean="0"/>
              <a:t>(Manual, Mechanical, Photometric) that Would </a:t>
            </a:r>
            <a:r>
              <a:rPr lang="en-US" dirty="0"/>
              <a:t>R</a:t>
            </a:r>
            <a:r>
              <a:rPr lang="en-US" dirty="0" smtClean="0"/>
              <a:t>oll-up </a:t>
            </a:r>
            <a:r>
              <a:rPr lang="en-US" dirty="0"/>
              <a:t>to “</a:t>
            </a:r>
            <a:r>
              <a:rPr lang="en-US" dirty="0" err="1"/>
              <a:t>Coag</a:t>
            </a:r>
            <a:r>
              <a:rPr lang="en-US" dirty="0" smtClean="0"/>
              <a:t>”.</a:t>
            </a:r>
          </a:p>
          <a:p>
            <a:r>
              <a:rPr lang="en-US" dirty="0" smtClean="0"/>
              <a:t>Proposed Solution</a:t>
            </a:r>
          </a:p>
          <a:p>
            <a:pPr lvl="1"/>
            <a:r>
              <a:rPr lang="en-US" dirty="0" smtClean="0"/>
              <a:t>Allow the 1:Many (LOINC to CDISC) Mapping, and List </a:t>
            </a:r>
            <a:r>
              <a:rPr lang="en-US" dirty="0"/>
              <a:t>O</a:t>
            </a:r>
            <a:r>
              <a:rPr lang="en-US" dirty="0" smtClean="0"/>
              <a:t>ut on Separate Rows the CDISC Methods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916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Issues</a:t>
            </a:r>
            <a:br>
              <a:rPr lang="en-US" dirty="0" smtClean="0"/>
            </a:br>
            <a:r>
              <a:rPr lang="en-US" dirty="0" smtClean="0"/>
              <a:t>Microbial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dirty="0"/>
              <a:t>In the LOINC Microbiology </a:t>
            </a:r>
            <a:r>
              <a:rPr lang="en-US" dirty="0" smtClean="0"/>
              <a:t>Class, LOINC </a:t>
            </a:r>
            <a:r>
              <a:rPr lang="en-US" dirty="0"/>
              <a:t>has a </a:t>
            </a:r>
            <a:r>
              <a:rPr lang="en-US" dirty="0" smtClean="0"/>
              <a:t>Generic </a:t>
            </a:r>
            <a:r>
              <a:rPr lang="en-US" dirty="0"/>
              <a:t>“Culture” </a:t>
            </a:r>
            <a:r>
              <a:rPr lang="en-US" dirty="0" smtClean="0"/>
              <a:t>Method</a:t>
            </a:r>
            <a:r>
              <a:rPr lang="en-US" dirty="0"/>
              <a:t>, as </a:t>
            </a:r>
            <a:r>
              <a:rPr lang="en-US" dirty="0" smtClean="0"/>
              <a:t>Well </a:t>
            </a:r>
            <a:r>
              <a:rPr lang="en-US" dirty="0"/>
              <a:t>as “Organism specific culture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An Organism Can be Identified by Both Methods, Hence Two LOINC Codes Can be Mapped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CDISC has a </a:t>
            </a:r>
            <a:r>
              <a:rPr lang="en-US" dirty="0" smtClean="0"/>
              <a:t>Single </a:t>
            </a:r>
            <a:r>
              <a:rPr lang="en-US" dirty="0"/>
              <a:t>Method </a:t>
            </a:r>
            <a:r>
              <a:rPr lang="en-US" dirty="0" smtClean="0"/>
              <a:t>Term </a:t>
            </a:r>
            <a:r>
              <a:rPr lang="en-US" dirty="0"/>
              <a:t>for </a:t>
            </a:r>
            <a:r>
              <a:rPr lang="en-US" dirty="0" smtClean="0"/>
              <a:t>Microbial Culture.</a:t>
            </a:r>
          </a:p>
          <a:p>
            <a:r>
              <a:rPr lang="en-US" dirty="0" smtClean="0"/>
              <a:t>Proposed Solution</a:t>
            </a:r>
          </a:p>
          <a:p>
            <a:pPr lvl="1"/>
            <a:r>
              <a:rPr lang="en-US" dirty="0"/>
              <a:t>To Maintain Mapping Uniqueness, CDISC Should Expand its </a:t>
            </a:r>
            <a:r>
              <a:rPr lang="en-US" dirty="0" smtClean="0"/>
              <a:t>Method </a:t>
            </a:r>
            <a:r>
              <a:rPr lang="en-US" dirty="0"/>
              <a:t>List to Include </a:t>
            </a:r>
            <a:r>
              <a:rPr lang="en-US" dirty="0" smtClean="0"/>
              <a:t>“ORGANISM SPECIFIC CULTURE”.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071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Of Measure Issues</a:t>
            </a:r>
            <a:br>
              <a:rPr lang="en-US" dirty="0" smtClean="0"/>
            </a:br>
            <a:r>
              <a:rPr lang="en-US" dirty="0" smtClean="0"/>
              <a:t>Arbitrary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en-US" dirty="0" smtClean="0"/>
              <a:t>CDISC </a:t>
            </a:r>
            <a:r>
              <a:rPr lang="en-US" dirty="0"/>
              <a:t>N</a:t>
            </a:r>
            <a:r>
              <a:rPr lang="en-US" dirty="0" smtClean="0"/>
              <a:t>eeds </a:t>
            </a:r>
            <a:r>
              <a:rPr lang="en-US" dirty="0"/>
              <a:t>to </a:t>
            </a:r>
            <a:r>
              <a:rPr lang="en-US" dirty="0" smtClean="0"/>
              <a:t>Review </a:t>
            </a:r>
            <a:r>
              <a:rPr lang="en-US" dirty="0"/>
              <a:t>and </a:t>
            </a:r>
            <a:r>
              <a:rPr lang="en-US" dirty="0" smtClean="0"/>
              <a:t>Clarify its </a:t>
            </a: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of “U</a:t>
            </a:r>
            <a:r>
              <a:rPr lang="en-US" dirty="0" smtClean="0"/>
              <a:t>”, ”IU” and “Enzyme U” via </a:t>
            </a:r>
            <a:r>
              <a:rPr lang="en-US" dirty="0"/>
              <a:t>M</a:t>
            </a:r>
            <a:r>
              <a:rPr lang="en-US" dirty="0" smtClean="0"/>
              <a:t>ultiple </a:t>
            </a:r>
            <a:r>
              <a:rPr lang="en-US" dirty="0"/>
              <a:t>E</a:t>
            </a:r>
            <a:r>
              <a:rPr lang="en-US" dirty="0" smtClean="0"/>
              <a:t>xamples, </a:t>
            </a:r>
          </a:p>
          <a:p>
            <a:r>
              <a:rPr lang="en-US" dirty="0" smtClean="0"/>
              <a:t>CDISC Needs to Determine an Equivalent </a:t>
            </a:r>
            <a:r>
              <a:rPr lang="en-US" dirty="0"/>
              <a:t>for LOINC’s “</a:t>
            </a:r>
            <a:r>
              <a:rPr lang="en-US" dirty="0" err="1"/>
              <a:t>Index_Value</a:t>
            </a:r>
            <a:r>
              <a:rPr lang="en-US" dirty="0" smtClean="0"/>
              <a:t>”, and Does it Need a Unit?</a:t>
            </a:r>
          </a:p>
          <a:p>
            <a:r>
              <a:rPr lang="en-US" dirty="0" smtClean="0"/>
              <a:t>The </a:t>
            </a:r>
            <a:r>
              <a:rPr lang="en-US" dirty="0"/>
              <a:t>CDISC term “Enzyme U” </a:t>
            </a:r>
            <a:r>
              <a:rPr lang="en-US" dirty="0" smtClean="0"/>
              <a:t>Needs Concentration </a:t>
            </a:r>
            <a:r>
              <a:rPr lang="en-US" dirty="0"/>
              <a:t>T</a:t>
            </a:r>
            <a:r>
              <a:rPr lang="en-US" dirty="0" smtClean="0"/>
              <a:t>erms </a:t>
            </a:r>
            <a:r>
              <a:rPr lang="en-US" dirty="0"/>
              <a:t>A</a:t>
            </a:r>
            <a:r>
              <a:rPr lang="en-US" dirty="0" smtClean="0"/>
              <a:t>dded.</a:t>
            </a:r>
          </a:p>
          <a:p>
            <a:r>
              <a:rPr lang="en-US" dirty="0" smtClean="0"/>
              <a:t>LOINC when showing example Units for Enzymes </a:t>
            </a:r>
            <a:r>
              <a:rPr lang="en-US" dirty="0"/>
              <a:t>and Antibodies </a:t>
            </a:r>
            <a:r>
              <a:rPr lang="en-US" dirty="0" smtClean="0"/>
              <a:t>is Inconsistent (perhaps with reason) Need to Clarify This, and if Need be, Carefully map “U”, “IU”, and “Enzyme U” CDISC Terms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389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1024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Progress to Date</a:t>
            </a:r>
            <a:endParaRPr lang="en-US" dirty="0" smtClean="0"/>
          </a:p>
          <a:p>
            <a:r>
              <a:rPr lang="en-US" sz="3600" dirty="0" smtClean="0"/>
              <a:t>Mapping Issues</a:t>
            </a:r>
            <a:endParaRPr lang="en-US" dirty="0" smtClean="0"/>
          </a:p>
          <a:p>
            <a:r>
              <a:rPr lang="en-US" sz="3600" dirty="0" smtClean="0"/>
              <a:t>Next Steps (Beyond CDISC)</a:t>
            </a:r>
            <a:endParaRPr lang="en-US" dirty="0" smtClean="0"/>
          </a:p>
          <a:p>
            <a:r>
              <a:rPr lang="en-US" sz="3600" dirty="0" smtClean="0"/>
              <a:t>CDISC New Term Creation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4F58ECFF-556C-4C82-9640-18020C321706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Mapping</a:t>
            </a:r>
          </a:p>
          <a:p>
            <a:pPr lvl="1"/>
            <a:r>
              <a:rPr lang="en-US" dirty="0" smtClean="0"/>
              <a:t>In the Mapping, Implement the Decisions Made Today</a:t>
            </a:r>
          </a:p>
          <a:p>
            <a:pPr lvl="1"/>
            <a:r>
              <a:rPr lang="en-US" dirty="0" smtClean="0"/>
              <a:t>For Open Issues, Identify a CDISC/FDA/LOINC Sub-team to Reach </a:t>
            </a:r>
            <a:r>
              <a:rPr lang="en-US" dirty="0"/>
              <a:t>R</a:t>
            </a:r>
            <a:r>
              <a:rPr lang="en-US" dirty="0" smtClean="0"/>
              <a:t>esolution and Implement</a:t>
            </a:r>
          </a:p>
          <a:p>
            <a:pPr lvl="1"/>
            <a:r>
              <a:rPr lang="en-US" dirty="0" smtClean="0"/>
              <a:t>Once a Beta, (All Issues Resolved) Mapping is Available, Work with LOINC and Other Interested Parties (NLM?) to Confirm or Modify the Mapping</a:t>
            </a:r>
          </a:p>
          <a:p>
            <a:r>
              <a:rPr lang="en-US" dirty="0" smtClean="0"/>
              <a:t>Implementation Guide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a CDISC/FDA/LOINC Sub-team </a:t>
            </a:r>
            <a:r>
              <a:rPr lang="en-US" dirty="0" smtClean="0"/>
              <a:t>to Identify Issues to be Addressed, and Develop a First 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83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CDISC New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the New Terms to be Request</a:t>
            </a:r>
          </a:p>
          <a:p>
            <a:r>
              <a:rPr lang="en-US" dirty="0" smtClean="0"/>
              <a:t>Target December Release for All Terms</a:t>
            </a:r>
          </a:p>
          <a:p>
            <a:r>
              <a:rPr lang="en-US" dirty="0" smtClean="0"/>
              <a:t>Evaluate CDISC LAB Terminology Team Capacity, and if Short, Enlist Additional Support.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929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LOINC Code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CDISC – LOINC Mapping Project in 2005</a:t>
            </a:r>
          </a:p>
          <a:p>
            <a:pPr lvl="1"/>
            <a:r>
              <a:rPr lang="en-US" dirty="0" smtClean="0"/>
              <a:t>611 LOINC Code</a:t>
            </a:r>
          </a:p>
          <a:p>
            <a:pPr lvl="1"/>
            <a:r>
              <a:rPr lang="en-US" dirty="0" smtClean="0"/>
              <a:t>597 Added (14 Fully </a:t>
            </a:r>
            <a:r>
              <a:rPr lang="en-US" dirty="0"/>
              <a:t>Deprecated</a:t>
            </a:r>
            <a:r>
              <a:rPr lang="en-US" dirty="0" smtClean="0"/>
              <a:t> Codes not Added)</a:t>
            </a:r>
          </a:p>
          <a:p>
            <a:r>
              <a:rPr lang="en-US" sz="2800" dirty="0" smtClean="0"/>
              <a:t>LOINC Top 2000 SI</a:t>
            </a:r>
          </a:p>
          <a:p>
            <a:pPr lvl="1"/>
            <a:r>
              <a:rPr lang="en-US" dirty="0" smtClean="0"/>
              <a:t>2194 LOINC Codes</a:t>
            </a:r>
          </a:p>
          <a:p>
            <a:pPr lvl="2"/>
            <a:r>
              <a:rPr lang="en-US" sz="2000" dirty="0" smtClean="0"/>
              <a:t>317 Duplicate 2005 Codes</a:t>
            </a:r>
          </a:p>
          <a:p>
            <a:pPr lvl="2"/>
            <a:r>
              <a:rPr lang="en-US" sz="2000" dirty="0" smtClean="0"/>
              <a:t>1426 Added to Matching List</a:t>
            </a:r>
          </a:p>
          <a:p>
            <a:pPr lvl="2"/>
            <a:r>
              <a:rPr lang="en-US" sz="2000" dirty="0" smtClean="0"/>
              <a:t>439 Not Added</a:t>
            </a:r>
          </a:p>
          <a:p>
            <a:pPr lvl="2"/>
            <a:r>
              <a:rPr lang="en-US" sz="2000" dirty="0" smtClean="0"/>
              <a:t>12 Deprecated Codes (Added)</a:t>
            </a:r>
          </a:p>
          <a:p>
            <a:r>
              <a:rPr lang="en-US" dirty="0" smtClean="0"/>
              <a:t>LOINC Top 2000 US</a:t>
            </a:r>
          </a:p>
          <a:p>
            <a:pPr lvl="1"/>
            <a:r>
              <a:rPr lang="en-US" dirty="0" smtClean="0"/>
              <a:t>2180 LOINC Codes</a:t>
            </a:r>
          </a:p>
          <a:p>
            <a:pPr lvl="2"/>
            <a:r>
              <a:rPr lang="en-US" sz="2000" dirty="0" smtClean="0"/>
              <a:t>59 New Codes Added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2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Codes By Class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546230"/>
              </p:ext>
            </p:extLst>
          </p:nvPr>
        </p:nvGraphicFramePr>
        <p:xfrm>
          <a:off x="914399" y="1514203"/>
          <a:ext cx="7667898" cy="3665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9786"/>
                <a:gridCol w="3057653"/>
                <a:gridCol w="2170459"/>
              </a:tblGrid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 dirty="0">
                          <a:effectLst/>
                        </a:rPr>
                        <a:t>CLASS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Row Count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LOINC Code Count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Chemistry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1461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704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 dirty="0">
                          <a:effectLst/>
                        </a:rPr>
                        <a:t>Hematology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297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281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 dirty="0">
                          <a:effectLst/>
                        </a:rPr>
                        <a:t>Coagulation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106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100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Toxicology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254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161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Urinalysis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110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110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Micro AB and AG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378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313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Serology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 dirty="0">
                          <a:effectLst/>
                        </a:rPr>
                        <a:t>103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89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Cell Markers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22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22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Allergy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122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122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Misc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47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39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MB ID and VL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174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153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  <a:tr h="1828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Total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>
                          <a:effectLst/>
                        </a:rPr>
                        <a:t>3074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u="none" strike="noStrike" dirty="0">
                          <a:effectLst/>
                        </a:rPr>
                        <a:t>2094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7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Codes Not Mapped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Deprecated LOINC Codes</a:t>
            </a:r>
          </a:p>
          <a:p>
            <a:pPr lvl="1"/>
            <a:r>
              <a:rPr lang="en-US" dirty="0" smtClean="0"/>
              <a:t>Search on Code </a:t>
            </a:r>
            <a:r>
              <a:rPr lang="en-US" dirty="0"/>
              <a:t>R</a:t>
            </a:r>
            <a:r>
              <a:rPr lang="en-US" dirty="0" smtClean="0"/>
              <a:t>eturns Zero Rows in RELMA</a:t>
            </a:r>
          </a:p>
          <a:p>
            <a:r>
              <a:rPr lang="en-US" dirty="0" smtClean="0"/>
              <a:t>Codes that Belong in Other CDISC Domains</a:t>
            </a:r>
          </a:p>
          <a:p>
            <a:pPr lvl="1"/>
            <a:r>
              <a:rPr lang="en-US" dirty="0" smtClean="0"/>
              <a:t>Pathology Results and Reports (MI)</a:t>
            </a:r>
          </a:p>
          <a:p>
            <a:pPr lvl="1"/>
            <a:r>
              <a:rPr lang="en-US" dirty="0" smtClean="0"/>
              <a:t>Genomic Sequencing and Mutations (PF)</a:t>
            </a:r>
          </a:p>
          <a:p>
            <a:pPr lvl="1"/>
            <a:r>
              <a:rPr lang="en-US" dirty="0" smtClean="0"/>
              <a:t>Microorganism Drug Susceptibility (MS)</a:t>
            </a:r>
          </a:p>
          <a:p>
            <a:pPr lvl="1"/>
            <a:r>
              <a:rPr lang="en-US" dirty="0" smtClean="0"/>
              <a:t>Non-Lab Data (e.g. Vital Signs, Weight, Pregnancy Status, etc.)</a:t>
            </a:r>
          </a:p>
          <a:p>
            <a:pPr lvl="1"/>
            <a:r>
              <a:rPr lang="en-US" dirty="0" smtClean="0"/>
              <a:t>Administrative Questions (Test Performed, Specimen Received, etc.)</a:t>
            </a:r>
          </a:p>
          <a:p>
            <a:r>
              <a:rPr lang="en-US" dirty="0" smtClean="0"/>
              <a:t>Codes Used in Fetal/Neo-Natal 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Mapping Completed</a:t>
            </a:r>
          </a:p>
          <a:p>
            <a:pPr lvl="1"/>
            <a:r>
              <a:rPr lang="en-US" dirty="0" smtClean="0"/>
              <a:t>Provisional </a:t>
            </a:r>
            <a:r>
              <a:rPr lang="en-US" dirty="0" smtClean="0"/>
              <a:t>Mapping</a:t>
            </a:r>
            <a:r>
              <a:rPr lang="en-US" dirty="0" smtClean="0"/>
              <a:t>, </a:t>
            </a:r>
            <a:r>
              <a:rPr lang="en-US" dirty="0" smtClean="0"/>
              <a:t>Subject </a:t>
            </a:r>
            <a:r>
              <a:rPr lang="en-US" dirty="0" smtClean="0"/>
              <a:t>to </a:t>
            </a:r>
            <a:r>
              <a:rPr lang="en-US" dirty="0" smtClean="0"/>
              <a:t>Issues </a:t>
            </a:r>
            <a:r>
              <a:rPr lang="en-US" dirty="0"/>
              <a:t>R</a:t>
            </a:r>
            <a:r>
              <a:rPr lang="en-US" dirty="0" smtClean="0"/>
              <a:t>esolution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Over 2,000 </a:t>
            </a:r>
            <a:r>
              <a:rPr lang="en-US" dirty="0" smtClean="0"/>
              <a:t>LOINC </a:t>
            </a:r>
            <a:r>
              <a:rPr lang="en-US" dirty="0" smtClean="0"/>
              <a:t>Codes Mapped</a:t>
            </a:r>
            <a:endParaRPr lang="en-US" dirty="0" smtClean="0"/>
          </a:p>
          <a:p>
            <a:pPr lvl="1"/>
            <a:r>
              <a:rPr lang="en-US" dirty="0" smtClean="0"/>
              <a:t>Should </a:t>
            </a:r>
            <a:r>
              <a:rPr lang="en-US" dirty="0" smtClean="0"/>
              <a:t>Provide </a:t>
            </a:r>
            <a:r>
              <a:rPr lang="en-US" dirty="0" smtClean="0"/>
              <a:t>a </a:t>
            </a:r>
            <a:r>
              <a:rPr lang="en-US" dirty="0" smtClean="0"/>
              <a:t>H</a:t>
            </a:r>
            <a:r>
              <a:rPr lang="en-US" dirty="0" smtClean="0"/>
              <a:t>igh </a:t>
            </a:r>
            <a:r>
              <a:rPr lang="en-US" dirty="0"/>
              <a:t>L</a:t>
            </a:r>
            <a:r>
              <a:rPr lang="en-US" dirty="0" smtClean="0"/>
              <a:t>evel </a:t>
            </a:r>
            <a:r>
              <a:rPr lang="en-US" dirty="0" smtClean="0"/>
              <a:t>(90% plus?) of </a:t>
            </a:r>
            <a:r>
              <a:rPr lang="en-US" dirty="0" smtClean="0"/>
              <a:t>Normal </a:t>
            </a:r>
            <a:r>
              <a:rPr lang="en-US" dirty="0" smtClean="0"/>
              <a:t>Lab (LB) and Microbiology (MB) </a:t>
            </a:r>
            <a:r>
              <a:rPr lang="en-US" dirty="0" smtClean="0"/>
              <a:t>Submission </a:t>
            </a:r>
            <a:r>
              <a:rPr lang="en-US" dirty="0"/>
              <a:t>D</a:t>
            </a:r>
            <a:r>
              <a:rPr lang="en-US" dirty="0" smtClean="0"/>
              <a:t>ata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smtClean="0"/>
              <a:t>Obvious </a:t>
            </a:r>
            <a:r>
              <a:rPr lang="en-US" dirty="0"/>
              <a:t>L</a:t>
            </a:r>
            <a:r>
              <a:rPr lang="en-US" dirty="0" smtClean="0"/>
              <a:t>arge </a:t>
            </a:r>
            <a:r>
              <a:rPr lang="en-US" dirty="0"/>
              <a:t>G</a:t>
            </a:r>
            <a:r>
              <a:rPr lang="en-US" dirty="0" smtClean="0"/>
              <a:t>aps </a:t>
            </a:r>
            <a:r>
              <a:rPr lang="en-US" dirty="0"/>
              <a:t>U</a:t>
            </a:r>
            <a:r>
              <a:rPr lang="en-US" dirty="0" smtClean="0"/>
              <a:t>ncovered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Both CDISC (2005) and the </a:t>
            </a:r>
            <a:r>
              <a:rPr lang="en-US" dirty="0" smtClean="0"/>
              <a:t>Last </a:t>
            </a:r>
            <a:r>
              <a:rPr lang="en-US" dirty="0" smtClean="0"/>
              <a:t>LOINC </a:t>
            </a:r>
            <a:r>
              <a:rPr lang="en-US" dirty="0" smtClean="0"/>
              <a:t>Common </a:t>
            </a: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S</a:t>
            </a:r>
            <a:r>
              <a:rPr lang="en-US" dirty="0" smtClean="0"/>
              <a:t>tatistics </a:t>
            </a:r>
            <a:r>
              <a:rPr lang="en-US" dirty="0" smtClean="0"/>
              <a:t>are </a:t>
            </a:r>
            <a:r>
              <a:rPr lang="en-US" dirty="0" smtClean="0"/>
              <a:t>Several </a:t>
            </a:r>
            <a:r>
              <a:rPr lang="en-US" dirty="0"/>
              <a:t>Y</a:t>
            </a:r>
            <a:r>
              <a:rPr lang="en-US" dirty="0" smtClean="0"/>
              <a:t>ears </a:t>
            </a:r>
            <a:r>
              <a:rPr lang="en-US" dirty="0" smtClean="0"/>
              <a:t>old, so </a:t>
            </a:r>
            <a:r>
              <a:rPr lang="en-US" dirty="0" smtClean="0"/>
              <a:t>Recent </a:t>
            </a:r>
            <a:r>
              <a:rPr lang="en-US" dirty="0"/>
              <a:t>T</a:t>
            </a:r>
            <a:r>
              <a:rPr lang="en-US" dirty="0" smtClean="0"/>
              <a:t>rends </a:t>
            </a:r>
            <a:r>
              <a:rPr lang="en-US" dirty="0" smtClean="0"/>
              <a:t>in </a:t>
            </a:r>
            <a:r>
              <a:rPr lang="en-US" dirty="0" smtClean="0"/>
              <a:t>Testing </a:t>
            </a:r>
            <a:r>
              <a:rPr lang="en-US" dirty="0" smtClean="0"/>
              <a:t>are not </a:t>
            </a:r>
            <a:r>
              <a:rPr lang="en-US" dirty="0" smtClean="0"/>
              <a:t>Well </a:t>
            </a:r>
            <a:r>
              <a:rPr lang="en-US" dirty="0"/>
              <a:t>R</a:t>
            </a:r>
            <a:r>
              <a:rPr lang="en-US" dirty="0" smtClean="0"/>
              <a:t>eflected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ise in DNA/RNA </a:t>
            </a:r>
            <a:r>
              <a:rPr lang="en-US" dirty="0" smtClean="0"/>
              <a:t>Based </a:t>
            </a:r>
            <a:r>
              <a:rPr lang="en-US" dirty="0" smtClean="0"/>
              <a:t>Microorganism Detection/Identification)</a:t>
            </a:r>
          </a:p>
          <a:p>
            <a:pPr lvl="1"/>
            <a:r>
              <a:rPr lang="en-US" dirty="0" smtClean="0"/>
              <a:t>Cell Marker/Flow Cytometry use in Cancer and Auto-Immune Diseases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7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Uniqueness of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Rules</a:t>
            </a:r>
          </a:p>
          <a:p>
            <a:pPr lvl="1"/>
            <a:r>
              <a:rPr lang="en-US" dirty="0" smtClean="0"/>
              <a:t>Any Unique Combination of </a:t>
            </a:r>
            <a:r>
              <a:rPr lang="en-US" dirty="0"/>
              <a:t>CDISC </a:t>
            </a:r>
            <a:r>
              <a:rPr lang="en-US" dirty="0" smtClean="0"/>
              <a:t>Terms </a:t>
            </a:r>
            <a:r>
              <a:rPr lang="en-US" dirty="0" smtClean="0"/>
              <a:t>Must </a:t>
            </a:r>
            <a:r>
              <a:rPr lang="en-US" dirty="0"/>
              <a:t>M</a:t>
            </a:r>
            <a:r>
              <a:rPr lang="en-US" dirty="0" smtClean="0"/>
              <a:t>ap </a:t>
            </a:r>
            <a:r>
              <a:rPr lang="en-US" dirty="0"/>
              <a:t>to </a:t>
            </a:r>
            <a:r>
              <a:rPr lang="en-US" dirty="0" smtClean="0"/>
              <a:t>One </a:t>
            </a:r>
            <a:r>
              <a:rPr lang="en-US" dirty="0"/>
              <a:t>and </a:t>
            </a:r>
            <a:r>
              <a:rPr lang="en-US" dirty="0" smtClean="0"/>
              <a:t>Only </a:t>
            </a:r>
            <a:r>
              <a:rPr lang="en-US" dirty="0"/>
              <a:t>O</a:t>
            </a:r>
            <a:r>
              <a:rPr lang="en-US" dirty="0" smtClean="0"/>
              <a:t>ne </a:t>
            </a:r>
            <a:r>
              <a:rPr lang="en-US" dirty="0" smtClean="0"/>
              <a:t>LOINC Code</a:t>
            </a:r>
            <a:endParaRPr lang="en-US" dirty="0"/>
          </a:p>
          <a:p>
            <a:pPr lvl="1"/>
            <a:r>
              <a:rPr lang="en-US" dirty="0" smtClean="0"/>
              <a:t>Multiple CDISC Combination of Terms </a:t>
            </a:r>
            <a:r>
              <a:rPr lang="en-US" dirty="0" smtClean="0"/>
              <a:t>May </a:t>
            </a:r>
            <a:r>
              <a:rPr lang="en-US" dirty="0"/>
              <a:t>M</a:t>
            </a:r>
            <a:r>
              <a:rPr lang="en-US" dirty="0" smtClean="0"/>
              <a:t>ap </a:t>
            </a:r>
            <a:r>
              <a:rPr lang="en-US" dirty="0" smtClean="0"/>
              <a:t>to a Single LOINC </a:t>
            </a:r>
            <a:r>
              <a:rPr lang="en-US" dirty="0" smtClean="0"/>
              <a:t>Code</a:t>
            </a:r>
            <a:r>
              <a:rPr lang="en-US" dirty="0" smtClean="0"/>
              <a:t>, </a:t>
            </a:r>
            <a:r>
              <a:rPr lang="en-US" dirty="0" smtClean="0"/>
              <a:t>Especially </a:t>
            </a:r>
            <a:r>
              <a:rPr lang="en-US" dirty="0" smtClean="0"/>
              <a:t>when a LOINC Concept is Generic (e.g. the XXX System Type) or NULL (e.g. </a:t>
            </a:r>
            <a:r>
              <a:rPr lang="en-US" dirty="0" err="1" smtClean="0"/>
              <a:t>Methodless</a:t>
            </a:r>
            <a:r>
              <a:rPr lang="en-US" dirty="0" smtClean="0"/>
              <a:t> LOINC </a:t>
            </a:r>
            <a:r>
              <a:rPr lang="en-US" dirty="0"/>
              <a:t>C</a:t>
            </a:r>
            <a:r>
              <a:rPr lang="en-US" dirty="0" smtClean="0"/>
              <a:t>odes)</a:t>
            </a:r>
            <a:endParaRPr lang="en-US" dirty="0" smtClean="0"/>
          </a:p>
          <a:p>
            <a:r>
              <a:rPr lang="en-US" dirty="0" smtClean="0"/>
              <a:t>Implications</a:t>
            </a:r>
          </a:p>
          <a:p>
            <a:pPr lvl="1"/>
            <a:r>
              <a:rPr lang="en-US" dirty="0" smtClean="0"/>
              <a:t>If the LOINC </a:t>
            </a:r>
            <a:r>
              <a:rPr lang="en-US" dirty="0" smtClean="0"/>
              <a:t>Terms </a:t>
            </a:r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 smtClean="0"/>
              <a:t>for a </a:t>
            </a:r>
            <a:r>
              <a:rPr lang="en-US" dirty="0" smtClean="0"/>
              <a:t>Concept </a:t>
            </a:r>
            <a:r>
              <a:rPr lang="en-US" dirty="0" smtClean="0"/>
              <a:t>have </a:t>
            </a:r>
            <a:r>
              <a:rPr lang="en-US" dirty="0" smtClean="0"/>
              <a:t>Finer </a:t>
            </a:r>
            <a:r>
              <a:rPr lang="en-US" dirty="0"/>
              <a:t>G</a:t>
            </a:r>
            <a:r>
              <a:rPr lang="en-US" dirty="0" smtClean="0"/>
              <a:t>ranularity </a:t>
            </a:r>
            <a:r>
              <a:rPr lang="en-US" dirty="0" smtClean="0"/>
              <a:t>than </a:t>
            </a:r>
            <a:r>
              <a:rPr lang="en-US" dirty="0" smtClean="0"/>
              <a:t>CDISC Terms, </a:t>
            </a:r>
            <a:r>
              <a:rPr lang="en-US" dirty="0" smtClean="0"/>
              <a:t>CDISC </a:t>
            </a:r>
            <a:r>
              <a:rPr lang="en-US" dirty="0" smtClean="0"/>
              <a:t>Must </a:t>
            </a:r>
            <a:r>
              <a:rPr lang="en-US" dirty="0"/>
              <a:t>D</a:t>
            </a:r>
            <a:r>
              <a:rPr lang="en-US" dirty="0" smtClean="0"/>
              <a:t>evelop </a:t>
            </a: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T</a:t>
            </a:r>
            <a:r>
              <a:rPr lang="en-US" dirty="0" smtClean="0"/>
              <a:t>erminology </a:t>
            </a:r>
            <a:r>
              <a:rPr lang="en-US" dirty="0" smtClean="0"/>
              <a:t>that </a:t>
            </a:r>
            <a:r>
              <a:rPr lang="en-US" dirty="0" smtClean="0"/>
              <a:t>Matches the </a:t>
            </a:r>
            <a:r>
              <a:rPr lang="en-US" dirty="0" smtClean="0"/>
              <a:t>LOINC </a:t>
            </a:r>
            <a:r>
              <a:rPr lang="en-US" dirty="0" smtClean="0"/>
              <a:t>Level </a:t>
            </a:r>
            <a:r>
              <a:rPr lang="en-US" dirty="0" smtClean="0"/>
              <a:t>of </a:t>
            </a:r>
            <a:r>
              <a:rPr lang="en-US" dirty="0" smtClean="0"/>
              <a:t>Detail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the CDISC </a:t>
            </a:r>
            <a:r>
              <a:rPr lang="en-US" dirty="0" smtClean="0"/>
              <a:t>Terms </a:t>
            </a:r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 smtClean="0"/>
              <a:t>for a </a:t>
            </a:r>
            <a:r>
              <a:rPr lang="en-US" dirty="0" smtClean="0"/>
              <a:t>Concept </a:t>
            </a:r>
            <a:r>
              <a:rPr lang="en-US" dirty="0" smtClean="0"/>
              <a:t>have </a:t>
            </a:r>
            <a:r>
              <a:rPr lang="en-US" dirty="0" smtClean="0"/>
              <a:t>Finer </a:t>
            </a:r>
            <a:r>
              <a:rPr lang="en-US" dirty="0"/>
              <a:t>G</a:t>
            </a:r>
            <a:r>
              <a:rPr lang="en-US" dirty="0" smtClean="0"/>
              <a:t>ranularity </a:t>
            </a:r>
            <a:r>
              <a:rPr lang="en-US" dirty="0" smtClean="0"/>
              <a:t>than that LOINC </a:t>
            </a:r>
            <a:r>
              <a:rPr lang="en-US" dirty="0" smtClean="0"/>
              <a:t>Uses</a:t>
            </a:r>
            <a:r>
              <a:rPr lang="en-US" dirty="0" smtClean="0"/>
              <a:t>, a </a:t>
            </a:r>
            <a:r>
              <a:rPr lang="en-US" dirty="0" smtClean="0"/>
              <a:t>Many </a:t>
            </a:r>
            <a:r>
              <a:rPr lang="en-US" dirty="0" smtClean="0"/>
              <a:t>to 1 </a:t>
            </a:r>
            <a:r>
              <a:rPr lang="en-US" dirty="0" smtClean="0"/>
              <a:t>Mapping Shall </a:t>
            </a:r>
            <a:r>
              <a:rPr lang="en-US" dirty="0" smtClean="0"/>
              <a:t>be </a:t>
            </a:r>
            <a:r>
              <a:rPr lang="en-US" dirty="0" smtClean="0"/>
              <a:t>Accepted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8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Issues </a:t>
            </a:r>
            <a:br>
              <a:rPr lang="en-US" dirty="0" smtClean="0"/>
            </a:br>
            <a:r>
              <a:rPr lang="en-US" dirty="0" smtClean="0"/>
              <a:t>Deprecated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</a:p>
          <a:p>
            <a:pPr lvl="1"/>
            <a:r>
              <a:rPr lang="en-US" sz="2400" dirty="0" smtClean="0"/>
              <a:t>Two Levels of LOINC Deprecation Exist</a:t>
            </a:r>
          </a:p>
          <a:p>
            <a:pPr lvl="2"/>
            <a:r>
              <a:rPr lang="en-US" sz="2000" dirty="0" smtClean="0"/>
              <a:t>No Entry in LOINC</a:t>
            </a:r>
          </a:p>
          <a:p>
            <a:pPr lvl="2"/>
            <a:r>
              <a:rPr lang="en-US" sz="2000" dirty="0" smtClean="0"/>
              <a:t>Flagged But </a:t>
            </a:r>
            <a:r>
              <a:rPr lang="en-US" sz="2000" dirty="0" smtClean="0"/>
              <a:t>Still </a:t>
            </a:r>
            <a:r>
              <a:rPr lang="en-US" sz="2000" dirty="0" smtClean="0"/>
              <a:t>In LOINC</a:t>
            </a:r>
          </a:p>
          <a:p>
            <a:pPr lvl="1"/>
            <a:r>
              <a:rPr lang="en-US" sz="2400" dirty="0" smtClean="0"/>
              <a:t>Small Number of Such Codes, (26)</a:t>
            </a:r>
          </a:p>
          <a:p>
            <a:r>
              <a:rPr lang="en-US" sz="2800" dirty="0" smtClean="0"/>
              <a:t>Proposed Resolution</a:t>
            </a:r>
          </a:p>
          <a:p>
            <a:pPr lvl="1"/>
            <a:r>
              <a:rPr lang="en-US" sz="2400" dirty="0" smtClean="0"/>
              <a:t>Determine if Newer Code with Same Characteristics </a:t>
            </a:r>
            <a:r>
              <a:rPr lang="en-US" sz="2400" dirty="0" smtClean="0"/>
              <a:t>has Been Mapped</a:t>
            </a:r>
            <a:endParaRPr lang="en-US" sz="2400" dirty="0" smtClean="0"/>
          </a:p>
          <a:p>
            <a:pPr lvl="2"/>
            <a:r>
              <a:rPr lang="en-US" sz="2000" dirty="0" smtClean="0"/>
              <a:t>If So, </a:t>
            </a:r>
            <a:r>
              <a:rPr lang="en-US" sz="2000" dirty="0" smtClean="0"/>
              <a:t>Remove as Replacement </a:t>
            </a:r>
            <a:r>
              <a:rPr lang="en-US" sz="2000" dirty="0" smtClean="0"/>
              <a:t>A</a:t>
            </a:r>
            <a:r>
              <a:rPr lang="en-US" sz="2000" dirty="0" smtClean="0"/>
              <a:t>lready in Place</a:t>
            </a:r>
            <a:endParaRPr lang="en-US" sz="2000" dirty="0" smtClean="0"/>
          </a:p>
          <a:p>
            <a:pPr lvl="2"/>
            <a:r>
              <a:rPr lang="en-US" sz="2000" dirty="0" smtClean="0"/>
              <a:t>If Not, Find the Best </a:t>
            </a:r>
            <a:r>
              <a:rPr lang="en-US" sz="2000" dirty="0"/>
              <a:t>F</a:t>
            </a:r>
            <a:r>
              <a:rPr lang="en-US" sz="2000" dirty="0" smtClean="0"/>
              <a:t>it Matching, Active Code in LOINC and Use It as the LOINC Mapping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54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094C5CF5A234478DD96D9B9FAB0F72" ma:contentTypeVersion="0" ma:contentTypeDescription="Create a new document." ma:contentTypeScope="" ma:versionID="da2df2f2d138178ce680506e0fd23390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ee9683f253cbe9d8332acbf708598b5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NYRUUDRVYRWM-654-112</_dlc_DocId>
    <_dlc_DocIdUrl xmlns="cc9af988-dd0b-489a-8207-cf5186c6ed97">
      <Url>http://portal.cdisc.org/OPS/_layouts/DocIdRedir.aspx?ID=NYRUUDRVYRWM-654-112</Url>
      <Description>NYRUUDRVYRWM-654-112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6DCDBA4-756E-4C7B-B43D-0732D83EEA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A78675-2DB8-4C15-A3DC-2878DD44DC72}">
  <ds:schemaRefs>
    <ds:schemaRef ds:uri="http://purl.org/dc/elements/1.1/"/>
    <ds:schemaRef ds:uri="http://purl.org/dc/dcmitype/"/>
    <ds:schemaRef ds:uri="cc9af988-dd0b-489a-8207-cf5186c6ed97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F566AA0-36C2-472A-B56A-21493797ACE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A361631-F952-4100-9813-FE8C3984D45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24858</TotalTime>
  <Words>2131</Words>
  <Application>Microsoft Office PowerPoint</Application>
  <PresentationFormat>On-screen Show (4:3)</PresentationFormat>
  <Paragraphs>297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PowerPoint Presentation</vt:lpstr>
      <vt:lpstr>LOINC Codes and CDISC Mapping Progress and Issues</vt:lpstr>
      <vt:lpstr>Overview</vt:lpstr>
      <vt:lpstr>Common LOINC Code Sources</vt:lpstr>
      <vt:lpstr>LOINC Codes By Class</vt:lpstr>
      <vt:lpstr>LOINC Codes Not Mapped</vt:lpstr>
      <vt:lpstr>Mapping Status</vt:lpstr>
      <vt:lpstr>Uniqueness of Mapping</vt:lpstr>
      <vt:lpstr>General Issues  Deprecated Codes</vt:lpstr>
      <vt:lpstr>General Issues CDISC New Terminology</vt:lpstr>
      <vt:lpstr>General Issues CDISC Synonyms</vt:lpstr>
      <vt:lpstr>General Issues Property and UOM</vt:lpstr>
      <vt:lpstr>General Issue Cell Markers</vt:lpstr>
      <vt:lpstr>Analyte/Component Issue Impression Values</vt:lpstr>
      <vt:lpstr>Analyte/Component Issue Microorgaism Identification Tests</vt:lpstr>
      <vt:lpstr>Analyte/Component Issue Organism Identification Granularity</vt:lpstr>
      <vt:lpstr>Analyte/Component Issue Multi-Sub-Species Testing</vt:lpstr>
      <vt:lpstr>Analyte/Component Issue Cell marker Relative Tests</vt:lpstr>
      <vt:lpstr>Specimen Issue LOINC “XXX” Specimen Type</vt:lpstr>
      <vt:lpstr>Specimen Issue LOINC Ser/Plas Specimen Type</vt:lpstr>
      <vt:lpstr>Specimen Issue Urine Sediment Specimen Type</vt:lpstr>
      <vt:lpstr>Specimen Issue LOINC Location as Specimen Type</vt:lpstr>
      <vt:lpstr>Method Issue LOINC Methodless Codes</vt:lpstr>
      <vt:lpstr>Method Issue Detection Limit as Method</vt:lpstr>
      <vt:lpstr>Method Issue Multiple Count Methods</vt:lpstr>
      <vt:lpstr>Method Issue Drug Screen/Confirm Methods</vt:lpstr>
      <vt:lpstr>Method Issue Coagulation Method</vt:lpstr>
      <vt:lpstr>Method Issues Microbial Cultures</vt:lpstr>
      <vt:lpstr>Unit Of Measure Issues Arbitrary Units</vt:lpstr>
      <vt:lpstr>Next Steps</vt:lpstr>
      <vt:lpstr>CDISC New Terminology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Covance</cp:lastModifiedBy>
  <cp:revision>636</cp:revision>
  <dcterms:created xsi:type="dcterms:W3CDTF">2003-09-23T15:46:16Z</dcterms:created>
  <dcterms:modified xsi:type="dcterms:W3CDTF">2017-07-21T14:17:59Z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0x010100FC094C5CF5A234478DD96D9B9FAB0F72</vt:lpwstr>
  </property>
  <property fmtid="{D5CDD505-2E9C-101B-9397-08002B2CF9AE}" pid="3" name="_dlc_DocIdItemGuid">
    <vt:lpwstr>7a7be7d5-07f5-4b5a-8f6d-c7b926ff783d</vt:lpwstr>
  </property>
</Properties>
</file>