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9"/>
  </p:notesMasterIdLst>
  <p:handoutMasterIdLst>
    <p:handoutMasterId r:id="rId20"/>
  </p:handoutMasterIdLst>
  <p:sldIdLst>
    <p:sldId id="740" r:id="rId6"/>
    <p:sldId id="743" r:id="rId7"/>
    <p:sldId id="767" r:id="rId8"/>
    <p:sldId id="768" r:id="rId9"/>
    <p:sldId id="774" r:id="rId10"/>
    <p:sldId id="765" r:id="rId11"/>
    <p:sldId id="775" r:id="rId12"/>
    <p:sldId id="769" r:id="rId13"/>
    <p:sldId id="770" r:id="rId14"/>
    <p:sldId id="771" r:id="rId15"/>
    <p:sldId id="773" r:id="rId16"/>
    <p:sldId id="777" r:id="rId17"/>
    <p:sldId id="77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48" userDrawn="1">
          <p15:clr>
            <a:srgbClr val="A4A3A4"/>
          </p15:clr>
        </p15:guide>
        <p15:guide id="2" pos="14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264"/>
    <a:srgbClr val="0000DA"/>
    <a:srgbClr val="4D4D4D"/>
    <a:srgbClr val="C0C0C0"/>
    <a:srgbClr val="006666"/>
    <a:srgbClr val="A3A3FF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82" autoAdjust="0"/>
    <p:restoredTop sz="99811" autoAdjust="0"/>
  </p:normalViewPr>
  <p:slideViewPr>
    <p:cSldViewPr snapToGrid="0">
      <p:cViewPr varScale="1">
        <p:scale>
          <a:sx n="82" d="100"/>
          <a:sy n="82" d="100"/>
        </p:scale>
        <p:origin x="702" y="84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6" y="6565902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2014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7" y="1134086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6" y="6565902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2014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7" y="1140910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6" y="6565902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6" y="6565902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2014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5816"/>
            <a:ext cx="9144002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2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2014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54002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7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8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cdisc.org/display/VDT/Variable+Definitions+Team+Home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sattler_donna@lilly.com" TargetMode="External"/><Relationship Id="rId3" Type="http://schemas.openxmlformats.org/officeDocument/2006/relationships/hyperlink" Target="mailto:sterling.hardy@bms.com" TargetMode="External"/><Relationship Id="rId7" Type="http://schemas.openxmlformats.org/officeDocument/2006/relationships/hyperlink" Target="mailto:muhlbradtee@mail.nih.gov" TargetMode="External"/><Relationship Id="rId12" Type="http://schemas.openxmlformats.org/officeDocument/2006/relationships/hyperlink" Target="mailto:gary.walker@quintiles.com" TargetMode="External"/><Relationship Id="rId2" Type="http://schemas.openxmlformats.org/officeDocument/2006/relationships/hyperlink" Target="mailto:Christine.Fleeman@ucb.com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bmersing@sdcclinical.com" TargetMode="External"/><Relationship Id="rId11" Type="http://schemas.openxmlformats.org/officeDocument/2006/relationships/hyperlink" Target="mailto:Alec.Vardy@jazzpharma.com" TargetMode="External"/><Relationship Id="rId5" Type="http://schemas.openxmlformats.org/officeDocument/2006/relationships/hyperlink" Target="mailto:jordan.li@nih.gov" TargetMode="External"/><Relationship Id="rId10" Type="http://schemas.openxmlformats.org/officeDocument/2006/relationships/hyperlink" Target="mailto:ju@s-cubed.dk" TargetMode="External"/><Relationship Id="rId4" Type="http://schemas.openxmlformats.org/officeDocument/2006/relationships/hyperlink" Target="mailto:joyce.hernandez_0029@yahoo.com" TargetMode="External"/><Relationship Id="rId9" Type="http://schemas.openxmlformats.org/officeDocument/2006/relationships/hyperlink" Target="mailto:robert.stemplinger@medivation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CDASH-SDS Variable Definitions Kickoff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30500"/>
            <a:ext cx="7114646" cy="1500187"/>
          </a:xfrm>
        </p:spPr>
        <p:txBody>
          <a:bodyPr/>
          <a:lstStyle/>
          <a:p>
            <a:r>
              <a:rPr lang="en-US" dirty="0" smtClean="0"/>
              <a:t>Sterling Hardy, Erin </a:t>
            </a:r>
            <a:r>
              <a:rPr lang="en-US" dirty="0" err="1" smtClean="0"/>
              <a:t>Muhlbradt</a:t>
            </a:r>
            <a:endParaRPr lang="en-US" dirty="0" smtClean="0"/>
          </a:p>
          <a:p>
            <a:r>
              <a:rPr lang="en-US" dirty="0" smtClean="0"/>
              <a:t>6 November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210083-6BCC-4C89-B37E-4621269EBD9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1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Definition Writing Guidelines: CDISC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Definitions should be written in sentence case, and always end with a </a:t>
            </a:r>
            <a:r>
              <a:rPr lang="en-US" dirty="0" smtClean="0"/>
              <a:t>period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Definitions should not contain bullet points or other specialized </a:t>
            </a:r>
            <a:r>
              <a:rPr lang="en-US" dirty="0" smtClean="0"/>
              <a:t>formatting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Special </a:t>
            </a:r>
            <a:r>
              <a:rPr lang="en-US" dirty="0"/>
              <a:t>characters (e.g. &gt;,  &amp;, etc.) should be spelled </a:t>
            </a:r>
            <a:r>
              <a:rPr lang="en-US" dirty="0" smtClean="0"/>
              <a:t>out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Definitions should not contain information that unnecessarily narrows the meaning and use of the terms (e.g. method information in test definitions, etc</a:t>
            </a:r>
            <a:r>
              <a:rPr lang="en-US" dirty="0" smtClean="0"/>
              <a:t>.)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330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EVS Recommendations/Comments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r>
              <a:rPr lang="en-US" sz="2400" dirty="0"/>
              <a:t>Follow ISO and CDISC rules!</a:t>
            </a:r>
          </a:p>
          <a:p>
            <a:r>
              <a:rPr lang="en-US" sz="2400" dirty="0"/>
              <a:t>A definition should not contain implementation </a:t>
            </a:r>
            <a:r>
              <a:rPr lang="en-US" sz="2400" dirty="0" smtClean="0"/>
              <a:t>instructions </a:t>
            </a:r>
            <a:endParaRPr lang="en-US" sz="2400" dirty="0"/>
          </a:p>
          <a:p>
            <a:pPr lvl="1"/>
            <a:r>
              <a:rPr lang="en-US" dirty="0"/>
              <a:t>Definitions should not refer to other variables unless absolutely </a:t>
            </a:r>
            <a:r>
              <a:rPr lang="en-US" dirty="0" smtClean="0"/>
              <a:t>necessary</a:t>
            </a:r>
            <a:endParaRPr lang="en-US" dirty="0"/>
          </a:p>
          <a:p>
            <a:r>
              <a:rPr lang="en-US" sz="2400" dirty="0"/>
              <a:t>Acronyms should be spelled </a:t>
            </a:r>
            <a:r>
              <a:rPr lang="en-US" sz="2400" dirty="0" smtClean="0"/>
              <a:t>out</a:t>
            </a:r>
            <a:endParaRPr lang="en-US" sz="2400" dirty="0"/>
          </a:p>
          <a:p>
            <a:r>
              <a:rPr lang="en-US" sz="2400" dirty="0"/>
              <a:t>EVS has coded and created definitions for most CDISC metadata (tagged as NCI definitions in </a:t>
            </a:r>
            <a:r>
              <a:rPr lang="en-US" sz="2400" dirty="0" err="1">
                <a:solidFill>
                  <a:srgbClr val="FF0000"/>
                </a:solidFill>
              </a:rPr>
              <a:t>NCIt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dirty="0"/>
              <a:t>These can be used or edited as the team sees fit.</a:t>
            </a:r>
          </a:p>
          <a:p>
            <a:pPr lvl="1"/>
            <a:r>
              <a:rPr lang="en-US" dirty="0"/>
              <a:t>We expect some of the existing NCI definitions will change during this </a:t>
            </a:r>
            <a:r>
              <a:rPr lang="en-US" dirty="0" smtClean="0"/>
              <a:t>work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124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Definition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05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WIKI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wiki.cdisc.org/display/VDT/Variable+Definitions+Team+Home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Does everyone have access?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08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Meeting Planning</a:t>
            </a:r>
          </a:p>
          <a:p>
            <a:r>
              <a:rPr lang="en-US" dirty="0" smtClean="0"/>
              <a:t>Definition Development Process</a:t>
            </a:r>
          </a:p>
          <a:p>
            <a:r>
              <a:rPr lang="en-US" dirty="0" smtClean="0"/>
              <a:t>Definitions Overview</a:t>
            </a:r>
          </a:p>
          <a:p>
            <a:r>
              <a:rPr lang="en-US" dirty="0" smtClean="0"/>
              <a:t>Team Wiki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49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Members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0912470"/>
              </p:ext>
            </p:extLst>
          </p:nvPr>
        </p:nvGraphicFramePr>
        <p:xfrm>
          <a:off x="609601" y="1213337"/>
          <a:ext cx="7877907" cy="49647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67353"/>
                <a:gridCol w="1793631"/>
                <a:gridCol w="3516923"/>
              </a:tblGrid>
              <a:tr h="655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Christine </a:t>
                      </a:r>
                      <a:r>
                        <a:rPr lang="en-US" sz="1600" u="none" strike="noStrike" dirty="0" err="1">
                          <a:effectLst/>
                        </a:rPr>
                        <a:t>Fleeman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UCB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>
                          <a:effectLst/>
                          <a:hlinkClick r:id="rId2"/>
                        </a:rPr>
                        <a:t>Christine.Fleeman@ucb.com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329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Sterling Hardy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BMS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>
                          <a:effectLst/>
                          <a:hlinkClick r:id="rId3"/>
                        </a:rPr>
                        <a:t>sterling.hardy@bms.com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655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Joyce Hernandez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>
                          <a:effectLst/>
                          <a:hlinkClick r:id="rId4"/>
                        </a:rPr>
                        <a:t>joyce.hernandez_0029@yahoo.com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329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Jordan Li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NIH/EVS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>
                          <a:effectLst/>
                          <a:hlinkClick r:id="rId5"/>
                        </a:rPr>
                        <a:t>jordan.li@nih.gov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3445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Beverly Mersing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SDC </a:t>
                      </a:r>
                      <a:r>
                        <a:rPr lang="en-US" sz="1600" u="none" strike="noStrike" dirty="0" err="1">
                          <a:effectLst/>
                        </a:rPr>
                        <a:t>Clincical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 dirty="0">
                          <a:effectLst/>
                          <a:hlinkClick r:id="rId6"/>
                        </a:rPr>
                        <a:t>bmersing@sdcclinical.com</a:t>
                      </a:r>
                      <a:endParaRPr lang="en-US" sz="16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329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Erin Muhlbradt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NIH/EVS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>
                          <a:effectLst/>
                          <a:hlinkClick r:id="rId7"/>
                        </a:rPr>
                        <a:t>muhlbradtee@mail.nih.gov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329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Donna Sattler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Eli Lilly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>
                          <a:effectLst/>
                          <a:hlinkClick r:id="rId8"/>
                        </a:rPr>
                        <a:t>sattler_donna@lilly.com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655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Robert Stemplinger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Medivation, Inc. 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>
                          <a:effectLst/>
                          <a:hlinkClick r:id="rId9"/>
                        </a:rPr>
                        <a:t>robert.stemplinger@medivation.com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65547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Johannes Ulander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S-cubed ApS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>
                          <a:effectLst/>
                          <a:hlinkClick r:id="rId10"/>
                        </a:rPr>
                        <a:t>ju@s-cubed.dk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34961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Alec Vardy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Jazz Pharma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>
                          <a:effectLst/>
                          <a:hlinkClick r:id="rId11"/>
                        </a:rPr>
                        <a:t>Alec.Vardy@jazzpharma.com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  <a:tr h="3297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Gary Walker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Quintiles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sng" strike="noStrike" dirty="0">
                          <a:effectLst/>
                          <a:hlinkClick r:id="rId12"/>
                        </a:rPr>
                        <a:t>gary.walker@quintiles.com</a:t>
                      </a:r>
                      <a:endParaRPr lang="en-US" sz="16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00" marR="3000" marT="3000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253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Introductions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Please give a short (about a minute) introduction of yourself</a:t>
            </a:r>
          </a:p>
          <a:p>
            <a:r>
              <a:rPr lang="en-US" dirty="0" smtClean="0"/>
              <a:t>Where you work and possibly a little of your work history</a:t>
            </a:r>
          </a:p>
          <a:p>
            <a:r>
              <a:rPr lang="en-US" dirty="0" smtClean="0"/>
              <a:t>Brief description of your experience with CDISC</a:t>
            </a:r>
          </a:p>
          <a:p>
            <a:r>
              <a:rPr lang="en-US" dirty="0" smtClean="0"/>
              <a:t>A fun or interesting fact about yourself (what you like to do, where you are from)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534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Planning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 hour meeting on Thursday’s from 12:00 to 1:00 EST</a:t>
            </a:r>
          </a:p>
          <a:p>
            <a:r>
              <a:rPr lang="en-US" dirty="0" smtClean="0"/>
              <a:t>Lunch (or breakfast or dinner?) at CDISC Interchange – Tuesday or Wednesday?</a:t>
            </a:r>
          </a:p>
          <a:p>
            <a:r>
              <a:rPr lang="en-US" dirty="0" smtClean="0"/>
              <a:t>Can we meet next Thursday?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973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Development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r>
              <a:rPr lang="en-US" dirty="0" smtClean="0"/>
              <a:t>Start by assigning each team member 3 variables to work on</a:t>
            </a:r>
          </a:p>
          <a:p>
            <a:r>
              <a:rPr lang="en-US" dirty="0" smtClean="0"/>
              <a:t>Each definition will be assigned to 3 team members  </a:t>
            </a:r>
          </a:p>
          <a:p>
            <a:r>
              <a:rPr lang="en-US" dirty="0" smtClean="0"/>
              <a:t>Team members submit definitions by Tuesday of the following week</a:t>
            </a:r>
          </a:p>
          <a:p>
            <a:r>
              <a:rPr lang="en-US" dirty="0" smtClean="0"/>
              <a:t>Team members review all 27 definitions prior to the Thursday meeting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925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Development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r>
              <a:rPr lang="en-US" dirty="0" smtClean="0"/>
              <a:t>At the meeting we will discuss the 3 </a:t>
            </a:r>
            <a:r>
              <a:rPr lang="en-US" dirty="0" smtClean="0"/>
              <a:t>definitions </a:t>
            </a:r>
            <a:r>
              <a:rPr lang="en-US" dirty="0" smtClean="0"/>
              <a:t>of the same variable and decide on a final definition</a:t>
            </a:r>
          </a:p>
          <a:p>
            <a:r>
              <a:rPr lang="en-US" dirty="0" smtClean="0"/>
              <a:t>Goal is to discuss 9 variables per meeting</a:t>
            </a:r>
          </a:p>
          <a:p>
            <a:r>
              <a:rPr lang="en-US" dirty="0" smtClean="0"/>
              <a:t>As we get a better understanding of how to write a good definition, we will adjust the process to cover more definitions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73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800600"/>
          </a:xfrm>
        </p:spPr>
        <p:txBody>
          <a:bodyPr/>
          <a:lstStyle/>
          <a:p>
            <a:pPr lvl="1">
              <a:buFontTx/>
              <a:buChar char="•"/>
              <a:defRPr/>
            </a:pPr>
            <a:r>
              <a:rPr lang="en-US" dirty="0">
                <a:ea typeface="ＭＳ Ｐゴシック" pitchFamily="-84" charset="-128"/>
              </a:rPr>
              <a:t>Variable Definition Team determines the </a:t>
            </a:r>
          </a:p>
          <a:p>
            <a:pPr lvl="2">
              <a:defRPr/>
            </a:pPr>
            <a:r>
              <a:rPr lang="en-US" sz="2400" dirty="0">
                <a:ea typeface="ＭＳ Ｐゴシック" pitchFamily="-84" charset="-128"/>
              </a:rPr>
              <a:t>Variable Definitions</a:t>
            </a:r>
          </a:p>
          <a:p>
            <a:pPr lvl="2">
              <a:defRPr/>
            </a:pPr>
            <a:r>
              <a:rPr lang="en-US" sz="2400" dirty="0" smtClean="0">
                <a:ea typeface="ＭＳ Ｐゴシック" pitchFamily="-84" charset="-128"/>
              </a:rPr>
              <a:t>Examples, Implementation Rules </a:t>
            </a:r>
            <a:r>
              <a:rPr lang="en-US" sz="2400" dirty="0">
                <a:ea typeface="ＭＳ Ｐゴシック" pitchFamily="-84" charset="-128"/>
              </a:rPr>
              <a:t>and Data Types may </a:t>
            </a:r>
            <a:r>
              <a:rPr lang="en-US" sz="2400" dirty="0" smtClean="0">
                <a:ea typeface="ＭＳ Ｐゴシック" pitchFamily="-84" charset="-128"/>
              </a:rPr>
              <a:t>be tracked by are not in scope for development</a:t>
            </a:r>
            <a:endParaRPr lang="en-US" sz="2400" dirty="0">
              <a:ea typeface="ＭＳ Ｐゴシック" pitchFamily="-84" charset="-128"/>
            </a:endParaRPr>
          </a:p>
          <a:p>
            <a:pPr lvl="1">
              <a:buFontTx/>
              <a:buChar char="•"/>
              <a:defRPr/>
            </a:pPr>
            <a:r>
              <a:rPr lang="en-US" dirty="0" smtClean="0"/>
              <a:t>Definitions should support a consistent understanding of the purpose and intended usage of the variables</a:t>
            </a:r>
          </a:p>
          <a:p>
            <a:pPr lvl="1">
              <a:buFontTx/>
              <a:buChar char="•"/>
              <a:defRPr/>
            </a:pPr>
            <a:r>
              <a:rPr lang="en-US" dirty="0" smtClean="0">
                <a:ea typeface="ＭＳ Ｐゴシック" pitchFamily="-84" charset="-128"/>
              </a:rPr>
              <a:t>CDASH and SDTM will use the same definition</a:t>
            </a:r>
          </a:p>
          <a:p>
            <a:pPr lvl="2">
              <a:defRPr/>
            </a:pPr>
            <a:r>
              <a:rPr lang="en-US" sz="2400" dirty="0" smtClean="0">
                <a:ea typeface="ＭＳ Ｐゴシック" pitchFamily="-84" charset="-128"/>
              </a:rPr>
              <a:t>Is the definition out of context for CDASH or SDTM?</a:t>
            </a:r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742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 Writing Guidelines: ISO 11179 standard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415" y="1295400"/>
            <a:ext cx="8810897" cy="4507523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/>
              <a:t>4.1 Requirements</a:t>
            </a:r>
          </a:p>
          <a:p>
            <a:r>
              <a:rPr lang="en-US" sz="1400" b="1" u="sng" dirty="0"/>
              <a:t>A data definition shall:</a:t>
            </a:r>
          </a:p>
          <a:p>
            <a:pPr marL="457200" lvl="1" indent="0">
              <a:buNone/>
            </a:pPr>
            <a:r>
              <a:rPr lang="en-US" sz="1400" dirty="0"/>
              <a:t>a) be stated in the singular</a:t>
            </a:r>
          </a:p>
          <a:p>
            <a:pPr marL="457200" lvl="1" indent="0">
              <a:buNone/>
            </a:pPr>
            <a:r>
              <a:rPr lang="en-US" sz="1400" dirty="0"/>
              <a:t>b) state what the concept is, not only what it is not</a:t>
            </a:r>
          </a:p>
          <a:p>
            <a:pPr marL="457200" lvl="1" indent="0">
              <a:buNone/>
            </a:pPr>
            <a:r>
              <a:rPr lang="en-US" sz="1400" dirty="0"/>
              <a:t>c) be stated as a descriptive phrase or sentence(s)</a:t>
            </a:r>
          </a:p>
          <a:p>
            <a:pPr marL="457200" lvl="1" indent="0">
              <a:buNone/>
            </a:pPr>
            <a:r>
              <a:rPr lang="en-US" sz="1400" dirty="0"/>
              <a:t>d) contain only commonly understood abbreviations</a:t>
            </a:r>
          </a:p>
          <a:p>
            <a:pPr marL="457200" lvl="1" indent="0">
              <a:buNone/>
            </a:pPr>
            <a:r>
              <a:rPr lang="en-US" sz="1400" dirty="0"/>
              <a:t>e) be expressed without embedding definitions of other data or underlying concepts</a:t>
            </a:r>
          </a:p>
          <a:p>
            <a:pPr marL="0" indent="0">
              <a:buNone/>
            </a:pPr>
            <a:r>
              <a:rPr lang="en-US" sz="1400" b="1" dirty="0"/>
              <a:t>4.2 Recommendations</a:t>
            </a:r>
          </a:p>
          <a:p>
            <a:r>
              <a:rPr lang="en-US" sz="1400" b="1" u="sng" dirty="0"/>
              <a:t>A data definition should:</a:t>
            </a:r>
          </a:p>
          <a:p>
            <a:pPr marL="457200" lvl="1" indent="0">
              <a:buNone/>
            </a:pPr>
            <a:r>
              <a:rPr lang="en-US" sz="1400" dirty="0"/>
              <a:t>a) </a:t>
            </a:r>
            <a:r>
              <a:rPr lang="en-US" sz="1400" dirty="0">
                <a:solidFill>
                  <a:srgbClr val="FF0000"/>
                </a:solidFill>
              </a:rPr>
              <a:t>state the essential meaning of the concept</a:t>
            </a:r>
          </a:p>
          <a:p>
            <a:pPr marL="457200" lvl="1" indent="0">
              <a:buNone/>
            </a:pPr>
            <a:r>
              <a:rPr lang="en-US" sz="1400" dirty="0"/>
              <a:t>b) be precise and unambiguous</a:t>
            </a:r>
          </a:p>
          <a:p>
            <a:pPr marL="457200" lvl="1" indent="0">
              <a:buNone/>
            </a:pPr>
            <a:r>
              <a:rPr lang="en-US" sz="1400" dirty="0"/>
              <a:t>c) be concise</a:t>
            </a:r>
          </a:p>
          <a:p>
            <a:pPr marL="457200" lvl="1" indent="0">
              <a:buNone/>
            </a:pPr>
            <a:r>
              <a:rPr lang="en-US" sz="1400" dirty="0"/>
              <a:t>d) be able to stand alone</a:t>
            </a:r>
          </a:p>
          <a:p>
            <a:pPr marL="457200" lvl="1" indent="0">
              <a:buNone/>
            </a:pPr>
            <a:r>
              <a:rPr lang="en-US" sz="1400" dirty="0"/>
              <a:t>e) be expressed without embedding rationale, functional usage, or procedural information</a:t>
            </a:r>
          </a:p>
          <a:p>
            <a:pPr marL="457200" lvl="1" indent="0">
              <a:buNone/>
            </a:pPr>
            <a:r>
              <a:rPr lang="en-US" sz="1400" dirty="0"/>
              <a:t>f) avoid circular reasoning</a:t>
            </a:r>
          </a:p>
          <a:p>
            <a:pPr marL="457200" lvl="1" indent="0">
              <a:buNone/>
            </a:pPr>
            <a:r>
              <a:rPr lang="en-US" sz="1400" dirty="0"/>
              <a:t>g) use the same terminology and consistent logical structure for related definitions</a:t>
            </a:r>
          </a:p>
          <a:p>
            <a:pPr marL="457200" lvl="1" indent="0">
              <a:buNone/>
            </a:pPr>
            <a:r>
              <a:rPr lang="en-US" sz="1400" dirty="0"/>
              <a:t>h) be appropriate for the type of metadata item being </a:t>
            </a:r>
            <a:r>
              <a:rPr lang="en-US" sz="1400" dirty="0" smtClean="0"/>
              <a:t>defined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1287BB-CDCE-494F-9DCF-9FEDADDCA2F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5802923"/>
            <a:ext cx="49234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Source: Copied from ISO/IEC 11179-4 Second Edition 2004-07-15</a:t>
            </a:r>
            <a:endParaRPr lang="en-US" sz="1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844655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0D8E634D300940AF29E9823309C0E3" ma:contentTypeVersion="0" ma:contentTypeDescription="Create a new document." ma:contentTypeScope="" ma:versionID="56ba7e6430eb9b7889c72fa6ae24456f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ee9683f253cbe9d8332acbf708598b5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NYRUUDRVYRWM-617-35</_dlc_DocId>
    <_dlc_DocIdUrl xmlns="cc9af988-dd0b-489a-8207-cf5186c6ed97">
      <Url>http://cdiscportal.digitalinfuzion.com/OPS/_layouts/DocIdRedir.aspx?ID=NYRUUDRVYRWM-617-35</Url>
      <Description>NYRUUDRVYRWM-617-35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99AD84-DE63-43FE-BD67-A6B00FF8485C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6358C701-12F4-4363-9665-41FA742EB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22CD02-54EB-4A8F-9B2C-BF536BDEFDBC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cc9af988-dd0b-489a-8207-cf5186c6ed97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85615CA0-7BDC-4F6E-9894-F48B03A04E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31720</TotalTime>
  <Words>636</Words>
  <Application>Microsoft Office PowerPoint</Application>
  <PresentationFormat>On-screen Show (4:3)</PresentationFormat>
  <Paragraphs>150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ＭＳ Ｐゴシック</vt:lpstr>
      <vt:lpstr>Arial</vt:lpstr>
      <vt:lpstr>Calibri</vt:lpstr>
      <vt:lpstr>Wingdings</vt:lpstr>
      <vt:lpstr>Default Design</vt:lpstr>
      <vt:lpstr>CDASH-SDS Variable Definitions Kickoff</vt:lpstr>
      <vt:lpstr>Agenda</vt:lpstr>
      <vt:lpstr>Team Members</vt:lpstr>
      <vt:lpstr>Personal Introductions  </vt:lpstr>
      <vt:lpstr>Meeting Planning </vt:lpstr>
      <vt:lpstr>Definition Development Process</vt:lpstr>
      <vt:lpstr>Definition Development Process</vt:lpstr>
      <vt:lpstr>Definitions Overview</vt:lpstr>
      <vt:lpstr>Definition Writing Guidelines: ISO 11179 standard</vt:lpstr>
      <vt:lpstr>Definition Writing Guidelines: CDISC</vt:lpstr>
      <vt:lpstr>Additional EVS Recommendations/Comments</vt:lpstr>
      <vt:lpstr>Variable Definition Example</vt:lpstr>
      <vt:lpstr>Team WIKI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Hardy, Sterling</cp:lastModifiedBy>
  <cp:revision>645</cp:revision>
  <dcterms:created xsi:type="dcterms:W3CDTF">2003-09-23T15:46:16Z</dcterms:created>
  <dcterms:modified xsi:type="dcterms:W3CDTF">2015-11-05T14:48:13Z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0x0101000B0D8E634D300940AF29E9823309C0E3</vt:lpwstr>
  </property>
  <property fmtid="{D5CDD505-2E9C-101B-9397-08002B2CF9AE}" pid="3" name="_dlc_DocIdItemGuid">
    <vt:lpwstr>0363a74f-c366-463a-a360-4173b4ceca4b</vt:lpwstr>
  </property>
</Properties>
</file>