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4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3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04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8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03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8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1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9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6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04A5C-D35A-4399-9395-617B1BBE75C7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8CAD7-9220-4785-9925-5DA34D370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7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ine Callout 2 (Accent Bar) 93"/>
          <p:cNvSpPr/>
          <p:nvPr/>
        </p:nvSpPr>
        <p:spPr>
          <a:xfrm>
            <a:off x="2056205" y="2185946"/>
            <a:ext cx="3094050" cy="1736068"/>
          </a:xfrm>
          <a:prstGeom prst="accentCallout2">
            <a:avLst>
              <a:gd name="adj1" fmla="val 20624"/>
              <a:gd name="adj2" fmla="val -3555"/>
              <a:gd name="adj3" fmla="val 22962"/>
              <a:gd name="adj4" fmla="val -14895"/>
              <a:gd name="adj5" fmla="val 35199"/>
              <a:gd name="adj6" fmla="val -25049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Line Callout 2 (Accent Bar) 92"/>
          <p:cNvSpPr/>
          <p:nvPr/>
        </p:nvSpPr>
        <p:spPr>
          <a:xfrm rot="10800000">
            <a:off x="6429207" y="1898466"/>
            <a:ext cx="2908753" cy="1625796"/>
          </a:xfrm>
          <a:prstGeom prst="accentCallout2">
            <a:avLst>
              <a:gd name="adj1" fmla="val 53725"/>
              <a:gd name="adj2" fmla="val -3430"/>
              <a:gd name="adj3" fmla="val 53555"/>
              <a:gd name="adj4" fmla="val -10720"/>
              <a:gd name="adj5" fmla="val 46934"/>
              <a:gd name="adj6" fmla="val -1632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Line Callout 2 (Accent Bar) 76"/>
          <p:cNvSpPr/>
          <p:nvPr/>
        </p:nvSpPr>
        <p:spPr>
          <a:xfrm rot="10800000">
            <a:off x="7325681" y="4428589"/>
            <a:ext cx="1658755" cy="1177727"/>
          </a:xfrm>
          <a:prstGeom prst="accentCallout2">
            <a:avLst>
              <a:gd name="adj1" fmla="val 61377"/>
              <a:gd name="adj2" fmla="val -6712"/>
              <a:gd name="adj3" fmla="val 52977"/>
              <a:gd name="adj4" fmla="val -22001"/>
              <a:gd name="adj5" fmla="val 31760"/>
              <a:gd name="adj6" fmla="val -40282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Line Callout 2 (Accent Bar) 74"/>
          <p:cNvSpPr/>
          <p:nvPr/>
        </p:nvSpPr>
        <p:spPr>
          <a:xfrm>
            <a:off x="3154565" y="5019768"/>
            <a:ext cx="1931845" cy="1156537"/>
          </a:xfrm>
          <a:prstGeom prst="accentCallout2">
            <a:avLst>
              <a:gd name="adj1" fmla="val 18750"/>
              <a:gd name="adj2" fmla="val -8333"/>
              <a:gd name="adj3" fmla="val 33180"/>
              <a:gd name="adj4" fmla="val -34322"/>
              <a:gd name="adj5" fmla="val 51091"/>
              <a:gd name="adj6" fmla="val -42943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082020" y="2291806"/>
            <a:ext cx="2730149" cy="15224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638867" y="1992809"/>
            <a:ext cx="2515720" cy="15136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13204">
            <a:off x="3450512" y="1766595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2249" y="2784024"/>
            <a:ext cx="1989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Antibody-secreting Cells (ASCs)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086768" y="2382215"/>
            <a:ext cx="1532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Cytokine-secreting </a:t>
            </a:r>
            <a:r>
              <a:rPr lang="en-US" b="1" dirty="0"/>
              <a:t>C</a:t>
            </a:r>
            <a:r>
              <a:rPr lang="en-US" b="1" dirty="0" smtClean="0"/>
              <a:t>ells</a:t>
            </a:r>
            <a:endParaRPr lang="en-US" b="1" dirty="0"/>
          </a:p>
        </p:txBody>
      </p:sp>
      <p:sp>
        <p:nvSpPr>
          <p:cNvPr id="29" name="Rectangle 28"/>
          <p:cNvSpPr/>
          <p:nvPr/>
        </p:nvSpPr>
        <p:spPr>
          <a:xfrm>
            <a:off x="2391366" y="1898466"/>
            <a:ext cx="7051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 rot="20766930">
            <a:off x="2921643" y="1795650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endCxn id="77" idx="1"/>
          </p:cNvCxnSpPr>
          <p:nvPr/>
        </p:nvCxnSpPr>
        <p:spPr>
          <a:xfrm>
            <a:off x="8081198" y="3707728"/>
            <a:ext cx="73860" cy="72086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Explosion 2 34"/>
          <p:cNvSpPr/>
          <p:nvPr/>
        </p:nvSpPr>
        <p:spPr>
          <a:xfrm rot="582068">
            <a:off x="4312169" y="5978"/>
            <a:ext cx="3008652" cy="1537395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961953" y="351521"/>
            <a:ext cx="188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from </a:t>
            </a:r>
          </a:p>
          <a:p>
            <a:r>
              <a:rPr lang="en-US" dirty="0" smtClean="0"/>
              <a:t>Therapeutics or </a:t>
            </a:r>
          </a:p>
          <a:p>
            <a:r>
              <a:rPr lang="en-US" dirty="0" smtClean="0"/>
              <a:t>Infection</a:t>
            </a:r>
            <a:endParaRPr lang="en-US" dirty="0"/>
          </a:p>
        </p:txBody>
      </p:sp>
      <p:sp>
        <p:nvSpPr>
          <p:cNvPr id="37" name="Explosion 2 36"/>
          <p:cNvSpPr/>
          <p:nvPr/>
        </p:nvSpPr>
        <p:spPr>
          <a:xfrm>
            <a:off x="2351892" y="1453751"/>
            <a:ext cx="2176506" cy="722554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266198" y="4016188"/>
            <a:ext cx="163312" cy="88132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692122" y="1274850"/>
            <a:ext cx="678027" cy="75835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3081685">
            <a:off x="4270253" y="4837317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 rot="513204">
            <a:off x="4248788" y="5350232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 rot="20408068">
            <a:off x="3825375" y="5017794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 rot="21187464">
            <a:off x="3755026" y="5351522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3952832" y="1209977"/>
            <a:ext cx="567602" cy="32675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Heptagon 57"/>
          <p:cNvSpPr/>
          <p:nvPr/>
        </p:nvSpPr>
        <p:spPr>
          <a:xfrm>
            <a:off x="7546897" y="4514816"/>
            <a:ext cx="673374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Heptagon 65"/>
          <p:cNvSpPr/>
          <p:nvPr/>
        </p:nvSpPr>
        <p:spPr>
          <a:xfrm>
            <a:off x="7699297" y="4667216"/>
            <a:ext cx="673374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ptagon 66"/>
          <p:cNvSpPr/>
          <p:nvPr/>
        </p:nvSpPr>
        <p:spPr>
          <a:xfrm>
            <a:off x="7851697" y="4819616"/>
            <a:ext cx="673374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Heptagon 68"/>
          <p:cNvSpPr/>
          <p:nvPr/>
        </p:nvSpPr>
        <p:spPr>
          <a:xfrm>
            <a:off x="8035984" y="4713805"/>
            <a:ext cx="673374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8072913" y="4865430"/>
            <a:ext cx="67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IFN</a:t>
            </a:r>
            <a:r>
              <a:rPr lang="el-GR" b="1" dirty="0" smtClean="0"/>
              <a:t>γ</a:t>
            </a:r>
            <a:endParaRPr 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3044668" y="739587"/>
            <a:ext cx="128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stimulation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7068151" y="1136595"/>
            <a:ext cx="128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stimulation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 rot="513204">
            <a:off x="3242790" y="5347721"/>
            <a:ext cx="7078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8" name="Explosion 2 87"/>
          <p:cNvSpPr/>
          <p:nvPr/>
        </p:nvSpPr>
        <p:spPr>
          <a:xfrm>
            <a:off x="3511335" y="5476714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xplosion 2 89"/>
          <p:cNvSpPr/>
          <p:nvPr/>
        </p:nvSpPr>
        <p:spPr>
          <a:xfrm>
            <a:off x="3937925" y="5450379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xplosion 2 90"/>
          <p:cNvSpPr/>
          <p:nvPr/>
        </p:nvSpPr>
        <p:spPr>
          <a:xfrm>
            <a:off x="4646510" y="5080267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xplosion 2 91"/>
          <p:cNvSpPr/>
          <p:nvPr/>
        </p:nvSpPr>
        <p:spPr>
          <a:xfrm>
            <a:off x="4479861" y="5476714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529074" y="5275920"/>
            <a:ext cx="2340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Quantify </a:t>
            </a:r>
            <a:r>
              <a:rPr lang="en-US" i="1" dirty="0" smtClean="0"/>
              <a:t>Antigen-specific antibodies </a:t>
            </a:r>
            <a:r>
              <a:rPr lang="en-US" dirty="0" smtClean="0"/>
              <a:t>using e.g</a:t>
            </a:r>
            <a:r>
              <a:rPr lang="en-US" dirty="0"/>
              <a:t>.</a:t>
            </a:r>
            <a:r>
              <a:rPr lang="en-US" dirty="0" smtClean="0"/>
              <a:t> ELISA (in titer)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9616983" y="4910196"/>
            <a:ext cx="1853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Quantify </a:t>
            </a:r>
            <a:r>
              <a:rPr lang="en-US" i="1" dirty="0" smtClean="0"/>
              <a:t>Cytokine</a:t>
            </a:r>
            <a:r>
              <a:rPr lang="en-US" dirty="0" smtClean="0"/>
              <a:t> production (in concentration)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156052" y="2705381"/>
            <a:ext cx="1781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Quantify </a:t>
            </a:r>
            <a:r>
              <a:rPr lang="en-US" i="1" dirty="0" smtClean="0"/>
              <a:t>ASCs</a:t>
            </a:r>
            <a:r>
              <a:rPr lang="en-US" dirty="0" smtClean="0"/>
              <a:t> using B-cell ELISPOT (cell count in SFC/10^6 PBMC)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9867180" y="2043953"/>
            <a:ext cx="1974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Quantify </a:t>
            </a:r>
            <a:r>
              <a:rPr lang="en-US" i="1" dirty="0" smtClean="0"/>
              <a:t>Cytokine-secreting Cells </a:t>
            </a:r>
            <a:r>
              <a:rPr lang="en-US" dirty="0" smtClean="0"/>
              <a:t>using </a:t>
            </a:r>
            <a:r>
              <a:rPr lang="en-US" dirty="0"/>
              <a:t>T</a:t>
            </a:r>
            <a:r>
              <a:rPr lang="en-US" dirty="0" smtClean="0"/>
              <a:t>-cell ELISPOT (cell count in SFC/10^6 PBMC)</a:t>
            </a:r>
            <a:endParaRPr lang="en-US" dirty="0"/>
          </a:p>
        </p:txBody>
      </p:sp>
      <p:cxnSp>
        <p:nvCxnSpPr>
          <p:cNvPr id="105" name="Straight Arrow Connector 104"/>
          <p:cNvCxnSpPr/>
          <p:nvPr/>
        </p:nvCxnSpPr>
        <p:spPr>
          <a:xfrm flipH="1">
            <a:off x="8118128" y="5603623"/>
            <a:ext cx="152401" cy="45854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142802" y="6022869"/>
            <a:ext cx="2894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Activate other downstream immune responses.</a:t>
            </a:r>
            <a:endParaRPr lang="en-US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7023274" y="3655955"/>
            <a:ext cx="1342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ecrete cytokines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3335705" y="4201270"/>
            <a:ext cx="1192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secrete Abs</a:t>
            </a:r>
            <a:endParaRPr lang="en-US" dirty="0"/>
          </a:p>
        </p:txBody>
      </p:sp>
      <p:sp>
        <p:nvSpPr>
          <p:cNvPr id="115" name="Explosion 2 114"/>
          <p:cNvSpPr/>
          <p:nvPr/>
        </p:nvSpPr>
        <p:spPr>
          <a:xfrm>
            <a:off x="3952832" y="5110720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8983690" y="136821"/>
            <a:ext cx="3064049" cy="1477328"/>
          </a:xfrm>
          <a:prstGeom prst="rect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u="sng" dirty="0" smtClean="0"/>
              <a:t>Different levels of immune responses: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Measure immune cells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Measure cell products (cytokines vs. antibodies)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65519" y="652398"/>
            <a:ext cx="128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Humoral Immune Response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12106" y="206306"/>
            <a:ext cx="128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Cellular Immune Response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 Callout 2 (Accent Bar) 50"/>
          <p:cNvSpPr/>
          <p:nvPr/>
        </p:nvSpPr>
        <p:spPr>
          <a:xfrm>
            <a:off x="8961104" y="5517964"/>
            <a:ext cx="981506" cy="605692"/>
          </a:xfrm>
          <a:prstGeom prst="accentCallout2">
            <a:avLst>
              <a:gd name="adj1" fmla="val 77754"/>
              <a:gd name="adj2" fmla="val -3550"/>
              <a:gd name="adj3" fmla="val 45022"/>
              <a:gd name="adj4" fmla="val -3869"/>
              <a:gd name="adj5" fmla="val 44926"/>
              <a:gd name="adj6" fmla="val -213841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ine Callout 2 (Accent Bar) 45"/>
          <p:cNvSpPr/>
          <p:nvPr/>
        </p:nvSpPr>
        <p:spPr>
          <a:xfrm>
            <a:off x="8929488" y="4241246"/>
            <a:ext cx="981506" cy="605692"/>
          </a:xfrm>
          <a:prstGeom prst="accentCallout2">
            <a:avLst>
              <a:gd name="adj1" fmla="val 77754"/>
              <a:gd name="adj2" fmla="val -3550"/>
              <a:gd name="adj3" fmla="val 77584"/>
              <a:gd name="adj4" fmla="val -5696"/>
              <a:gd name="adj5" fmla="val 74528"/>
              <a:gd name="adj6" fmla="val -219321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120012" y="2029005"/>
            <a:ext cx="2076942" cy="1541215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978304" y="2535257"/>
            <a:ext cx="2882907" cy="135893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37479" y="1876282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52028" y="2881366"/>
            <a:ext cx="1989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Antibody-secreting Cells (ASCs)</a:t>
            </a:r>
            <a:endParaRPr lang="en-US" b="1" dirty="0"/>
          </a:p>
        </p:txBody>
      </p:sp>
      <p:sp>
        <p:nvSpPr>
          <p:cNvPr id="29" name="Rectangle 28"/>
          <p:cNvSpPr/>
          <p:nvPr/>
        </p:nvSpPr>
        <p:spPr>
          <a:xfrm rot="19722345">
            <a:off x="1331145" y="1995808"/>
            <a:ext cx="7051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 rot="20766930">
            <a:off x="1861422" y="1892992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Explosion 2 34"/>
          <p:cNvSpPr/>
          <p:nvPr/>
        </p:nvSpPr>
        <p:spPr>
          <a:xfrm rot="582068">
            <a:off x="4378340" y="110489"/>
            <a:ext cx="3008652" cy="1537395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076504" y="586434"/>
            <a:ext cx="1730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Therapeutic (Study Drug)</a:t>
            </a:r>
            <a:endParaRPr lang="en-US" dirty="0"/>
          </a:p>
        </p:txBody>
      </p:sp>
      <p:sp>
        <p:nvSpPr>
          <p:cNvPr id="37" name="Explosion 2 36"/>
          <p:cNvSpPr/>
          <p:nvPr/>
        </p:nvSpPr>
        <p:spPr>
          <a:xfrm>
            <a:off x="1091998" y="1564646"/>
            <a:ext cx="2037996" cy="713556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3976415" y="3084744"/>
            <a:ext cx="2900942" cy="2488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2026175">
            <a:off x="8473290" y="2406264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 rot="513204">
            <a:off x="8079951" y="2408775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 rot="20408068">
            <a:off x="7853534" y="2104555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 rot="21187464">
            <a:off x="7586189" y="2410065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3075182" y="1340720"/>
            <a:ext cx="1721966" cy="59259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016161" y="928984"/>
            <a:ext cx="204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(drug) stimulation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 rot="513204">
            <a:off x="7194911" y="2550426"/>
            <a:ext cx="7078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8" name="Explosion 2 87"/>
          <p:cNvSpPr/>
          <p:nvPr/>
        </p:nvSpPr>
        <p:spPr>
          <a:xfrm>
            <a:off x="7475620" y="2619450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xplosion 2 89"/>
          <p:cNvSpPr/>
          <p:nvPr/>
        </p:nvSpPr>
        <p:spPr>
          <a:xfrm>
            <a:off x="7769088" y="2508922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xplosion 2 90"/>
          <p:cNvSpPr/>
          <p:nvPr/>
        </p:nvSpPr>
        <p:spPr>
          <a:xfrm>
            <a:off x="8849095" y="2508922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xplosion 2 91"/>
          <p:cNvSpPr/>
          <p:nvPr/>
        </p:nvSpPr>
        <p:spPr>
          <a:xfrm>
            <a:off x="8311024" y="2535257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4089532" y="2701143"/>
            <a:ext cx="264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secrete drug-specific Abs</a:t>
            </a:r>
            <a:endParaRPr lang="en-US" dirty="0"/>
          </a:p>
        </p:txBody>
      </p:sp>
      <p:sp>
        <p:nvSpPr>
          <p:cNvPr id="115" name="Explosion 2 114"/>
          <p:cNvSpPr/>
          <p:nvPr/>
        </p:nvSpPr>
        <p:spPr>
          <a:xfrm>
            <a:off x="7953612" y="2182776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535043" y="232855"/>
            <a:ext cx="3512075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u="sng" dirty="0" smtClean="0"/>
              <a:t>Is Domain New Standard Variable</a:t>
            </a:r>
            <a:r>
              <a:rPr lang="en-US" b="1" dirty="0" smtClean="0"/>
              <a:t>: </a:t>
            </a:r>
          </a:p>
          <a:p>
            <a:r>
              <a:rPr lang="en-US" b="1" dirty="0" smtClean="0"/>
              <a:t>Binding Agent/ISBDAGNT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3438366" y="5592488"/>
            <a:ext cx="5292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ISTEST = Binding Antidrug Antibody</a:t>
            </a:r>
          </a:p>
          <a:p>
            <a:r>
              <a:rPr lang="en-US" dirty="0" smtClean="0"/>
              <a:t>Other 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Binding Allergen-induced Antibody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Binding Study Vaccine-induced Antibody</a:t>
            </a:r>
          </a:p>
        </p:txBody>
      </p:sp>
      <p:sp>
        <p:nvSpPr>
          <p:cNvPr id="42" name="Rectangle 41"/>
          <p:cNvSpPr/>
          <p:nvPr/>
        </p:nvSpPr>
        <p:spPr>
          <a:xfrm rot="513204">
            <a:off x="9025832" y="5359145"/>
            <a:ext cx="7078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3" name="Explosion 2 42"/>
          <p:cNvSpPr/>
          <p:nvPr/>
        </p:nvSpPr>
        <p:spPr>
          <a:xfrm>
            <a:off x="9242023" y="4408717"/>
            <a:ext cx="351177" cy="360922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528702" y="4519980"/>
            <a:ext cx="6070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ISBDAGNT (TEST Qualifier) = The Study Drug</a:t>
            </a:r>
          </a:p>
          <a:p>
            <a:r>
              <a:rPr lang="en-US" dirty="0" smtClean="0"/>
              <a:t>(Other examples: Infectious Agent, Study Vaccine, Allergen)</a:t>
            </a:r>
          </a:p>
        </p:txBody>
      </p:sp>
      <p:sp>
        <p:nvSpPr>
          <p:cNvPr id="3" name="Left-Up Arrow 2"/>
          <p:cNvSpPr/>
          <p:nvPr/>
        </p:nvSpPr>
        <p:spPr>
          <a:xfrm rot="17885805">
            <a:off x="9334341" y="2833783"/>
            <a:ext cx="1523642" cy="1759941"/>
          </a:xfrm>
          <a:prstGeom prst="leftUpArrow">
            <a:avLst>
              <a:gd name="adj1" fmla="val 2687"/>
              <a:gd name="adj2" fmla="val 7521"/>
              <a:gd name="adj3" fmla="val 12681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6125" y="232855"/>
            <a:ext cx="128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Humoral Immune Response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76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Line Callout 2 (Accent Bar) 58"/>
          <p:cNvSpPr/>
          <p:nvPr/>
        </p:nvSpPr>
        <p:spPr>
          <a:xfrm rot="10800000">
            <a:off x="727228" y="2203549"/>
            <a:ext cx="6701614" cy="1716168"/>
          </a:xfrm>
          <a:prstGeom prst="accentCallout2">
            <a:avLst>
              <a:gd name="adj1" fmla="val 77754"/>
              <a:gd name="adj2" fmla="val -2079"/>
              <a:gd name="adj3" fmla="val 77584"/>
              <a:gd name="adj4" fmla="val -5696"/>
              <a:gd name="adj5" fmla="val 73053"/>
              <a:gd name="adj6" fmla="val -7954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2 (Accent Bar) 54"/>
          <p:cNvSpPr/>
          <p:nvPr/>
        </p:nvSpPr>
        <p:spPr>
          <a:xfrm rot="10800000">
            <a:off x="727228" y="4648527"/>
            <a:ext cx="6701614" cy="1913583"/>
          </a:xfrm>
          <a:prstGeom prst="accentCallout2">
            <a:avLst>
              <a:gd name="adj1" fmla="val 55131"/>
              <a:gd name="adj2" fmla="val -1938"/>
              <a:gd name="adj3" fmla="val 54023"/>
              <a:gd name="adj4" fmla="val -6841"/>
              <a:gd name="adj5" fmla="val 52087"/>
              <a:gd name="adj6" fmla="val -8495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281263" y="2246982"/>
            <a:ext cx="2621860" cy="135893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36653" y="2179209"/>
            <a:ext cx="2331913" cy="13767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13204">
            <a:off x="2649754" y="1721771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4868" y="2686382"/>
            <a:ext cx="1989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Antibody-secreting Cells (ASCs)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71423" y="2541661"/>
            <a:ext cx="1532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Cytokine-secreting </a:t>
            </a:r>
            <a:r>
              <a:rPr lang="en-US" b="1" dirty="0"/>
              <a:t>C</a:t>
            </a:r>
            <a:r>
              <a:rPr lang="en-US" b="1" dirty="0" smtClean="0"/>
              <a:t>ells</a:t>
            </a:r>
            <a:endParaRPr lang="en-US" b="1" dirty="0"/>
          </a:p>
        </p:txBody>
      </p:sp>
      <p:sp>
        <p:nvSpPr>
          <p:cNvPr id="29" name="Rectangle 28"/>
          <p:cNvSpPr/>
          <p:nvPr/>
        </p:nvSpPr>
        <p:spPr>
          <a:xfrm rot="20634299">
            <a:off x="1744439" y="1853147"/>
            <a:ext cx="7051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 rot="20766930">
            <a:off x="2211922" y="1752063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976487" y="3672557"/>
            <a:ext cx="103677" cy="135813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Explosion 2 34"/>
          <p:cNvSpPr/>
          <p:nvPr/>
        </p:nvSpPr>
        <p:spPr>
          <a:xfrm rot="582068">
            <a:off x="3508923" y="-10867"/>
            <a:ext cx="3008652" cy="1537395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161195" y="306696"/>
            <a:ext cx="17301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from </a:t>
            </a:r>
          </a:p>
          <a:p>
            <a:r>
              <a:rPr lang="en-US" dirty="0" smtClean="0"/>
              <a:t>Therapeutic or </a:t>
            </a:r>
          </a:p>
          <a:p>
            <a:r>
              <a:rPr lang="en-US" dirty="0" smtClean="0"/>
              <a:t>Infection</a:t>
            </a:r>
            <a:endParaRPr lang="en-US" dirty="0"/>
          </a:p>
        </p:txBody>
      </p:sp>
      <p:sp>
        <p:nvSpPr>
          <p:cNvPr id="37" name="Explosion 2 36"/>
          <p:cNvSpPr/>
          <p:nvPr/>
        </p:nvSpPr>
        <p:spPr>
          <a:xfrm>
            <a:off x="1551134" y="1408927"/>
            <a:ext cx="2176506" cy="722554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484244" y="3757588"/>
            <a:ext cx="114468" cy="116258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891364" y="1230026"/>
            <a:ext cx="22588" cy="90145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 rot="2026175">
            <a:off x="2727989" y="5143656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 rot="513204">
            <a:off x="2334650" y="5146167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 rot="20408068">
            <a:off x="2062756" y="4822530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 rot="21187464">
            <a:off x="1840888" y="5147457"/>
            <a:ext cx="6428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3152074" y="1165153"/>
            <a:ext cx="567602" cy="32675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Heptagon 57"/>
          <p:cNvSpPr/>
          <p:nvPr/>
        </p:nvSpPr>
        <p:spPr>
          <a:xfrm>
            <a:off x="6221972" y="5061328"/>
            <a:ext cx="652119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Heptagon 65"/>
          <p:cNvSpPr/>
          <p:nvPr/>
        </p:nvSpPr>
        <p:spPr>
          <a:xfrm>
            <a:off x="5528429" y="5141225"/>
            <a:ext cx="673374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ptagon 66"/>
          <p:cNvSpPr/>
          <p:nvPr/>
        </p:nvSpPr>
        <p:spPr>
          <a:xfrm>
            <a:off x="5743477" y="5252945"/>
            <a:ext cx="673374" cy="668467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Heptagon 68"/>
          <p:cNvSpPr/>
          <p:nvPr/>
        </p:nvSpPr>
        <p:spPr>
          <a:xfrm>
            <a:off x="5064246" y="4874804"/>
            <a:ext cx="713318" cy="675992"/>
          </a:xfrm>
          <a:prstGeom prst="hept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2243910" y="694763"/>
            <a:ext cx="128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stimulation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5875807" y="1313882"/>
            <a:ext cx="128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 stimulation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 rot="513204">
            <a:off x="1328652" y="5143656"/>
            <a:ext cx="7078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8" name="Explosion 2 87"/>
          <p:cNvSpPr/>
          <p:nvPr/>
        </p:nvSpPr>
        <p:spPr>
          <a:xfrm>
            <a:off x="1597197" y="5272649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xplosion 2 89"/>
          <p:cNvSpPr/>
          <p:nvPr/>
        </p:nvSpPr>
        <p:spPr>
          <a:xfrm>
            <a:off x="2023787" y="5246314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xplosion 2 90"/>
          <p:cNvSpPr/>
          <p:nvPr/>
        </p:nvSpPr>
        <p:spPr>
          <a:xfrm>
            <a:off x="3103794" y="5246314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xplosion 2 91"/>
          <p:cNvSpPr/>
          <p:nvPr/>
        </p:nvSpPr>
        <p:spPr>
          <a:xfrm>
            <a:off x="2565723" y="5272649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6137906" y="4013929"/>
            <a:ext cx="1342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secrete cytokines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2584664" y="3968631"/>
            <a:ext cx="1304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secrete </a:t>
            </a:r>
          </a:p>
          <a:p>
            <a:r>
              <a:rPr lang="en-US" dirty="0" smtClean="0"/>
              <a:t>Abs</a:t>
            </a:r>
            <a:endParaRPr lang="en-US" dirty="0"/>
          </a:p>
        </p:txBody>
      </p:sp>
      <p:sp>
        <p:nvSpPr>
          <p:cNvPr id="115" name="Explosion 2 114"/>
          <p:cNvSpPr/>
          <p:nvPr/>
        </p:nvSpPr>
        <p:spPr>
          <a:xfrm>
            <a:off x="2208311" y="4920168"/>
            <a:ext cx="224019" cy="221057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29600" y="241823"/>
            <a:ext cx="3532094" cy="92333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u="sng" dirty="0" smtClean="0"/>
              <a:t>Is Domain New Standard Variable</a:t>
            </a:r>
            <a:r>
              <a:rPr lang="en-US" b="1" dirty="0" smtClean="0"/>
              <a:t>: </a:t>
            </a:r>
          </a:p>
          <a:p>
            <a:r>
              <a:rPr lang="en-US" b="1" dirty="0" smtClean="0"/>
              <a:t>Secreted Molecule by Cells/ISSCMBCL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080749" y="6032588"/>
            <a:ext cx="294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Antigen-specific IgG Antibody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5351270" y="6000728"/>
            <a:ext cx="154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Any cytokine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089919" y="5208748"/>
            <a:ext cx="3671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ISSCMBCL (TEST Qualifier) =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e.g. Influenza H3-specific IgG 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e.g. IFN</a:t>
            </a:r>
            <a:r>
              <a:rPr lang="el-GR" dirty="0" smtClean="0"/>
              <a:t>γ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8016174" y="2464784"/>
            <a:ext cx="27439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ISTEST =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Antibody-secreting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Cytokine-secreting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448" y="-155173"/>
            <a:ext cx="674975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8807" y="1033933"/>
            <a:ext cx="4517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ELISPOT</a:t>
            </a:r>
          </a:p>
          <a:p>
            <a:r>
              <a:rPr lang="en-US" dirty="0" smtClean="0"/>
              <a:t>Each spot on the plate represents a single analyte-secreting cell.</a:t>
            </a:r>
          </a:p>
          <a:p>
            <a:r>
              <a:rPr lang="en-US" dirty="0" smtClean="0"/>
              <a:t>*analyte may be: antibody or cytokines.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264</Words>
  <Application>Microsoft Office PowerPoint</Application>
  <PresentationFormat>Widescreen</PresentationFormat>
  <Paragraphs>81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Li</dc:creator>
  <cp:lastModifiedBy>Jordan Li</cp:lastModifiedBy>
  <cp:revision>24</cp:revision>
  <dcterms:created xsi:type="dcterms:W3CDTF">2018-12-03T22:05:24Z</dcterms:created>
  <dcterms:modified xsi:type="dcterms:W3CDTF">2018-12-14T17:46:59Z</dcterms:modified>
</cp:coreProperties>
</file>